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548" r:id="rId3"/>
    <p:sldId id="647" r:id="rId4"/>
    <p:sldId id="648" r:id="rId6"/>
    <p:sldId id="649" r:id="rId7"/>
    <p:sldId id="650" r:id="rId8"/>
    <p:sldId id="651" r:id="rId9"/>
    <p:sldId id="652" r:id="rId10"/>
    <p:sldId id="653" r:id="rId11"/>
    <p:sldId id="654" r:id="rId12"/>
    <p:sldId id="655" r:id="rId13"/>
    <p:sldId id="656" r:id="rId14"/>
    <p:sldId id="657" r:id="rId15"/>
    <p:sldId id="658" r:id="rId16"/>
    <p:sldId id="659" r:id="rId17"/>
    <p:sldId id="660" r:id="rId18"/>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微软用户" initials="微软用户" lastIdx="0" clrIdx="0"/>
  <p:cmAuthor id="1" name="Administrator" initials="A" lastIdx="0" clrIdx="0"/>
  <p:cmAuthor id="2" name="weihua" initials="w" lastIdx="0" clrIdx="1"/>
  <p:cmAuthor id="3" name="翟宏帅" initials="翟" lastIdx="0" clrIdx="0"/>
  <p:cmAuthor id="4" name="作者" initials="A" lastIdx="0" clrIdx="3"/>
  <p:cmAuthor id="5" name="宋洁然" initials="宋" lastIdx="0" clrIdx="1"/>
  <p:cmAuthor id="6" name="ming qiu" initials="m" lastIdx="0" clrIdx="1"/>
  <p:cmAuthor id="7" name="1206988966@qq.com" initials="1" lastIdx="0" clrIdx="2"/>
  <p:cmAuthor id="8" name="姜伟光" initials="姜" lastIdx="0" clrIdx="0"/>
  <p:cmAuthor id="9" name="dongyu" initials="d" lastIdx="0" clrIdx="8"/>
  <p:cmAuthor id="10" name="Microsoft" initials="M" lastIdx="0" clrIdx="9"/>
  <p:cmAuthor id="11" name="86137" initials="8" lastIdx="0" clrIdx="10"/>
  <p:cmAuthor id="12" name="1977793247@qq.com" initials="1" lastIdx="0" clrIdx="11"/>
  <p:cmAuthor id="13" name="杜B格小生" initials="" lastIdx="0" clrIdx="0"/>
  <p:cmAuthor id="14" name="杜永波" initials="杜" lastIdx="0" clrIdx="0"/>
  <p:cmAuthor id="15" name="Vivian Liu" initials="" lastIdx="0" clrIdx="1"/>
  <p:cmAuthor id="16" name="li marry" initials="l" lastIdx="0" clrIdx="0"/>
  <p:cmAuthor id="17" name="孙宇婷" initials="" lastIdx="0" clrIdx="21"/>
  <p:cmAuthor id="76" name="叶 思冰" initials="叶" lastIdx="0" clrIdx="25"/>
  <p:cmAuthor id="18" name="222" initials="" lastIdx="0" clrIdx="0"/>
  <p:cmAuthor id="19" name="Windows 用户" initials="" lastIdx="0" clrIdx="0"/>
  <p:cmAuthor id="20" name="ASUS" initials="" lastIdx="0" clrIdx="0"/>
  <p:cmAuthor id="23" name="xj" initials="" lastIdx="0" clrIdx="23"/>
  <p:cmAuthor id="24" name="古" initials="" lastIdx="0" clrIdx="24"/>
  <p:cmAuthor id="25" name="李彦利" initials="" lastIdx="0" clrIdx="25"/>
  <p:cmAuthor id="26" name="刘刘" initials="" lastIdx="0" clrIdx="20"/>
  <p:cmAuthor id="27" name="刘浩"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45" y="720"/>
      </p:cViewPr>
      <p:guideLst/>
    </p:cSldViewPr>
  </p:slideViewPr>
  <p:notesTextViewPr>
    <p:cViewPr>
      <p:scale>
        <a:sx n="1" d="1"/>
        <a:sy n="1" d="1"/>
      </p:scale>
      <p:origin x="0" y="0"/>
    </p:cViewPr>
  </p:notesText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gs" Target="tags/tag130.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5" Type="http://schemas.openxmlformats.org/officeDocument/2006/relationships/tags" Target="../tags/tag108.xml"/><Relationship Id="rId4" Type="http://schemas.openxmlformats.org/officeDocument/2006/relationships/tags" Target="../tags/tag107.xml"/><Relationship Id="rId3" Type="http://schemas.openxmlformats.org/officeDocument/2006/relationships/tags" Target="../tags/tag106.xml"/><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5" Type="http://schemas.openxmlformats.org/officeDocument/2006/relationships/tags" Target="../tags/tag115.xml"/><Relationship Id="rId4" Type="http://schemas.openxmlformats.org/officeDocument/2006/relationships/tags" Target="../tags/tag114.xml"/><Relationship Id="rId3" Type="http://schemas.openxmlformats.org/officeDocument/2006/relationships/tags" Target="../tags/tag113.xml"/><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5" Type="http://schemas.openxmlformats.org/officeDocument/2006/relationships/tags" Target="../tags/tag122.xml"/><Relationship Id="rId4" Type="http://schemas.openxmlformats.org/officeDocument/2006/relationships/tags" Target="../tags/tag121.xml"/><Relationship Id="rId3" Type="http://schemas.openxmlformats.org/officeDocument/2006/relationships/tags" Target="../tags/tag120.xml"/><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5" Type="http://schemas.openxmlformats.org/officeDocument/2006/relationships/tags" Target="../tags/tag129.xml"/><Relationship Id="rId4" Type="http://schemas.openxmlformats.org/officeDocument/2006/relationships/tags" Target="../tags/tag128.xml"/><Relationship Id="rId3" Type="http://schemas.openxmlformats.org/officeDocument/2006/relationships/tags" Target="../tags/tag127.xml"/><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5" Type="http://schemas.openxmlformats.org/officeDocument/2006/relationships/tags" Target="../tags/tag67.xml"/><Relationship Id="rId4" Type="http://schemas.openxmlformats.org/officeDocument/2006/relationships/tags" Target="../tags/tag66.xml"/><Relationship Id="rId3" Type="http://schemas.openxmlformats.org/officeDocument/2006/relationships/tags" Target="../tags/tag65.xml"/><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5" Type="http://schemas.openxmlformats.org/officeDocument/2006/relationships/tags" Target="../tags/tag88.xml"/><Relationship Id="rId4" Type="http://schemas.openxmlformats.org/officeDocument/2006/relationships/tags" Target="../tags/tag87.xml"/><Relationship Id="rId3" Type="http://schemas.openxmlformats.org/officeDocument/2006/relationships/tags" Target="../tags/tag86.xml"/><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5" Type="http://schemas.openxmlformats.org/officeDocument/2006/relationships/tags" Target="../tags/tag102.xml"/><Relationship Id="rId4" Type="http://schemas.openxmlformats.org/officeDocument/2006/relationships/tags" Target="../tags/tag101.xml"/><Relationship Id="rId3" Type="http://schemas.openxmlformats.org/officeDocument/2006/relationships/tags" Target="../tags/tag100.xml"/><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en-US" altLang="zh-CN"/>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pPr>
              <a:lnSpc>
                <a:spcPts val="3750"/>
              </a:lnSpc>
            </a:pPr>
            <a:endParaRPr lang="zh-CN" altLang="en-US" sz="1200" b="1">
              <a:latin typeface="楷体" panose="02010609060101010101" pitchFamily="49" charset="-122"/>
              <a:ea typeface="楷体" panose="02010609060101010101" pitchFamily="49" charset="-122"/>
            </a:endParaRPr>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pPr>
              <a:lnSpc>
                <a:spcPts val="3750"/>
              </a:lnSpc>
            </a:pPr>
            <a:endParaRPr lang="zh-CN" altLang="en-US" sz="1200" b="1">
              <a:latin typeface="楷体" panose="02010609060101010101" pitchFamily="49" charset="-122"/>
              <a:ea typeface="楷体" panose="02010609060101010101" pitchFamily="49" charset="-122"/>
            </a:endParaRPr>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pPr>
              <a:lnSpc>
                <a:spcPts val="3750"/>
              </a:lnSpc>
            </a:pPr>
            <a:endParaRPr lang="zh-CN" altLang="en-US" sz="1200" b="1">
              <a:latin typeface="楷体" panose="02010609060101010101" pitchFamily="49" charset="-122"/>
              <a:ea typeface="楷体" panose="02010609060101010101" pitchFamily="49" charset="-122"/>
            </a:endParaRPr>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pPr>
              <a:lnSpc>
                <a:spcPts val="3750"/>
              </a:lnSpc>
            </a:pPr>
            <a:r>
              <a:rPr lang="zh-CN" altLang="en-US" sz="1200" b="1">
                <a:latin typeface="楷体" panose="02010609060101010101" pitchFamily="49" charset="-122"/>
                <a:ea typeface="楷体" panose="02010609060101010101" pitchFamily="49" charset="-122"/>
              </a:rPr>
              <a:t>相邻权是基于相邻关系产生的权利，相邻关系是指两个或两个以上相毗邻的不动产所有人和使用人因对各自所有或占用的不动产行使权利而发生的权利义务关系。</a:t>
            </a:r>
            <a:endParaRPr lang="zh-CN" altLang="en-US" sz="1200" b="1">
              <a:latin typeface="楷体" panose="02010609060101010101" pitchFamily="49" charset="-122"/>
              <a:ea typeface="楷体" panose="02010609060101010101" pitchFamily="49" charset="-122"/>
            </a:endParaRPr>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pPr>
              <a:lnSpc>
                <a:spcPts val="3750"/>
              </a:lnSpc>
            </a:pPr>
            <a:r>
              <a:rPr lang="zh-CN" altLang="en-US" sz="1200" b="1">
                <a:latin typeface="楷体" panose="02010609060101010101" pitchFamily="49" charset="-122"/>
                <a:ea typeface="楷体" panose="02010609060101010101" pitchFamily="49" charset="-122"/>
              </a:rPr>
              <a:t> 注意：已过诉讼时效也能起诉，但可能会丧失胜诉权。</a:t>
            </a:r>
            <a:endParaRPr lang="zh-CN" altLang="en-US" sz="1200" b="1">
              <a:latin typeface="楷体" panose="02010609060101010101" pitchFamily="49" charset="-122"/>
              <a:ea typeface="楷体" panose="02010609060101010101" pitchFamily="49" charset="-122"/>
            </a:endParaRPr>
          </a:p>
          <a:p>
            <a:pPr>
              <a:lnSpc>
                <a:spcPts val="3750"/>
              </a:lnSpc>
            </a:pPr>
            <a:endParaRPr lang="zh-CN" altLang="en-US" sz="1200" b="1">
              <a:latin typeface="楷体" panose="02010609060101010101" pitchFamily="49" charset="-122"/>
              <a:ea typeface="楷体" panose="02010609060101010101" pitchFamily="49" charset="-122"/>
            </a:endParaRPr>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D140940F-E02B-4056-81CB-5DDA428A652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pPr>
              <a:lnSpc>
                <a:spcPts val="3750"/>
              </a:lnSpc>
            </a:pPr>
            <a:endParaRPr lang="zh-CN" altLang="en-US" sz="1200" b="1">
              <a:latin typeface="楷体" panose="02010609060101010101" pitchFamily="49" charset="-122"/>
              <a:ea typeface="楷体" panose="02010609060101010101" pitchFamily="49" charset="-122"/>
            </a:endParaRPr>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pPr>
              <a:lnSpc>
                <a:spcPts val="3750"/>
              </a:lnSpc>
            </a:pPr>
            <a:endParaRPr lang="zh-CN" altLang="en-US" sz="1200" b="1">
              <a:latin typeface="楷体" panose="02010609060101010101" pitchFamily="49" charset="-122"/>
              <a:ea typeface="楷体" panose="02010609060101010101" pitchFamily="49" charset="-122"/>
            </a:endParaRPr>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normAutofit/>
          </a:bodyPr>
          <a:lstStyle/>
          <a:p>
            <a:pPr>
              <a:lnSpc>
                <a:spcPts val="3750"/>
              </a:lnSpc>
            </a:pPr>
            <a:endParaRPr lang="zh-CN" altLang="en-US" sz="1200" b="1">
              <a:latin typeface="楷体" panose="02010609060101010101" pitchFamily="49" charset="-122"/>
              <a:ea typeface="楷体" panose="02010609060101010101" pitchFamily="49" charset="-122"/>
            </a:endParaRPr>
          </a:p>
        </p:txBody>
      </p:sp>
      <p:sp>
        <p:nvSpPr>
          <p:cNvPr id="4" name="灯片编号占位符 3"/>
          <p:cNvSpPr>
            <a:spLocks noGrp="1"/>
          </p:cNvSpPr>
          <p:nvPr>
            <p:ph type="sldNum" sz="quarter" idx="10"/>
            <p:custDataLst>
              <p:tags r:id="rId5"/>
            </p:custDataLst>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5"/>
            <p:custDataLst>
              <p:tags r:id="rId5"/>
            </p:custDataLst>
          </p:nvPr>
        </p:nvSpPr>
        <p:spPr/>
        <p:txBody>
          <a:bodyPr/>
          <a:lstStyle/>
          <a:p>
            <a:fld id="{DD585B59-D19F-454E-8773-09DE2460C6D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正文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file:///D:\qq&#25991;&#20214;\712321467\Image\C2C\Image2\%7b75232B38-A165-1FB7-499C-2E1C792CACB5%7d.png" TargetMode="External"/><Relationship Id="rId14" Type="http://schemas.openxmlformats.org/officeDocument/2006/relationships/image" Target="../media/image1.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DA2BF-55B3-4F87-A555-616E29ECEA1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69DA-4B5C-4EB8-8F10-47C49ED9F69B}" type="slidenum">
              <a:rPr lang="zh-CN" altLang="en-US" smtClean="0"/>
            </a:fld>
            <a:endParaRPr lang="zh-CN" altLang="en-US"/>
          </a:p>
        </p:txBody>
      </p:sp>
      <p:pic>
        <p:nvPicPr>
          <p:cNvPr id="7" name="图片 1073743875" descr="学科网 zxxk.com"/>
          <p:cNvPicPr>
            <a:picLocks noChangeAspect="1"/>
          </p:cNvPicPr>
          <p:nvPr/>
        </p:nvPicPr>
        <p:blipFill>
          <a:blip r:embed="rId14" r:link="rId15"/>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blinds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2.xml"/><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9.xml"/><Relationship Id="rId7" Type="http://schemas.openxmlformats.org/officeDocument/2006/relationships/slideLayout" Target="../slideLayouts/slideLayout13.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image" Target="../media/image2.jpeg"/><Relationship Id="rId1" Type="http://schemas.openxmlformats.org/officeDocument/2006/relationships/tags" Target="../tags/tag95.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2.xml"/><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112.xml"/><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s>
</file>

<file path=ppt/slides/_rels/slide14.xml.rels><?xml version="1.0" encoding="UTF-8" standalone="yes"?>
<Relationships xmlns="http://schemas.openxmlformats.org/package/2006/relationships"><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126.xml"/><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2" Type="http://schemas.openxmlformats.org/officeDocument/2006/relationships/notesSlide" Target="../notesSlides/notesSlide1.xml"/><Relationship Id="rId31" Type="http://schemas.openxmlformats.org/officeDocument/2006/relationships/slideLayout" Target="../slideLayouts/slideLayout2.xml"/><Relationship Id="rId30" Type="http://schemas.openxmlformats.org/officeDocument/2006/relationships/tags" Target="../tags/tag30.xml"/><Relationship Id="rId3" Type="http://schemas.openxmlformats.org/officeDocument/2006/relationships/tags" Target="../tags/tag3.xml"/><Relationship Id="rId29" Type="http://schemas.openxmlformats.org/officeDocument/2006/relationships/tags" Target="../tags/tag29.xml"/><Relationship Id="rId28" Type="http://schemas.openxmlformats.org/officeDocument/2006/relationships/tags" Target="../tags/tag28.xml"/><Relationship Id="rId27" Type="http://schemas.openxmlformats.org/officeDocument/2006/relationships/tags" Target="../tags/tag27.xml"/><Relationship Id="rId26" Type="http://schemas.openxmlformats.org/officeDocument/2006/relationships/tags" Target="../tags/tag26.xml"/><Relationship Id="rId25" Type="http://schemas.openxmlformats.org/officeDocument/2006/relationships/tags" Target="../tags/tag25.xml"/><Relationship Id="rId24" Type="http://schemas.openxmlformats.org/officeDocument/2006/relationships/tags" Target="../tags/tag24.xml"/><Relationship Id="rId23" Type="http://schemas.openxmlformats.org/officeDocument/2006/relationships/tags" Target="../tags/tag23.xml"/><Relationship Id="rId22" Type="http://schemas.openxmlformats.org/officeDocument/2006/relationships/tags" Target="../tags/tag22.xml"/><Relationship Id="rId21" Type="http://schemas.openxmlformats.org/officeDocument/2006/relationships/tags" Target="../tags/tag21.xml"/><Relationship Id="rId20" Type="http://schemas.openxmlformats.org/officeDocument/2006/relationships/tags" Target="../tags/tag20.xml"/><Relationship Id="rId2" Type="http://schemas.openxmlformats.org/officeDocument/2006/relationships/tags" Target="../tags/tag2.xml"/><Relationship Id="rId19" Type="http://schemas.openxmlformats.org/officeDocument/2006/relationships/tags" Target="../tags/tag19.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9" Type="http://schemas.openxmlformats.org/officeDocument/2006/relationships/tags" Target="../tags/tag49.xml"/><Relationship Id="rId8" Type="http://schemas.openxmlformats.org/officeDocument/2006/relationships/tags" Target="../tags/tag48.xml"/><Relationship Id="rId7" Type="http://schemas.openxmlformats.org/officeDocument/2006/relationships/tags" Target="../tags/tag47.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4" Type="http://schemas.openxmlformats.org/officeDocument/2006/relationships/slideLayout" Target="../slideLayouts/slideLayout7.xml"/><Relationship Id="rId13" Type="http://schemas.openxmlformats.org/officeDocument/2006/relationships/tags" Target="../tags/tag53.xml"/><Relationship Id="rId12" Type="http://schemas.openxmlformats.org/officeDocument/2006/relationships/tags" Target="../tags/tag52.xml"/><Relationship Id="rId11" Type="http://schemas.openxmlformats.org/officeDocument/2006/relationships/tags" Target="../tags/tag51.xml"/><Relationship Id="rId10" Type="http://schemas.openxmlformats.org/officeDocument/2006/relationships/tags" Target="../tags/tag50.xml"/><Relationship Id="rId1" Type="http://schemas.openxmlformats.org/officeDocument/2006/relationships/tags" Target="../tags/tag41.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2.xml"/><Relationship Id="rId2" Type="http://schemas.openxmlformats.org/officeDocument/2006/relationships/tags" Target="../tags/tag55.xml"/><Relationship Id="rId1" Type="http://schemas.openxmlformats.org/officeDocument/2006/relationships/tags" Target="../tags/tag54.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4.xml"/><Relationship Id="rId7" Type="http://schemas.openxmlformats.org/officeDocument/2006/relationships/slideLayout" Target="../slideLayouts/slideLayout2.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s>
</file>

<file path=ppt/slides/_rels/slide7.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2.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2.xml"/><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s>
</file>

<file path=ppt/slides/_rels/slide9.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85.xml"/><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mn-cs"/>
            </a:endParaRPr>
          </a:p>
        </p:txBody>
      </p:sp>
      <p:sp>
        <p:nvSpPr>
          <p:cNvPr id="9" name="文本框 8"/>
          <p:cNvSpPr txBox="1"/>
          <p:nvPr/>
        </p:nvSpPr>
        <p:spPr>
          <a:xfrm>
            <a:off x="1756633" y="2112243"/>
            <a:ext cx="867873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800" b="1" i="0" u="none" strike="noStrike" kern="1200" cap="none" spc="200" normalizeH="0" baseline="0" noProof="0">
                <a:ln>
                  <a:noFill/>
                </a:ln>
                <a:solidFill>
                  <a:srgbClr val="FFFFFF"/>
                </a:solidFill>
                <a:effectLst/>
                <a:uLnTx/>
                <a:uFillTx/>
                <a:latin typeface="Britannic Bold" panose="020B0903060703020204" pitchFamily="34" charset="0"/>
                <a:ea typeface="等线" panose="02010600030101010101" charset="-122"/>
                <a:cs typeface="Calibri" panose="020F0502020204030204" pitchFamily="34" charset="0"/>
              </a:rPr>
              <a:t>第四课 侵权责任与权利界限</a:t>
            </a:r>
            <a:endParaRPr kumimoji="0" lang="zh-CN" altLang="en-US" sz="4800" b="1" i="0" u="none" strike="noStrike" kern="1200" cap="none" spc="200" normalizeH="0" baseline="0" noProof="0">
              <a:ln>
                <a:noFill/>
              </a:ln>
              <a:solidFill>
                <a:srgbClr val="FFFFFF"/>
              </a:solidFill>
              <a:effectLst/>
              <a:uLnTx/>
              <a:uFillTx/>
              <a:latin typeface="Britannic Bold" panose="020B0903060703020204" pitchFamily="34" charset="0"/>
              <a:ea typeface="等线" panose="02010600030101010101" charset="-122"/>
              <a:cs typeface="Calibri" panose="020F0502020204030204" pitchFamily="34" charset="0"/>
            </a:endParaRPr>
          </a:p>
        </p:txBody>
      </p:sp>
      <p:sp>
        <p:nvSpPr>
          <p:cNvPr id="10" name="文本框 9"/>
          <p:cNvSpPr txBox="1"/>
          <p:nvPr/>
        </p:nvSpPr>
        <p:spPr>
          <a:xfrm>
            <a:off x="3197235" y="3920705"/>
            <a:ext cx="5797529" cy="1144031"/>
          </a:xfrm>
          <a:prstGeom prst="rect">
            <a:avLst/>
          </a:prstGeom>
          <a:noFill/>
        </p:spPr>
        <p:txBody>
          <a:bodyPr wrap="square" rtlCol="0">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第一单元 民事权利与义务</a:t>
            </a:r>
            <a:endParaRPr kumimoji="0" lang="en-US" altLang="zh-CN"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endParaRPr>
          </a:p>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选择性必修二</a:t>
            </a:r>
            <a:r>
              <a:rPr kumimoji="0" lang="en-US" altLang="zh-CN"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a:t>
            </a:r>
            <a:r>
              <a:rPr kumimoji="0" lang="zh-CN" altLang="en-US"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法律与生活</a:t>
            </a:r>
            <a:r>
              <a:rPr kumimoji="0" lang="en-US" altLang="zh-CN"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rPr>
              <a:t>》</a:t>
            </a:r>
            <a:endParaRPr kumimoji="0" lang="zh-CN" altLang="en-US" sz="2400" b="1" i="0" u="none" strike="noStrike" kern="1200" cap="none" spc="0" normalizeH="0" baseline="0" noProof="0">
              <a:ln>
                <a:noFill/>
              </a:ln>
              <a:solidFill>
                <a:srgbClr val="FFFFFF"/>
              </a:solidFill>
              <a:effectLst/>
              <a:uLnTx/>
              <a:uFillTx/>
              <a:latin typeface="等线" panose="02010600030101010101" charset="-122"/>
              <a:ea typeface="等线" panose="02010600030101010101" charset="-122"/>
              <a:cs typeface="Calibri" panose="020F0502020204030204" pitchFamily="34" charset="0"/>
            </a:endParaRPr>
          </a:p>
        </p:txBody>
      </p:sp>
    </p:spTree>
  </p:cSld>
  <p:clrMapOvr>
    <a:masterClrMapping/>
  </p:clrMapOvr>
  <p:transition>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9544523" y="18136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4" name="矩形 3"/>
          <p:cNvSpPr/>
          <p:nvPr>
            <p:custDataLst>
              <p:tags r:id="rId2"/>
            </p:custDataLst>
          </p:nvPr>
        </p:nvSpPr>
        <p:spPr>
          <a:xfrm>
            <a:off x="45719" y="30779"/>
            <a:ext cx="5657851"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考点精讲：一、权利保障 于法有据</a:t>
            </a:r>
            <a:endParaRPr lang="zh-CN" altLang="en-US" sz="2800" b="1">
              <a:solidFill>
                <a:schemeClr val="bg1"/>
              </a:solidFill>
              <a:latin typeface="微软雅黑" panose="020B0503020204020204" charset="-122"/>
              <a:ea typeface="微软雅黑" panose="020B0503020204020204" charset="-122"/>
            </a:endParaRPr>
          </a:p>
        </p:txBody>
      </p:sp>
      <p:sp>
        <p:nvSpPr>
          <p:cNvPr id="7" name="Rectangle 1"/>
          <p:cNvSpPr>
            <a:spLocks noChangeArrowheads="1"/>
          </p:cNvSpPr>
          <p:nvPr>
            <p:custDataLst>
              <p:tags r:id="rId3"/>
            </p:custDataLst>
          </p:nvPr>
        </p:nvSpPr>
        <p:spPr bwMode="auto">
          <a:xfrm>
            <a:off x="0" y="1444306"/>
            <a:ext cx="12084050" cy="396938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ctr" defTabSz="914400" rtl="0" eaLnBrk="1" fontAlgn="base" latinLnBrk="0" hangingPunct="1">
              <a:spcBef>
                <a:spcPct val="0"/>
              </a:spcBef>
              <a:spcAft>
                <a:spcPct val="0"/>
              </a:spcAft>
              <a:buClrTx/>
              <a:buSzTx/>
              <a:buFontTx/>
              <a:buNone/>
            </a:pPr>
            <a:r>
              <a:rPr lang="zh-CN" altLang="en-US" sz="2800" b="1">
                <a:solidFill>
                  <a:srgbClr val="FF0000"/>
                </a:solidFill>
                <a:latin typeface="微软雅黑" panose="020B0503020204020204" charset="-122"/>
                <a:ea typeface="微软雅黑" panose="020B0503020204020204" charset="-122"/>
                <a:cs typeface="宋体" panose="02010600030101010101" pitchFamily="2" charset="-122"/>
              </a:rPr>
              <a:t>（二）侵权责任中的情理法</a:t>
            </a:r>
            <a:endParaRPr lang="en-US" altLang="zh-CN" sz="2800" b="1">
              <a:solidFill>
                <a:srgbClr val="FF0000"/>
              </a:solidFill>
              <a:latin typeface="微软雅黑" panose="020B0503020204020204" charset="-122"/>
              <a:ea typeface="微软雅黑" panose="020B0503020204020204"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800" b="1">
                <a:latin typeface="微软雅黑" panose="020B0503020204020204" charset="-122"/>
                <a:ea typeface="微软雅黑" panose="020B0503020204020204" charset="-122"/>
                <a:cs typeface="微软雅黑" panose="020B0503020204020204" charset="-122"/>
              </a:rPr>
              <a:t>3.</a:t>
            </a:r>
            <a:r>
              <a:rPr lang="zh-CN" altLang="en-US" sz="2800" b="1">
                <a:solidFill>
                  <a:srgbClr val="FF0000"/>
                </a:solidFill>
                <a:latin typeface="微软雅黑" panose="020B0503020204020204" charset="-122"/>
                <a:ea typeface="微软雅黑" panose="020B0503020204020204" charset="-122"/>
                <a:cs typeface="微软雅黑" panose="020B0503020204020204" charset="-122"/>
              </a:rPr>
              <a:t>法律规定侵权责任的意义</a:t>
            </a:r>
            <a:r>
              <a:rPr lang="zh-CN" altLang="en-US" sz="2800" b="1">
                <a:latin typeface="微软雅黑" panose="020B0503020204020204" charset="-122"/>
                <a:ea typeface="微软雅黑" panose="020B0503020204020204" charset="-122"/>
                <a:cs typeface="微软雅黑" panose="020B0503020204020204" charset="-122"/>
              </a:rPr>
              <a:t>：</a:t>
            </a:r>
            <a:endParaRPr lang="en-US" altLang="zh-CN" sz="2800" b="1">
              <a:latin typeface="微软雅黑" panose="020B0503020204020204" charset="-122"/>
              <a:ea typeface="微软雅黑" panose="020B0503020204020204" charset="-122"/>
              <a:cs typeface="微软雅黑" panose="020B0503020204020204" charset="-122"/>
            </a:endParaRPr>
          </a:p>
          <a:p>
            <a:pPr marL="0" marR="0" lvl="0" defTabSz="914400" rtl="0" eaLnBrk="1" fontAlgn="base" latinLnBrk="0" hangingPunct="1">
              <a:spcBef>
                <a:spcPct val="0"/>
              </a:spcBef>
              <a:spcAft>
                <a:spcPct val="0"/>
              </a:spcAft>
              <a:buClrTx/>
              <a:buSzTx/>
              <a:buFontTx/>
              <a:buNone/>
            </a:pPr>
            <a:r>
              <a:rPr lang="zh-CN" altLang="en-US" sz="2800" b="1">
                <a:latin typeface="微软雅黑" panose="020B0503020204020204" charset="-122"/>
                <a:ea typeface="微软雅黑" panose="020B0503020204020204" charset="-122"/>
                <a:cs typeface="微软雅黑" panose="020B0503020204020204" charset="-122"/>
              </a:rPr>
              <a:t>（</a:t>
            </a:r>
            <a:r>
              <a:rPr lang="en-US" altLang="zh-CN" sz="2800" b="1">
                <a:latin typeface="微软雅黑" panose="020B0503020204020204" charset="-122"/>
                <a:ea typeface="微软雅黑" panose="020B0503020204020204" charset="-122"/>
                <a:cs typeface="微软雅黑" panose="020B0503020204020204" charset="-122"/>
              </a:rPr>
              <a:t>1</a:t>
            </a:r>
            <a:r>
              <a:rPr lang="zh-CN" altLang="en-US" sz="2800" b="1">
                <a:latin typeface="微软雅黑" panose="020B0503020204020204" charset="-122"/>
                <a:ea typeface="微软雅黑" panose="020B0503020204020204" charset="-122"/>
                <a:cs typeface="微软雅黑" panose="020B0503020204020204" charset="-122"/>
              </a:rPr>
              <a:t>）法律规定侵权责任，旨在</a:t>
            </a:r>
            <a:r>
              <a:rPr lang="zh-CN" altLang="en-US" sz="2800" b="1">
                <a:solidFill>
                  <a:srgbClr val="0000CC"/>
                </a:solidFill>
                <a:latin typeface="微软雅黑" panose="020B0503020204020204" charset="-122"/>
                <a:ea typeface="微软雅黑" panose="020B0503020204020204" charset="-122"/>
                <a:cs typeface="微软雅黑" panose="020B0503020204020204" charset="-122"/>
              </a:rPr>
              <a:t>保障民事主体的合法权利不受侵犯，合理确定相关行为人与权利人之间的利益</a:t>
            </a:r>
            <a:r>
              <a:rPr lang="zh-CN" altLang="en-US" sz="2800" b="1">
                <a:latin typeface="微软雅黑" panose="020B0503020204020204" charset="-122"/>
                <a:ea typeface="微软雅黑" panose="020B0503020204020204" charset="-122"/>
                <a:cs typeface="微软雅黑" panose="020B0503020204020204" charset="-122"/>
              </a:rPr>
              <a:t>。</a:t>
            </a:r>
            <a:endParaRPr lang="zh-CN" altLang="en-US" sz="2800" b="1">
              <a:latin typeface="微软雅黑" panose="020B0503020204020204" charset="-122"/>
              <a:ea typeface="微软雅黑" panose="020B0503020204020204" charset="-122"/>
              <a:cs typeface="微软雅黑" panose="020B0503020204020204" charset="-122"/>
            </a:endParaRPr>
          </a:p>
          <a:p>
            <a:pPr marL="0" marR="0" lvl="0" defTabSz="914400" rtl="0" eaLnBrk="1" fontAlgn="base" latinLnBrk="0" hangingPunct="1">
              <a:spcBef>
                <a:spcPct val="0"/>
              </a:spcBef>
              <a:spcAft>
                <a:spcPct val="0"/>
              </a:spcAft>
              <a:buClrTx/>
              <a:buSzTx/>
              <a:buFontTx/>
              <a:buNone/>
            </a:pPr>
            <a:r>
              <a:rPr lang="zh-CN" altLang="en-US" sz="2800" b="1">
                <a:latin typeface="微软雅黑" panose="020B0503020204020204" charset="-122"/>
                <a:ea typeface="微软雅黑" panose="020B0503020204020204" charset="-122"/>
                <a:cs typeface="微软雅黑" panose="020B0503020204020204" charset="-122"/>
              </a:rPr>
              <a:t>（</a:t>
            </a:r>
            <a:r>
              <a:rPr lang="en-US" altLang="zh-CN" sz="2800" b="1">
                <a:latin typeface="微软雅黑" panose="020B0503020204020204" charset="-122"/>
                <a:ea typeface="微软雅黑" panose="020B0503020204020204" charset="-122"/>
                <a:cs typeface="微软雅黑" panose="020B0503020204020204" charset="-122"/>
              </a:rPr>
              <a:t>2</a:t>
            </a:r>
            <a:r>
              <a:rPr lang="zh-CN" altLang="en-US" sz="2800" b="1">
                <a:latin typeface="微软雅黑" panose="020B0503020204020204" charset="-122"/>
                <a:ea typeface="微软雅黑" panose="020B0503020204020204" charset="-122"/>
                <a:cs typeface="微软雅黑" panose="020B0503020204020204" charset="-122"/>
              </a:rPr>
              <a:t>）过错责任、因果关系等规定在行为人的行为自由与权利人的利益保护之间</a:t>
            </a:r>
            <a:r>
              <a:rPr lang="zh-CN" altLang="en-US" sz="2800" b="1">
                <a:solidFill>
                  <a:srgbClr val="0000CC"/>
                </a:solidFill>
                <a:latin typeface="微软雅黑" panose="020B0503020204020204" charset="-122"/>
                <a:ea typeface="微软雅黑" panose="020B0503020204020204" charset="-122"/>
                <a:cs typeface="微软雅黑" panose="020B0503020204020204" charset="-122"/>
              </a:rPr>
              <a:t>划定了界线</a:t>
            </a:r>
            <a:r>
              <a:rPr lang="zh-CN" altLang="en-US" sz="2800" b="1">
                <a:latin typeface="微软雅黑" panose="020B0503020204020204" charset="-122"/>
                <a:ea typeface="微软雅黑" panose="020B0503020204020204" charset="-122"/>
                <a:cs typeface="微软雅黑" panose="020B0503020204020204" charset="-122"/>
              </a:rPr>
              <a:t>；同时，法律规定在特定情形中适用过错推定与无过错责任原则，对社会某些群体的合法权利给予特别保护，</a:t>
            </a:r>
            <a:r>
              <a:rPr lang="zh-CN" altLang="en-US" sz="2800" b="1">
                <a:solidFill>
                  <a:srgbClr val="0000CC"/>
                </a:solidFill>
                <a:latin typeface="微软雅黑" panose="020B0503020204020204" charset="-122"/>
                <a:ea typeface="微软雅黑" panose="020B0503020204020204" charset="-122"/>
                <a:cs typeface="微软雅黑" panose="020B0503020204020204" charset="-122"/>
              </a:rPr>
              <a:t>体现了社会公正</a:t>
            </a:r>
            <a:r>
              <a:rPr lang="zh-CN" altLang="en-US" sz="2800" b="1">
                <a:latin typeface="微软雅黑" panose="020B0503020204020204" charset="-122"/>
                <a:ea typeface="微软雅黑" panose="020B0503020204020204" charset="-122"/>
                <a:cs typeface="微软雅黑" panose="020B0503020204020204" charset="-122"/>
              </a:rPr>
              <a:t>。</a:t>
            </a:r>
            <a:endParaRPr lang="zh-CN" altLang="en-US" sz="2800" b="1">
              <a:latin typeface="微软雅黑" panose="020B0503020204020204" charset="-122"/>
              <a:ea typeface="微软雅黑" panose="020B0503020204020204" charset="-122"/>
              <a:cs typeface="微软雅黑" panose="020B0503020204020204" charset="-122"/>
            </a:endParaRPr>
          </a:p>
          <a:p>
            <a:pPr lvl="0" fontAlgn="base">
              <a:spcBef>
                <a:spcPct val="0"/>
              </a:spcBef>
              <a:spcAft>
                <a:spcPct val="0"/>
              </a:spcAft>
            </a:pPr>
            <a:r>
              <a:rPr lang="zh-CN" altLang="en-US" sz="2800" b="1">
                <a:latin typeface="微软雅黑" panose="020B0503020204020204" charset="-122"/>
                <a:ea typeface="微软雅黑" panose="020B0503020204020204" charset="-122"/>
                <a:cs typeface="微软雅黑" panose="020B0503020204020204" charset="-122"/>
              </a:rPr>
              <a:t>（</a:t>
            </a:r>
            <a:r>
              <a:rPr lang="en-US" altLang="zh-CN" sz="2800" b="1">
                <a:latin typeface="微软雅黑" panose="020B0503020204020204" charset="-122"/>
                <a:ea typeface="微软雅黑" panose="020B0503020204020204" charset="-122"/>
                <a:cs typeface="微软雅黑" panose="020B0503020204020204" charset="-122"/>
              </a:rPr>
              <a:t>3</a:t>
            </a:r>
            <a:r>
              <a:rPr lang="zh-CN" altLang="en-US" sz="2800" b="1">
                <a:latin typeface="微软雅黑" panose="020B0503020204020204" charset="-122"/>
                <a:ea typeface="微软雅黑" panose="020B0503020204020204" charset="-122"/>
                <a:cs typeface="微软雅黑" panose="020B0503020204020204" charset="-122"/>
              </a:rPr>
              <a:t>）侵权责任规则</a:t>
            </a:r>
            <a:r>
              <a:rPr lang="zh-CN" altLang="en-US" sz="2800" b="1">
                <a:solidFill>
                  <a:srgbClr val="0000CC"/>
                </a:solidFill>
                <a:latin typeface="微软雅黑" panose="020B0503020204020204" charset="-122"/>
                <a:ea typeface="微软雅黑" panose="020B0503020204020204" charset="-122"/>
                <a:cs typeface="微软雅黑" panose="020B0503020204020204" charset="-122"/>
              </a:rPr>
              <a:t>有助于平衡社会各方利益，合理预防损害，促进社会和谐</a:t>
            </a:r>
            <a:r>
              <a:rPr lang="zh-CN" altLang="en-US" sz="2800" b="1">
                <a:latin typeface="微软雅黑" panose="020B0503020204020204" charset="-122"/>
                <a:ea typeface="微软雅黑" panose="020B0503020204020204" charset="-122"/>
                <a:cs typeface="微软雅黑" panose="020B0503020204020204" charset="-122"/>
              </a:rPr>
              <a:t>。</a:t>
            </a:r>
            <a:endParaRPr lang="zh-CN" altLang="en-US" sz="28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left)">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102238"/>
          <p:cNvSpPr/>
          <p:nvPr>
            <p:custDataLst>
              <p:tags r:id="rId1"/>
            </p:custDataLst>
          </p:nvPr>
        </p:nvSpPr>
        <p:spPr>
          <a:xfrm>
            <a:off x="1404069" y="189721"/>
            <a:ext cx="6096000" cy="553085"/>
          </a:xfrm>
          <a:prstGeom prst="rect">
            <a:avLst/>
          </a:prstGeom>
        </p:spPr>
        <p:txBody>
          <a:bodyPr>
            <a:spAutoFit/>
          </a:bodyPr>
          <a:lstStyle/>
          <a:p>
            <a:pPr lvl="0">
              <a:defRPr/>
            </a:pPr>
            <a:r>
              <a:rPr lang="en-US" altLang="zh-CN" sz="3000">
                <a:ln w="127">
                  <a:noFill/>
                </a:ln>
                <a:blipFill>
                  <a:blip r:embed="rId2"/>
                  <a:stretch>
                    <a:fillRect/>
                  </a:stretch>
                </a:blip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lt"/>
              </a:rPr>
              <a:t>【</a:t>
            </a:r>
            <a:r>
              <a:rPr lang="zh-CN" altLang="en-US" sz="3000">
                <a:ln w="127">
                  <a:noFill/>
                </a:ln>
                <a:blipFill>
                  <a:blip r:embed="rId2"/>
                  <a:stretch>
                    <a:fillRect/>
                  </a:stretch>
                </a:blip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lt"/>
              </a:rPr>
              <a:t>火眼金睛 易错辨析</a:t>
            </a:r>
            <a:r>
              <a:rPr lang="en-US" altLang="zh-CN" sz="3000">
                <a:ln w="127">
                  <a:noFill/>
                </a:ln>
                <a:blipFill>
                  <a:blip r:embed="rId2"/>
                  <a:stretch>
                    <a:fillRect/>
                  </a:stretch>
                </a:blip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lt"/>
              </a:rPr>
              <a:t>】</a:t>
            </a:r>
            <a:endParaRPr lang="zh-CN" altLang="en-US" sz="3000">
              <a:ln w="127">
                <a:noFill/>
              </a:ln>
              <a:blipFill>
                <a:blip r:embed="rId2"/>
                <a:stretch>
                  <a:fillRect/>
                </a:stretch>
              </a:blipFill>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lt"/>
            </a:endParaRPr>
          </a:p>
        </p:txBody>
      </p:sp>
      <p:sp>
        <p:nvSpPr>
          <p:cNvPr id="4" name="文本框 3"/>
          <p:cNvSpPr txBox="1"/>
          <p:nvPr>
            <p:custDataLst>
              <p:tags r:id="rId3"/>
            </p:custDataLst>
          </p:nvPr>
        </p:nvSpPr>
        <p:spPr>
          <a:xfrm>
            <a:off x="462280" y="949325"/>
            <a:ext cx="11595735" cy="5077460"/>
          </a:xfrm>
          <a:prstGeom prst="rect">
            <a:avLst/>
          </a:prstGeom>
          <a:noFill/>
        </p:spPr>
        <p:txBody>
          <a:bodyPr wrap="square">
            <a:spAutoFit/>
          </a:bodyPr>
          <a:lstStyle/>
          <a:p>
            <a:pPr>
              <a:lnSpc>
                <a:spcPct val="150000"/>
              </a:lnSpc>
            </a:pPr>
            <a:r>
              <a:rPr lang="en-US" altLang="zh-CN" sz="2400" kern="0">
                <a:solidFill>
                  <a:srgbClr val="000000"/>
                </a:solidFill>
                <a:latin typeface="黑体" panose="02010609060101010101" charset="-122"/>
                <a:ea typeface="黑体" panose="02010609060101010101" charset="-122"/>
                <a:cs typeface="黑体" panose="02010609060101010101" charset="-122"/>
              </a:rPr>
              <a:t>1.</a:t>
            </a:r>
            <a:r>
              <a:rPr lang="zh-CN" altLang="zh-CN" sz="2400" kern="0">
                <a:solidFill>
                  <a:srgbClr val="000000"/>
                </a:solidFill>
                <a:latin typeface="黑体" panose="02010609060101010101" charset="-122"/>
                <a:ea typeface="黑体" panose="02010609060101010101" charset="-122"/>
                <a:cs typeface="黑体" panose="02010609060101010101" charset="-122"/>
              </a:rPr>
              <a:t>侵权责任承担方式是多样的</a:t>
            </a:r>
            <a:r>
              <a:rPr lang="en-US" altLang="zh-CN" sz="2400" kern="0">
                <a:solidFill>
                  <a:srgbClr val="000000"/>
                </a:solidFill>
                <a:latin typeface="黑体" panose="02010609060101010101" charset="-122"/>
                <a:ea typeface="黑体" panose="02010609060101010101" charset="-122"/>
                <a:cs typeface="黑体" panose="02010609060101010101" charset="-122"/>
              </a:rPr>
              <a:t>,</a:t>
            </a:r>
            <a:r>
              <a:rPr lang="zh-CN" altLang="zh-CN" sz="2400" kern="0">
                <a:solidFill>
                  <a:srgbClr val="000000"/>
                </a:solidFill>
                <a:latin typeface="黑体" panose="02010609060101010101" charset="-122"/>
                <a:ea typeface="黑体" panose="02010609060101010101" charset="-122"/>
                <a:cs typeface="黑体" panose="02010609060101010101" charset="-122"/>
              </a:rPr>
              <a:t>这些承担方式往往单独适用。</a:t>
            </a:r>
            <a:endParaRPr lang="zh-CN" altLang="zh-CN" sz="2400" kern="0">
              <a:solidFill>
                <a:srgbClr val="000000"/>
              </a:solidFill>
              <a:latin typeface="黑体" panose="02010609060101010101" charset="-122"/>
              <a:ea typeface="黑体" panose="02010609060101010101" charset="-122"/>
              <a:cs typeface="黑体" panose="02010609060101010101" charset="-122"/>
            </a:endParaRPr>
          </a:p>
          <a:p>
            <a:pPr>
              <a:lnSpc>
                <a:spcPct val="150000"/>
              </a:lnSpc>
            </a:pPr>
            <a:endParaRPr lang="en-US" altLang="zh-CN" sz="2400" kern="0">
              <a:solidFill>
                <a:srgbClr val="000000"/>
              </a:solidFill>
              <a:latin typeface="黑体" panose="02010609060101010101" charset="-122"/>
              <a:ea typeface="黑体" panose="02010609060101010101" charset="-122"/>
              <a:cs typeface="黑体" panose="02010609060101010101" charset="-122"/>
            </a:endParaRPr>
          </a:p>
          <a:p>
            <a:pPr>
              <a:lnSpc>
                <a:spcPct val="150000"/>
              </a:lnSpc>
            </a:pPr>
            <a:r>
              <a:rPr lang="en-US" altLang="zh-CN" sz="2400" kern="0">
                <a:solidFill>
                  <a:srgbClr val="000000"/>
                </a:solidFill>
                <a:latin typeface="黑体" panose="02010609060101010101" charset="-122"/>
                <a:ea typeface="黑体" panose="02010609060101010101" charset="-122"/>
                <a:cs typeface="黑体" panose="02010609060101010101" charset="-122"/>
              </a:rPr>
              <a:t>2.</a:t>
            </a:r>
            <a:r>
              <a:rPr lang="zh-CN" altLang="zh-CN" sz="2400" kern="0">
                <a:solidFill>
                  <a:srgbClr val="000000"/>
                </a:solidFill>
                <a:latin typeface="黑体" panose="02010609060101010101" charset="-122"/>
                <a:ea typeface="黑体" panose="02010609060101010101" charset="-122"/>
                <a:cs typeface="黑体" panose="02010609060101010101" charset="-122"/>
              </a:rPr>
              <a:t>当民事权利受到侵害时</a:t>
            </a:r>
            <a:r>
              <a:rPr lang="en-US" altLang="zh-CN" sz="2400" kern="0">
                <a:solidFill>
                  <a:srgbClr val="000000"/>
                </a:solidFill>
                <a:latin typeface="黑体" panose="02010609060101010101" charset="-122"/>
                <a:ea typeface="黑体" panose="02010609060101010101" charset="-122"/>
                <a:cs typeface="黑体" panose="02010609060101010101" charset="-122"/>
              </a:rPr>
              <a:t>,</a:t>
            </a:r>
            <a:r>
              <a:rPr lang="zh-CN" altLang="zh-CN" sz="2400" kern="0">
                <a:solidFill>
                  <a:srgbClr val="000000"/>
                </a:solidFill>
                <a:latin typeface="黑体" panose="02010609060101010101" charset="-122"/>
                <a:ea typeface="黑体" panose="02010609060101010101" charset="-122"/>
                <a:cs typeface="黑体" panose="02010609060101010101" charset="-122"/>
              </a:rPr>
              <a:t>权利人向人民法院请求保护民事权利没有诉讼时效。</a:t>
            </a:r>
            <a:endParaRPr lang="zh-CN" altLang="zh-CN" sz="2400" kern="0">
              <a:solidFill>
                <a:srgbClr val="000000"/>
              </a:solidFill>
              <a:latin typeface="黑体" panose="02010609060101010101" charset="-122"/>
              <a:ea typeface="黑体" panose="02010609060101010101" charset="-122"/>
              <a:cs typeface="黑体" panose="02010609060101010101" charset="-122"/>
            </a:endParaRPr>
          </a:p>
          <a:p>
            <a:pPr>
              <a:lnSpc>
                <a:spcPct val="150000"/>
              </a:lnSpc>
            </a:pPr>
            <a:endParaRPr lang="en-US" altLang="zh-CN" sz="2400" kern="0">
              <a:solidFill>
                <a:srgbClr val="000000"/>
              </a:solidFill>
              <a:latin typeface="黑体" panose="02010609060101010101" charset="-122"/>
              <a:ea typeface="黑体" panose="02010609060101010101" charset="-122"/>
              <a:cs typeface="黑体" panose="02010609060101010101" charset="-122"/>
            </a:endParaRPr>
          </a:p>
          <a:p>
            <a:pPr>
              <a:lnSpc>
                <a:spcPct val="150000"/>
              </a:lnSpc>
            </a:pPr>
            <a:r>
              <a:rPr lang="en-US" altLang="zh-CN" sz="2400" kern="0">
                <a:solidFill>
                  <a:srgbClr val="000000"/>
                </a:solidFill>
                <a:latin typeface="黑体" panose="02010609060101010101" charset="-122"/>
                <a:ea typeface="黑体" panose="02010609060101010101" charset="-122"/>
                <a:cs typeface="黑体" panose="02010609060101010101" charset="-122"/>
              </a:rPr>
              <a:t>3.</a:t>
            </a:r>
            <a:r>
              <a:rPr lang="zh-CN" altLang="zh-CN" sz="2400" kern="0">
                <a:solidFill>
                  <a:srgbClr val="000000"/>
                </a:solidFill>
                <a:latin typeface="黑体" panose="02010609060101010101" charset="-122"/>
                <a:ea typeface="黑体" panose="02010609060101010101" charset="-122"/>
                <a:cs typeface="黑体" panose="02010609060101010101" charset="-122"/>
              </a:rPr>
              <a:t>行为人因过错而侵害他人的民事权益造成损害的</a:t>
            </a:r>
            <a:r>
              <a:rPr lang="en-US" altLang="zh-CN" sz="2400" kern="0">
                <a:solidFill>
                  <a:srgbClr val="000000"/>
                </a:solidFill>
                <a:latin typeface="黑体" panose="02010609060101010101" charset="-122"/>
                <a:ea typeface="黑体" panose="02010609060101010101" charset="-122"/>
                <a:cs typeface="黑体" panose="02010609060101010101" charset="-122"/>
              </a:rPr>
              <a:t>,</a:t>
            </a:r>
            <a:r>
              <a:rPr lang="zh-CN" altLang="zh-CN" sz="2400" kern="0">
                <a:solidFill>
                  <a:srgbClr val="000000"/>
                </a:solidFill>
                <a:latin typeface="黑体" panose="02010609060101010101" charset="-122"/>
                <a:ea typeface="黑体" panose="02010609060101010101" charset="-122"/>
                <a:cs typeface="黑体" panose="02010609060101010101" charset="-122"/>
              </a:rPr>
              <a:t>应当承担侵权责任</a:t>
            </a:r>
            <a:r>
              <a:rPr lang="en-US" altLang="zh-CN" sz="2400" kern="0">
                <a:solidFill>
                  <a:srgbClr val="000000"/>
                </a:solidFill>
                <a:latin typeface="黑体" panose="02010609060101010101" charset="-122"/>
                <a:ea typeface="黑体" panose="02010609060101010101" charset="-122"/>
                <a:cs typeface="黑体" panose="02010609060101010101" charset="-122"/>
              </a:rPr>
              <a:t>,</a:t>
            </a:r>
            <a:r>
              <a:rPr lang="zh-CN" altLang="zh-CN" sz="2400" kern="0">
                <a:solidFill>
                  <a:srgbClr val="000000"/>
                </a:solidFill>
                <a:latin typeface="黑体" panose="02010609060101010101" charset="-122"/>
                <a:ea typeface="黑体" panose="02010609060101010101" charset="-122"/>
                <a:cs typeface="黑体" panose="02010609060101010101" charset="-122"/>
              </a:rPr>
              <a:t>这是侵权责任的最重要的规定。</a:t>
            </a:r>
            <a:endParaRPr lang="zh-CN" altLang="zh-CN" sz="2400" kern="0">
              <a:solidFill>
                <a:srgbClr val="000000"/>
              </a:solidFill>
              <a:latin typeface="黑体" panose="02010609060101010101" charset="-122"/>
              <a:ea typeface="黑体" panose="02010609060101010101" charset="-122"/>
              <a:cs typeface="黑体" panose="02010609060101010101" charset="-122"/>
            </a:endParaRPr>
          </a:p>
          <a:p>
            <a:pPr>
              <a:lnSpc>
                <a:spcPct val="150000"/>
              </a:lnSpc>
            </a:pPr>
            <a:endParaRPr lang="zh-CN" altLang="zh-CN" sz="2400" kern="0">
              <a:solidFill>
                <a:srgbClr val="000000"/>
              </a:solidFill>
              <a:latin typeface="黑体" panose="02010609060101010101" charset="-122"/>
              <a:ea typeface="黑体" panose="02010609060101010101" charset="-122"/>
              <a:cs typeface="黑体" panose="02010609060101010101" charset="-122"/>
            </a:endParaRPr>
          </a:p>
          <a:p>
            <a:pPr>
              <a:lnSpc>
                <a:spcPct val="150000"/>
              </a:lnSpc>
            </a:pPr>
            <a:endParaRPr lang="zh-CN" altLang="zh-CN" sz="2400" kern="0">
              <a:solidFill>
                <a:srgbClr val="000000"/>
              </a:solidFill>
              <a:latin typeface="黑体" panose="02010609060101010101" charset="-122"/>
              <a:ea typeface="黑体" panose="02010609060101010101" charset="-122"/>
              <a:cs typeface="黑体" panose="02010609060101010101" charset="-122"/>
            </a:endParaRPr>
          </a:p>
          <a:p>
            <a:pPr>
              <a:lnSpc>
                <a:spcPct val="150000"/>
              </a:lnSpc>
            </a:pPr>
            <a:r>
              <a:rPr lang="en-US" altLang="zh-CN" sz="2400" kern="0">
                <a:solidFill>
                  <a:srgbClr val="000000"/>
                </a:solidFill>
                <a:latin typeface="黑体" panose="02010609060101010101" charset="-122"/>
                <a:ea typeface="黑体" panose="02010609060101010101" charset="-122"/>
                <a:cs typeface="黑体" panose="02010609060101010101" charset="-122"/>
              </a:rPr>
              <a:t>4.</a:t>
            </a:r>
            <a:r>
              <a:rPr lang="zh-CN" altLang="zh-CN" sz="2400" kern="0">
                <a:solidFill>
                  <a:srgbClr val="000000"/>
                </a:solidFill>
                <a:latin typeface="黑体" panose="02010609060101010101" charset="-122"/>
                <a:ea typeface="黑体" panose="02010609060101010101" charset="-122"/>
                <a:cs typeface="黑体" panose="02010609060101010101" charset="-122"/>
              </a:rPr>
              <a:t>侵权责任规则有助于平衡社会各方利益</a:t>
            </a:r>
            <a:r>
              <a:rPr lang="en-US" altLang="zh-CN" sz="2400" kern="0">
                <a:solidFill>
                  <a:srgbClr val="000000"/>
                </a:solidFill>
                <a:latin typeface="黑体" panose="02010609060101010101" charset="-122"/>
                <a:ea typeface="黑体" panose="02010609060101010101" charset="-122"/>
                <a:cs typeface="黑体" panose="02010609060101010101" charset="-122"/>
              </a:rPr>
              <a:t>,</a:t>
            </a:r>
            <a:r>
              <a:rPr lang="zh-CN" altLang="zh-CN" sz="2400" kern="0">
                <a:solidFill>
                  <a:srgbClr val="000000"/>
                </a:solidFill>
                <a:latin typeface="黑体" panose="02010609060101010101" charset="-122"/>
                <a:ea typeface="黑体" panose="02010609060101010101" charset="-122"/>
                <a:cs typeface="黑体" panose="02010609060101010101" charset="-122"/>
              </a:rPr>
              <a:t>合理预防损害</a:t>
            </a:r>
            <a:r>
              <a:rPr lang="en-US" altLang="zh-CN" sz="2400" kern="0">
                <a:solidFill>
                  <a:srgbClr val="000000"/>
                </a:solidFill>
                <a:latin typeface="黑体" panose="02010609060101010101" charset="-122"/>
                <a:ea typeface="黑体" panose="02010609060101010101" charset="-122"/>
                <a:cs typeface="黑体" panose="02010609060101010101" charset="-122"/>
              </a:rPr>
              <a:t>,</a:t>
            </a:r>
            <a:r>
              <a:rPr lang="zh-CN" altLang="zh-CN" sz="2400" kern="0">
                <a:solidFill>
                  <a:srgbClr val="000000"/>
                </a:solidFill>
                <a:latin typeface="黑体" panose="02010609060101010101" charset="-122"/>
                <a:ea typeface="黑体" panose="02010609060101010101" charset="-122"/>
                <a:cs typeface="黑体" panose="02010609060101010101" charset="-122"/>
              </a:rPr>
              <a:t>促进社会和谐。</a:t>
            </a:r>
            <a:endParaRPr lang="zh-CN" altLang="zh-CN" sz="2400" kern="100">
              <a:latin typeface="黑体" panose="02010609060101010101" charset="-122"/>
              <a:ea typeface="黑体" panose="02010609060101010101" charset="-122"/>
              <a:cs typeface="黑体" panose="02010609060101010101" charset="-122"/>
            </a:endParaRPr>
          </a:p>
        </p:txBody>
      </p:sp>
      <p:sp>
        <p:nvSpPr>
          <p:cNvPr id="2" name="文本框 1"/>
          <p:cNvSpPr txBox="1"/>
          <p:nvPr>
            <p:custDataLst>
              <p:tags r:id="rId4"/>
            </p:custDataLst>
          </p:nvPr>
        </p:nvSpPr>
        <p:spPr>
          <a:xfrm>
            <a:off x="596265" y="4406265"/>
            <a:ext cx="11595735" cy="829945"/>
          </a:xfrm>
          <a:prstGeom prst="rect">
            <a:avLst/>
          </a:prstGeom>
          <a:noFill/>
        </p:spPr>
        <p:txBody>
          <a:bodyPr wrap="square">
            <a:spAutoFit/>
          </a:bodyPr>
          <a:lstStyle/>
          <a:p>
            <a:pPr indent="0" fontAlgn="auto">
              <a:lnSpc>
                <a:spcPct val="100000"/>
              </a:lnSpc>
            </a:pPr>
            <a:r>
              <a:rPr lang="zh-CN" altLang="zh-CN" sz="2400" kern="0">
                <a:solidFill>
                  <a:srgbClr val="FF0000"/>
                </a:solidFill>
                <a:latin typeface="黑体" panose="02010609060101010101" charset="-122"/>
                <a:ea typeface="黑体" panose="02010609060101010101" charset="-122"/>
                <a:cs typeface="黑体" panose="02010609060101010101" charset="-122"/>
              </a:rPr>
              <a:t>提示　行为人因过错侵害他人民事权益造成损害的</a:t>
            </a:r>
            <a:r>
              <a:rPr lang="en-US" altLang="zh-CN" sz="2400" kern="0">
                <a:solidFill>
                  <a:srgbClr val="FF0000"/>
                </a:solidFill>
                <a:latin typeface="黑体" panose="02010609060101010101" charset="-122"/>
                <a:ea typeface="黑体" panose="02010609060101010101" charset="-122"/>
                <a:cs typeface="黑体" panose="02010609060101010101" charset="-122"/>
              </a:rPr>
              <a:t>,</a:t>
            </a:r>
            <a:r>
              <a:rPr lang="zh-CN" altLang="zh-CN" sz="2400" kern="0">
                <a:solidFill>
                  <a:srgbClr val="FF0000"/>
                </a:solidFill>
                <a:latin typeface="黑体" panose="02010609060101010101" charset="-122"/>
                <a:ea typeface="黑体" panose="02010609060101010101" charset="-122"/>
                <a:cs typeface="黑体" panose="02010609060101010101" charset="-122"/>
              </a:rPr>
              <a:t>应当承担侵权责任</a:t>
            </a:r>
            <a:r>
              <a:rPr lang="en-US" altLang="zh-CN" sz="2400" kern="0">
                <a:solidFill>
                  <a:srgbClr val="FF0000"/>
                </a:solidFill>
                <a:latin typeface="黑体" panose="02010609060101010101" charset="-122"/>
                <a:ea typeface="黑体" panose="02010609060101010101" charset="-122"/>
                <a:cs typeface="黑体" panose="02010609060101010101" charset="-122"/>
              </a:rPr>
              <a:t>,</a:t>
            </a:r>
            <a:r>
              <a:rPr lang="zh-CN" altLang="zh-CN" sz="2400" kern="0">
                <a:solidFill>
                  <a:srgbClr val="FF0000"/>
                </a:solidFill>
                <a:latin typeface="黑体" panose="02010609060101010101" charset="-122"/>
                <a:ea typeface="黑体" panose="02010609060101010101" charset="-122"/>
                <a:cs typeface="黑体" panose="02010609060101010101" charset="-122"/>
              </a:rPr>
              <a:t>这一侵权责任的一般规定。</a:t>
            </a:r>
            <a:endParaRPr lang="zh-CN" altLang="zh-CN" sz="2400" kern="100">
              <a:latin typeface="黑体" panose="02010609060101010101" charset="-122"/>
              <a:ea typeface="黑体" panose="02010609060101010101" charset="-122"/>
              <a:cs typeface="黑体" panose="02010609060101010101" charset="-122"/>
            </a:endParaRPr>
          </a:p>
        </p:txBody>
      </p:sp>
      <p:sp>
        <p:nvSpPr>
          <p:cNvPr id="3" name="文本框 2"/>
          <p:cNvSpPr txBox="1"/>
          <p:nvPr>
            <p:custDataLst>
              <p:tags r:id="rId5"/>
            </p:custDataLst>
          </p:nvPr>
        </p:nvSpPr>
        <p:spPr>
          <a:xfrm>
            <a:off x="703580" y="1522730"/>
            <a:ext cx="8086725" cy="645160"/>
          </a:xfrm>
          <a:prstGeom prst="rect">
            <a:avLst/>
          </a:prstGeom>
          <a:noFill/>
        </p:spPr>
        <p:txBody>
          <a:bodyPr wrap="square" rtlCol="0">
            <a:spAutoFit/>
          </a:bodyPr>
          <a:lstStyle/>
          <a:p>
            <a:pPr>
              <a:lnSpc>
                <a:spcPct val="150000"/>
              </a:lnSpc>
            </a:pPr>
            <a:r>
              <a:rPr lang="zh-CN" altLang="zh-CN" sz="2400" kern="0">
                <a:solidFill>
                  <a:srgbClr val="FF0000"/>
                </a:solidFill>
                <a:latin typeface="黑体" panose="02010609060101010101" charset="-122"/>
                <a:ea typeface="黑体" panose="02010609060101010101" charset="-122"/>
                <a:cs typeface="黑体" panose="02010609060101010101" charset="-122"/>
                <a:sym typeface="+mn-ea"/>
              </a:rPr>
              <a:t>提示　侵权责任承担方式可以单独适用</a:t>
            </a:r>
            <a:r>
              <a:rPr lang="en-US" altLang="zh-CN" sz="2400" kern="0">
                <a:solidFill>
                  <a:srgbClr val="FF0000"/>
                </a:solidFill>
                <a:latin typeface="黑体" panose="02010609060101010101" charset="-122"/>
                <a:ea typeface="黑体" panose="02010609060101010101" charset="-122"/>
                <a:cs typeface="黑体" panose="02010609060101010101" charset="-122"/>
                <a:sym typeface="+mn-ea"/>
              </a:rPr>
              <a:t>,</a:t>
            </a:r>
            <a:r>
              <a:rPr lang="zh-CN" altLang="zh-CN" sz="2400" kern="0">
                <a:solidFill>
                  <a:srgbClr val="FF0000"/>
                </a:solidFill>
                <a:latin typeface="黑体" panose="02010609060101010101" charset="-122"/>
                <a:ea typeface="黑体" panose="02010609060101010101" charset="-122"/>
                <a:cs typeface="黑体" panose="02010609060101010101" charset="-122"/>
                <a:sym typeface="+mn-ea"/>
              </a:rPr>
              <a:t>也可以合并适用。</a:t>
            </a:r>
            <a:endParaRPr lang="zh-CN" altLang="zh-CN" sz="2400" kern="0">
              <a:solidFill>
                <a:srgbClr val="FF0000"/>
              </a:solidFill>
              <a:latin typeface="黑体" panose="02010609060101010101" charset="-122"/>
              <a:ea typeface="黑体" panose="02010609060101010101" charset="-122"/>
              <a:cs typeface="黑体" panose="02010609060101010101" charset="-122"/>
            </a:endParaRPr>
          </a:p>
        </p:txBody>
      </p:sp>
      <p:sp>
        <p:nvSpPr>
          <p:cNvPr id="5" name="文本框 4"/>
          <p:cNvSpPr txBox="1"/>
          <p:nvPr>
            <p:custDataLst>
              <p:tags r:id="rId6"/>
            </p:custDataLst>
          </p:nvPr>
        </p:nvSpPr>
        <p:spPr>
          <a:xfrm>
            <a:off x="582930" y="2585085"/>
            <a:ext cx="11354435" cy="645160"/>
          </a:xfrm>
          <a:prstGeom prst="rect">
            <a:avLst/>
          </a:prstGeom>
          <a:noFill/>
        </p:spPr>
        <p:txBody>
          <a:bodyPr wrap="square" rtlCol="0">
            <a:spAutoFit/>
          </a:bodyPr>
          <a:lstStyle/>
          <a:p>
            <a:pPr>
              <a:lnSpc>
                <a:spcPct val="150000"/>
              </a:lnSpc>
            </a:pPr>
            <a:r>
              <a:rPr lang="zh-CN" altLang="zh-CN" sz="2400" kern="0">
                <a:solidFill>
                  <a:srgbClr val="FF0000"/>
                </a:solidFill>
                <a:latin typeface="黑体" panose="02010609060101010101" charset="-122"/>
                <a:ea typeface="黑体" panose="02010609060101010101" charset="-122"/>
                <a:cs typeface="黑体" panose="02010609060101010101" charset="-122"/>
                <a:sym typeface="+mn-ea"/>
              </a:rPr>
              <a:t>提示　向人民法院请求保护民事权利的诉讼时效期间为三年</a:t>
            </a:r>
            <a:r>
              <a:rPr lang="en-US" altLang="zh-CN" sz="2400" kern="0">
                <a:solidFill>
                  <a:srgbClr val="FF0000"/>
                </a:solidFill>
                <a:latin typeface="黑体" panose="02010609060101010101" charset="-122"/>
                <a:ea typeface="黑体" panose="02010609060101010101" charset="-122"/>
                <a:cs typeface="黑体" panose="02010609060101010101" charset="-122"/>
                <a:sym typeface="+mn-ea"/>
              </a:rPr>
              <a:t>,</a:t>
            </a:r>
            <a:r>
              <a:rPr lang="zh-CN" altLang="zh-CN" sz="2400" kern="0">
                <a:solidFill>
                  <a:srgbClr val="FF0000"/>
                </a:solidFill>
                <a:latin typeface="黑体" panose="02010609060101010101" charset="-122"/>
                <a:ea typeface="黑体" panose="02010609060101010101" charset="-122"/>
                <a:cs typeface="黑体" panose="02010609060101010101" charset="-122"/>
                <a:sym typeface="+mn-ea"/>
              </a:rPr>
              <a:t>法律另有规定的除外。</a:t>
            </a:r>
            <a:endParaRPr lang="zh-CN" altLang="zh-CN" sz="2400" kern="0">
              <a:solidFill>
                <a:srgbClr val="FF0000"/>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9544523" y="18136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7" name="Rectangle 1"/>
          <p:cNvSpPr>
            <a:spLocks noChangeArrowheads="1"/>
          </p:cNvSpPr>
          <p:nvPr>
            <p:custDataLst>
              <p:tags r:id="rId2"/>
            </p:custDataLst>
          </p:nvPr>
        </p:nvSpPr>
        <p:spPr bwMode="auto">
          <a:xfrm>
            <a:off x="0" y="569278"/>
            <a:ext cx="12084050" cy="606234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ctr" defTabSz="914400" rtl="0" eaLnBrk="1" fontAlgn="base" latinLnBrk="0" hangingPunct="1">
              <a:spcBef>
                <a:spcPct val="0"/>
              </a:spcBef>
              <a:spcAft>
                <a:spcPct val="0"/>
              </a:spcAft>
              <a:buClrTx/>
              <a:buSzTx/>
              <a:buFontTx/>
              <a:buNone/>
            </a:pPr>
            <a:r>
              <a:rPr lang="zh-CN" altLang="en-US" sz="2800" b="1">
                <a:solidFill>
                  <a:srgbClr val="FF0000"/>
                </a:solidFill>
                <a:latin typeface="微软雅黑" panose="020B0503020204020204" charset="-122"/>
                <a:ea typeface="微软雅黑" panose="020B0503020204020204" charset="-122"/>
                <a:cs typeface="宋体" panose="02010600030101010101" pitchFamily="2" charset="-122"/>
              </a:rPr>
              <a:t>（一）民事权利有限制</a:t>
            </a:r>
            <a:endParaRPr lang="en-US" altLang="zh-CN" sz="2800" b="1">
              <a:solidFill>
                <a:srgbClr val="FF0000"/>
              </a:solidFill>
              <a:latin typeface="微软雅黑" panose="020B0503020204020204" charset="-122"/>
              <a:ea typeface="微软雅黑" panose="020B0503020204020204"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1.</a:t>
            </a:r>
            <a:r>
              <a:rPr lang="zh-CN" altLang="en-US" sz="2600" b="1">
                <a:solidFill>
                  <a:srgbClr val="FF0000"/>
                </a:solidFill>
                <a:latin typeface="宋体" panose="02010600030101010101" pitchFamily="2" charset="-122"/>
                <a:ea typeface="宋体" panose="02010600030101010101" pitchFamily="2" charset="-122"/>
                <a:cs typeface="宋体" panose="02010600030101010101" pitchFamily="2" charset="-122"/>
              </a:rPr>
              <a:t>民事权利行使的界限和要求</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a:t>
            </a:r>
            <a:r>
              <a:rPr lang="en-US" altLang="zh-CN" sz="2600" b="1">
                <a:latin typeface="宋体" panose="02010600030101010101" pitchFamily="2" charset="-122"/>
                <a:ea typeface="宋体" panose="02010600030101010101" pitchFamily="2" charset="-122"/>
                <a:cs typeface="宋体" panose="02010600030101010101" pitchFamily="2" charset="-122"/>
              </a:rPr>
              <a:t>1</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界限</a:t>
            </a:r>
            <a:r>
              <a:rPr lang="zh-CN" altLang="en-US" sz="2600" b="1">
                <a:latin typeface="宋体" panose="02010600030101010101" pitchFamily="2" charset="-122"/>
                <a:ea typeface="宋体" panose="02010600030101010101" pitchFamily="2" charset="-122"/>
                <a:cs typeface="宋体" panose="02010600030101010101" pitchFamily="2" charset="-122"/>
              </a:rPr>
              <a:t>：民事主体行使民事权利时</a:t>
            </a:r>
            <a:r>
              <a:rPr lang="zh-CN" altLang="en-US" sz="2600" b="1">
                <a:highlight>
                  <a:srgbClr val="FFFFCC"/>
                </a:highlight>
                <a:latin typeface="宋体" panose="02010600030101010101" pitchFamily="2" charset="-122"/>
                <a:ea typeface="宋体" panose="02010600030101010101" pitchFamily="2" charset="-122"/>
                <a:cs typeface="宋体" panose="02010600030101010101" pitchFamily="2" charset="-122"/>
              </a:rPr>
              <a:t>不能超过正当的界限</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a:t>
            </a:r>
            <a:r>
              <a:rPr lang="en-US" altLang="zh-CN" sz="2600" b="1">
                <a:latin typeface="宋体" panose="02010600030101010101" pitchFamily="2" charset="-122"/>
                <a:ea typeface="宋体" panose="02010600030101010101" pitchFamily="2" charset="-122"/>
                <a:cs typeface="宋体" panose="02010600030101010101" pitchFamily="2" charset="-122"/>
              </a:rPr>
              <a:t>2</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要求</a:t>
            </a:r>
            <a:r>
              <a:rPr lang="zh-CN" altLang="en-US" sz="2600" b="1">
                <a:latin typeface="宋体" panose="02010600030101010101" pitchFamily="2" charset="-122"/>
                <a:ea typeface="宋体" panose="02010600030101010101" pitchFamily="2" charset="-122"/>
                <a:cs typeface="宋体" panose="02010600030101010101" pitchFamily="2" charset="-122"/>
              </a:rPr>
              <a:t>：不得滥用民事权利损害国家利益、社会公共利益或者他人合法权益。</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endParaRPr lang="en-US" altLang="zh-CN" sz="10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2.</a:t>
            </a:r>
            <a:r>
              <a:rPr lang="zh-CN" altLang="en-US" sz="2600" b="1">
                <a:solidFill>
                  <a:srgbClr val="FF0000"/>
                </a:solidFill>
                <a:latin typeface="宋体" panose="02010600030101010101" pitchFamily="2" charset="-122"/>
                <a:ea typeface="宋体" panose="02010600030101010101" pitchFamily="2" charset="-122"/>
                <a:cs typeface="宋体" panose="02010600030101010101" pitchFamily="2" charset="-122"/>
              </a:rPr>
              <a:t>民事权利限制的表现</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a:t>
            </a:r>
            <a:r>
              <a:rPr lang="en-US" altLang="zh-CN" sz="2600" b="1">
                <a:latin typeface="宋体" panose="02010600030101010101" pitchFamily="2" charset="-122"/>
                <a:ea typeface="宋体" panose="02010600030101010101" pitchFamily="2" charset="-122"/>
                <a:cs typeface="宋体" panose="02010600030101010101" pitchFamily="2" charset="-122"/>
              </a:rPr>
              <a:t>1</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对人身权的限制</a:t>
            </a:r>
            <a:r>
              <a:rPr lang="en-US" altLang="zh-CN" sz="2600" b="1">
                <a:solidFill>
                  <a:srgbClr val="0000CC"/>
                </a:solidFill>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名誉权</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fontAlgn="base">
              <a:spcBef>
                <a:spcPct val="0"/>
              </a:spcBef>
              <a:spcAft>
                <a:spcPct val="0"/>
              </a:spcAft>
            </a:pPr>
            <a:r>
              <a:rPr lang="zh-CN" altLang="en-US" sz="2600" b="1">
                <a:latin typeface="宋体" panose="02010600030101010101" pitchFamily="2" charset="-122"/>
                <a:ea typeface="宋体" panose="02010600030101010101" pitchFamily="2" charset="-122"/>
                <a:cs typeface="宋体" panose="02010600030101010101" pitchFamily="2" charset="-122"/>
              </a:rPr>
              <a:t>①</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对经营者的产品质量或者服务质量进行批评、评论</a:t>
            </a:r>
            <a:r>
              <a:rPr lang="zh-CN" altLang="en-US" sz="2600" b="1">
                <a:latin typeface="宋体" panose="02010600030101010101" pitchFamily="2" charset="-122"/>
                <a:ea typeface="宋体" panose="02010600030101010101" pitchFamily="2" charset="-122"/>
                <a:cs typeface="宋体" panose="02010600030101010101" pitchFamily="2" charset="-122"/>
              </a:rPr>
              <a:t>，就</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不能认定为侵害名誉权</a:t>
            </a:r>
            <a:r>
              <a:rPr lang="zh-CN" altLang="en-US" sz="2600" b="1">
                <a:latin typeface="宋体" panose="02010600030101010101" pitchFamily="2" charset="-122"/>
                <a:ea typeface="宋体" panose="02010600030101010101" pitchFamily="2" charset="-122"/>
                <a:cs typeface="宋体" panose="02010600030101010101" pitchFamily="2" charset="-122"/>
              </a:rPr>
              <a:t>。（这些行为是保障消费者批评监督权所必需的。）</a:t>
            </a:r>
            <a:r>
              <a:rPr lang="zh-CN" altLang="en-US" sz="2600" b="1">
                <a:solidFill>
                  <a:srgbClr val="FF0000"/>
                </a:solidFill>
                <a:latin typeface="宋体" panose="02010600030101010101" pitchFamily="2" charset="-122"/>
                <a:ea typeface="宋体" panose="02010600030101010101" pitchFamily="2" charset="-122"/>
                <a:cs typeface="宋体" panose="02010600030101010101" pitchFamily="2" charset="-122"/>
              </a:rPr>
              <a:t>但是</a:t>
            </a:r>
            <a:r>
              <a:rPr lang="zh-CN" altLang="en-US" sz="2600" b="1">
                <a:latin typeface="宋体" panose="02010600030101010101" pitchFamily="2" charset="-122"/>
                <a:ea typeface="宋体" panose="02010600030101010101" pitchFamily="2" charset="-122"/>
                <a:cs typeface="宋体" panose="02010600030101010101" pitchFamily="2" charset="-122"/>
              </a:rPr>
              <a:t>，借机以诽谤、诋毁、侮辱等方式损害对方利益的，则构成侵权。</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fontAlgn="base">
              <a:spcBef>
                <a:spcPct val="0"/>
              </a:spcBef>
              <a:spcAft>
                <a:spcPct val="0"/>
              </a:spcAft>
            </a:pPr>
            <a:endParaRPr lang="en-US" altLang="zh-CN" sz="1200" b="1">
              <a:latin typeface="宋体" panose="02010600030101010101" pitchFamily="2" charset="-122"/>
              <a:ea typeface="宋体" panose="02010600030101010101" pitchFamily="2" charset="-122"/>
              <a:cs typeface="宋体" panose="02010600030101010101" pitchFamily="2" charset="-122"/>
            </a:endParaRPr>
          </a:p>
          <a:p>
            <a:pPr fontAlgn="base">
              <a:spcBef>
                <a:spcPct val="0"/>
              </a:spcBef>
              <a:spcAft>
                <a:spcPct val="0"/>
              </a:spcAft>
            </a:pPr>
            <a:r>
              <a:rPr lang="zh-CN" altLang="zh-CN" sz="2600" b="1">
                <a:latin typeface="宋体" panose="02010600030101010101" pitchFamily="2" charset="-122"/>
                <a:ea typeface="宋体" panose="02010600030101010101" pitchFamily="2" charset="-122"/>
                <a:cs typeface="宋体" panose="02010600030101010101" pitchFamily="2" charset="-122"/>
              </a:rPr>
              <a:t>②</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行为人为公共利益实施新闻报道、舆论监督等行为，影响他人名誉的，不承担民事责任</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FF0000"/>
                </a:solidFill>
                <a:latin typeface="宋体" panose="02010600030101010101" pitchFamily="2" charset="-122"/>
                <a:ea typeface="宋体" panose="02010600030101010101" pitchFamily="2" charset="-122"/>
                <a:cs typeface="宋体" panose="02010600030101010101" pitchFamily="2" charset="-122"/>
              </a:rPr>
              <a:t>但是</a:t>
            </a:r>
            <a:r>
              <a:rPr lang="zh-CN" altLang="en-US" sz="2600" b="1">
                <a:latin typeface="宋体" panose="02010600030101010101" pitchFamily="2" charset="-122"/>
                <a:ea typeface="宋体" panose="02010600030101010101" pitchFamily="2" charset="-122"/>
                <a:cs typeface="宋体" panose="02010600030101010101" pitchFamily="2" charset="-122"/>
              </a:rPr>
              <a:t>有下列情形之一的除外：</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fontAlgn="base">
              <a:spcBef>
                <a:spcPct val="0"/>
              </a:spcBef>
              <a:spcAft>
                <a:spcPct val="0"/>
              </a:spcAft>
            </a:pPr>
            <a:r>
              <a:rPr lang="en-US" altLang="zh-CN" sz="2600" b="1">
                <a:latin typeface="宋体" panose="02010600030101010101" pitchFamily="2" charset="-122"/>
                <a:ea typeface="宋体" panose="02010600030101010101" pitchFamily="2" charset="-122"/>
                <a:cs typeface="宋体" panose="02010600030101010101" pitchFamily="2" charset="-122"/>
              </a:rPr>
              <a:t>A.</a:t>
            </a:r>
            <a:r>
              <a:rPr lang="zh-CN" altLang="en-US" sz="2600" b="1" u="sng">
                <a:latin typeface="宋体" panose="02010600030101010101" pitchFamily="2" charset="-122"/>
                <a:ea typeface="宋体" panose="02010600030101010101" pitchFamily="2" charset="-122"/>
                <a:cs typeface="宋体" panose="02010600030101010101" pitchFamily="2" charset="-122"/>
              </a:rPr>
              <a:t>捏造、歪曲</a:t>
            </a:r>
            <a:r>
              <a:rPr lang="zh-CN" altLang="en-US" sz="2600" b="1">
                <a:latin typeface="宋体" panose="02010600030101010101" pitchFamily="2" charset="-122"/>
                <a:ea typeface="宋体" panose="02010600030101010101" pitchFamily="2" charset="-122"/>
                <a:cs typeface="宋体" panose="02010600030101010101" pitchFamily="2" charset="-122"/>
              </a:rPr>
              <a:t>事实；</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fontAlgn="base">
              <a:spcBef>
                <a:spcPct val="0"/>
              </a:spcBef>
              <a:spcAft>
                <a:spcPct val="0"/>
              </a:spcAft>
            </a:pPr>
            <a:r>
              <a:rPr lang="en-US" altLang="zh-CN" sz="2600" b="1">
                <a:latin typeface="宋体" panose="02010600030101010101" pitchFamily="2" charset="-122"/>
                <a:ea typeface="宋体" panose="02010600030101010101" pitchFamily="2" charset="-122"/>
                <a:cs typeface="宋体" panose="02010600030101010101" pitchFamily="2" charset="-122"/>
              </a:rPr>
              <a:t>B.</a:t>
            </a:r>
            <a:r>
              <a:rPr lang="zh-CN" altLang="en-US" sz="2600" b="1">
                <a:latin typeface="宋体" panose="02010600030101010101" pitchFamily="2" charset="-122"/>
                <a:ea typeface="宋体" panose="02010600030101010101" pitchFamily="2" charset="-122"/>
                <a:cs typeface="宋体" panose="02010600030101010101" pitchFamily="2" charset="-122"/>
              </a:rPr>
              <a:t>对他人提供的严重失实内容</a:t>
            </a:r>
            <a:r>
              <a:rPr lang="zh-CN" altLang="en-US" sz="2600" b="1" u="sng">
                <a:latin typeface="宋体" panose="02010600030101010101" pitchFamily="2" charset="-122"/>
                <a:ea typeface="宋体" panose="02010600030101010101" pitchFamily="2" charset="-122"/>
                <a:cs typeface="宋体" panose="02010600030101010101" pitchFamily="2" charset="-122"/>
              </a:rPr>
              <a:t>未尽到合理核实义务</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fontAlgn="base">
              <a:spcBef>
                <a:spcPct val="0"/>
              </a:spcBef>
              <a:spcAft>
                <a:spcPct val="0"/>
              </a:spcAft>
            </a:pPr>
            <a:r>
              <a:rPr lang="en-US" altLang="zh-CN" sz="2600" b="1">
                <a:latin typeface="宋体" panose="02010600030101010101" pitchFamily="2" charset="-122"/>
                <a:ea typeface="宋体" panose="02010600030101010101" pitchFamily="2" charset="-122"/>
                <a:cs typeface="宋体" panose="02010600030101010101" pitchFamily="2" charset="-122"/>
              </a:rPr>
              <a:t>C.</a:t>
            </a:r>
            <a:r>
              <a:rPr lang="zh-CN" altLang="en-US" sz="2600" b="1">
                <a:latin typeface="宋体" panose="02010600030101010101" pitchFamily="2" charset="-122"/>
                <a:ea typeface="宋体" panose="02010600030101010101" pitchFamily="2" charset="-122"/>
                <a:cs typeface="宋体" panose="02010600030101010101" pitchFamily="2" charset="-122"/>
              </a:rPr>
              <a:t>使用</a:t>
            </a:r>
            <a:r>
              <a:rPr lang="zh-CN" altLang="en-US" sz="2600" b="1" u="sng">
                <a:latin typeface="宋体" panose="02010600030101010101" pitchFamily="2" charset="-122"/>
                <a:ea typeface="宋体" panose="02010600030101010101" pitchFamily="2" charset="-122"/>
                <a:cs typeface="宋体" panose="02010600030101010101" pitchFamily="2" charset="-122"/>
              </a:rPr>
              <a:t>侮辱</a:t>
            </a:r>
            <a:r>
              <a:rPr lang="zh-CN" altLang="en-US" sz="2600" b="1">
                <a:latin typeface="宋体" panose="02010600030101010101" pitchFamily="2" charset="-122"/>
                <a:ea typeface="宋体" panose="02010600030101010101" pitchFamily="2" charset="-122"/>
                <a:cs typeface="宋体" panose="02010600030101010101" pitchFamily="2" charset="-122"/>
              </a:rPr>
              <a:t>性言辞等</a:t>
            </a:r>
            <a:r>
              <a:rPr lang="zh-CN" altLang="en-US" sz="2600" b="1" u="sng">
                <a:latin typeface="宋体" panose="02010600030101010101" pitchFamily="2" charset="-122"/>
                <a:ea typeface="宋体" panose="02010600030101010101" pitchFamily="2" charset="-122"/>
                <a:cs typeface="宋体" panose="02010600030101010101" pitchFamily="2" charset="-122"/>
              </a:rPr>
              <a:t>贬损</a:t>
            </a:r>
            <a:r>
              <a:rPr lang="zh-CN" altLang="en-US" sz="2600" b="1">
                <a:latin typeface="宋体" panose="02010600030101010101" pitchFamily="2" charset="-122"/>
                <a:ea typeface="宋体" panose="02010600030101010101" pitchFamily="2" charset="-122"/>
                <a:cs typeface="宋体" panose="02010600030101010101" pitchFamily="2" charset="-122"/>
              </a:rPr>
              <a:t>他人名誉。</a:t>
            </a:r>
            <a:endParaRPr lang="zh-CN" altLang="en-US" sz="2600" b="1">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custDataLst>
              <p:tags r:id="rId3"/>
            </p:custDataLst>
          </p:nvPr>
        </p:nvSpPr>
        <p:spPr>
          <a:xfrm>
            <a:off x="45719" y="30779"/>
            <a:ext cx="5657851"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考点精讲：二、权利行使 注意界限</a:t>
            </a:r>
            <a:endParaRPr lang="zh-CN" altLang="en-US" sz="2800" b="1">
              <a:solidFill>
                <a:schemeClr val="bg1"/>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left)">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wipe(left)">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wipe(left)">
                                      <p:cBhvr>
                                        <p:cTn id="32" dur="50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animEffect transition="in" filter="wipe(left)">
                                      <p:cBhvr>
                                        <p:cTn id="37" dur="500"/>
                                        <p:tgtEl>
                                          <p:spTgt spid="7">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xEl>
                                              <p:pRg st="10" end="10"/>
                                            </p:txEl>
                                          </p:spTgt>
                                        </p:tgtEl>
                                        <p:attrNameLst>
                                          <p:attrName>style.visibility</p:attrName>
                                        </p:attrNameLst>
                                      </p:cBhvr>
                                      <p:to>
                                        <p:strVal val="visible"/>
                                      </p:to>
                                    </p:set>
                                    <p:animEffect transition="in" filter="wipe(left)">
                                      <p:cBhvr>
                                        <p:cTn id="42" dur="500"/>
                                        <p:tgtEl>
                                          <p:spTgt spid="7">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
                                            <p:txEl>
                                              <p:pRg st="11" end="11"/>
                                            </p:txEl>
                                          </p:spTgt>
                                        </p:tgtEl>
                                        <p:attrNameLst>
                                          <p:attrName>style.visibility</p:attrName>
                                        </p:attrNameLst>
                                      </p:cBhvr>
                                      <p:to>
                                        <p:strVal val="visible"/>
                                      </p:to>
                                    </p:set>
                                    <p:animEffect transition="in" filter="wipe(left)">
                                      <p:cBhvr>
                                        <p:cTn id="47" dur="500"/>
                                        <p:tgtEl>
                                          <p:spTgt spid="7">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
                                            <p:txEl>
                                              <p:pRg st="12" end="12"/>
                                            </p:txEl>
                                          </p:spTgt>
                                        </p:tgtEl>
                                        <p:attrNameLst>
                                          <p:attrName>style.visibility</p:attrName>
                                        </p:attrNameLst>
                                      </p:cBhvr>
                                      <p:to>
                                        <p:strVal val="visible"/>
                                      </p:to>
                                    </p:set>
                                    <p:animEffect transition="in" filter="wipe(left)">
                                      <p:cBhvr>
                                        <p:cTn id="52"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9544523" y="18136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7" name="Rectangle 1"/>
          <p:cNvSpPr>
            <a:spLocks noChangeArrowheads="1"/>
          </p:cNvSpPr>
          <p:nvPr>
            <p:custDataLst>
              <p:tags r:id="rId2"/>
            </p:custDataLst>
          </p:nvPr>
        </p:nvSpPr>
        <p:spPr bwMode="auto">
          <a:xfrm>
            <a:off x="84945" y="567053"/>
            <a:ext cx="12022111" cy="572389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ctr" defTabSz="914400" rtl="0" eaLnBrk="1" fontAlgn="base" latinLnBrk="0" hangingPunct="1">
              <a:spcBef>
                <a:spcPct val="0"/>
              </a:spcBef>
              <a:spcAft>
                <a:spcPct val="0"/>
              </a:spcAft>
              <a:buClrTx/>
              <a:buSzTx/>
              <a:buFontTx/>
              <a:buNone/>
            </a:pPr>
            <a:r>
              <a:rPr lang="zh-CN" altLang="en-US" sz="2800" b="1">
                <a:solidFill>
                  <a:srgbClr val="FF0000"/>
                </a:solidFill>
                <a:latin typeface="微软雅黑" panose="020B0503020204020204" charset="-122"/>
                <a:ea typeface="微软雅黑" panose="020B0503020204020204" charset="-122"/>
                <a:cs typeface="宋体" panose="02010600030101010101" pitchFamily="2" charset="-122"/>
              </a:rPr>
              <a:t>（一）民事权利有限制</a:t>
            </a:r>
            <a:endParaRPr lang="en-US" altLang="zh-CN" sz="2800" b="1">
              <a:solidFill>
                <a:srgbClr val="FF0000"/>
              </a:solidFill>
              <a:latin typeface="微软雅黑" panose="020B0503020204020204" charset="-122"/>
              <a:ea typeface="微软雅黑" panose="020B0503020204020204"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2.</a:t>
            </a:r>
            <a:r>
              <a:rPr lang="zh-CN" altLang="en-US" sz="2600" b="1">
                <a:solidFill>
                  <a:srgbClr val="FF0000"/>
                </a:solidFill>
                <a:latin typeface="宋体" panose="02010600030101010101" pitchFamily="2" charset="-122"/>
                <a:ea typeface="宋体" panose="02010600030101010101" pitchFamily="2" charset="-122"/>
                <a:cs typeface="宋体" panose="02010600030101010101" pitchFamily="2" charset="-122"/>
              </a:rPr>
              <a:t>民事权利限制的表现</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a:t>
            </a:r>
            <a:r>
              <a:rPr lang="en-US" altLang="zh-CN" sz="2600" b="1">
                <a:latin typeface="宋体" panose="02010600030101010101" pitchFamily="2" charset="-122"/>
                <a:ea typeface="宋体" panose="02010600030101010101" pitchFamily="2" charset="-122"/>
                <a:cs typeface="宋体" panose="02010600030101010101" pitchFamily="2" charset="-122"/>
              </a:rPr>
              <a:t>2</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对知识产权的限制</a:t>
            </a:r>
            <a:r>
              <a:rPr lang="en-US" altLang="zh-CN" sz="2600" b="1">
                <a:solidFill>
                  <a:srgbClr val="0000CC"/>
                </a:solidFill>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著作权</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①</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作品的合理使用</a:t>
            </a:r>
            <a:r>
              <a:rPr lang="zh-CN" altLang="en-US" sz="2600" b="1">
                <a:latin typeface="宋体" panose="02010600030101010101" pitchFamily="2" charset="-122"/>
                <a:ea typeface="宋体" panose="02010600030101010101" pitchFamily="2" charset="-122"/>
                <a:cs typeface="宋体" panose="02010600030101010101" pitchFamily="2" charset="-122"/>
              </a:rPr>
              <a:t>：在特定的情形中，使用作品</a:t>
            </a:r>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不需要著作权人同意</a:t>
            </a:r>
            <a:r>
              <a:rPr lang="zh-CN" altLang="en-US" sz="2600" b="1">
                <a:latin typeface="宋体" panose="02010600030101010101" pitchFamily="2" charset="-122"/>
                <a:ea typeface="宋体" panose="02010600030101010101" pitchFamily="2" charset="-122"/>
                <a:cs typeface="宋体" panose="02010600030101010101" pitchFamily="2" charset="-122"/>
              </a:rPr>
              <a:t>，也</a:t>
            </a:r>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不必支付使用费</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en-US" sz="2600" b="1">
                <a:highlight>
                  <a:srgbClr val="FFFFCC"/>
                </a:highlight>
                <a:latin typeface="宋体" panose="02010600030101010101" pitchFamily="2" charset="-122"/>
                <a:ea typeface="宋体" panose="02010600030101010101" pitchFamily="2" charset="-122"/>
                <a:cs typeface="宋体" panose="02010600030101010101" pitchFamily="2" charset="-122"/>
              </a:rPr>
              <a:t>◇特定情形：</a:t>
            </a:r>
            <a:endParaRPr lang="en-US" altLang="zh-CN" sz="2600" b="1">
              <a:highlight>
                <a:srgbClr val="FFFFCC"/>
              </a:highlight>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a.</a:t>
            </a:r>
            <a:r>
              <a:rPr lang="zh-CN" altLang="en-US" sz="2600" b="1">
                <a:latin typeface="宋体" panose="02010600030101010101" pitchFamily="2" charset="-122"/>
                <a:ea typeface="宋体" panose="02010600030101010101" pitchFamily="2" charset="-122"/>
                <a:cs typeface="宋体" panose="02010600030101010101" pitchFamily="2" charset="-122"/>
              </a:rPr>
              <a:t>为个人</a:t>
            </a:r>
            <a:r>
              <a:rPr lang="zh-CN" altLang="en-US" sz="2600" b="1" u="sng">
                <a:latin typeface="宋体" panose="02010600030101010101" pitchFamily="2" charset="-122"/>
                <a:ea typeface="宋体" panose="02010600030101010101" pitchFamily="2" charset="-122"/>
                <a:cs typeface="宋体" panose="02010600030101010101" pitchFamily="2" charset="-122"/>
              </a:rPr>
              <a:t>学习、研究或者欣赏</a:t>
            </a:r>
            <a:r>
              <a:rPr lang="zh-CN" altLang="en-US" sz="2600" b="1">
                <a:latin typeface="宋体" panose="02010600030101010101" pitchFamily="2" charset="-122"/>
                <a:ea typeface="宋体" panose="02010600030101010101" pitchFamily="2" charset="-122"/>
                <a:cs typeface="宋体" panose="02010600030101010101" pitchFamily="2" charset="-122"/>
              </a:rPr>
              <a:t>，使用他人已经发表的作品；</a:t>
            </a: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b.</a:t>
            </a:r>
            <a:r>
              <a:rPr lang="zh-CN" altLang="en-US" sz="2600" b="1">
                <a:latin typeface="宋体" panose="02010600030101010101" pitchFamily="2" charset="-122"/>
                <a:ea typeface="宋体" panose="02010600030101010101" pitchFamily="2" charset="-122"/>
                <a:cs typeface="宋体" panose="02010600030101010101" pitchFamily="2" charset="-122"/>
              </a:rPr>
              <a:t>为介绍、评论某一作品或者说明某一问题，在作品中</a:t>
            </a:r>
            <a:r>
              <a:rPr lang="zh-CN" altLang="en-US" sz="2600" b="1" u="sng">
                <a:latin typeface="宋体" panose="02010600030101010101" pitchFamily="2" charset="-122"/>
                <a:ea typeface="宋体" panose="02010600030101010101" pitchFamily="2" charset="-122"/>
                <a:cs typeface="宋体" panose="02010600030101010101" pitchFamily="2" charset="-122"/>
              </a:rPr>
              <a:t>适当引用</a:t>
            </a:r>
            <a:r>
              <a:rPr lang="zh-CN" altLang="en-US" sz="2600" b="1">
                <a:latin typeface="宋体" panose="02010600030101010101" pitchFamily="2" charset="-122"/>
                <a:ea typeface="宋体" panose="02010600030101010101" pitchFamily="2" charset="-122"/>
                <a:cs typeface="宋体" panose="02010600030101010101" pitchFamily="2" charset="-122"/>
              </a:rPr>
              <a:t>他人已经发表的作品；</a:t>
            </a: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c.</a:t>
            </a:r>
            <a:r>
              <a:rPr lang="zh-CN" altLang="en-US" sz="2600" b="1">
                <a:latin typeface="宋体" panose="02010600030101010101" pitchFamily="2" charset="-122"/>
                <a:ea typeface="宋体" panose="02010600030101010101" pitchFamily="2" charset="-122"/>
                <a:cs typeface="宋体" panose="02010600030101010101" pitchFamily="2" charset="-122"/>
              </a:rPr>
              <a:t>为</a:t>
            </a:r>
            <a:r>
              <a:rPr lang="zh-CN" altLang="en-US" sz="2600" b="1" u="sng">
                <a:latin typeface="宋体" panose="02010600030101010101" pitchFamily="2" charset="-122"/>
                <a:ea typeface="宋体" panose="02010600030101010101" pitchFamily="2" charset="-122"/>
                <a:cs typeface="宋体" panose="02010600030101010101" pitchFamily="2" charset="-122"/>
              </a:rPr>
              <a:t>报道新闻</a:t>
            </a:r>
            <a:r>
              <a:rPr lang="zh-CN" altLang="en-US" sz="2600" b="1">
                <a:latin typeface="宋体" panose="02010600030101010101" pitchFamily="2" charset="-122"/>
                <a:ea typeface="宋体" panose="02010600030101010101" pitchFamily="2" charset="-122"/>
                <a:cs typeface="宋体" panose="02010600030101010101" pitchFamily="2" charset="-122"/>
              </a:rPr>
              <a:t>，在报纸、期刊、广播电台、电视台等</a:t>
            </a:r>
            <a:r>
              <a:rPr lang="zh-CN" altLang="en-US" sz="2600" b="1" u="sng">
                <a:latin typeface="宋体" panose="02010600030101010101" pitchFamily="2" charset="-122"/>
                <a:ea typeface="宋体" panose="02010600030101010101" pitchFamily="2" charset="-122"/>
                <a:cs typeface="宋体" panose="02010600030101010101" pitchFamily="2" charset="-122"/>
              </a:rPr>
              <a:t>媒体</a:t>
            </a:r>
            <a:r>
              <a:rPr lang="zh-CN" altLang="en-US" sz="2600" b="1">
                <a:latin typeface="宋体" panose="02010600030101010101" pitchFamily="2" charset="-122"/>
                <a:ea typeface="宋体" panose="02010600030101010101" pitchFamily="2" charset="-122"/>
                <a:cs typeface="宋体" panose="02010600030101010101" pitchFamily="2" charset="-122"/>
              </a:rPr>
              <a:t>中不可避免地</a:t>
            </a:r>
            <a:r>
              <a:rPr lang="zh-CN" altLang="en-US" sz="2600" b="1" u="sng">
                <a:latin typeface="宋体" panose="02010600030101010101" pitchFamily="2" charset="-122"/>
                <a:ea typeface="宋体" panose="02010600030101010101" pitchFamily="2" charset="-122"/>
                <a:cs typeface="宋体" panose="02010600030101010101" pitchFamily="2" charset="-122"/>
              </a:rPr>
              <a:t>再现或者引用</a:t>
            </a:r>
            <a:r>
              <a:rPr lang="zh-CN" altLang="en-US" sz="2600" b="1">
                <a:latin typeface="宋体" panose="02010600030101010101" pitchFamily="2" charset="-122"/>
                <a:ea typeface="宋体" panose="02010600030101010101" pitchFamily="2" charset="-122"/>
                <a:cs typeface="宋体" panose="02010600030101010101" pitchFamily="2" charset="-122"/>
              </a:rPr>
              <a:t>已经发表的作品；</a:t>
            </a: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d.</a:t>
            </a:r>
            <a:r>
              <a:rPr lang="zh-CN" altLang="en-US" sz="2600" b="1">
                <a:latin typeface="宋体" panose="02010600030101010101" pitchFamily="2" charset="-122"/>
                <a:ea typeface="宋体" panose="02010600030101010101" pitchFamily="2" charset="-122"/>
                <a:cs typeface="宋体" panose="02010600030101010101" pitchFamily="2" charset="-122"/>
              </a:rPr>
              <a:t>为</a:t>
            </a:r>
            <a:r>
              <a:rPr lang="zh-CN" altLang="en-US" sz="2600" b="1" u="sng">
                <a:latin typeface="宋体" panose="02010600030101010101" pitchFamily="2" charset="-122"/>
                <a:ea typeface="宋体" panose="02010600030101010101" pitchFamily="2" charset="-122"/>
                <a:cs typeface="宋体" panose="02010600030101010101" pitchFamily="2" charset="-122"/>
              </a:rPr>
              <a:t>学校课堂教学或者科学研究</a:t>
            </a:r>
            <a:r>
              <a:rPr lang="zh-CN" altLang="en-US" sz="2600" b="1">
                <a:latin typeface="宋体" panose="02010600030101010101" pitchFamily="2" charset="-122"/>
                <a:ea typeface="宋体" panose="02010600030101010101" pitchFamily="2" charset="-122"/>
                <a:cs typeface="宋体" panose="02010600030101010101" pitchFamily="2" charset="-122"/>
              </a:rPr>
              <a:t>，翻译、改编、汇编、播放或者</a:t>
            </a:r>
            <a:r>
              <a:rPr lang="zh-CN" altLang="en-US" sz="2600" b="1" u="sng">
                <a:latin typeface="宋体" panose="02010600030101010101" pitchFamily="2" charset="-122"/>
                <a:ea typeface="宋体" panose="02010600030101010101" pitchFamily="2" charset="-122"/>
                <a:cs typeface="宋体" panose="02010600030101010101" pitchFamily="2" charset="-122"/>
              </a:rPr>
              <a:t>少量复制</a:t>
            </a:r>
            <a:r>
              <a:rPr lang="zh-CN" altLang="en-US" sz="2600" b="1">
                <a:latin typeface="宋体" panose="02010600030101010101" pitchFamily="2" charset="-122"/>
                <a:ea typeface="宋体" panose="02010600030101010101" pitchFamily="2" charset="-122"/>
                <a:cs typeface="宋体" panose="02010600030101010101" pitchFamily="2" charset="-122"/>
              </a:rPr>
              <a:t>已经发表的作品，供教学或者科研人员使用。</a:t>
            </a:r>
            <a:endParaRPr lang="zh-CN" altLang="en-US" sz="2600" b="1">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custDataLst>
              <p:tags r:id="rId3"/>
            </p:custDataLst>
          </p:nvPr>
        </p:nvSpPr>
        <p:spPr>
          <a:xfrm>
            <a:off x="45719" y="30779"/>
            <a:ext cx="5657851"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考点精讲：二、权利行使 注意界限</a:t>
            </a:r>
            <a:endParaRPr lang="zh-CN" altLang="en-US" sz="2800" b="1">
              <a:solidFill>
                <a:schemeClr val="bg1"/>
              </a:solidFill>
              <a:latin typeface="微软雅黑" panose="020B0503020204020204" charset="-122"/>
              <a:ea typeface="微软雅黑" panose="020B0503020204020204" charset="-122"/>
            </a:endParaRPr>
          </a:p>
        </p:txBody>
      </p:sp>
      <p:sp>
        <p:nvSpPr>
          <p:cNvPr id="5" name="矩形 4"/>
          <p:cNvSpPr/>
          <p:nvPr>
            <p:custDataLst>
              <p:tags r:id="rId4"/>
            </p:custDataLst>
          </p:nvPr>
        </p:nvSpPr>
        <p:spPr>
          <a:xfrm>
            <a:off x="142407" y="2953062"/>
            <a:ext cx="11907186" cy="3350935"/>
          </a:xfrm>
          <a:prstGeom prst="rect">
            <a:avLst/>
          </a:prstGeom>
          <a:noFill/>
          <a:ln w="28575">
            <a:solidFill>
              <a:srgbClr val="FF97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left)">
                                      <p:cBhvr>
                                        <p:cTn id="22" dur="500"/>
                                        <p:tgtEl>
                                          <p:spTgt spid="7">
                                            <p:txEl>
                                              <p:pRg st="5" end="5"/>
                                            </p:txEl>
                                          </p:spTgt>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wipe(left)">
                                      <p:cBhvr>
                                        <p:cTn id="26" dur="500"/>
                                        <p:tgtEl>
                                          <p:spTgt spid="7">
                                            <p:txEl>
                                              <p:pRg st="6" end="6"/>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animEffect transition="in" filter="wipe(left)">
                                      <p:cBhvr>
                                        <p:cTn id="29" dur="500"/>
                                        <p:tgtEl>
                                          <p:spTgt spid="7">
                                            <p:txEl>
                                              <p:pRg st="7" end="7"/>
                                            </p:txEl>
                                          </p:spTgt>
                                        </p:tgtEl>
                                      </p:cBhvr>
                                    </p:animEffect>
                                  </p:childTnLst>
                                </p:cTn>
                              </p:par>
                              <p:par>
                                <p:cTn id="30" presetID="22" presetClass="entr" presetSubtype="8" fill="hold" nodeType="with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wipe(left)">
                                      <p:cBhvr>
                                        <p:cTn id="32" dur="500"/>
                                        <p:tgtEl>
                                          <p:spTgt spid="7">
                                            <p:txEl>
                                              <p:pRg st="8" end="8"/>
                                            </p:txEl>
                                          </p:spTgt>
                                        </p:tgtEl>
                                      </p:cBhvr>
                                    </p:animEffect>
                                  </p:childTnLst>
                                </p:cTn>
                              </p:par>
                              <p:par>
                                <p:cTn id="33" presetID="22" presetClass="entr" presetSubtype="8" fill="hold" nodeType="withEffect">
                                  <p:stCondLst>
                                    <p:cond delay="0"/>
                                  </p:stCondLst>
                                  <p:childTnLst>
                                    <p:set>
                                      <p:cBhvr>
                                        <p:cTn id="34" dur="1" fill="hold">
                                          <p:stCondLst>
                                            <p:cond delay="0"/>
                                          </p:stCondLst>
                                        </p:cTn>
                                        <p:tgtEl>
                                          <p:spTgt spid="7">
                                            <p:txEl>
                                              <p:pRg st="9" end="9"/>
                                            </p:txEl>
                                          </p:spTgt>
                                        </p:tgtEl>
                                        <p:attrNameLst>
                                          <p:attrName>style.visibility</p:attrName>
                                        </p:attrNameLst>
                                      </p:cBhvr>
                                      <p:to>
                                        <p:strVal val="visible"/>
                                      </p:to>
                                    </p:set>
                                    <p:animEffect transition="in" filter="wipe(left)">
                                      <p:cBhvr>
                                        <p:cTn id="35"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9544523" y="18136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7" name="Rectangle 1"/>
          <p:cNvSpPr>
            <a:spLocks noChangeArrowheads="1"/>
          </p:cNvSpPr>
          <p:nvPr>
            <p:custDataLst>
              <p:tags r:id="rId2"/>
            </p:custDataLst>
          </p:nvPr>
        </p:nvSpPr>
        <p:spPr bwMode="auto">
          <a:xfrm>
            <a:off x="102000" y="767396"/>
            <a:ext cx="11988000" cy="532320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ctr" defTabSz="914400" rtl="0" eaLnBrk="1" fontAlgn="base" latinLnBrk="0" hangingPunct="1">
              <a:spcBef>
                <a:spcPct val="0"/>
              </a:spcBef>
              <a:spcAft>
                <a:spcPct val="0"/>
              </a:spcAft>
              <a:buClrTx/>
              <a:buSzTx/>
              <a:buFontTx/>
              <a:buNone/>
            </a:pPr>
            <a:r>
              <a:rPr lang="zh-CN" altLang="en-US" sz="2800" b="1">
                <a:solidFill>
                  <a:srgbClr val="FF0000"/>
                </a:solidFill>
                <a:latin typeface="微软雅黑" panose="020B0503020204020204" charset="-122"/>
                <a:ea typeface="微软雅黑" panose="020B0503020204020204" charset="-122"/>
                <a:cs typeface="宋体" panose="02010600030101010101" pitchFamily="2" charset="-122"/>
              </a:rPr>
              <a:t>（一）民事权利有限制</a:t>
            </a:r>
            <a:endParaRPr lang="zh-CN" altLang="en-US" sz="2800" b="1">
              <a:solidFill>
                <a:srgbClr val="FF0000"/>
              </a:solidFill>
              <a:latin typeface="微软雅黑" panose="020B0503020204020204" charset="-122"/>
              <a:ea typeface="微软雅黑" panose="020B0503020204020204"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2.</a:t>
            </a:r>
            <a:r>
              <a:rPr lang="zh-CN" altLang="en-US" sz="2600" b="1">
                <a:solidFill>
                  <a:srgbClr val="FF0000"/>
                </a:solidFill>
                <a:latin typeface="宋体" panose="02010600030101010101" pitchFamily="2" charset="-122"/>
                <a:ea typeface="宋体" panose="02010600030101010101" pitchFamily="2" charset="-122"/>
                <a:cs typeface="宋体" panose="02010600030101010101" pitchFamily="2" charset="-122"/>
              </a:rPr>
              <a:t>民事权利限制的表现</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a:t>
            </a:r>
            <a:r>
              <a:rPr lang="en-US" altLang="zh-CN" sz="2600" b="1">
                <a:latin typeface="宋体" panose="02010600030101010101" pitchFamily="2" charset="-122"/>
                <a:ea typeface="宋体" panose="02010600030101010101" pitchFamily="2" charset="-122"/>
                <a:cs typeface="宋体" panose="02010600030101010101" pitchFamily="2" charset="-122"/>
              </a:rPr>
              <a:t>2</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对知识产权的限制</a:t>
            </a:r>
            <a:r>
              <a:rPr lang="en-US" altLang="zh-CN" sz="2600" b="1">
                <a:solidFill>
                  <a:srgbClr val="0000CC"/>
                </a:solidFill>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00CC"/>
                </a:solidFill>
                <a:latin typeface="宋体" panose="02010600030101010101" pitchFamily="2" charset="-122"/>
                <a:ea typeface="宋体" panose="02010600030101010101" pitchFamily="2" charset="-122"/>
                <a:cs typeface="宋体" panose="02010600030101010101" pitchFamily="2" charset="-122"/>
              </a:rPr>
              <a:t>著作权</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②</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作品的法定许可使用</a:t>
            </a:r>
            <a:r>
              <a:rPr lang="zh-CN" altLang="en-US" sz="2600" b="1">
                <a:latin typeface="宋体" panose="02010600030101010101" pitchFamily="2" charset="-122"/>
                <a:ea typeface="宋体" panose="02010600030101010101" pitchFamily="2" charset="-122"/>
                <a:cs typeface="宋体" panose="02010600030101010101" pitchFamily="2" charset="-122"/>
              </a:rPr>
              <a:t>：在某些情形中，除非权利人事先声明不许使用，他人可以</a:t>
            </a:r>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不经著作权人同意</a:t>
            </a:r>
            <a:r>
              <a:rPr lang="zh-CN" altLang="en-US" sz="2600" b="1">
                <a:latin typeface="宋体" panose="02010600030101010101" pitchFamily="2" charset="-122"/>
                <a:ea typeface="宋体" panose="02010600030101010101" pitchFamily="2" charset="-122"/>
                <a:cs typeface="宋体" panose="02010600030101010101" pitchFamily="2" charset="-122"/>
              </a:rPr>
              <a:t>，直接使用著作权人的作品，但</a:t>
            </a:r>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应当按照规定支付使用费</a:t>
            </a:r>
            <a:r>
              <a:rPr lang="zh-CN" altLang="en-US" sz="2600" b="1">
                <a:latin typeface="宋体" panose="02010600030101010101" pitchFamily="2" charset="-122"/>
                <a:ea typeface="宋体" panose="02010600030101010101" pitchFamily="2" charset="-122"/>
                <a:cs typeface="宋体" panose="02010600030101010101" pitchFamily="2" charset="-122"/>
              </a:rPr>
              <a:t>。这属于作品的法定许可使用。</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fontAlgn="base">
              <a:spcBef>
                <a:spcPct val="0"/>
              </a:spcBef>
              <a:spcAft>
                <a:spcPct val="0"/>
              </a:spcAft>
            </a:pPr>
            <a:r>
              <a:rPr lang="zh-CN" altLang="en-US" sz="2600" b="1">
                <a:highlight>
                  <a:srgbClr val="FFFFCC"/>
                </a:highlight>
                <a:latin typeface="宋体" panose="02010600030101010101" pitchFamily="2" charset="-122"/>
                <a:ea typeface="宋体" panose="02010600030101010101" pitchFamily="2" charset="-122"/>
                <a:cs typeface="宋体" panose="02010600030101010101" pitchFamily="2" charset="-122"/>
              </a:rPr>
              <a:t>◇特定情形：</a:t>
            </a:r>
            <a:endParaRPr lang="en-US" altLang="zh-CN" sz="2600" b="1">
              <a:highlight>
                <a:srgbClr val="FFFFCC"/>
              </a:highlight>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a.</a:t>
            </a:r>
            <a:r>
              <a:rPr lang="zh-CN" altLang="en-US" sz="2600" b="1">
                <a:latin typeface="宋体" panose="02010600030101010101" pitchFamily="2" charset="-122"/>
                <a:ea typeface="宋体" panose="02010600030101010101" pitchFamily="2" charset="-122"/>
                <a:cs typeface="宋体" panose="02010600030101010101" pitchFamily="2" charset="-122"/>
              </a:rPr>
              <a:t>报刊转载其他报刊已经刊登的作品；</a:t>
            </a: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b.</a:t>
            </a:r>
            <a:r>
              <a:rPr lang="zh-CN" altLang="en-US" sz="2600" b="1">
                <a:latin typeface="宋体" panose="02010600030101010101" pitchFamily="2" charset="-122"/>
                <a:ea typeface="宋体" panose="02010600030101010101" pitchFamily="2" charset="-122"/>
                <a:cs typeface="宋体" panose="02010600030101010101" pitchFamily="2" charset="-122"/>
              </a:rPr>
              <a:t>在为实施义务教育和国家教育规划而编写出版的教科书中，汇编已经发表的作品片段或者短小的文字作品、音乐作品等。</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③</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在合理使用和法定许可使用的情况下，仍须指明作者和作品出处</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custDataLst>
              <p:tags r:id="rId3"/>
            </p:custDataLst>
          </p:nvPr>
        </p:nvSpPr>
        <p:spPr>
          <a:xfrm>
            <a:off x="45719" y="30779"/>
            <a:ext cx="5657851"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考点精讲：二、权利行使 注意界限</a:t>
            </a:r>
            <a:endParaRPr lang="zh-CN" altLang="en-US" sz="2800" b="1">
              <a:solidFill>
                <a:schemeClr val="bg1"/>
              </a:solidFill>
              <a:latin typeface="微软雅黑" panose="020B0503020204020204" charset="-122"/>
              <a:ea typeface="微软雅黑" panose="020B0503020204020204" charset="-122"/>
            </a:endParaRPr>
          </a:p>
        </p:txBody>
      </p:sp>
      <p:sp>
        <p:nvSpPr>
          <p:cNvPr id="5" name="矩形 4"/>
          <p:cNvSpPr/>
          <p:nvPr>
            <p:custDataLst>
              <p:tags r:id="rId4"/>
            </p:custDataLst>
          </p:nvPr>
        </p:nvSpPr>
        <p:spPr>
          <a:xfrm>
            <a:off x="142407" y="3582649"/>
            <a:ext cx="11907186" cy="1813810"/>
          </a:xfrm>
          <a:prstGeom prst="rect">
            <a:avLst/>
          </a:prstGeom>
          <a:noFill/>
          <a:ln w="28575">
            <a:solidFill>
              <a:srgbClr val="FF97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left)">
                                      <p:cBhvr>
                                        <p:cTn id="22" dur="500"/>
                                        <p:tgtEl>
                                          <p:spTgt spid="7">
                                            <p:txEl>
                                              <p:pRg st="5" end="5"/>
                                            </p:txEl>
                                          </p:spTgt>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wipe(left)">
                                      <p:cBhvr>
                                        <p:cTn id="26" dur="500"/>
                                        <p:tgtEl>
                                          <p:spTgt spid="7">
                                            <p:txEl>
                                              <p:pRg st="6" end="6"/>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animEffect transition="in" filter="wipe(left)">
                                      <p:cBhvr>
                                        <p:cTn id="29" dur="500"/>
                                        <p:tgtEl>
                                          <p:spTgt spid="7">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7">
                                            <p:txEl>
                                              <p:pRg st="9" end="9"/>
                                            </p:txEl>
                                          </p:spTgt>
                                        </p:tgtEl>
                                        <p:attrNameLst>
                                          <p:attrName>style.visibility</p:attrName>
                                        </p:attrNameLst>
                                      </p:cBhvr>
                                      <p:to>
                                        <p:strVal val="visible"/>
                                      </p:to>
                                    </p:set>
                                    <p:animEffect transition="in" filter="wipe(left)">
                                      <p:cBhvr>
                                        <p:cTn id="34"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9544523" y="18136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7" name="Rectangle 1"/>
          <p:cNvSpPr>
            <a:spLocks noChangeArrowheads="1"/>
          </p:cNvSpPr>
          <p:nvPr>
            <p:custDataLst>
              <p:tags r:id="rId2"/>
            </p:custDataLst>
          </p:nvPr>
        </p:nvSpPr>
        <p:spPr bwMode="auto">
          <a:xfrm>
            <a:off x="30996" y="466226"/>
            <a:ext cx="12084050" cy="52197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ctr" defTabSz="914400" rtl="0" eaLnBrk="1" fontAlgn="base" latinLnBrk="0" hangingPunct="1">
              <a:spcBef>
                <a:spcPct val="0"/>
              </a:spcBef>
              <a:spcAft>
                <a:spcPct val="0"/>
              </a:spcAft>
              <a:buClrTx/>
              <a:buSzTx/>
              <a:buFontTx/>
              <a:buNone/>
            </a:pPr>
            <a:r>
              <a:rPr lang="zh-CN" altLang="en-US" sz="2800" b="1">
                <a:solidFill>
                  <a:srgbClr val="FF0000"/>
                </a:solidFill>
                <a:latin typeface="微软雅黑" panose="020B0503020204020204" charset="-122"/>
                <a:ea typeface="微软雅黑" panose="020B0503020204020204" charset="-122"/>
                <a:cs typeface="宋体" panose="02010600030101010101" pitchFamily="2" charset="-122"/>
              </a:rPr>
              <a:t>（二）妥善处理相邻关系（对相邻权的限制）</a:t>
            </a:r>
            <a:endParaRPr lang="zh-CN" altLang="en-US" sz="2800" b="1">
              <a:solidFill>
                <a:srgbClr val="FF0000"/>
              </a:solidFill>
              <a:latin typeface="微软雅黑" panose="020B0503020204020204" charset="-122"/>
              <a:ea typeface="微软雅黑" panose="020B0503020204020204" charset="-122"/>
              <a:cs typeface="宋体" panose="02010600030101010101" pitchFamily="2" charset="-122"/>
            </a:endParaRPr>
          </a:p>
        </p:txBody>
      </p:sp>
      <p:sp>
        <p:nvSpPr>
          <p:cNvPr id="2" name="矩形 1"/>
          <p:cNvSpPr/>
          <p:nvPr>
            <p:custDataLst>
              <p:tags r:id="rId3"/>
            </p:custDataLst>
          </p:nvPr>
        </p:nvSpPr>
        <p:spPr>
          <a:xfrm>
            <a:off x="45719" y="30779"/>
            <a:ext cx="5657851"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考点精讲：二、权利行使 注意界限</a:t>
            </a:r>
            <a:endParaRPr lang="zh-CN" altLang="en-US" sz="2800" b="1">
              <a:solidFill>
                <a:schemeClr val="bg1"/>
              </a:solidFill>
              <a:latin typeface="微软雅黑" panose="020B0503020204020204" charset="-122"/>
              <a:ea typeface="微软雅黑" panose="020B0503020204020204" charset="-122"/>
            </a:endParaRPr>
          </a:p>
        </p:txBody>
      </p:sp>
      <p:graphicFrame>
        <p:nvGraphicFramePr>
          <p:cNvPr id="6" name="表格 7"/>
          <p:cNvGraphicFramePr>
            <a:graphicFrameLocks noGrp="1"/>
          </p:cNvGraphicFramePr>
          <p:nvPr>
            <p:custDataLst>
              <p:tags r:id="rId4"/>
            </p:custDataLst>
          </p:nvPr>
        </p:nvGraphicFramePr>
        <p:xfrm>
          <a:off x="76834" y="937392"/>
          <a:ext cx="12038332" cy="5913120"/>
        </p:xfrm>
        <a:graphic>
          <a:graphicData uri="http://schemas.openxmlformats.org/drawingml/2006/table">
            <a:tbl>
              <a:tblPr firstRow="1" bandRow="1">
                <a:tableStyleId>{5C22544A-7EE6-4342-B048-85BDC9FD1C3A}</a:tableStyleId>
              </a:tblPr>
              <a:tblGrid>
                <a:gridCol w="1105546"/>
                <a:gridCol w="785905"/>
                <a:gridCol w="10146881"/>
              </a:tblGrid>
              <a:tr h="956656">
                <a:tc>
                  <a:txBody>
                    <a:bodyPr wrap="square"/>
                    <a:lstStyle/>
                    <a:p>
                      <a:r>
                        <a:rPr lang="zh-CN" altLang="en-US" sz="2600" b="1">
                          <a:solidFill>
                            <a:srgbClr val="FF0000"/>
                          </a:solidFill>
                          <a:latin typeface="宋体" panose="02010600030101010101" pitchFamily="2" charset="-122"/>
                          <a:ea typeface="宋体" panose="02010600030101010101" pitchFamily="2" charset="-122"/>
                        </a:rPr>
                        <a:t>为什么</a:t>
                      </a:r>
                      <a:endParaRPr lang="zh-CN" altLang="en-US" sz="2600" b="1">
                        <a:solidFill>
                          <a:srgbClr val="FF0000"/>
                        </a:solidFill>
                        <a:latin typeface="宋体" panose="02010600030101010101" pitchFamily="2" charset="-122"/>
                        <a:ea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solidFill>
                            <a:srgbClr val="0000CC"/>
                          </a:solidFill>
                          <a:latin typeface="宋体" panose="02010600030101010101" pitchFamily="2" charset="-122"/>
                          <a:ea typeface="宋体" panose="02010600030101010101" pitchFamily="2" charset="-122"/>
                        </a:rPr>
                        <a:t>原因</a:t>
                      </a:r>
                      <a:endParaRPr lang="zh-CN" altLang="en-US" sz="2600" b="1">
                        <a:solidFill>
                          <a:srgbClr val="0000CC"/>
                        </a:solidFill>
                        <a:latin typeface="宋体" panose="02010600030101010101" pitchFamily="2" charset="-122"/>
                        <a:ea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solidFill>
                            <a:schemeClr val="tx1"/>
                          </a:solidFill>
                          <a:latin typeface="宋体" panose="02010600030101010101" pitchFamily="2" charset="-122"/>
                          <a:ea typeface="宋体" panose="02010600030101010101" pitchFamily="2" charset="-122"/>
                        </a:rPr>
                        <a:t>①</a:t>
                      </a:r>
                      <a:r>
                        <a:rPr lang="zh-CN" altLang="en-US" sz="2600" b="1">
                          <a:solidFill>
                            <a:srgbClr val="FF0000"/>
                          </a:solidFill>
                          <a:latin typeface="宋体" panose="02010600030101010101" pitchFamily="2" charset="-122"/>
                          <a:ea typeface="宋体" panose="02010600030101010101" pitchFamily="2" charset="-122"/>
                        </a:rPr>
                        <a:t>实质</a:t>
                      </a:r>
                      <a:r>
                        <a:rPr lang="zh-CN" altLang="en-US" sz="2600" b="1">
                          <a:solidFill>
                            <a:schemeClr val="tx1"/>
                          </a:solidFill>
                          <a:latin typeface="宋体" panose="02010600030101010101" pitchFamily="2" charset="-122"/>
                          <a:ea typeface="宋体" panose="02010600030101010101" pitchFamily="2" charset="-122"/>
                        </a:rPr>
                        <a:t>：相邻关系是对</a:t>
                      </a:r>
                      <a:r>
                        <a:rPr lang="zh-CN" altLang="en-US" sz="2600" b="1">
                          <a:solidFill>
                            <a:schemeClr val="tx1"/>
                          </a:solidFill>
                          <a:highlight>
                            <a:srgbClr val="FFFFCC"/>
                          </a:highlight>
                          <a:latin typeface="宋体" panose="02010600030101010101" pitchFamily="2" charset="-122"/>
                          <a:ea typeface="宋体" panose="02010600030101010101" pitchFamily="2" charset="-122"/>
                        </a:rPr>
                        <a:t>不动产所有权</a:t>
                      </a:r>
                      <a:r>
                        <a:rPr lang="zh-CN" altLang="en-US" sz="2600" b="1">
                          <a:solidFill>
                            <a:schemeClr val="tx1"/>
                          </a:solidFill>
                          <a:latin typeface="宋体" panose="02010600030101010101" pitchFamily="2" charset="-122"/>
                          <a:ea typeface="宋体" panose="02010600030101010101" pitchFamily="2" charset="-122"/>
                        </a:rPr>
                        <a:t>的限制或延伸。</a:t>
                      </a:r>
                      <a:endParaRPr lang="zh-CN" altLang="en-US" sz="2600" b="1">
                        <a:solidFill>
                          <a:schemeClr val="tx1"/>
                        </a:solidFill>
                        <a:latin typeface="宋体" panose="02010600030101010101" pitchFamily="2" charset="-122"/>
                        <a:ea typeface="宋体" panose="02010600030101010101" pitchFamily="2" charset="-122"/>
                      </a:endParaRPr>
                    </a:p>
                    <a:p>
                      <a:r>
                        <a:rPr lang="zh-CN" altLang="en-US" sz="2600" b="1">
                          <a:solidFill>
                            <a:schemeClr val="tx1"/>
                          </a:solidFill>
                          <a:latin typeface="宋体" panose="02010600030101010101" pitchFamily="2" charset="-122"/>
                          <a:ea typeface="宋体" panose="02010600030101010101" pitchFamily="2" charset="-122"/>
                        </a:rPr>
                        <a:t>②</a:t>
                      </a:r>
                      <a:r>
                        <a:rPr lang="zh-CN" altLang="en-US" sz="2600" b="1">
                          <a:solidFill>
                            <a:srgbClr val="FF0000"/>
                          </a:solidFill>
                          <a:latin typeface="宋体" panose="02010600030101010101" pitchFamily="2" charset="-122"/>
                          <a:ea typeface="宋体" panose="02010600030101010101" pitchFamily="2" charset="-122"/>
                        </a:rPr>
                        <a:t>意义</a:t>
                      </a:r>
                      <a:r>
                        <a:rPr lang="zh-CN" altLang="en-US" sz="2600" b="1">
                          <a:solidFill>
                            <a:schemeClr val="tx1"/>
                          </a:solidFill>
                          <a:latin typeface="宋体" panose="02010600030101010101" pitchFamily="2" charset="-122"/>
                          <a:ea typeface="宋体" panose="02010600030101010101" pitchFamily="2" charset="-122"/>
                        </a:rPr>
                        <a:t>：法律规定相邻关系，对于保护相邻不动产权利人的合法权益，稳定社会秩序，具有重要的意义。</a:t>
                      </a:r>
                      <a:endParaRPr lang="zh-CN" altLang="en-US" sz="2600" b="1">
                        <a:solidFill>
                          <a:schemeClr val="tx1"/>
                        </a:solidFill>
                        <a:latin typeface="宋体" panose="02010600030101010101" pitchFamily="2" charset="-122"/>
                        <a:ea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56472">
                <a:tc>
                  <a:txBody>
                    <a:bodyPr wrap="square"/>
                    <a:lstStyle/>
                    <a:p>
                      <a:r>
                        <a:rPr lang="zh-CN" altLang="en-US" sz="2600" b="1">
                          <a:solidFill>
                            <a:srgbClr val="FF0000"/>
                          </a:solidFill>
                          <a:latin typeface="宋体" panose="02010600030101010101" pitchFamily="2" charset="-122"/>
                          <a:ea typeface="宋体" panose="02010600030101010101" pitchFamily="2" charset="-122"/>
                        </a:rPr>
                        <a:t>是什么</a:t>
                      </a:r>
                      <a:endParaRPr lang="zh-CN" altLang="en-US" sz="2600" b="1">
                        <a:solidFill>
                          <a:srgbClr val="FF0000"/>
                        </a:solidFill>
                        <a:latin typeface="宋体" panose="02010600030101010101" pitchFamily="2" charset="-122"/>
                        <a:ea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solidFill>
                            <a:srgbClr val="0000CC"/>
                          </a:solidFill>
                          <a:latin typeface="宋体" panose="02010600030101010101" pitchFamily="2" charset="-122"/>
                          <a:ea typeface="宋体" panose="02010600030101010101" pitchFamily="2" charset="-122"/>
                        </a:rPr>
                        <a:t>类型</a:t>
                      </a:r>
                      <a:endParaRPr lang="zh-CN" altLang="en-US" sz="2600" b="1">
                        <a:solidFill>
                          <a:srgbClr val="0000CC"/>
                        </a:solidFill>
                        <a:latin typeface="宋体" panose="02010600030101010101" pitchFamily="2" charset="-122"/>
                        <a:ea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包括相邻</a:t>
                      </a:r>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用水、排水</a:t>
                      </a:r>
                      <a:r>
                        <a:rPr lang="zh-CN" altLang="en-US" sz="2600" b="1">
                          <a:latin typeface="宋体" panose="02010600030101010101" pitchFamily="2" charset="-122"/>
                          <a:ea typeface="宋体" panose="02010600030101010101" pitchFamily="2" charset="-122"/>
                          <a:cs typeface="宋体" panose="02010600030101010101" pitchFamily="2" charset="-122"/>
                        </a:rPr>
                        <a:t>；相邻</a:t>
                      </a:r>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通行</a:t>
                      </a:r>
                      <a:r>
                        <a:rPr lang="zh-CN" altLang="en-US" sz="2600" b="1">
                          <a:latin typeface="宋体" panose="02010600030101010101" pitchFamily="2" charset="-122"/>
                          <a:ea typeface="宋体" panose="02010600030101010101" pitchFamily="2" charset="-122"/>
                          <a:cs typeface="宋体" panose="02010600030101010101" pitchFamily="2" charset="-122"/>
                        </a:rPr>
                        <a:t>；相邻不动产</a:t>
                      </a:r>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利用与管线安设</a:t>
                      </a:r>
                      <a:r>
                        <a:rPr lang="zh-CN" altLang="en-US" sz="2600" b="1">
                          <a:latin typeface="宋体" panose="02010600030101010101" pitchFamily="2" charset="-122"/>
                          <a:ea typeface="宋体" panose="02010600030101010101" pitchFamily="2" charset="-122"/>
                          <a:cs typeface="宋体" panose="02010600030101010101" pitchFamily="2" charset="-122"/>
                        </a:rPr>
                        <a:t>；相邻</a:t>
                      </a:r>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通风、采光、日照</a:t>
                      </a:r>
                      <a:r>
                        <a:rPr lang="zh-CN" altLang="en-US" sz="2600" b="1">
                          <a:latin typeface="宋体" panose="02010600030101010101" pitchFamily="2" charset="-122"/>
                          <a:ea typeface="宋体" panose="02010600030101010101" pitchFamily="2" charset="-122"/>
                          <a:cs typeface="宋体" panose="02010600030101010101" pitchFamily="2" charset="-122"/>
                        </a:rPr>
                        <a:t>；相邻</a:t>
                      </a:r>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有害物质排放</a:t>
                      </a:r>
                      <a:r>
                        <a:rPr lang="zh-CN" altLang="en-US" sz="2600" b="1">
                          <a:latin typeface="宋体" panose="02010600030101010101" pitchFamily="2" charset="-122"/>
                          <a:ea typeface="宋体" panose="02010600030101010101" pitchFamily="2" charset="-122"/>
                          <a:cs typeface="宋体" panose="02010600030101010101" pitchFamily="2" charset="-122"/>
                        </a:rPr>
                        <a:t>（大气</a:t>
                      </a:r>
                      <a:r>
                        <a:rPr lang="en-US" altLang="zh-CN" sz="2600" b="1">
                          <a:latin typeface="宋体" panose="02010600030101010101" pitchFamily="2" charset="-122"/>
                          <a:ea typeface="宋体" panose="02010600030101010101" pitchFamily="2" charset="-122"/>
                          <a:cs typeface="宋体" panose="02010600030101010101" pitchFamily="2" charset="-122"/>
                        </a:rPr>
                        <a:t>/</a:t>
                      </a:r>
                      <a:r>
                        <a:rPr lang="zh-CN" altLang="en-US" sz="2600" b="1">
                          <a:latin typeface="宋体" panose="02010600030101010101" pitchFamily="2" charset="-122"/>
                          <a:ea typeface="宋体" panose="02010600030101010101" pitchFamily="2" charset="-122"/>
                          <a:cs typeface="宋体" panose="02010600030101010101" pitchFamily="2" charset="-122"/>
                        </a:rPr>
                        <a:t>水</a:t>
                      </a:r>
                      <a:r>
                        <a:rPr lang="en-US" altLang="zh-CN" sz="2600" b="1">
                          <a:latin typeface="宋体" panose="02010600030101010101" pitchFamily="2" charset="-122"/>
                          <a:ea typeface="宋体" panose="02010600030101010101" pitchFamily="2" charset="-122"/>
                          <a:cs typeface="宋体" panose="02010600030101010101" pitchFamily="2" charset="-122"/>
                        </a:rPr>
                        <a:t>/</a:t>
                      </a:r>
                      <a:r>
                        <a:rPr lang="zh-CN" altLang="en-US" sz="2600" b="1">
                          <a:latin typeface="宋体" panose="02010600030101010101" pitchFamily="2" charset="-122"/>
                          <a:ea typeface="宋体" panose="02010600030101010101" pitchFamily="2" charset="-122"/>
                          <a:cs typeface="宋体" panose="02010600030101010101" pitchFamily="2" charset="-122"/>
                        </a:rPr>
                        <a:t>土壤污染物、噪声、光辐射、电磁辐射），等等。</a:t>
                      </a:r>
                      <a:endParaRPr lang="en-US" altLang="zh-CN" sz="2600" b="1">
                        <a:latin typeface="宋体" panose="02010600030101010101" pitchFamily="2" charset="-122"/>
                        <a:ea typeface="宋体" panose="02010600030101010101" pitchFamily="2" charset="-122"/>
                        <a:cs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56472">
                <a:tc rowSpan="2">
                  <a:txBody>
                    <a:bodyPr wrap="square"/>
                    <a:lstStyle/>
                    <a:p>
                      <a:r>
                        <a:rPr lang="zh-CN" altLang="en-US" sz="2600" b="1">
                          <a:solidFill>
                            <a:srgbClr val="FF0000"/>
                          </a:solidFill>
                          <a:latin typeface="宋体" panose="02010600030101010101" pitchFamily="2" charset="-122"/>
                          <a:ea typeface="宋体" panose="02010600030101010101" pitchFamily="2" charset="-122"/>
                        </a:rPr>
                        <a:t>怎么做</a:t>
                      </a:r>
                      <a:endParaRPr lang="en-US" altLang="zh-CN" sz="2600" b="1">
                        <a:solidFill>
                          <a:srgbClr val="FF0000"/>
                        </a:solidFill>
                        <a:latin typeface="宋体" panose="02010600030101010101" pitchFamily="2" charset="-122"/>
                        <a:ea typeface="宋体" panose="02010600030101010101" pitchFamily="2" charset="-122"/>
                      </a:endParaRPr>
                    </a:p>
                    <a:p>
                      <a:pPr algn="ctr"/>
                      <a:r>
                        <a:rPr lang="en-US" altLang="zh-CN" sz="2600" b="1">
                          <a:solidFill>
                            <a:srgbClr val="00B050"/>
                          </a:solidFill>
                          <a:latin typeface="宋体" panose="02010600030101010101" pitchFamily="2" charset="-122"/>
                          <a:ea typeface="宋体" panose="02010600030101010101" pitchFamily="2" charset="-122"/>
                        </a:rPr>
                        <a:t>★</a:t>
                      </a:r>
                      <a:endParaRPr lang="zh-CN" altLang="en-US" sz="2600" b="1">
                        <a:solidFill>
                          <a:srgbClr val="00B050"/>
                        </a:solidFill>
                        <a:latin typeface="宋体" panose="02010600030101010101" pitchFamily="2" charset="-122"/>
                        <a:ea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solidFill>
                            <a:srgbClr val="0000CC"/>
                          </a:solidFill>
                          <a:latin typeface="宋体" panose="02010600030101010101" pitchFamily="2" charset="-122"/>
                          <a:ea typeface="宋体" panose="02010600030101010101" pitchFamily="2" charset="-122"/>
                        </a:rPr>
                        <a:t>原则</a:t>
                      </a:r>
                      <a:endParaRPr lang="en-US" altLang="zh-CN" sz="2600" b="1">
                        <a:solidFill>
                          <a:srgbClr val="0000CC"/>
                        </a:solidFill>
                        <a:latin typeface="宋体" panose="02010600030101010101" pitchFamily="2" charset="-122"/>
                        <a:ea typeface="宋体" panose="02010600030101010101" pitchFamily="2" charset="-122"/>
                      </a:endParaRPr>
                    </a:p>
                    <a:p>
                      <a:r>
                        <a:rPr lang="zh-CN" altLang="en-US" sz="2600" b="1">
                          <a:solidFill>
                            <a:srgbClr val="0000CC"/>
                          </a:solidFill>
                          <a:latin typeface="宋体" panose="02010600030101010101" pitchFamily="2" charset="-122"/>
                          <a:ea typeface="宋体" panose="02010600030101010101" pitchFamily="2" charset="-122"/>
                        </a:rPr>
                        <a:t>依据</a:t>
                      </a:r>
                      <a:endParaRPr lang="zh-CN" altLang="en-US" sz="2600" b="1">
                        <a:solidFill>
                          <a:srgbClr val="0000CC"/>
                        </a:solidFill>
                        <a:latin typeface="宋体" panose="02010600030101010101" pitchFamily="2" charset="-122"/>
                        <a:ea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①民法典规定，不动产的相邻权利人应当按照</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有利生产</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B050"/>
                          </a:solidFill>
                          <a:latin typeface="宋体" panose="02010600030101010101" pitchFamily="2" charset="-122"/>
                          <a:ea typeface="宋体" panose="02010600030101010101" pitchFamily="2" charset="-122"/>
                        </a:rPr>
                        <a:t>方便生活</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B050"/>
                          </a:solidFill>
                          <a:latin typeface="宋体" panose="02010600030101010101" pitchFamily="2" charset="-122"/>
                          <a:ea typeface="宋体" panose="02010600030101010101" pitchFamily="2" charset="-122"/>
                        </a:rPr>
                        <a:t>团结互助</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00B050"/>
                          </a:solidFill>
                          <a:latin typeface="宋体" panose="02010600030101010101" pitchFamily="2" charset="-122"/>
                          <a:ea typeface="宋体" panose="02010600030101010101" pitchFamily="2" charset="-122"/>
                        </a:rPr>
                        <a:t>公平合理</a:t>
                      </a:r>
                      <a:r>
                        <a:rPr lang="zh-CN" altLang="en-US" sz="2600" b="1">
                          <a:latin typeface="宋体" panose="02010600030101010101" pitchFamily="2" charset="-122"/>
                          <a:ea typeface="宋体" panose="02010600030101010101" pitchFamily="2" charset="-122"/>
                          <a:cs typeface="宋体" panose="02010600030101010101" pitchFamily="2" charset="-122"/>
                        </a:rPr>
                        <a:t>的原则，正确处理相邻关系；</a:t>
                      </a:r>
                      <a:endParaRPr lang="zh-CN" altLang="en-US"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en-US" sz="2600" b="1">
                          <a:latin typeface="宋体" panose="02010600030101010101" pitchFamily="2" charset="-122"/>
                          <a:ea typeface="宋体" panose="02010600030101010101" pitchFamily="2" charset="-122"/>
                          <a:cs typeface="宋体" panose="02010600030101010101" pitchFamily="2" charset="-122"/>
                        </a:rPr>
                        <a:t>②法律、法规对处理相邻关系有规定的，依</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照</a:t>
                      </a:r>
                      <a:r>
                        <a:rPr lang="zh-CN" altLang="en-US" sz="2600" b="1">
                          <a:latin typeface="宋体" panose="02010600030101010101" pitchFamily="2" charset="-122"/>
                          <a:ea typeface="宋体" panose="02010600030101010101" pitchFamily="2" charset="-122"/>
                          <a:cs typeface="宋体" panose="02010600030101010101" pitchFamily="2" charset="-122"/>
                        </a:rPr>
                        <a:t>其</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规定</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zh-CN" altLang="zh-CN" sz="2600" b="1">
                          <a:latin typeface="宋体" panose="02010600030101010101" pitchFamily="2" charset="-122"/>
                          <a:ea typeface="宋体" panose="02010600030101010101" pitchFamily="2" charset="-122"/>
                          <a:cs typeface="宋体" panose="02010600030101010101" pitchFamily="2" charset="-122"/>
                        </a:rPr>
                        <a:t>③</a:t>
                      </a:r>
                      <a:r>
                        <a:rPr lang="zh-CN" altLang="en-US" sz="2600" b="1">
                          <a:latin typeface="宋体" panose="02010600030101010101" pitchFamily="2" charset="-122"/>
                          <a:ea typeface="宋体" panose="02010600030101010101" pitchFamily="2" charset="-122"/>
                          <a:cs typeface="宋体" panose="02010600030101010101" pitchFamily="2" charset="-122"/>
                        </a:rPr>
                        <a:t>法律、法规没有规定的，可以按</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照</a:t>
                      </a:r>
                      <a:r>
                        <a:rPr lang="zh-CN" altLang="en-US" sz="2600" b="1">
                          <a:latin typeface="宋体" panose="02010600030101010101" pitchFamily="2" charset="-122"/>
                          <a:ea typeface="宋体" panose="02010600030101010101" pitchFamily="2" charset="-122"/>
                          <a:cs typeface="宋体" panose="02010600030101010101" pitchFamily="2" charset="-122"/>
                        </a:rPr>
                        <a:t>当地</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习惯</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zh-CN" altLang="en-US" sz="2600" b="1">
                        <a:latin typeface="宋体" panose="02010600030101010101" pitchFamily="2" charset="-122"/>
                        <a:ea typeface="宋体" panose="02010600030101010101" pitchFamily="2" charset="-122"/>
                        <a:cs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56472">
                <a:tc vMerge="1">
                  <a:tcPr marL="46800" marR="46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solidFill>
                            <a:srgbClr val="0000CC"/>
                          </a:solidFill>
                          <a:latin typeface="宋体" panose="02010600030101010101" pitchFamily="2" charset="-122"/>
                          <a:ea typeface="宋体" panose="02010600030101010101" pitchFamily="2" charset="-122"/>
                        </a:rPr>
                        <a:t>要求</a:t>
                      </a:r>
                      <a:endParaRPr lang="zh-CN" altLang="en-US" sz="2600" b="1">
                        <a:solidFill>
                          <a:srgbClr val="0000CC"/>
                        </a:solidFill>
                        <a:latin typeface="宋体" panose="02010600030101010101" pitchFamily="2" charset="-122"/>
                        <a:ea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r>
                        <a:rPr lang="zh-CN" altLang="en-US" sz="2600" b="1">
                          <a:solidFill>
                            <a:srgbClr val="CC00CC"/>
                          </a:solidFill>
                          <a:latin typeface="宋体" panose="02010600030101010101" pitchFamily="2" charset="-122"/>
                          <a:ea typeface="宋体" panose="02010600030101010101" pitchFamily="2" charset="-122"/>
                          <a:cs typeface="宋体" panose="02010600030101010101" pitchFamily="2" charset="-122"/>
                        </a:rPr>
                        <a:t>相邻关系一方在为自己便利行使权利时，应当照顾到相邻方的利益</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latin typeface="宋体" panose="02010600030101010101" pitchFamily="2" charset="-122"/>
                        <a:ea typeface="宋体" panose="02010600030101010101" pitchFamily="2" charset="-122"/>
                        <a:cs typeface="宋体" panose="02010600030101010101" pitchFamily="2" charset="-122"/>
                      </a:endParaRPr>
                    </a:p>
                    <a:p>
                      <a:r>
                        <a:rPr lang="zh-CN" altLang="en-US" sz="2600" b="1">
                          <a:latin typeface="宋体" panose="02010600030101010101" pitchFamily="2" charset="-122"/>
                          <a:ea typeface="宋体" panose="02010600030101010101" pitchFamily="2" charset="-122"/>
                          <a:cs typeface="宋体" panose="02010600030101010101" pitchFamily="2" charset="-122"/>
                        </a:rPr>
                        <a:t>    例如：民法典规定，不动产权利人应当为相邻权利人用水、排水、通行等</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提供必要的便利</a:t>
                      </a:r>
                      <a:r>
                        <a:rPr lang="zh-CN" altLang="en-US" sz="2600" b="1">
                          <a:latin typeface="宋体" panose="02010600030101010101" pitchFamily="2" charset="-122"/>
                          <a:ea typeface="宋体" panose="02010600030101010101" pitchFamily="2" charset="-122"/>
                          <a:cs typeface="宋体" panose="02010600030101010101" pitchFamily="2" charset="-122"/>
                        </a:rPr>
                        <a:t>；不动产权利人因用水、排水、通行等利用相邻不动产的，应当</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尽量避免</a:t>
                      </a:r>
                      <a:r>
                        <a:rPr lang="zh-CN" altLang="en-US" sz="2600" b="1">
                          <a:latin typeface="宋体" panose="02010600030101010101" pitchFamily="2" charset="-122"/>
                          <a:ea typeface="宋体" panose="02010600030101010101" pitchFamily="2" charset="-122"/>
                          <a:cs typeface="宋体" panose="02010600030101010101" pitchFamily="2" charset="-122"/>
                        </a:rPr>
                        <a:t>对相邻的不动产权利人</a:t>
                      </a:r>
                      <a:r>
                        <a:rPr lang="zh-CN" altLang="en-US" sz="2600" b="1">
                          <a:solidFill>
                            <a:srgbClr val="00B050"/>
                          </a:solidFill>
                          <a:latin typeface="宋体" panose="02010600030101010101" pitchFamily="2" charset="-122"/>
                          <a:ea typeface="宋体" panose="02010600030101010101" pitchFamily="2" charset="-122"/>
                          <a:cs typeface="宋体" panose="02010600030101010101" pitchFamily="2" charset="-122"/>
                        </a:rPr>
                        <a:t>造成损害</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zh-CN" altLang="en-US" sz="2600" b="1">
                        <a:solidFill>
                          <a:schemeClr val="tx1"/>
                        </a:solidFill>
                        <a:latin typeface="宋体" panose="02010600030101010101" pitchFamily="2" charset="-122"/>
                        <a:ea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Кружок"/>
          <p:cNvSpPr/>
          <p:nvPr>
            <p:custDataLst>
              <p:tags r:id="rId1"/>
            </p:custDataLst>
          </p:nvPr>
        </p:nvSpPr>
        <p:spPr>
          <a:xfrm>
            <a:off x="127820" y="6132183"/>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25" name="矩形 24"/>
          <p:cNvSpPr/>
          <p:nvPr>
            <p:custDataLst>
              <p:tags r:id="rId2"/>
            </p:custDataLst>
          </p:nvPr>
        </p:nvSpPr>
        <p:spPr>
          <a:xfrm>
            <a:off x="0" y="30778"/>
            <a:ext cx="1781503"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知识体系</a:t>
            </a:r>
            <a:endParaRPr lang="zh-CN" altLang="en-US" sz="2800" b="1">
              <a:solidFill>
                <a:schemeClr val="bg1"/>
              </a:solidFill>
              <a:latin typeface="微软雅黑" panose="020B0503020204020204" charset="-122"/>
              <a:ea typeface="微软雅黑" panose="020B0503020204020204" charset="-122"/>
            </a:endParaRPr>
          </a:p>
        </p:txBody>
      </p:sp>
      <p:grpSp>
        <p:nvGrpSpPr>
          <p:cNvPr id="12" name="组合 11"/>
          <p:cNvGrpSpPr/>
          <p:nvPr>
            <p:custDataLst>
              <p:tags r:id="rId3"/>
            </p:custDataLst>
          </p:nvPr>
        </p:nvGrpSpPr>
        <p:grpSpPr>
          <a:xfrm>
            <a:off x="224510" y="135794"/>
            <a:ext cx="11651540" cy="6465193"/>
            <a:chOff x="167080" y="135794"/>
            <a:chExt cx="11651540" cy="6465193"/>
          </a:xfrm>
        </p:grpSpPr>
        <p:grpSp>
          <p:nvGrpSpPr>
            <p:cNvPr id="7" name="组合 6"/>
            <p:cNvGrpSpPr/>
            <p:nvPr>
              <p:custDataLst>
                <p:tags r:id="rId4"/>
              </p:custDataLst>
            </p:nvPr>
          </p:nvGrpSpPr>
          <p:grpSpPr>
            <a:xfrm>
              <a:off x="167080" y="135794"/>
              <a:ext cx="11651540" cy="6465193"/>
              <a:chOff x="-72441" y="135794"/>
              <a:chExt cx="11651540" cy="6465193"/>
            </a:xfrm>
          </p:grpSpPr>
          <p:grpSp>
            <p:nvGrpSpPr>
              <p:cNvPr id="37" name="组合 36"/>
              <p:cNvGrpSpPr/>
              <p:nvPr>
                <p:custDataLst>
                  <p:tags r:id="rId5"/>
                </p:custDataLst>
              </p:nvPr>
            </p:nvGrpSpPr>
            <p:grpSpPr>
              <a:xfrm>
                <a:off x="-72441" y="135794"/>
                <a:ext cx="11651540" cy="6465193"/>
                <a:chOff x="-72441" y="51852"/>
                <a:chExt cx="11651540" cy="6465193"/>
              </a:xfrm>
            </p:grpSpPr>
            <p:sp>
              <p:nvSpPr>
                <p:cNvPr id="20" name="文本框 19"/>
                <p:cNvSpPr txBox="1"/>
                <p:nvPr>
                  <p:custDataLst>
                    <p:tags r:id="rId6"/>
                  </p:custDataLst>
                </p:nvPr>
              </p:nvSpPr>
              <p:spPr>
                <a:xfrm>
                  <a:off x="3907774" y="1819661"/>
                  <a:ext cx="6468583" cy="1870897"/>
                </a:xfrm>
                <a:prstGeom prst="rect">
                  <a:avLst/>
                </a:prstGeom>
                <a:noFill/>
              </p:spPr>
              <p:txBody>
                <a:bodyPr wrap="square">
                  <a:spAutoFit/>
                </a:bodyPr>
                <a:lstStyle/>
                <a:p>
                  <a:pPr>
                    <a:lnSpc>
                      <a:spcPct val="170000"/>
                    </a:lnSpc>
                  </a:pPr>
                  <a:r>
                    <a:rPr lang="zh-CN" altLang="en-US" sz="2400" b="1">
                      <a:latin typeface="宋体" panose="02010600030101010101" pitchFamily="2" charset="-122"/>
                      <a:ea typeface="宋体" panose="02010600030101010101" pitchFamily="2" charset="-122"/>
                    </a:rPr>
                    <a:t>一般规定：</a:t>
                  </a:r>
                  <a:r>
                    <a:rPr lang="zh-CN" altLang="en-US" sz="2400" b="1">
                      <a:solidFill>
                        <a:srgbClr val="0000CC"/>
                      </a:solidFill>
                      <a:latin typeface="宋体" panose="02010600030101010101" pitchFamily="2" charset="-122"/>
                      <a:ea typeface="宋体" panose="02010600030101010101" pitchFamily="2" charset="-122"/>
                    </a:rPr>
                    <a:t>过错责任</a:t>
                  </a:r>
                  <a:r>
                    <a:rPr lang="zh-CN" altLang="en-US" sz="2400" b="1">
                      <a:latin typeface="宋体" panose="02010600030101010101" pitchFamily="2" charset="-122"/>
                      <a:ea typeface="宋体" panose="02010600030101010101" pitchFamily="2" charset="-122"/>
                    </a:rPr>
                    <a:t>→构成要件</a:t>
                  </a:r>
                  <a:endParaRPr lang="en-US" altLang="zh-CN" sz="3200" b="1">
                    <a:latin typeface="宋体" panose="02010600030101010101" pitchFamily="2" charset="-122"/>
                    <a:ea typeface="宋体" panose="02010600030101010101" pitchFamily="2" charset="-122"/>
                  </a:endParaRPr>
                </a:p>
                <a:p>
                  <a:pPr>
                    <a:lnSpc>
                      <a:spcPct val="170000"/>
                    </a:lnSpc>
                  </a:pPr>
                  <a:r>
                    <a:rPr lang="zh-CN" altLang="en-US" sz="2400" b="1">
                      <a:latin typeface="宋体" panose="02010600030101010101" pitchFamily="2" charset="-122"/>
                      <a:ea typeface="宋体" panose="02010600030101010101" pitchFamily="2" charset="-122"/>
                    </a:rPr>
                    <a:t>特殊规定</a:t>
                  </a:r>
                  <a:endParaRPr lang="en-US" altLang="zh-CN" sz="1000" b="1">
                    <a:latin typeface="宋体" panose="02010600030101010101" pitchFamily="2" charset="-122"/>
                    <a:ea typeface="宋体" panose="02010600030101010101" pitchFamily="2" charset="-122"/>
                  </a:endParaRPr>
                </a:p>
                <a:p>
                  <a:pPr>
                    <a:lnSpc>
                      <a:spcPct val="170000"/>
                    </a:lnSpc>
                  </a:pPr>
                  <a:r>
                    <a:rPr lang="zh-CN" altLang="en-US" sz="2400" b="1">
                      <a:latin typeface="宋体" panose="02010600030101010101" pitchFamily="2" charset="-122"/>
                      <a:ea typeface="宋体" panose="02010600030101010101" pitchFamily="2" charset="-122"/>
                    </a:rPr>
                    <a:t>法律规定侵权责任的意义</a:t>
                  </a:r>
                  <a:endParaRPr lang="zh-CN" altLang="en-US" sz="2400" b="1">
                    <a:latin typeface="宋体" panose="02010600030101010101" pitchFamily="2" charset="-122"/>
                    <a:ea typeface="宋体" panose="02010600030101010101" pitchFamily="2" charset="-122"/>
                  </a:endParaRPr>
                </a:p>
              </p:txBody>
            </p:sp>
            <p:grpSp>
              <p:nvGrpSpPr>
                <p:cNvPr id="58" name="组合 57"/>
                <p:cNvGrpSpPr/>
                <p:nvPr>
                  <p:custDataLst>
                    <p:tags r:id="rId7"/>
                  </p:custDataLst>
                </p:nvPr>
              </p:nvGrpSpPr>
              <p:grpSpPr>
                <a:xfrm>
                  <a:off x="-72441" y="51852"/>
                  <a:ext cx="10420099" cy="6144269"/>
                  <a:chOff x="-72441" y="51852"/>
                  <a:chExt cx="10420099" cy="6144269"/>
                </a:xfrm>
              </p:grpSpPr>
              <p:sp>
                <p:nvSpPr>
                  <p:cNvPr id="23" name="文本框 22"/>
                  <p:cNvSpPr txBox="1"/>
                  <p:nvPr>
                    <p:custDataLst>
                      <p:tags r:id="rId8"/>
                    </p:custDataLst>
                  </p:nvPr>
                </p:nvSpPr>
                <p:spPr>
                  <a:xfrm>
                    <a:off x="1974475" y="633009"/>
                    <a:ext cx="1958139" cy="2677656"/>
                  </a:xfrm>
                  <a:prstGeom prst="rect">
                    <a:avLst/>
                  </a:prstGeom>
                  <a:noFill/>
                </p:spPr>
                <p:txBody>
                  <a:bodyPr wrap="square">
                    <a:spAutoFit/>
                  </a:bodyPr>
                  <a:lstStyle/>
                  <a:p>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rPr>
                      <a:t>侵权行为的法律责任</a:t>
                    </a:r>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endParaRPr>
                  </a:p>
                  <a:p>
                    <a:endParaRPr lang="en-US" altLang="zh-CN" sz="2400" b="1">
                      <a:solidFill>
                        <a:prstClr val="black"/>
                      </a:solidFill>
                      <a:latin typeface="宋体" panose="02010600030101010101" pitchFamily="2" charset="-122"/>
                      <a:ea typeface="宋体" panose="02010600030101010101" pitchFamily="2" charset="-122"/>
                    </a:endParaRPr>
                  </a:p>
                  <a:p>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endParaRPr>
                  </a:p>
                  <a:p>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endParaRPr>
                  </a:p>
                  <a:p>
                    <a:r>
                      <a:rPr lang="zh-CN" altLang="en-US" sz="2400" b="1">
                        <a:solidFill>
                          <a:prstClr val="black"/>
                        </a:solidFill>
                        <a:latin typeface="宋体" panose="02010600030101010101" pitchFamily="2" charset="-122"/>
                        <a:ea typeface="宋体" panose="02010600030101010101" pitchFamily="2" charset="-122"/>
                      </a:rPr>
                      <a:t>侵权责任中的情理法</a:t>
                    </a:r>
                    <a:endParaRPr lang="en-US" altLang="zh-CN" sz="2400" b="1">
                      <a:solidFill>
                        <a:prstClr val="black"/>
                      </a:solidFill>
                      <a:latin typeface="宋体" panose="02010600030101010101" pitchFamily="2" charset="-122"/>
                      <a:ea typeface="宋体" panose="02010600030101010101" pitchFamily="2" charset="-122"/>
                    </a:endParaRPr>
                  </a:p>
                </p:txBody>
              </p:sp>
              <p:sp>
                <p:nvSpPr>
                  <p:cNvPr id="27" name="文本框 26"/>
                  <p:cNvSpPr txBox="1"/>
                  <p:nvPr>
                    <p:custDataLst>
                      <p:tags r:id="rId9"/>
                    </p:custDataLst>
                  </p:nvPr>
                </p:nvSpPr>
                <p:spPr>
                  <a:xfrm>
                    <a:off x="3879075" y="51852"/>
                    <a:ext cx="6468583" cy="1870897"/>
                  </a:xfrm>
                  <a:prstGeom prst="rect">
                    <a:avLst/>
                  </a:prstGeom>
                  <a:noFill/>
                </p:spPr>
                <p:txBody>
                  <a:bodyPr wrap="square">
                    <a:spAutoFit/>
                  </a:bodyPr>
                  <a:lstStyle/>
                  <a:p>
                    <a:pPr>
                      <a:lnSpc>
                        <a:spcPct val="170000"/>
                      </a:lnSpc>
                    </a:pPr>
                    <a:r>
                      <a:rPr lang="zh-CN" altLang="en-US" sz="2400" b="1">
                        <a:latin typeface="宋体" panose="02010600030101010101" pitchFamily="2" charset="-122"/>
                        <a:ea typeface="宋体" panose="02010600030101010101" pitchFamily="2" charset="-122"/>
                      </a:rPr>
                      <a:t>法律依据</a:t>
                    </a:r>
                    <a:endParaRPr lang="en-US" altLang="zh-CN" sz="2400" b="1">
                      <a:latin typeface="宋体" panose="02010600030101010101" pitchFamily="2" charset="-122"/>
                      <a:ea typeface="宋体" panose="02010600030101010101" pitchFamily="2" charset="-122"/>
                    </a:endParaRPr>
                  </a:p>
                  <a:p>
                    <a:pPr>
                      <a:lnSpc>
                        <a:spcPct val="170000"/>
                      </a:lnSpc>
                    </a:pPr>
                    <a:r>
                      <a:rPr lang="zh-CN" altLang="en-US" sz="2400" b="1">
                        <a:solidFill>
                          <a:srgbClr val="0000CC"/>
                        </a:solidFill>
                        <a:latin typeface="宋体" panose="02010600030101010101" pitchFamily="2" charset="-122"/>
                        <a:ea typeface="宋体" panose="02010600030101010101" pitchFamily="2" charset="-122"/>
                      </a:rPr>
                      <a:t>承担方式</a:t>
                    </a:r>
                    <a:endParaRPr lang="en-US" altLang="zh-CN" sz="2400" b="1">
                      <a:solidFill>
                        <a:srgbClr val="0000CC"/>
                      </a:solidFill>
                      <a:latin typeface="宋体" panose="02010600030101010101" pitchFamily="2" charset="-122"/>
                      <a:ea typeface="宋体" panose="02010600030101010101" pitchFamily="2" charset="-122"/>
                    </a:endParaRPr>
                  </a:p>
                  <a:p>
                    <a:pPr>
                      <a:lnSpc>
                        <a:spcPct val="170000"/>
                      </a:lnSpc>
                    </a:pPr>
                    <a:r>
                      <a:rPr lang="zh-CN" altLang="en-US" sz="2400" b="1">
                        <a:latin typeface="宋体" panose="02010600030101010101" pitchFamily="2" charset="-122"/>
                        <a:ea typeface="宋体" panose="02010600030101010101" pitchFamily="2" charset="-122"/>
                      </a:rPr>
                      <a:t>诉讼时效：三年，法律另有规定的除外</a:t>
                    </a:r>
                    <a:endParaRPr lang="zh-CN" altLang="en-US" sz="2400" b="1">
                      <a:latin typeface="宋体" panose="02010600030101010101" pitchFamily="2" charset="-122"/>
                      <a:ea typeface="宋体" panose="02010600030101010101" pitchFamily="2" charset="-122"/>
                    </a:endParaRPr>
                  </a:p>
                </p:txBody>
              </p:sp>
              <p:sp>
                <p:nvSpPr>
                  <p:cNvPr id="6" name="矩形 5"/>
                  <p:cNvSpPr/>
                  <p:nvPr>
                    <p:custDataLst>
                      <p:tags r:id="rId10"/>
                    </p:custDataLst>
                  </p:nvPr>
                </p:nvSpPr>
                <p:spPr>
                  <a:xfrm>
                    <a:off x="-72441" y="1878145"/>
                    <a:ext cx="571865" cy="3416320"/>
                  </a:xfrm>
                  <a:prstGeom prst="rect">
                    <a:avLst/>
                  </a:prstGeom>
                </p:spPr>
                <p:txBody>
                  <a:bodyPr wrap="square">
                    <a:spAutoFit/>
                  </a:bodyPr>
                  <a:lstStyle/>
                  <a:p>
                    <a:r>
                      <a:rPr lang="zh-CN" altLang="en-US" sz="2400" b="1">
                        <a:latin typeface="宋体" panose="02010600030101010101" pitchFamily="2" charset="-122"/>
                        <a:ea typeface="宋体" panose="02010600030101010101" pitchFamily="2" charset="-122"/>
                      </a:rPr>
                      <a:t>侵权责任与权利界限</a:t>
                    </a:r>
                    <a:endParaRPr lang="zh-CN" altLang="en-US" sz="2400" b="1">
                      <a:latin typeface="宋体" panose="02010600030101010101" pitchFamily="2" charset="-122"/>
                      <a:ea typeface="宋体" panose="02010600030101010101" pitchFamily="2" charset="-122"/>
                    </a:endParaRPr>
                  </a:p>
                </p:txBody>
              </p:sp>
              <p:sp>
                <p:nvSpPr>
                  <p:cNvPr id="16" name="左中括号 15"/>
                  <p:cNvSpPr/>
                  <p:nvPr>
                    <p:custDataLst>
                      <p:tags r:id="rId11"/>
                    </p:custDataLst>
                  </p:nvPr>
                </p:nvSpPr>
                <p:spPr>
                  <a:xfrm>
                    <a:off x="498042" y="1757841"/>
                    <a:ext cx="188891" cy="3416320"/>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17" name="左中括号 16"/>
                  <p:cNvSpPr/>
                  <p:nvPr>
                    <p:custDataLst>
                      <p:tags r:id="rId12"/>
                    </p:custDataLst>
                  </p:nvPr>
                </p:nvSpPr>
                <p:spPr>
                  <a:xfrm>
                    <a:off x="1885020" y="1051372"/>
                    <a:ext cx="228137" cy="1870897"/>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22" name="矩形 21"/>
                  <p:cNvSpPr/>
                  <p:nvPr>
                    <p:custDataLst>
                      <p:tags r:id="rId13"/>
                    </p:custDataLst>
                  </p:nvPr>
                </p:nvSpPr>
                <p:spPr>
                  <a:xfrm>
                    <a:off x="504827" y="1486391"/>
                    <a:ext cx="1493089" cy="830997"/>
                  </a:xfrm>
                  <a:prstGeom prst="rect">
                    <a:avLst/>
                  </a:prstGeom>
                </p:spPr>
                <p:txBody>
                  <a:bodyPr wrap="square">
                    <a:spAutoFit/>
                  </a:bodyPr>
                  <a:lstStyle/>
                  <a:p>
                    <a:pPr algn="ctr"/>
                    <a:r>
                      <a:rPr lang="zh-CN" altLang="en-US" sz="2400" b="1">
                        <a:solidFill>
                          <a:srgbClr val="0000CC"/>
                        </a:solidFill>
                        <a:latin typeface="宋体" panose="02010600030101010101" pitchFamily="2" charset="-122"/>
                        <a:ea typeface="宋体" panose="02010600030101010101" pitchFamily="2" charset="-122"/>
                      </a:rPr>
                      <a:t>权利保障于法有据</a:t>
                    </a:r>
                    <a:endParaRPr lang="zh-CN" altLang="en-US" sz="2400" b="1">
                      <a:solidFill>
                        <a:srgbClr val="0000CC"/>
                      </a:solidFill>
                      <a:latin typeface="宋体" panose="02010600030101010101" pitchFamily="2" charset="-122"/>
                      <a:ea typeface="宋体" panose="02010600030101010101" pitchFamily="2" charset="-122"/>
                    </a:endParaRPr>
                  </a:p>
                </p:txBody>
              </p:sp>
              <p:sp>
                <p:nvSpPr>
                  <p:cNvPr id="39" name="左中括号 38"/>
                  <p:cNvSpPr/>
                  <p:nvPr>
                    <p:custDataLst>
                      <p:tags r:id="rId14"/>
                    </p:custDataLst>
                  </p:nvPr>
                </p:nvSpPr>
                <p:spPr>
                  <a:xfrm>
                    <a:off x="3628127" y="491486"/>
                    <a:ext cx="358889" cy="1200329"/>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11" name="矩形 10"/>
                  <p:cNvSpPr/>
                  <p:nvPr>
                    <p:custDataLst>
                      <p:tags r:id="rId15"/>
                    </p:custDataLst>
                  </p:nvPr>
                </p:nvSpPr>
                <p:spPr>
                  <a:xfrm>
                    <a:off x="517189" y="4636913"/>
                    <a:ext cx="1600423" cy="830997"/>
                  </a:xfrm>
                  <a:prstGeom prst="rect">
                    <a:avLst/>
                  </a:prstGeom>
                </p:spPr>
                <p:txBody>
                  <a:bodyPr wrap="square">
                    <a:spAutoFit/>
                  </a:bodyPr>
                  <a:lstStyle/>
                  <a:p>
                    <a:pPr algn="ctr"/>
                    <a:r>
                      <a:rPr lang="zh-CN" altLang="en-US" sz="2400" b="1">
                        <a:solidFill>
                          <a:srgbClr val="0000CC"/>
                        </a:solidFill>
                        <a:latin typeface="宋体" panose="02010600030101010101" pitchFamily="2" charset="-122"/>
                        <a:ea typeface="宋体" panose="02010600030101010101" pitchFamily="2" charset="-122"/>
                      </a:rPr>
                      <a:t>权利行使注意界限</a:t>
                    </a:r>
                    <a:endParaRPr lang="en-US" altLang="zh-CN" sz="2400" b="1">
                      <a:solidFill>
                        <a:srgbClr val="0000CC"/>
                      </a:solidFill>
                      <a:latin typeface="宋体" panose="02010600030101010101" pitchFamily="2" charset="-122"/>
                      <a:ea typeface="宋体" panose="02010600030101010101" pitchFamily="2" charset="-122"/>
                    </a:endParaRPr>
                  </a:p>
                </p:txBody>
              </p:sp>
              <p:sp>
                <p:nvSpPr>
                  <p:cNvPr id="2" name="左中括号 1"/>
                  <p:cNvSpPr/>
                  <p:nvPr>
                    <p:custDataLst>
                      <p:tags r:id="rId16"/>
                    </p:custDataLst>
                  </p:nvPr>
                </p:nvSpPr>
                <p:spPr>
                  <a:xfrm>
                    <a:off x="3618747" y="2203523"/>
                    <a:ext cx="319008" cy="1283782"/>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34" name="左中括号 33"/>
                  <p:cNvSpPr/>
                  <p:nvPr>
                    <p:custDataLst>
                      <p:tags r:id="rId17"/>
                    </p:custDataLst>
                  </p:nvPr>
                </p:nvSpPr>
                <p:spPr>
                  <a:xfrm>
                    <a:off x="2023462" y="4364339"/>
                    <a:ext cx="218426" cy="1376147"/>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38" name="文本框 37"/>
                  <p:cNvSpPr txBox="1"/>
                  <p:nvPr>
                    <p:custDataLst>
                      <p:tags r:id="rId18"/>
                    </p:custDataLst>
                  </p:nvPr>
                </p:nvSpPr>
                <p:spPr>
                  <a:xfrm>
                    <a:off x="2189654" y="4015796"/>
                    <a:ext cx="1495556" cy="2123658"/>
                  </a:xfrm>
                  <a:prstGeom prst="rect">
                    <a:avLst/>
                  </a:prstGeom>
                  <a:noFill/>
                </p:spPr>
                <p:txBody>
                  <a:bodyPr wrap="square">
                    <a:spAutoFit/>
                  </a:bodyPr>
                  <a:lstStyle/>
                  <a:p>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rPr>
                      <a:t>民事权利有限制</a:t>
                    </a:r>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endParaRPr>
                  </a:p>
                  <a:p>
                    <a:endParaRPr lang="en-US" altLang="zh-CN" b="1">
                      <a:solidFill>
                        <a:prstClr val="black"/>
                      </a:solidFill>
                      <a:latin typeface="宋体" panose="02010600030101010101" pitchFamily="2" charset="-122"/>
                      <a:ea typeface="宋体" panose="02010600030101010101" pitchFamily="2" charset="-122"/>
                    </a:endParaRPr>
                  </a:p>
                  <a:p>
                    <a:endParaRPr lang="en-US" altLang="zh-CN" b="1">
                      <a:solidFill>
                        <a:prstClr val="black"/>
                      </a:solidFill>
                      <a:latin typeface="宋体" panose="02010600030101010101" pitchFamily="2" charset="-122"/>
                      <a:ea typeface="宋体" panose="02010600030101010101" pitchFamily="2" charset="-122"/>
                    </a:endParaRPr>
                  </a:p>
                  <a:p>
                    <a:r>
                      <a:rPr lang="zh-CN" altLang="en-US" sz="2400" b="1">
                        <a:solidFill>
                          <a:prstClr val="black"/>
                        </a:solidFill>
                        <a:latin typeface="宋体" panose="02010600030101010101" pitchFamily="2" charset="-122"/>
                        <a:ea typeface="宋体" panose="02010600030101010101" pitchFamily="2" charset="-122"/>
                      </a:rPr>
                      <a:t>妥善处理相邻关系</a:t>
                    </a:r>
                    <a:endParaRPr lang="en-US" altLang="zh-CN" sz="2400" b="1">
                      <a:solidFill>
                        <a:prstClr val="black"/>
                      </a:solidFill>
                      <a:latin typeface="宋体" panose="02010600030101010101" pitchFamily="2" charset="-122"/>
                      <a:ea typeface="宋体" panose="02010600030101010101" pitchFamily="2" charset="-122"/>
                    </a:endParaRPr>
                  </a:p>
                </p:txBody>
              </p:sp>
              <p:sp>
                <p:nvSpPr>
                  <p:cNvPr id="43" name="左中括号 42"/>
                  <p:cNvSpPr/>
                  <p:nvPr>
                    <p:custDataLst>
                      <p:tags r:id="rId19"/>
                    </p:custDataLst>
                  </p:nvPr>
                </p:nvSpPr>
                <p:spPr>
                  <a:xfrm>
                    <a:off x="3672317" y="4015796"/>
                    <a:ext cx="298510" cy="749761"/>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49" name="左中括号 48"/>
                  <p:cNvSpPr/>
                  <p:nvPr>
                    <p:custDataLst>
                      <p:tags r:id="rId20"/>
                    </p:custDataLst>
                  </p:nvPr>
                </p:nvSpPr>
                <p:spPr>
                  <a:xfrm>
                    <a:off x="5311831" y="673100"/>
                    <a:ext cx="262647" cy="768731"/>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51" name="左中括号 50"/>
                  <p:cNvSpPr/>
                  <p:nvPr>
                    <p:custDataLst>
                      <p:tags r:id="rId21"/>
                    </p:custDataLst>
                  </p:nvPr>
                </p:nvSpPr>
                <p:spPr>
                  <a:xfrm>
                    <a:off x="3601777" y="5333186"/>
                    <a:ext cx="369050" cy="862935"/>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grpSp>
            <p:sp>
              <p:nvSpPr>
                <p:cNvPr id="19" name="文本框 18"/>
                <p:cNvSpPr txBox="1"/>
                <p:nvPr>
                  <p:custDataLst>
                    <p:tags r:id="rId22"/>
                  </p:custDataLst>
                </p:nvPr>
              </p:nvSpPr>
              <p:spPr>
                <a:xfrm>
                  <a:off x="5485296" y="386001"/>
                  <a:ext cx="4822481" cy="1200329"/>
                </a:xfrm>
                <a:prstGeom prst="rect">
                  <a:avLst/>
                </a:prstGeom>
                <a:noFill/>
              </p:spPr>
              <p:txBody>
                <a:bodyPr wrap="square">
                  <a:spAutoFit/>
                </a:bodyPr>
                <a:lstStyle/>
                <a:p>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rPr>
                    <a:t>停止侵害，排除妨碍，消除危险，返还财产，恢复原状，赔偿损失，赔礼道歉，消除影响、恢复名誉</a:t>
                  </a:r>
                  <a:endParaRPr lang="en-US" altLang="zh-CN" sz="2400" b="1">
                    <a:solidFill>
                      <a:prstClr val="black"/>
                    </a:solidFill>
                    <a:latin typeface="宋体" panose="02010600030101010101" pitchFamily="2" charset="-122"/>
                    <a:ea typeface="宋体" panose="02010600030101010101" pitchFamily="2" charset="-122"/>
                  </a:endParaRPr>
                </a:p>
              </p:txBody>
            </p:sp>
            <p:sp>
              <p:nvSpPr>
                <p:cNvPr id="31" name="左中括号 30"/>
                <p:cNvSpPr/>
                <p:nvPr>
                  <p:custDataLst>
                    <p:tags r:id="rId23"/>
                  </p:custDataLst>
                </p:nvPr>
              </p:nvSpPr>
              <p:spPr>
                <a:xfrm>
                  <a:off x="5289886" y="2481929"/>
                  <a:ext cx="288000" cy="548924"/>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32" name="文本框 31"/>
                <p:cNvSpPr txBox="1"/>
                <p:nvPr>
                  <p:custDataLst>
                    <p:tags r:id="rId24"/>
                  </p:custDataLst>
                </p:nvPr>
              </p:nvSpPr>
              <p:spPr>
                <a:xfrm>
                  <a:off x="5454383" y="2324852"/>
                  <a:ext cx="6124716" cy="830997"/>
                </a:xfrm>
                <a:prstGeom prst="rect">
                  <a:avLst/>
                </a:prstGeom>
                <a:noFill/>
              </p:spPr>
              <p:txBody>
                <a:bodyPr wrap="square">
                  <a:spAutoFit/>
                </a:bodyPr>
                <a:lstStyle/>
                <a:p>
                  <a:r>
                    <a:rPr kumimoji="0" lang="zh-CN" altLang="en-US" sz="2400" b="1" i="0" u="none" strike="noStrike" kern="1200" cap="none" spc="0" normalizeH="0" baseline="0" noProof="0">
                      <a:ln>
                        <a:noFill/>
                      </a:ln>
                      <a:solidFill>
                        <a:srgbClr val="0000CC"/>
                      </a:solidFill>
                      <a:effectLst/>
                      <a:uLnTx/>
                      <a:uFillTx/>
                      <a:latin typeface="宋体" panose="02010600030101010101" pitchFamily="2" charset="-122"/>
                      <a:ea typeface="宋体" panose="02010600030101010101" pitchFamily="2" charset="-122"/>
                    </a:rPr>
                    <a:t>过错推定</a:t>
                  </a:r>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rPr>
                    <a:t>：不能证明自己没有过错的，承担</a:t>
                  </a:r>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endParaRPr>
                </a:p>
                <a:p>
                  <a:r>
                    <a:rPr lang="zh-CN" altLang="en-US" sz="2400" b="1">
                      <a:solidFill>
                        <a:srgbClr val="0000CC"/>
                      </a:solidFill>
                      <a:latin typeface="宋体" panose="02010600030101010101" pitchFamily="2" charset="-122"/>
                      <a:ea typeface="宋体" panose="02010600030101010101" pitchFamily="2" charset="-122"/>
                    </a:rPr>
                    <a:t>无过错侵权责任</a:t>
                  </a:r>
                  <a:r>
                    <a:rPr lang="zh-CN" altLang="en-US" sz="2400" b="1">
                      <a:solidFill>
                        <a:prstClr val="black"/>
                      </a:solidFill>
                      <a:latin typeface="宋体" panose="02010600030101010101" pitchFamily="2" charset="-122"/>
                      <a:ea typeface="宋体" panose="02010600030101010101" pitchFamily="2" charset="-122"/>
                    </a:rPr>
                    <a:t>：不论其有无过错的，承担</a:t>
                  </a:r>
                  <a:endParaRPr lang="en-US" altLang="zh-CN" sz="2400" b="1">
                    <a:solidFill>
                      <a:prstClr val="black"/>
                    </a:solidFill>
                    <a:latin typeface="宋体" panose="02010600030101010101" pitchFamily="2" charset="-122"/>
                    <a:ea typeface="宋体" panose="02010600030101010101" pitchFamily="2" charset="-122"/>
                  </a:endParaRPr>
                </a:p>
              </p:txBody>
            </p:sp>
            <p:sp>
              <p:nvSpPr>
                <p:cNvPr id="33" name="文本框 32"/>
                <p:cNvSpPr txBox="1"/>
                <p:nvPr>
                  <p:custDataLst>
                    <p:tags r:id="rId25"/>
                  </p:custDataLst>
                </p:nvPr>
              </p:nvSpPr>
              <p:spPr>
                <a:xfrm>
                  <a:off x="3907774" y="3756983"/>
                  <a:ext cx="5911408" cy="1200329"/>
                </a:xfrm>
                <a:prstGeom prst="rect">
                  <a:avLst/>
                </a:prstGeom>
                <a:noFill/>
              </p:spPr>
              <p:txBody>
                <a:bodyPr wrap="square">
                  <a:spAutoFit/>
                </a:bodyPr>
                <a:lstStyle/>
                <a:p>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rPr>
                    <a:t>民事权利行使的界限和要求</a:t>
                  </a:r>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endParaRPr>
                </a:p>
                <a:p>
                  <a:r>
                    <a:rPr lang="zh-CN" altLang="en-US" sz="2400" b="1">
                      <a:solidFill>
                        <a:prstClr val="black"/>
                      </a:solidFill>
                      <a:latin typeface="宋体" panose="02010600030101010101" pitchFamily="2" charset="-122"/>
                      <a:ea typeface="宋体" panose="02010600030101010101" pitchFamily="2" charset="-122"/>
                    </a:rPr>
                    <a:t>名誉权的界限</a:t>
                  </a:r>
                  <a:endParaRPr lang="en-US" altLang="zh-CN" sz="2400" b="1">
                    <a:solidFill>
                      <a:prstClr val="black"/>
                    </a:solidFill>
                    <a:latin typeface="宋体" panose="02010600030101010101" pitchFamily="2" charset="-122"/>
                    <a:ea typeface="宋体" panose="02010600030101010101" pitchFamily="2" charset="-122"/>
                  </a:endParaRPr>
                </a:p>
                <a:p>
                  <a:r>
                    <a:rPr lang="zh-CN" altLang="en-US" sz="2400" b="1">
                      <a:solidFill>
                        <a:prstClr val="black"/>
                      </a:solidFill>
                      <a:latin typeface="宋体" panose="02010600030101010101" pitchFamily="2" charset="-122"/>
                      <a:ea typeface="宋体" panose="02010600030101010101" pitchFamily="2" charset="-122"/>
                    </a:rPr>
                    <a:t>著作权的界限</a:t>
                  </a:r>
                  <a:endParaRPr lang="en-US" altLang="zh-CN" sz="2400" b="1">
                    <a:solidFill>
                      <a:prstClr val="black"/>
                    </a:solidFill>
                    <a:latin typeface="宋体" panose="02010600030101010101" pitchFamily="2" charset="-122"/>
                    <a:ea typeface="宋体" panose="02010600030101010101" pitchFamily="2" charset="-122"/>
                  </a:endParaRPr>
                </a:p>
              </p:txBody>
            </p:sp>
            <p:sp>
              <p:nvSpPr>
                <p:cNvPr id="36" name="文本框 35"/>
                <p:cNvSpPr txBox="1"/>
                <p:nvPr>
                  <p:custDataLst>
                    <p:tags r:id="rId26"/>
                  </p:custDataLst>
                </p:nvPr>
              </p:nvSpPr>
              <p:spPr>
                <a:xfrm>
                  <a:off x="3937875" y="5052413"/>
                  <a:ext cx="3639595" cy="1464632"/>
                </a:xfrm>
                <a:prstGeom prst="rect">
                  <a:avLst/>
                </a:prstGeom>
                <a:noFill/>
              </p:spPr>
              <p:txBody>
                <a:bodyPr wrap="square">
                  <a:spAutoFit/>
                </a:bodyPr>
                <a:lstStyle/>
                <a:p>
                  <a:pPr>
                    <a:lnSpc>
                      <a:spcPct val="130000"/>
                    </a:lnSpc>
                  </a:pPr>
                  <a:r>
                    <a:rPr kumimoji="0" lang="zh-CN" altLang="en-US"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rPr>
                    <a:t>实质、主要类型</a:t>
                  </a:r>
                  <a:endParaRPr kumimoji="0" lang="en-US" altLang="zh-CN" sz="2400" b="1"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endParaRPr>
                </a:p>
                <a:p>
                  <a:pPr>
                    <a:lnSpc>
                      <a:spcPct val="130000"/>
                    </a:lnSpc>
                  </a:pPr>
                  <a:r>
                    <a:rPr lang="zh-CN" altLang="en-US" sz="2400" b="1">
                      <a:solidFill>
                        <a:srgbClr val="0000CC"/>
                      </a:solidFill>
                      <a:latin typeface="宋体" panose="02010600030101010101" pitchFamily="2" charset="-122"/>
                      <a:ea typeface="宋体" panose="02010600030101010101" pitchFamily="2" charset="-122"/>
                    </a:rPr>
                    <a:t>相邻关系的处理原则</a:t>
                  </a:r>
                  <a:endParaRPr lang="en-US" altLang="zh-CN" sz="2400" b="1">
                    <a:solidFill>
                      <a:srgbClr val="0000CC"/>
                    </a:solidFill>
                    <a:latin typeface="宋体" panose="02010600030101010101" pitchFamily="2" charset="-122"/>
                    <a:ea typeface="宋体" panose="02010600030101010101" pitchFamily="2" charset="-122"/>
                  </a:endParaRPr>
                </a:p>
                <a:p>
                  <a:pPr>
                    <a:lnSpc>
                      <a:spcPct val="130000"/>
                    </a:lnSpc>
                  </a:pPr>
                  <a:r>
                    <a:rPr lang="zh-CN" altLang="en-US" sz="2400" b="1">
                      <a:solidFill>
                        <a:prstClr val="black"/>
                      </a:solidFill>
                      <a:latin typeface="宋体" panose="02010600030101010101" pitchFamily="2" charset="-122"/>
                      <a:ea typeface="宋体" panose="02010600030101010101" pitchFamily="2" charset="-122"/>
                    </a:rPr>
                    <a:t>法律规定相邻关系的意义</a:t>
                  </a:r>
                  <a:endParaRPr lang="en-US" altLang="zh-CN" sz="2400" b="1">
                    <a:solidFill>
                      <a:prstClr val="black"/>
                    </a:solidFill>
                    <a:latin typeface="宋体" panose="02010600030101010101" pitchFamily="2" charset="-122"/>
                    <a:ea typeface="宋体" panose="02010600030101010101" pitchFamily="2" charset="-122"/>
                  </a:endParaRPr>
                </a:p>
              </p:txBody>
            </p:sp>
          </p:grpSp>
          <p:sp>
            <p:nvSpPr>
              <p:cNvPr id="4" name="文本框 3"/>
              <p:cNvSpPr txBox="1"/>
              <p:nvPr>
                <p:custDataLst>
                  <p:tags r:id="rId27"/>
                </p:custDataLst>
              </p:nvPr>
            </p:nvSpPr>
            <p:spPr>
              <a:xfrm>
                <a:off x="6416689" y="4411356"/>
                <a:ext cx="3101466" cy="830997"/>
              </a:xfrm>
              <a:prstGeom prst="rect">
                <a:avLst/>
              </a:prstGeom>
              <a:noFill/>
            </p:spPr>
            <p:txBody>
              <a:bodyPr wrap="square">
                <a:spAutoFit/>
              </a:bodyPr>
              <a:lstStyle/>
              <a:p>
                <a:r>
                  <a:rPr lang="zh-CN" altLang="en-US" sz="2400" b="1">
                    <a:solidFill>
                      <a:srgbClr val="0000CC"/>
                    </a:solidFill>
                    <a:latin typeface="宋体" panose="02010600030101010101" pitchFamily="2" charset="-122"/>
                    <a:ea typeface="宋体" panose="02010600030101010101" pitchFamily="2" charset="-122"/>
                  </a:rPr>
                  <a:t>作品的合理使用</a:t>
                </a:r>
                <a:endParaRPr lang="en-US" altLang="zh-CN" sz="2400" b="1">
                  <a:solidFill>
                    <a:srgbClr val="0000CC"/>
                  </a:solidFill>
                  <a:latin typeface="宋体" panose="02010600030101010101" pitchFamily="2" charset="-122"/>
                  <a:ea typeface="宋体" panose="02010600030101010101" pitchFamily="2" charset="-122"/>
                </a:endParaRPr>
              </a:p>
              <a:p>
                <a:r>
                  <a:rPr lang="zh-CN" altLang="en-US" sz="2400" b="1">
                    <a:solidFill>
                      <a:srgbClr val="0000CC"/>
                    </a:solidFill>
                    <a:latin typeface="宋体" panose="02010600030101010101" pitchFamily="2" charset="-122"/>
                    <a:ea typeface="宋体" panose="02010600030101010101" pitchFamily="2" charset="-122"/>
                  </a:rPr>
                  <a:t>作品的法定许可使用</a:t>
                </a:r>
                <a:endParaRPr lang="zh-CN" altLang="en-US" sz="2400" b="1">
                  <a:solidFill>
                    <a:srgbClr val="0000CC"/>
                  </a:solidFill>
                  <a:latin typeface="宋体" panose="02010600030101010101" pitchFamily="2" charset="-122"/>
                  <a:ea typeface="宋体" panose="02010600030101010101" pitchFamily="2" charset="-122"/>
                </a:endParaRPr>
              </a:p>
            </p:txBody>
          </p:sp>
          <p:sp>
            <p:nvSpPr>
              <p:cNvPr id="5" name="左中括号 4"/>
              <p:cNvSpPr/>
              <p:nvPr>
                <p:custDataLst>
                  <p:tags r:id="rId28"/>
                </p:custDataLst>
              </p:nvPr>
            </p:nvSpPr>
            <p:spPr>
              <a:xfrm>
                <a:off x="5911512" y="4575037"/>
                <a:ext cx="505177" cy="548924"/>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grpSp>
        <p:sp>
          <p:nvSpPr>
            <p:cNvPr id="9" name="左中括号 8"/>
            <p:cNvSpPr/>
            <p:nvPr>
              <p:custDataLst>
                <p:tags r:id="rId29"/>
              </p:custDataLst>
            </p:nvPr>
          </p:nvSpPr>
          <p:spPr>
            <a:xfrm>
              <a:off x="7027614" y="5612710"/>
              <a:ext cx="505177" cy="548924"/>
            </a:xfrm>
            <a:prstGeom prst="leftBracket">
              <a:avLst/>
            </a:prstGeom>
            <a:ln w="38100">
              <a:solidFill>
                <a:srgbClr val="FF97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宋体" panose="02010600030101010101" pitchFamily="2" charset="-122"/>
                <a:ea typeface="宋体" panose="02010600030101010101" pitchFamily="2" charset="-122"/>
              </a:endParaRPr>
            </a:p>
          </p:txBody>
        </p:sp>
        <p:sp>
          <p:nvSpPr>
            <p:cNvPr id="10" name="文本框 9"/>
            <p:cNvSpPr txBox="1"/>
            <p:nvPr>
              <p:custDataLst>
                <p:tags r:id="rId30"/>
              </p:custDataLst>
            </p:nvPr>
          </p:nvSpPr>
          <p:spPr>
            <a:xfrm>
              <a:off x="7440793" y="5453172"/>
              <a:ext cx="3175085" cy="830997"/>
            </a:xfrm>
            <a:prstGeom prst="rect">
              <a:avLst/>
            </a:prstGeom>
            <a:noFill/>
          </p:spPr>
          <p:txBody>
            <a:bodyPr wrap="square">
              <a:spAutoFit/>
            </a:bodyPr>
            <a:lstStyle/>
            <a:p>
              <a:r>
                <a:rPr lang="zh-CN" altLang="en-US" sz="2400" b="1">
                  <a:latin typeface="宋体" panose="02010600030101010101" pitchFamily="2" charset="-122"/>
                  <a:ea typeface="宋体" panose="02010600030101010101" pitchFamily="2" charset="-122"/>
                </a:rPr>
                <a:t>有利生产、方便生活、团结互助、公平合理</a:t>
              </a:r>
              <a:endParaRPr lang="zh-CN" altLang="en-US" sz="2400" b="1">
                <a:latin typeface="宋体" panose="02010600030101010101" pitchFamily="2" charset="-122"/>
                <a:ea typeface="宋体" panose="02010600030101010101" pitchFamily="2"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9544523" y="18136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32769" name="Rectangle 1"/>
          <p:cNvSpPr>
            <a:spLocks noChangeArrowheads="1"/>
          </p:cNvSpPr>
          <p:nvPr>
            <p:custDataLst>
              <p:tags r:id="rId2"/>
            </p:custDataLst>
          </p:nvPr>
        </p:nvSpPr>
        <p:spPr bwMode="auto">
          <a:xfrm>
            <a:off x="0" y="523826"/>
            <a:ext cx="12084050" cy="58356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ctr" defTabSz="914400" rtl="0" eaLnBrk="1" fontAlgn="base" latinLnBrk="0" hangingPunct="1">
              <a:spcBef>
                <a:spcPct val="0"/>
              </a:spcBef>
              <a:spcAft>
                <a:spcPct val="0"/>
              </a:spcAft>
              <a:buClrTx/>
              <a:buSzTx/>
              <a:buFontTx/>
              <a:buNone/>
            </a:pPr>
            <a:r>
              <a:rPr lang="zh-CN" altLang="en-US" sz="3200" b="1">
                <a:solidFill>
                  <a:srgbClr val="FF0000"/>
                </a:solidFill>
                <a:latin typeface="微软雅黑" panose="020B0503020204020204" charset="-122"/>
                <a:ea typeface="微软雅黑" panose="020B0503020204020204" charset="-122"/>
                <a:cs typeface="宋体" panose="02010600030101010101" pitchFamily="2" charset="-122"/>
              </a:rPr>
              <a:t>（一）侵权行为的法律责任</a:t>
            </a:r>
            <a:endParaRPr lang="zh-CN" altLang="en-US" sz="3200" b="1">
              <a:solidFill>
                <a:srgbClr val="FF0000"/>
              </a:solidFill>
              <a:latin typeface="微软雅黑" panose="020B0503020204020204" charset="-122"/>
              <a:ea typeface="微软雅黑" panose="020B0503020204020204" charset="-122"/>
              <a:cs typeface="宋体" panose="02010600030101010101" pitchFamily="2" charset="-122"/>
            </a:endParaRPr>
          </a:p>
        </p:txBody>
      </p:sp>
      <p:sp>
        <p:nvSpPr>
          <p:cNvPr id="4" name="矩形 3"/>
          <p:cNvSpPr/>
          <p:nvPr>
            <p:custDataLst>
              <p:tags r:id="rId3"/>
            </p:custDataLst>
          </p:nvPr>
        </p:nvSpPr>
        <p:spPr>
          <a:xfrm>
            <a:off x="45719" y="30779"/>
            <a:ext cx="5657851"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考点精讲：一、权利保障 于法有据</a:t>
            </a:r>
            <a:endParaRPr lang="zh-CN" altLang="en-US" sz="2800" b="1">
              <a:solidFill>
                <a:schemeClr val="bg1"/>
              </a:solidFill>
              <a:latin typeface="微软雅黑" panose="020B0503020204020204" charset="-122"/>
              <a:ea typeface="微软雅黑" panose="020B0503020204020204" charset="-122"/>
            </a:endParaRPr>
          </a:p>
        </p:txBody>
      </p:sp>
      <p:graphicFrame>
        <p:nvGraphicFramePr>
          <p:cNvPr id="2" name="表格 4"/>
          <p:cNvGraphicFramePr>
            <a:graphicFrameLocks noGrp="1"/>
          </p:cNvGraphicFramePr>
          <p:nvPr>
            <p:custDataLst>
              <p:tags r:id="rId4"/>
            </p:custDataLst>
          </p:nvPr>
        </p:nvGraphicFramePr>
        <p:xfrm>
          <a:off x="62230" y="1168659"/>
          <a:ext cx="12084050" cy="5425440"/>
        </p:xfrm>
        <a:graphic>
          <a:graphicData uri="http://schemas.openxmlformats.org/drawingml/2006/table">
            <a:tbl>
              <a:tblPr firstRow="1" bandRow="1">
                <a:tableStyleId>{5C22544A-7EE6-4342-B048-85BDC9FD1C3A}</a:tableStyleId>
              </a:tblPr>
              <a:tblGrid>
                <a:gridCol w="1423670"/>
                <a:gridCol w="10660380"/>
              </a:tblGrid>
              <a:tr h="774700">
                <a:tc>
                  <a:txBody>
                    <a:bodyPr wrap="square"/>
                    <a:lstStyle/>
                    <a:p>
                      <a:r>
                        <a:rPr lang="zh-CN" altLang="en-US" sz="2600" b="1">
                          <a:solidFill>
                            <a:srgbClr val="FF0000"/>
                          </a:solidFill>
                          <a:latin typeface="微软雅黑" panose="020B0503020204020204" charset="-122"/>
                          <a:ea typeface="微软雅黑" panose="020B0503020204020204" charset="-122"/>
                        </a:rPr>
                        <a:t>法律依据</a:t>
                      </a:r>
                      <a:endParaRPr lang="zh-CN" altLang="en-US" sz="2600" b="1">
                        <a:solidFill>
                          <a:srgbClr val="FF0000"/>
                        </a:solidFill>
                        <a:latin typeface="微软雅黑" panose="020B0503020204020204" charset="-122"/>
                        <a:ea typeface="微软雅黑" panose="020B0503020204020204"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600" b="1">
                          <a:solidFill>
                            <a:schemeClr val="tx1"/>
                          </a:solidFill>
                          <a:latin typeface="微软雅黑" panose="020B0503020204020204" charset="-122"/>
                          <a:ea typeface="微软雅黑" panose="020B0503020204020204" charset="-122"/>
                          <a:cs typeface="宋体" panose="02010600030101010101" pitchFamily="2" charset="-122"/>
                        </a:rPr>
                        <a:t>法律保护民事主体的各项人身权和财产权。</a:t>
                      </a:r>
                      <a:r>
                        <a:rPr lang="zh-CN" altLang="en-US" sz="2600" b="1">
                          <a:solidFill>
                            <a:srgbClr val="0000CC"/>
                          </a:solidFill>
                          <a:latin typeface="微软雅黑" panose="020B0503020204020204" charset="-122"/>
                          <a:ea typeface="微软雅黑" panose="020B0503020204020204" charset="-122"/>
                          <a:cs typeface="宋体" panose="02010600030101010101" pitchFamily="2" charset="-122"/>
                        </a:rPr>
                        <a:t>行为人侵害他人的民事权利，应当依法承担侵权责任</a:t>
                      </a:r>
                      <a:r>
                        <a:rPr lang="zh-CN" altLang="en-US" sz="2600" b="1">
                          <a:solidFill>
                            <a:schemeClr val="tx1"/>
                          </a:solidFill>
                          <a:latin typeface="微软雅黑" panose="020B0503020204020204" charset="-122"/>
                          <a:ea typeface="微软雅黑" panose="020B0503020204020204" charset="-122"/>
                          <a:cs typeface="宋体" panose="02010600030101010101" pitchFamily="2" charset="-122"/>
                        </a:rPr>
                        <a:t>。</a:t>
                      </a:r>
                      <a:endParaRPr lang="zh-CN" altLang="en-US" sz="2600" b="1">
                        <a:solidFill>
                          <a:schemeClr val="tx1"/>
                        </a:solidFill>
                        <a:latin typeface="微软雅黑" panose="020B0503020204020204" charset="-122"/>
                        <a:ea typeface="微软雅黑" panose="020B0503020204020204" charset="-122"/>
                        <a:cs typeface="宋体" panose="02010600030101010101" pitchFamily="2"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4700">
                <a:tc>
                  <a:txBody>
                    <a:bodyPr wrap="square"/>
                    <a:lstStyle/>
                    <a:p>
                      <a:r>
                        <a:rPr lang="zh-CN" altLang="en-US" sz="2600" b="1">
                          <a:solidFill>
                            <a:srgbClr val="FF0000"/>
                          </a:solidFill>
                          <a:latin typeface="微软雅黑" panose="020B0503020204020204" charset="-122"/>
                          <a:ea typeface="微软雅黑" panose="020B0503020204020204" charset="-122"/>
                        </a:rPr>
                        <a:t>承担方式</a:t>
                      </a:r>
                      <a:endParaRPr lang="zh-CN" altLang="en-US" sz="2600" b="1">
                        <a:solidFill>
                          <a:srgbClr val="FF0000"/>
                        </a:solidFill>
                        <a:latin typeface="微软雅黑" panose="020B0503020204020204" charset="-122"/>
                        <a:ea typeface="微软雅黑" panose="020B0503020204020204"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1</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600" b="1" i="0" u="none" strike="noStrike" kern="1200" cap="none" spc="0" normalizeH="0" baseline="0" noProof="0">
                          <a:ln>
                            <a:noFill/>
                          </a:ln>
                          <a:solidFill>
                            <a:srgbClr val="CC00CC"/>
                          </a:solidFill>
                          <a:effectLst/>
                          <a:uLnTx/>
                          <a:uFillTx/>
                          <a:latin typeface="微软雅黑" panose="020B0503020204020204" charset="-122"/>
                          <a:ea typeface="微软雅黑" panose="020B0503020204020204" charset="-122"/>
                          <a:cs typeface="微软雅黑" panose="020B0503020204020204" charset="-122"/>
                        </a:rPr>
                        <a:t>★</a:t>
                      </a:r>
                      <a:r>
                        <a:rPr kumimoji="0" lang="zh-CN" altLang="en-US" sz="2600" b="1" i="0" u="none" strike="noStrike" kern="1200" cap="none" spc="0" normalizeH="0" baseline="0" noProof="0">
                          <a:ln>
                            <a:noFill/>
                          </a:ln>
                          <a:solidFill>
                            <a:srgbClr val="0000CC"/>
                          </a:solidFill>
                          <a:effectLst/>
                          <a:uLnTx/>
                          <a:uFillTx/>
                          <a:latin typeface="微软雅黑" panose="020B0503020204020204" charset="-122"/>
                          <a:ea typeface="微软雅黑" panose="020B0503020204020204" charset="-122"/>
                          <a:cs typeface="微软雅黑" panose="020B0503020204020204" charset="-122"/>
                        </a:rPr>
                        <a:t>承担方式</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a:t>
                      </a:r>
                      <a:r>
                        <a:rPr kumimoji="0" lang="zh-CN" altLang="en-US" sz="2600" b="1" i="0" u="none" strike="noStrike" kern="1200" cap="none" spc="0" normalizeH="0" baseline="0" noProof="0">
                          <a:ln>
                            <a:noFill/>
                          </a:ln>
                          <a:solidFill>
                            <a:srgbClr val="00B050"/>
                          </a:solidFill>
                          <a:effectLst/>
                          <a:uLnTx/>
                          <a:uFillTx/>
                          <a:latin typeface="微软雅黑" panose="020B0503020204020204" charset="-122"/>
                          <a:ea typeface="微软雅黑" panose="020B0503020204020204" charset="-122"/>
                          <a:cs typeface="微软雅黑" panose="020B0503020204020204" charset="-122"/>
                        </a:rPr>
                        <a:t>停止侵害，排除妨碍，消除危险，返还财产，恢复原状，赔偿损失，赔礼道歉，消除影响、恢复名誉</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。法律规定惩罚性赔偿的，依照其规定。</a:t>
                      </a:r>
                      <a:endPar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2</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）这些侵权责任承担方式，</a:t>
                      </a:r>
                      <a:r>
                        <a:rPr kumimoji="0" lang="zh-CN" altLang="en-US" sz="2600" b="1" i="0" u="none" strike="noStrike" kern="1200" cap="none" spc="0" normalizeH="0" baseline="0" noProof="0">
                          <a:ln>
                            <a:noFill/>
                          </a:ln>
                          <a:solidFill>
                            <a:srgbClr val="0000CC"/>
                          </a:solidFill>
                          <a:effectLst/>
                          <a:uLnTx/>
                          <a:uFillTx/>
                          <a:latin typeface="微软雅黑" panose="020B0503020204020204" charset="-122"/>
                          <a:ea typeface="微软雅黑" panose="020B0503020204020204" charset="-122"/>
                          <a:cs typeface="微软雅黑" panose="020B0503020204020204" charset="-122"/>
                        </a:rPr>
                        <a:t>可以单独适用，也可以合并适用</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a:t>
                      </a:r>
                      <a:endParaRPr kumimoji="0" lang="en-US" altLang="zh-CN"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3</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）民事权利遭受侵害的形式多种多样，侵权人所须承担的法律责任也</a:t>
                      </a:r>
                      <a:r>
                        <a:rPr kumimoji="0" lang="zh-CN" altLang="en-US" sz="2600" b="1" i="0" u="none" strike="noStrike" kern="1200" cap="none" spc="0" normalizeH="0" baseline="0" noProof="0">
                          <a:ln>
                            <a:noFill/>
                          </a:ln>
                          <a:solidFill>
                            <a:srgbClr val="0000CC"/>
                          </a:solidFill>
                          <a:effectLst/>
                          <a:uLnTx/>
                          <a:uFillTx/>
                          <a:latin typeface="微软雅黑" panose="020B0503020204020204" charset="-122"/>
                          <a:ea typeface="微软雅黑" panose="020B0503020204020204" charset="-122"/>
                          <a:cs typeface="微软雅黑" panose="020B0503020204020204" charset="-122"/>
                        </a:rPr>
                        <a:t>有所不同</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a:t>
                      </a:r>
                      <a:endPar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600" b="1" i="0" u="none" strike="noStrike" kern="1200" cap="none" spc="0" normalizeH="0" baseline="0" noProof="0">
                          <a:ln>
                            <a:noFill/>
                          </a:ln>
                          <a:solidFill>
                            <a:prstClr val="black"/>
                          </a:solidFill>
                          <a:effectLst/>
                          <a:highlight>
                            <a:srgbClr val="FFFFCC"/>
                          </a:highlight>
                          <a:uLnTx/>
                          <a:uFillTx/>
                          <a:latin typeface="微软雅黑" panose="020B0503020204020204" charset="-122"/>
                          <a:ea typeface="微软雅黑" panose="020B0503020204020204" charset="-122"/>
                          <a:cs typeface="微软雅黑" panose="020B0503020204020204" charset="-122"/>
                        </a:rPr>
                        <a:t>【</a:t>
                      </a:r>
                      <a:r>
                        <a:rPr kumimoji="0" lang="zh-CN" altLang="en-US" sz="2600" b="1" i="0" u="none" strike="noStrike" kern="1200" cap="none" spc="0" normalizeH="0" baseline="0" noProof="0">
                          <a:ln>
                            <a:noFill/>
                          </a:ln>
                          <a:solidFill>
                            <a:prstClr val="black"/>
                          </a:solidFill>
                          <a:effectLst/>
                          <a:highlight>
                            <a:srgbClr val="FFFFCC"/>
                          </a:highlight>
                          <a:uLnTx/>
                          <a:uFillTx/>
                          <a:latin typeface="微软雅黑" panose="020B0503020204020204" charset="-122"/>
                          <a:ea typeface="微软雅黑" panose="020B0503020204020204" charset="-122"/>
                          <a:cs typeface="微软雅黑" panose="020B0503020204020204" charset="-122"/>
                        </a:rPr>
                        <a:t>注意</a:t>
                      </a:r>
                      <a:r>
                        <a:rPr kumimoji="0" lang="en-US" altLang="zh-CN" sz="2600" b="1" i="0" u="none" strike="noStrike" kern="1200" cap="none" spc="0" normalizeH="0" baseline="0" noProof="0">
                          <a:ln>
                            <a:noFill/>
                          </a:ln>
                          <a:solidFill>
                            <a:prstClr val="black"/>
                          </a:solidFill>
                          <a:effectLst/>
                          <a:highlight>
                            <a:srgbClr val="FFFFCC"/>
                          </a:highlight>
                          <a:uLnTx/>
                          <a:uFillTx/>
                          <a:latin typeface="微软雅黑" panose="020B0503020204020204" charset="-122"/>
                          <a:ea typeface="微软雅黑" panose="020B0503020204020204" charset="-122"/>
                          <a:cs typeface="微软雅黑" panose="020B0503020204020204" charset="-122"/>
                        </a:rPr>
                        <a:t>】</a:t>
                      </a:r>
                      <a:r>
                        <a:rPr kumimoji="0" lang="zh-CN" altLang="en-US" sz="2600" b="1" i="0" u="none" strike="noStrike" kern="1200" cap="none" spc="0" normalizeH="0" baseline="0" noProof="0">
                          <a:ln>
                            <a:noFill/>
                          </a:ln>
                          <a:solidFill>
                            <a:prstClr val="black"/>
                          </a:solidFill>
                          <a:effectLst/>
                          <a:highlight>
                            <a:srgbClr val="FFFFCC"/>
                          </a:highlight>
                          <a:uLnTx/>
                          <a:uFillTx/>
                          <a:latin typeface="微软雅黑" panose="020B0503020204020204" charset="-122"/>
                          <a:ea typeface="微软雅黑" panose="020B0503020204020204" charset="-122"/>
                          <a:cs typeface="微软雅黑" panose="020B0503020204020204" charset="-122"/>
                        </a:rPr>
                        <a:t>侵权责任≠违约责任</a:t>
                      </a:r>
                      <a:endParaRPr kumimoji="0" lang="en-US" altLang="zh-CN" sz="2600" b="1" i="0" u="none" strike="noStrike" kern="1200" cap="none" spc="0" normalizeH="0" baseline="0" noProof="0">
                        <a:ln>
                          <a:noFill/>
                        </a:ln>
                        <a:solidFill>
                          <a:prstClr val="black"/>
                        </a:solidFill>
                        <a:effectLst/>
                        <a:highlight>
                          <a:srgbClr val="FFFFCC"/>
                        </a:highlight>
                        <a:uLnTx/>
                        <a:uFillTx/>
                        <a:latin typeface="微软雅黑" panose="020B0503020204020204" charset="-122"/>
                        <a:ea typeface="微软雅黑" panose="020B0503020204020204" charset="-122"/>
                        <a:cs typeface="微软雅黑" panose="020B0503020204020204"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4700">
                <a:tc>
                  <a:txBody>
                    <a:bodyPr wrap="square"/>
                    <a:lstStyle/>
                    <a:p>
                      <a:r>
                        <a:rPr lang="zh-CN" altLang="en-US" sz="2600" b="1">
                          <a:solidFill>
                            <a:srgbClr val="FF0000"/>
                          </a:solidFill>
                          <a:latin typeface="微软雅黑" panose="020B0503020204020204" charset="-122"/>
                          <a:ea typeface="微软雅黑" panose="020B0503020204020204" charset="-122"/>
                        </a:rPr>
                        <a:t>诉讼时效</a:t>
                      </a:r>
                      <a:endParaRPr lang="zh-CN" altLang="en-US" sz="2600" b="1">
                        <a:solidFill>
                          <a:srgbClr val="FF0000"/>
                        </a:solidFill>
                        <a:latin typeface="微软雅黑" panose="020B0503020204020204" charset="-122"/>
                        <a:ea typeface="微软雅黑" panose="020B0503020204020204"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wrap="square"/>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1</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）向人民法院请求保护民事权利的</a:t>
                      </a:r>
                      <a:r>
                        <a:rPr kumimoji="0" lang="zh-CN" altLang="en-US" sz="2600" b="1" i="0" u="none" strike="noStrike" kern="1200" cap="none" spc="0" normalizeH="0" baseline="0" noProof="0">
                          <a:ln>
                            <a:noFill/>
                          </a:ln>
                          <a:solidFill>
                            <a:srgbClr val="00B050"/>
                          </a:solidFill>
                          <a:effectLst/>
                          <a:uLnTx/>
                          <a:uFillTx/>
                          <a:latin typeface="微软雅黑" panose="020B0503020204020204" charset="-122"/>
                          <a:ea typeface="微软雅黑" panose="020B0503020204020204" charset="-122"/>
                          <a:cs typeface="微软雅黑" panose="020B0503020204020204" charset="-122"/>
                        </a:rPr>
                        <a:t>诉讼时效期间</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为</a:t>
                      </a:r>
                      <a:r>
                        <a:rPr kumimoji="0" lang="zh-CN" altLang="en-US" sz="2600" b="1" i="0" u="none" strike="noStrike" kern="1200" cap="none" spc="0" normalizeH="0" baseline="0" noProof="0">
                          <a:ln>
                            <a:noFill/>
                          </a:ln>
                          <a:solidFill>
                            <a:srgbClr val="0000CC"/>
                          </a:solidFill>
                          <a:effectLst/>
                          <a:uLnTx/>
                          <a:uFillTx/>
                          <a:latin typeface="微软雅黑" panose="020B0503020204020204" charset="-122"/>
                          <a:ea typeface="微软雅黑" panose="020B0503020204020204" charset="-122"/>
                          <a:cs typeface="微软雅黑" panose="020B0503020204020204" charset="-122"/>
                        </a:rPr>
                        <a:t>三年</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，法律另有规定的除外。（诉讼时效期间自权利人知道或者应当知道权利受到损害以及义务人之日起算）</a:t>
                      </a:r>
                      <a:endPar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a:t>
                      </a:r>
                      <a:r>
                        <a:rPr kumimoji="0" lang="en-US" altLang="zh-CN"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2</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）当民事权利受到侵害时，权利人应当</a:t>
                      </a:r>
                      <a:r>
                        <a:rPr kumimoji="0" lang="zh-CN" altLang="en-US" sz="2600" b="1" i="0" u="none" strike="noStrike" kern="1200" cap="none" spc="0" normalizeH="0" baseline="0" noProof="0">
                          <a:ln>
                            <a:noFill/>
                          </a:ln>
                          <a:solidFill>
                            <a:srgbClr val="0000CC"/>
                          </a:solidFill>
                          <a:effectLst/>
                          <a:uLnTx/>
                          <a:uFillTx/>
                          <a:latin typeface="微软雅黑" panose="020B0503020204020204" charset="-122"/>
                          <a:ea typeface="微软雅黑" panose="020B0503020204020204" charset="-122"/>
                          <a:cs typeface="微软雅黑" panose="020B0503020204020204" charset="-122"/>
                        </a:rPr>
                        <a:t>及时提出相关请求</a:t>
                      </a:r>
                      <a:r>
                        <a:rPr kumimoji="0" lang="zh-CN" altLang="en-US"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rPr>
                        <a:t>（不告不理）</a:t>
                      </a:r>
                      <a:endParaRPr kumimoji="0" lang="en-US" altLang="zh-CN" sz="26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微软雅黑" panose="020B0503020204020204" charset="-122"/>
                      </a:endParaRPr>
                    </a:p>
                  </a:txBody>
                  <a:tcPr marL="46800" marR="4680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7" name="表格 9"/>
          <p:cNvGraphicFramePr>
            <a:graphicFrameLocks noGrp="1"/>
          </p:cNvGraphicFramePr>
          <p:nvPr>
            <p:custDataLst>
              <p:tags r:id="rId1"/>
            </p:custDataLst>
          </p:nvPr>
        </p:nvGraphicFramePr>
        <p:xfrm>
          <a:off x="89852" y="549593"/>
          <a:ext cx="12012295" cy="6226936"/>
        </p:xfrm>
        <a:graphic>
          <a:graphicData uri="http://schemas.openxmlformats.org/drawingml/2006/table">
            <a:tbl>
              <a:tblPr>
                <a:tableStyleId>{5940675A-B579-460E-94D1-54222C63F5DA}</a:tableStyleId>
              </a:tblPr>
              <a:tblGrid>
                <a:gridCol w="2364105"/>
                <a:gridCol w="5700395"/>
                <a:gridCol w="3947795"/>
              </a:tblGrid>
              <a:tr h="754416">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r>
                        <a:rPr lang="zh-CN" altLang="en-US" sz="2000" b="1">
                          <a:solidFill>
                            <a:schemeClr val="tx1"/>
                          </a:solidFill>
                          <a:effectLst/>
                          <a:latin typeface="黑体" panose="02010609060101010101" charset="-122"/>
                          <a:ea typeface="黑体" panose="02010609060101010101" charset="-122"/>
                        </a:rPr>
                        <a:t>侵权责任承担方式</a:t>
                      </a:r>
                      <a:endParaRPr lang="zh-CN" altLang="en-US"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accent2">
                        <a:lumMod val="20000"/>
                        <a:lumOff val="8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r>
                        <a:rPr lang="zh-CN" altLang="en-US" sz="2800" b="1">
                          <a:solidFill>
                            <a:schemeClr val="tx1"/>
                          </a:solidFill>
                          <a:latin typeface="黑体" panose="02010609060101010101" charset="-122"/>
                          <a:ea typeface="黑体" panose="02010609060101010101" charset="-122"/>
                        </a:rPr>
                        <a:t>侵权行为</a:t>
                      </a:r>
                      <a:endParaRPr lang="zh-CN" altLang="en-US" sz="2800" b="1">
                        <a:solidFill>
                          <a:schemeClr val="tx1"/>
                        </a:solidFill>
                        <a:latin typeface="黑体" panose="02010609060101010101" charset="-122"/>
                        <a:ea typeface="黑体" panose="02010609060101010101" charset="-122"/>
                      </a:endParaRPr>
                    </a:p>
                  </a:txBody>
                  <a:tcPr marL="162519" marR="162519" marT="81259" marB="81259" vert="horz" anchor="ctr" anchorCtr="1">
                    <a:solidFill>
                      <a:schemeClr val="bg1"/>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r>
                        <a:rPr lang="zh-CN" altLang="en-US" sz="2800" b="1">
                          <a:solidFill>
                            <a:schemeClr val="tx1"/>
                          </a:solidFill>
                          <a:latin typeface="黑体" panose="02010609060101010101" charset="-122"/>
                          <a:ea typeface="黑体" panose="02010609060101010101" charset="-122"/>
                        </a:rPr>
                        <a:t>适用范围</a:t>
                      </a:r>
                      <a:endParaRPr lang="zh-CN" altLang="en-US" sz="2800" b="1">
                        <a:solidFill>
                          <a:schemeClr val="tx1"/>
                        </a:solidFill>
                        <a:latin typeface="黑体" panose="02010609060101010101" charset="-122"/>
                        <a:ea typeface="黑体" panose="02010609060101010101" charset="-122"/>
                      </a:endParaRPr>
                    </a:p>
                  </a:txBody>
                  <a:tcPr marL="162519" marR="162519" marT="81259" marB="81259" vert="horz" anchor="ctr" anchorCtr="1">
                    <a:solidFill>
                      <a:schemeClr val="bg1"/>
                    </a:solidFill>
                  </a:tcPr>
                </a:tc>
              </a:tr>
              <a:tr h="769620">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110000"/>
                        </a:lnSpc>
                      </a:pPr>
                      <a:r>
                        <a:rPr lang="zh-CN" altLang="zh-CN" sz="2000" b="1">
                          <a:solidFill>
                            <a:schemeClr val="tx1"/>
                          </a:solidFill>
                          <a:effectLst/>
                          <a:latin typeface="黑体" panose="02010609060101010101" charset="-122"/>
                          <a:ea typeface="黑体" panose="02010609060101010101" charset="-122"/>
                        </a:rPr>
                        <a:t>停止侵害</a:t>
                      </a:r>
                      <a:endParaRPr lang="zh-CN" altLang="zh-CN"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accent2">
                        <a:lumMod val="20000"/>
                        <a:lumOff val="8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ts val="2500"/>
                        </a:lnSpc>
                      </a:pPr>
                      <a:endParaRPr lang="zh-CN" altLang="en-US" sz="2400" b="1">
                        <a:solidFill>
                          <a:srgbClr val="FF0000"/>
                        </a:solidFill>
                        <a:effectLst/>
                        <a:latin typeface="黑体" panose="02010609060101010101" charset="-122"/>
                        <a:ea typeface="黑体" panose="02010609060101010101" charset="-122"/>
                      </a:endParaRPr>
                    </a:p>
                  </a:txBody>
                  <a:tcPr marL="162519" marR="162519" marT="81259" marB="81259" vert="horz" anchor="ctr" anchorCtr="1">
                    <a:solidFill>
                      <a:schemeClr val="bg1"/>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ts val="2500"/>
                        </a:lnSpc>
                      </a:pPr>
                      <a:endParaRPr lang="zh-CN" altLang="en-US"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bg1"/>
                    </a:solidFill>
                  </a:tcPr>
                </a:tc>
              </a:tr>
              <a:tr h="779274">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110000"/>
                        </a:lnSpc>
                      </a:pPr>
                      <a:r>
                        <a:rPr lang="zh-CN" altLang="zh-CN" sz="2000" b="1">
                          <a:solidFill>
                            <a:schemeClr val="tx1"/>
                          </a:solidFill>
                          <a:effectLst/>
                          <a:latin typeface="黑体" panose="02010609060101010101" charset="-122"/>
                          <a:ea typeface="黑体" panose="02010609060101010101" charset="-122"/>
                        </a:rPr>
                        <a:t>排除妨碍</a:t>
                      </a:r>
                      <a:endParaRPr lang="zh-CN" altLang="zh-CN"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accent2">
                        <a:lumMod val="20000"/>
                        <a:lumOff val="8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ts val="2500"/>
                        </a:lnSpc>
                      </a:pPr>
                      <a:endParaRPr lang="zh-CN" altLang="en-US" sz="2000" b="1" u="sng">
                        <a:solidFill>
                          <a:srgbClr val="7030A0"/>
                        </a:solidFill>
                        <a:effectLst/>
                        <a:latin typeface="黑体" panose="02010609060101010101" charset="-122"/>
                        <a:ea typeface="黑体" panose="02010609060101010101" charset="-122"/>
                      </a:endParaRPr>
                    </a:p>
                  </a:txBody>
                  <a:tcPr marL="162519" marR="162519" marT="81259" marB="81259" vert="horz" anchor="ctr" anchorCtr="1">
                    <a:solidFill>
                      <a:schemeClr val="bg1"/>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ts val="2500"/>
                        </a:lnSpc>
                      </a:pPr>
                      <a:endParaRPr lang="zh-CN" altLang="zh-CN" sz="2000" b="1">
                        <a:solidFill>
                          <a:srgbClr val="00B0F0"/>
                        </a:solidFill>
                        <a:effectLst/>
                        <a:latin typeface="黑体" panose="02010609060101010101" charset="-122"/>
                        <a:ea typeface="黑体" panose="02010609060101010101" charset="-122"/>
                      </a:endParaRPr>
                    </a:p>
                  </a:txBody>
                  <a:tcPr marL="162519" marR="162519" marT="81259" marB="81259" vert="horz" anchor="ctr" anchorCtr="1"/>
                </a:tc>
              </a:tr>
              <a:tr h="779274">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110000"/>
                        </a:lnSpc>
                      </a:pPr>
                      <a:r>
                        <a:rPr lang="zh-CN" altLang="zh-CN" sz="2000" b="1">
                          <a:solidFill>
                            <a:schemeClr val="tx1"/>
                          </a:solidFill>
                          <a:effectLst/>
                          <a:latin typeface="黑体" panose="02010609060101010101" charset="-122"/>
                          <a:ea typeface="黑体" panose="02010609060101010101" charset="-122"/>
                        </a:rPr>
                        <a:t>消除危险</a:t>
                      </a:r>
                      <a:endParaRPr lang="zh-CN" altLang="zh-CN"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accent2">
                        <a:lumMod val="20000"/>
                        <a:lumOff val="8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ts val="2500"/>
                        </a:lnSpc>
                      </a:pPr>
                      <a:endParaRPr lang="zh-CN" altLang="en-US"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bg1"/>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ts val="2500"/>
                        </a:lnSpc>
                      </a:pPr>
                      <a:endParaRPr lang="zh-CN" altLang="en-US" sz="2000" b="1">
                        <a:solidFill>
                          <a:schemeClr val="tx1"/>
                        </a:solidFill>
                        <a:effectLst/>
                        <a:latin typeface="黑体" panose="02010609060101010101" charset="-122"/>
                        <a:ea typeface="黑体" panose="02010609060101010101" charset="-122"/>
                        <a:cs typeface="微软雅黑" panose="020B0503020204020204" charset="-122"/>
                      </a:endParaRPr>
                    </a:p>
                  </a:txBody>
                  <a:tcPr marL="162519" marR="162519" marT="81259" marB="81259" vert="horz" anchor="ctr" anchorCtr="1">
                    <a:solidFill>
                      <a:schemeClr val="bg1"/>
                    </a:solidFill>
                  </a:tcPr>
                </a:tc>
              </a:tr>
              <a:tr h="486426">
                <a:tc>
                  <a:txBody>
                    <a:bodyPr wrap="square"/>
                    <a:lstStyle/>
                    <a:p>
                      <a:pPr marL="0" lvl="0" indent="0" algn="ctr" eaLnBrk="1" hangingPunct="1">
                        <a:lnSpc>
                          <a:spcPct val="110000"/>
                        </a:lnSpc>
                      </a:pPr>
                      <a:r>
                        <a:rPr lang="zh-CN" altLang="zh-CN" sz="2000" b="1">
                          <a:solidFill>
                            <a:schemeClr val="tx1"/>
                          </a:solidFill>
                          <a:effectLst/>
                          <a:latin typeface="黑体" panose="02010609060101010101" charset="-122"/>
                          <a:ea typeface="黑体" panose="02010609060101010101" charset="-122"/>
                        </a:rPr>
                        <a:t>返还财产</a:t>
                      </a:r>
                      <a:endParaRPr lang="zh-CN" altLang="zh-CN"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accent2">
                        <a:lumMod val="20000"/>
                        <a:lumOff val="80000"/>
                      </a:schemeClr>
                    </a:solidFill>
                  </a:tcPr>
                </a:tc>
                <a:tc>
                  <a:txBody>
                    <a:bodyPr wrap="square"/>
                    <a:lstStyle/>
                    <a:p>
                      <a:pPr marL="0" lvl="0" indent="0" eaLnBrk="1" hangingPunct="1">
                        <a:lnSpc>
                          <a:spcPts val="2500"/>
                        </a:lnSpc>
                        <a:spcBef>
                          <a:spcPct val="0"/>
                        </a:spcBef>
                        <a:spcAft>
                          <a:spcPct val="0"/>
                        </a:spcAft>
                      </a:pPr>
                      <a:endParaRPr lang="zh-CN" altLang="en-US" sz="2000" b="1">
                        <a:solidFill>
                          <a:srgbClr val="FF0000"/>
                        </a:solidFill>
                        <a:effectLst/>
                        <a:latin typeface="黑体" panose="02010609060101010101" charset="-122"/>
                        <a:ea typeface="黑体" panose="02010609060101010101" charset="-122"/>
                      </a:endParaRPr>
                    </a:p>
                  </a:txBody>
                  <a:tcPr marL="162519" marR="162519" marT="81259" marB="81259" vert="horz" anchor="ctr" anchorCtr="1">
                    <a:solidFill>
                      <a:schemeClr val="bg1"/>
                    </a:solidFill>
                  </a:tcPr>
                </a:tc>
                <a:tc>
                  <a:txBody>
                    <a:bodyPr wrap="square"/>
                    <a:lstStyle/>
                    <a:p>
                      <a:pPr marL="0" lvl="0" indent="0" eaLnBrk="1" hangingPunct="1">
                        <a:lnSpc>
                          <a:spcPts val="2500"/>
                        </a:lnSpc>
                        <a:spcBef>
                          <a:spcPct val="0"/>
                        </a:spcBef>
                        <a:spcAft>
                          <a:spcPct val="0"/>
                        </a:spcAft>
                      </a:pPr>
                      <a:endParaRPr lang="zh-CN" altLang="zh-CN" sz="2400" b="1">
                        <a:solidFill>
                          <a:srgbClr val="00B0F0"/>
                        </a:solidFill>
                        <a:effectLst/>
                        <a:latin typeface="黑体" panose="02010609060101010101" charset="-122"/>
                        <a:ea typeface="黑体" panose="02010609060101010101" charset="-122"/>
                      </a:endParaRPr>
                    </a:p>
                  </a:txBody>
                  <a:tcPr marL="162519" marR="162519" marT="81259" marB="81259" vert="horz" anchor="ctr" anchorCtr="1">
                    <a:solidFill>
                      <a:schemeClr val="bg1"/>
                    </a:solidFill>
                  </a:tcPr>
                </a:tc>
              </a:tr>
              <a:tr h="469054">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r>
                        <a:rPr lang="zh-CN" altLang="zh-CN" sz="2000" b="1">
                          <a:solidFill>
                            <a:schemeClr val="tx1"/>
                          </a:solidFill>
                          <a:effectLst/>
                          <a:latin typeface="黑体" panose="02010609060101010101" charset="-122"/>
                          <a:ea typeface="黑体" panose="02010609060101010101" charset="-122"/>
                        </a:rPr>
                        <a:t>恢复原状</a:t>
                      </a:r>
                      <a:endParaRPr lang="zh-CN" altLang="zh-CN"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accent2">
                        <a:lumMod val="20000"/>
                        <a:lumOff val="80000"/>
                      </a:schemeClr>
                    </a:solidFill>
                  </a:tcPr>
                </a:tc>
                <a:tc gridSpan="2">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l" eaLnBrk="1" hangingPunct="1">
                        <a:lnSpc>
                          <a:spcPts val="2500"/>
                        </a:lnSpc>
                        <a:spcBef>
                          <a:spcPct val="0"/>
                        </a:spcBef>
                        <a:spcAft>
                          <a:spcPct val="0"/>
                        </a:spcAft>
                      </a:pPr>
                      <a:endParaRPr lang="zh-CN" altLang="zh-CN"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bg1"/>
                    </a:solidFill>
                  </a:tcPr>
                </a:tc>
                <a:tc hMerge="1">
                  <a:tcPr marL="121920" marR="121920" marT="60960" marB="60960"/>
                </a:tc>
              </a:tr>
              <a:tr h="469054">
                <a:tc>
                  <a:txBody>
                    <a:bodyPr wrap="square"/>
                    <a:lstStyle/>
                    <a:p>
                      <a:pPr marL="0" lvl="0" indent="0" algn="ctr" eaLnBrk="1" hangingPunct="1"/>
                      <a:r>
                        <a:rPr lang="zh-CN" altLang="zh-CN" sz="2000" b="1">
                          <a:solidFill>
                            <a:schemeClr val="tx1"/>
                          </a:solidFill>
                          <a:effectLst/>
                          <a:latin typeface="黑体" panose="02010609060101010101" charset="-122"/>
                          <a:ea typeface="黑体" panose="02010609060101010101" charset="-122"/>
                        </a:rPr>
                        <a:t>赔偿损失</a:t>
                      </a:r>
                      <a:endParaRPr lang="zh-CN" altLang="zh-CN"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accent2">
                        <a:lumMod val="20000"/>
                        <a:lumOff val="80000"/>
                      </a:schemeClr>
                    </a:solidFill>
                  </a:tcPr>
                </a:tc>
                <a:tc gridSpan="2">
                  <a:txBody>
                    <a:bodyPr wrap="square"/>
                    <a:lstStyle/>
                    <a:p>
                      <a:pPr marL="0" lvl="0" indent="0" algn="l" eaLnBrk="1" hangingPunct="1">
                        <a:lnSpc>
                          <a:spcPts val="2500"/>
                        </a:lnSpc>
                        <a:spcBef>
                          <a:spcPct val="0"/>
                        </a:spcBef>
                        <a:spcAft>
                          <a:spcPct val="0"/>
                        </a:spcAft>
                      </a:pPr>
                      <a:endParaRPr lang="zh-CN" altLang="en-US"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bg1"/>
                    </a:solidFill>
                  </a:tcPr>
                </a:tc>
                <a:tc hMerge="1">
                  <a:tcPr marL="121920" marR="121920" marT="60960" marB="60960"/>
                </a:tc>
              </a:tr>
              <a:tr h="1647892">
                <a:tc>
                  <a:txBody>
                    <a:bodyPr wrap="square"/>
                    <a:lstStyle/>
                    <a:p>
                      <a:pPr marL="0" lvl="0" indent="0" algn="ctr" eaLnBrk="1" hangingPunct="1"/>
                      <a:r>
                        <a:rPr lang="zh-CN" altLang="zh-CN" sz="2000" b="1">
                          <a:solidFill>
                            <a:schemeClr val="tx1"/>
                          </a:solidFill>
                          <a:effectLst/>
                          <a:latin typeface="黑体" panose="02010609060101010101" charset="-122"/>
                          <a:ea typeface="黑体" panose="02010609060101010101" charset="-122"/>
                        </a:rPr>
                        <a:t>赔礼道歉</a:t>
                      </a:r>
                      <a:endParaRPr lang="zh-CN" altLang="en-US" sz="2000" b="1">
                        <a:solidFill>
                          <a:schemeClr val="tx1"/>
                        </a:solidFill>
                        <a:effectLst/>
                        <a:latin typeface="黑体" panose="02010609060101010101" charset="-122"/>
                        <a:ea typeface="黑体" panose="02010609060101010101" charset="-122"/>
                      </a:endParaRPr>
                    </a:p>
                    <a:p>
                      <a:pPr marL="0" lvl="0" indent="0" algn="ctr" eaLnBrk="1" hangingPunct="1"/>
                      <a:r>
                        <a:rPr lang="zh-CN" altLang="zh-CN" sz="2000" b="1">
                          <a:solidFill>
                            <a:schemeClr val="tx1"/>
                          </a:solidFill>
                          <a:effectLst/>
                          <a:latin typeface="黑体" panose="02010609060101010101" charset="-122"/>
                          <a:ea typeface="黑体" panose="02010609060101010101" charset="-122"/>
                        </a:rPr>
                        <a:t>消除影响</a:t>
                      </a:r>
                      <a:endParaRPr lang="en-US" altLang="zh-CN" sz="2000" b="1">
                        <a:solidFill>
                          <a:schemeClr val="tx1"/>
                        </a:solidFill>
                        <a:effectLst/>
                        <a:latin typeface="黑体" panose="02010609060101010101" charset="-122"/>
                        <a:ea typeface="黑体" panose="02010609060101010101" charset="-122"/>
                      </a:endParaRPr>
                    </a:p>
                    <a:p>
                      <a:pPr marL="0" lvl="0" indent="0" algn="ctr" eaLnBrk="1" hangingPunct="1"/>
                      <a:r>
                        <a:rPr lang="zh-CN" altLang="zh-CN" sz="2000" b="1">
                          <a:solidFill>
                            <a:schemeClr val="tx1"/>
                          </a:solidFill>
                          <a:effectLst/>
                          <a:latin typeface="黑体" panose="02010609060101010101" charset="-122"/>
                          <a:ea typeface="黑体" panose="02010609060101010101" charset="-122"/>
                        </a:rPr>
                        <a:t>恢复名誉</a:t>
                      </a:r>
                      <a:endParaRPr lang="en-US" altLang="zh-CN" sz="2000" b="1">
                        <a:solidFill>
                          <a:schemeClr val="tx1"/>
                        </a:solidFill>
                        <a:effectLst/>
                        <a:latin typeface="黑体" panose="02010609060101010101" charset="-122"/>
                        <a:ea typeface="黑体" panose="02010609060101010101" charset="-122"/>
                      </a:endParaRPr>
                    </a:p>
                    <a:p>
                      <a:pPr marL="0" lvl="0" indent="0" algn="ctr" eaLnBrk="1" hangingPunct="1"/>
                      <a:r>
                        <a:rPr lang="zh-CN" altLang="en-US" sz="2000" b="1">
                          <a:solidFill>
                            <a:schemeClr val="tx1"/>
                          </a:solidFill>
                          <a:effectLst/>
                          <a:latin typeface="黑体" panose="02010609060101010101" charset="-122"/>
                          <a:ea typeface="黑体" panose="02010609060101010101" charset="-122"/>
                        </a:rPr>
                        <a:t>可能另外承担精神损害赔偿责任</a:t>
                      </a:r>
                      <a:endParaRPr lang="zh-CN" altLang="en-US" sz="2000" b="1">
                        <a:solidFill>
                          <a:schemeClr val="tx1"/>
                        </a:solidFill>
                        <a:effectLst/>
                        <a:latin typeface="黑体" panose="02010609060101010101" charset="-122"/>
                        <a:ea typeface="黑体" panose="02010609060101010101" charset="-122"/>
                      </a:endParaRPr>
                    </a:p>
                  </a:txBody>
                  <a:tcPr marL="162519" marR="162519" marT="81259" marB="81259" vert="horz" anchor="ctr" anchorCtr="1">
                    <a:solidFill>
                      <a:schemeClr val="accent2">
                        <a:lumMod val="20000"/>
                        <a:lumOff val="80000"/>
                      </a:schemeClr>
                    </a:solidFill>
                  </a:tcPr>
                </a:tc>
                <a:tc gridSpan="2">
                  <a:txBody>
                    <a:bodyPr wrap="square"/>
                    <a:lstStyle/>
                    <a:p>
                      <a:pPr marL="0" lvl="0" indent="0" algn="l" eaLnBrk="1" hangingPunct="1">
                        <a:lnSpc>
                          <a:spcPts val="2500"/>
                        </a:lnSpc>
                        <a:spcBef>
                          <a:spcPct val="0"/>
                        </a:spcBef>
                        <a:spcAft>
                          <a:spcPct val="0"/>
                        </a:spcAft>
                      </a:pPr>
                      <a:endParaRPr lang="zh-CN" altLang="zh-CN" sz="2400" b="1">
                        <a:solidFill>
                          <a:srgbClr val="7030A0"/>
                        </a:solidFill>
                        <a:effectLst/>
                        <a:latin typeface="黑体" panose="02010609060101010101" charset="-122"/>
                        <a:ea typeface="黑体" panose="02010609060101010101" charset="-122"/>
                      </a:endParaRPr>
                    </a:p>
                  </a:txBody>
                  <a:tcPr marL="162519" marR="162519" marT="81259" marB="81259" vert="horz" anchor="ctr" anchorCtr="1">
                    <a:solidFill>
                      <a:schemeClr val="bg1"/>
                    </a:solidFill>
                  </a:tcPr>
                </a:tc>
                <a:tc hMerge="1">
                  <a:tcPr marL="121920" marR="121920" marT="60960" marB="60960"/>
                </a:tc>
              </a:tr>
            </a:tbl>
          </a:graphicData>
        </a:graphic>
      </p:graphicFrame>
      <p:sp>
        <p:nvSpPr>
          <p:cNvPr id="8" name="文本框 7"/>
          <p:cNvSpPr txBox="1"/>
          <p:nvPr>
            <p:custDataLst>
              <p:tags r:id="rId2"/>
            </p:custDataLst>
          </p:nvPr>
        </p:nvSpPr>
        <p:spPr>
          <a:xfrm>
            <a:off x="4190118" y="26373"/>
            <a:ext cx="5346065" cy="583565"/>
          </a:xfrm>
          <a:prstGeom prst="rect">
            <a:avLst/>
          </a:prstGeom>
          <a:noFill/>
        </p:spPr>
        <p:txBody>
          <a:bodyPr wrap="square">
            <a:spAutoFit/>
          </a:bodyPr>
          <a:lstStyle/>
          <a:p>
            <a:r>
              <a:rPr lang="zh-CN" altLang="zh-CN" sz="3200" b="1" kern="0" spc="40">
                <a:solidFill>
                  <a:srgbClr val="FF0000"/>
                </a:solidFill>
                <a:effectLst/>
                <a:latin typeface="微软雅黑" panose="020B0503020204020204" charset="-122"/>
                <a:ea typeface="微软雅黑" panose="020B0503020204020204" charset="-122"/>
                <a:cs typeface="黑体" panose="02010609060101010101" charset="-122"/>
              </a:rPr>
              <a:t>拓展：</a:t>
            </a:r>
            <a:r>
              <a:rPr lang="zh-CN" altLang="zh-CN" sz="3200" b="1" kern="0" spc="40">
                <a:solidFill>
                  <a:srgbClr val="000000"/>
                </a:solidFill>
                <a:effectLst/>
                <a:latin typeface="微软雅黑" panose="020B0503020204020204" charset="-122"/>
                <a:ea typeface="微软雅黑" panose="020B0503020204020204" charset="-122"/>
                <a:cs typeface="黑体" panose="02010609060101010101" charset="-122"/>
              </a:rPr>
              <a:t>侵权责任的承担方式</a:t>
            </a:r>
            <a:endParaRPr lang="zh-CN" altLang="zh-CN" sz="3200" b="1" kern="0" spc="40">
              <a:solidFill>
                <a:srgbClr val="000000"/>
              </a:solidFill>
              <a:effectLst/>
              <a:latin typeface="微软雅黑" panose="020B0503020204020204" charset="-122"/>
              <a:ea typeface="微软雅黑" panose="020B0503020204020204" charset="-122"/>
              <a:cs typeface="黑体" panose="02010609060101010101" charset="-122"/>
            </a:endParaRPr>
          </a:p>
        </p:txBody>
      </p:sp>
      <p:sp>
        <p:nvSpPr>
          <p:cNvPr id="3" name="文本框 2"/>
          <p:cNvSpPr txBox="1"/>
          <p:nvPr>
            <p:custDataLst>
              <p:tags r:id="rId3"/>
            </p:custDataLst>
          </p:nvPr>
        </p:nvSpPr>
        <p:spPr>
          <a:xfrm>
            <a:off x="2607310" y="1340485"/>
            <a:ext cx="5358130" cy="671195"/>
          </a:xfrm>
          <a:prstGeom prst="rect">
            <a:avLst/>
          </a:prstGeom>
          <a:noFill/>
        </p:spPr>
        <p:txBody>
          <a:bodyPr wrap="square" rtlCol="0" anchor="t">
            <a:noAutofit/>
          </a:bodyPr>
          <a:lstStyle/>
          <a:p>
            <a:pPr marL="0" lvl="0" indent="0" eaLnBrk="1" hangingPunct="1">
              <a:lnSpc>
                <a:spcPts val="2500"/>
              </a:lnSpc>
            </a:pPr>
            <a:r>
              <a:rPr lang="zh-CN" altLang="zh-CN" sz="2400">
                <a:effectLst/>
                <a:latin typeface="黑体" panose="02010609060101010101" charset="-122"/>
                <a:ea typeface="黑体" panose="02010609060101010101" charset="-122"/>
                <a:sym typeface="+mn-ea"/>
              </a:rPr>
              <a:t>侵害他人财产或者人身的行为处于继续状态</a:t>
            </a:r>
            <a:r>
              <a:rPr lang="zh-CN" altLang="en-US" sz="2400">
                <a:effectLst/>
                <a:latin typeface="黑体" panose="02010609060101010101" charset="-122"/>
                <a:ea typeface="黑体" panose="02010609060101010101" charset="-122"/>
                <a:sym typeface="+mn-ea"/>
              </a:rPr>
              <a:t>（</a:t>
            </a:r>
            <a:r>
              <a:rPr lang="zh-CN" altLang="en-US" sz="2400">
                <a:solidFill>
                  <a:srgbClr val="FF0000"/>
                </a:solidFill>
                <a:effectLst/>
                <a:latin typeface="黑体" panose="02010609060101010101" charset="-122"/>
                <a:ea typeface="黑体" panose="02010609060101010101" charset="-122"/>
                <a:sym typeface="+mn-ea"/>
              </a:rPr>
              <a:t>进行中或延续）</a:t>
            </a:r>
            <a:endParaRPr lang="zh-CN" altLang="en-US" sz="2400">
              <a:solidFill>
                <a:srgbClr val="FF0000"/>
              </a:solidFill>
              <a:effectLst/>
              <a:latin typeface="黑体" panose="02010609060101010101" charset="-122"/>
              <a:ea typeface="黑体" panose="02010609060101010101" charset="-122"/>
              <a:cs typeface="仿宋" panose="02010609060101010101" charset="-122"/>
              <a:sym typeface="+mn-ea"/>
            </a:endParaRPr>
          </a:p>
        </p:txBody>
      </p:sp>
      <p:sp>
        <p:nvSpPr>
          <p:cNvPr id="2" name="文本框 1"/>
          <p:cNvSpPr txBox="1"/>
          <p:nvPr>
            <p:custDataLst>
              <p:tags r:id="rId4"/>
            </p:custDataLst>
          </p:nvPr>
        </p:nvSpPr>
        <p:spPr>
          <a:xfrm>
            <a:off x="8322945" y="1308100"/>
            <a:ext cx="3394710" cy="599440"/>
          </a:xfrm>
          <a:prstGeom prst="rect">
            <a:avLst/>
          </a:prstGeom>
          <a:noFill/>
        </p:spPr>
        <p:txBody>
          <a:bodyPr wrap="square" rtlCol="0" anchor="t">
            <a:noAutofit/>
          </a:bodyPr>
          <a:lstStyle/>
          <a:p>
            <a:pPr marL="0" lvl="0" indent="0" eaLnBrk="1" hangingPunct="1">
              <a:lnSpc>
                <a:spcPts val="2500"/>
              </a:lnSpc>
            </a:pPr>
            <a:r>
              <a:rPr lang="zh-CN" altLang="zh-CN" sz="2400">
                <a:solidFill>
                  <a:srgbClr val="FF0000"/>
                </a:solidFill>
                <a:effectLst/>
                <a:latin typeface="黑体" panose="02010609060101010101" charset="-122"/>
                <a:ea typeface="黑体" panose="02010609060101010101" charset="-122"/>
                <a:sym typeface="+mn-ea"/>
              </a:rPr>
              <a:t>适用于</a:t>
            </a:r>
            <a:r>
              <a:rPr lang="zh-CN" altLang="zh-CN" sz="2400" u="sng">
                <a:solidFill>
                  <a:srgbClr val="FF0000"/>
                </a:solidFill>
                <a:effectLst/>
                <a:latin typeface="黑体" panose="02010609060101010101" charset="-122"/>
                <a:ea typeface="黑体" panose="02010609060101010101" charset="-122"/>
                <a:sym typeface="+mn-ea"/>
              </a:rPr>
              <a:t>各种侵权行为</a:t>
            </a:r>
            <a:r>
              <a:rPr lang="zh-CN" altLang="en-US" sz="2400">
                <a:solidFill>
                  <a:srgbClr val="FF0000"/>
                </a:solidFill>
                <a:effectLst/>
                <a:latin typeface="黑体" panose="02010609060101010101" charset="-122"/>
                <a:ea typeface="黑体" panose="02010609060101010101" charset="-122"/>
                <a:sym typeface="+mn-ea"/>
              </a:rPr>
              <a:t>；</a:t>
            </a:r>
            <a:r>
              <a:rPr lang="zh-CN" altLang="en-US" sz="2400">
                <a:effectLst/>
                <a:latin typeface="黑体" panose="02010609060101010101" charset="-122"/>
                <a:ea typeface="黑体" panose="02010609060101010101" charset="-122"/>
                <a:sym typeface="+mn-ea"/>
              </a:rPr>
              <a:t>财物受到侵害</a:t>
            </a:r>
            <a:endParaRPr lang="zh-CN" altLang="en-US" sz="2000">
              <a:effectLst>
                <a:outerShdw blurRad="38100" dist="38100" dir="2700000" algn="tl">
                  <a:srgbClr val="000000">
                    <a:alpha val="43137"/>
                  </a:srgbClr>
                </a:outerShdw>
              </a:effectLst>
              <a:latin typeface="黑体" panose="02010609060101010101" charset="-122"/>
              <a:ea typeface="黑体" panose="02010609060101010101" charset="-122"/>
              <a:cs typeface="仿宋" panose="02010609060101010101" charset="-122"/>
              <a:sym typeface="+mn-ea"/>
            </a:endParaRPr>
          </a:p>
        </p:txBody>
      </p:sp>
      <p:sp>
        <p:nvSpPr>
          <p:cNvPr id="4" name="文本框 3"/>
          <p:cNvSpPr txBox="1"/>
          <p:nvPr>
            <p:custDataLst>
              <p:tags r:id="rId5"/>
            </p:custDataLst>
          </p:nvPr>
        </p:nvSpPr>
        <p:spPr>
          <a:xfrm>
            <a:off x="2555240" y="2099391"/>
            <a:ext cx="4949825" cy="784860"/>
          </a:xfrm>
          <a:prstGeom prst="rect">
            <a:avLst/>
          </a:prstGeom>
          <a:noFill/>
        </p:spPr>
        <p:txBody>
          <a:bodyPr wrap="square" rtlCol="0" anchor="t">
            <a:noAutofit/>
          </a:bodyPr>
          <a:lstStyle/>
          <a:p>
            <a:pPr marL="0" lvl="0" indent="0" eaLnBrk="1" hangingPunct="1">
              <a:lnSpc>
                <a:spcPts val="2500"/>
              </a:lnSpc>
            </a:pPr>
            <a:r>
              <a:rPr lang="zh-CN" altLang="zh-CN" sz="2400">
                <a:effectLst/>
                <a:latin typeface="黑体" panose="02010609060101010101" charset="-122"/>
                <a:ea typeface="黑体" panose="02010609060101010101" charset="-122"/>
                <a:sym typeface="+mn-ea"/>
              </a:rPr>
              <a:t>权利人行使其权利受到他人</a:t>
            </a:r>
            <a:r>
              <a:rPr lang="zh-CN" altLang="zh-CN" sz="2400">
                <a:solidFill>
                  <a:srgbClr val="7030A0"/>
                </a:solidFill>
                <a:effectLst/>
                <a:latin typeface="黑体" panose="02010609060101010101" charset="-122"/>
                <a:ea typeface="黑体" panose="02010609060101010101" charset="-122"/>
                <a:sym typeface="+mn-ea"/>
              </a:rPr>
              <a:t>不法阻碍或者妨害时</a:t>
            </a:r>
            <a:r>
              <a:rPr lang="zh-CN" altLang="en-US" sz="2400">
                <a:solidFill>
                  <a:srgbClr val="7030A0"/>
                </a:solidFill>
                <a:effectLst/>
                <a:latin typeface="黑体" panose="02010609060101010101" charset="-122"/>
                <a:ea typeface="黑体" panose="02010609060101010101" charset="-122"/>
                <a:sym typeface="+mn-ea"/>
              </a:rPr>
              <a:t>，财物受到侵害</a:t>
            </a:r>
            <a:endParaRPr lang="zh-CN" altLang="en-US" sz="2400">
              <a:solidFill>
                <a:srgbClr val="7030A0"/>
              </a:solidFill>
              <a:effectLst/>
              <a:latin typeface="黑体" panose="02010609060101010101" charset="-122"/>
              <a:ea typeface="黑体" panose="02010609060101010101" charset="-122"/>
              <a:cs typeface="仿宋" panose="02010609060101010101" charset="-122"/>
              <a:sym typeface="+mn-ea"/>
            </a:endParaRPr>
          </a:p>
        </p:txBody>
      </p:sp>
      <p:sp>
        <p:nvSpPr>
          <p:cNvPr id="5" name="文本框 4"/>
          <p:cNvSpPr txBox="1"/>
          <p:nvPr>
            <p:custDataLst>
              <p:tags r:id="rId6"/>
            </p:custDataLst>
          </p:nvPr>
        </p:nvSpPr>
        <p:spPr>
          <a:xfrm>
            <a:off x="8184515" y="2060575"/>
            <a:ext cx="3843655" cy="784860"/>
          </a:xfrm>
          <a:prstGeom prst="rect">
            <a:avLst/>
          </a:prstGeom>
          <a:solidFill>
            <a:schemeClr val="bg1"/>
          </a:solidFill>
          <a:ln>
            <a:solidFill>
              <a:schemeClr val="bg1"/>
            </a:solidFill>
          </a:ln>
        </p:spPr>
        <p:txBody>
          <a:bodyPr wrap="square" rtlCol="0" anchor="t">
            <a:noAutofit/>
          </a:bodyPr>
          <a:lstStyle/>
          <a:p>
            <a:pPr marL="0" lvl="0" indent="0" algn="l" defTabSz="685800" eaLnBrk="1" fontAlgn="base" hangingPunct="1">
              <a:lnSpc>
                <a:spcPts val="2500"/>
              </a:lnSpc>
              <a:buClrTx/>
              <a:buSzTx/>
              <a:buFontTx/>
            </a:pPr>
            <a:r>
              <a:rPr lang="zh-CN" altLang="zh-CN" sz="2000">
                <a:effectLst/>
                <a:latin typeface="黑体" panose="02010609060101010101" charset="-122"/>
                <a:ea typeface="黑体" panose="02010609060101010101" charset="-122"/>
                <a:cs typeface="Arial" panose="020B0604020202020204" pitchFamily="34" charset="0"/>
                <a:sym typeface="+mn-ea"/>
              </a:rPr>
              <a:t>主要</a:t>
            </a:r>
            <a:r>
              <a:rPr lang="zh-CN" altLang="zh-CN" sz="2400">
                <a:latin typeface="黑体" panose="02010609060101010101" charset="-122"/>
                <a:ea typeface="黑体" panose="02010609060101010101" charset="-122"/>
                <a:cs typeface="Arial" panose="020B0604020202020204" pitchFamily="34" charset="0"/>
                <a:sym typeface="+mn-ea"/>
              </a:rPr>
              <a:t>适用于物权，</a:t>
            </a:r>
            <a:r>
              <a:rPr lang="zh-CN" altLang="zh-CN" sz="2000">
                <a:effectLst/>
                <a:latin typeface="黑体" panose="02010609060101010101" charset="-122"/>
                <a:ea typeface="黑体" panose="02010609060101010101" charset="-122"/>
                <a:cs typeface="Arial" panose="020B0604020202020204" pitchFamily="34" charset="0"/>
                <a:sym typeface="+mn-ea"/>
              </a:rPr>
              <a:t>特别是相邻权受到侵害的场合。</a:t>
            </a:r>
            <a:endParaRPr lang="zh-CN" altLang="en-US" sz="2000">
              <a:effectLst>
                <a:outerShdw blurRad="38100" dist="38100" dir="2700000" algn="tl">
                  <a:srgbClr val="000000">
                    <a:alpha val="43137"/>
                  </a:srgbClr>
                </a:outerShdw>
              </a:effectLst>
              <a:latin typeface="黑体" panose="02010609060101010101" charset="-122"/>
              <a:ea typeface="黑体" panose="02010609060101010101" charset="-122"/>
              <a:cs typeface="仿宋" panose="02010609060101010101" charset="-122"/>
              <a:sym typeface="+mn-ea"/>
            </a:endParaRPr>
          </a:p>
        </p:txBody>
      </p:sp>
      <p:sp>
        <p:nvSpPr>
          <p:cNvPr id="6" name="文本框 5"/>
          <p:cNvSpPr txBox="1"/>
          <p:nvPr>
            <p:custDataLst>
              <p:tags r:id="rId7"/>
            </p:custDataLst>
          </p:nvPr>
        </p:nvSpPr>
        <p:spPr>
          <a:xfrm>
            <a:off x="2674620" y="2917190"/>
            <a:ext cx="5290820" cy="784860"/>
          </a:xfrm>
          <a:prstGeom prst="rect">
            <a:avLst/>
          </a:prstGeom>
          <a:noFill/>
        </p:spPr>
        <p:txBody>
          <a:bodyPr wrap="square" rtlCol="0" anchor="t">
            <a:noAutofit/>
          </a:bodyPr>
          <a:lstStyle/>
          <a:p>
            <a:pPr marL="0" lvl="0" indent="0" algn="l" defTabSz="685800" eaLnBrk="1" fontAlgn="base" hangingPunct="1">
              <a:lnSpc>
                <a:spcPts val="2500"/>
              </a:lnSpc>
              <a:buClrTx/>
              <a:buSzTx/>
              <a:buFontTx/>
            </a:pPr>
            <a:r>
              <a:rPr lang="zh-CN" altLang="zh-CN" sz="24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行为人的行为对他人的</a:t>
            </a:r>
            <a:r>
              <a:rPr lang="zh-CN" altLang="zh-CN" sz="2400">
                <a:solidFill>
                  <a:srgbClr val="7030A0"/>
                </a:solidFill>
                <a:effectLst/>
                <a:latin typeface="黑体" panose="02010609060101010101" charset="-122"/>
                <a:ea typeface="黑体" panose="02010609060101010101" charset="-122"/>
                <a:cs typeface="Arial" panose="020B0604020202020204" pitchFamily="34" charset="0"/>
                <a:sym typeface="+mn-ea"/>
              </a:rPr>
              <a:t>人身、财产安全造成潜在威胁的</a:t>
            </a:r>
            <a:r>
              <a:rPr lang="zh-CN" altLang="en-US" sz="2400">
                <a:solidFill>
                  <a:srgbClr val="7030A0"/>
                </a:solidFill>
                <a:effectLst/>
                <a:latin typeface="黑体" panose="02010609060101010101" charset="-122"/>
                <a:ea typeface="黑体" panose="02010609060101010101" charset="-122"/>
                <a:cs typeface="Arial" panose="020B0604020202020204" pitchFamily="34" charset="0"/>
                <a:sym typeface="+mn-ea"/>
              </a:rPr>
              <a:t>，财物</a:t>
            </a:r>
            <a:r>
              <a:rPr lang="zh-CN" altLang="en-US" sz="24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受到侵害</a:t>
            </a:r>
            <a:endParaRPr lang="zh-CN" altLang="en-US" sz="2400">
              <a:solidFill>
                <a:sysClr val="windowText" lastClr="000000"/>
              </a:solidFill>
              <a:effectLst/>
              <a:latin typeface="黑体" panose="02010609060101010101" charset="-122"/>
              <a:ea typeface="黑体" panose="02010609060101010101" charset="-122"/>
              <a:cs typeface="Arial" panose="020B0604020202020204" pitchFamily="34" charset="0"/>
              <a:sym typeface="+mn-ea"/>
            </a:endParaRPr>
          </a:p>
        </p:txBody>
      </p:sp>
      <p:sp>
        <p:nvSpPr>
          <p:cNvPr id="7" name="文本框 6"/>
          <p:cNvSpPr txBox="1"/>
          <p:nvPr>
            <p:custDataLst>
              <p:tags r:id="rId8"/>
            </p:custDataLst>
          </p:nvPr>
        </p:nvSpPr>
        <p:spPr>
          <a:xfrm>
            <a:off x="8322945" y="2909570"/>
            <a:ext cx="3564890" cy="720725"/>
          </a:xfrm>
          <a:prstGeom prst="rect">
            <a:avLst/>
          </a:prstGeom>
          <a:noFill/>
        </p:spPr>
        <p:txBody>
          <a:bodyPr wrap="square" rtlCol="0" anchor="t">
            <a:noAutofit/>
          </a:bodyPr>
          <a:lstStyle/>
          <a:p>
            <a:pPr marL="0" lvl="0" indent="0" eaLnBrk="1" hangingPunct="1">
              <a:lnSpc>
                <a:spcPts val="2500"/>
              </a:lnSpc>
            </a:pPr>
            <a:r>
              <a:rPr lang="zh-CN" altLang="en-US" sz="2000">
                <a:solidFill>
                  <a:srgbClr val="FF0000"/>
                </a:solidFill>
                <a:effectLst/>
                <a:latin typeface="黑体" panose="02010609060101010101" charset="-122"/>
                <a:ea typeface="黑体" panose="02010609060101010101" charset="-122"/>
                <a:cs typeface="黑体" panose="02010609060101010101" charset="-122"/>
                <a:sym typeface="+mn-ea"/>
              </a:rPr>
              <a:t>例如：</a:t>
            </a:r>
            <a:r>
              <a:rPr lang="zh-CN" altLang="en-US" sz="2000">
                <a:effectLst/>
                <a:latin typeface="黑体" panose="02010609060101010101" charset="-122"/>
                <a:ea typeface="黑体" panose="02010609060101010101" charset="-122"/>
                <a:cs typeface="黑体" panose="02010609060101010101" charset="-122"/>
                <a:sym typeface="+mn-ea"/>
              </a:rPr>
              <a:t>存在安全隐患的广告牌、  阳台上的花盆等</a:t>
            </a:r>
            <a:endParaRPr lang="zh-CN" altLang="en-US" sz="2000">
              <a:effectLst>
                <a:outerShdw blurRad="38100" dist="38100" dir="2700000" algn="tl">
                  <a:srgbClr val="000000">
                    <a:alpha val="43137"/>
                  </a:srgbClr>
                </a:outerShdw>
              </a:effectLst>
              <a:latin typeface="黑体" panose="02010609060101010101" charset="-122"/>
              <a:ea typeface="黑体" panose="02010609060101010101" charset="-122"/>
              <a:cs typeface="黑体" panose="02010609060101010101" charset="-122"/>
              <a:sym typeface="+mn-ea"/>
            </a:endParaRPr>
          </a:p>
        </p:txBody>
      </p:sp>
      <p:sp>
        <p:nvSpPr>
          <p:cNvPr id="9" name="文本框 8"/>
          <p:cNvSpPr txBox="1"/>
          <p:nvPr>
            <p:custDataLst>
              <p:tags r:id="rId9"/>
            </p:custDataLst>
          </p:nvPr>
        </p:nvSpPr>
        <p:spPr>
          <a:xfrm>
            <a:off x="2494280" y="3702050"/>
            <a:ext cx="5614021" cy="407670"/>
          </a:xfrm>
          <a:prstGeom prst="rect">
            <a:avLst/>
          </a:prstGeom>
          <a:solidFill>
            <a:schemeClr val="bg1"/>
          </a:solidFill>
        </p:spPr>
        <p:txBody>
          <a:bodyPr wrap="square" rtlCol="0" anchor="t">
            <a:noAutofit/>
          </a:bodyPr>
          <a:lstStyle/>
          <a:p>
            <a:pPr marL="0" lvl="0" indent="0" eaLnBrk="1" hangingPunct="1">
              <a:lnSpc>
                <a:spcPts val="2500"/>
              </a:lnSpc>
            </a:pPr>
            <a:r>
              <a:rPr lang="zh-CN" altLang="zh-CN" sz="2000">
                <a:effectLst/>
                <a:latin typeface="黑体" panose="02010609060101010101" charset="-122"/>
                <a:ea typeface="黑体" panose="02010609060101010101" charset="-122"/>
                <a:sym typeface="+mn-ea"/>
              </a:rPr>
              <a:t>侵权人</a:t>
            </a:r>
            <a:r>
              <a:rPr lang="zh-CN" altLang="zh-CN" sz="2000">
                <a:solidFill>
                  <a:srgbClr val="FF0000"/>
                </a:solidFill>
                <a:effectLst/>
                <a:latin typeface="黑体" panose="02010609060101010101" charset="-122"/>
                <a:ea typeface="黑体" panose="02010609060101010101" charset="-122"/>
                <a:sym typeface="+mn-ea"/>
              </a:rPr>
              <a:t>非法占有或管理</a:t>
            </a:r>
            <a:r>
              <a:rPr lang="zh-CN" altLang="en-US" sz="2000">
                <a:solidFill>
                  <a:srgbClr val="FF0000"/>
                </a:solidFill>
                <a:effectLst/>
                <a:latin typeface="黑体" panose="02010609060101010101" charset="-122"/>
                <a:ea typeface="黑体" panose="02010609060101010101" charset="-122"/>
                <a:sym typeface="+mn-ea"/>
              </a:rPr>
              <a:t>他人</a:t>
            </a:r>
            <a:r>
              <a:rPr lang="zh-CN" altLang="zh-CN" sz="2000">
                <a:solidFill>
                  <a:srgbClr val="FF0000"/>
                </a:solidFill>
                <a:effectLst/>
                <a:latin typeface="黑体" panose="02010609060101010101" charset="-122"/>
                <a:ea typeface="黑体" panose="02010609060101010101" charset="-122"/>
                <a:sym typeface="+mn-ea"/>
              </a:rPr>
              <a:t>财产</a:t>
            </a:r>
            <a:r>
              <a:rPr lang="zh-CN" altLang="en-US" sz="2000">
                <a:solidFill>
                  <a:srgbClr val="FF0000"/>
                </a:solidFill>
                <a:effectLst/>
                <a:latin typeface="黑体" panose="02010609060101010101" charset="-122"/>
                <a:ea typeface="黑体" panose="02010609060101010101" charset="-122"/>
                <a:sym typeface="+mn-ea"/>
              </a:rPr>
              <a:t>，财物受到侵害</a:t>
            </a:r>
            <a:endParaRPr lang="zh-CN" altLang="en-US" sz="2000">
              <a:effectLst>
                <a:outerShdw blurRad="38100" dist="38100" dir="2700000" algn="tl">
                  <a:srgbClr val="000000">
                    <a:alpha val="43137"/>
                  </a:srgbClr>
                </a:outerShdw>
              </a:effectLst>
              <a:latin typeface="黑体" panose="02010609060101010101" charset="-122"/>
              <a:ea typeface="黑体" panose="02010609060101010101" charset="-122"/>
              <a:cs typeface="仿宋" panose="02010609060101010101" charset="-122"/>
              <a:sym typeface="+mn-ea"/>
            </a:endParaRPr>
          </a:p>
        </p:txBody>
      </p:sp>
      <p:sp>
        <p:nvSpPr>
          <p:cNvPr id="10" name="文本框 9"/>
          <p:cNvSpPr txBox="1"/>
          <p:nvPr>
            <p:custDataLst>
              <p:tags r:id="rId10"/>
            </p:custDataLst>
          </p:nvPr>
        </p:nvSpPr>
        <p:spPr>
          <a:xfrm>
            <a:off x="8400415" y="3723005"/>
            <a:ext cx="2866390" cy="381000"/>
          </a:xfrm>
          <a:prstGeom prst="rect">
            <a:avLst/>
          </a:prstGeom>
          <a:noFill/>
        </p:spPr>
        <p:txBody>
          <a:bodyPr wrap="square" rtlCol="0" anchor="t">
            <a:noAutofit/>
          </a:bodyPr>
          <a:lstStyle/>
          <a:p>
            <a:pPr marL="0" lvl="0" indent="0" algn="l" eaLnBrk="1" hangingPunct="1">
              <a:lnSpc>
                <a:spcPts val="2500"/>
              </a:lnSpc>
            </a:pPr>
            <a:r>
              <a:rPr lang="zh-CN" altLang="zh-CN" sz="2400">
                <a:effectLst/>
                <a:latin typeface="黑体" panose="02010609060101010101" charset="-122"/>
                <a:ea typeface="黑体" panose="02010609060101010101" charset="-122"/>
                <a:cs typeface="Arial" panose="020B0604020202020204" pitchFamily="34" charset="0"/>
                <a:sym typeface="+mn-ea"/>
              </a:rPr>
              <a:t>一般</a:t>
            </a:r>
            <a:r>
              <a:rPr lang="zh-CN" altLang="en-US" sz="2400">
                <a:effectLst/>
                <a:latin typeface="黑体" panose="02010609060101010101" charset="-122"/>
                <a:ea typeface="黑体" panose="02010609060101010101" charset="-122"/>
                <a:cs typeface="Arial" panose="020B0604020202020204" pitchFamily="34" charset="0"/>
                <a:sym typeface="+mn-ea"/>
              </a:rPr>
              <a:t>适用于所</a:t>
            </a:r>
            <a:r>
              <a:rPr lang="zh-CN" altLang="zh-CN" sz="2400">
                <a:effectLst/>
                <a:latin typeface="黑体" panose="02010609060101010101" charset="-122"/>
                <a:ea typeface="黑体" panose="02010609060101010101" charset="-122"/>
                <a:cs typeface="Arial" panose="020B0604020202020204" pitchFamily="34" charset="0"/>
                <a:sym typeface="+mn-ea"/>
              </a:rPr>
              <a:t>有权。</a:t>
            </a:r>
            <a:endParaRPr lang="zh-CN" altLang="en-US" sz="2000">
              <a:effectLst>
                <a:outerShdw blurRad="38100" dist="38100" dir="2700000" algn="tl">
                  <a:srgbClr val="000000">
                    <a:alpha val="43137"/>
                  </a:srgbClr>
                </a:outerShdw>
              </a:effectLst>
              <a:latin typeface="黑体" panose="02010609060101010101" charset="-122"/>
              <a:ea typeface="黑体" panose="02010609060101010101" charset="-122"/>
              <a:cs typeface="仿宋" panose="02010609060101010101" charset="-122"/>
              <a:sym typeface="+mn-ea"/>
            </a:endParaRPr>
          </a:p>
        </p:txBody>
      </p:sp>
      <p:sp>
        <p:nvSpPr>
          <p:cNvPr id="11" name="文本框 10"/>
          <p:cNvSpPr txBox="1"/>
          <p:nvPr>
            <p:custDataLst>
              <p:tags r:id="rId11"/>
            </p:custDataLst>
          </p:nvPr>
        </p:nvSpPr>
        <p:spPr>
          <a:xfrm>
            <a:off x="2957211" y="4153139"/>
            <a:ext cx="8395335" cy="381000"/>
          </a:xfrm>
          <a:prstGeom prst="rect">
            <a:avLst/>
          </a:prstGeom>
          <a:noFill/>
        </p:spPr>
        <p:txBody>
          <a:bodyPr wrap="square" rtlCol="0" anchor="t">
            <a:noAutofit/>
          </a:bodyPr>
          <a:lstStyle/>
          <a:p>
            <a:pPr marL="0" lvl="0" indent="0" algn="l" defTabSz="685800" eaLnBrk="1" fontAlgn="base" hangingPunct="1">
              <a:lnSpc>
                <a:spcPts val="2500"/>
              </a:lnSpc>
              <a:buClrTx/>
              <a:buSzTx/>
              <a:buFontTx/>
            </a:pPr>
            <a:r>
              <a:rPr lang="zh-CN" altLang="zh-CN" sz="20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侵权行为致使他人的</a:t>
            </a:r>
            <a:r>
              <a:rPr lang="zh-CN" altLang="zh-CN" sz="2400">
                <a:solidFill>
                  <a:srgbClr val="FF0000"/>
                </a:solidFill>
                <a:effectLst/>
                <a:latin typeface="黑体" panose="02010609060101010101" charset="-122"/>
                <a:ea typeface="黑体" panose="02010609060101010101" charset="-122"/>
                <a:cs typeface="Arial" panose="020B0604020202020204" pitchFamily="34" charset="0"/>
                <a:sym typeface="+mn-ea"/>
              </a:rPr>
              <a:t>财产遭到损害或者形状改变</a:t>
            </a:r>
            <a:r>
              <a:rPr lang="zh-CN" altLang="zh-CN" sz="20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的</a:t>
            </a:r>
            <a:endParaRPr lang="zh-CN" altLang="en-US" sz="2000">
              <a:effectLst>
                <a:outerShdw blurRad="38100" dist="38100" dir="2700000" algn="tl">
                  <a:srgbClr val="000000">
                    <a:alpha val="43137"/>
                  </a:srgbClr>
                </a:outerShdw>
              </a:effectLst>
              <a:latin typeface="黑体" panose="02010609060101010101" charset="-122"/>
              <a:ea typeface="黑体" panose="02010609060101010101" charset="-122"/>
              <a:cs typeface="仿宋" panose="02010609060101010101" charset="-122"/>
              <a:sym typeface="+mn-ea"/>
            </a:endParaRPr>
          </a:p>
        </p:txBody>
      </p:sp>
      <p:sp>
        <p:nvSpPr>
          <p:cNvPr id="12" name="文本框 11"/>
          <p:cNvSpPr txBox="1"/>
          <p:nvPr>
            <p:custDataLst>
              <p:tags r:id="rId12"/>
            </p:custDataLst>
          </p:nvPr>
        </p:nvSpPr>
        <p:spPr>
          <a:xfrm>
            <a:off x="2957211" y="4632564"/>
            <a:ext cx="7454900" cy="381000"/>
          </a:xfrm>
          <a:prstGeom prst="rect">
            <a:avLst/>
          </a:prstGeom>
          <a:noFill/>
        </p:spPr>
        <p:txBody>
          <a:bodyPr wrap="square" rtlCol="0" anchor="t">
            <a:noAutofit/>
          </a:bodyPr>
          <a:lstStyle/>
          <a:p>
            <a:pPr marL="0" lvl="0" indent="0" algn="l" defTabSz="914400" eaLnBrk="1" hangingPunct="1">
              <a:lnSpc>
                <a:spcPts val="2500"/>
              </a:lnSpc>
            </a:pPr>
            <a:r>
              <a:rPr lang="zh-CN" altLang="en-US" sz="20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侵权行为导致他人</a:t>
            </a:r>
            <a:r>
              <a:rPr lang="zh-CN" altLang="en-US" sz="2400">
                <a:solidFill>
                  <a:srgbClr val="FF0000"/>
                </a:solidFill>
                <a:effectLst/>
                <a:latin typeface="黑体" panose="02010609060101010101" charset="-122"/>
                <a:ea typeface="黑体" panose="02010609060101010101" charset="-122"/>
                <a:cs typeface="Arial" panose="020B0604020202020204" pitchFamily="34" charset="0"/>
                <a:sym typeface="+mn-ea"/>
              </a:rPr>
              <a:t>身体健康或财产</a:t>
            </a:r>
            <a:r>
              <a:rPr lang="zh-CN" altLang="en-US" sz="20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受到损害的</a:t>
            </a:r>
            <a:endParaRPr lang="zh-CN" altLang="en-US" sz="2000">
              <a:effectLst>
                <a:outerShdw blurRad="38100" dist="38100" dir="2700000" algn="tl">
                  <a:srgbClr val="000000">
                    <a:alpha val="43137"/>
                  </a:srgbClr>
                </a:outerShdw>
              </a:effectLst>
              <a:latin typeface="黑体" panose="02010609060101010101" charset="-122"/>
              <a:ea typeface="黑体" panose="02010609060101010101" charset="-122"/>
              <a:cs typeface="仿宋" panose="02010609060101010101" charset="-122"/>
              <a:sym typeface="+mn-ea"/>
            </a:endParaRPr>
          </a:p>
        </p:txBody>
      </p:sp>
      <p:sp>
        <p:nvSpPr>
          <p:cNvPr id="13" name="文本框 12"/>
          <p:cNvSpPr txBox="1"/>
          <p:nvPr>
            <p:custDataLst>
              <p:tags r:id="rId13"/>
            </p:custDataLst>
          </p:nvPr>
        </p:nvSpPr>
        <p:spPr>
          <a:xfrm>
            <a:off x="2555240" y="5449503"/>
            <a:ext cx="9472930" cy="987425"/>
          </a:xfrm>
          <a:prstGeom prst="rect">
            <a:avLst/>
          </a:prstGeom>
          <a:noFill/>
        </p:spPr>
        <p:txBody>
          <a:bodyPr wrap="square" rtlCol="0" anchor="t">
            <a:noAutofit/>
          </a:bodyPr>
          <a:lstStyle/>
          <a:p>
            <a:pPr marL="0" lvl="0" indent="0" algn="l" defTabSz="914400" eaLnBrk="1" hangingPunct="1">
              <a:lnSpc>
                <a:spcPts val="2500"/>
              </a:lnSpc>
            </a:pPr>
            <a:r>
              <a:rPr lang="zh-CN" altLang="en-US" sz="20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①</a:t>
            </a:r>
            <a:r>
              <a:rPr lang="zh-CN" altLang="zh-CN" sz="20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侵权人</a:t>
            </a:r>
            <a:r>
              <a:rPr lang="zh-CN" altLang="en-US" sz="20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侵害</a:t>
            </a:r>
            <a:r>
              <a:rPr lang="zh-CN" altLang="en-US" sz="2400">
                <a:solidFill>
                  <a:srgbClr val="FF0000"/>
                </a:solidFill>
                <a:effectLst/>
                <a:latin typeface="黑体" panose="02010609060101010101" charset="-122"/>
                <a:ea typeface="黑体" panose="02010609060101010101" charset="-122"/>
                <a:cs typeface="Arial" panose="020B0604020202020204" pitchFamily="34" charset="0"/>
                <a:sym typeface="+mn-ea"/>
              </a:rPr>
              <a:t>他人人格尊严</a:t>
            </a:r>
            <a:r>
              <a:rPr lang="zh-CN" altLang="zh-CN" sz="2400">
                <a:solidFill>
                  <a:srgbClr val="FF0000"/>
                </a:solidFill>
                <a:effectLst/>
                <a:latin typeface="黑体" panose="02010609060101010101" charset="-122"/>
                <a:ea typeface="黑体" panose="02010609060101010101" charset="-122"/>
                <a:cs typeface="Arial" panose="020B0604020202020204" pitchFamily="34" charset="0"/>
                <a:sym typeface="+mn-ea"/>
              </a:rPr>
              <a:t>如隐私权、肖像权</a:t>
            </a:r>
            <a:r>
              <a:rPr lang="zh-CN" altLang="en-US" sz="2400">
                <a:solidFill>
                  <a:srgbClr val="FF0000"/>
                </a:solidFill>
                <a:effectLst/>
                <a:latin typeface="黑体" panose="02010609060101010101" charset="-122"/>
                <a:ea typeface="黑体" panose="02010609060101010101" charset="-122"/>
                <a:cs typeface="Arial" panose="020B0604020202020204" pitchFamily="34" charset="0"/>
                <a:sym typeface="+mn-ea"/>
              </a:rPr>
              <a:t>，</a:t>
            </a:r>
            <a:r>
              <a:rPr lang="zh-CN" altLang="zh-CN" sz="20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向被侵权人承认错误、表达歉意、请求原谅。</a:t>
            </a:r>
            <a:endParaRPr lang="zh-CN" altLang="en-US" sz="2000">
              <a:solidFill>
                <a:sysClr val="windowText" lastClr="000000"/>
              </a:solidFill>
              <a:effectLst/>
              <a:latin typeface="黑体" panose="02010609060101010101" charset="-122"/>
              <a:ea typeface="黑体" panose="02010609060101010101" charset="-122"/>
            </a:endParaRPr>
          </a:p>
          <a:p>
            <a:pPr marL="0" lvl="0" indent="0" algn="l" defTabSz="914400" eaLnBrk="1" hangingPunct="1">
              <a:lnSpc>
                <a:spcPts val="2500"/>
              </a:lnSpc>
            </a:pPr>
            <a:r>
              <a:rPr lang="zh-CN" altLang="en-US" sz="2000">
                <a:solidFill>
                  <a:sysClr val="windowText" lastClr="000000"/>
                </a:solidFill>
                <a:effectLst/>
                <a:latin typeface="黑体" panose="02010609060101010101" charset="-122"/>
                <a:ea typeface="黑体" panose="02010609060101010101" charset="-122"/>
                <a:cs typeface="Arial" panose="020B0604020202020204" pitchFamily="34" charset="0"/>
                <a:sym typeface="+mn-ea"/>
              </a:rPr>
              <a:t>②</a:t>
            </a:r>
            <a:r>
              <a:rPr lang="zh-CN" altLang="zh-CN" sz="2400">
                <a:solidFill>
                  <a:srgbClr val="7030A0"/>
                </a:solidFill>
                <a:effectLst/>
                <a:latin typeface="黑体" panose="02010609060101010101" charset="-122"/>
                <a:ea typeface="黑体" panose="02010609060101010101" charset="-122"/>
                <a:cs typeface="Arial" panose="020B0604020202020204" pitchFamily="34" charset="0"/>
                <a:sym typeface="+mn-ea"/>
              </a:rPr>
              <a:t>恢复名誉</a:t>
            </a:r>
            <a:r>
              <a:rPr lang="zh-CN" altLang="zh-CN" sz="2400">
                <a:solidFill>
                  <a:srgbClr val="FF0000"/>
                </a:solidFill>
                <a:effectLst/>
                <a:latin typeface="黑体" panose="02010609060101010101" charset="-122"/>
                <a:ea typeface="黑体" panose="02010609060101010101" charset="-122"/>
                <a:cs typeface="Arial" panose="020B0604020202020204" pitchFamily="34" charset="0"/>
                <a:sym typeface="+mn-ea"/>
              </a:rPr>
              <a:t>专属于</a:t>
            </a:r>
            <a:r>
              <a:rPr lang="zh-CN" altLang="zh-CN" sz="2400">
                <a:solidFill>
                  <a:srgbClr val="7030A0"/>
                </a:solidFill>
                <a:effectLst/>
                <a:latin typeface="黑体" panose="02010609060101010101" charset="-122"/>
                <a:ea typeface="黑体" panose="02010609060101010101" charset="-122"/>
                <a:cs typeface="Arial" panose="020B0604020202020204" pitchFamily="34" charset="0"/>
                <a:sym typeface="+mn-ea"/>
              </a:rPr>
              <a:t>侵害名誉权的民事责任。</a:t>
            </a:r>
            <a:endParaRPr lang="zh-CN" altLang="en-US" sz="2000">
              <a:effectLst>
                <a:outerShdw blurRad="38100" dist="38100" dir="2700000" algn="tl">
                  <a:srgbClr val="000000">
                    <a:alpha val="43137"/>
                  </a:srgbClr>
                </a:outerShdw>
              </a:effectLst>
              <a:latin typeface="黑体" panose="02010609060101010101" charset="-122"/>
              <a:ea typeface="黑体" panose="02010609060101010101" charset="-122"/>
              <a:cs typeface="仿宋"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left)">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bldLvl="0" animBg="1"/>
      <p:bldP spid="6" grpId="0"/>
      <p:bldP spid="7" grpId="0"/>
      <p:bldP spid="9" grpId="0" bldLvl="0" animBg="1"/>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p:nvPr>
            <p:custDataLst>
              <p:tags r:id="rId1"/>
            </p:custDataLst>
          </p:nvPr>
        </p:nvSpPr>
        <p:spPr>
          <a:xfrm>
            <a:off x="340968" y="166158"/>
            <a:ext cx="5545455" cy="521970"/>
          </a:xfrm>
          <a:prstGeom prst="rect">
            <a:avLst/>
          </a:prstGeom>
          <a:noFill/>
        </p:spPr>
        <p:txBody>
          <a:bodyPr wrap="none">
            <a:spAutoFit/>
          </a:bodyPr>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marR="0" lvl="0" indent="0" eaLnBrk="1" hangingPunct="1"/>
            <a:r>
              <a:rPr lang="en-US" altLang="zh-CN" sz="2800" b="1">
                <a:latin typeface="黑体" panose="02010609060101010101" charset="-122"/>
                <a:ea typeface="黑体" panose="02010609060101010101" charset="-122"/>
              </a:rPr>
              <a:t>【</a:t>
            </a:r>
            <a:r>
              <a:rPr lang="zh-CN" altLang="en-US" sz="2800" b="1">
                <a:latin typeface="黑体" panose="02010609060101010101" charset="-122"/>
                <a:ea typeface="黑体" panose="02010609060101010101" charset="-122"/>
              </a:rPr>
              <a:t>易混易错</a:t>
            </a:r>
            <a:r>
              <a:rPr lang="en-US" altLang="zh-CN" sz="2800" b="1">
                <a:latin typeface="黑体" panose="02010609060101010101" charset="-122"/>
                <a:ea typeface="黑体" panose="02010609060101010101" charset="-122"/>
              </a:rPr>
              <a:t>】</a:t>
            </a:r>
            <a:r>
              <a:rPr lang="zh-CN" altLang="en-US" sz="2800" b="1">
                <a:latin typeface="黑体" panose="02010609060101010101" charset="-122"/>
                <a:ea typeface="黑体" panose="02010609060101010101" charset="-122"/>
              </a:rPr>
              <a:t>违约责任与侵权责任</a:t>
            </a:r>
            <a:endParaRPr lang="zh-CN" altLang="en-US" sz="2800" b="1">
              <a:latin typeface="黑体" panose="02010609060101010101" charset="-122"/>
              <a:ea typeface="黑体" panose="02010609060101010101" charset="-122"/>
            </a:endParaRPr>
          </a:p>
        </p:txBody>
      </p:sp>
      <p:graphicFrame>
        <p:nvGraphicFramePr>
          <p:cNvPr id="13315" name="表格 2"/>
          <p:cNvGraphicFramePr>
            <a:graphicFrameLocks noGrp="1"/>
          </p:cNvGraphicFramePr>
          <p:nvPr>
            <p:custDataLst>
              <p:tags r:id="rId2"/>
            </p:custDataLst>
          </p:nvPr>
        </p:nvGraphicFramePr>
        <p:xfrm>
          <a:off x="340995" y="689339"/>
          <a:ext cx="11537950" cy="5609697"/>
        </p:xfrm>
        <a:graphic>
          <a:graphicData uri="http://schemas.openxmlformats.org/drawingml/2006/table">
            <a:tbl>
              <a:tblPr/>
              <a:tblGrid>
                <a:gridCol w="1480185"/>
                <a:gridCol w="5144770"/>
                <a:gridCol w="4912995"/>
              </a:tblGrid>
              <a:tr h="434340">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90000"/>
                        </a:lnSpc>
                        <a:tabLst>
                          <a:tab pos="2626995" algn="l"/>
                        </a:tabLst>
                      </a:pPr>
                      <a:endParaRPr lang="zh-CN" altLang="zh-CN" sz="2400" b="1">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90000"/>
                        </a:lnSpc>
                        <a:tabLst>
                          <a:tab pos="2626995" algn="l"/>
                        </a:tabLst>
                      </a:pPr>
                      <a:r>
                        <a:rPr sz="2400" b="1">
                          <a:solidFill>
                            <a:srgbClr val="FF0000"/>
                          </a:solidFill>
                          <a:effectLst/>
                          <a:highlight>
                            <a:srgbClr val="000000">
                              <a:alpha val="0"/>
                            </a:srgbClr>
                          </a:highlight>
                          <a:latin typeface="黑体" panose="02010609060101010101" charset="-122"/>
                          <a:ea typeface="黑体" panose="02010609060101010101" charset="-122"/>
                        </a:rPr>
                        <a:t>侵权责任</a:t>
                      </a:r>
                      <a:endParaRPr sz="2400" b="1">
                        <a:solidFill>
                          <a:srgbClr val="FF0000"/>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90000"/>
                        </a:lnSpc>
                        <a:tabLst>
                          <a:tab pos="2626995" algn="l"/>
                        </a:tabLst>
                      </a:pPr>
                      <a:r>
                        <a:rPr sz="2400" b="1">
                          <a:solidFill>
                            <a:srgbClr val="1D41D5"/>
                          </a:solidFill>
                          <a:effectLst/>
                          <a:highlight>
                            <a:srgbClr val="000000">
                              <a:alpha val="0"/>
                            </a:srgbClr>
                          </a:highlight>
                          <a:latin typeface="黑体" panose="02010609060101010101" charset="-122"/>
                          <a:ea typeface="黑体" panose="02010609060101010101" charset="-122"/>
                        </a:rPr>
                        <a:t>违约责任</a:t>
                      </a:r>
                      <a:endParaRPr sz="2400" b="1">
                        <a:solidFill>
                          <a:srgbClr val="1D41D5"/>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r>
              <a:tr h="849098">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90000"/>
                        </a:lnSpc>
                        <a:tabLst>
                          <a:tab pos="2626995" algn="l"/>
                        </a:tabLst>
                      </a:pPr>
                      <a:r>
                        <a:rPr lang="zh-CN" altLang="en-US" sz="2400" b="1">
                          <a:solidFill>
                            <a:schemeClr val="tx1"/>
                          </a:solidFill>
                          <a:effectLst/>
                          <a:highlight>
                            <a:srgbClr val="000000">
                              <a:alpha val="0"/>
                            </a:srgbClr>
                          </a:highlight>
                          <a:latin typeface="黑体" panose="02010609060101010101" charset="-122"/>
                          <a:ea typeface="黑体" panose="02010609060101010101" charset="-122"/>
                        </a:rPr>
                        <a:t>原因</a:t>
                      </a:r>
                      <a:endParaRPr lang="zh-CN" altLang="en-US" sz="2400" b="1">
                        <a:solidFill>
                          <a:schemeClr val="tx1"/>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ct val="90000"/>
                        </a:lnSpc>
                        <a:tabLst>
                          <a:tab pos="2626995" algn="l"/>
                        </a:tabLst>
                      </a:pPr>
                      <a:r>
                        <a:rPr lang="zh-CN" altLang="en-US" sz="2400" b="1">
                          <a:effectLst/>
                          <a:highlight>
                            <a:srgbClr val="000000">
                              <a:alpha val="0"/>
                            </a:srgbClr>
                          </a:highlight>
                          <a:latin typeface="黑体" panose="02010609060101010101" charset="-122"/>
                          <a:ea typeface="黑体" panose="02010609060101010101" charset="-122"/>
                        </a:rPr>
                        <a:t>行为人</a:t>
                      </a:r>
                      <a:r>
                        <a:rPr lang="zh-CN" altLang="en-US" sz="2400" b="1">
                          <a:solidFill>
                            <a:srgbClr val="FF0000"/>
                          </a:solidFill>
                          <a:effectLst/>
                          <a:highlight>
                            <a:srgbClr val="000000">
                              <a:alpha val="0"/>
                            </a:srgbClr>
                          </a:highlight>
                          <a:latin typeface="黑体" panose="02010609060101010101" charset="-122"/>
                          <a:ea typeface="黑体" panose="02010609060101010101" charset="-122"/>
                        </a:rPr>
                        <a:t>侵害他人民事权利</a:t>
                      </a:r>
                      <a:r>
                        <a:rPr lang="zh-CN" altLang="en-US" sz="2400" b="1">
                          <a:effectLst/>
                          <a:highlight>
                            <a:srgbClr val="000000">
                              <a:alpha val="0"/>
                            </a:srgbClr>
                          </a:highlight>
                          <a:latin typeface="黑体" panose="02010609060101010101" charset="-122"/>
                          <a:ea typeface="黑体" panose="02010609060101010101" charset="-122"/>
                        </a:rPr>
                        <a:t>，应当依法承担侵权责任。</a:t>
                      </a:r>
                      <a:endParaRPr lang="zh-CN" altLang="en-US" sz="2400" b="1">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ct val="90000"/>
                        </a:lnSpc>
                        <a:tabLst>
                          <a:tab pos="2626995" algn="l"/>
                        </a:tabLst>
                      </a:pPr>
                      <a:r>
                        <a:rPr sz="2400" b="1">
                          <a:effectLst/>
                          <a:highlight>
                            <a:srgbClr val="000000">
                              <a:alpha val="0"/>
                            </a:srgbClr>
                          </a:highlight>
                          <a:latin typeface="黑体" panose="02010609060101010101" charset="-122"/>
                          <a:ea typeface="黑体" panose="02010609060101010101" charset="-122"/>
                        </a:rPr>
                        <a:t>合同当事人</a:t>
                      </a:r>
                      <a:r>
                        <a:rPr lang="zh-CN" altLang="en-US" sz="2400" b="1">
                          <a:effectLst/>
                          <a:highlight>
                            <a:srgbClr val="000000">
                              <a:alpha val="0"/>
                            </a:srgbClr>
                          </a:highlight>
                          <a:latin typeface="黑体" panose="02010609060101010101" charset="-122"/>
                          <a:ea typeface="黑体" panose="02010609060101010101" charset="-122"/>
                        </a:rPr>
                        <a:t>在合同期内没有</a:t>
                      </a:r>
                      <a:r>
                        <a:rPr sz="2400" b="1">
                          <a:solidFill>
                            <a:srgbClr val="1D41D5"/>
                          </a:solidFill>
                          <a:effectLst/>
                          <a:highlight>
                            <a:srgbClr val="000000">
                              <a:alpha val="0"/>
                            </a:srgbClr>
                          </a:highlight>
                          <a:latin typeface="黑体" panose="02010609060101010101" charset="-122"/>
                          <a:ea typeface="黑体" panose="02010609060101010101" charset="-122"/>
                        </a:rPr>
                        <a:t>履行</a:t>
                      </a:r>
                      <a:r>
                        <a:rPr lang="zh-CN" altLang="en-US" sz="2400" b="1">
                          <a:solidFill>
                            <a:srgbClr val="1D41D5"/>
                          </a:solidFill>
                          <a:effectLst/>
                          <a:highlight>
                            <a:srgbClr val="000000">
                              <a:alpha val="0"/>
                            </a:srgbClr>
                          </a:highlight>
                          <a:latin typeface="黑体" panose="02010609060101010101" charset="-122"/>
                          <a:ea typeface="黑体" panose="02010609060101010101" charset="-122"/>
                        </a:rPr>
                        <a:t>合同义务，</a:t>
                      </a:r>
                      <a:r>
                        <a:rPr lang="zh-CN" altLang="en-US" sz="2400" b="1">
                          <a:effectLst/>
                          <a:highlight>
                            <a:srgbClr val="000000">
                              <a:alpha val="0"/>
                            </a:srgbClr>
                          </a:highlight>
                          <a:latin typeface="黑体" panose="02010609060101010101" charset="-122"/>
                          <a:ea typeface="黑体" panose="02010609060101010101" charset="-122"/>
                        </a:rPr>
                        <a:t>应当承担违约责任。</a:t>
                      </a:r>
                      <a:endParaRPr lang="zh-CN" altLang="en-US" sz="2400" b="1">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r>
              <a:tr h="781903">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90000"/>
                        </a:lnSpc>
                        <a:tabLst>
                          <a:tab pos="2626995" algn="l"/>
                        </a:tabLst>
                      </a:pPr>
                      <a:r>
                        <a:rPr lang="zh-CN" altLang="en-US" sz="2400" b="1">
                          <a:solidFill>
                            <a:schemeClr val="tx1"/>
                          </a:solidFill>
                          <a:effectLst/>
                          <a:highlight>
                            <a:srgbClr val="000000">
                              <a:alpha val="0"/>
                            </a:srgbClr>
                          </a:highlight>
                          <a:latin typeface="黑体" panose="02010609060101010101" charset="-122"/>
                          <a:ea typeface="黑体" panose="02010609060101010101" charset="-122"/>
                        </a:rPr>
                        <a:t>行为特点</a:t>
                      </a:r>
                      <a:endParaRPr lang="zh-CN" altLang="en-US" sz="2400" b="1">
                        <a:solidFill>
                          <a:schemeClr val="tx1"/>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ct val="90000"/>
                        </a:lnSpc>
                        <a:tabLst>
                          <a:tab pos="2626995" algn="l"/>
                        </a:tabLst>
                      </a:pPr>
                      <a:r>
                        <a:rPr lang="zh-CN" altLang="en-US" sz="2400" b="1">
                          <a:effectLst/>
                          <a:highlight>
                            <a:srgbClr val="000000">
                              <a:alpha val="0"/>
                            </a:srgbClr>
                          </a:highlight>
                          <a:latin typeface="黑体" panose="02010609060101010101" charset="-122"/>
                          <a:ea typeface="黑体" panose="02010609060101010101" charset="-122"/>
                        </a:rPr>
                        <a:t>侵权</a:t>
                      </a:r>
                      <a:r>
                        <a:rPr lang="zh-CN" altLang="zh-CN" sz="2400" b="1">
                          <a:effectLst/>
                          <a:highlight>
                            <a:srgbClr val="000000">
                              <a:alpha val="0"/>
                            </a:srgbClr>
                          </a:highlight>
                          <a:latin typeface="黑体" panose="02010609060101010101" charset="-122"/>
                          <a:ea typeface="黑体" panose="02010609060101010101" charset="-122"/>
                        </a:rPr>
                        <a:t>行为致使他人人身、财产权益</a:t>
                      </a:r>
                      <a:r>
                        <a:rPr lang="zh-CN" altLang="zh-CN" sz="2400" b="1">
                          <a:solidFill>
                            <a:srgbClr val="FF0000"/>
                          </a:solidFill>
                          <a:effectLst/>
                          <a:highlight>
                            <a:srgbClr val="000000">
                              <a:alpha val="0"/>
                            </a:srgbClr>
                          </a:highlight>
                          <a:latin typeface="黑体" panose="02010609060101010101" charset="-122"/>
                          <a:ea typeface="黑体" panose="02010609060101010101" charset="-122"/>
                        </a:rPr>
                        <a:t>受到损害</a:t>
                      </a:r>
                      <a:r>
                        <a:rPr lang="zh-CN" altLang="en-US" sz="2400" b="1">
                          <a:solidFill>
                            <a:srgbClr val="FF0000"/>
                          </a:solidFill>
                          <a:effectLst/>
                          <a:highlight>
                            <a:srgbClr val="000000">
                              <a:alpha val="0"/>
                            </a:srgbClr>
                          </a:highlight>
                          <a:latin typeface="黑体" panose="02010609060101010101" charset="-122"/>
                          <a:ea typeface="黑体" panose="02010609060101010101" charset="-122"/>
                        </a:rPr>
                        <a:t>。</a:t>
                      </a:r>
                      <a:endParaRPr lang="zh-CN" altLang="en-US" sz="2400" b="1">
                        <a:solidFill>
                          <a:srgbClr val="FF0000"/>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ct val="90000"/>
                        </a:lnSpc>
                        <a:tabLst>
                          <a:tab pos="2626995" algn="l"/>
                        </a:tabLst>
                      </a:pPr>
                      <a:r>
                        <a:rPr lang="zh-CN" altLang="en-US" sz="2400" b="1">
                          <a:effectLst/>
                          <a:highlight>
                            <a:srgbClr val="000000">
                              <a:alpha val="0"/>
                            </a:srgbClr>
                          </a:highlight>
                          <a:latin typeface="黑体" panose="02010609060101010101" charset="-122"/>
                          <a:ea typeface="黑体" panose="02010609060101010101" charset="-122"/>
                        </a:rPr>
                        <a:t>在合同期内没有按合同约定</a:t>
                      </a:r>
                      <a:r>
                        <a:rPr lang="zh-CN" altLang="zh-CN" sz="2400" b="1">
                          <a:solidFill>
                            <a:srgbClr val="1D41D5"/>
                          </a:solidFill>
                          <a:effectLst/>
                          <a:highlight>
                            <a:srgbClr val="000000">
                              <a:alpha val="0"/>
                            </a:srgbClr>
                          </a:highlight>
                          <a:latin typeface="黑体" panose="02010609060101010101" charset="-122"/>
                          <a:ea typeface="黑体" panose="02010609060101010101" charset="-122"/>
                        </a:rPr>
                        <a:t>履行</a:t>
                      </a:r>
                      <a:r>
                        <a:rPr lang="zh-CN" altLang="en-US" sz="2400" b="1">
                          <a:solidFill>
                            <a:srgbClr val="1D41D5"/>
                          </a:solidFill>
                          <a:effectLst/>
                          <a:highlight>
                            <a:srgbClr val="000000">
                              <a:alpha val="0"/>
                            </a:srgbClr>
                          </a:highlight>
                          <a:latin typeface="黑体" panose="02010609060101010101" charset="-122"/>
                          <a:ea typeface="黑体" panose="02010609060101010101" charset="-122"/>
                        </a:rPr>
                        <a:t>合同</a:t>
                      </a:r>
                      <a:r>
                        <a:rPr lang="zh-CN" altLang="zh-CN" sz="2400" b="1">
                          <a:solidFill>
                            <a:srgbClr val="1D41D5"/>
                          </a:solidFill>
                          <a:effectLst/>
                          <a:highlight>
                            <a:srgbClr val="000000">
                              <a:alpha val="0"/>
                            </a:srgbClr>
                          </a:highlight>
                          <a:latin typeface="黑体" panose="02010609060101010101" charset="-122"/>
                          <a:ea typeface="黑体" panose="02010609060101010101" charset="-122"/>
                        </a:rPr>
                        <a:t>义务</a:t>
                      </a:r>
                      <a:r>
                        <a:rPr lang="zh-CN" altLang="en-US" sz="2400" b="1">
                          <a:solidFill>
                            <a:srgbClr val="1D41D5"/>
                          </a:solidFill>
                          <a:effectLst/>
                          <a:highlight>
                            <a:srgbClr val="000000">
                              <a:alpha val="0"/>
                            </a:srgbClr>
                          </a:highlight>
                          <a:latin typeface="黑体" panose="02010609060101010101" charset="-122"/>
                          <a:ea typeface="黑体" panose="02010609060101010101" charset="-122"/>
                        </a:rPr>
                        <a:t>。</a:t>
                      </a:r>
                      <a:endParaRPr lang="zh-CN" altLang="en-US" sz="2400" b="1">
                        <a:solidFill>
                          <a:srgbClr val="1D41D5"/>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r>
              <a:tr h="1563806">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90000"/>
                        </a:lnSpc>
                        <a:tabLst>
                          <a:tab pos="2626995" algn="l"/>
                        </a:tabLst>
                      </a:pPr>
                      <a:r>
                        <a:rPr sz="2400" b="1">
                          <a:solidFill>
                            <a:schemeClr val="tx1"/>
                          </a:solidFill>
                          <a:effectLst/>
                          <a:highlight>
                            <a:srgbClr val="000000">
                              <a:alpha val="0"/>
                            </a:srgbClr>
                          </a:highlight>
                          <a:latin typeface="黑体" panose="02010609060101010101" charset="-122"/>
                          <a:ea typeface="黑体" panose="02010609060101010101" charset="-122"/>
                        </a:rPr>
                        <a:t>责任构成要件和免责条件</a:t>
                      </a:r>
                      <a:endParaRPr sz="2400" b="1">
                        <a:solidFill>
                          <a:schemeClr val="tx1"/>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ct val="90000"/>
                        </a:lnSpc>
                        <a:tabLst>
                          <a:tab pos="2626995" algn="l"/>
                        </a:tabLst>
                      </a:pPr>
                      <a:r>
                        <a:rPr lang="zh-CN" altLang="en-US" sz="2400" b="1">
                          <a:solidFill>
                            <a:srgbClr val="FF0000"/>
                          </a:solidFill>
                          <a:effectLst/>
                          <a:highlight>
                            <a:srgbClr val="000000">
                              <a:alpha val="0"/>
                            </a:srgbClr>
                          </a:highlight>
                          <a:latin typeface="黑体" panose="02010609060101010101" charset="-122"/>
                          <a:ea typeface="黑体" panose="02010609060101010101" charset="-122"/>
                        </a:rPr>
                        <a:t>有损</a:t>
                      </a:r>
                      <a:r>
                        <a:rPr sz="2400" b="1">
                          <a:solidFill>
                            <a:srgbClr val="FF0000"/>
                          </a:solidFill>
                          <a:effectLst/>
                          <a:highlight>
                            <a:srgbClr val="000000">
                              <a:alpha val="0"/>
                            </a:srgbClr>
                          </a:highlight>
                          <a:latin typeface="黑体" panose="02010609060101010101" charset="-122"/>
                          <a:ea typeface="黑体" panose="02010609060101010101" charset="-122"/>
                        </a:rPr>
                        <a:t>害事实</a:t>
                      </a:r>
                      <a:r>
                        <a:rPr lang="zh-CN" altLang="en-US" sz="2400" b="1">
                          <a:solidFill>
                            <a:srgbClr val="FF0000"/>
                          </a:solidFill>
                          <a:effectLst/>
                          <a:highlight>
                            <a:srgbClr val="000000">
                              <a:alpha val="0"/>
                            </a:srgbClr>
                          </a:highlight>
                          <a:latin typeface="黑体" panose="02010609060101010101" charset="-122"/>
                          <a:ea typeface="黑体" panose="02010609060101010101" charset="-122"/>
                        </a:rPr>
                        <a:t>（</a:t>
                      </a:r>
                      <a:r>
                        <a:rPr sz="2400" b="1">
                          <a:effectLst/>
                          <a:highlight>
                            <a:srgbClr val="000000">
                              <a:alpha val="0"/>
                            </a:srgbClr>
                          </a:highlight>
                          <a:latin typeface="黑体" panose="02010609060101010101" charset="-122"/>
                          <a:ea typeface="黑体" panose="02010609060101010101" charset="-122"/>
                        </a:rPr>
                        <a:t>前提条件</a:t>
                      </a:r>
                      <a:r>
                        <a:rPr lang="zh-CN" altLang="en-US" sz="2400" b="1">
                          <a:effectLst/>
                          <a:highlight>
                            <a:srgbClr val="000000">
                              <a:alpha val="0"/>
                            </a:srgbClr>
                          </a:highlight>
                          <a:latin typeface="黑体" panose="02010609060101010101" charset="-122"/>
                          <a:ea typeface="黑体" panose="02010609060101010101" charset="-122"/>
                        </a:rPr>
                        <a:t>）</a:t>
                      </a:r>
                      <a:endParaRPr lang="en-US" altLang="zh-CN" sz="2400" b="1">
                        <a:effectLst/>
                        <a:highlight>
                          <a:srgbClr val="000000">
                            <a:alpha val="0"/>
                          </a:srgbClr>
                        </a:highlight>
                        <a:latin typeface="黑体" panose="02010609060101010101" charset="-122"/>
                        <a:ea typeface="黑体" panose="02010609060101010101" charset="-122"/>
                      </a:endParaRPr>
                    </a:p>
                    <a:p>
                      <a:pPr marL="0" lvl="0" indent="0" eaLnBrk="1" hangingPunct="1">
                        <a:lnSpc>
                          <a:spcPct val="90000"/>
                        </a:lnSpc>
                        <a:tabLst>
                          <a:tab pos="2626995" algn="l"/>
                        </a:tabLst>
                      </a:pPr>
                      <a:r>
                        <a:rPr lang="en-US" altLang="zh-CN" sz="2400" b="1">
                          <a:effectLst/>
                          <a:highlight>
                            <a:srgbClr val="000000">
                              <a:alpha val="0"/>
                            </a:srgbClr>
                          </a:highlight>
                          <a:latin typeface="黑体" panose="02010609060101010101" charset="-122"/>
                          <a:ea typeface="黑体" panose="02010609060101010101" charset="-122"/>
                        </a:rPr>
                        <a:t>免</a:t>
                      </a:r>
                      <a:r>
                        <a:rPr sz="2400" b="1">
                          <a:effectLst/>
                          <a:highlight>
                            <a:srgbClr val="000000">
                              <a:alpha val="0"/>
                            </a:srgbClr>
                          </a:highlight>
                          <a:latin typeface="黑体" panose="02010609060101010101" charset="-122"/>
                          <a:ea typeface="黑体" panose="02010609060101010101" charset="-122"/>
                        </a:rPr>
                        <a:t>责条件只</a:t>
                      </a:r>
                      <a:r>
                        <a:rPr lang="zh-CN" altLang="en-US" sz="2400" b="1">
                          <a:effectLst/>
                          <a:highlight>
                            <a:srgbClr val="000000">
                              <a:alpha val="0"/>
                            </a:srgbClr>
                          </a:highlight>
                          <a:latin typeface="黑体" panose="02010609060101010101" charset="-122"/>
                          <a:ea typeface="黑体" panose="02010609060101010101" charset="-122"/>
                        </a:rPr>
                        <a:t>能是</a:t>
                      </a:r>
                      <a:r>
                        <a:rPr sz="2400" b="1">
                          <a:solidFill>
                            <a:srgbClr val="FF0000"/>
                          </a:solidFill>
                          <a:effectLst/>
                          <a:highlight>
                            <a:srgbClr val="000000">
                              <a:alpha val="0"/>
                            </a:srgbClr>
                          </a:highlight>
                          <a:latin typeface="黑体" panose="02010609060101010101" charset="-122"/>
                          <a:ea typeface="黑体" panose="02010609060101010101" charset="-122"/>
                        </a:rPr>
                        <a:t>法定的</a:t>
                      </a:r>
                      <a:r>
                        <a:rPr sz="2400" b="1">
                          <a:effectLst/>
                          <a:highlight>
                            <a:srgbClr val="000000">
                              <a:alpha val="0"/>
                            </a:srgbClr>
                          </a:highlight>
                          <a:latin typeface="黑体" panose="02010609060101010101" charset="-122"/>
                          <a:ea typeface="黑体" panose="02010609060101010101" charset="-122"/>
                        </a:rPr>
                        <a:t>，当事人</a:t>
                      </a:r>
                      <a:r>
                        <a:rPr sz="2400" b="1">
                          <a:solidFill>
                            <a:srgbClr val="FF0000"/>
                          </a:solidFill>
                          <a:effectLst/>
                          <a:highlight>
                            <a:srgbClr val="000000">
                              <a:alpha val="0"/>
                            </a:srgbClr>
                          </a:highlight>
                          <a:latin typeface="黑体" panose="02010609060101010101" charset="-122"/>
                          <a:ea typeface="黑体" panose="02010609060101010101" charset="-122"/>
                        </a:rPr>
                        <a:t>不能事先约定免责条件</a:t>
                      </a:r>
                      <a:r>
                        <a:rPr sz="2400" b="1">
                          <a:effectLst/>
                          <a:highlight>
                            <a:srgbClr val="000000">
                              <a:alpha val="0"/>
                            </a:srgbClr>
                          </a:highlight>
                          <a:latin typeface="黑体" panose="02010609060101010101" charset="-122"/>
                          <a:ea typeface="黑体" panose="02010609060101010101" charset="-122"/>
                        </a:rPr>
                        <a:t>，也</a:t>
                      </a:r>
                      <a:r>
                        <a:rPr sz="2400" b="1">
                          <a:solidFill>
                            <a:srgbClr val="FF0000"/>
                          </a:solidFill>
                          <a:effectLst/>
                          <a:highlight>
                            <a:srgbClr val="000000">
                              <a:alpha val="0"/>
                            </a:srgbClr>
                          </a:highlight>
                          <a:latin typeface="黑体" panose="02010609060101010101" charset="-122"/>
                          <a:ea typeface="黑体" panose="02010609060101010101" charset="-122"/>
                        </a:rPr>
                        <a:t>不能对不可抗力的范围事先约定</a:t>
                      </a:r>
                      <a:r>
                        <a:rPr lang="zh-CN" altLang="en-US" sz="2400" b="1">
                          <a:solidFill>
                            <a:srgbClr val="FF0000"/>
                          </a:solidFill>
                          <a:effectLst/>
                          <a:highlight>
                            <a:srgbClr val="000000">
                              <a:alpha val="0"/>
                            </a:srgbClr>
                          </a:highlight>
                          <a:latin typeface="黑体" panose="02010609060101010101" charset="-122"/>
                          <a:ea typeface="黑体" panose="02010609060101010101" charset="-122"/>
                        </a:rPr>
                        <a:t>。</a:t>
                      </a:r>
                      <a:endParaRPr lang="zh-CN" altLang="en-US" sz="2400" b="1">
                        <a:solidFill>
                          <a:srgbClr val="FF0000"/>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ct val="90000"/>
                        </a:lnSpc>
                        <a:tabLst>
                          <a:tab pos="2626995" algn="l"/>
                        </a:tabLst>
                      </a:pPr>
                      <a:r>
                        <a:rPr lang="zh-CN" altLang="en-US" sz="2400" b="1">
                          <a:effectLst/>
                          <a:highlight>
                            <a:srgbClr val="000000">
                              <a:alpha val="0"/>
                            </a:srgbClr>
                          </a:highlight>
                          <a:latin typeface="黑体" panose="02010609060101010101" charset="-122"/>
                          <a:ea typeface="黑体" panose="02010609060101010101" charset="-122"/>
                        </a:rPr>
                        <a:t>合同当事人</a:t>
                      </a:r>
                      <a:r>
                        <a:rPr altLang="zh-CN" sz="2400" b="1">
                          <a:solidFill>
                            <a:srgbClr val="1D41D5"/>
                          </a:solidFill>
                          <a:effectLst/>
                          <a:highlight>
                            <a:srgbClr val="000000">
                              <a:alpha val="0"/>
                            </a:srgbClr>
                          </a:highlight>
                          <a:latin typeface="黑体" panose="02010609060101010101" charset="-122"/>
                          <a:ea typeface="黑体" panose="02010609060101010101" charset="-122"/>
                        </a:rPr>
                        <a:t>违约</a:t>
                      </a:r>
                      <a:r>
                        <a:rPr sz="2400" b="1">
                          <a:effectLst/>
                          <a:highlight>
                            <a:srgbClr val="000000">
                              <a:alpha val="0"/>
                            </a:srgbClr>
                          </a:highlight>
                          <a:latin typeface="黑体" panose="02010609060101010101" charset="-122"/>
                          <a:ea typeface="黑体" panose="02010609060101010101" charset="-122"/>
                        </a:rPr>
                        <a:t>。</a:t>
                      </a:r>
                      <a:endParaRPr lang="en-US" altLang="zh-CN" sz="2400" b="1">
                        <a:effectLst/>
                        <a:highlight>
                          <a:srgbClr val="000000">
                            <a:alpha val="0"/>
                          </a:srgbClr>
                        </a:highlight>
                        <a:latin typeface="黑体" panose="02010609060101010101" charset="-122"/>
                        <a:ea typeface="黑体" panose="02010609060101010101" charset="-122"/>
                      </a:endParaRPr>
                    </a:p>
                    <a:p>
                      <a:pPr marL="0" lvl="0" indent="0" eaLnBrk="1" hangingPunct="1">
                        <a:lnSpc>
                          <a:spcPct val="90000"/>
                        </a:lnSpc>
                        <a:tabLst>
                          <a:tab pos="2626995" algn="l"/>
                        </a:tabLst>
                      </a:pPr>
                      <a:r>
                        <a:rPr lang="en-US" altLang="zh-CN" sz="2400" b="1">
                          <a:effectLst/>
                          <a:highlight>
                            <a:srgbClr val="000000">
                              <a:alpha val="0"/>
                            </a:srgbClr>
                          </a:highlight>
                          <a:latin typeface="黑体" panose="02010609060101010101" charset="-122"/>
                          <a:ea typeface="黑体" panose="02010609060101010101" charset="-122"/>
                        </a:rPr>
                        <a:t>除</a:t>
                      </a:r>
                      <a:r>
                        <a:rPr sz="2400" b="1">
                          <a:effectLst/>
                          <a:highlight>
                            <a:srgbClr val="000000">
                              <a:alpha val="0"/>
                            </a:srgbClr>
                          </a:highlight>
                          <a:latin typeface="黑体" panose="02010609060101010101" charset="-122"/>
                          <a:ea typeface="黑体" panose="02010609060101010101" charset="-122"/>
                        </a:rPr>
                        <a:t>了</a:t>
                      </a:r>
                      <a:r>
                        <a:rPr altLang="zh-CN" sz="2400" b="1">
                          <a:solidFill>
                            <a:srgbClr val="1D41D5"/>
                          </a:solidFill>
                          <a:effectLst/>
                          <a:highlight>
                            <a:srgbClr val="000000">
                              <a:alpha val="0"/>
                            </a:srgbClr>
                          </a:highlight>
                          <a:latin typeface="黑体" panose="02010609060101010101" charset="-122"/>
                          <a:ea typeface="黑体" panose="02010609060101010101" charset="-122"/>
                        </a:rPr>
                        <a:t>法定的免责条件</a:t>
                      </a:r>
                      <a:r>
                        <a:rPr sz="2400" b="1">
                          <a:effectLst/>
                          <a:highlight>
                            <a:srgbClr val="000000">
                              <a:alpha val="0"/>
                            </a:srgbClr>
                          </a:highlight>
                          <a:latin typeface="黑体" panose="02010609060101010101" charset="-122"/>
                          <a:ea typeface="黑体" panose="02010609060101010101" charset="-122"/>
                        </a:rPr>
                        <a:t>，如不可抗力以外，合同当事人</a:t>
                      </a:r>
                      <a:r>
                        <a:rPr altLang="zh-CN" sz="2400" b="1">
                          <a:solidFill>
                            <a:srgbClr val="1D41D5"/>
                          </a:solidFill>
                          <a:effectLst/>
                          <a:highlight>
                            <a:srgbClr val="000000">
                              <a:alpha val="0"/>
                            </a:srgbClr>
                          </a:highlight>
                          <a:latin typeface="黑体" panose="02010609060101010101" charset="-122"/>
                          <a:ea typeface="黑体" panose="02010609060101010101" charset="-122"/>
                        </a:rPr>
                        <a:t>还可以事先约定不承担责任的情况</a:t>
                      </a:r>
                      <a:r>
                        <a:rPr lang="zh-CN" altLang="zh-CN" sz="2400" b="1">
                          <a:solidFill>
                            <a:srgbClr val="1D41D5"/>
                          </a:solidFill>
                          <a:effectLst/>
                          <a:highlight>
                            <a:srgbClr val="000000">
                              <a:alpha val="0"/>
                            </a:srgbClr>
                          </a:highlight>
                          <a:latin typeface="黑体" panose="02010609060101010101" charset="-122"/>
                          <a:ea typeface="黑体" panose="02010609060101010101" charset="-122"/>
                        </a:rPr>
                        <a:t>。</a:t>
                      </a:r>
                      <a:endParaRPr lang="zh-CN" altLang="zh-CN" sz="2400" b="1">
                        <a:solidFill>
                          <a:srgbClr val="1D41D5"/>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r>
              <a:tr h="1980550">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algn="ctr" eaLnBrk="1" hangingPunct="1">
                        <a:lnSpc>
                          <a:spcPct val="90000"/>
                        </a:lnSpc>
                        <a:tabLst>
                          <a:tab pos="2626995" algn="l"/>
                        </a:tabLst>
                      </a:pPr>
                      <a:r>
                        <a:rPr sz="2400" b="1">
                          <a:solidFill>
                            <a:schemeClr val="tx1"/>
                          </a:solidFill>
                          <a:effectLst/>
                          <a:highlight>
                            <a:srgbClr val="000000">
                              <a:alpha val="0"/>
                            </a:srgbClr>
                          </a:highlight>
                          <a:latin typeface="黑体" panose="02010609060101010101" charset="-122"/>
                          <a:ea typeface="黑体" panose="02010609060101010101" charset="-122"/>
                        </a:rPr>
                        <a:t>承担责任</a:t>
                      </a:r>
                      <a:r>
                        <a:rPr lang="zh-CN" altLang="en-US" sz="2400" b="1">
                          <a:solidFill>
                            <a:schemeClr val="tx1"/>
                          </a:solidFill>
                          <a:effectLst/>
                          <a:highlight>
                            <a:srgbClr val="000000">
                              <a:alpha val="0"/>
                            </a:srgbClr>
                          </a:highlight>
                          <a:latin typeface="黑体" panose="02010609060101010101" charset="-122"/>
                          <a:ea typeface="黑体" panose="02010609060101010101" charset="-122"/>
                        </a:rPr>
                        <a:t>的方</a:t>
                      </a:r>
                      <a:r>
                        <a:rPr sz="2400" b="1">
                          <a:solidFill>
                            <a:schemeClr val="tx1"/>
                          </a:solidFill>
                          <a:effectLst/>
                          <a:highlight>
                            <a:srgbClr val="000000">
                              <a:alpha val="0"/>
                            </a:srgbClr>
                          </a:highlight>
                          <a:latin typeface="黑体" panose="02010609060101010101" charset="-122"/>
                          <a:ea typeface="黑体" panose="02010609060101010101" charset="-122"/>
                        </a:rPr>
                        <a:t>式</a:t>
                      </a:r>
                      <a:endParaRPr sz="2400" b="1">
                        <a:solidFill>
                          <a:schemeClr val="tx1"/>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ct val="90000"/>
                        </a:lnSpc>
                        <a:tabLst>
                          <a:tab pos="2626995" algn="l"/>
                        </a:tabLst>
                      </a:pPr>
                      <a:r>
                        <a:rPr sz="2400" b="1">
                          <a:effectLst/>
                          <a:highlight>
                            <a:srgbClr val="000000">
                              <a:alpha val="0"/>
                            </a:srgbClr>
                          </a:highlight>
                          <a:latin typeface="黑体" panose="02010609060101010101" charset="-122"/>
                          <a:ea typeface="黑体" panose="02010609060101010101" charset="-122"/>
                        </a:rPr>
                        <a:t>既包括财产责任，如</a:t>
                      </a:r>
                      <a:r>
                        <a:rPr lang="zh-CN" altLang="en-US" sz="2400" b="1">
                          <a:solidFill>
                            <a:srgbClr val="FF0000"/>
                          </a:solidFill>
                          <a:effectLst/>
                          <a:highlight>
                            <a:srgbClr val="000000">
                              <a:alpha val="0"/>
                            </a:srgbClr>
                          </a:highlight>
                          <a:latin typeface="黑体" panose="02010609060101010101" charset="-122"/>
                          <a:ea typeface="黑体" panose="02010609060101010101" charset="-122"/>
                        </a:rPr>
                        <a:t>停止侵害、排除妨碍、消除危险、返还财产、恢复原状、赔</a:t>
                      </a:r>
                      <a:r>
                        <a:rPr sz="2400" b="1">
                          <a:solidFill>
                            <a:srgbClr val="FF0000"/>
                          </a:solidFill>
                          <a:effectLst/>
                          <a:highlight>
                            <a:srgbClr val="000000">
                              <a:alpha val="0"/>
                            </a:srgbClr>
                          </a:highlight>
                          <a:latin typeface="黑体" panose="02010609060101010101" charset="-122"/>
                          <a:ea typeface="黑体" panose="02010609060101010101" charset="-122"/>
                        </a:rPr>
                        <a:t>偿损失</a:t>
                      </a:r>
                      <a:r>
                        <a:rPr sz="2400" b="1">
                          <a:effectLst/>
                          <a:highlight>
                            <a:srgbClr val="000000">
                              <a:alpha val="0"/>
                            </a:srgbClr>
                          </a:highlight>
                          <a:latin typeface="黑体" panose="02010609060101010101" charset="-122"/>
                          <a:ea typeface="黑体" panose="02010609060101010101" charset="-122"/>
                        </a:rPr>
                        <a:t>，又包括非财产责任，如</a:t>
                      </a:r>
                      <a:r>
                        <a:rPr sz="2400" b="1">
                          <a:solidFill>
                            <a:srgbClr val="FF0000"/>
                          </a:solidFill>
                          <a:effectLst/>
                          <a:highlight>
                            <a:srgbClr val="000000">
                              <a:alpha val="0"/>
                            </a:srgbClr>
                          </a:highlight>
                          <a:latin typeface="黑体" panose="02010609060101010101" charset="-122"/>
                          <a:ea typeface="黑体" panose="02010609060101010101" charset="-122"/>
                        </a:rPr>
                        <a:t>消除影响、恢复名誉、赔礼道歉</a:t>
                      </a:r>
                      <a:r>
                        <a:rPr lang="zh-CN" altLang="en-US" sz="2400" b="1">
                          <a:effectLst/>
                          <a:highlight>
                            <a:srgbClr val="000000">
                              <a:alpha val="0"/>
                            </a:srgbClr>
                          </a:highlight>
                          <a:latin typeface="黑体" panose="02010609060101010101" charset="-122"/>
                          <a:ea typeface="黑体" panose="02010609060101010101" charset="-122"/>
                        </a:rPr>
                        <a:t>及</a:t>
                      </a:r>
                      <a:r>
                        <a:rPr lang="zh-CN" altLang="en-US" sz="2400" b="1">
                          <a:solidFill>
                            <a:srgbClr val="FF0000"/>
                          </a:solidFill>
                          <a:effectLst/>
                          <a:highlight>
                            <a:srgbClr val="000000">
                              <a:alpha val="0"/>
                            </a:srgbClr>
                          </a:highlight>
                          <a:latin typeface="黑体" panose="02010609060101010101" charset="-122"/>
                          <a:ea typeface="黑体" panose="02010609060101010101" charset="-122"/>
                        </a:rPr>
                        <a:t>法定惩罚性赔偿</a:t>
                      </a:r>
                      <a:endParaRPr lang="zh-CN" altLang="en-US" sz="2400" b="1">
                        <a:solidFill>
                          <a:srgbClr val="FF0000"/>
                        </a:solidFill>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c>
                  <a:txBody>
                    <a:bodyPr wrap="square"/>
                    <a:lstStyle>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latin typeface="Arial" panose="020B0604020202020204" pitchFamily="34" charset="0"/>
                          <a:ea typeface="宋体" panose="02010600030101010101" pitchFamily="2" charset="-122"/>
                        </a:defRPr>
                      </a:lvl5pPr>
                    </a:lstStyle>
                    <a:p>
                      <a:pPr marL="0" lvl="0" indent="0" eaLnBrk="1" hangingPunct="1">
                        <a:lnSpc>
                          <a:spcPct val="90000"/>
                        </a:lnSpc>
                        <a:tabLst>
                          <a:tab pos="2626995" algn="l"/>
                        </a:tabLst>
                      </a:pPr>
                      <a:r>
                        <a:rPr sz="2400" b="1">
                          <a:effectLst/>
                          <a:highlight>
                            <a:srgbClr val="000000">
                              <a:alpha val="0"/>
                            </a:srgbClr>
                          </a:highlight>
                          <a:latin typeface="黑体" panose="02010609060101010101" charset="-122"/>
                          <a:ea typeface="黑体" panose="02010609060101010101" charset="-122"/>
                        </a:rPr>
                        <a:t>主要是</a:t>
                      </a:r>
                      <a:r>
                        <a:rPr sz="2400" b="1">
                          <a:solidFill>
                            <a:srgbClr val="FF0000"/>
                          </a:solidFill>
                          <a:effectLst/>
                          <a:highlight>
                            <a:srgbClr val="000000">
                              <a:alpha val="0"/>
                            </a:srgbClr>
                          </a:highlight>
                          <a:latin typeface="黑体" panose="02010609060101010101" charset="-122"/>
                          <a:ea typeface="黑体" panose="02010609060101010101" charset="-122"/>
                        </a:rPr>
                        <a:t>财产责任</a:t>
                      </a:r>
                      <a:r>
                        <a:rPr sz="2400" b="1">
                          <a:effectLst/>
                          <a:highlight>
                            <a:srgbClr val="000000">
                              <a:alpha val="0"/>
                            </a:srgbClr>
                          </a:highlight>
                          <a:latin typeface="黑体" panose="02010609060101010101" charset="-122"/>
                          <a:ea typeface="黑体" panose="02010609060101010101" charset="-122"/>
                        </a:rPr>
                        <a:t>，如</a:t>
                      </a:r>
                      <a:r>
                        <a:rPr altLang="zh-CN" sz="2400" b="1" u="sng">
                          <a:solidFill>
                            <a:srgbClr val="1D41D5"/>
                          </a:solidFill>
                          <a:effectLst/>
                          <a:highlight>
                            <a:srgbClr val="000000">
                              <a:alpha val="0"/>
                            </a:srgbClr>
                          </a:highlight>
                          <a:latin typeface="黑体" panose="02010609060101010101" charset="-122"/>
                          <a:ea typeface="黑体" panose="02010609060101010101" charset="-122"/>
                        </a:rPr>
                        <a:t>继续履行</a:t>
                      </a:r>
                      <a:r>
                        <a:rPr sz="2400" b="1">
                          <a:solidFill>
                            <a:srgbClr val="FF0000"/>
                          </a:solidFill>
                          <a:effectLst/>
                          <a:highlight>
                            <a:srgbClr val="000000">
                              <a:alpha val="0"/>
                            </a:srgbClr>
                          </a:highlight>
                          <a:latin typeface="黑体" panose="02010609060101010101" charset="-122"/>
                          <a:ea typeface="黑体" panose="02010609060101010101" charset="-122"/>
                        </a:rPr>
                        <a:t>、</a:t>
                      </a:r>
                      <a:r>
                        <a:rPr altLang="zh-CN" sz="2400" b="1" u="sng">
                          <a:solidFill>
                            <a:srgbClr val="1D41D5"/>
                          </a:solidFill>
                          <a:effectLst/>
                          <a:highlight>
                            <a:srgbClr val="000000">
                              <a:alpha val="0"/>
                            </a:srgbClr>
                          </a:highlight>
                          <a:latin typeface="黑体" panose="02010609060101010101" charset="-122"/>
                          <a:ea typeface="黑体" panose="02010609060101010101" charset="-122"/>
                        </a:rPr>
                        <a:t>采取补救措施</a:t>
                      </a:r>
                      <a:r>
                        <a:rPr sz="2400" b="1">
                          <a:solidFill>
                            <a:srgbClr val="FF0000"/>
                          </a:solidFill>
                          <a:effectLst/>
                          <a:highlight>
                            <a:srgbClr val="000000">
                              <a:alpha val="0"/>
                            </a:srgbClr>
                          </a:highlight>
                          <a:latin typeface="黑体" panose="02010609060101010101" charset="-122"/>
                          <a:ea typeface="黑体" panose="02010609060101010101" charset="-122"/>
                        </a:rPr>
                        <a:t>、</a:t>
                      </a:r>
                      <a:r>
                        <a:rPr altLang="zh-CN" sz="2400" b="1" u="sng">
                          <a:solidFill>
                            <a:srgbClr val="1D41D5"/>
                          </a:solidFill>
                          <a:effectLst/>
                          <a:highlight>
                            <a:srgbClr val="000000">
                              <a:alpha val="0"/>
                            </a:srgbClr>
                          </a:highlight>
                          <a:latin typeface="黑体" panose="02010609060101010101" charset="-122"/>
                          <a:ea typeface="黑体" panose="02010609060101010101" charset="-122"/>
                        </a:rPr>
                        <a:t>赔偿损失</a:t>
                      </a:r>
                      <a:r>
                        <a:rPr sz="2400" b="1">
                          <a:solidFill>
                            <a:srgbClr val="FF0000"/>
                          </a:solidFill>
                          <a:effectLst/>
                          <a:highlight>
                            <a:srgbClr val="000000">
                              <a:alpha val="0"/>
                            </a:srgbClr>
                          </a:highlight>
                          <a:latin typeface="黑体" panose="02010609060101010101" charset="-122"/>
                          <a:ea typeface="黑体" panose="02010609060101010101" charset="-122"/>
                        </a:rPr>
                        <a:t>、</a:t>
                      </a:r>
                      <a:r>
                        <a:rPr altLang="zh-CN" sz="2400" b="1" u="sng">
                          <a:solidFill>
                            <a:srgbClr val="1D41D5"/>
                          </a:solidFill>
                          <a:effectLst/>
                          <a:highlight>
                            <a:srgbClr val="000000">
                              <a:alpha val="0"/>
                            </a:srgbClr>
                          </a:highlight>
                          <a:latin typeface="黑体" panose="02010609060101010101" charset="-122"/>
                          <a:ea typeface="黑体" panose="02010609060101010101" charset="-122"/>
                        </a:rPr>
                        <a:t>定金罚则</a:t>
                      </a:r>
                      <a:r>
                        <a:rPr sz="2400" b="1">
                          <a:solidFill>
                            <a:srgbClr val="FF0000"/>
                          </a:solidFill>
                          <a:effectLst/>
                          <a:highlight>
                            <a:srgbClr val="000000">
                              <a:alpha val="0"/>
                            </a:srgbClr>
                          </a:highlight>
                          <a:latin typeface="黑体" panose="02010609060101010101" charset="-122"/>
                          <a:ea typeface="黑体" panose="02010609060101010101" charset="-122"/>
                        </a:rPr>
                        <a:t>、</a:t>
                      </a:r>
                      <a:r>
                        <a:rPr altLang="zh-CN" sz="2400" b="1" u="sng">
                          <a:solidFill>
                            <a:srgbClr val="1D41D5"/>
                          </a:solidFill>
                          <a:effectLst/>
                          <a:highlight>
                            <a:srgbClr val="000000">
                              <a:alpha val="0"/>
                            </a:srgbClr>
                          </a:highlight>
                          <a:latin typeface="黑体" panose="02010609060101010101" charset="-122"/>
                          <a:ea typeface="黑体" panose="02010609060101010101" charset="-122"/>
                        </a:rPr>
                        <a:t>支付违约金</a:t>
                      </a:r>
                      <a:r>
                        <a:rPr sz="2400" b="1">
                          <a:effectLst/>
                          <a:highlight>
                            <a:srgbClr val="000000">
                              <a:alpha val="0"/>
                            </a:srgbClr>
                          </a:highlight>
                          <a:latin typeface="黑体" panose="02010609060101010101" charset="-122"/>
                          <a:ea typeface="黑体" panose="02010609060101010101" charset="-122"/>
                        </a:rPr>
                        <a:t>等</a:t>
                      </a:r>
                      <a:endParaRPr sz="2400" b="1">
                        <a:effectLst/>
                        <a:highlight>
                          <a:srgbClr val="000000">
                            <a:alpha val="0"/>
                          </a:srgbClr>
                        </a:highlight>
                        <a:latin typeface="黑体" panose="02010609060101010101" charset="-122"/>
                        <a:ea typeface="黑体" panose="02010609060101010101" charset="-122"/>
                      </a:endParaRPr>
                    </a:p>
                  </a:txBody>
                  <a:tcPr marL="45156" marR="45156"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solidFill>
                      <a:schemeClr val="bg2">
                        <a:lumMod val="90000"/>
                      </a:schemeClr>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mc:Choice>
    <mc:Fallback>
      <p:transition spd="med"/>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custDataLst>
              <p:tags r:id="rId1"/>
            </p:custDataLst>
          </p:nvPr>
        </p:nvGraphicFramePr>
        <p:xfrm>
          <a:off x="112890" y="1452683"/>
          <a:ext cx="11966221" cy="3188970"/>
        </p:xfrm>
        <a:graphic>
          <a:graphicData uri="http://schemas.openxmlformats.org/drawingml/2006/table">
            <a:tbl>
              <a:tblPr/>
              <a:tblGrid>
                <a:gridCol w="810254"/>
                <a:gridCol w="784866"/>
                <a:gridCol w="760870"/>
                <a:gridCol w="9610231"/>
              </a:tblGrid>
              <a:tr h="331840">
                <a:tc rowSpan="4">
                  <a:txBody>
                    <a:bodyPr wrap="square"/>
                    <a:lstStyle/>
                    <a:p>
                      <a:pPr algn="ctr">
                        <a:lnSpc>
                          <a:spcPct val="100000"/>
                        </a:lnSpc>
                        <a:tabLst>
                          <a:tab pos="2743200" algn="l"/>
                        </a:tabLst>
                      </a:pPr>
                      <a:r>
                        <a:rPr lang="zh-CN" altLang="en-US" sz="2600" b="1" kern="100">
                          <a:solidFill>
                            <a:srgbClr val="0000CC"/>
                          </a:solidFill>
                          <a:effectLst/>
                          <a:latin typeface="宋体" panose="02010600030101010101" pitchFamily="2" charset="-122"/>
                          <a:ea typeface="宋体" panose="02010600030101010101" pitchFamily="2" charset="-122"/>
                        </a:rPr>
                        <a:t>过错责任</a:t>
                      </a:r>
                      <a:endParaRPr lang="zh-CN" altLang="en-US" sz="2600" b="1" kern="100">
                        <a:solidFill>
                          <a:srgbClr val="0000CC"/>
                        </a:solidFill>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algn="ctr">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含义</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wrap="square"/>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行为人因过错侵害他人民事权益造成损害的，应当承担侵权责任。</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cPr marL="46800" marR="4680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64250">
                <a:tc vMerge="1">
                  <a:tcPr marL="46800" marR="4680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3">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ctr">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构成要件</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客观</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①民事主体的</a:t>
                      </a:r>
                      <a:r>
                        <a:rPr lang="zh-CN" altLang="en-US" sz="2600" b="1" kern="100">
                          <a:solidFill>
                            <a:srgbClr val="00B050"/>
                          </a:solidFill>
                          <a:effectLst/>
                          <a:latin typeface="宋体" panose="02010600030101010101" pitchFamily="2" charset="-122"/>
                          <a:ea typeface="宋体" panose="02010600030101010101" pitchFamily="2" charset="-122"/>
                          <a:cs typeface="Courier New" panose="02070309020205020404" pitchFamily="49" charset="0"/>
                        </a:rPr>
                        <a:t>合法权益受到了损害</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；（无损害即无救济，损害是发生侵权责任的前提）</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811530">
                <a:tc vMerge="1">
                  <a:tcPr/>
                </a:tc>
                <a:tc vMerge="1">
                  <a:tcPr/>
                </a:tc>
                <a:tc>
                  <a:txBody>
                    <a:bodyPr wrap="square"/>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主观</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②行为人</a:t>
                      </a:r>
                      <a:r>
                        <a:rPr lang="zh-CN" altLang="en-US" sz="2600" b="1" kern="100">
                          <a:solidFill>
                            <a:srgbClr val="00B050"/>
                          </a:solidFill>
                          <a:effectLst/>
                          <a:latin typeface="宋体" panose="02010600030101010101" pitchFamily="2" charset="-122"/>
                          <a:ea typeface="宋体" panose="02010600030101010101" pitchFamily="2" charset="-122"/>
                          <a:cs typeface="Courier New" panose="02070309020205020404" pitchFamily="49" charset="0"/>
                        </a:rPr>
                        <a:t>主观上存在过错</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a:t>
                      </a:r>
                      <a:r>
                        <a:rPr lang="zh-CN" altLang="en-US" sz="2600" b="1" kern="100">
                          <a:solidFill>
                            <a:srgbClr val="CC00CC"/>
                          </a:solidFill>
                          <a:effectLst/>
                          <a:latin typeface="宋体" panose="02010600030101010101" pitchFamily="2" charset="-122"/>
                          <a:ea typeface="宋体" panose="02010600030101010101" pitchFamily="2" charset="-122"/>
                          <a:cs typeface="Courier New" panose="02070309020205020404" pitchFamily="49" charset="0"/>
                        </a:rPr>
                        <a:t>故意或者过失</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，不影响其承担民事责任，但过错程度对于衡量其责任大小具有法律意义）；</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792480">
                <a:tc vMerge="1">
                  <a:tcPr/>
                </a:tc>
                <a:tc vMerge="1">
                  <a:tcPr/>
                </a:tc>
                <a:tc>
                  <a:txBody>
                    <a:bodyPr wrap="square"/>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必备要件</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tabLst>
                          <a:tab pos="2743200" algn="l"/>
                        </a:tabLst>
                        <a:defRPr/>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③该行为与损害结果之间存在</a:t>
                      </a:r>
                      <a:r>
                        <a:rPr lang="zh-CN" altLang="en-US" sz="2600" b="1" kern="100">
                          <a:solidFill>
                            <a:srgbClr val="00B050"/>
                          </a:solidFill>
                          <a:effectLst/>
                          <a:latin typeface="宋体" panose="02010600030101010101" pitchFamily="2" charset="-122"/>
                          <a:ea typeface="宋体" panose="02010600030101010101" pitchFamily="2" charset="-122"/>
                          <a:cs typeface="Courier New" panose="02070309020205020404" pitchFamily="49" charset="0"/>
                        </a:rPr>
                        <a:t>因果关系</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。（一个人只能对自己的行为所造成的损害后果负责，法律通常要求</a:t>
                      </a:r>
                      <a:r>
                        <a:rPr lang="zh-CN" altLang="en-US" sz="2600" b="1" kern="100">
                          <a:solidFill>
                            <a:srgbClr val="FF0000"/>
                          </a:solidFill>
                          <a:effectLst/>
                          <a:latin typeface="宋体" panose="02010600030101010101" pitchFamily="2" charset="-122"/>
                          <a:ea typeface="宋体" panose="02010600030101010101" pitchFamily="2" charset="-122"/>
                          <a:cs typeface="Courier New" panose="02070309020205020404" pitchFamily="49" charset="0"/>
                        </a:rPr>
                        <a:t>受害人确定</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损害结果发生的</a:t>
                      </a:r>
                      <a:r>
                        <a:rPr lang="zh-CN" altLang="en-US" sz="2600" b="1" kern="100">
                          <a:solidFill>
                            <a:srgbClr val="FF0000"/>
                          </a:solidFill>
                          <a:effectLst/>
                          <a:latin typeface="宋体" panose="02010600030101010101" pitchFamily="2" charset="-122"/>
                          <a:ea typeface="宋体" panose="02010600030101010101" pitchFamily="2" charset="-122"/>
                          <a:cs typeface="Courier New" panose="02070309020205020404" pitchFamily="49" charset="0"/>
                        </a:rPr>
                        <a:t>真实原因</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a:t>
                      </a:r>
                      <a:r>
                        <a:rPr lang="en-US" altLang="zh-CN" sz="2600" b="1" kern="100">
                          <a:solidFill>
                            <a:srgbClr val="0000CC"/>
                          </a:solidFill>
                          <a:effectLst/>
                          <a:latin typeface="宋体" panose="02010600030101010101" pitchFamily="2" charset="-122"/>
                          <a:ea typeface="宋体" panose="02010600030101010101" pitchFamily="2" charset="-122"/>
                          <a:cs typeface="Courier New" panose="02070309020205020404" pitchFamily="49" charset="0"/>
                        </a:rPr>
                        <a:t>——</a:t>
                      </a:r>
                      <a:r>
                        <a:rPr lang="zh-CN" altLang="en-US" sz="2600" b="1" kern="100">
                          <a:solidFill>
                            <a:srgbClr val="0000CC"/>
                          </a:solidFill>
                          <a:effectLst/>
                          <a:latin typeface="宋体" panose="02010600030101010101" pitchFamily="2" charset="-122"/>
                          <a:ea typeface="宋体" panose="02010600030101010101" pitchFamily="2" charset="-122"/>
                          <a:cs typeface="Courier New" panose="02070309020205020404" pitchFamily="49" charset="0"/>
                        </a:rPr>
                        <a:t>谁主张谁举证</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Кружок"/>
          <p:cNvSpPr/>
          <p:nvPr>
            <p:custDataLst>
              <p:tags r:id="rId2"/>
            </p:custDataLst>
          </p:nvPr>
        </p:nvSpPr>
        <p:spPr>
          <a:xfrm>
            <a:off x="9544523" y="18136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32769" name="Rectangle 1"/>
          <p:cNvSpPr>
            <a:spLocks noChangeArrowheads="1"/>
          </p:cNvSpPr>
          <p:nvPr>
            <p:custDataLst>
              <p:tags r:id="rId3"/>
            </p:custDataLst>
          </p:nvPr>
        </p:nvSpPr>
        <p:spPr bwMode="auto">
          <a:xfrm>
            <a:off x="53975" y="503190"/>
            <a:ext cx="12084050" cy="9220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ctr" defTabSz="914400" rtl="0" eaLnBrk="1" fontAlgn="base" latinLnBrk="0" hangingPunct="1">
              <a:spcBef>
                <a:spcPct val="0"/>
              </a:spcBef>
              <a:spcAft>
                <a:spcPct val="0"/>
              </a:spcAft>
              <a:buClrTx/>
              <a:buSzTx/>
              <a:buFontTx/>
              <a:buNone/>
            </a:pPr>
            <a:r>
              <a:rPr lang="zh-CN" altLang="en-US" sz="2800" b="1">
                <a:solidFill>
                  <a:srgbClr val="FF0000"/>
                </a:solidFill>
                <a:latin typeface="微软雅黑" panose="020B0503020204020204" charset="-122"/>
                <a:ea typeface="微软雅黑" panose="020B0503020204020204" charset="-122"/>
                <a:cs typeface="宋体" panose="02010600030101010101" pitchFamily="2" charset="-122"/>
              </a:rPr>
              <a:t>（二）侵权责任中的情理法</a:t>
            </a:r>
            <a:endParaRPr lang="en-US" altLang="zh-CN" sz="2800" b="1">
              <a:solidFill>
                <a:srgbClr val="FF0000"/>
              </a:solidFill>
              <a:latin typeface="微软雅黑" panose="020B0503020204020204" charset="-122"/>
              <a:ea typeface="微软雅黑" panose="020B0503020204020204"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1.</a:t>
            </a:r>
            <a:r>
              <a:rPr lang="zh-CN" altLang="en-US" sz="2600" b="1">
                <a:solidFill>
                  <a:srgbClr val="FF0000"/>
                </a:solidFill>
                <a:latin typeface="宋体" panose="02010600030101010101" pitchFamily="2" charset="-122"/>
                <a:ea typeface="宋体" panose="02010600030101010101" pitchFamily="2" charset="-122"/>
                <a:cs typeface="宋体" panose="02010600030101010101" pitchFamily="2" charset="-122"/>
              </a:rPr>
              <a:t>一般规定</a:t>
            </a:r>
            <a:r>
              <a:rPr lang="zh-CN" altLang="en-US" sz="2600" b="1">
                <a:latin typeface="宋体" panose="02010600030101010101" pitchFamily="2" charset="-122"/>
                <a:ea typeface="宋体" panose="02010600030101010101" pitchFamily="2" charset="-122"/>
                <a:cs typeface="宋体" panose="02010600030101010101" pitchFamily="2" charset="-122"/>
              </a:rPr>
              <a:t>：</a:t>
            </a:r>
            <a:endParaRPr lang="en-US" altLang="zh-CN" sz="2600" b="1">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
        <p:nvSpPr>
          <p:cNvPr id="4" name="矩形 3"/>
          <p:cNvSpPr/>
          <p:nvPr>
            <p:custDataLst>
              <p:tags r:id="rId4"/>
            </p:custDataLst>
          </p:nvPr>
        </p:nvSpPr>
        <p:spPr>
          <a:xfrm>
            <a:off x="45719" y="30779"/>
            <a:ext cx="5657851"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考点精讲：一、权利保障 于法有据</a:t>
            </a:r>
            <a:endParaRPr lang="zh-CN" altLang="en-US" sz="2800" b="1">
              <a:solidFill>
                <a:schemeClr val="bg1"/>
              </a:solidFill>
              <a:latin typeface="微软雅黑" panose="020B0503020204020204" charset="-122"/>
              <a:ea typeface="微软雅黑" panose="020B0503020204020204" charset="-122"/>
            </a:endParaRPr>
          </a:p>
        </p:txBody>
      </p:sp>
      <p:sp>
        <p:nvSpPr>
          <p:cNvPr id="8" name="文本框 7"/>
          <p:cNvSpPr txBox="1"/>
          <p:nvPr>
            <p:custDataLst>
              <p:tags r:id="rId5"/>
            </p:custDataLst>
          </p:nvPr>
        </p:nvSpPr>
        <p:spPr>
          <a:xfrm>
            <a:off x="98070" y="4619148"/>
            <a:ext cx="11976100" cy="492443"/>
          </a:xfrm>
          <a:prstGeom prst="rect">
            <a:avLst/>
          </a:prstGeom>
          <a:noFill/>
        </p:spPr>
        <p:txBody>
          <a:bodyPr wrap="square">
            <a:spAutoFit/>
          </a:bodyPr>
          <a:lstStyle/>
          <a:p>
            <a:r>
              <a:rPr lang="en-US" altLang="zh-CN" sz="2600" b="1">
                <a:solidFill>
                  <a:srgbClr val="7030A0"/>
                </a:solidFill>
                <a:latin typeface="宋体" panose="02010600030101010101" pitchFamily="2" charset="-122"/>
                <a:ea typeface="宋体" panose="02010600030101010101" pitchFamily="2" charset="-122"/>
              </a:rPr>
              <a:t>【</a:t>
            </a:r>
            <a:r>
              <a:rPr lang="zh-CN" altLang="en-US" sz="2600" b="1">
                <a:solidFill>
                  <a:srgbClr val="7030A0"/>
                </a:solidFill>
                <a:latin typeface="宋体" panose="02010600030101010101" pitchFamily="2" charset="-122"/>
                <a:ea typeface="宋体" panose="02010600030101010101" pitchFamily="2" charset="-122"/>
              </a:rPr>
              <a:t>拓展</a:t>
            </a:r>
            <a:r>
              <a:rPr lang="en-US" altLang="zh-CN" sz="2600" b="1">
                <a:solidFill>
                  <a:srgbClr val="7030A0"/>
                </a:solidFill>
                <a:latin typeface="宋体" panose="02010600030101010101" pitchFamily="2" charset="-122"/>
                <a:ea typeface="宋体" panose="02010600030101010101" pitchFamily="2" charset="-122"/>
              </a:rPr>
              <a:t>】</a:t>
            </a:r>
            <a:r>
              <a:rPr lang="zh-CN" altLang="en-US" sz="2600" b="1">
                <a:solidFill>
                  <a:srgbClr val="7030A0"/>
                </a:solidFill>
                <a:latin typeface="宋体" panose="02010600030101010101" pitchFamily="2" charset="-122"/>
                <a:ea typeface="宋体" panose="02010600030101010101" pitchFamily="2" charset="-122"/>
              </a:rPr>
              <a:t>故意与过失的主要区别</a:t>
            </a:r>
            <a:endParaRPr lang="zh-CN" altLang="en-US" sz="2600" b="1">
              <a:solidFill>
                <a:srgbClr val="7030A0"/>
              </a:solidFill>
              <a:latin typeface="宋体" panose="02010600030101010101" pitchFamily="2" charset="-122"/>
              <a:ea typeface="宋体" panose="02010600030101010101" pitchFamily="2" charset="-122"/>
            </a:endParaRPr>
          </a:p>
        </p:txBody>
      </p:sp>
      <p:graphicFrame>
        <p:nvGraphicFramePr>
          <p:cNvPr id="9" name="表格 8"/>
          <p:cNvGraphicFramePr>
            <a:graphicFrameLocks noGrp="1"/>
          </p:cNvGraphicFramePr>
          <p:nvPr>
            <p:custDataLst>
              <p:tags r:id="rId6"/>
            </p:custDataLst>
          </p:nvPr>
        </p:nvGraphicFramePr>
        <p:xfrm>
          <a:off x="80008" y="5168741"/>
          <a:ext cx="12038331" cy="1463040"/>
        </p:xfrm>
        <a:graphic>
          <a:graphicData uri="http://schemas.openxmlformats.org/drawingml/2006/table">
            <a:tbl>
              <a:tblPr firstRow="1" firstCol="1" bandRow="1"/>
              <a:tblGrid>
                <a:gridCol w="971552"/>
                <a:gridCol w="11066779"/>
              </a:tblGrid>
              <a:tr h="422495">
                <a:tc>
                  <a:txBody>
                    <a:bodyPr wrap="square"/>
                    <a:lstStyle>
                      <a:lvl1pPr marL="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1pPr>
                      <a:lvl2pPr marL="4572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2pPr>
                      <a:lvl3pPr marL="9144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3pPr>
                      <a:lvl4pPr marL="13716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4pPr>
                      <a:lvl5pPr marL="18288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5pPr>
                      <a:lvl6pPr marL="22860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6pPr>
                      <a:lvl7pPr marL="27432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7pPr>
                      <a:lvl8pPr marL="32004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8pPr>
                      <a:lvl9pPr marL="36576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9pPr>
                    </a:lstStyle>
                    <a:p>
                      <a:pPr algn="ctr" latinLnBrk="1">
                        <a:lnSpc>
                          <a:spcPct val="100000"/>
                        </a:lnSpc>
                      </a:pPr>
                      <a:r>
                        <a:rPr lang="zh-CN" sz="2600" b="1" kern="0" spc="40">
                          <a:solidFill>
                            <a:schemeClr val="tx1"/>
                          </a:solidFill>
                          <a:effectLst/>
                          <a:latin typeface="宋体" panose="02010600030101010101" pitchFamily="2" charset="-122"/>
                          <a:ea typeface="宋体" panose="02010600030101010101" pitchFamily="2" charset="-122"/>
                        </a:rPr>
                        <a:t>故意</a:t>
                      </a:r>
                      <a:endParaRPr lang="zh-CN" sz="2600" b="1" kern="100">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6675" marR="66675" marT="0" marB="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1pPr>
                      <a:lvl2pPr marL="4572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2pPr>
                      <a:lvl3pPr marL="9144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3pPr>
                      <a:lvl4pPr marL="13716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4pPr>
                      <a:lvl5pPr marL="18288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5pPr>
                      <a:lvl6pPr marL="22860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6pPr>
                      <a:lvl7pPr marL="27432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7pPr>
                      <a:lvl8pPr marL="32004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8pPr>
                      <a:lvl9pPr marL="36576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9pPr>
                    </a:lstStyle>
                    <a:p>
                      <a:pPr algn="just" latinLnBrk="1">
                        <a:lnSpc>
                          <a:spcPct val="100000"/>
                        </a:lnSpc>
                      </a:pPr>
                      <a:r>
                        <a:rPr lang="zh-CN" sz="2400" b="1" kern="0" spc="40">
                          <a:solidFill>
                            <a:schemeClr val="tx1"/>
                          </a:solidFill>
                          <a:effectLst/>
                          <a:latin typeface="宋体" panose="02010600030101010101" pitchFamily="2" charset="-122"/>
                          <a:ea typeface="宋体" panose="02010600030101010101" pitchFamily="2" charset="-122"/>
                        </a:rPr>
                        <a:t>行为人明知自己的行为会发生损害他人民事权利的结果，并且</a:t>
                      </a:r>
                      <a:r>
                        <a:rPr lang="zh-CN" sz="2400" b="1" kern="0" spc="40">
                          <a:solidFill>
                            <a:srgbClr val="FF0000"/>
                          </a:solidFill>
                          <a:effectLst/>
                          <a:latin typeface="宋体" panose="02010600030101010101" pitchFamily="2" charset="-122"/>
                          <a:ea typeface="宋体" panose="02010600030101010101" pitchFamily="2" charset="-122"/>
                        </a:rPr>
                        <a:t>希望或放任</a:t>
                      </a:r>
                      <a:r>
                        <a:rPr lang="zh-CN" sz="2400" b="1" kern="0" spc="40">
                          <a:solidFill>
                            <a:schemeClr val="tx1"/>
                          </a:solidFill>
                          <a:effectLst/>
                          <a:latin typeface="宋体" panose="02010600030101010101" pitchFamily="2" charset="-122"/>
                          <a:ea typeface="宋体" panose="02010600030101010101" pitchFamily="2" charset="-122"/>
                        </a:rPr>
                        <a:t>该结果发生的</a:t>
                      </a:r>
                      <a:endParaRPr lang="zh-CN" sz="2400" b="1" kern="100">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6675" marR="66675" marT="0" marB="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22495">
                <a:tc>
                  <a:txBody>
                    <a:bodyPr wrap="square"/>
                    <a:lstStyle>
                      <a:lvl1pPr marL="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1pPr>
                      <a:lvl2pPr marL="4572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2pPr>
                      <a:lvl3pPr marL="9144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3pPr>
                      <a:lvl4pPr marL="13716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4pPr>
                      <a:lvl5pPr marL="18288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5pPr>
                      <a:lvl6pPr marL="22860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6pPr>
                      <a:lvl7pPr marL="27432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7pPr>
                      <a:lvl8pPr marL="32004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8pPr>
                      <a:lvl9pPr marL="3657600" algn="l" defTabSz="914400" rtl="0" eaLnBrk="1" latinLnBrk="0" hangingPunct="1">
                        <a:defRPr sz="1800" b="1" kern="1200">
                          <a:solidFill>
                            <a:schemeClr val="lt1"/>
                          </a:solidFill>
                          <a:latin typeface="Calibri" panose="020F0502020204030204"/>
                          <a:ea typeface="Arial" panose="020B0604020202020204"/>
                          <a:cs typeface="Arial" panose="020B0604020202020204"/>
                        </a:defRPr>
                      </a:lvl9pPr>
                    </a:lstStyle>
                    <a:p>
                      <a:pPr algn="ctr" latinLnBrk="1">
                        <a:lnSpc>
                          <a:spcPct val="100000"/>
                        </a:lnSpc>
                      </a:pPr>
                      <a:r>
                        <a:rPr lang="zh-CN" sz="2600" b="1" kern="0" spc="40">
                          <a:solidFill>
                            <a:schemeClr val="tx1"/>
                          </a:solidFill>
                          <a:effectLst/>
                          <a:latin typeface="宋体" panose="02010600030101010101" pitchFamily="2" charset="-122"/>
                          <a:ea typeface="宋体" panose="02010600030101010101" pitchFamily="2" charset="-122"/>
                        </a:rPr>
                        <a:t>过失</a:t>
                      </a:r>
                      <a:endParaRPr lang="zh-CN" sz="2600" b="1" kern="100">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6675" marR="66675" marT="0" marB="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Calibri" panose="020F0502020204030204"/>
                          <a:ea typeface="Arial" panose="020B0604020202020204"/>
                          <a:cs typeface="Arial" panose="020B0604020202020204"/>
                        </a:defRPr>
                      </a:lvl1pPr>
                      <a:lvl2pPr marL="457200" algn="l" defTabSz="914400" rtl="0" eaLnBrk="1" latinLnBrk="0" hangingPunct="1">
                        <a:defRPr sz="1800" kern="1200">
                          <a:solidFill>
                            <a:schemeClr val="dk1"/>
                          </a:solidFill>
                          <a:latin typeface="Calibri" panose="020F0502020204030204"/>
                          <a:ea typeface="Arial" panose="020B0604020202020204"/>
                          <a:cs typeface="Arial" panose="020B0604020202020204"/>
                        </a:defRPr>
                      </a:lvl2pPr>
                      <a:lvl3pPr marL="914400" algn="l" defTabSz="914400" rtl="0" eaLnBrk="1" latinLnBrk="0" hangingPunct="1">
                        <a:defRPr sz="1800" kern="1200">
                          <a:solidFill>
                            <a:schemeClr val="dk1"/>
                          </a:solidFill>
                          <a:latin typeface="Calibri" panose="020F0502020204030204"/>
                          <a:ea typeface="Arial" panose="020B0604020202020204"/>
                          <a:cs typeface="Arial" panose="020B0604020202020204"/>
                        </a:defRPr>
                      </a:lvl3pPr>
                      <a:lvl4pPr marL="1371600" algn="l" defTabSz="914400" rtl="0" eaLnBrk="1" latinLnBrk="0" hangingPunct="1">
                        <a:defRPr sz="1800" kern="1200">
                          <a:solidFill>
                            <a:schemeClr val="dk1"/>
                          </a:solidFill>
                          <a:latin typeface="Calibri" panose="020F0502020204030204"/>
                          <a:ea typeface="Arial" panose="020B0604020202020204"/>
                          <a:cs typeface="Arial" panose="020B0604020202020204"/>
                        </a:defRPr>
                      </a:lvl4pPr>
                      <a:lvl5pPr marL="1828800" algn="l" defTabSz="914400" rtl="0" eaLnBrk="1" latinLnBrk="0" hangingPunct="1">
                        <a:defRPr sz="1800" kern="1200">
                          <a:solidFill>
                            <a:schemeClr val="dk1"/>
                          </a:solidFill>
                          <a:latin typeface="Calibri" panose="020F0502020204030204"/>
                          <a:ea typeface="Arial" panose="020B0604020202020204"/>
                          <a:cs typeface="Arial" panose="020B0604020202020204"/>
                        </a:defRPr>
                      </a:lvl5pPr>
                      <a:lvl6pPr marL="2286000" algn="l" defTabSz="914400" rtl="0" eaLnBrk="1" latinLnBrk="0" hangingPunct="1">
                        <a:defRPr sz="1800" kern="1200">
                          <a:solidFill>
                            <a:schemeClr val="dk1"/>
                          </a:solidFill>
                          <a:latin typeface="Calibri" panose="020F0502020204030204"/>
                          <a:ea typeface="Arial" panose="020B0604020202020204"/>
                          <a:cs typeface="Arial" panose="020B0604020202020204"/>
                        </a:defRPr>
                      </a:lvl6pPr>
                      <a:lvl7pPr marL="2743200" algn="l" defTabSz="914400" rtl="0" eaLnBrk="1" latinLnBrk="0" hangingPunct="1">
                        <a:defRPr sz="1800" kern="1200">
                          <a:solidFill>
                            <a:schemeClr val="dk1"/>
                          </a:solidFill>
                          <a:latin typeface="Calibri" panose="020F0502020204030204"/>
                          <a:ea typeface="Arial" panose="020B0604020202020204"/>
                          <a:cs typeface="Arial" panose="020B0604020202020204"/>
                        </a:defRPr>
                      </a:lvl7pPr>
                      <a:lvl8pPr marL="3200400" algn="l" defTabSz="914400" rtl="0" eaLnBrk="1" latinLnBrk="0" hangingPunct="1">
                        <a:defRPr sz="1800" kern="1200">
                          <a:solidFill>
                            <a:schemeClr val="dk1"/>
                          </a:solidFill>
                          <a:latin typeface="Calibri" panose="020F0502020204030204"/>
                          <a:ea typeface="Arial" panose="020B0604020202020204"/>
                          <a:cs typeface="Arial" panose="020B0604020202020204"/>
                        </a:defRPr>
                      </a:lvl8pPr>
                      <a:lvl9pPr marL="3657600" algn="l" defTabSz="914400" rtl="0" eaLnBrk="1" latinLnBrk="0" hangingPunct="1">
                        <a:defRPr sz="1800" kern="1200">
                          <a:solidFill>
                            <a:schemeClr val="dk1"/>
                          </a:solidFill>
                          <a:latin typeface="Calibri" panose="020F0502020204030204"/>
                          <a:ea typeface="Arial" panose="020B0604020202020204"/>
                          <a:cs typeface="Arial" panose="020B0604020202020204"/>
                        </a:defRPr>
                      </a:lvl9pPr>
                    </a:lstStyle>
                    <a:p>
                      <a:pPr algn="just" latinLnBrk="1">
                        <a:lnSpc>
                          <a:spcPct val="100000"/>
                        </a:lnSpc>
                      </a:pPr>
                      <a:r>
                        <a:rPr lang="zh-CN" sz="2400" b="1" kern="0" spc="40">
                          <a:solidFill>
                            <a:schemeClr val="tx1"/>
                          </a:solidFill>
                          <a:effectLst/>
                          <a:latin typeface="宋体" panose="02010600030101010101" pitchFamily="2" charset="-122"/>
                          <a:ea typeface="宋体" panose="02010600030101010101" pitchFamily="2" charset="-122"/>
                        </a:rPr>
                        <a:t>行为人应当预见自己的行为可能损害他人的民事权利但因为</a:t>
                      </a:r>
                      <a:r>
                        <a:rPr lang="zh-CN" sz="2400" b="1" kern="0" spc="40">
                          <a:solidFill>
                            <a:srgbClr val="00B050"/>
                          </a:solidFill>
                          <a:effectLst/>
                          <a:latin typeface="宋体" panose="02010600030101010101" pitchFamily="2" charset="-122"/>
                          <a:ea typeface="宋体" panose="02010600030101010101" pitchFamily="2" charset="-122"/>
                        </a:rPr>
                        <a:t>疏忽大意而没有预见</a:t>
                      </a:r>
                      <a:r>
                        <a:rPr lang="zh-CN" sz="2400" b="1" kern="0" spc="40">
                          <a:solidFill>
                            <a:schemeClr val="tx1"/>
                          </a:solidFill>
                          <a:effectLst/>
                          <a:latin typeface="宋体" panose="02010600030101010101" pitchFamily="2" charset="-122"/>
                          <a:ea typeface="宋体" panose="02010600030101010101" pitchFamily="2" charset="-122"/>
                        </a:rPr>
                        <a:t>，或者虽然</a:t>
                      </a:r>
                      <a:r>
                        <a:rPr lang="zh-CN" sz="2400" b="1" kern="0" spc="40">
                          <a:solidFill>
                            <a:srgbClr val="00B050"/>
                          </a:solidFill>
                          <a:effectLst/>
                          <a:latin typeface="宋体" panose="02010600030101010101" pitchFamily="2" charset="-122"/>
                          <a:ea typeface="宋体" panose="02010600030101010101" pitchFamily="2" charset="-122"/>
                        </a:rPr>
                        <a:t>已经预见但轻信能够避免</a:t>
                      </a:r>
                      <a:r>
                        <a:rPr lang="zh-CN" sz="2400" b="1" kern="0" spc="40">
                          <a:solidFill>
                            <a:schemeClr val="tx1"/>
                          </a:solidFill>
                          <a:effectLst/>
                          <a:latin typeface="宋体" panose="02010600030101010101" pitchFamily="2" charset="-122"/>
                          <a:ea typeface="宋体" panose="02010600030101010101" pitchFamily="2" charset="-122"/>
                        </a:rPr>
                        <a:t>，结果导致他人的民事权利受到损害的</a:t>
                      </a:r>
                      <a:endParaRPr lang="zh-CN" sz="2400" b="1" kern="100">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txBody>
                  <a:tcPr marL="66675" marR="66675" marT="0" marB="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custDataLst>
              <p:tags r:id="rId1"/>
            </p:custDataLst>
          </p:nvPr>
        </p:nvGraphicFramePr>
        <p:xfrm>
          <a:off x="103255" y="1700070"/>
          <a:ext cx="11966220" cy="3886200"/>
        </p:xfrm>
        <a:graphic>
          <a:graphicData uri="http://schemas.openxmlformats.org/drawingml/2006/table">
            <a:tbl>
              <a:tblPr/>
              <a:tblGrid>
                <a:gridCol w="1457575"/>
                <a:gridCol w="948690"/>
                <a:gridCol w="9559955"/>
              </a:tblGrid>
              <a:tr h="720090">
                <a:tc rowSpan="2">
                  <a:txBody>
                    <a:bodyPr wrap="square"/>
                    <a:lstStyle/>
                    <a:p>
                      <a:pPr algn="ctr">
                        <a:lnSpc>
                          <a:spcPct val="100000"/>
                        </a:lnSpc>
                        <a:tabLst>
                          <a:tab pos="2743200" algn="l"/>
                        </a:tabLst>
                      </a:pPr>
                      <a:r>
                        <a:rPr lang="zh-CN" altLang="en-US" sz="2600" b="1" kern="100">
                          <a:solidFill>
                            <a:srgbClr val="0000CC"/>
                          </a:solidFill>
                          <a:effectLst/>
                          <a:highlight>
                            <a:srgbClr val="FFFFCC"/>
                          </a:highlight>
                          <a:latin typeface="宋体" panose="02010600030101010101" pitchFamily="2" charset="-122"/>
                          <a:ea typeface="宋体" panose="02010600030101010101" pitchFamily="2" charset="-122"/>
                        </a:rPr>
                        <a:t>过错推定</a:t>
                      </a:r>
                      <a:r>
                        <a:rPr lang="zh-CN" altLang="en-US" sz="2600" b="1" kern="100">
                          <a:solidFill>
                            <a:srgbClr val="0000CC"/>
                          </a:solidFill>
                          <a:effectLst/>
                          <a:latin typeface="宋体" panose="02010600030101010101" pitchFamily="2" charset="-122"/>
                          <a:ea typeface="宋体" panose="02010600030101010101" pitchFamily="2" charset="-122"/>
                        </a:rPr>
                        <a:t>侵权责任</a:t>
                      </a:r>
                      <a:endParaRPr lang="zh-CN" altLang="en-US" sz="2600" b="1" kern="100">
                        <a:solidFill>
                          <a:srgbClr val="0000CC"/>
                        </a:solidFill>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algn="ctr">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含义</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依照法律规定</a:t>
                      </a:r>
                      <a:r>
                        <a:rPr lang="zh-CN" altLang="en-US" sz="2600" b="1" kern="100">
                          <a:solidFill>
                            <a:srgbClr val="00B050"/>
                          </a:solidFill>
                          <a:effectLst/>
                          <a:latin typeface="宋体" panose="02010600030101010101" pitchFamily="2" charset="-122"/>
                          <a:ea typeface="宋体" panose="02010600030101010101" pitchFamily="2" charset="-122"/>
                          <a:cs typeface="Courier New" panose="02070309020205020404" pitchFamily="49" charset="0"/>
                        </a:rPr>
                        <a:t>推定</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行为人</a:t>
                      </a:r>
                      <a:r>
                        <a:rPr lang="zh-CN" altLang="en-US" sz="2600" b="1" kern="100">
                          <a:solidFill>
                            <a:srgbClr val="00B050"/>
                          </a:solidFill>
                          <a:effectLst/>
                          <a:latin typeface="宋体" panose="02010600030101010101" pitchFamily="2" charset="-122"/>
                          <a:ea typeface="宋体" panose="02010600030101010101" pitchFamily="2" charset="-122"/>
                          <a:cs typeface="Courier New" panose="02070309020205020404" pitchFamily="49" charset="0"/>
                        </a:rPr>
                        <a:t>有过错</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，其</a:t>
                      </a:r>
                      <a:r>
                        <a:rPr lang="zh-CN" altLang="en-US" sz="2600" b="1" kern="100">
                          <a:solidFill>
                            <a:srgbClr val="00B050"/>
                          </a:solidFill>
                          <a:effectLst/>
                          <a:latin typeface="宋体" panose="02010600030101010101" pitchFamily="2" charset="-122"/>
                          <a:ea typeface="宋体" panose="02010600030101010101" pitchFamily="2" charset="-122"/>
                          <a:cs typeface="Courier New" panose="02070309020205020404" pitchFamily="49" charset="0"/>
                        </a:rPr>
                        <a:t>不能证明自己没有过错</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的，应当承担侵权责任。</a:t>
                      </a:r>
                      <a:endParaRPr lang="en-US" altLang="zh-CN" sz="2600" b="1" kern="100">
                        <a:effectLst/>
                        <a:latin typeface="宋体" panose="02010600030101010101" pitchFamily="2" charset="-122"/>
                        <a:ea typeface="宋体" panose="02010600030101010101" pitchFamily="2" charset="-122"/>
                        <a:cs typeface="Courier New" panose="02070309020205020404" pitchFamily="49" charset="0"/>
                      </a:endParaRPr>
                    </a:p>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（简而言之：先推定有过错，行为人需自证无错。</a:t>
                      </a:r>
                      <a:r>
                        <a:rPr lang="zh-CN" altLang="en-US" sz="2600" b="1" kern="100">
                          <a:solidFill>
                            <a:srgbClr val="0000CC"/>
                          </a:solidFill>
                          <a:effectLst/>
                          <a:latin typeface="宋体" panose="02010600030101010101" pitchFamily="2" charset="-122"/>
                          <a:ea typeface="宋体" panose="02010600030101010101" pitchFamily="2" charset="-122"/>
                          <a:cs typeface="Courier New" panose="02070309020205020404" pitchFamily="49" charset="0"/>
                        </a:rPr>
                        <a:t>举证责任倒置</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788670">
                <a:tc vMerge="1">
                  <a:tcPr marL="46800" marR="4680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ctr">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表现</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lvl1pPr marL="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1pPr>
                      <a:lvl2pPr marL="457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2pPr>
                      <a:lvl3pPr marL="914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3pPr>
                      <a:lvl4pPr marL="1371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4pPr>
                      <a:lvl5pPr marL="18288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5pPr>
                      <a:lvl6pPr marL="22860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6pPr>
                      <a:lvl7pPr marL="27432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7pPr>
                      <a:lvl8pPr marL="32004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8pPr>
                      <a:lvl9pPr marL="3657600" algn="l" defTabSz="914400" rtl="0" eaLnBrk="1" latinLnBrk="0" hangingPunct="1">
                        <a:defRPr sz="1800" kern="1200">
                          <a:solidFill>
                            <a:schemeClr val="dk1"/>
                          </a:solidFill>
                          <a:latin typeface="等线" panose="02010600030101010101" charset="-122"/>
                          <a:ea typeface="Arial" panose="020B0604020202020204"/>
                          <a:cs typeface="Arial" panose="020B0604020202020204"/>
                        </a:defRPr>
                      </a:lvl9pPr>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动物园饲养动物致人损害的责任、林木折断致人损害的责任</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720090">
                <a:tc rowSpan="2">
                  <a:txBody>
                    <a:bodyPr wrap="square"/>
                    <a:lstStyle/>
                    <a:p>
                      <a:pPr algn="ctr">
                        <a:lnSpc>
                          <a:spcPct val="100000"/>
                        </a:lnSpc>
                        <a:tabLst>
                          <a:tab pos="2743200" algn="l"/>
                        </a:tabLst>
                      </a:pPr>
                      <a:r>
                        <a:rPr lang="zh-CN" altLang="en-US" sz="2600" b="1" kern="100">
                          <a:solidFill>
                            <a:srgbClr val="0000CC"/>
                          </a:solidFill>
                          <a:effectLst/>
                          <a:highlight>
                            <a:srgbClr val="FFFFCC"/>
                          </a:highlight>
                          <a:latin typeface="宋体" panose="02010600030101010101" pitchFamily="2" charset="-122"/>
                          <a:ea typeface="宋体" panose="02010600030101010101" pitchFamily="2" charset="-122"/>
                          <a:cs typeface="Courier New" panose="02070309020205020404" pitchFamily="49" charset="0"/>
                        </a:rPr>
                        <a:t>无过错</a:t>
                      </a:r>
                      <a:r>
                        <a:rPr lang="zh-CN" altLang="en-US" sz="2600" b="1" kern="100">
                          <a:solidFill>
                            <a:srgbClr val="0000CC"/>
                          </a:solidFill>
                          <a:effectLst/>
                          <a:latin typeface="宋体" panose="02010600030101010101" pitchFamily="2" charset="-122"/>
                          <a:ea typeface="宋体" panose="02010600030101010101" pitchFamily="2" charset="-122"/>
                          <a:cs typeface="Courier New" panose="02070309020205020404" pitchFamily="49" charset="0"/>
                        </a:rPr>
                        <a:t>侵权责任</a:t>
                      </a:r>
                      <a:endParaRPr lang="zh-CN" altLang="en-US" sz="2600" b="1" kern="100">
                        <a:solidFill>
                          <a:srgbClr val="0000CC"/>
                        </a:solidFill>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algn="ctr">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含义</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依照法律规定</a:t>
                      </a:r>
                      <a:r>
                        <a:rPr lang="zh-CN" altLang="en-US" sz="2600" b="1" kern="100">
                          <a:solidFill>
                            <a:srgbClr val="CC00CC"/>
                          </a:solidFill>
                          <a:effectLst/>
                          <a:latin typeface="宋体" panose="02010600030101010101" pitchFamily="2" charset="-122"/>
                          <a:ea typeface="宋体" panose="02010600030101010101" pitchFamily="2" charset="-122"/>
                          <a:cs typeface="Courier New" panose="02070309020205020404" pitchFamily="49" charset="0"/>
                        </a:rPr>
                        <a:t>无过错</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侵权责任的，行为人只要损害了他人的民事权益，不论其</a:t>
                      </a:r>
                      <a:r>
                        <a:rPr lang="zh-CN" altLang="en-US" sz="2600" b="1" kern="100">
                          <a:solidFill>
                            <a:srgbClr val="CC00CC"/>
                          </a:solidFill>
                          <a:effectLst/>
                          <a:latin typeface="宋体" panose="02010600030101010101" pitchFamily="2" charset="-122"/>
                          <a:ea typeface="宋体" panose="02010600030101010101" pitchFamily="2" charset="-122"/>
                          <a:cs typeface="Courier New" panose="02070309020205020404" pitchFamily="49" charset="0"/>
                        </a:rPr>
                        <a:t>有无过错，均应当承担侵权责任</a:t>
                      </a: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a:t>
                      </a:r>
                      <a:endParaRPr lang="en-US" altLang="zh-CN" sz="2600" b="1" kern="100">
                        <a:effectLst/>
                        <a:latin typeface="宋体" panose="02010600030101010101" pitchFamily="2" charset="-122"/>
                        <a:ea typeface="宋体" panose="02010600030101010101" pitchFamily="2" charset="-122"/>
                        <a:cs typeface="Courier New" panose="02070309020205020404" pitchFamily="49" charset="0"/>
                      </a:endParaRPr>
                    </a:p>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（简而言之：无论有无过错，均需承担责任。）</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720090">
                <a:tc vMerge="1">
                  <a:tcPr marL="46800" marR="4680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algn="ctr">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表现</a:t>
                      </a:r>
                      <a:endParaRPr lang="zh-CN"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wrap="square"/>
                    <a:lstStyle/>
                    <a:p>
                      <a:pPr algn="l">
                        <a:lnSpc>
                          <a:spcPct val="100000"/>
                        </a:lnSpc>
                        <a:tabLst>
                          <a:tab pos="2743200" algn="l"/>
                        </a:tabLst>
                      </a:pPr>
                      <a:r>
                        <a:rPr lang="zh-CN" altLang="en-US" sz="2600" b="1" kern="100">
                          <a:effectLst/>
                          <a:latin typeface="宋体" panose="02010600030101010101" pitchFamily="2" charset="-122"/>
                          <a:ea typeface="宋体" panose="02010600030101010101" pitchFamily="2" charset="-122"/>
                          <a:cs typeface="Courier New" panose="02070309020205020404" pitchFamily="49" charset="0"/>
                        </a:rPr>
                        <a:t>饲养的动物致人损害的责任、生产者产品责任、环境污染责任。</a:t>
                      </a:r>
                      <a:endParaRPr lang="zh-CN" altLang="en-US" sz="2600" b="1" kern="100">
                        <a:effectLst/>
                        <a:latin typeface="宋体" panose="02010600030101010101" pitchFamily="2" charset="-122"/>
                        <a:ea typeface="宋体" panose="02010600030101010101" pitchFamily="2" charset="-122"/>
                        <a:cs typeface="Courier New" panose="02070309020205020404" pitchFamily="49" charset="0"/>
                      </a:endParaRPr>
                    </a:p>
                  </a:txBody>
                  <a:tcPr marL="46800" marR="46800" marT="0" marB="0" vert="horz"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Кружок"/>
          <p:cNvSpPr/>
          <p:nvPr>
            <p:custDataLst>
              <p:tags r:id="rId2"/>
            </p:custDataLst>
          </p:nvPr>
        </p:nvSpPr>
        <p:spPr>
          <a:xfrm>
            <a:off x="11396183" y="150975"/>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4" name="矩形 3"/>
          <p:cNvSpPr/>
          <p:nvPr>
            <p:custDataLst>
              <p:tags r:id="rId3"/>
            </p:custDataLst>
          </p:nvPr>
        </p:nvSpPr>
        <p:spPr>
          <a:xfrm>
            <a:off x="45719" y="30779"/>
            <a:ext cx="5657851"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考点精讲：一、权利保障 于法有据</a:t>
            </a:r>
            <a:endParaRPr lang="zh-CN" altLang="en-US" sz="2800" b="1">
              <a:solidFill>
                <a:schemeClr val="bg1"/>
              </a:solidFill>
              <a:latin typeface="微软雅黑" panose="020B0503020204020204" charset="-122"/>
              <a:ea typeface="微软雅黑" panose="020B0503020204020204" charset="-122"/>
            </a:endParaRPr>
          </a:p>
        </p:txBody>
      </p:sp>
      <p:sp>
        <p:nvSpPr>
          <p:cNvPr id="7" name="Rectangle 1"/>
          <p:cNvSpPr>
            <a:spLocks noChangeArrowheads="1"/>
          </p:cNvSpPr>
          <p:nvPr>
            <p:custDataLst>
              <p:tags r:id="rId4"/>
            </p:custDataLst>
          </p:nvPr>
        </p:nvSpPr>
        <p:spPr bwMode="auto">
          <a:xfrm>
            <a:off x="53975" y="577641"/>
            <a:ext cx="12084050" cy="9220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ctr" defTabSz="914400" rtl="0" eaLnBrk="1" fontAlgn="base" latinLnBrk="0" hangingPunct="1">
              <a:spcBef>
                <a:spcPct val="0"/>
              </a:spcBef>
              <a:spcAft>
                <a:spcPct val="0"/>
              </a:spcAft>
              <a:buClrTx/>
              <a:buSzTx/>
              <a:buFontTx/>
              <a:buNone/>
            </a:pPr>
            <a:r>
              <a:rPr lang="zh-CN" altLang="en-US" sz="2800" b="1">
                <a:solidFill>
                  <a:srgbClr val="FF0000"/>
                </a:solidFill>
                <a:latin typeface="微软雅黑" panose="020B0503020204020204" charset="-122"/>
                <a:ea typeface="微软雅黑" panose="020B0503020204020204" charset="-122"/>
                <a:cs typeface="宋体" panose="02010600030101010101" pitchFamily="2" charset="-122"/>
              </a:rPr>
              <a:t>（二）侵权责任中的情理法</a:t>
            </a:r>
            <a:endParaRPr lang="en-US" altLang="zh-CN" sz="2800" b="1">
              <a:highlight>
                <a:srgbClr val="66FFFF"/>
              </a:highlight>
              <a:latin typeface="宋体" panose="02010600030101010101" pitchFamily="2" charset="-122"/>
              <a:ea typeface="宋体" panose="02010600030101010101" pitchFamily="2" charset="-122"/>
              <a:cs typeface="宋体" panose="02010600030101010101" pitchFamily="2" charset="-122"/>
            </a:endParaRPr>
          </a:p>
          <a:p>
            <a:pPr marL="0" marR="0" lvl="0" defTabSz="914400" rtl="0" eaLnBrk="1" fontAlgn="base" latinLnBrk="0" hangingPunct="1">
              <a:spcBef>
                <a:spcPct val="0"/>
              </a:spcBef>
              <a:spcAft>
                <a:spcPct val="0"/>
              </a:spcAft>
              <a:buClrTx/>
              <a:buSzTx/>
              <a:buFontTx/>
              <a:buNone/>
            </a:pPr>
            <a:r>
              <a:rPr lang="en-US" altLang="zh-CN" sz="2600" b="1">
                <a:latin typeface="宋体" panose="02010600030101010101" pitchFamily="2" charset="-122"/>
                <a:ea typeface="宋体" panose="02010600030101010101" pitchFamily="2" charset="-122"/>
                <a:cs typeface="宋体" panose="02010600030101010101" pitchFamily="2" charset="-122"/>
              </a:rPr>
              <a:t>2.</a:t>
            </a:r>
            <a:r>
              <a:rPr lang="zh-CN" altLang="en-US" sz="2600" b="1">
                <a:solidFill>
                  <a:srgbClr val="FF0000"/>
                </a:solidFill>
                <a:latin typeface="宋体" panose="02010600030101010101" pitchFamily="2" charset="-122"/>
                <a:ea typeface="宋体" panose="02010600030101010101" pitchFamily="2" charset="-122"/>
                <a:cs typeface="宋体" panose="02010600030101010101" pitchFamily="2" charset="-122"/>
              </a:rPr>
              <a:t>特殊规定</a:t>
            </a:r>
            <a:r>
              <a:rPr lang="zh-CN" altLang="en-US" sz="2600" b="1">
                <a:latin typeface="宋体" panose="02010600030101010101" pitchFamily="2" charset="-122"/>
                <a:ea typeface="宋体" panose="02010600030101010101" pitchFamily="2" charset="-122"/>
                <a:cs typeface="宋体" panose="02010600030101010101" pitchFamily="2" charset="-122"/>
              </a:rPr>
              <a:t>：</a:t>
            </a:r>
            <a:r>
              <a:rPr lang="zh-CN" altLang="en-US" sz="2600" b="1">
                <a:solidFill>
                  <a:srgbClr val="7030A0"/>
                </a:solidFill>
                <a:latin typeface="宋体" panose="02010600030101010101" pitchFamily="2" charset="-122"/>
                <a:ea typeface="宋体" panose="02010600030101010101" pitchFamily="2" charset="-122"/>
                <a:cs typeface="宋体" panose="02010600030101010101" pitchFamily="2" charset="-122"/>
              </a:rPr>
              <a:t>过错推定和无过错侵权责任</a:t>
            </a:r>
            <a:endParaRPr lang="en-US" altLang="zh-CN" sz="2600" b="1">
              <a:solidFill>
                <a:srgbClr val="7030A0"/>
              </a:solidFill>
              <a:latin typeface="宋体" panose="02010600030101010101" pitchFamily="2" charset="-122"/>
              <a:ea typeface="宋体" panose="02010600030101010101" pitchFamily="2" charset="-122"/>
              <a:cs typeface="宋体" panose="02010600030101010101" pitchFamily="2" charset="-122"/>
            </a:endParaRPr>
          </a:p>
        </p:txBody>
      </p:sp>
      <p:sp>
        <p:nvSpPr>
          <p:cNvPr id="9" name="文本框 8"/>
          <p:cNvSpPr txBox="1"/>
          <p:nvPr>
            <p:custDataLst>
              <p:tags r:id="rId5"/>
            </p:custDataLst>
          </p:nvPr>
        </p:nvSpPr>
        <p:spPr>
          <a:xfrm>
            <a:off x="91617" y="5814563"/>
            <a:ext cx="12008766" cy="492443"/>
          </a:xfrm>
          <a:prstGeom prst="rect">
            <a:avLst/>
          </a:prstGeom>
          <a:solidFill>
            <a:srgbClr val="FFFFCC"/>
          </a:solidFill>
        </p:spPr>
        <p:txBody>
          <a:bodyPr wrap="square">
            <a:spAutoFit/>
          </a:bodyPr>
          <a:lstStyle/>
          <a:p>
            <a:r>
              <a:rPr lang="en-US" altLang="zh-CN" sz="2600" b="1">
                <a:latin typeface="宋体" panose="02010600030101010101" pitchFamily="2" charset="-122"/>
                <a:ea typeface="宋体" panose="02010600030101010101" pitchFamily="2" charset="-122"/>
              </a:rPr>
              <a:t>【</a:t>
            </a:r>
            <a:r>
              <a:rPr lang="zh-CN" altLang="en-US" sz="2600" b="1">
                <a:latin typeface="宋体" panose="02010600030101010101" pitchFamily="2" charset="-122"/>
                <a:ea typeface="宋体" panose="02010600030101010101" pitchFamily="2" charset="-122"/>
              </a:rPr>
              <a:t>注意</a:t>
            </a:r>
            <a:r>
              <a:rPr lang="en-US" altLang="zh-CN" sz="2600" b="1">
                <a:latin typeface="宋体" panose="02010600030101010101" pitchFamily="2" charset="-122"/>
                <a:ea typeface="宋体" panose="02010600030101010101" pitchFamily="2" charset="-122"/>
              </a:rPr>
              <a:t>】</a:t>
            </a:r>
            <a:r>
              <a:rPr lang="zh-CN" altLang="en-US" sz="2600" b="1">
                <a:latin typeface="宋体" panose="02010600030101010101" pitchFamily="2" charset="-122"/>
                <a:ea typeface="宋体" panose="02010600030101010101" pitchFamily="2" charset="-122"/>
              </a:rPr>
              <a:t>动物园承担过错推定责任；动物饲养人或者管理人承担无过错责任</a:t>
            </a:r>
            <a:endParaRPr lang="zh-CN" altLang="en-US" sz="2600" b="1">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11316173" y="35599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4" name="矩形 3"/>
          <p:cNvSpPr/>
          <p:nvPr>
            <p:custDataLst>
              <p:tags r:id="rId2"/>
            </p:custDataLst>
          </p:nvPr>
        </p:nvSpPr>
        <p:spPr>
          <a:xfrm>
            <a:off x="0" y="30778"/>
            <a:ext cx="1781503"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拓展深化</a:t>
            </a:r>
            <a:endParaRPr lang="zh-CN" altLang="en-US" sz="2800" b="1">
              <a:solidFill>
                <a:schemeClr val="bg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91440" y="1288197"/>
            <a:ext cx="11967210" cy="4493538"/>
          </a:xfrm>
          <a:prstGeom prst="rect">
            <a:avLst/>
          </a:prstGeom>
          <a:noFill/>
        </p:spPr>
        <p:txBody>
          <a:bodyPr wrap="square">
            <a:spAutoFit/>
          </a:bodyPr>
          <a:lstStyle/>
          <a:p>
            <a:pPr algn="ctr"/>
            <a:r>
              <a:rPr lang="zh-CN" altLang="en-US" sz="2800" b="1">
                <a:solidFill>
                  <a:srgbClr val="7030A0"/>
                </a:solidFill>
                <a:latin typeface="宋体" panose="02010600030101010101" pitchFamily="2" charset="-122"/>
                <a:ea typeface="宋体" panose="02010600030101010101" pitchFamily="2" charset="-122"/>
              </a:rPr>
              <a:t>常见过错推定侵权责任</a:t>
            </a:r>
            <a:endParaRPr lang="zh-CN" altLang="en-US" sz="2800" b="1">
              <a:solidFill>
                <a:srgbClr val="7030A0"/>
              </a:solidFill>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①无民事行为能力人在教育机构遭受人身损害的，推定教育机构具有过错； </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②患者因医疗机构隐匿或者拒绝提供与纠纷有关的病历资料，或者医疗机构伪造、篡改或者销毁病历资料遭受损害的，推定医疗机构具有过错； </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③非法占有高度危险物中所有人、管理人的过错推定责任；</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④</a:t>
            </a:r>
            <a:r>
              <a:rPr lang="zh-CN" altLang="en-US" sz="2600" b="1">
                <a:solidFill>
                  <a:srgbClr val="FF0000"/>
                </a:solidFill>
                <a:latin typeface="宋体" panose="02010600030101010101" pitchFamily="2" charset="-122"/>
                <a:ea typeface="宋体" panose="02010600030101010101" pitchFamily="2" charset="-122"/>
              </a:rPr>
              <a:t>动物园饲养的动物致人损害的，推定动物园具有过错</a:t>
            </a:r>
            <a:r>
              <a:rPr lang="zh-CN" altLang="en-US" sz="2600" b="1">
                <a:latin typeface="宋体" panose="02010600030101010101" pitchFamily="2" charset="-122"/>
                <a:ea typeface="宋体" panose="02010600030101010101" pitchFamily="2" charset="-122"/>
              </a:rPr>
              <a:t>；</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⑤</a:t>
            </a:r>
            <a:r>
              <a:rPr lang="zh-CN" altLang="en-US" sz="2600" b="1">
                <a:solidFill>
                  <a:srgbClr val="FF0000"/>
                </a:solidFill>
                <a:latin typeface="宋体" panose="02010600030101010101" pitchFamily="2" charset="-122"/>
                <a:ea typeface="宋体" panose="02010600030101010101" pitchFamily="2" charset="-122"/>
              </a:rPr>
              <a:t>建筑物</a:t>
            </a:r>
            <a:r>
              <a:rPr lang="zh-CN" altLang="en-US" sz="2600" b="1">
                <a:latin typeface="宋体" panose="02010600030101010101" pitchFamily="2" charset="-122"/>
                <a:ea typeface="宋体" panose="02010600030101010101" pitchFamily="2" charset="-122"/>
              </a:rPr>
              <a:t>、构筑物或者其他设施及其搁置物、悬挂物发生</a:t>
            </a:r>
            <a:r>
              <a:rPr lang="zh-CN" altLang="en-US" sz="2600" b="1">
                <a:solidFill>
                  <a:srgbClr val="FF0000"/>
                </a:solidFill>
                <a:latin typeface="宋体" panose="02010600030101010101" pitchFamily="2" charset="-122"/>
                <a:ea typeface="宋体" panose="02010600030101010101" pitchFamily="2" charset="-122"/>
              </a:rPr>
              <a:t>脱落、坠落致人损害的</a:t>
            </a:r>
            <a:r>
              <a:rPr lang="zh-CN" altLang="en-US" sz="2600" b="1">
                <a:latin typeface="宋体" panose="02010600030101010101" pitchFamily="2" charset="-122"/>
                <a:ea typeface="宋体" panose="02010600030101010101" pitchFamily="2" charset="-122"/>
              </a:rPr>
              <a:t>，推定其</a:t>
            </a:r>
            <a:r>
              <a:rPr lang="zh-CN" altLang="en-US" sz="2600" b="1">
                <a:solidFill>
                  <a:srgbClr val="FF0000"/>
                </a:solidFill>
                <a:latin typeface="宋体" panose="02010600030101010101" pitchFamily="2" charset="-122"/>
                <a:ea typeface="宋体" panose="02010600030101010101" pitchFamily="2" charset="-122"/>
              </a:rPr>
              <a:t>所有人、管理人或者使用人具有过错</a:t>
            </a:r>
            <a:r>
              <a:rPr lang="zh-CN" altLang="en-US" sz="2600" b="1">
                <a:latin typeface="宋体" panose="02010600030101010101" pitchFamily="2" charset="-122"/>
                <a:ea typeface="宋体" panose="02010600030101010101" pitchFamily="2" charset="-122"/>
              </a:rPr>
              <a:t>；</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⑥堆放的物品倒塌致人损害的，推定堆放人具有过错；</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⑦</a:t>
            </a:r>
            <a:r>
              <a:rPr lang="zh-CN" altLang="en-US" sz="2600" b="1">
                <a:solidFill>
                  <a:srgbClr val="FF0000"/>
                </a:solidFill>
                <a:latin typeface="宋体" panose="02010600030101010101" pitchFamily="2" charset="-122"/>
                <a:ea typeface="宋体" panose="02010600030101010101" pitchFamily="2" charset="-122"/>
              </a:rPr>
              <a:t>林木折断致人损害的，推定林木的所有人或者管理人具有过错</a:t>
            </a:r>
            <a:r>
              <a:rPr lang="zh-CN" altLang="en-US" sz="2600" b="1">
                <a:latin typeface="宋体" panose="02010600030101010101" pitchFamily="2" charset="-122"/>
                <a:ea typeface="宋体" panose="02010600030101010101" pitchFamily="2" charset="-122"/>
              </a:rPr>
              <a:t>；</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⑧地下施工（包括窨井）致人损害的，推定施工人具有过错。</a:t>
            </a:r>
            <a:endParaRPr lang="zh-CN" altLang="en-US" sz="2600" b="1">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ружок"/>
          <p:cNvSpPr/>
          <p:nvPr>
            <p:custDataLst>
              <p:tags r:id="rId1"/>
            </p:custDataLst>
          </p:nvPr>
        </p:nvSpPr>
        <p:spPr>
          <a:xfrm>
            <a:off x="11316173" y="355991"/>
            <a:ext cx="527050" cy="527050"/>
          </a:xfrm>
          <a:prstGeom prst="ellipse">
            <a:avLst/>
          </a:prstGeom>
          <a:solidFill>
            <a:srgbClr val="FF9740"/>
          </a:soli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p>
        </p:txBody>
      </p:sp>
      <p:sp>
        <p:nvSpPr>
          <p:cNvPr id="4" name="矩形 3"/>
          <p:cNvSpPr/>
          <p:nvPr>
            <p:custDataLst>
              <p:tags r:id="rId2"/>
            </p:custDataLst>
          </p:nvPr>
        </p:nvSpPr>
        <p:spPr>
          <a:xfrm>
            <a:off x="0" y="30778"/>
            <a:ext cx="1781503" cy="523220"/>
          </a:xfrm>
          <a:prstGeom prst="rect">
            <a:avLst/>
          </a:prstGeom>
          <a:solidFill>
            <a:srgbClr val="FF9740"/>
          </a:solidFill>
        </p:spPr>
        <p:txBody>
          <a:bodyPr wrap="square" anchor="ctr" anchorCtr="0">
            <a:spAutoFit/>
          </a:bodyPr>
          <a:lstStyle/>
          <a:p>
            <a:pPr lvl="0" algn="ctr">
              <a:spcBef>
                <a:spcPct val="0"/>
              </a:spcBef>
            </a:pPr>
            <a:r>
              <a:rPr lang="zh-CN" altLang="en-US" sz="2800" b="1">
                <a:solidFill>
                  <a:schemeClr val="bg1"/>
                </a:solidFill>
                <a:latin typeface="微软雅黑" panose="020B0503020204020204" charset="-122"/>
                <a:ea typeface="微软雅黑" panose="020B0503020204020204" charset="-122"/>
              </a:rPr>
              <a:t>拓展深化</a:t>
            </a:r>
            <a:endParaRPr lang="zh-CN" altLang="en-US" sz="2800" b="1">
              <a:solidFill>
                <a:schemeClr val="bg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95250" y="446693"/>
            <a:ext cx="12001500" cy="5324535"/>
          </a:xfrm>
          <a:prstGeom prst="rect">
            <a:avLst/>
          </a:prstGeom>
          <a:noFill/>
        </p:spPr>
        <p:txBody>
          <a:bodyPr wrap="square">
            <a:spAutoFit/>
          </a:bodyPr>
          <a:lstStyle/>
          <a:p>
            <a:pPr algn="ctr"/>
            <a:r>
              <a:rPr lang="zh-CN" altLang="en-US" sz="2800" b="1">
                <a:solidFill>
                  <a:srgbClr val="7030A0"/>
                </a:solidFill>
                <a:latin typeface="宋体" panose="02010600030101010101" pitchFamily="2" charset="-122"/>
                <a:ea typeface="宋体" panose="02010600030101010101" pitchFamily="2" charset="-122"/>
              </a:rPr>
              <a:t>常见无过错侵权责任</a:t>
            </a:r>
            <a:endParaRPr lang="zh-CN" altLang="en-US" sz="2800" b="1">
              <a:solidFill>
                <a:srgbClr val="7030A0"/>
              </a:solidFill>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①</a:t>
            </a:r>
            <a:r>
              <a:rPr lang="zh-CN" altLang="en-US" sz="2600" b="1">
                <a:solidFill>
                  <a:srgbClr val="FF0000"/>
                </a:solidFill>
                <a:latin typeface="宋体" panose="02010600030101010101" pitchFamily="2" charset="-122"/>
                <a:ea typeface="宋体" panose="02010600030101010101" pitchFamily="2" charset="-122"/>
              </a:rPr>
              <a:t>无民事行为能力人、限制民事行为能力人</a:t>
            </a:r>
            <a:r>
              <a:rPr lang="zh-CN" altLang="en-US" sz="2600" b="1">
                <a:latin typeface="宋体" panose="02010600030101010101" pitchFamily="2" charset="-122"/>
                <a:ea typeface="宋体" panose="02010600030101010101" pitchFamily="2" charset="-122"/>
              </a:rPr>
              <a:t>致人损害的，由</a:t>
            </a:r>
            <a:r>
              <a:rPr lang="zh-CN" altLang="en-US" sz="2600" b="1">
                <a:solidFill>
                  <a:srgbClr val="0000CC"/>
                </a:solidFill>
                <a:highlight>
                  <a:srgbClr val="FFFFCC"/>
                </a:highlight>
                <a:latin typeface="宋体" panose="02010600030101010101" pitchFamily="2" charset="-122"/>
                <a:ea typeface="宋体" panose="02010600030101010101" pitchFamily="2" charset="-122"/>
              </a:rPr>
              <a:t>监</a:t>
            </a:r>
            <a:r>
              <a:rPr lang="zh-CN" altLang="en-US" sz="2600" b="1">
                <a:solidFill>
                  <a:srgbClr val="FF0000"/>
                </a:solidFill>
                <a:latin typeface="宋体" panose="02010600030101010101" pitchFamily="2" charset="-122"/>
                <a:ea typeface="宋体" panose="02010600030101010101" pitchFamily="2" charset="-122"/>
              </a:rPr>
              <a:t>护人</a:t>
            </a:r>
            <a:r>
              <a:rPr lang="zh-CN" altLang="en-US" sz="2600" b="1">
                <a:latin typeface="宋体" panose="02010600030101010101" pitchFamily="2" charset="-122"/>
                <a:ea typeface="宋体" panose="02010600030101010101" pitchFamily="2" charset="-122"/>
              </a:rPr>
              <a:t>承担无过错责任；</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②用人单位的工作人员因执行工作任务致人损害的，由</a:t>
            </a:r>
            <a:r>
              <a:rPr lang="zh-CN" altLang="en-US" sz="2600" b="1">
                <a:solidFill>
                  <a:srgbClr val="FF0000"/>
                </a:solidFill>
                <a:latin typeface="宋体" panose="02010600030101010101" pitchFamily="2" charset="-122"/>
                <a:ea typeface="宋体" panose="02010600030101010101" pitchFamily="2" charset="-122"/>
              </a:rPr>
              <a:t>用人</a:t>
            </a:r>
            <a:r>
              <a:rPr lang="zh-CN" altLang="en-US" sz="2600" b="1">
                <a:solidFill>
                  <a:srgbClr val="0000CC"/>
                </a:solidFill>
                <a:highlight>
                  <a:srgbClr val="FFFFCC"/>
                </a:highlight>
                <a:latin typeface="宋体" panose="02010600030101010101" pitchFamily="2" charset="-122"/>
                <a:ea typeface="宋体" panose="02010600030101010101" pitchFamily="2" charset="-122"/>
              </a:rPr>
              <a:t>单</a:t>
            </a:r>
            <a:r>
              <a:rPr lang="zh-CN" altLang="en-US" sz="2600" b="1">
                <a:solidFill>
                  <a:srgbClr val="FF0000"/>
                </a:solidFill>
                <a:latin typeface="宋体" panose="02010600030101010101" pitchFamily="2" charset="-122"/>
                <a:ea typeface="宋体" panose="02010600030101010101" pitchFamily="2" charset="-122"/>
              </a:rPr>
              <a:t>位</a:t>
            </a:r>
            <a:r>
              <a:rPr lang="zh-CN" altLang="en-US" sz="2600" b="1">
                <a:latin typeface="宋体" panose="02010600030101010101" pitchFamily="2" charset="-122"/>
                <a:ea typeface="宋体" panose="02010600030101010101" pitchFamily="2" charset="-122"/>
              </a:rPr>
              <a:t>承担无过错责任；</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③提供个人劳务一方因劳务致人损害的，由</a:t>
            </a:r>
            <a:r>
              <a:rPr lang="zh-CN" altLang="en-US" sz="2600" b="1">
                <a:solidFill>
                  <a:srgbClr val="FF0000"/>
                </a:solidFill>
                <a:latin typeface="宋体" panose="02010600030101010101" pitchFamily="2" charset="-122"/>
                <a:ea typeface="宋体" panose="02010600030101010101" pitchFamily="2" charset="-122"/>
              </a:rPr>
              <a:t>接受</a:t>
            </a:r>
            <a:r>
              <a:rPr lang="zh-CN" altLang="en-US" sz="2600" b="1">
                <a:solidFill>
                  <a:srgbClr val="0000CC"/>
                </a:solidFill>
                <a:highlight>
                  <a:srgbClr val="FFFFCC"/>
                </a:highlight>
                <a:latin typeface="宋体" panose="02010600030101010101" pitchFamily="2" charset="-122"/>
                <a:ea typeface="宋体" panose="02010600030101010101" pitchFamily="2" charset="-122"/>
              </a:rPr>
              <a:t>劳</a:t>
            </a:r>
            <a:r>
              <a:rPr lang="zh-CN" altLang="en-US" sz="2600" b="1">
                <a:solidFill>
                  <a:srgbClr val="FF0000"/>
                </a:solidFill>
                <a:latin typeface="宋体" panose="02010600030101010101" pitchFamily="2" charset="-122"/>
                <a:ea typeface="宋体" panose="02010600030101010101" pitchFamily="2" charset="-122"/>
              </a:rPr>
              <a:t>务一方</a:t>
            </a:r>
            <a:r>
              <a:rPr lang="zh-CN" altLang="en-US" sz="2600" b="1">
                <a:latin typeface="宋体" panose="02010600030101010101" pitchFamily="2" charset="-122"/>
                <a:ea typeface="宋体" panose="02010600030101010101" pitchFamily="2" charset="-122"/>
              </a:rPr>
              <a:t>承担无过错责任；</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④因产品存在缺陷造成他人损害的，由生</a:t>
            </a:r>
            <a:r>
              <a:rPr lang="zh-CN" altLang="en-US" sz="2600" b="1">
                <a:solidFill>
                  <a:srgbClr val="0000CC"/>
                </a:solidFill>
                <a:highlight>
                  <a:srgbClr val="FFFFCC"/>
                </a:highlight>
                <a:latin typeface="宋体" panose="02010600030101010101" pitchFamily="2" charset="-122"/>
                <a:ea typeface="宋体" panose="02010600030101010101" pitchFamily="2" charset="-122"/>
              </a:rPr>
              <a:t>产</a:t>
            </a:r>
            <a:r>
              <a:rPr lang="zh-CN" altLang="en-US" sz="2600" b="1">
                <a:latin typeface="宋体" panose="02010600030101010101" pitchFamily="2" charset="-122"/>
                <a:ea typeface="宋体" panose="02010600030101010101" pitchFamily="2" charset="-122"/>
              </a:rPr>
              <a:t>者承担无过错责任；</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⑤机动车与非机动车驾驶人、行人之间发生道路交通事故的，由</a:t>
            </a:r>
            <a:r>
              <a:rPr lang="zh-CN" altLang="en-US" sz="2600" b="1">
                <a:solidFill>
                  <a:srgbClr val="0000CC"/>
                </a:solidFill>
                <a:highlight>
                  <a:srgbClr val="FFFFCC"/>
                </a:highlight>
                <a:latin typeface="宋体" panose="02010600030101010101" pitchFamily="2" charset="-122"/>
                <a:ea typeface="宋体" panose="02010600030101010101" pitchFamily="2" charset="-122"/>
              </a:rPr>
              <a:t>机</a:t>
            </a:r>
            <a:r>
              <a:rPr lang="zh-CN" altLang="en-US" sz="2600" b="1">
                <a:solidFill>
                  <a:srgbClr val="FF0000"/>
                </a:solidFill>
                <a:latin typeface="宋体" panose="02010600030101010101" pitchFamily="2" charset="-122"/>
                <a:ea typeface="宋体" panose="02010600030101010101" pitchFamily="2" charset="-122"/>
              </a:rPr>
              <a:t>动车一方</a:t>
            </a:r>
            <a:r>
              <a:rPr lang="zh-CN" altLang="en-US" sz="2600" b="1">
                <a:latin typeface="宋体" panose="02010600030101010101" pitchFamily="2" charset="-122"/>
                <a:ea typeface="宋体" panose="02010600030101010101" pitchFamily="2" charset="-122"/>
              </a:rPr>
              <a:t>承担无过错责任；</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⑥因</a:t>
            </a:r>
            <a:r>
              <a:rPr lang="zh-CN" altLang="en-US" sz="2600" b="1">
                <a:solidFill>
                  <a:srgbClr val="0000CC"/>
                </a:solidFill>
                <a:highlight>
                  <a:srgbClr val="FFFFCC"/>
                </a:highlight>
                <a:latin typeface="宋体" panose="02010600030101010101" pitchFamily="2" charset="-122"/>
                <a:ea typeface="宋体" panose="02010600030101010101" pitchFamily="2" charset="-122"/>
              </a:rPr>
              <a:t>环</a:t>
            </a:r>
            <a:r>
              <a:rPr lang="zh-CN" altLang="en-US" sz="2600" b="1">
                <a:latin typeface="宋体" panose="02010600030101010101" pitchFamily="2" charset="-122"/>
                <a:ea typeface="宋体" panose="02010600030101010101" pitchFamily="2" charset="-122"/>
              </a:rPr>
              <a:t>境污染致人损害的，由</a:t>
            </a:r>
            <a:r>
              <a:rPr lang="zh-CN" altLang="en-US" sz="2600" b="1">
                <a:solidFill>
                  <a:srgbClr val="FF0000"/>
                </a:solidFill>
                <a:latin typeface="宋体" panose="02010600030101010101" pitchFamily="2" charset="-122"/>
                <a:ea typeface="宋体" panose="02010600030101010101" pitchFamily="2" charset="-122"/>
              </a:rPr>
              <a:t>污染者</a:t>
            </a:r>
            <a:r>
              <a:rPr lang="zh-CN" altLang="en-US" sz="2600" b="1">
                <a:latin typeface="宋体" panose="02010600030101010101" pitchFamily="2" charset="-122"/>
                <a:ea typeface="宋体" panose="02010600030101010101" pitchFamily="2" charset="-122"/>
              </a:rPr>
              <a:t>承担无过错责任；</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⑦从事</a:t>
            </a:r>
            <a:r>
              <a:rPr lang="zh-CN" altLang="en-US" sz="2600" b="1">
                <a:solidFill>
                  <a:srgbClr val="0000CC"/>
                </a:solidFill>
                <a:highlight>
                  <a:srgbClr val="FFFFCC"/>
                </a:highlight>
                <a:latin typeface="宋体" panose="02010600030101010101" pitchFamily="2" charset="-122"/>
                <a:ea typeface="宋体" panose="02010600030101010101" pitchFamily="2" charset="-122"/>
              </a:rPr>
              <a:t>高</a:t>
            </a:r>
            <a:r>
              <a:rPr lang="zh-CN" altLang="en-US" sz="2600" b="1">
                <a:latin typeface="宋体" panose="02010600030101010101" pitchFamily="2" charset="-122"/>
                <a:ea typeface="宋体" panose="02010600030101010101" pitchFamily="2" charset="-122"/>
              </a:rPr>
              <a:t>空、高压、地下挖掘活动或者使用高速轨道运输工具造成他人损害的，由</a:t>
            </a:r>
            <a:r>
              <a:rPr lang="zh-CN" altLang="en-US" sz="2600" b="1">
                <a:solidFill>
                  <a:srgbClr val="FF0000"/>
                </a:solidFill>
                <a:latin typeface="宋体" panose="02010600030101010101" pitchFamily="2" charset="-122"/>
                <a:ea typeface="宋体" panose="02010600030101010101" pitchFamily="2" charset="-122"/>
              </a:rPr>
              <a:t>经营者</a:t>
            </a:r>
            <a:r>
              <a:rPr lang="zh-CN" altLang="en-US" sz="2600" b="1">
                <a:latin typeface="宋体" panose="02010600030101010101" pitchFamily="2" charset="-122"/>
                <a:ea typeface="宋体" panose="02010600030101010101" pitchFamily="2" charset="-122"/>
              </a:rPr>
              <a:t>承担无过错责任；</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⑧</a:t>
            </a:r>
            <a:r>
              <a:rPr lang="zh-CN" altLang="en-US" sz="2600" b="1">
                <a:solidFill>
                  <a:srgbClr val="FF0000"/>
                </a:solidFill>
                <a:latin typeface="宋体" panose="02010600030101010101" pitchFamily="2" charset="-122"/>
                <a:ea typeface="宋体" panose="02010600030101010101" pitchFamily="2" charset="-122"/>
              </a:rPr>
              <a:t>饲养的动物造成他人损害的，由</a:t>
            </a:r>
            <a:r>
              <a:rPr lang="zh-CN" altLang="en-US" sz="2600" b="1">
                <a:solidFill>
                  <a:srgbClr val="0000CC"/>
                </a:solidFill>
                <a:highlight>
                  <a:srgbClr val="FFFFCC"/>
                </a:highlight>
                <a:latin typeface="宋体" panose="02010600030101010101" pitchFamily="2" charset="-122"/>
                <a:ea typeface="宋体" panose="02010600030101010101" pitchFamily="2" charset="-122"/>
              </a:rPr>
              <a:t>动</a:t>
            </a:r>
            <a:r>
              <a:rPr lang="zh-CN" altLang="en-US" sz="2600" b="1">
                <a:solidFill>
                  <a:srgbClr val="FF0000"/>
                </a:solidFill>
                <a:latin typeface="宋体" panose="02010600030101010101" pitchFamily="2" charset="-122"/>
                <a:ea typeface="宋体" panose="02010600030101010101" pitchFamily="2" charset="-122"/>
              </a:rPr>
              <a:t>物饲养人或者管理人承担无过错责任</a:t>
            </a:r>
            <a:r>
              <a:rPr lang="zh-CN" altLang="en-US" sz="2600" b="1">
                <a:latin typeface="宋体" panose="02010600030101010101" pitchFamily="2" charset="-122"/>
                <a:ea typeface="宋体" panose="02010600030101010101" pitchFamily="2" charset="-122"/>
              </a:rPr>
              <a:t>；</a:t>
            </a:r>
            <a:endParaRPr lang="zh-CN" altLang="en-US" sz="2600" b="1">
              <a:latin typeface="宋体" panose="02010600030101010101" pitchFamily="2" charset="-122"/>
              <a:ea typeface="宋体" panose="02010600030101010101" pitchFamily="2" charset="-122"/>
            </a:endParaRPr>
          </a:p>
          <a:p>
            <a:r>
              <a:rPr lang="zh-CN" altLang="en-US" sz="2600" b="1">
                <a:latin typeface="宋体" panose="02010600030101010101" pitchFamily="2" charset="-122"/>
                <a:ea typeface="宋体" panose="02010600030101010101" pitchFamily="2" charset="-122"/>
              </a:rPr>
              <a:t>⑨建筑物</a:t>
            </a:r>
            <a:r>
              <a:rPr lang="zh-CN" altLang="en-US" sz="2600" b="1">
                <a:solidFill>
                  <a:srgbClr val="0000CC"/>
                </a:solidFill>
                <a:highlight>
                  <a:srgbClr val="FFFFCC"/>
                </a:highlight>
                <a:latin typeface="宋体" panose="02010600030101010101" pitchFamily="2" charset="-122"/>
                <a:ea typeface="宋体" panose="02010600030101010101" pitchFamily="2" charset="-122"/>
              </a:rPr>
              <a:t>倒</a:t>
            </a:r>
            <a:r>
              <a:rPr lang="zh-CN" altLang="en-US" sz="2600" b="1">
                <a:latin typeface="宋体" panose="02010600030101010101" pitchFamily="2" charset="-122"/>
                <a:ea typeface="宋体" panose="02010600030101010101" pitchFamily="2" charset="-122"/>
              </a:rPr>
              <a:t>塌致人损害的，由</a:t>
            </a:r>
            <a:r>
              <a:rPr lang="zh-CN" altLang="en-US" sz="2600" b="1">
                <a:solidFill>
                  <a:srgbClr val="FF0000"/>
                </a:solidFill>
                <a:latin typeface="宋体" panose="02010600030101010101" pitchFamily="2" charset="-122"/>
                <a:ea typeface="宋体" panose="02010600030101010101" pitchFamily="2" charset="-122"/>
              </a:rPr>
              <a:t>建设单位与施工单位</a:t>
            </a:r>
            <a:r>
              <a:rPr lang="zh-CN" altLang="en-US" sz="2600" b="1">
                <a:latin typeface="宋体" panose="02010600030101010101" pitchFamily="2" charset="-122"/>
                <a:ea typeface="宋体" panose="02010600030101010101" pitchFamily="2" charset="-122"/>
              </a:rPr>
              <a:t>承担无过错责任。</a:t>
            </a:r>
            <a:endParaRPr lang="zh-CN" altLang="en-US" sz="2600" b="1">
              <a:latin typeface="宋体" panose="02010600030101010101" pitchFamily="2" charset="-122"/>
              <a:ea typeface="宋体" panose="02010600030101010101" pitchFamily="2" charset="-122"/>
            </a:endParaRPr>
          </a:p>
        </p:txBody>
      </p:sp>
      <p:sp>
        <p:nvSpPr>
          <p:cNvPr id="6" name="文本框 5"/>
          <p:cNvSpPr txBox="1"/>
          <p:nvPr>
            <p:custDataLst>
              <p:tags r:id="rId4"/>
            </p:custDataLst>
          </p:nvPr>
        </p:nvSpPr>
        <p:spPr>
          <a:xfrm>
            <a:off x="84000" y="5935683"/>
            <a:ext cx="12024000" cy="492443"/>
          </a:xfrm>
          <a:prstGeom prst="rect">
            <a:avLst/>
          </a:prstGeom>
          <a:solidFill>
            <a:srgbClr val="FFFFCC"/>
          </a:solidFill>
        </p:spPr>
        <p:txBody>
          <a:bodyPr wrap="square">
            <a:spAutoFit/>
          </a:bodyPr>
          <a:lstStyle/>
          <a:p>
            <a:r>
              <a:rPr lang="en-US" altLang="zh-CN" sz="2600" b="1">
                <a:latin typeface="宋体" panose="02010600030101010101" pitchFamily="2" charset="-122"/>
                <a:ea typeface="宋体" panose="02010600030101010101" pitchFamily="2" charset="-122"/>
              </a:rPr>
              <a:t>【</a:t>
            </a:r>
            <a:r>
              <a:rPr lang="zh-CN" altLang="en-US" sz="2600" b="1">
                <a:latin typeface="宋体" panose="02010600030101010101" pitchFamily="2" charset="-122"/>
                <a:ea typeface="宋体" panose="02010600030101010101" pitchFamily="2" charset="-122"/>
              </a:rPr>
              <a:t>记忆口诀</a:t>
            </a:r>
            <a:r>
              <a:rPr lang="en-US" altLang="zh-CN" sz="2600" b="1">
                <a:latin typeface="宋体" panose="02010600030101010101" pitchFamily="2" charset="-122"/>
                <a:ea typeface="宋体" panose="02010600030101010101" pitchFamily="2" charset="-122"/>
              </a:rPr>
              <a:t>】</a:t>
            </a:r>
            <a:r>
              <a:rPr lang="zh-CN" altLang="en-US" sz="2600" b="1">
                <a:latin typeface="宋体" panose="02010600030101010101" pitchFamily="2" charset="-122"/>
                <a:ea typeface="宋体" panose="02010600030101010101" pitchFamily="2" charset="-122"/>
              </a:rPr>
              <a:t>单肩（监）劳动机，倒还（环）高产</a:t>
            </a:r>
            <a:endParaRPr lang="zh-CN" altLang="en-US" sz="2600" b="1">
              <a:latin typeface="宋体" panose="02010600030101010101" pitchFamily="2" charset="-122"/>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ldLvl="0" animBg="1"/>
    </p:bldLst>
  </p:timing>
</p:sld>
</file>

<file path=ppt/tags/tag1.xml><?xml version="1.0" encoding="utf-8"?>
<p:tagLst xmlns:p="http://schemas.openxmlformats.org/presentationml/2006/main">
  <p:tag name="AS_UNIQUEID" val="6382"/>
</p:tagLst>
</file>

<file path=ppt/tags/tag10.xml><?xml version="1.0" encoding="utf-8"?>
<p:tagLst xmlns:p="http://schemas.openxmlformats.org/presentationml/2006/main">
  <p:tag name="AS_UNIQUEID" val="6391"/>
</p:tagLst>
</file>

<file path=ppt/tags/tag100.xml><?xml version="1.0" encoding="utf-8"?>
<p:tagLst xmlns:p="http://schemas.openxmlformats.org/presentationml/2006/main">
  <p:tag name="AS_UNIQUEID" val="1205"/>
</p:tagLst>
</file>

<file path=ppt/tags/tag101.xml><?xml version="1.0" encoding="utf-8"?>
<p:tagLst xmlns:p="http://schemas.openxmlformats.org/presentationml/2006/main">
  <p:tag name="AS_UNIQUEID" val="1206"/>
</p:tagLst>
</file>

<file path=ppt/tags/tag102.xml><?xml version="1.0" encoding="utf-8"?>
<p:tagLst xmlns:p="http://schemas.openxmlformats.org/presentationml/2006/main">
  <p:tag name="AS_UNIQUEID" val="1207"/>
</p:tagLst>
</file>

<file path=ppt/tags/tag103.xml><?xml version="1.0" encoding="utf-8"?>
<p:tagLst xmlns:p="http://schemas.openxmlformats.org/presentationml/2006/main">
  <p:tag name="AS_UNIQUEID" val="6572"/>
</p:tagLst>
</file>

<file path=ppt/tags/tag104.xml><?xml version="1.0" encoding="utf-8"?>
<p:tagLst xmlns:p="http://schemas.openxmlformats.org/presentationml/2006/main">
  <p:tag name="AS_UNIQUEID" val="6573"/>
</p:tagLst>
</file>

<file path=ppt/tags/tag105.xml><?xml version="1.0" encoding="utf-8"?>
<p:tagLst xmlns:p="http://schemas.openxmlformats.org/presentationml/2006/main">
  <p:tag name="AS_UNIQUEID" val="6574"/>
</p:tagLst>
</file>

<file path=ppt/tags/tag106.xml><?xml version="1.0" encoding="utf-8"?>
<p:tagLst xmlns:p="http://schemas.openxmlformats.org/presentationml/2006/main">
  <p:tag name="AS_UNIQUEID" val="6568"/>
</p:tagLst>
</file>

<file path=ppt/tags/tag107.xml><?xml version="1.0" encoding="utf-8"?>
<p:tagLst xmlns:p="http://schemas.openxmlformats.org/presentationml/2006/main">
  <p:tag name="AS_UNIQUEID" val="6569"/>
</p:tagLst>
</file>

<file path=ppt/tags/tag108.xml><?xml version="1.0" encoding="utf-8"?>
<p:tagLst xmlns:p="http://schemas.openxmlformats.org/presentationml/2006/main">
  <p:tag name="AS_UNIQUEID" val="6570"/>
</p:tagLst>
</file>

<file path=ppt/tags/tag109.xml><?xml version="1.0" encoding="utf-8"?>
<p:tagLst xmlns:p="http://schemas.openxmlformats.org/presentationml/2006/main">
  <p:tag name="AS_UNIQUEID" val="6580"/>
</p:tagLst>
</file>

<file path=ppt/tags/tag11.xml><?xml version="1.0" encoding="utf-8"?>
<p:tagLst xmlns:p="http://schemas.openxmlformats.org/presentationml/2006/main">
  <p:tag name="AS_UNIQUEID" val="6392"/>
</p:tagLst>
</file>

<file path=ppt/tags/tag110.xml><?xml version="1.0" encoding="utf-8"?>
<p:tagLst xmlns:p="http://schemas.openxmlformats.org/presentationml/2006/main">
  <p:tag name="AS_UNIQUEID" val="6581"/>
</p:tagLst>
</file>

<file path=ppt/tags/tag111.xml><?xml version="1.0" encoding="utf-8"?>
<p:tagLst xmlns:p="http://schemas.openxmlformats.org/presentationml/2006/main">
  <p:tag name="AS_UNIQUEID" val="6582"/>
</p:tagLst>
</file>

<file path=ppt/tags/tag112.xml><?xml version="1.0" encoding="utf-8"?>
<p:tagLst xmlns:p="http://schemas.openxmlformats.org/presentationml/2006/main">
  <p:tag name="AS_UNIQUEID" val="6583"/>
</p:tagLst>
</file>

<file path=ppt/tags/tag113.xml><?xml version="1.0" encoding="utf-8"?>
<p:tagLst xmlns:p="http://schemas.openxmlformats.org/presentationml/2006/main">
  <p:tag name="AS_UNIQUEID" val="6576"/>
</p:tagLst>
</file>

<file path=ppt/tags/tag114.xml><?xml version="1.0" encoding="utf-8"?>
<p:tagLst xmlns:p="http://schemas.openxmlformats.org/presentationml/2006/main">
  <p:tag name="AS_UNIQUEID" val="6577"/>
</p:tagLst>
</file>

<file path=ppt/tags/tag115.xml><?xml version="1.0" encoding="utf-8"?>
<p:tagLst xmlns:p="http://schemas.openxmlformats.org/presentationml/2006/main">
  <p:tag name="AS_UNIQUEID" val="6578"/>
</p:tagLst>
</file>

<file path=ppt/tags/tag116.xml><?xml version="1.0" encoding="utf-8"?>
<p:tagLst xmlns:p="http://schemas.openxmlformats.org/presentationml/2006/main">
  <p:tag name="AS_UNIQUEID" val="6589"/>
</p:tagLst>
</file>

<file path=ppt/tags/tag117.xml><?xml version="1.0" encoding="utf-8"?>
<p:tagLst xmlns:p="http://schemas.openxmlformats.org/presentationml/2006/main">
  <p:tag name="AS_UNIQUEID" val="6590"/>
</p:tagLst>
</file>

<file path=ppt/tags/tag118.xml><?xml version="1.0" encoding="utf-8"?>
<p:tagLst xmlns:p="http://schemas.openxmlformats.org/presentationml/2006/main">
  <p:tag name="AS_UNIQUEID" val="6591"/>
</p:tagLst>
</file>

<file path=ppt/tags/tag119.xml><?xml version="1.0" encoding="utf-8"?>
<p:tagLst xmlns:p="http://schemas.openxmlformats.org/presentationml/2006/main">
  <p:tag name="AS_UNIQUEID" val="6592"/>
</p:tagLst>
</file>

<file path=ppt/tags/tag12.xml><?xml version="1.0" encoding="utf-8"?>
<p:tagLst xmlns:p="http://schemas.openxmlformats.org/presentationml/2006/main">
  <p:tag name="AS_UNIQUEID" val="6393"/>
</p:tagLst>
</file>

<file path=ppt/tags/tag120.xml><?xml version="1.0" encoding="utf-8"?>
<p:tagLst xmlns:p="http://schemas.openxmlformats.org/presentationml/2006/main">
  <p:tag name="AS_UNIQUEID" val="6585"/>
</p:tagLst>
</file>

<file path=ppt/tags/tag121.xml><?xml version="1.0" encoding="utf-8"?>
<p:tagLst xmlns:p="http://schemas.openxmlformats.org/presentationml/2006/main">
  <p:tag name="AS_UNIQUEID" val="6586"/>
</p:tagLst>
</file>

<file path=ppt/tags/tag122.xml><?xml version="1.0" encoding="utf-8"?>
<p:tagLst xmlns:p="http://schemas.openxmlformats.org/presentationml/2006/main">
  <p:tag name="AS_UNIQUEID" val="6587"/>
</p:tagLst>
</file>

<file path=ppt/tags/tag123.xml><?xml version="1.0" encoding="utf-8"?>
<p:tagLst xmlns:p="http://schemas.openxmlformats.org/presentationml/2006/main">
  <p:tag name="AS_UNIQUEID" val="6617"/>
</p:tagLst>
</file>

<file path=ppt/tags/tag124.xml><?xml version="1.0" encoding="utf-8"?>
<p:tagLst xmlns:p="http://schemas.openxmlformats.org/presentationml/2006/main">
  <p:tag name="AS_UNIQUEID" val="6618"/>
</p:tagLst>
</file>

<file path=ppt/tags/tag125.xml><?xml version="1.0" encoding="utf-8"?>
<p:tagLst xmlns:p="http://schemas.openxmlformats.org/presentationml/2006/main">
  <p:tag name="AS_UNIQUEID" val="6619"/>
</p:tagLst>
</file>

<file path=ppt/tags/tag126.xml><?xml version="1.0" encoding="utf-8"?>
<p:tagLst xmlns:p="http://schemas.openxmlformats.org/presentationml/2006/main">
  <p:tag name="AS_UNIQUEID" val="6620"/>
</p:tagLst>
</file>

<file path=ppt/tags/tag127.xml><?xml version="1.0" encoding="utf-8"?>
<p:tagLst xmlns:p="http://schemas.openxmlformats.org/presentationml/2006/main">
  <p:tag name="AS_UNIQUEID" val="6613"/>
</p:tagLst>
</file>

<file path=ppt/tags/tag128.xml><?xml version="1.0" encoding="utf-8"?>
<p:tagLst xmlns:p="http://schemas.openxmlformats.org/presentationml/2006/main">
  <p:tag name="AS_UNIQUEID" val="6614"/>
</p:tagLst>
</file>

<file path=ppt/tags/tag129.xml><?xml version="1.0" encoding="utf-8"?>
<p:tagLst xmlns:p="http://schemas.openxmlformats.org/presentationml/2006/main">
  <p:tag name="AS_UNIQUEID" val="6615"/>
</p:tagLst>
</file>

<file path=ppt/tags/tag13.xml><?xml version="1.0" encoding="utf-8"?>
<p:tagLst xmlns:p="http://schemas.openxmlformats.org/presentationml/2006/main">
  <p:tag name="AS_UNIQUEID" val="6394"/>
</p:tagLst>
</file>

<file path=ppt/tags/tag130.xml><?xml version="1.0" encoding="utf-8"?>
<p:tagLst xmlns:p="http://schemas.openxmlformats.org/presentationml/2006/main">
  <p:tag name="AS_OS" val="Unix 3.10 unknown"/>
  <p:tag name="AS_RELEASE_DATE" val="2020.11.30"/>
  <p:tag name="AS_TITLE" val="Aspose.Slides for Java"/>
  <p:tag name="AS_VERSION" val="20.11"/>
  <p:tag name="KSO_WPP_MARK_KEY" val="29c252d5-1447-4042-8a06-9011d537f774"/>
  <p:tag name="COMMONDATA" val="eyJoZGlkIjoiZWVkZjBlNjY4MjA2ZTQxNWI0NjE0MWQ5ZDRiNDg1ZmMifQ=="/>
</p:tagLst>
</file>

<file path=ppt/tags/tag14.xml><?xml version="1.0" encoding="utf-8"?>
<p:tagLst xmlns:p="http://schemas.openxmlformats.org/presentationml/2006/main">
  <p:tag name="AS_UNIQUEID" val="6395"/>
</p:tagLst>
</file>

<file path=ppt/tags/tag15.xml><?xml version="1.0" encoding="utf-8"?>
<p:tagLst xmlns:p="http://schemas.openxmlformats.org/presentationml/2006/main">
  <p:tag name="AS_UNIQUEID" val="6396"/>
</p:tagLst>
</file>

<file path=ppt/tags/tag16.xml><?xml version="1.0" encoding="utf-8"?>
<p:tagLst xmlns:p="http://schemas.openxmlformats.org/presentationml/2006/main">
  <p:tag name="AS_UNIQUEID" val="6397"/>
</p:tagLst>
</file>

<file path=ppt/tags/tag17.xml><?xml version="1.0" encoding="utf-8"?>
<p:tagLst xmlns:p="http://schemas.openxmlformats.org/presentationml/2006/main">
  <p:tag name="AS_UNIQUEID" val="6398"/>
</p:tagLst>
</file>

<file path=ppt/tags/tag18.xml><?xml version="1.0" encoding="utf-8"?>
<p:tagLst xmlns:p="http://schemas.openxmlformats.org/presentationml/2006/main">
  <p:tag name="AS_UNIQUEID" val="6399"/>
</p:tagLst>
</file>

<file path=ppt/tags/tag19.xml><?xml version="1.0" encoding="utf-8"?>
<p:tagLst xmlns:p="http://schemas.openxmlformats.org/presentationml/2006/main">
  <p:tag name="AS_UNIQUEID" val="6400"/>
</p:tagLst>
</file>

<file path=ppt/tags/tag2.xml><?xml version="1.0" encoding="utf-8"?>
<p:tagLst xmlns:p="http://schemas.openxmlformats.org/presentationml/2006/main">
  <p:tag name="AS_UNIQUEID" val="6383"/>
</p:tagLst>
</file>

<file path=ppt/tags/tag20.xml><?xml version="1.0" encoding="utf-8"?>
<p:tagLst xmlns:p="http://schemas.openxmlformats.org/presentationml/2006/main">
  <p:tag name="AS_UNIQUEID" val="6401"/>
</p:tagLst>
</file>

<file path=ppt/tags/tag21.xml><?xml version="1.0" encoding="utf-8"?>
<p:tagLst xmlns:p="http://schemas.openxmlformats.org/presentationml/2006/main">
  <p:tag name="AS_UNIQUEID" val="6402"/>
</p:tagLst>
</file>

<file path=ppt/tags/tag22.xml><?xml version="1.0" encoding="utf-8"?>
<p:tagLst xmlns:p="http://schemas.openxmlformats.org/presentationml/2006/main">
  <p:tag name="AS_UNIQUEID" val="6403"/>
</p:tagLst>
</file>

<file path=ppt/tags/tag23.xml><?xml version="1.0" encoding="utf-8"?>
<p:tagLst xmlns:p="http://schemas.openxmlformats.org/presentationml/2006/main">
  <p:tag name="AS_UNIQUEID" val="6404"/>
</p:tagLst>
</file>

<file path=ppt/tags/tag24.xml><?xml version="1.0" encoding="utf-8"?>
<p:tagLst xmlns:p="http://schemas.openxmlformats.org/presentationml/2006/main">
  <p:tag name="AS_UNIQUEID" val="6405"/>
</p:tagLst>
</file>

<file path=ppt/tags/tag25.xml><?xml version="1.0" encoding="utf-8"?>
<p:tagLst xmlns:p="http://schemas.openxmlformats.org/presentationml/2006/main">
  <p:tag name="AS_UNIQUEID" val="6406"/>
</p:tagLst>
</file>

<file path=ppt/tags/tag26.xml><?xml version="1.0" encoding="utf-8"?>
<p:tagLst xmlns:p="http://schemas.openxmlformats.org/presentationml/2006/main">
  <p:tag name="AS_UNIQUEID" val="6407"/>
</p:tagLst>
</file>

<file path=ppt/tags/tag27.xml><?xml version="1.0" encoding="utf-8"?>
<p:tagLst xmlns:p="http://schemas.openxmlformats.org/presentationml/2006/main">
  <p:tag name="AS_UNIQUEID" val="6408"/>
</p:tagLst>
</file>

<file path=ppt/tags/tag28.xml><?xml version="1.0" encoding="utf-8"?>
<p:tagLst xmlns:p="http://schemas.openxmlformats.org/presentationml/2006/main">
  <p:tag name="AS_UNIQUEID" val="6409"/>
</p:tagLst>
</file>

<file path=ppt/tags/tag29.xml><?xml version="1.0" encoding="utf-8"?>
<p:tagLst xmlns:p="http://schemas.openxmlformats.org/presentationml/2006/main">
  <p:tag name="AS_UNIQUEID" val="6410"/>
</p:tagLst>
</file>

<file path=ppt/tags/tag3.xml><?xml version="1.0" encoding="utf-8"?>
<p:tagLst xmlns:p="http://schemas.openxmlformats.org/presentationml/2006/main">
  <p:tag name="AS_UNIQUEID" val="6384"/>
</p:tagLst>
</file>

<file path=ppt/tags/tag30.xml><?xml version="1.0" encoding="utf-8"?>
<p:tagLst xmlns:p="http://schemas.openxmlformats.org/presentationml/2006/main">
  <p:tag name="AS_UNIQUEID" val="6411"/>
</p:tagLst>
</file>

<file path=ppt/tags/tag31.xml><?xml version="1.0" encoding="utf-8"?>
<p:tagLst xmlns:p="http://schemas.openxmlformats.org/presentationml/2006/main">
  <p:tag name="AS_UNIQUEID" val="6378"/>
</p:tagLst>
</file>

<file path=ppt/tags/tag32.xml><?xml version="1.0" encoding="utf-8"?>
<p:tagLst xmlns:p="http://schemas.openxmlformats.org/presentationml/2006/main">
  <p:tag name="AS_UNIQUEID" val="6379"/>
</p:tagLst>
</file>

<file path=ppt/tags/tag33.xml><?xml version="1.0" encoding="utf-8"?>
<p:tagLst xmlns:p="http://schemas.openxmlformats.org/presentationml/2006/main">
  <p:tag name="AS_UNIQUEID" val="6380"/>
</p:tagLst>
</file>

<file path=ppt/tags/tag34.xml><?xml version="1.0" encoding="utf-8"?>
<p:tagLst xmlns:p="http://schemas.openxmlformats.org/presentationml/2006/main">
  <p:tag name="AS_UNIQUEID" val="6443"/>
</p:tagLst>
</file>

<file path=ppt/tags/tag35.xml><?xml version="1.0" encoding="utf-8"?>
<p:tagLst xmlns:p="http://schemas.openxmlformats.org/presentationml/2006/main">
  <p:tag name="AS_UNIQUEID" val="6444"/>
</p:tagLst>
</file>

<file path=ppt/tags/tag36.xml><?xml version="1.0" encoding="utf-8"?>
<p:tagLst xmlns:p="http://schemas.openxmlformats.org/presentationml/2006/main">
  <p:tag name="AS_UNIQUEID" val="6445"/>
</p:tagLst>
</file>

<file path=ppt/tags/tag37.xml><?xml version="1.0" encoding="utf-8"?>
<p:tagLst xmlns:p="http://schemas.openxmlformats.org/presentationml/2006/main">
  <p:tag name="AS_UNIQUEID" val="6446"/>
  <p:tag name="KSO_WM_UNIT_TABLE_BEAUTIFY" val="smartTable{59bd061d-e9f9-41e9-9161-2e8652c6b16f}"/>
</p:tagLst>
</file>

<file path=ppt/tags/tag38.xml><?xml version="1.0" encoding="utf-8"?>
<p:tagLst xmlns:p="http://schemas.openxmlformats.org/presentationml/2006/main">
  <p:tag name="AS_UNIQUEID" val="6439"/>
</p:tagLst>
</file>

<file path=ppt/tags/tag39.xml><?xml version="1.0" encoding="utf-8"?>
<p:tagLst xmlns:p="http://schemas.openxmlformats.org/presentationml/2006/main">
  <p:tag name="AS_UNIQUEID" val="6440"/>
</p:tagLst>
</file>

<file path=ppt/tags/tag4.xml><?xml version="1.0" encoding="utf-8"?>
<p:tagLst xmlns:p="http://schemas.openxmlformats.org/presentationml/2006/main">
  <p:tag name="AS_UNIQUEID" val="6385"/>
</p:tagLst>
</file>

<file path=ppt/tags/tag40.xml><?xml version="1.0" encoding="utf-8"?>
<p:tagLst xmlns:p="http://schemas.openxmlformats.org/presentationml/2006/main">
  <p:tag name="AS_UNIQUEID" val="6441"/>
</p:tagLst>
</file>

<file path=ppt/tags/tag41.xml><?xml version="1.0" encoding="utf-8"?>
<p:tagLst xmlns:p="http://schemas.openxmlformats.org/presentationml/2006/main">
  <p:tag name="AS_UNIQUEID" val="963"/>
  <p:tag name="KSO_WM_UNIT_TABLE_BEAUTIFY" val="smartTable{c1609972-7fa6-4a29-805e-31ba3ede7307}"/>
  <p:tag name="TABLE_ENDDRAG_ORIGIN_RECT" val="945*458"/>
  <p:tag name="TABLE_ENDDRAG_RECT" val="6*55*945*458"/>
</p:tagLst>
</file>

<file path=ppt/tags/tag42.xml><?xml version="1.0" encoding="utf-8"?>
<p:tagLst xmlns:p="http://schemas.openxmlformats.org/presentationml/2006/main">
  <p:tag name="AS_UNIQUEID" val="785"/>
</p:tagLst>
</file>

<file path=ppt/tags/tag43.xml><?xml version="1.0" encoding="utf-8"?>
<p:tagLst xmlns:p="http://schemas.openxmlformats.org/presentationml/2006/main">
  <p:tag name="AS_UNIQUEID" val="1469"/>
</p:tagLst>
</file>

<file path=ppt/tags/tag44.xml><?xml version="1.0" encoding="utf-8"?>
<p:tagLst xmlns:p="http://schemas.openxmlformats.org/presentationml/2006/main">
  <p:tag name="AS_UNIQUEID" val="1469"/>
</p:tagLst>
</file>

<file path=ppt/tags/tag45.xml><?xml version="1.0" encoding="utf-8"?>
<p:tagLst xmlns:p="http://schemas.openxmlformats.org/presentationml/2006/main">
  <p:tag name="AS_UNIQUEID" val="1469"/>
</p:tagLst>
</file>

<file path=ppt/tags/tag46.xml><?xml version="1.0" encoding="utf-8"?>
<p:tagLst xmlns:p="http://schemas.openxmlformats.org/presentationml/2006/main">
  <p:tag name="AS_UNIQUEID" val="1469"/>
</p:tagLst>
</file>

<file path=ppt/tags/tag47.xml><?xml version="1.0" encoding="utf-8"?>
<p:tagLst xmlns:p="http://schemas.openxmlformats.org/presentationml/2006/main">
  <p:tag name="AS_UNIQUEID" val="1469"/>
</p:tagLst>
</file>

<file path=ppt/tags/tag48.xml><?xml version="1.0" encoding="utf-8"?>
<p:tagLst xmlns:p="http://schemas.openxmlformats.org/presentationml/2006/main">
  <p:tag name="AS_UNIQUEID" val="1469"/>
</p:tagLst>
</file>

<file path=ppt/tags/tag49.xml><?xml version="1.0" encoding="utf-8"?>
<p:tagLst xmlns:p="http://schemas.openxmlformats.org/presentationml/2006/main">
  <p:tag name="AS_UNIQUEID" val="1469"/>
</p:tagLst>
</file>

<file path=ppt/tags/tag5.xml><?xml version="1.0" encoding="utf-8"?>
<p:tagLst xmlns:p="http://schemas.openxmlformats.org/presentationml/2006/main">
  <p:tag name="AS_UNIQUEID" val="6386"/>
</p:tagLst>
</file>

<file path=ppt/tags/tag50.xml><?xml version="1.0" encoding="utf-8"?>
<p:tagLst xmlns:p="http://schemas.openxmlformats.org/presentationml/2006/main">
  <p:tag name="AS_UNIQUEID" val="1469"/>
</p:tagLst>
</file>

<file path=ppt/tags/tag51.xml><?xml version="1.0" encoding="utf-8"?>
<p:tagLst xmlns:p="http://schemas.openxmlformats.org/presentationml/2006/main">
  <p:tag name="AS_UNIQUEID" val="1469"/>
</p:tagLst>
</file>

<file path=ppt/tags/tag52.xml><?xml version="1.0" encoding="utf-8"?>
<p:tagLst xmlns:p="http://schemas.openxmlformats.org/presentationml/2006/main">
  <p:tag name="AS_UNIQUEID" val="1469"/>
</p:tagLst>
</file>

<file path=ppt/tags/tag53.xml><?xml version="1.0" encoding="utf-8"?>
<p:tagLst xmlns:p="http://schemas.openxmlformats.org/presentationml/2006/main">
  <p:tag name="AS_UNIQUEID" val="1469"/>
</p:tagLst>
</file>

<file path=ppt/tags/tag54.xml><?xml version="1.0" encoding="utf-8"?>
<p:tagLst xmlns:p="http://schemas.openxmlformats.org/presentationml/2006/main">
  <p:tag name="AS_UNIQUEID" val="966"/>
</p:tagLst>
</file>

<file path=ppt/tags/tag55.xml><?xml version="1.0" encoding="utf-8"?>
<p:tagLst xmlns:p="http://schemas.openxmlformats.org/presentationml/2006/main">
  <p:tag name="AS_UNIQUEID" val="967"/>
  <p:tag name="KSO_WM_UNIT_TABLE_BEAUTIFY" val="smartTable{52cd6312-bcd2-49c2-893b-d7378fadface}"/>
  <p:tag name="TABLE_ENDDRAG_ORIGIN_RECT" val="908*396"/>
  <p:tag name="TABLE_ENDDRAG_RECT" val="13*70*908*396"/>
</p:tagLst>
</file>

<file path=ppt/tags/tag56.xml><?xml version="1.0" encoding="utf-8"?>
<p:tagLst xmlns:p="http://schemas.openxmlformats.org/presentationml/2006/main">
  <p:tag name="AS_UNIQUEID" val="470"/>
</p:tagLst>
</file>

<file path=ppt/tags/tag57.xml><?xml version="1.0" encoding="utf-8"?>
<p:tagLst xmlns:p="http://schemas.openxmlformats.org/presentationml/2006/main">
  <p:tag name="AS_UNIQUEID" val="471"/>
</p:tagLst>
</file>

<file path=ppt/tags/tag58.xml><?xml version="1.0" encoding="utf-8"?>
<p:tagLst xmlns:p="http://schemas.openxmlformats.org/presentationml/2006/main">
  <p:tag name="AS_UNIQUEID" val="472"/>
</p:tagLst>
</file>

<file path=ppt/tags/tag59.xml><?xml version="1.0" encoding="utf-8"?>
<p:tagLst xmlns:p="http://schemas.openxmlformats.org/presentationml/2006/main">
  <p:tag name="AS_UNIQUEID" val="1157"/>
</p:tagLst>
</file>

<file path=ppt/tags/tag6.xml><?xml version="1.0" encoding="utf-8"?>
<p:tagLst xmlns:p="http://schemas.openxmlformats.org/presentationml/2006/main">
  <p:tag name="AS_UNIQUEID" val="6387"/>
</p:tagLst>
</file>

<file path=ppt/tags/tag60.xml><?xml version="1.0" encoding="utf-8"?>
<p:tagLst xmlns:p="http://schemas.openxmlformats.org/presentationml/2006/main">
  <p:tag name="AS_UNIQUEID" val="6472"/>
</p:tagLst>
</file>

<file path=ppt/tags/tag61.xml><?xml version="1.0" encoding="utf-8"?>
<p:tagLst xmlns:p="http://schemas.openxmlformats.org/presentationml/2006/main">
  <p:tag name="AS_UNIQUEID" val="6473"/>
</p:tagLst>
</file>

<file path=ppt/tags/tag62.xml><?xml version="1.0" encoding="utf-8"?>
<p:tagLst xmlns:p="http://schemas.openxmlformats.org/presentationml/2006/main">
  <p:tag name="AS_UNIQUEID" val="6474"/>
</p:tagLst>
</file>

<file path=ppt/tags/tag63.xml><?xml version="1.0" encoding="utf-8"?>
<p:tagLst xmlns:p="http://schemas.openxmlformats.org/presentationml/2006/main">
  <p:tag name="AS_UNIQUEID" val="6475"/>
</p:tagLst>
</file>

<file path=ppt/tags/tag64.xml><?xml version="1.0" encoding="utf-8"?>
<p:tagLst xmlns:p="http://schemas.openxmlformats.org/presentationml/2006/main">
  <p:tag name="AS_UNIQUEID" val="816"/>
</p:tagLst>
</file>

<file path=ppt/tags/tag65.xml><?xml version="1.0" encoding="utf-8"?>
<p:tagLst xmlns:p="http://schemas.openxmlformats.org/presentationml/2006/main">
  <p:tag name="AS_UNIQUEID" val="6468"/>
</p:tagLst>
</file>

<file path=ppt/tags/tag66.xml><?xml version="1.0" encoding="utf-8"?>
<p:tagLst xmlns:p="http://schemas.openxmlformats.org/presentationml/2006/main">
  <p:tag name="AS_UNIQUEID" val="6469"/>
</p:tagLst>
</file>

<file path=ppt/tags/tag67.xml><?xml version="1.0" encoding="utf-8"?>
<p:tagLst xmlns:p="http://schemas.openxmlformats.org/presentationml/2006/main">
  <p:tag name="AS_UNIQUEID" val="6470"/>
</p:tagLst>
</file>

<file path=ppt/tags/tag68.xml><?xml version="1.0" encoding="utf-8"?>
<p:tagLst xmlns:p="http://schemas.openxmlformats.org/presentationml/2006/main">
  <p:tag name="AS_UNIQUEID" val="1157"/>
</p:tagLst>
</file>

<file path=ppt/tags/tag69.xml><?xml version="1.0" encoding="utf-8"?>
<p:tagLst xmlns:p="http://schemas.openxmlformats.org/presentationml/2006/main">
  <p:tag name="AS_UNIQUEID" val="6484"/>
</p:tagLst>
</file>

<file path=ppt/tags/tag7.xml><?xml version="1.0" encoding="utf-8"?>
<p:tagLst xmlns:p="http://schemas.openxmlformats.org/presentationml/2006/main">
  <p:tag name="AS_UNIQUEID" val="6388"/>
</p:tagLst>
</file>

<file path=ppt/tags/tag70.xml><?xml version="1.0" encoding="utf-8"?>
<p:tagLst xmlns:p="http://schemas.openxmlformats.org/presentationml/2006/main">
  <p:tag name="AS_UNIQUEID" val="6485"/>
</p:tagLst>
</file>

<file path=ppt/tags/tag71.xml><?xml version="1.0" encoding="utf-8"?>
<p:tagLst xmlns:p="http://schemas.openxmlformats.org/presentationml/2006/main">
  <p:tag name="AS_UNIQUEID" val="6486"/>
</p:tagLst>
</file>

<file path=ppt/tags/tag72.xml><?xml version="1.0" encoding="utf-8"?>
<p:tagLst xmlns:p="http://schemas.openxmlformats.org/presentationml/2006/main">
  <p:tag name="AS_UNIQUEID" val="6487"/>
</p:tagLst>
</file>

<file path=ppt/tags/tag73.xml><?xml version="1.0" encoding="utf-8"?>
<p:tagLst xmlns:p="http://schemas.openxmlformats.org/presentationml/2006/main">
  <p:tag name="AS_UNIQUEID" val="6480"/>
</p:tagLst>
</file>

<file path=ppt/tags/tag74.xml><?xml version="1.0" encoding="utf-8"?>
<p:tagLst xmlns:p="http://schemas.openxmlformats.org/presentationml/2006/main">
  <p:tag name="AS_UNIQUEID" val="6481"/>
</p:tagLst>
</file>

<file path=ppt/tags/tag75.xml><?xml version="1.0" encoding="utf-8"?>
<p:tagLst xmlns:p="http://schemas.openxmlformats.org/presentationml/2006/main">
  <p:tag name="AS_UNIQUEID" val="6482"/>
</p:tagLst>
</file>

<file path=ppt/tags/tag76.xml><?xml version="1.0" encoding="utf-8"?>
<p:tagLst xmlns:p="http://schemas.openxmlformats.org/presentationml/2006/main">
  <p:tag name="AS_UNIQUEID" val="6497"/>
</p:tagLst>
</file>

<file path=ppt/tags/tag77.xml><?xml version="1.0" encoding="utf-8"?>
<p:tagLst xmlns:p="http://schemas.openxmlformats.org/presentationml/2006/main">
  <p:tag name="AS_UNIQUEID" val="6498"/>
</p:tagLst>
</file>

<file path=ppt/tags/tag78.xml><?xml version="1.0" encoding="utf-8"?>
<p:tagLst xmlns:p="http://schemas.openxmlformats.org/presentationml/2006/main">
  <p:tag name="AS_UNIQUEID" val="6499"/>
</p:tagLst>
</file>

<file path=ppt/tags/tag79.xml><?xml version="1.0" encoding="utf-8"?>
<p:tagLst xmlns:p="http://schemas.openxmlformats.org/presentationml/2006/main">
  <p:tag name="AS_UNIQUEID" val="6493"/>
</p:tagLst>
</file>

<file path=ppt/tags/tag8.xml><?xml version="1.0" encoding="utf-8"?>
<p:tagLst xmlns:p="http://schemas.openxmlformats.org/presentationml/2006/main">
  <p:tag name="AS_UNIQUEID" val="6389"/>
</p:tagLst>
</file>

<file path=ppt/tags/tag80.xml><?xml version="1.0" encoding="utf-8"?>
<p:tagLst xmlns:p="http://schemas.openxmlformats.org/presentationml/2006/main">
  <p:tag name="AS_UNIQUEID" val="6494"/>
</p:tagLst>
</file>

<file path=ppt/tags/tag81.xml><?xml version="1.0" encoding="utf-8"?>
<p:tagLst xmlns:p="http://schemas.openxmlformats.org/presentationml/2006/main">
  <p:tag name="AS_UNIQUEID" val="6495"/>
</p:tagLst>
</file>

<file path=ppt/tags/tag82.xml><?xml version="1.0" encoding="utf-8"?>
<p:tagLst xmlns:p="http://schemas.openxmlformats.org/presentationml/2006/main">
  <p:tag name="AS_UNIQUEID" val="6505"/>
</p:tagLst>
</file>

<file path=ppt/tags/tag83.xml><?xml version="1.0" encoding="utf-8"?>
<p:tagLst xmlns:p="http://schemas.openxmlformats.org/presentationml/2006/main">
  <p:tag name="AS_UNIQUEID" val="6506"/>
</p:tagLst>
</file>

<file path=ppt/tags/tag84.xml><?xml version="1.0" encoding="utf-8"?>
<p:tagLst xmlns:p="http://schemas.openxmlformats.org/presentationml/2006/main">
  <p:tag name="AS_UNIQUEID" val="6507"/>
</p:tagLst>
</file>

<file path=ppt/tags/tag85.xml><?xml version="1.0" encoding="utf-8"?>
<p:tagLst xmlns:p="http://schemas.openxmlformats.org/presentationml/2006/main">
  <p:tag name="AS_UNIQUEID" val="6508"/>
</p:tagLst>
</file>

<file path=ppt/tags/tag86.xml><?xml version="1.0" encoding="utf-8"?>
<p:tagLst xmlns:p="http://schemas.openxmlformats.org/presentationml/2006/main">
  <p:tag name="AS_UNIQUEID" val="6501"/>
</p:tagLst>
</file>

<file path=ppt/tags/tag87.xml><?xml version="1.0" encoding="utf-8"?>
<p:tagLst xmlns:p="http://schemas.openxmlformats.org/presentationml/2006/main">
  <p:tag name="AS_UNIQUEID" val="6502"/>
</p:tagLst>
</file>

<file path=ppt/tags/tag88.xml><?xml version="1.0" encoding="utf-8"?>
<p:tagLst xmlns:p="http://schemas.openxmlformats.org/presentationml/2006/main">
  <p:tag name="AS_UNIQUEID" val="6503"/>
</p:tagLst>
</file>

<file path=ppt/tags/tag89.xml><?xml version="1.0" encoding="utf-8"?>
<p:tagLst xmlns:p="http://schemas.openxmlformats.org/presentationml/2006/main">
  <p:tag name="AS_UNIQUEID" val="6529"/>
</p:tagLst>
</file>

<file path=ppt/tags/tag9.xml><?xml version="1.0" encoding="utf-8"?>
<p:tagLst xmlns:p="http://schemas.openxmlformats.org/presentationml/2006/main">
  <p:tag name="AS_UNIQUEID" val="6390"/>
</p:tagLst>
</file>

<file path=ppt/tags/tag90.xml><?xml version="1.0" encoding="utf-8"?>
<p:tagLst xmlns:p="http://schemas.openxmlformats.org/presentationml/2006/main">
  <p:tag name="AS_UNIQUEID" val="6530"/>
</p:tagLst>
</file>

<file path=ppt/tags/tag91.xml><?xml version="1.0" encoding="utf-8"?>
<p:tagLst xmlns:p="http://schemas.openxmlformats.org/presentationml/2006/main">
  <p:tag name="AS_UNIQUEID" val="6531"/>
</p:tagLst>
</file>

<file path=ppt/tags/tag92.xml><?xml version="1.0" encoding="utf-8"?>
<p:tagLst xmlns:p="http://schemas.openxmlformats.org/presentationml/2006/main">
  <p:tag name="AS_UNIQUEID" val="6525"/>
</p:tagLst>
</file>

<file path=ppt/tags/tag93.xml><?xml version="1.0" encoding="utf-8"?>
<p:tagLst xmlns:p="http://schemas.openxmlformats.org/presentationml/2006/main">
  <p:tag name="AS_UNIQUEID" val="6526"/>
</p:tagLst>
</file>

<file path=ppt/tags/tag94.xml><?xml version="1.0" encoding="utf-8"?>
<p:tagLst xmlns:p="http://schemas.openxmlformats.org/presentationml/2006/main">
  <p:tag name="AS_UNIQUEID" val="6527"/>
</p:tagLst>
</file>

<file path=ppt/tags/tag95.xml><?xml version="1.0" encoding="utf-8"?>
<p:tagLst xmlns:p="http://schemas.openxmlformats.org/presentationml/2006/main">
  <p:tag name="AS_UNIQUEID" val="1209"/>
  <p:tag name="PA" val="v5.2.4"/>
</p:tagLst>
</file>

<file path=ppt/tags/tag96.xml><?xml version="1.0" encoding="utf-8"?>
<p:tagLst xmlns:p="http://schemas.openxmlformats.org/presentationml/2006/main">
  <p:tag name="AS_UNIQUEID" val="1210"/>
</p:tagLst>
</file>

<file path=ppt/tags/tag97.xml><?xml version="1.0" encoding="utf-8"?>
<p:tagLst xmlns:p="http://schemas.openxmlformats.org/presentationml/2006/main">
  <p:tag name="AS_UNIQUEID" val="1210"/>
</p:tagLst>
</file>

<file path=ppt/tags/tag98.xml><?xml version="1.0" encoding="utf-8"?>
<p:tagLst xmlns:p="http://schemas.openxmlformats.org/presentationml/2006/main">
  <p:tag name="AS_UNIQUEID" val="11656"/>
</p:tagLst>
</file>

<file path=ppt/tags/tag99.xml><?xml version="1.0" encoding="utf-8"?>
<p:tagLst xmlns:p="http://schemas.openxmlformats.org/presentationml/2006/main">
  <p:tag name="AS_UNIQUEID" val="11657"/>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4474</Words>
  <Application>WPS 演示</Application>
  <PresentationFormat/>
  <Paragraphs>359</Paragraphs>
  <Slides>15</Slides>
  <Notes>0</Notes>
  <HiddenSlides>1</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15</vt:i4>
      </vt:variant>
    </vt:vector>
  </HeadingPairs>
  <TitlesOfParts>
    <vt:vector size="33" baseType="lpstr">
      <vt:lpstr>Arial</vt:lpstr>
      <vt:lpstr>宋体</vt:lpstr>
      <vt:lpstr>Wingdings</vt:lpstr>
      <vt:lpstr>等线</vt:lpstr>
      <vt:lpstr>Britannic Bold</vt:lpstr>
      <vt:lpstr>Calibri</vt:lpstr>
      <vt:lpstr>微软雅黑</vt:lpstr>
      <vt:lpstr>Arial Unicode MS</vt:lpstr>
      <vt:lpstr>等线 Light</vt:lpstr>
      <vt:lpstr>Helvetica Neue Medium</vt:lpstr>
      <vt:lpstr>楷体</vt:lpstr>
      <vt:lpstr>黑体</vt:lpstr>
      <vt:lpstr>仿宋</vt:lpstr>
      <vt:lpstr>Courier New</vt:lpstr>
      <vt:lpstr>Arial</vt:lpstr>
      <vt:lpstr>Calibri</vt:lpstr>
      <vt:lpstr>Times New Roman</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是老吴呀</cp:lastModifiedBy>
  <cp:revision>4</cp:revision>
  <cp:lastPrinted>2023-03-28T09:43:00Z</cp:lastPrinted>
  <dcterms:created xsi:type="dcterms:W3CDTF">2023-03-28T09:43:00Z</dcterms:created>
  <dcterms:modified xsi:type="dcterms:W3CDTF">2023-05-19T23:57:50Z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C71D64E58B0A4425AD8377B3A81C6392_13</vt:lpwstr>
  </property>
  <property fmtid="{D5CDD505-2E9C-101B-9397-08002B2CF9AE}" pid="7" name="KSOProductBuildVer">
    <vt:lpwstr>2052-11.1.0.14309</vt:lpwstr>
  </property>
</Properties>
</file>