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615" r:id="rId3"/>
    <p:sldId id="524" r:id="rId5"/>
    <p:sldId id="616" r:id="rId6"/>
    <p:sldId id="263" r:id="rId7"/>
    <p:sldId id="525" r:id="rId8"/>
    <p:sldId id="617" r:id="rId9"/>
    <p:sldId id="526" r:id="rId10"/>
    <p:sldId id="527" r:id="rId11"/>
    <p:sldId id="618" r:id="rId12"/>
    <p:sldId id="590" r:id="rId13"/>
    <p:sldId id="593" r:id="rId14"/>
    <p:sldId id="591" r:id="rId15"/>
    <p:sldId id="592" r:id="rId16"/>
    <p:sldId id="594" r:id="rId17"/>
    <p:sldId id="595" r:id="rId18"/>
    <p:sldId id="596" r:id="rId19"/>
    <p:sldId id="597" r:id="rId20"/>
    <p:sldId id="528" r:id="rId21"/>
    <p:sldId id="529" r:id="rId22"/>
    <p:sldId id="619" r:id="rId23"/>
    <p:sldId id="530" r:id="rId24"/>
    <p:sldId id="531" r:id="rId25"/>
    <p:sldId id="532" r:id="rId26"/>
    <p:sldId id="533" r:id="rId27"/>
    <p:sldId id="620" r:id="rId28"/>
    <p:sldId id="622" r:id="rId29"/>
    <p:sldId id="621" r:id="rId30"/>
    <p:sldId id="598" r:id="rId31"/>
    <p:sldId id="599" r:id="rId32"/>
    <p:sldId id="600" r:id="rId33"/>
    <p:sldId id="601" r:id="rId34"/>
    <p:sldId id="602" r:id="rId35"/>
    <p:sldId id="603" r:id="rId36"/>
    <p:sldId id="604" r:id="rId37"/>
    <p:sldId id="605" r:id="rId38"/>
    <p:sldId id="606" r:id="rId39"/>
  </p:sldIdLst>
  <p:sldSz cx="12192000" cy="6858000"/>
  <p:notesSz cx="6858000" cy="9144000"/>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45" y="669"/>
      </p:cViewPr>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gs" Target="tags/tag108.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5" Type="http://schemas.openxmlformats.org/officeDocument/2006/relationships/tags" Target="../tags/tag83.xml"/><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5"/>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en-US" altLang="zh-CN"/>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A6837353-30EB-4A48-80EB-173D804AEFB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file:///D:\qq&#25991;&#20214;\712321467\Image\C2C\Image2\%7b75232B38-A165-1FB7-499C-2E1C792CACB5%7d.png" TargetMode="Externa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DA2BF-55B3-4F87-A555-616E29ECEA1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69DA-4B5C-4EB8-8F10-47C49ED9F69B}" type="slidenum">
              <a:rPr lang="zh-CN" altLang="en-US" smtClean="0"/>
            </a:fld>
            <a:endParaRPr lang="zh-CN" altLang="en-US"/>
          </a:p>
        </p:txBody>
      </p:sp>
      <p:pic>
        <p:nvPicPr>
          <p:cNvPr id="7" name="图片 1073743875" descr="学科网 zxxk.com"/>
          <p:cNvPicPr>
            <a:picLocks noChangeAspect="1"/>
          </p:cNvPicPr>
          <p:nvPr/>
        </p:nvPicPr>
        <p:blipFill>
          <a:blip r:embed="rId12" r:link="rId1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blinds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1.xml"/><Relationship Id="rId1" Type="http://schemas.openxmlformats.org/officeDocument/2006/relationships/tags" Target="../tags/tag6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9" Type="http://schemas.openxmlformats.org/officeDocument/2006/relationships/tags" Target="../tags/tag71.xml"/><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0" Type="http://schemas.openxmlformats.org/officeDocument/2006/relationships/notesSlide" Target="../notesSlides/notesSlide5.xml"/><Relationship Id="rId2" Type="http://schemas.openxmlformats.org/officeDocument/2006/relationships/tags" Target="../tags/tag64.xml"/><Relationship Id="rId19" Type="http://schemas.openxmlformats.org/officeDocument/2006/relationships/slideLayout" Target="../slideLayouts/slideLayout2.xml"/><Relationship Id="rId18" Type="http://schemas.openxmlformats.org/officeDocument/2006/relationships/tags" Target="../tags/tag80.xml"/><Relationship Id="rId17" Type="http://schemas.openxmlformats.org/officeDocument/2006/relationships/tags" Target="../tags/tag79.xml"/><Relationship Id="rId16" Type="http://schemas.openxmlformats.org/officeDocument/2006/relationships/tags" Target="../tags/tag78.xml"/><Relationship Id="rId15" Type="http://schemas.openxmlformats.org/officeDocument/2006/relationships/tags" Target="../tags/tag77.xml"/><Relationship Id="rId14" Type="http://schemas.openxmlformats.org/officeDocument/2006/relationships/tags" Target="../tags/tag76.xml"/><Relationship Id="rId13" Type="http://schemas.openxmlformats.org/officeDocument/2006/relationships/tags" Target="../tags/tag75.xml"/><Relationship Id="rId12" Type="http://schemas.openxmlformats.org/officeDocument/2006/relationships/tags" Target="../tags/tag74.xml"/><Relationship Id="rId11" Type="http://schemas.openxmlformats.org/officeDocument/2006/relationships/tags" Target="../tags/tag73.xml"/><Relationship Id="rId10" Type="http://schemas.openxmlformats.org/officeDocument/2006/relationships/tags" Target="../tags/tag72.xml"/><Relationship Id="rId1" Type="http://schemas.openxmlformats.org/officeDocument/2006/relationships/tags" Target="../tags/tag6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6.xml"/><Relationship Id="rId1" Type="http://schemas.openxmlformats.org/officeDocument/2006/relationships/tags" Target="../tags/tag8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8.xml"/></Relationships>
</file>

<file path=ppt/slides/_rels/slide25.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92.xml"/><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tags" Target="../tags/tag16.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4" Type="http://schemas.openxmlformats.org/officeDocument/2006/relationships/notesSlide" Target="../notesSlides/notesSlide2.xml"/><Relationship Id="rId33" Type="http://schemas.openxmlformats.org/officeDocument/2006/relationships/slideLayout" Target="../slideLayouts/slideLayout2.xml"/><Relationship Id="rId32" Type="http://schemas.openxmlformats.org/officeDocument/2006/relationships/tags" Target="../tags/tag40.xml"/><Relationship Id="rId31" Type="http://schemas.openxmlformats.org/officeDocument/2006/relationships/tags" Target="../tags/tag39.xml"/><Relationship Id="rId30" Type="http://schemas.openxmlformats.org/officeDocument/2006/relationships/tags" Target="../tags/tag38.xml"/><Relationship Id="rId3" Type="http://schemas.openxmlformats.org/officeDocument/2006/relationships/tags" Target="../tags/tag11.xml"/><Relationship Id="rId29" Type="http://schemas.openxmlformats.org/officeDocument/2006/relationships/tags" Target="../tags/tag37.xml"/><Relationship Id="rId28" Type="http://schemas.openxmlformats.org/officeDocument/2006/relationships/tags" Target="../tags/tag36.xml"/><Relationship Id="rId27" Type="http://schemas.openxmlformats.org/officeDocument/2006/relationships/tags" Target="../tags/tag35.xml"/><Relationship Id="rId26" Type="http://schemas.openxmlformats.org/officeDocument/2006/relationships/tags" Target="../tags/tag34.xml"/><Relationship Id="rId25" Type="http://schemas.openxmlformats.org/officeDocument/2006/relationships/tags" Target="../tags/tag33.xml"/><Relationship Id="rId24" Type="http://schemas.openxmlformats.org/officeDocument/2006/relationships/tags" Target="../tags/tag32.xml"/><Relationship Id="rId23" Type="http://schemas.openxmlformats.org/officeDocument/2006/relationships/tags" Target="../tags/tag31.xml"/><Relationship Id="rId22" Type="http://schemas.openxmlformats.org/officeDocument/2006/relationships/tags" Target="../tags/tag30.xml"/><Relationship Id="rId21" Type="http://schemas.openxmlformats.org/officeDocument/2006/relationships/tags" Target="../tags/tag29.xml"/><Relationship Id="rId20" Type="http://schemas.openxmlformats.org/officeDocument/2006/relationships/tags" Target="../tags/tag28.xml"/><Relationship Id="rId2" Type="http://schemas.openxmlformats.org/officeDocument/2006/relationships/tags" Target="../tags/tag10.xml"/><Relationship Id="rId19" Type="http://schemas.openxmlformats.org/officeDocument/2006/relationships/tags" Target="../tags/tag27.xml"/><Relationship Id="rId18" Type="http://schemas.openxmlformats.org/officeDocument/2006/relationships/tags" Target="../tags/tag26.xml"/><Relationship Id="rId17" Type="http://schemas.openxmlformats.org/officeDocument/2006/relationships/tags" Target="../tags/tag25.xml"/><Relationship Id="rId16" Type="http://schemas.openxmlformats.org/officeDocument/2006/relationships/tags" Target="../tags/tag24.xml"/><Relationship Id="rId15" Type="http://schemas.openxmlformats.org/officeDocument/2006/relationships/tags" Target="../tags/tag23.xml"/><Relationship Id="rId14" Type="http://schemas.openxmlformats.org/officeDocument/2006/relationships/tags" Target="../tags/tag22.xml"/><Relationship Id="rId13" Type="http://schemas.openxmlformats.org/officeDocument/2006/relationships/tags" Target="../tags/tag21.xml"/><Relationship Id="rId12" Type="http://schemas.openxmlformats.org/officeDocument/2006/relationships/tags" Target="../tags/tag20.xml"/><Relationship Id="rId11" Type="http://schemas.openxmlformats.org/officeDocument/2006/relationships/tags" Target="../tags/tag19.xml"/><Relationship Id="rId10" Type="http://schemas.openxmlformats.org/officeDocument/2006/relationships/tags" Target="../tags/tag18.xml"/><Relationship Id="rId1" Type="http://schemas.openxmlformats.org/officeDocument/2006/relationships/tags" Target="../tags/tag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6.xml"/><Relationship Id="rId1" Type="http://schemas.openxmlformats.org/officeDocument/2006/relationships/tags" Target="../tags/tag45.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3.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Кружок"/>
          <p:cNvSpPr/>
          <p:nvPr>
            <p:custDataLst>
              <p:tags r:id="rId1"/>
            </p:custDataLst>
          </p:nvPr>
        </p:nvSpPr>
        <p:spPr>
          <a:xfrm>
            <a:off x="230319" y="6198350"/>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graphicFrame>
        <p:nvGraphicFramePr>
          <p:cNvPr id="2" name="表格 4"/>
          <p:cNvGraphicFramePr>
            <a:graphicFrameLocks noGrp="1"/>
          </p:cNvGraphicFramePr>
          <p:nvPr>
            <p:custDataLst>
              <p:tags r:id="rId2"/>
            </p:custDataLst>
          </p:nvPr>
        </p:nvGraphicFramePr>
        <p:xfrm>
          <a:off x="3536414" y="82383"/>
          <a:ext cx="8341863" cy="2183818"/>
        </p:xfrm>
        <a:graphic>
          <a:graphicData uri="http://schemas.openxmlformats.org/drawingml/2006/table">
            <a:tbl>
              <a:tblPr firstRow="1" bandRow="1">
                <a:tableStyleId>{5C22544A-7EE6-4342-B048-85BDC9FD1C3A}</a:tableStyleId>
              </a:tblPr>
              <a:tblGrid>
                <a:gridCol w="498967"/>
                <a:gridCol w="1115811"/>
                <a:gridCol w="747454"/>
                <a:gridCol w="747454"/>
                <a:gridCol w="747454"/>
                <a:gridCol w="747454"/>
                <a:gridCol w="747453"/>
                <a:gridCol w="747454"/>
                <a:gridCol w="747454"/>
                <a:gridCol w="747454"/>
                <a:gridCol w="747454"/>
              </a:tblGrid>
              <a:tr h="391734">
                <a:tc rowSpan="5">
                  <a:txBody>
                    <a:bodyPr wrap="square"/>
                    <a:lstStyle/>
                    <a:p>
                      <a:pPr algn="ctr"/>
                      <a:r>
                        <a:rPr lang="en-US" altLang="zh-CN" sz="2200" b="1">
                          <a:solidFill>
                            <a:schemeClr val="tx1"/>
                          </a:solidFill>
                          <a:latin typeface="宋体" panose="02010600030101010101" pitchFamily="2" charset="-122"/>
                          <a:ea typeface="宋体" panose="02010600030101010101" pitchFamily="2" charset="-122"/>
                        </a:rPr>
                        <a:t>22</a:t>
                      </a:r>
                      <a:r>
                        <a:rPr lang="zh-CN" altLang="en-US" sz="2200" b="1">
                          <a:solidFill>
                            <a:schemeClr val="tx1"/>
                          </a:solidFill>
                          <a:latin typeface="宋体" panose="02010600030101010101" pitchFamily="2" charset="-122"/>
                          <a:ea typeface="宋体" panose="02010600030101010101" pitchFamily="2" charset="-122"/>
                        </a:rPr>
                        <a:t>年山东卷</a:t>
                      </a:r>
                      <a:endParaRPr lang="zh-CN" altLang="en-US" sz="2200" b="1">
                        <a:solidFill>
                          <a:schemeClr val="tx1"/>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内容</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中特</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经社</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政法</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哲学</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文化</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国际</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法律</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逻辑</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小计</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734">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选择题</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3</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9</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9</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45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734">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主观题</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8</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8</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8</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55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734">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总分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11</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14</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14</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17</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11</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11</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100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6938">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wrap="square"/>
                    <a:lstStyle/>
                    <a:p>
                      <a:r>
                        <a:rPr lang="zh-CN" altLang="en-US" sz="2200" b="1">
                          <a:solidFill>
                            <a:schemeClr val="tx1"/>
                          </a:solidFill>
                          <a:latin typeface="宋体" panose="02010600030101010101" pitchFamily="2" charset="-122"/>
                          <a:ea typeface="宋体" panose="02010600030101010101" pitchFamily="2" charset="-122"/>
                        </a:rPr>
                        <a:t>必修分值：</a:t>
                      </a:r>
                      <a:r>
                        <a:rPr lang="en-US" altLang="zh-CN" sz="2200" b="1">
                          <a:solidFill>
                            <a:schemeClr val="tx1"/>
                          </a:solidFill>
                          <a:latin typeface="宋体" panose="02010600030101010101" pitchFamily="2" charset="-122"/>
                          <a:ea typeface="宋体" panose="02010600030101010101" pitchFamily="2" charset="-122"/>
                        </a:rPr>
                        <a:t>62</a:t>
                      </a:r>
                      <a:r>
                        <a:rPr lang="zh-CN" altLang="en-US" sz="2200" b="1">
                          <a:solidFill>
                            <a:schemeClr val="tx1"/>
                          </a:solidFill>
                          <a:latin typeface="宋体" panose="02010600030101010101" pitchFamily="2" charset="-122"/>
                          <a:ea typeface="宋体" panose="02010600030101010101" pitchFamily="2" charset="-122"/>
                        </a:rPr>
                        <a:t>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wrap="square"/>
                    <a:lstStyle/>
                    <a:p>
                      <a:r>
                        <a:rPr lang="zh-CN" altLang="en-US" sz="2200" b="1">
                          <a:solidFill>
                            <a:schemeClr val="tx1"/>
                          </a:solidFill>
                          <a:latin typeface="宋体" panose="02010600030101010101" pitchFamily="2" charset="-122"/>
                          <a:ea typeface="宋体" panose="02010600030101010101" pitchFamily="2" charset="-122"/>
                        </a:rPr>
                        <a:t>选必分值：</a:t>
                      </a:r>
                      <a:r>
                        <a:rPr lang="en-US" altLang="zh-CN" sz="2200" b="1">
                          <a:solidFill>
                            <a:schemeClr val="tx1"/>
                          </a:solidFill>
                          <a:latin typeface="宋体" panose="02010600030101010101" pitchFamily="2" charset="-122"/>
                          <a:ea typeface="宋体" panose="02010600030101010101" pitchFamily="2" charset="-122"/>
                        </a:rPr>
                        <a:t>38</a:t>
                      </a:r>
                      <a:r>
                        <a:rPr lang="zh-CN" altLang="en-US" sz="2200" b="1">
                          <a:solidFill>
                            <a:schemeClr val="tx1"/>
                          </a:solidFill>
                          <a:latin typeface="宋体" panose="02010600030101010101" pitchFamily="2" charset="-122"/>
                          <a:ea typeface="宋体" panose="02010600030101010101" pitchFamily="2" charset="-122"/>
                        </a:rPr>
                        <a:t>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矩形 4"/>
          <p:cNvSpPr/>
          <p:nvPr>
            <p:custDataLst>
              <p:tags r:id="rId3"/>
            </p:custDataLst>
          </p:nvPr>
        </p:nvSpPr>
        <p:spPr>
          <a:xfrm>
            <a:off x="0" y="30777"/>
            <a:ext cx="2162432"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高考小窥</a:t>
            </a:r>
            <a:endParaRPr lang="zh-CN" altLang="en-US" sz="2800" b="1">
              <a:solidFill>
                <a:schemeClr val="bg1"/>
              </a:solidFill>
              <a:latin typeface="微软雅黑" panose="020B0503020204020204" charset="-122"/>
              <a:ea typeface="微软雅黑" panose="020B0503020204020204" charset="-122"/>
            </a:endParaRPr>
          </a:p>
        </p:txBody>
      </p:sp>
      <p:graphicFrame>
        <p:nvGraphicFramePr>
          <p:cNvPr id="4" name="表格 4"/>
          <p:cNvGraphicFramePr>
            <a:graphicFrameLocks noGrp="1"/>
          </p:cNvGraphicFramePr>
          <p:nvPr>
            <p:custDataLst>
              <p:tags r:id="rId4"/>
            </p:custDataLst>
          </p:nvPr>
        </p:nvGraphicFramePr>
        <p:xfrm>
          <a:off x="352540" y="2362200"/>
          <a:ext cx="8680768" cy="2133600"/>
        </p:xfrm>
        <a:graphic>
          <a:graphicData uri="http://schemas.openxmlformats.org/drawingml/2006/table">
            <a:tbl>
              <a:tblPr firstRow="1" bandRow="1">
                <a:tableStyleId>{5C22544A-7EE6-4342-B048-85BDC9FD1C3A}</a:tableStyleId>
              </a:tblPr>
              <a:tblGrid>
                <a:gridCol w="491050"/>
                <a:gridCol w="1058380"/>
                <a:gridCol w="792371"/>
                <a:gridCol w="792371"/>
                <a:gridCol w="792371"/>
                <a:gridCol w="792371"/>
                <a:gridCol w="792370"/>
                <a:gridCol w="792371"/>
                <a:gridCol w="792371"/>
                <a:gridCol w="792371"/>
                <a:gridCol w="792371"/>
              </a:tblGrid>
              <a:tr h="275237">
                <a:tc rowSpan="5">
                  <a:txBody>
                    <a:bodyPr wrap="square"/>
                    <a:lstStyle/>
                    <a:p>
                      <a:pPr algn="ctr"/>
                      <a:r>
                        <a:rPr lang="en-US" altLang="zh-CN" sz="2200" b="1">
                          <a:solidFill>
                            <a:schemeClr val="tx1"/>
                          </a:solidFill>
                          <a:latin typeface="宋体" panose="02010600030101010101" pitchFamily="2" charset="-122"/>
                          <a:ea typeface="宋体" panose="02010600030101010101" pitchFamily="2" charset="-122"/>
                        </a:rPr>
                        <a:t>22</a:t>
                      </a:r>
                      <a:r>
                        <a:rPr lang="zh-CN" altLang="en-US" sz="2200" b="1">
                          <a:solidFill>
                            <a:schemeClr val="tx1"/>
                          </a:solidFill>
                          <a:latin typeface="宋体" panose="02010600030101010101" pitchFamily="2" charset="-122"/>
                          <a:ea typeface="宋体" panose="02010600030101010101" pitchFamily="2" charset="-122"/>
                        </a:rPr>
                        <a:t>年辽宁卷</a:t>
                      </a:r>
                      <a:endParaRPr lang="zh-CN" altLang="en-US" sz="2200" b="1">
                        <a:solidFill>
                          <a:schemeClr val="tx1"/>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内容</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中特</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经社</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政法</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哲学</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文化</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国际</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法律</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逻辑</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小计</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7182">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选择题</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9</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9</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3</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3</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48</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7182">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主观题</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8</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12</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9</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4</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7</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52</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237">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总分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9</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14</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21</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9</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12</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100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237">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wrap="square"/>
                    <a:lstStyle/>
                    <a:p>
                      <a:r>
                        <a:rPr lang="zh-CN" altLang="en-US" sz="2200" b="1">
                          <a:solidFill>
                            <a:schemeClr val="tx1"/>
                          </a:solidFill>
                          <a:latin typeface="宋体" panose="02010600030101010101" pitchFamily="2" charset="-122"/>
                          <a:ea typeface="宋体" panose="02010600030101010101" pitchFamily="2" charset="-122"/>
                        </a:rPr>
                        <a:t>必修分值：</a:t>
                      </a:r>
                      <a:r>
                        <a:rPr lang="en-US" altLang="zh-CN" sz="2200" b="1">
                          <a:solidFill>
                            <a:schemeClr val="tx1"/>
                          </a:solidFill>
                          <a:latin typeface="宋体" panose="02010600030101010101" pitchFamily="2" charset="-122"/>
                          <a:ea typeface="宋体" panose="02010600030101010101" pitchFamily="2" charset="-122"/>
                        </a:rPr>
                        <a:t>68</a:t>
                      </a:r>
                      <a:r>
                        <a:rPr lang="zh-CN" altLang="en-US" sz="2200" b="1">
                          <a:solidFill>
                            <a:schemeClr val="tx1"/>
                          </a:solidFill>
                          <a:latin typeface="宋体" panose="02010600030101010101" pitchFamily="2" charset="-122"/>
                          <a:ea typeface="宋体" panose="02010600030101010101" pitchFamily="2" charset="-122"/>
                        </a:rPr>
                        <a:t>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wrap="square"/>
                    <a:lstStyle/>
                    <a:p>
                      <a:r>
                        <a:rPr lang="zh-CN" altLang="en-US" sz="2200" b="1">
                          <a:solidFill>
                            <a:schemeClr val="tx1"/>
                          </a:solidFill>
                          <a:latin typeface="宋体" panose="02010600030101010101" pitchFamily="2" charset="-122"/>
                          <a:ea typeface="宋体" panose="02010600030101010101" pitchFamily="2" charset="-122"/>
                        </a:rPr>
                        <a:t>选必分值：</a:t>
                      </a:r>
                      <a:r>
                        <a:rPr lang="en-US" altLang="zh-CN" sz="2200" b="1">
                          <a:solidFill>
                            <a:schemeClr val="tx1"/>
                          </a:solidFill>
                          <a:latin typeface="宋体" panose="02010600030101010101" pitchFamily="2" charset="-122"/>
                          <a:ea typeface="宋体" panose="02010600030101010101" pitchFamily="2" charset="-122"/>
                        </a:rPr>
                        <a:t>32</a:t>
                      </a:r>
                      <a:r>
                        <a:rPr lang="zh-CN" altLang="en-US" sz="2200" b="1">
                          <a:solidFill>
                            <a:schemeClr val="tx1"/>
                          </a:solidFill>
                          <a:latin typeface="宋体" panose="02010600030101010101" pitchFamily="2" charset="-122"/>
                          <a:ea typeface="宋体" panose="02010600030101010101" pitchFamily="2" charset="-122"/>
                        </a:rPr>
                        <a:t>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表格 4"/>
          <p:cNvGraphicFramePr>
            <a:graphicFrameLocks noGrp="1"/>
          </p:cNvGraphicFramePr>
          <p:nvPr>
            <p:custDataLst>
              <p:tags r:id="rId5"/>
            </p:custDataLst>
          </p:nvPr>
        </p:nvGraphicFramePr>
        <p:xfrm>
          <a:off x="3029639" y="4591800"/>
          <a:ext cx="9011796" cy="2133600"/>
        </p:xfrm>
        <a:graphic>
          <a:graphicData uri="http://schemas.openxmlformats.org/drawingml/2006/table">
            <a:tbl>
              <a:tblPr firstRow="1" bandRow="1">
                <a:tableStyleId>{5C22544A-7EE6-4342-B048-85BDC9FD1C3A}</a:tableStyleId>
              </a:tblPr>
              <a:tblGrid>
                <a:gridCol w="517792"/>
                <a:gridCol w="1113510"/>
                <a:gridCol w="820055"/>
                <a:gridCol w="820055"/>
                <a:gridCol w="820055"/>
                <a:gridCol w="820055"/>
                <a:gridCol w="820054"/>
                <a:gridCol w="820055"/>
                <a:gridCol w="820055"/>
                <a:gridCol w="820055"/>
                <a:gridCol w="820055"/>
              </a:tblGrid>
              <a:tr h="331722">
                <a:tc rowSpan="5">
                  <a:txBody>
                    <a:bodyPr wrap="square"/>
                    <a:lstStyle/>
                    <a:p>
                      <a:r>
                        <a:rPr lang="en-US" altLang="zh-CN" sz="2200" b="1">
                          <a:solidFill>
                            <a:schemeClr val="tx1"/>
                          </a:solidFill>
                          <a:latin typeface="宋体" panose="02010600030101010101" pitchFamily="2" charset="-122"/>
                          <a:ea typeface="宋体" panose="02010600030101010101" pitchFamily="2" charset="-122"/>
                        </a:rPr>
                        <a:t>22</a:t>
                      </a:r>
                      <a:r>
                        <a:rPr lang="zh-CN" altLang="en-US" sz="2200" b="1">
                          <a:solidFill>
                            <a:schemeClr val="tx1"/>
                          </a:solidFill>
                          <a:latin typeface="宋体" panose="02010600030101010101" pitchFamily="2" charset="-122"/>
                          <a:ea typeface="宋体" panose="02010600030101010101" pitchFamily="2" charset="-122"/>
                        </a:rPr>
                        <a:t>年北京卷</a:t>
                      </a:r>
                      <a:endParaRPr lang="zh-CN" altLang="en-US" sz="2200" b="1">
                        <a:solidFill>
                          <a:schemeClr val="tx1"/>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内容</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中特</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经社</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政法</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哲学</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文化</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国际</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法律</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逻辑</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小计</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1722">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选择题</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12</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7.5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3</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7.5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45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1722">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主观题</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8</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9</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20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8</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4</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55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1722">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200" b="1">
                          <a:solidFill>
                            <a:schemeClr val="tx1"/>
                          </a:solidFill>
                          <a:latin typeface="宋体" panose="02010600030101010101" pitchFamily="2" charset="-122"/>
                          <a:ea typeface="宋体" panose="02010600030101010101" pitchFamily="2" charset="-122"/>
                        </a:rPr>
                        <a:t>总分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14</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21</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21.5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7.5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11</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5.5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6</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13.5</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en-US" altLang="zh-CN" sz="2200" b="1">
                          <a:solidFill>
                            <a:schemeClr val="tx1"/>
                          </a:solidFill>
                          <a:latin typeface="宋体" panose="02010600030101010101" pitchFamily="2" charset="-122"/>
                          <a:ea typeface="宋体" panose="02010600030101010101" pitchFamily="2" charset="-122"/>
                        </a:rPr>
                        <a:t>100</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1722">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wrap="square"/>
                    <a:lstStyle/>
                    <a:p>
                      <a:r>
                        <a:rPr lang="zh-CN" altLang="en-US" sz="2200" b="1">
                          <a:solidFill>
                            <a:schemeClr val="tx1"/>
                          </a:solidFill>
                          <a:latin typeface="宋体" panose="02010600030101010101" pitchFamily="2" charset="-122"/>
                          <a:ea typeface="宋体" panose="02010600030101010101" pitchFamily="2" charset="-122"/>
                        </a:rPr>
                        <a:t>必修分值：</a:t>
                      </a:r>
                      <a:r>
                        <a:rPr lang="en-US" altLang="zh-CN" sz="2200" b="1">
                          <a:solidFill>
                            <a:schemeClr val="tx1"/>
                          </a:solidFill>
                          <a:latin typeface="宋体" panose="02010600030101010101" pitchFamily="2" charset="-122"/>
                          <a:ea typeface="宋体" panose="02010600030101010101" pitchFamily="2" charset="-122"/>
                        </a:rPr>
                        <a:t>75</a:t>
                      </a:r>
                      <a:r>
                        <a:rPr lang="zh-CN" altLang="en-US" sz="2200" b="1">
                          <a:solidFill>
                            <a:schemeClr val="tx1"/>
                          </a:solidFill>
                          <a:latin typeface="宋体" panose="02010600030101010101" pitchFamily="2" charset="-122"/>
                          <a:ea typeface="宋体" panose="02010600030101010101" pitchFamily="2" charset="-122"/>
                        </a:rPr>
                        <a:t>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wrap="square"/>
                    <a:lstStyle/>
                    <a:p>
                      <a:r>
                        <a:rPr lang="zh-CN" altLang="en-US" sz="2200" b="1">
                          <a:solidFill>
                            <a:schemeClr val="tx1"/>
                          </a:solidFill>
                          <a:latin typeface="宋体" panose="02010600030101010101" pitchFamily="2" charset="-122"/>
                          <a:ea typeface="宋体" panose="02010600030101010101" pitchFamily="2" charset="-122"/>
                        </a:rPr>
                        <a:t>选必分值：</a:t>
                      </a:r>
                      <a:r>
                        <a:rPr lang="en-US" altLang="zh-CN" sz="2200" b="1">
                          <a:solidFill>
                            <a:schemeClr val="tx1"/>
                          </a:solidFill>
                          <a:latin typeface="宋体" panose="02010600030101010101" pitchFamily="2" charset="-122"/>
                          <a:ea typeface="宋体" panose="02010600030101010101" pitchFamily="2" charset="-122"/>
                        </a:rPr>
                        <a:t>25</a:t>
                      </a:r>
                      <a:r>
                        <a:rPr lang="zh-CN" altLang="en-US" sz="2200" b="1">
                          <a:solidFill>
                            <a:schemeClr val="tx1"/>
                          </a:solidFill>
                          <a:latin typeface="宋体" panose="02010600030101010101" pitchFamily="2" charset="-122"/>
                          <a:ea typeface="宋体" panose="02010600030101010101" pitchFamily="2" charset="-122"/>
                        </a:rPr>
                        <a:t>分</a:t>
                      </a:r>
                      <a:endParaRPr lang="zh-CN" altLang="en-US" sz="2200" b="1">
                        <a:solidFill>
                          <a:schemeClr val="tx1"/>
                        </a:solidFill>
                        <a:latin typeface="宋体" panose="02010600030101010101" pitchFamily="2" charset="-122"/>
                        <a:ea typeface="宋体" panose="02010600030101010101" pitchFamily="2"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6850721"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认真对待民事权利与义务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6" name="文本框 5"/>
          <p:cNvSpPr txBox="1"/>
          <p:nvPr/>
        </p:nvSpPr>
        <p:spPr>
          <a:xfrm>
            <a:off x="483144" y="1915324"/>
            <a:ext cx="11002192" cy="2878096"/>
          </a:xfrm>
          <a:prstGeom prst="rect">
            <a:avLst/>
          </a:prstGeom>
          <a:noFill/>
        </p:spPr>
        <p:txBody>
          <a:bodyPr wrap="square">
            <a:spAutoFit/>
          </a:bodyPr>
          <a:lstStyle/>
          <a:p>
            <a:pPr>
              <a:lnSpc>
                <a:spcPct val="114000"/>
              </a:lnSpc>
            </a:pPr>
            <a:r>
              <a:rPr lang="en-US" altLang="zh-CN" sz="2400" b="1"/>
              <a:t>1</a:t>
            </a:r>
            <a:r>
              <a:rPr lang="zh-CN" altLang="en-US" sz="2400" b="1"/>
              <a:t>．某班在学习“透视民法与民事法律关系”时，围绕民法典关于民事法律关系的界定，对各种社会关系展开讨论。下列社会关系中，不属于民事法律关系的是</a:t>
            </a:r>
            <a:endParaRPr lang="zh-CN" altLang="en-US" sz="2400" b="1"/>
          </a:p>
          <a:p>
            <a:pPr>
              <a:lnSpc>
                <a:spcPct val="114000"/>
              </a:lnSpc>
            </a:pPr>
            <a:r>
              <a:rPr lang="en-US" altLang="zh-CN" sz="2400" b="1"/>
              <a:t>A</a:t>
            </a:r>
            <a:r>
              <a:rPr lang="zh-CN" altLang="en-US" sz="2400" b="1"/>
              <a:t>．朋友关系	       </a:t>
            </a:r>
            <a:r>
              <a:rPr lang="en-US" altLang="zh-CN" sz="2400" b="1"/>
              <a:t>B</a:t>
            </a:r>
            <a:r>
              <a:rPr lang="zh-CN" altLang="en-US" sz="2400" b="1"/>
              <a:t>．配偶关系	</a:t>
            </a:r>
            <a:r>
              <a:rPr lang="en-US" altLang="zh-CN" sz="2400" b="1"/>
              <a:t>C</a:t>
            </a:r>
            <a:r>
              <a:rPr lang="zh-CN" altLang="en-US" sz="2400" b="1"/>
              <a:t>．买卖关系	     </a:t>
            </a:r>
            <a:r>
              <a:rPr lang="en-US" altLang="zh-CN" sz="2400" b="1"/>
              <a:t>D</a:t>
            </a:r>
            <a:r>
              <a:rPr lang="zh-CN" altLang="en-US" sz="2400" b="1"/>
              <a:t>．借贷关系</a:t>
            </a:r>
            <a:endParaRPr lang="zh-CN" altLang="en-US" sz="2400" b="1"/>
          </a:p>
          <a:p>
            <a:pPr>
              <a:lnSpc>
                <a:spcPct val="114000"/>
              </a:lnSpc>
            </a:pPr>
            <a:r>
              <a:rPr lang="en-US" altLang="zh-CN" sz="2200" b="1">
                <a:solidFill>
                  <a:srgbClr val="0070C0"/>
                </a:solidFill>
              </a:rPr>
              <a:t>【</a:t>
            </a:r>
            <a:r>
              <a:rPr lang="zh-CN" altLang="en-US" sz="2200" b="1">
                <a:solidFill>
                  <a:srgbClr val="0070C0"/>
                </a:solidFill>
              </a:rPr>
              <a:t>答案</a:t>
            </a:r>
            <a:r>
              <a:rPr lang="en-US" altLang="zh-CN" sz="2200" b="1">
                <a:solidFill>
                  <a:srgbClr val="0070C0"/>
                </a:solidFill>
              </a:rPr>
              <a:t>】A【</a:t>
            </a:r>
            <a:r>
              <a:rPr lang="zh-CN" altLang="en-US" sz="2200" b="1">
                <a:solidFill>
                  <a:srgbClr val="0070C0"/>
                </a:solidFill>
              </a:rPr>
              <a:t>详解</a:t>
            </a:r>
            <a:r>
              <a:rPr lang="en-US" altLang="zh-CN" sz="2200" b="1">
                <a:solidFill>
                  <a:srgbClr val="0070C0"/>
                </a:solidFill>
              </a:rPr>
              <a:t>】A</a:t>
            </a:r>
            <a:r>
              <a:rPr lang="zh-CN" altLang="en-US" sz="2200" b="1">
                <a:solidFill>
                  <a:srgbClr val="0070C0"/>
                </a:solidFill>
              </a:rPr>
              <a:t>：朋友关系是基于道德而建立的关系，不属于民事法律关系，</a:t>
            </a:r>
            <a:r>
              <a:rPr lang="en-US" altLang="zh-CN" sz="2200" b="1">
                <a:solidFill>
                  <a:srgbClr val="0070C0"/>
                </a:solidFill>
              </a:rPr>
              <a:t>A</a:t>
            </a:r>
            <a:r>
              <a:rPr lang="zh-CN" altLang="en-US" sz="2200" b="1">
                <a:solidFill>
                  <a:srgbClr val="0070C0"/>
                </a:solidFill>
              </a:rPr>
              <a:t>入选。</a:t>
            </a:r>
            <a:endParaRPr lang="zh-CN" altLang="en-US" sz="2200" b="1">
              <a:solidFill>
                <a:srgbClr val="0070C0"/>
              </a:solidFill>
            </a:endParaRPr>
          </a:p>
          <a:p>
            <a:pPr>
              <a:lnSpc>
                <a:spcPct val="114000"/>
              </a:lnSpc>
            </a:pPr>
            <a:r>
              <a:rPr lang="en-US" altLang="zh-CN" sz="2200" b="1">
                <a:solidFill>
                  <a:srgbClr val="0070C0"/>
                </a:solidFill>
              </a:rPr>
              <a:t>BCD</a:t>
            </a:r>
            <a:r>
              <a:rPr lang="zh-CN" altLang="en-US" sz="2200" b="1">
                <a:solidFill>
                  <a:srgbClr val="0070C0"/>
                </a:solidFill>
              </a:rPr>
              <a:t>：民事法律关系是平等主体之间的财产关系和人身关系，配偶关系、买卖关系、借贷关系均属于民事法律关系，</a:t>
            </a:r>
            <a:r>
              <a:rPr lang="en-US" altLang="zh-CN" sz="2200" b="1">
                <a:solidFill>
                  <a:srgbClr val="0070C0"/>
                </a:solidFill>
              </a:rPr>
              <a:t>BCD</a:t>
            </a:r>
            <a:r>
              <a:rPr lang="zh-CN" altLang="en-US" sz="2200" b="1">
                <a:solidFill>
                  <a:srgbClr val="0070C0"/>
                </a:solidFill>
              </a:rPr>
              <a:t>不选。</a:t>
            </a:r>
            <a:endParaRPr lang="zh-CN" altLang="en-US"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fade">
                                      <p:cBhvr>
                                        <p:cTn id="1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6850721"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认真对待民事权利与义务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6" name="文本框 5"/>
          <p:cNvSpPr txBox="1"/>
          <p:nvPr/>
        </p:nvSpPr>
        <p:spPr>
          <a:xfrm>
            <a:off x="554505" y="1240814"/>
            <a:ext cx="11082989" cy="4035913"/>
          </a:xfrm>
          <a:prstGeom prst="rect">
            <a:avLst/>
          </a:prstGeom>
          <a:noFill/>
        </p:spPr>
        <p:txBody>
          <a:bodyPr wrap="square">
            <a:spAutoFit/>
          </a:bodyPr>
          <a:lstStyle/>
          <a:p>
            <a:pPr>
              <a:lnSpc>
                <a:spcPct val="114000"/>
              </a:lnSpc>
            </a:pPr>
            <a:r>
              <a:rPr lang="en-US" altLang="zh-CN" sz="2400" b="1"/>
              <a:t>2</a:t>
            </a:r>
            <a:r>
              <a:rPr lang="zh-CN" altLang="en-US" sz="2400" b="1"/>
              <a:t>．根据我国法律规定，双方都有过错时，双方应依自己的过错承担民事责任。这体现了民法典的</a:t>
            </a:r>
            <a:endParaRPr lang="zh-CN" altLang="en-US" sz="2400" b="1"/>
          </a:p>
          <a:p>
            <a:pPr>
              <a:lnSpc>
                <a:spcPct val="114000"/>
              </a:lnSpc>
            </a:pPr>
            <a:r>
              <a:rPr lang="en-US" altLang="zh-CN" sz="2400" b="1"/>
              <a:t>A</a:t>
            </a:r>
            <a:r>
              <a:rPr lang="zh-CN" altLang="en-US" sz="2400" b="1"/>
              <a:t>．守法和公序良俗原则     </a:t>
            </a:r>
            <a:r>
              <a:rPr lang="en-US" altLang="zh-CN" sz="2400" b="1"/>
              <a:t>B</a:t>
            </a:r>
            <a:r>
              <a:rPr lang="zh-CN" altLang="en-US" sz="2400" b="1"/>
              <a:t>．公平原则     </a:t>
            </a:r>
            <a:r>
              <a:rPr lang="en-US" altLang="zh-CN" sz="2400" b="1"/>
              <a:t>C</a:t>
            </a:r>
            <a:r>
              <a:rPr lang="zh-CN" altLang="en-US" sz="2400" b="1"/>
              <a:t>．诚信原则     </a:t>
            </a:r>
            <a:r>
              <a:rPr lang="en-US" altLang="zh-CN" sz="2400" b="1"/>
              <a:t>D</a:t>
            </a:r>
            <a:r>
              <a:rPr lang="zh-CN" altLang="en-US" sz="2400" b="1"/>
              <a:t>．平等原则</a:t>
            </a:r>
            <a:endParaRPr lang="zh-CN" altLang="en-US" sz="2400" b="1"/>
          </a:p>
          <a:p>
            <a:pPr>
              <a:lnSpc>
                <a:spcPct val="114000"/>
              </a:lnSpc>
            </a:pPr>
            <a:r>
              <a:rPr lang="en-US" altLang="zh-CN" sz="2200" b="1">
                <a:solidFill>
                  <a:srgbClr val="0070C0"/>
                </a:solidFill>
              </a:rPr>
              <a:t>【</a:t>
            </a:r>
            <a:r>
              <a:rPr lang="zh-CN" altLang="en-US" sz="2200" b="1">
                <a:solidFill>
                  <a:srgbClr val="0070C0"/>
                </a:solidFill>
              </a:rPr>
              <a:t>答案</a:t>
            </a:r>
            <a:r>
              <a:rPr lang="en-US" altLang="zh-CN" sz="2200" b="1">
                <a:solidFill>
                  <a:srgbClr val="0070C0"/>
                </a:solidFill>
              </a:rPr>
              <a:t>】B【</a:t>
            </a:r>
            <a:r>
              <a:rPr lang="zh-CN" altLang="en-US" sz="2200" b="1">
                <a:solidFill>
                  <a:srgbClr val="0070C0"/>
                </a:solidFill>
              </a:rPr>
              <a:t>详解</a:t>
            </a:r>
            <a:r>
              <a:rPr lang="en-US" altLang="zh-CN" sz="2200" b="1">
                <a:solidFill>
                  <a:srgbClr val="0070C0"/>
                </a:solidFill>
              </a:rPr>
              <a:t>】A</a:t>
            </a:r>
            <a:r>
              <a:rPr lang="zh-CN" altLang="en-US" sz="2200" b="1">
                <a:solidFill>
                  <a:srgbClr val="0070C0"/>
                </a:solidFill>
              </a:rPr>
              <a:t>：守法和公序良俗原则突出社会秩序和道德风俗，而题干强调双方的权利和义务，体现了公平原则，故</a:t>
            </a:r>
            <a:r>
              <a:rPr lang="en-US" altLang="zh-CN" sz="2200" b="1">
                <a:solidFill>
                  <a:srgbClr val="0070C0"/>
                </a:solidFill>
              </a:rPr>
              <a:t>A</a:t>
            </a:r>
            <a:r>
              <a:rPr lang="zh-CN" altLang="en-US" sz="2200" b="1">
                <a:solidFill>
                  <a:srgbClr val="0070C0"/>
                </a:solidFill>
              </a:rPr>
              <a:t>不符合题意。</a:t>
            </a:r>
            <a:endParaRPr lang="zh-CN" altLang="en-US" sz="2200" b="1">
              <a:solidFill>
                <a:srgbClr val="0070C0"/>
              </a:solidFill>
            </a:endParaRPr>
          </a:p>
          <a:p>
            <a:pPr>
              <a:lnSpc>
                <a:spcPct val="114000"/>
              </a:lnSpc>
            </a:pPr>
            <a:r>
              <a:rPr lang="en-US" altLang="zh-CN" sz="2200" b="1">
                <a:solidFill>
                  <a:srgbClr val="0070C0"/>
                </a:solidFill>
              </a:rPr>
              <a:t>B</a:t>
            </a:r>
            <a:r>
              <a:rPr lang="zh-CN" altLang="en-US" sz="2200" b="1">
                <a:solidFill>
                  <a:srgbClr val="0070C0"/>
                </a:solidFill>
              </a:rPr>
              <a:t>：题干中的表述合理确定了双方的权利和义务，体现了公平原则，</a:t>
            </a:r>
            <a:r>
              <a:rPr lang="en-US" altLang="zh-CN" sz="2200" b="1">
                <a:solidFill>
                  <a:srgbClr val="0070C0"/>
                </a:solidFill>
              </a:rPr>
              <a:t>B</a:t>
            </a:r>
            <a:r>
              <a:rPr lang="zh-CN" altLang="en-US" sz="2200" b="1">
                <a:solidFill>
                  <a:srgbClr val="0070C0"/>
                </a:solidFill>
              </a:rPr>
              <a:t>符合题意。</a:t>
            </a:r>
            <a:endParaRPr lang="zh-CN" altLang="en-US" sz="2200" b="1">
              <a:solidFill>
                <a:srgbClr val="0070C0"/>
              </a:solidFill>
            </a:endParaRPr>
          </a:p>
          <a:p>
            <a:pPr>
              <a:lnSpc>
                <a:spcPct val="114000"/>
              </a:lnSpc>
            </a:pPr>
            <a:r>
              <a:rPr lang="en-US" altLang="zh-CN" sz="2200" b="1">
                <a:solidFill>
                  <a:srgbClr val="0070C0"/>
                </a:solidFill>
              </a:rPr>
              <a:t>C</a:t>
            </a:r>
            <a:r>
              <a:rPr lang="zh-CN" altLang="en-US" sz="2200" b="1">
                <a:solidFill>
                  <a:srgbClr val="0070C0"/>
                </a:solidFill>
              </a:rPr>
              <a:t>：诚信原则是民事主体从事民事活动要秉持诚实，恪守承诺，题干未涉及诚信，</a:t>
            </a:r>
            <a:r>
              <a:rPr lang="en-US" altLang="zh-CN" sz="2200" b="1">
                <a:solidFill>
                  <a:srgbClr val="0070C0"/>
                </a:solidFill>
              </a:rPr>
              <a:t>C</a:t>
            </a:r>
            <a:r>
              <a:rPr lang="zh-CN" altLang="en-US" sz="2200" b="1">
                <a:solidFill>
                  <a:srgbClr val="0070C0"/>
                </a:solidFill>
              </a:rPr>
              <a:t>不符合题意。</a:t>
            </a:r>
            <a:endParaRPr lang="zh-CN" altLang="en-US" sz="2200" b="1">
              <a:solidFill>
                <a:srgbClr val="0070C0"/>
              </a:solidFill>
            </a:endParaRPr>
          </a:p>
          <a:p>
            <a:pPr>
              <a:lnSpc>
                <a:spcPct val="114000"/>
              </a:lnSpc>
            </a:pPr>
            <a:r>
              <a:rPr lang="en-US" altLang="zh-CN" sz="2200" b="1">
                <a:solidFill>
                  <a:srgbClr val="0070C0"/>
                </a:solidFill>
              </a:rPr>
              <a:t>D</a:t>
            </a:r>
            <a:r>
              <a:rPr lang="zh-CN" altLang="en-US" sz="2200" b="1">
                <a:solidFill>
                  <a:srgbClr val="0070C0"/>
                </a:solidFill>
              </a:rPr>
              <a:t>：平等原则是指民事主体在民事活动中的法律地位一律平等，材料没有体现平等原则，故</a:t>
            </a:r>
            <a:r>
              <a:rPr lang="en-US" altLang="zh-CN" sz="2200" b="1">
                <a:solidFill>
                  <a:srgbClr val="0070C0"/>
                </a:solidFill>
              </a:rPr>
              <a:t>D</a:t>
            </a:r>
            <a:r>
              <a:rPr lang="zh-CN" altLang="en-US" sz="2200" b="1">
                <a:solidFill>
                  <a:srgbClr val="0070C0"/>
                </a:solidFill>
              </a:rPr>
              <a:t>不符合题意。</a:t>
            </a:r>
            <a:endParaRPr lang="zh-CN" altLang="en-US"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fade">
                                      <p:cBhvr>
                                        <p:cTn id="10" dur="500"/>
                                        <p:tgtEl>
                                          <p:spTgt spid="6">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500"/>
                                        <p:tgtEl>
                                          <p:spTgt spid="6">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fade">
                                      <p:cBhvr>
                                        <p:cTn id="16"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6850721"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认真对待民事权利与义务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856836" y="1207021"/>
            <a:ext cx="10478328" cy="4842864"/>
          </a:xfrm>
          <a:prstGeom prst="rect">
            <a:avLst/>
          </a:prstGeom>
          <a:noFill/>
        </p:spPr>
        <p:txBody>
          <a:bodyPr wrap="square">
            <a:spAutoFit/>
          </a:bodyPr>
          <a:lstStyle/>
          <a:p>
            <a:pPr>
              <a:lnSpc>
                <a:spcPct val="114000"/>
              </a:lnSpc>
            </a:pPr>
            <a:r>
              <a:rPr lang="en-US" altLang="zh-CN" sz="2400" b="1"/>
              <a:t>3</a:t>
            </a:r>
            <a:r>
              <a:rPr lang="zh-CN" altLang="en-US" sz="2400" b="1"/>
              <a:t>．某公司强迫员工签不平等合同，不签就走人，而且走人不发工资。该公司的做法违反了民法基本原则中的</a:t>
            </a:r>
            <a:endParaRPr lang="zh-CN" altLang="en-US" sz="2400" b="1"/>
          </a:p>
          <a:p>
            <a:pPr>
              <a:lnSpc>
                <a:spcPct val="114000"/>
              </a:lnSpc>
            </a:pPr>
            <a:r>
              <a:rPr lang="zh-CN" altLang="en-US" sz="2400" b="1"/>
              <a:t>①平等原则    ②公平原则    ③诚信原则    ④绿色原则</a:t>
            </a:r>
            <a:endParaRPr lang="zh-CN" altLang="en-US" sz="2400" b="1"/>
          </a:p>
          <a:p>
            <a:pPr>
              <a:lnSpc>
                <a:spcPct val="114000"/>
              </a:lnSpc>
            </a:pPr>
            <a:r>
              <a:rPr lang="en-US" altLang="zh-CN" sz="2400" b="1"/>
              <a:t>A</a:t>
            </a:r>
            <a:r>
              <a:rPr lang="zh-CN" altLang="en-US" sz="2400" b="1"/>
              <a:t>．①②	</a:t>
            </a:r>
            <a:r>
              <a:rPr lang="en-US" altLang="zh-CN" sz="2400" b="1"/>
              <a:t>B</a:t>
            </a:r>
            <a:r>
              <a:rPr lang="zh-CN" altLang="en-US" sz="2400" b="1"/>
              <a:t>．①③	</a:t>
            </a:r>
            <a:r>
              <a:rPr lang="en-US" altLang="zh-CN" sz="2400" b="1"/>
              <a:t>C</a:t>
            </a:r>
            <a:r>
              <a:rPr lang="zh-CN" altLang="en-US" sz="2400" b="1"/>
              <a:t>．②④	</a:t>
            </a:r>
            <a:r>
              <a:rPr lang="en-US" altLang="zh-CN" sz="2400" b="1"/>
              <a:t>D</a:t>
            </a:r>
            <a:r>
              <a:rPr lang="zh-CN" altLang="en-US" sz="2400" b="1"/>
              <a:t>．③④</a:t>
            </a:r>
            <a:endParaRPr lang="zh-CN" altLang="en-US" sz="2400" b="1"/>
          </a:p>
          <a:p>
            <a:pPr>
              <a:lnSpc>
                <a:spcPct val="114000"/>
              </a:lnSpc>
            </a:pPr>
            <a:r>
              <a:rPr lang="en-US" altLang="zh-CN" sz="2200" b="1">
                <a:solidFill>
                  <a:srgbClr val="0070C0"/>
                </a:solidFill>
              </a:rPr>
              <a:t>【</a:t>
            </a:r>
            <a:r>
              <a:rPr lang="zh-CN" altLang="en-US" sz="2200" b="1">
                <a:solidFill>
                  <a:srgbClr val="0070C0"/>
                </a:solidFill>
              </a:rPr>
              <a:t>答案</a:t>
            </a:r>
            <a:r>
              <a:rPr lang="en-US" altLang="zh-CN" sz="2200" b="1">
                <a:solidFill>
                  <a:srgbClr val="0070C0"/>
                </a:solidFill>
              </a:rPr>
              <a:t>】A【</a:t>
            </a:r>
            <a:r>
              <a:rPr lang="zh-CN" altLang="en-US" sz="2200" b="1">
                <a:solidFill>
                  <a:srgbClr val="0070C0"/>
                </a:solidFill>
              </a:rPr>
              <a:t>详解</a:t>
            </a:r>
            <a:r>
              <a:rPr lang="en-US" altLang="zh-CN" sz="2200" b="1">
                <a:solidFill>
                  <a:srgbClr val="0070C0"/>
                </a:solidFill>
              </a:rPr>
              <a:t>】①②</a:t>
            </a:r>
            <a:r>
              <a:rPr lang="zh-CN" altLang="en-US" sz="2200" b="1">
                <a:solidFill>
                  <a:srgbClr val="0070C0"/>
                </a:solidFill>
              </a:rPr>
              <a:t>：公司强迫员工签不平等合同，对员工是不平等的，也是不公平的，因此该公司的做法违反了民法基本原则中的平等原则和公平原则，①②符合题意。</a:t>
            </a:r>
            <a:endParaRPr lang="zh-CN" altLang="en-US" sz="2200" b="1">
              <a:solidFill>
                <a:srgbClr val="0070C0"/>
              </a:solidFill>
            </a:endParaRPr>
          </a:p>
          <a:p>
            <a:pPr>
              <a:lnSpc>
                <a:spcPct val="114000"/>
              </a:lnSpc>
            </a:pPr>
            <a:r>
              <a:rPr lang="zh-CN" altLang="en-US" sz="2200" b="1">
                <a:solidFill>
                  <a:srgbClr val="0070C0"/>
                </a:solidFill>
              </a:rPr>
              <a:t>③：民法典中的诚信原则，是指所有民事主体在从事任何民事活动，包括行使民事权利、履行民事义务、承担民事责任时，都应该要秉持诚实、善意，不诈不欺，言行一致，信守诺言。该选项材料不涉及，③排除。</a:t>
            </a:r>
            <a:endParaRPr lang="zh-CN" altLang="en-US" sz="2200" b="1">
              <a:solidFill>
                <a:srgbClr val="0070C0"/>
              </a:solidFill>
            </a:endParaRPr>
          </a:p>
          <a:p>
            <a:pPr>
              <a:lnSpc>
                <a:spcPct val="114000"/>
              </a:lnSpc>
            </a:pPr>
            <a:r>
              <a:rPr lang="zh-CN" altLang="en-US" sz="2200" b="1">
                <a:solidFill>
                  <a:srgbClr val="0070C0"/>
                </a:solidFill>
              </a:rPr>
              <a:t>④：绿色原则，是指民事主体从事民事活动，应当有利于节约资源，保护生态环境。材料中没有体现，④不符合题意。</a:t>
            </a:r>
            <a:endParaRPr lang="zh-CN" altLang="en-US"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fade">
                                      <p:cBhvr>
                                        <p:cTn id="1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6850721"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认真对待民事权利与义务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896276" y="1207021"/>
            <a:ext cx="10399448" cy="4070986"/>
          </a:xfrm>
          <a:prstGeom prst="rect">
            <a:avLst/>
          </a:prstGeom>
          <a:noFill/>
        </p:spPr>
        <p:txBody>
          <a:bodyPr wrap="square">
            <a:spAutoFit/>
          </a:bodyPr>
          <a:lstStyle/>
          <a:p>
            <a:pPr>
              <a:lnSpc>
                <a:spcPct val="114000"/>
              </a:lnSpc>
            </a:pPr>
            <a:r>
              <a:rPr lang="en-US" altLang="zh-CN" sz="2400" b="1"/>
              <a:t>4</a:t>
            </a:r>
            <a:r>
              <a:rPr lang="zh-CN" altLang="zh-CN" sz="2400" b="1"/>
              <a:t>．甲、乙双方连续几年都签订有买卖</a:t>
            </a:r>
            <a:r>
              <a:rPr lang="en-US" altLang="zh-CN" sz="2400" b="1"/>
              <a:t>“</a:t>
            </a:r>
            <a:r>
              <a:rPr lang="zh-CN" altLang="zh-CN" sz="2400" b="1"/>
              <a:t>交流电机</a:t>
            </a:r>
            <a:r>
              <a:rPr lang="en-US" altLang="zh-CN" sz="2400" b="1"/>
              <a:t>”</a:t>
            </a:r>
            <a:r>
              <a:rPr lang="zh-CN" altLang="zh-CN" sz="2400" b="1"/>
              <a:t>的合同。在一次合同中，双方在</a:t>
            </a:r>
            <a:r>
              <a:rPr lang="en-US" altLang="zh-CN" sz="2400" b="1"/>
              <a:t>“</a:t>
            </a:r>
            <a:r>
              <a:rPr lang="zh-CN" altLang="zh-CN" sz="2400" b="1"/>
              <a:t>标的物</a:t>
            </a:r>
            <a:r>
              <a:rPr lang="en-US" altLang="zh-CN" sz="2400" b="1"/>
              <a:t>”</a:t>
            </a:r>
            <a:r>
              <a:rPr lang="zh-CN" altLang="zh-CN" sz="2400" b="1"/>
              <a:t>一栏只写了</a:t>
            </a:r>
            <a:r>
              <a:rPr lang="en-US" altLang="zh-CN" sz="2400" b="1"/>
              <a:t>“</a:t>
            </a:r>
            <a:r>
              <a:rPr lang="zh-CN" altLang="zh-CN" sz="2400" b="1"/>
              <a:t>电机</a:t>
            </a:r>
            <a:r>
              <a:rPr lang="en-US" altLang="zh-CN" sz="2400" b="1"/>
              <a:t>”</a:t>
            </a:r>
            <a:r>
              <a:rPr lang="zh-CN" altLang="zh-CN" sz="2400" b="1"/>
              <a:t>两字。当时正值交流电机热销，而甲方供不应求，故甲方就以直流电机交货。就民法的基本原则而言，甲方违反了</a:t>
            </a:r>
            <a:endParaRPr lang="zh-CN" altLang="zh-CN" sz="2400" b="1"/>
          </a:p>
          <a:p>
            <a:pPr>
              <a:lnSpc>
                <a:spcPct val="114000"/>
              </a:lnSpc>
              <a:tabLst>
                <a:tab pos="1319530" algn="l"/>
                <a:tab pos="2639060" algn="l"/>
                <a:tab pos="3824605" algn="l"/>
              </a:tabLst>
            </a:pPr>
            <a:r>
              <a:rPr lang="en-US" altLang="zh-CN" sz="2400" b="1"/>
              <a:t>A</a:t>
            </a:r>
            <a:r>
              <a:rPr lang="zh-CN" altLang="zh-CN" sz="2400" b="1"/>
              <a:t>．自愿原则</a:t>
            </a:r>
            <a:r>
              <a:rPr lang="en-US" altLang="zh-CN" sz="2400" b="1"/>
              <a:t>	B</a:t>
            </a:r>
            <a:r>
              <a:rPr lang="zh-CN" altLang="zh-CN" sz="2400" b="1"/>
              <a:t>．诚信原则</a:t>
            </a:r>
            <a:r>
              <a:rPr lang="en-US" altLang="zh-CN" sz="2400" b="1"/>
              <a:t>	C</a:t>
            </a:r>
            <a:r>
              <a:rPr lang="zh-CN" altLang="zh-CN" sz="2400" b="1"/>
              <a:t>．平等原则</a:t>
            </a:r>
            <a:r>
              <a:rPr lang="en-US" altLang="zh-CN" sz="2400" b="1"/>
              <a:t>	D</a:t>
            </a:r>
            <a:r>
              <a:rPr lang="zh-CN" altLang="zh-CN" sz="2400" b="1"/>
              <a:t>．守法和公序良俗原则</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B</a:t>
            </a:r>
            <a:r>
              <a:rPr lang="zh-CN" altLang="zh-CN" sz="2200" b="1">
                <a:solidFill>
                  <a:srgbClr val="0070C0"/>
                </a:solidFill>
              </a:rPr>
              <a:t>【详解】</a:t>
            </a:r>
            <a:r>
              <a:rPr lang="en-US" altLang="zh-CN" sz="2200" b="1">
                <a:solidFill>
                  <a:srgbClr val="0070C0"/>
                </a:solidFill>
              </a:rPr>
              <a:t>B</a:t>
            </a:r>
            <a:r>
              <a:rPr lang="zh-CN" altLang="zh-CN" sz="2200" b="1">
                <a:solidFill>
                  <a:srgbClr val="0070C0"/>
                </a:solidFill>
              </a:rPr>
              <a:t>：乙双方连续几年都签订有买卖</a:t>
            </a:r>
            <a:r>
              <a:rPr lang="en-US" altLang="zh-CN" sz="2200" b="1">
                <a:solidFill>
                  <a:srgbClr val="0070C0"/>
                </a:solidFill>
              </a:rPr>
              <a:t>“</a:t>
            </a:r>
            <a:r>
              <a:rPr lang="zh-CN" altLang="zh-CN" sz="2200" b="1">
                <a:solidFill>
                  <a:srgbClr val="0070C0"/>
                </a:solidFill>
              </a:rPr>
              <a:t>交流电机</a:t>
            </a:r>
            <a:r>
              <a:rPr lang="en-US" altLang="zh-CN" sz="2200" b="1">
                <a:solidFill>
                  <a:srgbClr val="0070C0"/>
                </a:solidFill>
              </a:rPr>
              <a:t>”</a:t>
            </a:r>
            <a:r>
              <a:rPr lang="zh-CN" altLang="zh-CN" sz="2200" b="1">
                <a:solidFill>
                  <a:srgbClr val="0070C0"/>
                </a:solidFill>
              </a:rPr>
              <a:t>的合同，在一次合同中，双方在</a:t>
            </a:r>
            <a:r>
              <a:rPr lang="en-US" altLang="zh-CN" sz="2200" b="1">
                <a:solidFill>
                  <a:srgbClr val="0070C0"/>
                </a:solidFill>
              </a:rPr>
              <a:t>“</a:t>
            </a:r>
            <a:r>
              <a:rPr lang="zh-CN" altLang="zh-CN" sz="2200" b="1">
                <a:solidFill>
                  <a:srgbClr val="0070C0"/>
                </a:solidFill>
              </a:rPr>
              <a:t>标的物</a:t>
            </a:r>
            <a:r>
              <a:rPr lang="en-US" altLang="zh-CN" sz="2200" b="1">
                <a:solidFill>
                  <a:srgbClr val="0070C0"/>
                </a:solidFill>
              </a:rPr>
              <a:t>”</a:t>
            </a:r>
            <a:r>
              <a:rPr lang="zh-CN" altLang="zh-CN" sz="2200" b="1">
                <a:solidFill>
                  <a:srgbClr val="0070C0"/>
                </a:solidFill>
              </a:rPr>
              <a:t>一栏只写了</a:t>
            </a:r>
            <a:r>
              <a:rPr lang="en-US" altLang="zh-CN" sz="2200" b="1">
                <a:solidFill>
                  <a:srgbClr val="0070C0"/>
                </a:solidFill>
              </a:rPr>
              <a:t>“</a:t>
            </a:r>
            <a:r>
              <a:rPr lang="zh-CN" altLang="zh-CN" sz="2200" b="1">
                <a:solidFill>
                  <a:srgbClr val="0070C0"/>
                </a:solidFill>
              </a:rPr>
              <a:t>电机</a:t>
            </a:r>
            <a:r>
              <a:rPr lang="en-US" altLang="zh-CN" sz="2200" b="1">
                <a:solidFill>
                  <a:srgbClr val="0070C0"/>
                </a:solidFill>
              </a:rPr>
              <a:t>”</a:t>
            </a:r>
            <a:r>
              <a:rPr lang="zh-CN" altLang="zh-CN" sz="2200" b="1">
                <a:solidFill>
                  <a:srgbClr val="0070C0"/>
                </a:solidFill>
              </a:rPr>
              <a:t>两字，该电机明显指的是交流电机，但甲方因为供不应求，用直流电机交货，违背了诚信原则，</a:t>
            </a:r>
            <a:r>
              <a:rPr lang="en-US" altLang="zh-CN" sz="2200" b="1">
                <a:solidFill>
                  <a:srgbClr val="0070C0"/>
                </a:solidFill>
              </a:rPr>
              <a:t>B</a:t>
            </a:r>
            <a:r>
              <a:rPr lang="zh-CN" altLang="zh-CN" sz="2200" b="1">
                <a:solidFill>
                  <a:srgbClr val="0070C0"/>
                </a:solidFill>
              </a:rPr>
              <a:t>入选。</a:t>
            </a:r>
            <a:endParaRPr lang="zh-CN" altLang="zh-CN" sz="2200" b="1">
              <a:solidFill>
                <a:srgbClr val="0070C0"/>
              </a:solidFill>
            </a:endParaRPr>
          </a:p>
          <a:p>
            <a:pPr>
              <a:lnSpc>
                <a:spcPct val="114000"/>
              </a:lnSpc>
            </a:pPr>
            <a:r>
              <a:rPr lang="en-US" altLang="zh-CN" sz="2200" b="1">
                <a:solidFill>
                  <a:srgbClr val="0070C0"/>
                </a:solidFill>
              </a:rPr>
              <a:t>ACD</a:t>
            </a:r>
            <a:r>
              <a:rPr lang="zh-CN" altLang="zh-CN" sz="2200" b="1">
                <a:solidFill>
                  <a:srgbClr val="0070C0"/>
                </a:solidFill>
              </a:rPr>
              <a:t>：民法典确立了公平原则、自愿原则、平等原则、诚信原则、守法和公序良俗原则和绿色原则，根据材料甲方违反了诚信原则，没有体现自愿原则、平等原则和守法和公序良俗原则，</a:t>
            </a:r>
            <a:r>
              <a:rPr lang="en-US" altLang="zh-CN" sz="2200" b="1">
                <a:solidFill>
                  <a:srgbClr val="0070C0"/>
                </a:solidFill>
              </a:rPr>
              <a:t>ACD</a:t>
            </a:r>
            <a:r>
              <a:rPr lang="zh-CN" altLang="zh-CN" sz="2200" b="1">
                <a:solidFill>
                  <a:srgbClr val="0070C0"/>
                </a:solidFill>
              </a:rPr>
              <a:t>不选。</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6850721"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认真对待民事权利与义务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871970" y="1207021"/>
            <a:ext cx="10448059" cy="4983159"/>
          </a:xfrm>
          <a:prstGeom prst="rect">
            <a:avLst/>
          </a:prstGeom>
          <a:noFill/>
        </p:spPr>
        <p:txBody>
          <a:bodyPr wrap="square">
            <a:spAutoFit/>
          </a:bodyPr>
          <a:lstStyle/>
          <a:p>
            <a:pPr>
              <a:lnSpc>
                <a:spcPct val="114000"/>
              </a:lnSpc>
            </a:pPr>
            <a:r>
              <a:rPr lang="en-US" altLang="zh-CN" sz="2400" b="1"/>
              <a:t>5</a:t>
            </a:r>
            <a:r>
              <a:rPr lang="zh-CN" altLang="zh-CN" sz="2400" b="1"/>
              <a:t>．马克思在谈到商品自由让渡时提出：</a:t>
            </a:r>
            <a:r>
              <a:rPr lang="en-US" altLang="zh-CN" sz="2400" b="1"/>
              <a:t>“</a:t>
            </a:r>
            <a:r>
              <a:rPr lang="zh-CN" altLang="zh-CN" sz="2400" b="1"/>
              <a:t>一方只有符合另一方的意志，就是说每一方只有通过双方共同一致的意志行为，才能让渡自己的商品，占有别人的商品。</a:t>
            </a:r>
            <a:r>
              <a:rPr lang="en-US" altLang="zh-CN" sz="2400" b="1"/>
              <a:t>”</a:t>
            </a:r>
            <a:r>
              <a:rPr lang="zh-CN" altLang="zh-CN" sz="2400" b="1"/>
              <a:t>这启示我们，民事主体进行民事活动时应</a:t>
            </a:r>
            <a:endParaRPr lang="zh-CN" altLang="zh-CN" sz="2400" b="1"/>
          </a:p>
          <a:p>
            <a:pPr>
              <a:lnSpc>
                <a:spcPct val="114000"/>
              </a:lnSpc>
            </a:pPr>
            <a:r>
              <a:rPr lang="zh-CN" altLang="zh-CN" sz="2400" b="1"/>
              <a:t>①遵循诚信原则，善意信守承诺，不违背公共秩序和善良习俗　</a:t>
            </a:r>
            <a:endParaRPr lang="zh-CN" altLang="zh-CN" sz="2400" b="1"/>
          </a:p>
          <a:p>
            <a:pPr>
              <a:lnSpc>
                <a:spcPct val="114000"/>
              </a:lnSpc>
            </a:pPr>
            <a:r>
              <a:rPr lang="zh-CN" altLang="zh-CN" sz="2400" b="1"/>
              <a:t>②遵循平等原则，平等地享有民事权利和平等地承担民事义务　</a:t>
            </a:r>
            <a:endParaRPr lang="zh-CN" altLang="zh-CN" sz="2400" b="1"/>
          </a:p>
          <a:p>
            <a:pPr>
              <a:lnSpc>
                <a:spcPct val="114000"/>
              </a:lnSpc>
            </a:pPr>
            <a:r>
              <a:rPr lang="zh-CN" altLang="zh-CN" sz="2400" b="1"/>
              <a:t>③遵循公平原则，合理确定各方的权利和义务，促进公平正义　</a:t>
            </a:r>
            <a:endParaRPr lang="zh-CN" altLang="zh-CN" sz="2400" b="1"/>
          </a:p>
          <a:p>
            <a:pPr>
              <a:lnSpc>
                <a:spcPct val="114000"/>
              </a:lnSpc>
            </a:pPr>
            <a:r>
              <a:rPr lang="zh-CN" altLang="zh-CN" sz="2400" b="1"/>
              <a:t>④遵循自愿原则，按自己意思设立、变更、终止民事法律关系</a:t>
            </a:r>
            <a:endParaRPr lang="zh-CN" altLang="zh-CN" sz="2400" b="1"/>
          </a:p>
          <a:p>
            <a:pPr>
              <a:lnSpc>
                <a:spcPct val="114000"/>
              </a:lnSpc>
              <a:tabLst>
                <a:tab pos="1319530" algn="l"/>
                <a:tab pos="2639060" algn="l"/>
                <a:tab pos="3958590" algn="l"/>
              </a:tabLst>
            </a:pPr>
            <a:r>
              <a:rPr lang="en-US" altLang="zh-CN" sz="2400" b="1"/>
              <a:t>A</a:t>
            </a:r>
            <a:r>
              <a:rPr lang="zh-CN" altLang="zh-CN" sz="2400" b="1"/>
              <a:t>．①②</a:t>
            </a:r>
            <a:r>
              <a:rPr lang="en-US" altLang="zh-CN" sz="2400" b="1"/>
              <a:t>	        B</a:t>
            </a:r>
            <a:r>
              <a:rPr lang="zh-CN" altLang="zh-CN" sz="2400" b="1"/>
              <a:t>．①③</a:t>
            </a:r>
            <a:r>
              <a:rPr lang="en-US" altLang="zh-CN" sz="2400" b="1"/>
              <a:t>	C</a:t>
            </a:r>
            <a:r>
              <a:rPr lang="zh-CN" altLang="zh-CN" sz="2400" b="1"/>
              <a:t>．②④</a:t>
            </a:r>
            <a:r>
              <a:rPr lang="en-US" altLang="zh-CN" sz="2400" b="1"/>
              <a:t>	      D</a:t>
            </a:r>
            <a:r>
              <a:rPr lang="zh-CN" altLang="zh-CN" sz="2400" b="1"/>
              <a:t>．③④</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C</a:t>
            </a:r>
            <a:r>
              <a:rPr lang="zh-CN" altLang="zh-CN" sz="2200" b="1">
                <a:solidFill>
                  <a:srgbClr val="0070C0"/>
                </a:solidFill>
              </a:rPr>
              <a:t>【详解】②④：</a:t>
            </a:r>
            <a:r>
              <a:rPr lang="en-US" altLang="zh-CN" sz="2200" b="1">
                <a:solidFill>
                  <a:srgbClr val="0070C0"/>
                </a:solidFill>
              </a:rPr>
              <a:t>“</a:t>
            </a:r>
            <a:r>
              <a:rPr lang="zh-CN" altLang="zh-CN" sz="2200" b="1">
                <a:solidFill>
                  <a:srgbClr val="0070C0"/>
                </a:solidFill>
              </a:rPr>
              <a:t>只有通过双方共同一致的意志行为，才能让渡自己的商品，占有别人的商品</a:t>
            </a:r>
            <a:r>
              <a:rPr lang="en-US" altLang="zh-CN" sz="2200" b="1">
                <a:solidFill>
                  <a:srgbClr val="0070C0"/>
                </a:solidFill>
              </a:rPr>
              <a:t>”</a:t>
            </a:r>
            <a:r>
              <a:rPr lang="zh-CN" altLang="zh-CN" sz="2200" b="1">
                <a:solidFill>
                  <a:srgbClr val="0070C0"/>
                </a:solidFill>
              </a:rPr>
              <a:t>强调了商品交换双方地位平等、自愿交易，符合民事活动的平等原则和自愿原则，②④符合题意。</a:t>
            </a:r>
            <a:endParaRPr lang="zh-CN" altLang="zh-CN" sz="2200" b="1">
              <a:solidFill>
                <a:srgbClr val="0070C0"/>
              </a:solidFill>
            </a:endParaRPr>
          </a:p>
          <a:p>
            <a:pPr>
              <a:lnSpc>
                <a:spcPct val="114000"/>
              </a:lnSpc>
            </a:pPr>
            <a:r>
              <a:rPr lang="zh-CN" altLang="zh-CN" sz="2200" b="1">
                <a:solidFill>
                  <a:srgbClr val="0070C0"/>
                </a:solidFill>
              </a:rPr>
              <a:t>①③：材料没有涉及公共秩序和善良习俗、公平原则等内容，①③不符合题意。</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6850721"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认真对待民事权利与义务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680371" y="1207021"/>
            <a:ext cx="10831258" cy="4527073"/>
          </a:xfrm>
          <a:prstGeom prst="rect">
            <a:avLst/>
          </a:prstGeom>
          <a:noFill/>
        </p:spPr>
        <p:txBody>
          <a:bodyPr wrap="square">
            <a:spAutoFit/>
          </a:bodyPr>
          <a:lstStyle/>
          <a:p>
            <a:pPr>
              <a:lnSpc>
                <a:spcPct val="114000"/>
              </a:lnSpc>
            </a:pPr>
            <a:r>
              <a:rPr lang="en-US" altLang="zh-CN" sz="2400" b="1"/>
              <a:t>6</a:t>
            </a:r>
            <a:r>
              <a:rPr lang="zh-CN" altLang="zh-CN" sz="2400" b="1"/>
              <a:t>．下列关于民事权利能力和民事行为能力的认识，正确的是</a:t>
            </a:r>
            <a:endParaRPr lang="zh-CN" altLang="zh-CN" sz="2400" b="1"/>
          </a:p>
          <a:p>
            <a:pPr>
              <a:lnSpc>
                <a:spcPct val="114000"/>
              </a:lnSpc>
            </a:pPr>
            <a:r>
              <a:rPr lang="zh-CN" altLang="zh-CN" sz="2400" b="1"/>
              <a:t>①自然人的民事权利能力始于出生，终于死亡　</a:t>
            </a:r>
            <a:endParaRPr lang="zh-CN" altLang="zh-CN" sz="2400" b="1"/>
          </a:p>
          <a:p>
            <a:pPr>
              <a:lnSpc>
                <a:spcPct val="114000"/>
              </a:lnSpc>
            </a:pPr>
            <a:r>
              <a:rPr lang="zh-CN" altLang="zh-CN" sz="2400" b="1"/>
              <a:t>②法人的民事权利能力和民事行为能力同时发生，同时消亡　</a:t>
            </a:r>
            <a:endParaRPr lang="zh-CN" altLang="zh-CN" sz="2400" b="1"/>
          </a:p>
          <a:p>
            <a:pPr>
              <a:lnSpc>
                <a:spcPct val="114000"/>
              </a:lnSpc>
            </a:pPr>
            <a:r>
              <a:rPr lang="zh-CN" altLang="zh-CN" sz="2400" b="1"/>
              <a:t>③公民的民事权利能力因人的年龄、智力状态而有所不同</a:t>
            </a:r>
            <a:endParaRPr lang="zh-CN" altLang="zh-CN" sz="2400" b="1"/>
          </a:p>
          <a:p>
            <a:pPr>
              <a:lnSpc>
                <a:spcPct val="114000"/>
              </a:lnSpc>
            </a:pPr>
            <a:r>
              <a:rPr lang="zh-CN" altLang="zh-CN" sz="2400" b="1"/>
              <a:t>④法人的民事权利能力与民事行为能力是不一致的</a:t>
            </a:r>
            <a:endParaRPr lang="zh-CN" altLang="zh-CN" sz="2400" b="1"/>
          </a:p>
          <a:p>
            <a:pPr>
              <a:lnSpc>
                <a:spcPct val="114000"/>
              </a:lnSpc>
              <a:tabLst>
                <a:tab pos="1319530" algn=""/>
                <a:tab pos="2639060" algn=""/>
                <a:tab pos="3958590" algn=""/>
              </a:tabLst>
            </a:pPr>
            <a:r>
              <a:rPr lang="en-US" altLang="zh-CN" sz="2400" b="1"/>
              <a:t>A</a:t>
            </a:r>
            <a:r>
              <a:rPr lang="zh-CN" altLang="zh-CN" sz="2400" b="1"/>
              <a:t>．①②</a:t>
            </a:r>
            <a:r>
              <a:rPr lang="en-US" altLang="zh-CN" sz="2400" b="1"/>
              <a:t>	          B</a:t>
            </a:r>
            <a:r>
              <a:rPr lang="zh-CN" altLang="zh-CN" sz="2400" b="1"/>
              <a:t>．②③</a:t>
            </a:r>
            <a:r>
              <a:rPr lang="en-US" altLang="zh-CN" sz="2400" b="1"/>
              <a:t>	C</a:t>
            </a:r>
            <a:r>
              <a:rPr lang="zh-CN" altLang="zh-CN" sz="2400" b="1"/>
              <a:t>．③④</a:t>
            </a:r>
            <a:r>
              <a:rPr lang="en-US" altLang="zh-CN" sz="2400" b="1"/>
              <a:t>	    D</a:t>
            </a:r>
            <a:r>
              <a:rPr lang="zh-CN" altLang="zh-CN" sz="2400" b="1"/>
              <a:t>．①④</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A</a:t>
            </a:r>
            <a:r>
              <a:rPr lang="zh-CN" altLang="zh-CN" sz="2200" b="1">
                <a:solidFill>
                  <a:srgbClr val="0070C0"/>
                </a:solidFill>
              </a:rPr>
              <a:t>【详解】①③：自然人的民事行为能力并非随着出生而具备，它因公民的年龄、智力状态而有所不同，而民事权利能力是所有自然人从出生时起就具有的，到死亡时止，①正确，③错误。</a:t>
            </a:r>
            <a:endParaRPr lang="zh-CN" altLang="zh-CN" sz="2200" b="1">
              <a:solidFill>
                <a:srgbClr val="0070C0"/>
              </a:solidFill>
            </a:endParaRPr>
          </a:p>
          <a:p>
            <a:pPr>
              <a:lnSpc>
                <a:spcPct val="114000"/>
              </a:lnSpc>
            </a:pPr>
            <a:r>
              <a:rPr lang="zh-CN" altLang="zh-CN" sz="2200" b="1">
                <a:solidFill>
                  <a:srgbClr val="0070C0"/>
                </a:solidFill>
              </a:rPr>
              <a:t>②④：法人和非法人组织自合法成立时起到终止时止，具有民事权利能力和民事行为能力，因此一般认为，法人的民事权利能力与民事行为能力是一致的，②正确，④错误。</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6850721"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认真对待民事权利与义务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496904" y="1202517"/>
            <a:ext cx="11198192" cy="4913012"/>
          </a:xfrm>
          <a:prstGeom prst="rect">
            <a:avLst/>
          </a:prstGeom>
          <a:noFill/>
        </p:spPr>
        <p:txBody>
          <a:bodyPr wrap="square">
            <a:spAutoFit/>
          </a:bodyPr>
          <a:lstStyle/>
          <a:p>
            <a:pPr>
              <a:lnSpc>
                <a:spcPct val="114000"/>
              </a:lnSpc>
            </a:pPr>
            <a:r>
              <a:rPr lang="en-US" altLang="zh-CN" sz="2400" b="1"/>
              <a:t>7</a:t>
            </a:r>
            <a:r>
              <a:rPr lang="zh-CN" altLang="zh-CN" sz="2400" b="1"/>
              <a:t>．民法调整平等主体的自然人、法人和非法人组织之间的人身关系和财产关系。下列社会关系中，属于民事法律关系的是</a:t>
            </a:r>
            <a:endParaRPr lang="zh-CN" altLang="zh-CN" sz="2400" b="1"/>
          </a:p>
          <a:p>
            <a:pPr>
              <a:lnSpc>
                <a:spcPct val="114000"/>
              </a:lnSpc>
            </a:pPr>
            <a:r>
              <a:rPr lang="en-US" altLang="zh-CN" sz="2400" b="1"/>
              <a:t>A</a:t>
            </a:r>
            <a:r>
              <a:rPr lang="zh-CN" altLang="zh-CN" sz="2400" b="1"/>
              <a:t>．某集团总公司领导到下属分公司指导工作 </a:t>
            </a:r>
            <a:r>
              <a:rPr lang="en-US" altLang="zh-CN" sz="2400" b="1"/>
              <a:t>      </a:t>
            </a:r>
            <a:endParaRPr lang="en-US" altLang="zh-CN" sz="2400" b="1"/>
          </a:p>
          <a:p>
            <a:pPr>
              <a:lnSpc>
                <a:spcPct val="114000"/>
              </a:lnSpc>
            </a:pPr>
            <a:r>
              <a:rPr lang="en-US" altLang="zh-CN" sz="2400" b="1"/>
              <a:t>B</a:t>
            </a:r>
            <a:r>
              <a:rPr lang="zh-CN" altLang="zh-CN" sz="2400" b="1"/>
              <a:t>．张同学与李同学约定假期一起去欢乐谷游玩</a:t>
            </a:r>
            <a:endParaRPr lang="zh-CN" altLang="zh-CN" sz="2400" b="1"/>
          </a:p>
          <a:p>
            <a:pPr>
              <a:lnSpc>
                <a:spcPct val="114000"/>
              </a:lnSpc>
            </a:pPr>
            <a:r>
              <a:rPr lang="en-US" altLang="zh-CN" sz="2400" b="1"/>
              <a:t>C</a:t>
            </a:r>
            <a:r>
              <a:rPr lang="zh-CN" altLang="zh-CN" sz="2400" b="1"/>
              <a:t>．甲中学与乙公司签订了一份座椅的采购合同 </a:t>
            </a:r>
            <a:r>
              <a:rPr lang="en-US" altLang="zh-CN" sz="2400" b="1"/>
              <a:t>    </a:t>
            </a:r>
            <a:endParaRPr lang="en-US" altLang="zh-CN" sz="2400" b="1"/>
          </a:p>
          <a:p>
            <a:pPr>
              <a:lnSpc>
                <a:spcPct val="114000"/>
              </a:lnSpc>
            </a:pPr>
            <a:r>
              <a:rPr lang="en-US" altLang="zh-CN" sz="2400" b="1"/>
              <a:t>D</a:t>
            </a:r>
            <a:r>
              <a:rPr lang="zh-CN" altLang="zh-CN" sz="2400" b="1"/>
              <a:t>．工商部门对</a:t>
            </a:r>
            <a:r>
              <a:rPr lang="en-US" altLang="zh-CN" sz="2400" b="1"/>
              <a:t>A</a:t>
            </a:r>
            <a:r>
              <a:rPr lang="zh-CN" altLang="zh-CN" sz="2400" b="1"/>
              <a:t>超市的违规经营行为进行行政处罚</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C</a:t>
            </a:r>
            <a:r>
              <a:rPr lang="zh-CN" altLang="zh-CN" sz="2200" b="1">
                <a:solidFill>
                  <a:srgbClr val="0070C0"/>
                </a:solidFill>
              </a:rPr>
              <a:t>【详解】</a:t>
            </a:r>
            <a:r>
              <a:rPr lang="en-US" altLang="zh-CN" sz="2200" b="1">
                <a:solidFill>
                  <a:srgbClr val="0070C0"/>
                </a:solidFill>
              </a:rPr>
              <a:t>A</a:t>
            </a:r>
            <a:r>
              <a:rPr lang="zh-CN" altLang="zh-CN" sz="2200" b="1">
                <a:solidFill>
                  <a:srgbClr val="0070C0"/>
                </a:solidFill>
              </a:rPr>
              <a:t>：某集团总公司领导到下属分公司指导工作属于业务指导关系，双方地位并不平等，没有互享权利和互担义务，不属于民事法律关系，</a:t>
            </a:r>
            <a:r>
              <a:rPr lang="en-US" altLang="zh-CN" sz="2200" b="1">
                <a:solidFill>
                  <a:srgbClr val="0070C0"/>
                </a:solidFill>
              </a:rPr>
              <a:t>A</a:t>
            </a:r>
            <a:r>
              <a:rPr lang="zh-CN" altLang="zh-CN" sz="2200" b="1">
                <a:solidFill>
                  <a:srgbClr val="0070C0"/>
                </a:solidFill>
              </a:rPr>
              <a:t>排除。</a:t>
            </a:r>
            <a:endParaRPr lang="zh-CN" altLang="zh-CN" sz="2200" b="1">
              <a:solidFill>
                <a:srgbClr val="0070C0"/>
              </a:solidFill>
            </a:endParaRPr>
          </a:p>
          <a:p>
            <a:pPr>
              <a:lnSpc>
                <a:spcPct val="114000"/>
              </a:lnSpc>
            </a:pPr>
            <a:r>
              <a:rPr lang="en-US" altLang="zh-CN" sz="2200" b="1">
                <a:solidFill>
                  <a:srgbClr val="0070C0"/>
                </a:solidFill>
              </a:rPr>
              <a:t>B</a:t>
            </a:r>
            <a:r>
              <a:rPr lang="zh-CN" altLang="zh-CN" sz="2200" b="1">
                <a:solidFill>
                  <a:srgbClr val="0070C0"/>
                </a:solidFill>
              </a:rPr>
              <a:t>：张同学与李同学约定游玩，不具有民法规范调整而形成的民事权利义务关系，不属于民事法律关系，</a:t>
            </a:r>
            <a:r>
              <a:rPr lang="en-US" altLang="zh-CN" sz="2200" b="1">
                <a:solidFill>
                  <a:srgbClr val="0070C0"/>
                </a:solidFill>
              </a:rPr>
              <a:t>B</a:t>
            </a:r>
            <a:r>
              <a:rPr lang="zh-CN" altLang="zh-CN" sz="2200" b="1">
                <a:solidFill>
                  <a:srgbClr val="0070C0"/>
                </a:solidFill>
              </a:rPr>
              <a:t>排除。</a:t>
            </a:r>
            <a:endParaRPr lang="zh-CN" altLang="zh-CN" sz="2200" b="1">
              <a:solidFill>
                <a:srgbClr val="0070C0"/>
              </a:solidFill>
            </a:endParaRPr>
          </a:p>
          <a:p>
            <a:pPr>
              <a:lnSpc>
                <a:spcPct val="114000"/>
              </a:lnSpc>
            </a:pPr>
            <a:r>
              <a:rPr lang="en-US" altLang="zh-CN" sz="2200" b="1">
                <a:solidFill>
                  <a:srgbClr val="0070C0"/>
                </a:solidFill>
              </a:rPr>
              <a:t>D</a:t>
            </a:r>
            <a:r>
              <a:rPr lang="zh-CN" altLang="zh-CN" sz="2200" b="1">
                <a:solidFill>
                  <a:srgbClr val="0070C0"/>
                </a:solidFill>
              </a:rPr>
              <a:t>：工商部门对超市的违规经营行为进行行政处罚属于行政关系，主体地位不平等，不属于民事法律关系，</a:t>
            </a:r>
            <a:r>
              <a:rPr lang="en-US" altLang="zh-CN" sz="2200" b="1">
                <a:solidFill>
                  <a:srgbClr val="0070C0"/>
                </a:solidFill>
              </a:rPr>
              <a:t>D</a:t>
            </a:r>
            <a:r>
              <a:rPr lang="zh-CN" altLang="zh-CN" sz="2200" b="1">
                <a:solidFill>
                  <a:srgbClr val="0070C0"/>
                </a:solidFill>
              </a:rPr>
              <a:t>排除。</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6850721"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认真对待民事权利与义务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748274" y="1118791"/>
            <a:ext cx="10695452" cy="5298951"/>
          </a:xfrm>
          <a:prstGeom prst="rect">
            <a:avLst/>
          </a:prstGeom>
          <a:noFill/>
        </p:spPr>
        <p:txBody>
          <a:bodyPr wrap="square">
            <a:spAutoFit/>
          </a:bodyPr>
          <a:lstStyle/>
          <a:p>
            <a:pPr>
              <a:lnSpc>
                <a:spcPct val="114000"/>
              </a:lnSpc>
            </a:pPr>
            <a:r>
              <a:rPr lang="en-US" altLang="zh-CN" sz="2400" b="1"/>
              <a:t>8</a:t>
            </a:r>
            <a:r>
              <a:rPr lang="zh-CN" altLang="zh-CN" sz="2400" b="1"/>
              <a:t>．下列行为的行为主体之间存在民事法律关系的是</a:t>
            </a:r>
            <a:endParaRPr lang="zh-CN" altLang="zh-CN" sz="2400" b="1"/>
          </a:p>
          <a:p>
            <a:pPr>
              <a:lnSpc>
                <a:spcPct val="114000"/>
              </a:lnSpc>
            </a:pPr>
            <a:r>
              <a:rPr lang="zh-CN" altLang="zh-CN" sz="2400" b="1"/>
              <a:t>①</a:t>
            </a:r>
            <a:r>
              <a:rPr lang="en-US" altLang="zh-CN" sz="2400" b="1"/>
              <a:t>A</a:t>
            </a:r>
            <a:r>
              <a:rPr lang="zh-CN" altLang="zh-CN" sz="2400" b="1"/>
              <a:t>建筑公司要求</a:t>
            </a:r>
            <a:r>
              <a:rPr lang="en-US" altLang="zh-CN" sz="2400" b="1"/>
              <a:t>B</a:t>
            </a:r>
            <a:r>
              <a:rPr lang="zh-CN" altLang="zh-CN" sz="2400" b="1"/>
              <a:t>市政府付清某公共工程的尾款</a:t>
            </a:r>
            <a:endParaRPr lang="zh-CN" altLang="zh-CN" sz="2400" b="1"/>
          </a:p>
          <a:p>
            <a:pPr>
              <a:lnSpc>
                <a:spcPct val="114000"/>
              </a:lnSpc>
            </a:pPr>
            <a:r>
              <a:rPr lang="zh-CN" altLang="zh-CN" sz="2400" b="1"/>
              <a:t>②即将参加高考的小辉要求邻居小清不要在午休时间弹琴</a:t>
            </a:r>
            <a:endParaRPr lang="zh-CN" altLang="zh-CN" sz="2400" b="1"/>
          </a:p>
          <a:p>
            <a:pPr>
              <a:lnSpc>
                <a:spcPct val="114000"/>
              </a:lnSpc>
            </a:pPr>
            <a:r>
              <a:rPr lang="zh-CN" altLang="zh-CN" sz="2400" b="1"/>
              <a:t>③甲答应乙一起去超市购物后反悔，乙要求甲履行承诺</a:t>
            </a:r>
            <a:endParaRPr lang="zh-CN" altLang="zh-CN" sz="2400" b="1"/>
          </a:p>
          <a:p>
            <a:pPr>
              <a:lnSpc>
                <a:spcPct val="114000"/>
              </a:lnSpc>
            </a:pPr>
            <a:r>
              <a:rPr lang="zh-CN" altLang="zh-CN" sz="2400" b="1"/>
              <a:t>④交警对小王的交通违规行为进行行政处罚</a:t>
            </a:r>
            <a:endParaRPr lang="zh-CN" altLang="zh-CN" sz="2400" b="1"/>
          </a:p>
          <a:p>
            <a:pPr>
              <a:lnSpc>
                <a:spcPct val="114000"/>
              </a:lnSpc>
              <a:tabLst>
                <a:tab pos="1319530" algn="l"/>
                <a:tab pos="2639060" algn="l"/>
                <a:tab pos="3958590" algn="l"/>
              </a:tabLst>
            </a:pPr>
            <a:r>
              <a:rPr lang="en-US" altLang="zh-CN" sz="2400" b="1"/>
              <a:t>A</a:t>
            </a:r>
            <a:r>
              <a:rPr lang="zh-CN" altLang="zh-CN" sz="2400" b="1"/>
              <a:t>．①②</a:t>
            </a:r>
            <a:r>
              <a:rPr lang="en-US" altLang="zh-CN" sz="2400" b="1"/>
              <a:t>	       B</a:t>
            </a:r>
            <a:r>
              <a:rPr lang="zh-CN" altLang="zh-CN" sz="2400" b="1"/>
              <a:t>．①④</a:t>
            </a:r>
            <a:r>
              <a:rPr lang="en-US" altLang="zh-CN" sz="2400" b="1"/>
              <a:t>	C</a:t>
            </a:r>
            <a:r>
              <a:rPr lang="zh-CN" altLang="zh-CN" sz="2400" b="1"/>
              <a:t>．②③</a:t>
            </a:r>
            <a:r>
              <a:rPr lang="en-US" altLang="zh-CN" sz="2400" b="1"/>
              <a:t>	     D</a:t>
            </a:r>
            <a:r>
              <a:rPr lang="zh-CN" altLang="zh-CN" sz="2400" b="1"/>
              <a:t>．③④</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A</a:t>
            </a:r>
            <a:r>
              <a:rPr lang="zh-CN" altLang="zh-CN" sz="2200" b="1">
                <a:solidFill>
                  <a:srgbClr val="0070C0"/>
                </a:solidFill>
              </a:rPr>
              <a:t>【详解】①②：民事法律关系，是指基于民事法律事实并由民事法律规范调整形成的民事权利义务关系，是民法所调整的平等主体之间的财产关系和人身关系在法律上的表现。</a:t>
            </a:r>
            <a:r>
              <a:rPr lang="en-US" altLang="zh-CN" sz="2200" b="1">
                <a:solidFill>
                  <a:srgbClr val="0070C0"/>
                </a:solidFill>
              </a:rPr>
              <a:t>“A</a:t>
            </a:r>
            <a:r>
              <a:rPr lang="zh-CN" altLang="zh-CN" sz="2200" b="1">
                <a:solidFill>
                  <a:srgbClr val="0070C0"/>
                </a:solidFill>
              </a:rPr>
              <a:t>建筑公司要求</a:t>
            </a:r>
            <a:r>
              <a:rPr lang="en-US" altLang="zh-CN" sz="2200" b="1">
                <a:solidFill>
                  <a:srgbClr val="0070C0"/>
                </a:solidFill>
              </a:rPr>
              <a:t>B</a:t>
            </a:r>
            <a:r>
              <a:rPr lang="zh-CN" altLang="zh-CN" sz="2200" b="1">
                <a:solidFill>
                  <a:srgbClr val="0070C0"/>
                </a:solidFill>
              </a:rPr>
              <a:t>市政府付清某公共工程的尾款</a:t>
            </a:r>
            <a:r>
              <a:rPr lang="en-US" altLang="zh-CN" sz="2200" b="1">
                <a:solidFill>
                  <a:srgbClr val="0070C0"/>
                </a:solidFill>
              </a:rPr>
              <a:t>”</a:t>
            </a:r>
            <a:r>
              <a:rPr lang="zh-CN" altLang="zh-CN" sz="2200" b="1">
                <a:solidFill>
                  <a:srgbClr val="0070C0"/>
                </a:solidFill>
              </a:rPr>
              <a:t>和</a:t>
            </a:r>
            <a:r>
              <a:rPr lang="en-US" altLang="zh-CN" sz="2200" b="1">
                <a:solidFill>
                  <a:srgbClr val="0070C0"/>
                </a:solidFill>
              </a:rPr>
              <a:t>“</a:t>
            </a:r>
            <a:r>
              <a:rPr lang="zh-CN" altLang="zh-CN" sz="2200" b="1">
                <a:solidFill>
                  <a:srgbClr val="0070C0"/>
                </a:solidFill>
              </a:rPr>
              <a:t>即将参加高考的小辉要求邻居小清不要在午休时间弹琴</a:t>
            </a:r>
            <a:r>
              <a:rPr lang="en-US" altLang="zh-CN" sz="2200" b="1">
                <a:solidFill>
                  <a:srgbClr val="0070C0"/>
                </a:solidFill>
              </a:rPr>
              <a:t>”</a:t>
            </a:r>
            <a:r>
              <a:rPr lang="zh-CN" altLang="zh-CN" sz="2200" b="1">
                <a:solidFill>
                  <a:srgbClr val="0070C0"/>
                </a:solidFill>
              </a:rPr>
              <a:t>均属于民事法律关系，①②符合题意。</a:t>
            </a:r>
            <a:endParaRPr lang="zh-CN" altLang="zh-CN" sz="2200" b="1">
              <a:solidFill>
                <a:srgbClr val="0070C0"/>
              </a:solidFill>
            </a:endParaRPr>
          </a:p>
          <a:p>
            <a:pPr>
              <a:lnSpc>
                <a:spcPct val="114000"/>
              </a:lnSpc>
            </a:pPr>
            <a:r>
              <a:rPr lang="zh-CN" altLang="zh-CN" sz="2200" b="1">
                <a:solidFill>
                  <a:srgbClr val="0070C0"/>
                </a:solidFill>
              </a:rPr>
              <a:t>③：</a:t>
            </a:r>
            <a:r>
              <a:rPr lang="en-US" altLang="zh-CN" sz="2200" b="1">
                <a:solidFill>
                  <a:srgbClr val="0070C0"/>
                </a:solidFill>
              </a:rPr>
              <a:t>“</a:t>
            </a:r>
            <a:r>
              <a:rPr lang="zh-CN" altLang="zh-CN" sz="2200" b="1">
                <a:solidFill>
                  <a:srgbClr val="0070C0"/>
                </a:solidFill>
              </a:rPr>
              <a:t>甲答应乙一起去超市购物后反悔，乙要求甲履行承诺</a:t>
            </a:r>
            <a:r>
              <a:rPr lang="en-US" altLang="zh-CN" sz="2200" b="1">
                <a:solidFill>
                  <a:srgbClr val="0070C0"/>
                </a:solidFill>
              </a:rPr>
              <a:t>”</a:t>
            </a:r>
            <a:r>
              <a:rPr lang="zh-CN" altLang="zh-CN" sz="2200" b="1">
                <a:solidFill>
                  <a:srgbClr val="0070C0"/>
                </a:solidFill>
              </a:rPr>
              <a:t>不涉及行为主体的财产和人身关系，并且应由道德来调整，③不符合题意。</a:t>
            </a:r>
            <a:endParaRPr lang="zh-CN" altLang="zh-CN" sz="2200" b="1">
              <a:solidFill>
                <a:srgbClr val="0070C0"/>
              </a:solidFill>
            </a:endParaRPr>
          </a:p>
          <a:p>
            <a:pPr>
              <a:lnSpc>
                <a:spcPct val="114000"/>
              </a:lnSpc>
            </a:pPr>
            <a:r>
              <a:rPr lang="zh-CN" altLang="zh-CN" sz="2200" b="1">
                <a:solidFill>
                  <a:srgbClr val="0070C0"/>
                </a:solidFill>
              </a:rPr>
              <a:t>④：该项属于行政人员的行政执法行为，不存在民事法律关系，④不符合题意。</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fade">
                                      <p:cBhvr>
                                        <p:cTn id="1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4" y="534016"/>
            <a:ext cx="4471202"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积极维护人身权利</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578126" y="1506203"/>
            <a:ext cx="3331855"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1.</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人身权的重要性和类别</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577648" y="2575489"/>
          <a:ext cx="10315344" cy="2103120"/>
        </p:xfrm>
        <a:graphic>
          <a:graphicData uri="http://schemas.openxmlformats.org/drawingml/2006/table">
            <a:tbl>
              <a:tblPr>
                <a:tableStyleId>{5C22544A-7EE6-4342-B048-85BDC9FD1C3A}</a:tableStyleId>
              </a:tblPr>
              <a:tblGrid>
                <a:gridCol w="1160809"/>
                <a:gridCol w="9154535"/>
              </a:tblGrid>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重要性</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人身自由是自然人真正成为独立的民事主体的前提，人格尊严是人之为人所必需的人身利益</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类别</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自然人享有</a:t>
                      </a:r>
                      <a:r>
                        <a:rPr lang="zh-CN" altLang="en-US" sz="2400" b="1" kern="100">
                          <a:solidFill>
                            <a:srgbClr val="7030A0"/>
                          </a:solidFill>
                          <a:effectLst/>
                          <a:latin typeface="+mn-lt"/>
                          <a:ea typeface="+mn-ea"/>
                          <a:cs typeface="+mn-cs"/>
                        </a:rPr>
                        <a:t>生命权、身体权、健康权、姓名权、肖像权、名誉权、荣誉权、隐私权等人格权</a:t>
                      </a:r>
                      <a:r>
                        <a:rPr lang="zh-CN" altLang="en-US" sz="2400" b="1" kern="100">
                          <a:solidFill>
                            <a:schemeClr val="dk1"/>
                          </a:solidFill>
                          <a:effectLst/>
                          <a:latin typeface="+mn-lt"/>
                          <a:ea typeface="+mn-ea"/>
                          <a:cs typeface="+mn-cs"/>
                        </a:rPr>
                        <a:t>以及</a:t>
                      </a:r>
                      <a:r>
                        <a:rPr lang="zh-CN" altLang="en-US" sz="2400" b="1" kern="100">
                          <a:solidFill>
                            <a:srgbClr val="7030A0"/>
                          </a:solidFill>
                          <a:effectLst/>
                          <a:latin typeface="+mn-lt"/>
                          <a:ea typeface="+mn-ea"/>
                          <a:cs typeface="+mn-cs"/>
                        </a:rPr>
                        <a:t>因婚姻家庭关系等产生的身份权，法人和非法人组织享有名称权、名誉权和荣誉权</a:t>
                      </a:r>
                      <a:endParaRPr lang="zh-CN" altLang="en-US" sz="2400" b="1" kern="100">
                        <a:solidFill>
                          <a:srgbClr val="7030A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4" name="文本框 23"/>
          <p:cNvSpPr txBox="1"/>
          <p:nvPr>
            <p:custDataLst>
              <p:tags r:id="rId2"/>
            </p:custDataLst>
          </p:nvPr>
        </p:nvSpPr>
        <p:spPr>
          <a:xfrm>
            <a:off x="159384" y="5006740"/>
            <a:ext cx="11976099" cy="8915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p>
            <a:r>
              <a:rPr lang="en-US" altLang="zh-CN" sz="2600" b="1">
                <a:latin typeface="黑体" panose="02010609060101010101" charset="-122"/>
                <a:ea typeface="黑体" panose="02010609060101010101" charset="-122"/>
              </a:rPr>
              <a:t>【</a:t>
            </a:r>
            <a:r>
              <a:rPr lang="zh-CN" altLang="en-US" sz="2600" b="1">
                <a:latin typeface="黑体" panose="02010609060101010101" charset="-122"/>
                <a:ea typeface="黑体" panose="02010609060101010101" charset="-122"/>
              </a:rPr>
              <a:t>提醒</a:t>
            </a:r>
            <a:r>
              <a:rPr lang="en-US" altLang="zh-CN" sz="2600" b="1">
                <a:latin typeface="黑体" panose="02010609060101010101" charset="-122"/>
                <a:ea typeface="黑体" panose="02010609060101010101" charset="-122"/>
              </a:rPr>
              <a:t>】</a:t>
            </a:r>
            <a:r>
              <a:rPr lang="zh-CN" altLang="en-US" sz="2600" b="1">
                <a:latin typeface="黑体" panose="02010609060101010101" charset="-122"/>
                <a:ea typeface="黑体" panose="02010609060101010101" charset="-122"/>
              </a:rPr>
              <a:t>人格尊严权涉及精神层面，人身自由权涉及物质即身体本身层面。造谣中伤、辱骂等，侵犯人格尊严；非法绑架，侵犯人身自由。</a:t>
            </a:r>
            <a:endParaRPr lang="zh-CN" altLang="en-US" sz="2600" b="1">
              <a:latin typeface="黑体" panose="02010609060101010101" charset="-122"/>
              <a:ea typeface="黑体" panose="02010609060101010101"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4" y="534016"/>
            <a:ext cx="4471202"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积极维护人身权利</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392071" y="1403333"/>
            <a:ext cx="3747494"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2.</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生命权、身体权和健康权</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391949" y="2291161"/>
          <a:ext cx="10748972" cy="2276115"/>
        </p:xfrm>
        <a:graphic>
          <a:graphicData uri="http://schemas.openxmlformats.org/drawingml/2006/table">
            <a:tbl>
              <a:tblPr>
                <a:tableStyleId>{5C22544A-7EE6-4342-B048-85BDC9FD1C3A}</a:tableStyleId>
              </a:tblPr>
              <a:tblGrid>
                <a:gridCol w="1388713"/>
                <a:gridCol w="9360259"/>
              </a:tblGrid>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重要性</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u="sng" kern="100">
                          <a:solidFill>
                            <a:srgbClr val="7030A0"/>
                          </a:solidFill>
                          <a:effectLst/>
                          <a:latin typeface="+mn-lt"/>
                          <a:ea typeface="+mn-ea"/>
                          <a:cs typeface="+mn-cs"/>
                        </a:rPr>
                        <a:t>生命权、身体权和健康权是一个人最基础的权利</a:t>
                      </a:r>
                      <a:r>
                        <a:rPr lang="zh-CN" altLang="en-US" sz="2400" b="1" kern="100">
                          <a:solidFill>
                            <a:schemeClr val="dk1"/>
                          </a:solidFill>
                          <a:effectLst/>
                          <a:latin typeface="+mn-lt"/>
                          <a:ea typeface="+mn-ea"/>
                          <a:cs typeface="+mn-cs"/>
                        </a:rPr>
                        <a:t>。生命是自然人最高的人身利益，身体是承载生命健康的物质载体，自然人的身心健康既关系到个人的生活质量，也关系到社会的发展。民法典把这三项权利置于人格权编的前列</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3619">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侵权责任</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侵犯他人生命权、身体权、健康权的，应当承担法律责任</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9" name="文本框 8"/>
          <p:cNvSpPr txBox="1"/>
          <p:nvPr/>
        </p:nvSpPr>
        <p:spPr>
          <a:xfrm>
            <a:off x="1756633" y="2112243"/>
            <a:ext cx="867873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800" b="1" i="0" u="none" strike="noStrike" kern="1200" cap="none" spc="200" normalizeH="0" baseline="0" noProof="0">
                <a:ln>
                  <a:noFill/>
                </a:ln>
                <a:solidFill>
                  <a:srgbClr val="FFFFFF"/>
                </a:solidFill>
                <a:effectLst/>
                <a:uLnTx/>
                <a:uFillTx/>
                <a:latin typeface="Britannic Bold" panose="020B0903060703020204" pitchFamily="34" charset="0"/>
                <a:ea typeface="等线" panose="02010600030101010101" charset="-122"/>
                <a:cs typeface="Calibri" panose="020F0502020204030204" pitchFamily="34" charset="0"/>
              </a:rPr>
              <a:t>第一课 在生活中学民法用民法</a:t>
            </a:r>
            <a:endParaRPr kumimoji="0" lang="zh-CN" altLang="en-US" sz="4800" b="1" i="0" u="none" strike="noStrike" kern="1200" cap="none" spc="200" normalizeH="0" baseline="0" noProof="0">
              <a:ln>
                <a:noFill/>
              </a:ln>
              <a:solidFill>
                <a:srgbClr val="FFFFFF"/>
              </a:solidFill>
              <a:effectLst/>
              <a:uLnTx/>
              <a:uFillTx/>
              <a:latin typeface="Britannic Bold" panose="020B0903060703020204" pitchFamily="34" charset="0"/>
              <a:ea typeface="等线" panose="02010600030101010101" charset="-122"/>
              <a:cs typeface="Calibri" panose="020F0502020204030204" pitchFamily="34" charset="0"/>
            </a:endParaRPr>
          </a:p>
        </p:txBody>
      </p:sp>
      <p:sp>
        <p:nvSpPr>
          <p:cNvPr id="10" name="文本框 9"/>
          <p:cNvSpPr txBox="1"/>
          <p:nvPr/>
        </p:nvSpPr>
        <p:spPr>
          <a:xfrm>
            <a:off x="3197235" y="3920705"/>
            <a:ext cx="5797529" cy="1144031"/>
          </a:xfrm>
          <a:prstGeom prst="rect">
            <a:avLst/>
          </a:prstGeom>
          <a:noFill/>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第一单元 民事权利与义务</a:t>
            </a:r>
            <a:endParaRPr kumimoji="0" lang="en-US" altLang="zh-CN"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endParaRP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选择性必修二</a:t>
            </a:r>
            <a:r>
              <a:rPr kumimoji="0" lang="en-US" altLang="zh-CN"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a:t>
            </a:r>
            <a:r>
              <a:rPr kumimoji="0" lang="zh-CN" altLang="en-US"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法律与生活</a:t>
            </a:r>
            <a:r>
              <a:rPr kumimoji="0" lang="en-US" altLang="zh-CN"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a:t>
            </a:r>
            <a:endParaRPr kumimoji="0" lang="zh-CN" altLang="en-US"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endParaRPr>
          </a:p>
        </p:txBody>
      </p:sp>
    </p:spTree>
  </p:cSld>
  <p:clrMapOvr>
    <a:masterClrMapping/>
  </p:clrMapOvr>
  <p:transition>
    <p:blinds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11316173" y="35599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7" name="矩形 6"/>
          <p:cNvSpPr/>
          <p:nvPr>
            <p:custDataLst>
              <p:tags r:id="rId2"/>
            </p:custDataLst>
          </p:nvPr>
        </p:nvSpPr>
        <p:spPr>
          <a:xfrm>
            <a:off x="-1" y="30779"/>
            <a:ext cx="2037145"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辨识与判断</a:t>
            </a:r>
            <a:endParaRPr lang="zh-CN" altLang="en-US" sz="2800" b="1">
              <a:solidFill>
                <a:schemeClr val="bg1"/>
              </a:solidFill>
              <a:latin typeface="微软雅黑" panose="020B0503020204020204" charset="-122"/>
              <a:ea typeface="微软雅黑" panose="020B0503020204020204" charset="-122"/>
            </a:endParaRPr>
          </a:p>
        </p:txBody>
      </p:sp>
      <p:graphicFrame>
        <p:nvGraphicFramePr>
          <p:cNvPr id="6" name="表格 5"/>
          <p:cNvGraphicFramePr>
            <a:graphicFrameLocks noGrp="1"/>
          </p:cNvGraphicFramePr>
          <p:nvPr>
            <p:custDataLst>
              <p:tags r:id="rId3"/>
            </p:custDataLst>
          </p:nvPr>
        </p:nvGraphicFramePr>
        <p:xfrm>
          <a:off x="100896" y="820217"/>
          <a:ext cx="11990208" cy="5692869"/>
        </p:xfrm>
        <a:graphic>
          <a:graphicData uri="http://schemas.openxmlformats.org/drawingml/2006/table">
            <a:tbl>
              <a:tblPr firstRow="1" bandRow="1"/>
              <a:tblGrid>
                <a:gridCol w="5948223"/>
                <a:gridCol w="2047501"/>
                <a:gridCol w="1995891"/>
                <a:gridCol w="1998593"/>
              </a:tblGrid>
              <a:tr h="335169">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lgn="ctr">
                        <a:buNone/>
                      </a:pPr>
                      <a:r>
                        <a:rPr lang="en-US" sz="2600" b="1" err="1">
                          <a:solidFill>
                            <a:srgbClr val="0000CC"/>
                          </a:solidFill>
                          <a:latin typeface="宋体" panose="02010600030101010101" pitchFamily="2" charset="-122"/>
                          <a:ea typeface="宋体" panose="02010600030101010101" pitchFamily="2" charset="-122"/>
                          <a:cs typeface="宋体" panose="02010600030101010101" pitchFamily="2" charset="-122"/>
                        </a:rPr>
                        <a:t>三项人格权</a:t>
                      </a:r>
                      <a:endParaRPr lang="en-US" altLang="en-US" sz="2600" b="1">
                        <a:solidFill>
                          <a:srgbClr val="0000CC"/>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lgn="ctr">
                        <a:buNone/>
                      </a:pP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生命</a:t>
                      </a:r>
                      <a:r>
                        <a:rPr 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权</a:t>
                      </a:r>
                      <a:endParaRPr lang="en-US" altLang="en-US" sz="2600" b="1">
                        <a:solidFill>
                          <a:srgbClr val="0000CC"/>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lgn="ctr">
                        <a:buNone/>
                      </a:pP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身体</a:t>
                      </a:r>
                      <a:r>
                        <a:rPr 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权</a:t>
                      </a:r>
                      <a:endParaRPr lang="en-US" altLang="en-US" sz="2600" b="1">
                        <a:solidFill>
                          <a:srgbClr val="0000CC"/>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lgn="ctr">
                        <a:buNone/>
                      </a:pP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健康</a:t>
                      </a:r>
                      <a:r>
                        <a:rPr 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权</a:t>
                      </a:r>
                      <a:endParaRPr lang="en-US" altLang="en-US" sz="2600" b="1">
                        <a:solidFill>
                          <a:srgbClr val="0000CC"/>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46126">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err="1">
                          <a:solidFill>
                            <a:srgbClr val="000000"/>
                          </a:solidFill>
                          <a:latin typeface="宋体" panose="02010600030101010101" pitchFamily="2" charset="-122"/>
                          <a:ea typeface="宋体" panose="02010600030101010101" pitchFamily="2" charset="-122"/>
                          <a:cs typeface="宋体" panose="02010600030101010101" pitchFamily="2" charset="-122"/>
                        </a:rPr>
                        <a:t>甲为了要回赌债，将乙的一截手指砍断</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5169">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强行剪掉他人毛发</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0338">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a:solidFill>
                            <a:srgbClr val="000000"/>
                          </a:solidFill>
                          <a:latin typeface="宋体" panose="02010600030101010101" pitchFamily="2" charset="-122"/>
                          <a:ea typeface="宋体" panose="02010600030101010101" pitchFamily="2" charset="-122"/>
                          <a:cs typeface="微软雅黑" panose="020B0503020204020204" charset="-122"/>
                        </a:rPr>
                        <a:t>疫情期间，甲明知道感染新冠病毒，还到处乱跑，造成10</a:t>
                      </a:r>
                      <a:r>
                        <a:rPr lang="zh-CN" altLang="en-US" sz="2600" b="1">
                          <a:solidFill>
                            <a:srgbClr val="000000"/>
                          </a:solidFill>
                          <a:latin typeface="宋体" panose="02010600030101010101" pitchFamily="2" charset="-122"/>
                          <a:ea typeface="宋体" panose="02010600030101010101" pitchFamily="2" charset="-122"/>
                          <a:cs typeface="微软雅黑" panose="020B0503020204020204" charset="-122"/>
                        </a:rPr>
                        <a:t>多</a:t>
                      </a:r>
                      <a:r>
                        <a:rPr lang="en-US" sz="2600" b="1" err="1">
                          <a:solidFill>
                            <a:srgbClr val="000000"/>
                          </a:solidFill>
                          <a:latin typeface="宋体" panose="02010600030101010101" pitchFamily="2" charset="-122"/>
                          <a:ea typeface="宋体" panose="02010600030101010101" pitchFamily="2" charset="-122"/>
                          <a:cs typeface="微软雅黑" panose="020B0503020204020204" charset="-122"/>
                        </a:rPr>
                        <a:t>人感染</a:t>
                      </a:r>
                      <a:endParaRPr lang="en-US" altLang="en-US" sz="2600" b="1">
                        <a:solidFill>
                          <a:srgbClr val="000000"/>
                        </a:solidFill>
                        <a:latin typeface="宋体" panose="02010600030101010101" pitchFamily="2" charset="-122"/>
                        <a:ea typeface="宋体" panose="02010600030101010101" pitchFamily="2" charset="-122"/>
                        <a:cs typeface="微软雅黑" panose="020B0503020204020204"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4743">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医院误摘患者肾脏，导致患者死亡</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0338">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altLang="en-US" sz="2600" b="1" err="1">
                          <a:solidFill>
                            <a:srgbClr val="000000"/>
                          </a:solidFill>
                          <a:latin typeface="宋体" panose="02010600030101010101" pitchFamily="2" charset="-122"/>
                          <a:ea typeface="宋体" panose="02010600030101010101" pitchFamily="2" charset="-122"/>
                          <a:cs typeface="宋体" panose="02010600030101010101" pitchFamily="2" charset="-122"/>
                        </a:rPr>
                        <a:t>打一耳光</a:t>
                      </a:r>
                      <a:r>
                        <a:rPr lang="zh-CN" alt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en-US" sz="2600" b="1" err="1">
                          <a:solidFill>
                            <a:srgbClr val="000000"/>
                          </a:solidFill>
                          <a:latin typeface="宋体" panose="02010600030101010101" pitchFamily="2" charset="-122"/>
                          <a:ea typeface="宋体" panose="02010600030101010101" pitchFamily="2" charset="-122"/>
                          <a:cs typeface="宋体" panose="02010600030101010101" pitchFamily="2" charset="-122"/>
                        </a:rPr>
                        <a:t>造成受害人牙齿脱落或耳鸣或处于恐惧、惊吓等不健康状态</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49107">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甲医生在给患者乙做腹腔手术（不是因为阑尾炎）时，擅自切除乙的阑尾。</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4743">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往他人脸上泼硫酸</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4743">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往他人脸上泼脏水</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7793">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rPr>
                        <a:t>非法搜查他人身体</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3359">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r>
                        <a:rPr lang="en-US" altLang="en-US" sz="2600" b="1" err="1">
                          <a:solidFill>
                            <a:srgbClr val="000000"/>
                          </a:solidFill>
                          <a:latin typeface="宋体" panose="02010600030101010101" pitchFamily="2" charset="-122"/>
                          <a:ea typeface="宋体" panose="02010600030101010101" pitchFamily="2" charset="-122"/>
                          <a:cs typeface="宋体" panose="02010600030101010101" pitchFamily="2" charset="-122"/>
                        </a:rPr>
                        <a:t>甲恶意劝酒，致使乙酒精中毒住院治疗</a:t>
                      </a: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indent="0">
                        <a:buNone/>
                      </a:pPr>
                      <a:endParaRPr lang="en-US" altLang="en-US" sz="2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custDataLst>
              <p:tags r:id="rId4"/>
            </p:custDataLst>
          </p:nvPr>
        </p:nvSpPr>
        <p:spPr>
          <a:xfrm>
            <a:off x="8724903" y="1068273"/>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5" name="文本框 4"/>
          <p:cNvSpPr txBox="1"/>
          <p:nvPr>
            <p:custDataLst>
              <p:tags r:id="rId5"/>
            </p:custDataLst>
          </p:nvPr>
        </p:nvSpPr>
        <p:spPr>
          <a:xfrm>
            <a:off x="10728289" y="1102999"/>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8" name="文本框 7"/>
          <p:cNvSpPr txBox="1"/>
          <p:nvPr>
            <p:custDataLst>
              <p:tags r:id="rId6"/>
            </p:custDataLst>
          </p:nvPr>
        </p:nvSpPr>
        <p:spPr>
          <a:xfrm>
            <a:off x="8735998" y="1448847"/>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0" name="文本框 9"/>
          <p:cNvSpPr txBox="1"/>
          <p:nvPr>
            <p:custDataLst>
              <p:tags r:id="rId7"/>
            </p:custDataLst>
          </p:nvPr>
        </p:nvSpPr>
        <p:spPr>
          <a:xfrm>
            <a:off x="10728289" y="2095178"/>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1" name="文本框 10"/>
          <p:cNvSpPr txBox="1"/>
          <p:nvPr>
            <p:custDataLst>
              <p:tags r:id="rId8"/>
            </p:custDataLst>
          </p:nvPr>
        </p:nvSpPr>
        <p:spPr>
          <a:xfrm>
            <a:off x="6721518" y="2695209"/>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2" name="文本框 11"/>
          <p:cNvSpPr txBox="1"/>
          <p:nvPr>
            <p:custDataLst>
              <p:tags r:id="rId9"/>
            </p:custDataLst>
          </p:nvPr>
        </p:nvSpPr>
        <p:spPr>
          <a:xfrm>
            <a:off x="8711889" y="2634987"/>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3" name="文本框 12"/>
          <p:cNvSpPr txBox="1"/>
          <p:nvPr>
            <p:custDataLst>
              <p:tags r:id="rId10"/>
            </p:custDataLst>
          </p:nvPr>
        </p:nvSpPr>
        <p:spPr>
          <a:xfrm>
            <a:off x="10702260" y="2687127"/>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4" name="文本框 13"/>
          <p:cNvSpPr txBox="1"/>
          <p:nvPr>
            <p:custDataLst>
              <p:tags r:id="rId11"/>
            </p:custDataLst>
          </p:nvPr>
        </p:nvSpPr>
        <p:spPr>
          <a:xfrm>
            <a:off x="8684900" y="3277226"/>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5" name="文本框 14"/>
          <p:cNvSpPr txBox="1"/>
          <p:nvPr>
            <p:custDataLst>
              <p:tags r:id="rId12"/>
            </p:custDataLst>
          </p:nvPr>
        </p:nvSpPr>
        <p:spPr>
          <a:xfrm>
            <a:off x="10715275" y="3277226"/>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6" name="文本框 15"/>
          <p:cNvSpPr txBox="1"/>
          <p:nvPr>
            <p:custDataLst>
              <p:tags r:id="rId13"/>
            </p:custDataLst>
          </p:nvPr>
        </p:nvSpPr>
        <p:spPr>
          <a:xfrm>
            <a:off x="8683940" y="4064617"/>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7" name="文本框 16"/>
          <p:cNvSpPr txBox="1"/>
          <p:nvPr>
            <p:custDataLst>
              <p:tags r:id="rId14"/>
            </p:custDataLst>
          </p:nvPr>
        </p:nvSpPr>
        <p:spPr>
          <a:xfrm>
            <a:off x="8683940" y="4693247"/>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8" name="文本框 17"/>
          <p:cNvSpPr txBox="1"/>
          <p:nvPr>
            <p:custDataLst>
              <p:tags r:id="rId15"/>
            </p:custDataLst>
          </p:nvPr>
        </p:nvSpPr>
        <p:spPr>
          <a:xfrm>
            <a:off x="10726370" y="4693246"/>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19" name="文本框 18"/>
          <p:cNvSpPr txBox="1"/>
          <p:nvPr>
            <p:custDataLst>
              <p:tags r:id="rId16"/>
            </p:custDataLst>
          </p:nvPr>
        </p:nvSpPr>
        <p:spPr>
          <a:xfrm>
            <a:off x="8683940" y="5143396"/>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20" name="文本框 19"/>
          <p:cNvSpPr txBox="1"/>
          <p:nvPr>
            <p:custDataLst>
              <p:tags r:id="rId17"/>
            </p:custDataLst>
          </p:nvPr>
        </p:nvSpPr>
        <p:spPr>
          <a:xfrm>
            <a:off x="8683940" y="5605528"/>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21" name="文本框 20"/>
          <p:cNvSpPr txBox="1"/>
          <p:nvPr>
            <p:custDataLst>
              <p:tags r:id="rId18"/>
            </p:custDataLst>
          </p:nvPr>
        </p:nvSpPr>
        <p:spPr>
          <a:xfrm>
            <a:off x="10836024" y="5967623"/>
            <a:ext cx="743674" cy="646331"/>
          </a:xfrm>
          <a:prstGeom prst="rect">
            <a:avLst/>
          </a:prstGeom>
          <a:noFill/>
        </p:spPr>
        <p:txBody>
          <a:bodyPr wrap="square">
            <a:spAutoFit/>
          </a:bodyPr>
          <a:lstStyle/>
          <a:p>
            <a:pPr algn="ctr"/>
            <a:r>
              <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endParaRPr lang="zh-CN" altLang="en-US" sz="3600" b="1">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left)">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left)">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left)">
                                      <p:cBhvr>
                                        <p:cTn id="7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4" y="534016"/>
            <a:ext cx="4471202"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积极维护人身权利</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310791" y="1386188"/>
            <a:ext cx="3747494"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3.</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姓名权</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310724" y="2154484"/>
          <a:ext cx="10452952" cy="3364992"/>
        </p:xfrm>
        <a:graphic>
          <a:graphicData uri="http://schemas.openxmlformats.org/drawingml/2006/table">
            <a:tbl>
              <a:tblPr>
                <a:tableStyleId>{5C22544A-7EE6-4342-B048-85BDC9FD1C3A}</a:tableStyleId>
              </a:tblPr>
              <a:tblGrid>
                <a:gridCol w="829622"/>
                <a:gridCol w="9623330"/>
              </a:tblGrid>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依据</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姓名是我们用来表现自我、区别于他人的符号，因此，姓名总是与特定个人相联系，在很大程度上体现个人在人格上的基本特征</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内容</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rgbClr val="7030A0"/>
                          </a:solidFill>
                          <a:effectLst/>
                          <a:latin typeface="+mn-lt"/>
                          <a:ea typeface="+mn-ea"/>
                          <a:cs typeface="+mn-cs"/>
                        </a:rPr>
                        <a:t>自然人有权依法决定、使用、变更或者许可他人使用自己的姓名，但是不得违背公序良俗</a:t>
                      </a:r>
                      <a:endParaRPr lang="zh-CN" altLang="en-US" sz="2400" b="1" kern="100">
                        <a:solidFill>
                          <a:srgbClr val="7030A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表现</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一般来说，未成年人由父母决定其姓名。成年后有权自己决定继续使用或者改变姓名，但是应当遵守相关法律、法规的规定。具有一定社会知名度，被他人使用足以造成公众混淆的笔名、艺名、网名、译名、姓名的简称等，参照姓名权加以保护</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4" y="534016"/>
            <a:ext cx="4471202"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积极维护人身权利</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392071" y="1363963"/>
            <a:ext cx="3747494"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4.</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肖像权</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391907" y="1861588"/>
          <a:ext cx="10505216" cy="2103120"/>
        </p:xfrm>
        <a:graphic>
          <a:graphicData uri="http://schemas.openxmlformats.org/drawingml/2006/table">
            <a:tbl>
              <a:tblPr>
                <a:tableStyleId>{5C22544A-7EE6-4342-B048-85BDC9FD1C3A}</a:tableStyleId>
              </a:tblPr>
              <a:tblGrid>
                <a:gridCol w="782309"/>
                <a:gridCol w="9722907"/>
              </a:tblGrid>
              <a:tr h="84074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含义</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是通过影像、雕塑、绘画等方式在一定载体上所反映的特定自然人</a:t>
                      </a:r>
                      <a:r>
                        <a:rPr lang="zh-CN" altLang="en-US" sz="2400" b="1" kern="100">
                          <a:solidFill>
                            <a:srgbClr val="7030A0"/>
                          </a:solidFill>
                          <a:effectLst/>
                          <a:latin typeface="+mn-lt"/>
                          <a:ea typeface="+mn-ea"/>
                          <a:cs typeface="+mn-cs"/>
                        </a:rPr>
                        <a:t>可以被识别的</a:t>
                      </a:r>
                      <a:r>
                        <a:rPr lang="zh-CN" altLang="en-US" sz="2400" b="1" kern="100">
                          <a:solidFill>
                            <a:schemeClr val="dk1"/>
                          </a:solidFill>
                          <a:effectLst/>
                          <a:latin typeface="+mn-lt"/>
                          <a:ea typeface="+mn-ea"/>
                          <a:cs typeface="+mn-cs"/>
                        </a:rPr>
                        <a:t>外部形象</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内容</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自然人有权依法制作、使用、公开或者许可他人使用自己的肖像</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要求</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任何组织或者个人</a:t>
                      </a:r>
                      <a:r>
                        <a:rPr lang="zh-CN" altLang="en-US" sz="2400" b="1" kern="100">
                          <a:solidFill>
                            <a:srgbClr val="7030A0"/>
                          </a:solidFill>
                          <a:effectLst/>
                          <a:latin typeface="+mn-lt"/>
                          <a:ea typeface="+mn-ea"/>
                          <a:cs typeface="+mn-cs"/>
                        </a:rPr>
                        <a:t>不得以丑化、污损</a:t>
                      </a:r>
                      <a:r>
                        <a:rPr lang="zh-CN" altLang="en-US" sz="2400" b="1" kern="100">
                          <a:solidFill>
                            <a:schemeClr val="dk1"/>
                          </a:solidFill>
                          <a:effectLst/>
                          <a:latin typeface="+mn-lt"/>
                          <a:ea typeface="+mn-ea"/>
                          <a:cs typeface="+mn-cs"/>
                        </a:rPr>
                        <a:t>，或者利用信息技术手段</a:t>
                      </a:r>
                      <a:r>
                        <a:rPr lang="zh-CN" altLang="en-US" sz="2400" b="1" kern="100">
                          <a:solidFill>
                            <a:srgbClr val="7030A0"/>
                          </a:solidFill>
                          <a:effectLst/>
                          <a:latin typeface="+mn-lt"/>
                          <a:ea typeface="+mn-ea"/>
                          <a:cs typeface="+mn-cs"/>
                        </a:rPr>
                        <a:t>伪造</a:t>
                      </a:r>
                      <a:r>
                        <a:rPr lang="zh-CN" altLang="en-US" sz="2400" b="1" kern="100">
                          <a:solidFill>
                            <a:schemeClr val="dk1"/>
                          </a:solidFill>
                          <a:effectLst/>
                          <a:latin typeface="+mn-lt"/>
                          <a:ea typeface="+mn-ea"/>
                          <a:cs typeface="+mn-cs"/>
                        </a:rPr>
                        <a:t>等方式侵害他人的肖像权</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文本框 4"/>
          <p:cNvSpPr txBox="1"/>
          <p:nvPr>
            <p:custDataLst>
              <p:tags r:id="rId2"/>
            </p:custDataLst>
          </p:nvPr>
        </p:nvSpPr>
        <p:spPr>
          <a:xfrm>
            <a:off x="53976" y="4025465"/>
            <a:ext cx="12084049" cy="2306955"/>
          </a:xfrm>
          <a:prstGeom prst="rect">
            <a:avLst/>
          </a:prstGeom>
          <a:solidFill>
            <a:srgbClr val="FFFFCC"/>
          </a:solidFill>
        </p:spPr>
        <p:txBody>
          <a:bodyPr wrap="square">
            <a:spAutoFit/>
          </a:bodyPr>
          <a:p>
            <a:pPr lvl="0" fontAlgn="base">
              <a:spcBef>
                <a:spcPct val="0"/>
              </a:spcBef>
              <a:spcAft>
                <a:spcPct val="0"/>
              </a:spcAft>
            </a:pPr>
            <a:r>
              <a:rPr lang="en-US" altLang="zh-CN" sz="2400" b="1">
                <a:latin typeface="宋体" panose="02010600030101010101" pitchFamily="2" charset="-122"/>
                <a:ea typeface="宋体" panose="02010600030101010101" pitchFamily="2" charset="-122"/>
                <a:cs typeface="宋体" panose="02010600030101010101" pitchFamily="2" charset="-122"/>
              </a:rPr>
              <a:t>【</a:t>
            </a:r>
            <a:r>
              <a:rPr lang="zh-CN" altLang="en-US" sz="2400" b="1">
                <a:latin typeface="宋体" panose="02010600030101010101" pitchFamily="2" charset="-122"/>
                <a:ea typeface="宋体" panose="02010600030101010101" pitchFamily="2" charset="-122"/>
                <a:cs typeface="宋体" panose="02010600030101010101" pitchFamily="2" charset="-122"/>
              </a:rPr>
              <a:t>注意</a:t>
            </a:r>
            <a:r>
              <a:rPr lang="en-US" altLang="zh-CN" sz="2400" b="1">
                <a:latin typeface="宋体" panose="02010600030101010101" pitchFamily="2" charset="-122"/>
                <a:ea typeface="宋体" panose="02010600030101010101" pitchFamily="2" charset="-122"/>
                <a:cs typeface="宋体" panose="02010600030101010101" pitchFamily="2" charset="-122"/>
              </a:rPr>
              <a:t>】</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）侵犯肖像权的构成要件：①未经允许擅自使用。②以营利为目的。</a:t>
            </a:r>
            <a:endParaRPr lang="zh-CN" altLang="en-US" sz="2400" b="1">
              <a:latin typeface="宋体" panose="02010600030101010101" pitchFamily="2" charset="-122"/>
              <a:ea typeface="宋体" panose="02010600030101010101" pitchFamily="2" charset="-122"/>
              <a:cs typeface="宋体" panose="02010600030101010101" pitchFamily="2" charset="-122"/>
            </a:endParaRPr>
          </a:p>
          <a:p>
            <a:pPr lvl="0" fontAlgn="base">
              <a:spcBef>
                <a:spcPct val="0"/>
              </a:spcBef>
              <a:spcAft>
                <a:spcPct val="0"/>
              </a:spcAft>
            </a:pPr>
            <a:r>
              <a:rPr lang="zh-CN" altLang="en-US" sz="2400" b="1">
                <a:latin typeface="宋体" panose="02010600030101010101" pitchFamily="2" charset="-122"/>
                <a:ea typeface="宋体" panose="02010600030101010101" pitchFamily="2" charset="-122"/>
                <a:cs typeface="宋体" panose="02010600030101010101" pitchFamily="2" charset="-122"/>
              </a:rPr>
              <a:t>（</a:t>
            </a:r>
            <a:r>
              <a:rPr lang="en-US" altLang="zh-CN" sz="2400" b="1">
                <a:latin typeface="宋体" panose="02010600030101010101" pitchFamily="2" charset="-122"/>
                <a:ea typeface="宋体" panose="02010600030101010101" pitchFamily="2" charset="-122"/>
                <a:cs typeface="宋体" panose="02010600030101010101" pitchFamily="2" charset="-122"/>
              </a:rPr>
              <a:t>2</a:t>
            </a:r>
            <a:r>
              <a:rPr lang="zh-CN" altLang="en-US" sz="2400" b="1">
                <a:latin typeface="宋体" panose="02010600030101010101" pitchFamily="2" charset="-122"/>
                <a:ea typeface="宋体" panose="02010600030101010101" pitchFamily="2" charset="-122"/>
                <a:cs typeface="宋体" panose="02010600030101010101" pitchFamily="2" charset="-122"/>
              </a:rPr>
              <a:t>）不构成肖像侵权的有：①为实施新闻报道或公共宣传不可避免地制作使用公开肖像权人的肖像；②为维护公共利益或者肖像权人合法权益，制作使用公开肖像权人的肖像（如通缉、寻亲）；③基于科研教育目的在一定程度和一定范围内使用。</a:t>
            </a:r>
            <a:endParaRPr lang="en-US" altLang="zh-CN" sz="2400" b="1">
              <a:latin typeface="宋体" panose="02010600030101010101" pitchFamily="2" charset="-122"/>
              <a:ea typeface="宋体" panose="02010600030101010101" pitchFamily="2" charset="-122"/>
              <a:cs typeface="宋体" panose="02010600030101010101" pitchFamily="2" charset="-122"/>
            </a:endParaRPr>
          </a:p>
          <a:p>
            <a:pPr lvl="0" fontAlgn="base">
              <a:spcBef>
                <a:spcPct val="0"/>
              </a:spcBef>
              <a:spcAft>
                <a:spcPct val="0"/>
              </a:spcAft>
            </a:pPr>
            <a:r>
              <a:rPr lang="zh-CN" altLang="en-US" sz="2400" b="1">
                <a:latin typeface="宋体" panose="02010600030101010101" pitchFamily="2" charset="-122"/>
                <a:ea typeface="宋体" panose="02010600030101010101" pitchFamily="2" charset="-122"/>
                <a:cs typeface="宋体" panose="02010600030101010101" pitchFamily="2" charset="-122"/>
              </a:rPr>
              <a:t>（</a:t>
            </a:r>
            <a:r>
              <a:rPr lang="en-US" altLang="zh-CN" sz="2400" b="1">
                <a:latin typeface="宋体" panose="02010600030101010101" pitchFamily="2" charset="-122"/>
                <a:ea typeface="宋体" panose="02010600030101010101" pitchFamily="2" charset="-122"/>
                <a:cs typeface="宋体" panose="02010600030101010101" pitchFamily="2" charset="-122"/>
              </a:rPr>
              <a:t>3</a:t>
            </a:r>
            <a:r>
              <a:rPr lang="zh-CN" altLang="en-US" sz="2400" b="1">
                <a:latin typeface="宋体" panose="02010600030101010101" pitchFamily="2" charset="-122"/>
                <a:ea typeface="宋体" panose="02010600030101010101" pitchFamily="2" charset="-122"/>
                <a:cs typeface="宋体" panose="02010600030101010101" pitchFamily="2" charset="-122"/>
              </a:rPr>
              <a:t>）公众人物，如明星，其肖像权受到一定的限制，只要不用于商业目的，不刻意丑化他们，就不算侵权</a:t>
            </a:r>
            <a:endParaRPr lang="zh-CN" altLang="en-US" sz="2400" b="1">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4" y="534016"/>
            <a:ext cx="4471202"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积极维护人身权利</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223796" y="1159493"/>
            <a:ext cx="3747494"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5.</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名誉权</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223318" y="1784684"/>
          <a:ext cx="10315343" cy="1261872"/>
        </p:xfrm>
        <a:graphic>
          <a:graphicData uri="http://schemas.openxmlformats.org/drawingml/2006/table">
            <a:tbl>
              <a:tblPr>
                <a:tableStyleId>{5C22544A-7EE6-4342-B048-85BDC9FD1C3A}</a:tableStyleId>
              </a:tblPr>
              <a:tblGrid>
                <a:gridCol w="1675245"/>
                <a:gridCol w="8640098"/>
              </a:tblGrid>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名誉的含义</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rgbClr val="7030A0"/>
                          </a:solidFill>
                          <a:effectLst/>
                          <a:latin typeface="+mn-lt"/>
                          <a:ea typeface="+mn-ea"/>
                          <a:cs typeface="+mn-cs"/>
                        </a:rPr>
                        <a:t>对民事主体的品德、声望、才能、信用等的社会评价</a:t>
                      </a:r>
                      <a:endParaRPr lang="zh-CN" altLang="en-US" sz="2400" b="1" kern="100">
                        <a:solidFill>
                          <a:srgbClr val="7030A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要求</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任何组织或者个人不得以侮辱、诽谤等方式侵害他人的名誉权，也不得非法剥夺他人的荣誉称号，不得诋毁、贬损他人的荣誉</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文本框 4"/>
          <p:cNvSpPr txBox="1"/>
          <p:nvPr/>
        </p:nvSpPr>
        <p:spPr>
          <a:xfrm>
            <a:off x="796290" y="4439285"/>
            <a:ext cx="9816465" cy="891540"/>
          </a:xfrm>
          <a:prstGeom prst="rect">
            <a:avLst/>
          </a:prstGeom>
          <a:noFill/>
        </p:spPr>
        <p:txBody>
          <a:bodyPr wrap="square" rtlCol="0" anchor="t">
            <a:spAutoFit/>
          </a:bodyPr>
          <a:p>
            <a:r>
              <a:rPr lang="en-US" altLang="zh-CN" sz="2600" b="1">
                <a:solidFill>
                  <a:srgbClr val="FF0000"/>
                </a:solidFill>
                <a:latin typeface="黑体" panose="02010609060101010101" charset="-122"/>
                <a:ea typeface="黑体" panose="02010609060101010101" charset="-122"/>
                <a:cs typeface="宋体" panose="02010600030101010101" pitchFamily="2" charset="-122"/>
                <a:sym typeface="+mn-ea"/>
              </a:rPr>
              <a:t>【</a:t>
            </a:r>
            <a:r>
              <a:rPr lang="zh-CN" altLang="en-US" sz="2600" b="1">
                <a:solidFill>
                  <a:srgbClr val="FF0000"/>
                </a:solidFill>
                <a:latin typeface="黑体" panose="02010609060101010101" charset="-122"/>
                <a:ea typeface="黑体" panose="02010609060101010101" charset="-122"/>
                <a:cs typeface="宋体" panose="02010600030101010101" pitchFamily="2" charset="-122"/>
                <a:sym typeface="+mn-ea"/>
              </a:rPr>
              <a:t>注意</a:t>
            </a:r>
            <a:r>
              <a:rPr lang="en-US" altLang="zh-CN" sz="2600" b="1">
                <a:solidFill>
                  <a:srgbClr val="FF0000"/>
                </a:solidFill>
                <a:latin typeface="黑体" panose="02010609060101010101" charset="-122"/>
                <a:ea typeface="黑体" panose="02010609060101010101" charset="-122"/>
                <a:cs typeface="宋体" panose="02010600030101010101" pitchFamily="2" charset="-122"/>
                <a:sym typeface="+mn-ea"/>
              </a:rPr>
              <a:t>】</a:t>
            </a:r>
            <a:r>
              <a:rPr lang="zh-CN" altLang="en-US" sz="2600" b="1">
                <a:latin typeface="黑体" panose="02010609060101010101" charset="-122"/>
                <a:ea typeface="黑体" panose="02010609060101010101" charset="-122"/>
                <a:cs typeface="宋体" panose="02010600030101010101" pitchFamily="2" charset="-122"/>
                <a:sym typeface="+mn-ea"/>
              </a:rPr>
              <a:t>荣誉与名誉是有联系的：如果非法剥夺公民的荣誉称号，使公民的名誉也受到损害的，同时构成侵害荣誉权和名誉权。</a:t>
            </a:r>
            <a:endParaRPr lang="zh-CN" altLang="en-US" sz="2600" b="1">
              <a:latin typeface="黑体" panose="02010609060101010101" charset="-122"/>
              <a:ea typeface="黑体" panose="02010609060101010101" charset="-122"/>
              <a:cs typeface="宋体" panose="02010600030101010101" pitchFamily="2" charset="-122"/>
              <a:sym typeface="+mn-ea"/>
            </a:endParaRPr>
          </a:p>
        </p:txBody>
      </p:sp>
      <p:sp>
        <p:nvSpPr>
          <p:cNvPr id="6" name="文本框 5"/>
          <p:cNvSpPr txBox="1"/>
          <p:nvPr/>
        </p:nvSpPr>
        <p:spPr>
          <a:xfrm>
            <a:off x="222885" y="3046095"/>
            <a:ext cx="10316210" cy="1291590"/>
          </a:xfrm>
          <a:prstGeom prst="rect">
            <a:avLst/>
          </a:prstGeom>
          <a:noFill/>
        </p:spPr>
        <p:txBody>
          <a:bodyPr wrap="square" rtlCol="0" anchor="t">
            <a:spAutoFit/>
          </a:bodyPr>
          <a:p>
            <a:r>
              <a:rPr lang="zh-CN" altLang="en-US" sz="2600" b="1">
                <a:solidFill>
                  <a:srgbClr val="0000CC"/>
                </a:solidFill>
                <a:latin typeface="黑体" panose="02010609060101010101" charset="-122"/>
                <a:ea typeface="黑体" panose="02010609060101010101" charset="-122"/>
                <a:cs typeface="宋体" panose="02010600030101010101" pitchFamily="2" charset="-122"/>
                <a:sym typeface="+mn-ea"/>
              </a:rPr>
              <a:t>荣誉权</a:t>
            </a:r>
            <a:r>
              <a:rPr lang="zh-CN" altLang="en-US" sz="2600" b="1">
                <a:latin typeface="黑体" panose="02010609060101010101" charset="-122"/>
                <a:ea typeface="黑体" panose="02010609060101010101" charset="-122"/>
                <a:cs typeface="宋体" panose="02010600030101010101" pitchFamily="2" charset="-122"/>
                <a:sym typeface="+mn-ea"/>
              </a:rPr>
              <a:t>：公民、法人对国家和社会作出突出贡献或取得优异成绩而被授予荣誉称号。</a:t>
            </a:r>
            <a:r>
              <a:rPr lang="zh-CN" altLang="en-US" sz="2600" b="1">
                <a:highlight>
                  <a:srgbClr val="FFFFCC"/>
                </a:highlight>
                <a:latin typeface="黑体" panose="02010609060101010101" charset="-122"/>
                <a:ea typeface="黑体" panose="02010609060101010101" charset="-122"/>
                <a:cs typeface="宋体" panose="02010600030101010101" pitchFamily="2" charset="-122"/>
                <a:sym typeface="+mn-ea"/>
              </a:rPr>
              <a:t>对荣誉权的侵害方式只有一种，即</a:t>
            </a:r>
            <a:r>
              <a:rPr lang="zh-CN" altLang="en-US" sz="2600" b="1">
                <a:solidFill>
                  <a:srgbClr val="FF0000"/>
                </a:solidFill>
                <a:highlight>
                  <a:srgbClr val="FFFFCC"/>
                </a:highlight>
                <a:latin typeface="黑体" panose="02010609060101010101" charset="-122"/>
                <a:ea typeface="黑体" panose="02010609060101010101" charset="-122"/>
                <a:cs typeface="宋体" panose="02010600030101010101" pitchFamily="2" charset="-122"/>
                <a:sym typeface="+mn-ea"/>
              </a:rPr>
              <a:t>非法剥夺</a:t>
            </a:r>
            <a:r>
              <a:rPr lang="zh-CN" altLang="en-US" sz="2600" b="1">
                <a:highlight>
                  <a:srgbClr val="FFFFCC"/>
                </a:highlight>
                <a:latin typeface="黑体" panose="02010609060101010101" charset="-122"/>
                <a:ea typeface="黑体" panose="02010609060101010101" charset="-122"/>
                <a:cs typeface="宋体" panose="02010600030101010101" pitchFamily="2" charset="-122"/>
                <a:sym typeface="+mn-ea"/>
              </a:rPr>
              <a:t>公民或法人的荣誉称号</a:t>
            </a:r>
            <a:r>
              <a:rPr lang="zh-CN" altLang="en-US" sz="2600" b="1">
                <a:latin typeface="黑体" panose="02010609060101010101" charset="-122"/>
                <a:ea typeface="黑体" panose="02010609060101010101" charset="-122"/>
                <a:cs typeface="宋体" panose="02010600030101010101" pitchFamily="2" charset="-122"/>
                <a:sym typeface="+mn-ea"/>
              </a:rPr>
              <a:t>。</a:t>
            </a:r>
            <a:endParaRPr lang="zh-CN" altLang="en-US" sz="2600" b="1">
              <a:latin typeface="黑体" panose="02010609060101010101" charset="-122"/>
              <a:ea typeface="黑体" panose="02010609060101010101" charset="-122"/>
              <a:cs typeface="宋体" panose="02010600030101010101" pitchFamily="2" charset="-122"/>
              <a:sym typeface="+mn-ea"/>
            </a:endParaRPr>
          </a:p>
        </p:txBody>
      </p:sp>
    </p:spTree>
  </p:cSld>
  <p:clrMapOvr>
    <a:masterClrMapping/>
  </p:clrMapOvr>
  <p:transition>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287604" y="396856"/>
            <a:ext cx="4471202"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积极维护人身权利</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223796" y="1015983"/>
            <a:ext cx="3747494"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6.</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隐私权</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223520" y="1599565"/>
          <a:ext cx="11663045" cy="4203700"/>
        </p:xfrm>
        <a:graphic>
          <a:graphicData uri="http://schemas.openxmlformats.org/drawingml/2006/table">
            <a:tbl>
              <a:tblPr>
                <a:tableStyleId>{5C22544A-7EE6-4342-B048-85BDC9FD1C3A}</a:tableStyleId>
              </a:tblPr>
              <a:tblGrid>
                <a:gridCol w="1254125"/>
                <a:gridCol w="10408920"/>
              </a:tblGrid>
              <a:tr h="84074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隐私的含义</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隐私是自然人的私人生活安宁和不愿为他人知晓的私密空间、私密活动、私密信息</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要求</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任何组织或者个人不得以</a:t>
                      </a:r>
                      <a:r>
                        <a:rPr lang="zh-CN" altLang="en-US" sz="2400" b="1" kern="100">
                          <a:solidFill>
                            <a:srgbClr val="7030A0"/>
                          </a:solidFill>
                          <a:effectLst/>
                          <a:latin typeface="+mn-lt"/>
                          <a:ea typeface="+mn-ea"/>
                          <a:cs typeface="+mn-cs"/>
                        </a:rPr>
                        <a:t>刺探、侵扰、泄露、公开</a:t>
                      </a:r>
                      <a:r>
                        <a:rPr lang="zh-CN" altLang="en-US" sz="2400" b="1" kern="100">
                          <a:solidFill>
                            <a:schemeClr val="dk1"/>
                          </a:solidFill>
                          <a:effectLst/>
                          <a:latin typeface="+mn-lt"/>
                          <a:ea typeface="+mn-ea"/>
                          <a:cs typeface="+mn-cs"/>
                        </a:rPr>
                        <a:t>等方式侵害他人的隐私权。任何组织或者个人需要获取他人个人信息的，应当依法取得并确保信息安全，</a:t>
                      </a:r>
                      <a:r>
                        <a:rPr lang="zh-CN" altLang="en-US" sz="2400" b="1" kern="100">
                          <a:solidFill>
                            <a:srgbClr val="7030A0"/>
                          </a:solidFill>
                          <a:effectLst/>
                          <a:latin typeface="+mn-lt"/>
                          <a:ea typeface="+mn-ea"/>
                          <a:cs typeface="+mn-cs"/>
                        </a:rPr>
                        <a:t>不得非法以收集、存储、使用、加工、传输、提供、公开等方式处理他人个人信息</a:t>
                      </a:r>
                      <a:r>
                        <a:rPr lang="zh-CN" altLang="en-US" sz="2400" b="1" kern="100">
                          <a:solidFill>
                            <a:schemeClr val="dk1"/>
                          </a:solidFill>
                          <a:effectLst/>
                          <a:latin typeface="+mn-lt"/>
                          <a:ea typeface="+mn-ea"/>
                          <a:cs typeface="+mn-cs"/>
                        </a:rPr>
                        <a:t>。处理个人信息，应当遵循合法、正当、必要原则，</a:t>
                      </a:r>
                      <a:r>
                        <a:rPr lang="zh-CN" altLang="en-US" sz="2400" b="1" kern="100">
                          <a:solidFill>
                            <a:srgbClr val="7030A0"/>
                          </a:solidFill>
                          <a:effectLst/>
                          <a:latin typeface="+mn-lt"/>
                          <a:ea typeface="+mn-ea"/>
                          <a:cs typeface="+mn-cs"/>
                        </a:rPr>
                        <a:t>不得过度处理</a:t>
                      </a:r>
                      <a:endParaRPr lang="zh-CN" altLang="en-US" sz="2400" b="1" kern="100">
                        <a:solidFill>
                          <a:srgbClr val="7030A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原因</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rgbClr val="7030A0"/>
                          </a:solidFill>
                          <a:effectLst/>
                          <a:latin typeface="+mn-lt"/>
                          <a:ea typeface="+mn-ea"/>
                          <a:cs typeface="+mn-cs"/>
                        </a:rPr>
                        <a:t>民法保护隐私权</a:t>
                      </a:r>
                      <a:r>
                        <a:rPr lang="zh-CN" altLang="en-US" sz="2400" b="1" kern="100">
                          <a:solidFill>
                            <a:schemeClr val="dk1"/>
                          </a:solidFill>
                          <a:effectLst/>
                          <a:latin typeface="+mn-lt"/>
                          <a:ea typeface="+mn-ea"/>
                          <a:cs typeface="+mn-cs"/>
                        </a:rPr>
                        <a:t>，是对宪法规定的通信秘密受法律保护、住宅不受侵犯等公民权利的落实。尊重他人隐私既是法律的要求，也是社会文明进步的体现</a:t>
                      </a:r>
                      <a:endParaRPr lang="zh-CN" altLang="en-US" sz="2400" b="1" kern="100">
                        <a:solidFill>
                          <a:schemeClr val="dk1"/>
                        </a:solidFill>
                        <a:effectLst/>
                        <a:latin typeface="+mn-lt"/>
                        <a:ea typeface="+mn-ea"/>
                        <a:cs typeface="+mn-cs"/>
                      </a:endParaRPr>
                    </a:p>
                    <a:p>
                      <a:pPr marL="0" algn="just" defTabSz="914400" rtl="0" eaLnBrk="1" latinLnBrk="0" hangingPunct="1">
                        <a:lnSpc>
                          <a:spcPct val="115000"/>
                        </a:lnSpc>
                      </a:pPr>
                      <a:r>
                        <a:rPr lang="zh-CN" altLang="en-US" sz="2400" b="1" kern="100">
                          <a:solidFill>
                            <a:schemeClr val="dk1"/>
                          </a:solidFill>
                          <a:effectLst/>
                          <a:latin typeface="+mn-lt"/>
                          <a:ea typeface="+mn-ea"/>
                          <a:cs typeface="+mn-cs"/>
                        </a:rPr>
                        <a:t>个人信息与隐私权密切相关，受到法律保护。法律明确保护个人信息，对于保护自然人的人身与财产权利、维护正常的社会秩序，具有重要的现实意义</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11316173" y="35599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7" name="矩形 6"/>
          <p:cNvSpPr/>
          <p:nvPr>
            <p:custDataLst>
              <p:tags r:id="rId2"/>
            </p:custDataLst>
          </p:nvPr>
        </p:nvSpPr>
        <p:spPr>
          <a:xfrm>
            <a:off x="-1" y="30779"/>
            <a:ext cx="1696599"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拓展深化</a:t>
            </a:r>
            <a:endParaRPr lang="zh-CN" altLang="en-US" sz="2800" b="1">
              <a:solidFill>
                <a:schemeClr val="bg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23463" y="257433"/>
            <a:ext cx="11945074" cy="523220"/>
          </a:xfrm>
          <a:prstGeom prst="rect">
            <a:avLst/>
          </a:prstGeom>
          <a:noFill/>
        </p:spPr>
        <p:txBody>
          <a:bodyPr wrap="square">
            <a:spAutoFit/>
          </a:bodyPr>
          <a:lstStyle/>
          <a:p>
            <a:pPr algn="ctr"/>
            <a:r>
              <a:rPr lang="zh-CN" altLang="en-US" sz="2800" b="1">
                <a:solidFill>
                  <a:srgbClr val="7030A0"/>
                </a:solidFill>
                <a:latin typeface="宋体" panose="02010600030101010101" pitchFamily="2" charset="-122"/>
                <a:ea typeface="宋体" panose="02010600030101010101" pitchFamily="2" charset="-122"/>
              </a:rPr>
              <a:t>区分隐私权和名誉权</a:t>
            </a:r>
            <a:endParaRPr lang="en-US" altLang="zh-CN" sz="2800" b="1">
              <a:solidFill>
                <a:srgbClr val="7030A0"/>
              </a:solidFill>
              <a:latin typeface="宋体" panose="02010600030101010101" pitchFamily="2" charset="-122"/>
              <a:ea typeface="宋体" panose="02010600030101010101" pitchFamily="2" charset="-122"/>
            </a:endParaRPr>
          </a:p>
        </p:txBody>
      </p:sp>
      <p:graphicFrame>
        <p:nvGraphicFramePr>
          <p:cNvPr id="6" name="表格 7"/>
          <p:cNvGraphicFramePr>
            <a:graphicFrameLocks noGrp="1"/>
          </p:cNvGraphicFramePr>
          <p:nvPr>
            <p:custDataLst>
              <p:tags r:id="rId4"/>
            </p:custDataLst>
          </p:nvPr>
        </p:nvGraphicFramePr>
        <p:xfrm>
          <a:off x="123462" y="894111"/>
          <a:ext cx="11945076" cy="5426936"/>
        </p:xfrm>
        <a:graphic>
          <a:graphicData uri="http://schemas.openxmlformats.org/drawingml/2006/table">
            <a:tbl>
              <a:tblPr firstRow="1" bandRow="1">
                <a:tableStyleId>{5C22544A-7EE6-4342-B048-85BDC9FD1C3A}</a:tableStyleId>
              </a:tblPr>
              <a:tblGrid>
                <a:gridCol w="2681417"/>
                <a:gridCol w="4349579"/>
                <a:gridCol w="4914080"/>
              </a:tblGrid>
              <a:tr h="210373">
                <a:tc>
                  <a:txBody>
                    <a:bodyPr wrap="square"/>
                    <a:lstStyle/>
                    <a:p>
                      <a:pPr algn="ctr"/>
                      <a:r>
                        <a:rPr lang="zh-CN" altLang="en-US" sz="2600" b="1">
                          <a:solidFill>
                            <a:srgbClr val="0000CC"/>
                          </a:solidFill>
                          <a:latin typeface="宋体" panose="02010600030101010101" pitchFamily="2" charset="-122"/>
                          <a:ea typeface="宋体" panose="02010600030101010101" pitchFamily="2" charset="-122"/>
                        </a:rPr>
                        <a:t>区别</a:t>
                      </a:r>
                      <a:endParaRPr lang="zh-CN" altLang="en-US" sz="2600" b="1">
                        <a:solidFill>
                          <a:srgbClr val="0000CC"/>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ctr"/>
                      <a:r>
                        <a:rPr lang="zh-CN" altLang="en-US" sz="2600" b="1">
                          <a:solidFill>
                            <a:srgbClr val="0000CC"/>
                          </a:solidFill>
                          <a:latin typeface="宋体" panose="02010600030101010101" pitchFamily="2" charset="-122"/>
                          <a:ea typeface="宋体" panose="02010600030101010101" pitchFamily="2" charset="-122"/>
                        </a:rPr>
                        <a:t>隐私权</a:t>
                      </a:r>
                      <a:endParaRPr lang="zh-CN" altLang="en-US" sz="2600" b="1">
                        <a:solidFill>
                          <a:srgbClr val="0000CC"/>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ctr"/>
                      <a:r>
                        <a:rPr lang="zh-CN" altLang="en-US" sz="2600" b="1">
                          <a:solidFill>
                            <a:srgbClr val="0000CC"/>
                          </a:solidFill>
                          <a:latin typeface="宋体" panose="02010600030101010101" pitchFamily="2" charset="-122"/>
                          <a:ea typeface="宋体" panose="02010600030101010101" pitchFamily="2" charset="-122"/>
                        </a:rPr>
                        <a:t>名誉权</a:t>
                      </a:r>
                      <a:endParaRPr lang="zh-CN" altLang="en-US" sz="2600" b="1">
                        <a:solidFill>
                          <a:srgbClr val="0000CC"/>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0577">
                <a:tc>
                  <a:txBody>
                    <a:bodyPr wrap="square"/>
                    <a:lstStyle/>
                    <a:p>
                      <a:pPr algn="ctr"/>
                      <a:r>
                        <a:rPr lang="zh-CN" altLang="en-US" sz="2600" b="1">
                          <a:solidFill>
                            <a:srgbClr val="0000CC"/>
                          </a:solidFill>
                          <a:latin typeface="宋体" panose="02010600030101010101" pitchFamily="2" charset="-122"/>
                          <a:ea typeface="宋体" panose="02010600030101010101" pitchFamily="2" charset="-122"/>
                        </a:rPr>
                        <a:t>主体</a:t>
                      </a:r>
                      <a:endParaRPr lang="zh-CN" altLang="en-US" sz="2600" b="1">
                        <a:solidFill>
                          <a:srgbClr val="0000CC"/>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仅自然人享有</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600" b="1">
                          <a:latin typeface="宋体" panose="02010600030101010101" pitchFamily="2" charset="-122"/>
                          <a:ea typeface="宋体" panose="02010600030101010101" pitchFamily="2" charset="-122"/>
                        </a:rPr>
                        <a:t>不仅自然人享有，法人、其他组织也享有</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2354">
                <a:tc>
                  <a:txBody>
                    <a:bodyPr wrap="square"/>
                    <a:lstStyle/>
                    <a:p>
                      <a:pPr algn="ctr"/>
                      <a:r>
                        <a:rPr lang="zh-CN" altLang="en-US" sz="2600" b="1">
                          <a:solidFill>
                            <a:srgbClr val="0000CC"/>
                          </a:solidFill>
                          <a:latin typeface="宋体" panose="02010600030101010101" pitchFamily="2" charset="-122"/>
                          <a:ea typeface="宋体" panose="02010600030101010101" pitchFamily="2" charset="-122"/>
                        </a:rPr>
                        <a:t>客体</a:t>
                      </a:r>
                      <a:endParaRPr lang="zh-CN" altLang="en-US" sz="2600" b="1">
                        <a:solidFill>
                          <a:srgbClr val="0000CC"/>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自然人不愿为他人知晓或不宜公开的秘密</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公众对特定人的社会评价</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7336">
                <a:tc>
                  <a:txBody>
                    <a:bodyPr wrap="square"/>
                    <a:lstStyle/>
                    <a:p>
                      <a:pPr algn="ctr"/>
                      <a:r>
                        <a:rPr lang="zh-CN" altLang="en-US" sz="2600" b="1">
                          <a:solidFill>
                            <a:srgbClr val="0000CC"/>
                          </a:solidFill>
                          <a:latin typeface="宋体" panose="02010600030101010101" pitchFamily="2" charset="-122"/>
                          <a:ea typeface="宋体" panose="02010600030101010101" pitchFamily="2" charset="-122"/>
                        </a:rPr>
                        <a:t>侵害方式</a:t>
                      </a:r>
                      <a:endParaRPr lang="zh-CN" altLang="en-US" sz="2600" b="1">
                        <a:solidFill>
                          <a:srgbClr val="0000CC"/>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未经自然人同意或授权而披露、传述、散布、窃取他人的个人隐秘事项</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侮辱和诽谤</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620">
                <a:tc>
                  <a:txBody>
                    <a:bodyPr wrap="square"/>
                    <a:lstStyle/>
                    <a:p>
                      <a:pPr algn="ctr"/>
                      <a:r>
                        <a:rPr lang="zh-CN" altLang="en-US" sz="2600" b="1">
                          <a:solidFill>
                            <a:srgbClr val="0000CC"/>
                          </a:solidFill>
                          <a:latin typeface="宋体" panose="02010600030101010101" pitchFamily="2" charset="-122"/>
                          <a:ea typeface="宋体" panose="02010600030101010101" pitchFamily="2" charset="-122"/>
                        </a:rPr>
                        <a:t>侵害内容</a:t>
                      </a:r>
                      <a:endParaRPr lang="zh-CN" altLang="en-US" sz="2600" b="1">
                        <a:solidFill>
                          <a:srgbClr val="0000CC"/>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散布、公开的内容并非捏造、虚构的，而是事实</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散布、公开的内容是捏造、虚构的，并非事实</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7336">
                <a:tc>
                  <a:txBody>
                    <a:bodyPr wrap="square"/>
                    <a:lstStyle/>
                    <a:p>
                      <a:pPr algn="ctr"/>
                      <a:r>
                        <a:rPr lang="zh-CN" altLang="en-US" sz="2600" b="1">
                          <a:solidFill>
                            <a:srgbClr val="0000CC"/>
                          </a:solidFill>
                          <a:latin typeface="宋体" panose="02010600030101010101" pitchFamily="2" charset="-122"/>
                          <a:ea typeface="宋体" panose="02010600030101010101" pitchFamily="2" charset="-122"/>
                        </a:rPr>
                        <a:t>侵害人主观目的</a:t>
                      </a:r>
                      <a:endParaRPr lang="zh-CN" altLang="en-US" sz="2600" b="1">
                        <a:solidFill>
                          <a:srgbClr val="0000CC"/>
                        </a:solidFill>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可能不具有目的，也可能具有恶意目的或善意目的</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latin typeface="宋体" panose="02010600030101010101" pitchFamily="2" charset="-122"/>
                          <a:ea typeface="宋体" panose="02010600030101010101" pitchFamily="2" charset="-122"/>
                        </a:rPr>
                        <a:t>为了毁损、贬低他人名誉</a:t>
                      </a:r>
                      <a:endParaRPr lang="zh-CN" altLang="en-US" sz="2600" b="1">
                        <a:latin typeface="宋体" panose="02010600030101010101" pitchFamily="2" charset="-122"/>
                        <a:ea typeface="宋体" panose="02010600030101010101" pitchFamily="2"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11316173" y="35599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7" name="矩形 6"/>
          <p:cNvSpPr/>
          <p:nvPr>
            <p:custDataLst>
              <p:tags r:id="rId2"/>
            </p:custDataLst>
          </p:nvPr>
        </p:nvSpPr>
        <p:spPr>
          <a:xfrm>
            <a:off x="-1" y="30779"/>
            <a:ext cx="1696599"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知识小结</a:t>
            </a:r>
            <a:endParaRPr lang="zh-CN" altLang="en-US" sz="2800" b="1">
              <a:solidFill>
                <a:schemeClr val="bg1"/>
              </a:solidFill>
              <a:latin typeface="微软雅黑" panose="020B0503020204020204" charset="-122"/>
              <a:ea typeface="微软雅黑" panose="020B0503020204020204" charset="-122"/>
            </a:endParaRPr>
          </a:p>
        </p:txBody>
      </p:sp>
      <p:graphicFrame>
        <p:nvGraphicFramePr>
          <p:cNvPr id="2" name="表格 1"/>
          <p:cNvGraphicFramePr>
            <a:graphicFrameLocks noGrp="1"/>
          </p:cNvGraphicFramePr>
          <p:nvPr>
            <p:custDataLst>
              <p:tags r:id="rId3"/>
            </p:custDataLst>
          </p:nvPr>
        </p:nvGraphicFramePr>
        <p:xfrm>
          <a:off x="103571" y="619516"/>
          <a:ext cx="11968824" cy="6077738"/>
        </p:xfrm>
        <a:graphic>
          <a:graphicData uri="http://schemas.openxmlformats.org/drawingml/2006/table">
            <a:tbl>
              <a:tblPr/>
              <a:tblGrid>
                <a:gridCol w="2152095"/>
                <a:gridCol w="3959939"/>
                <a:gridCol w="5856790"/>
              </a:tblGrid>
              <a:tr h="337794">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ctr">
                        <a:lnSpc>
                          <a:spcPct val="100000"/>
                        </a:lnSpc>
                        <a:tabLst>
                          <a:tab pos="5486400" algn="l"/>
                        </a:tabLst>
                      </a:pPr>
                      <a:r>
                        <a:rPr lang="en-US" sz="2600" b="1" kern="100">
                          <a:effectLst/>
                          <a:latin typeface="宋体" panose="02010600030101010101" pitchFamily="2" charset="-122"/>
                          <a:ea typeface="宋体" panose="02010600030101010101" pitchFamily="2" charset="-122"/>
                        </a:rPr>
                        <a:t> </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ctr">
                        <a:lnSpc>
                          <a:spcPct val="100000"/>
                        </a:lnSpc>
                        <a:tabLst>
                          <a:tab pos="5486400" algn="l"/>
                        </a:tabLst>
                      </a:pPr>
                      <a:r>
                        <a:rPr lang="zh-CN" sz="2600" b="1" kern="100">
                          <a:effectLst/>
                          <a:latin typeface="宋体" panose="02010600030101010101" pitchFamily="2" charset="-122"/>
                          <a:ea typeface="宋体" panose="02010600030101010101" pitchFamily="2" charset="-122"/>
                        </a:rPr>
                        <a:t>法律保护</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ctr">
                        <a:lnSpc>
                          <a:spcPct val="100000"/>
                        </a:lnSpc>
                        <a:tabLst>
                          <a:tab pos="5486400" algn="l"/>
                        </a:tabLst>
                      </a:pPr>
                      <a:r>
                        <a:rPr lang="zh-CN" sz="2600" b="1" kern="100">
                          <a:effectLst/>
                          <a:latin typeface="宋体" panose="02010600030101010101" pitchFamily="2" charset="-122"/>
                          <a:ea typeface="宋体" panose="02010600030101010101" pitchFamily="2" charset="-122"/>
                        </a:rPr>
                        <a:t>法律禁止</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926618">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rPr>
                        <a:t>生命权、身体权、健康权</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rPr>
                        <a:t>生命权、身体权和健康权是一个人</a:t>
                      </a:r>
                      <a:r>
                        <a:rPr lang="zh-CN" sz="2600" b="1" kern="100">
                          <a:solidFill>
                            <a:srgbClr val="FF0000"/>
                          </a:solidFill>
                          <a:effectLst/>
                          <a:latin typeface="宋体" panose="02010600030101010101" pitchFamily="2" charset="-122"/>
                          <a:ea typeface="宋体" panose="02010600030101010101" pitchFamily="2" charset="-122"/>
                        </a:rPr>
                        <a:t>最基础的权利</a:t>
                      </a:r>
                      <a:endParaRPr lang="zh-CN" sz="2600" b="1" kern="100">
                        <a:solidFill>
                          <a:srgbClr val="FF0000"/>
                        </a:solidFill>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rPr>
                        <a:t>侵犯他人生命权、身体权、健康权，应当承担法律责任</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945526">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rPr>
                        <a:t>姓名权</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rPr>
                        <a:t>自然人有权依法决定、使用、变更或者许可他人使用自己的姓名</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rPr>
                        <a:t>任何组织或者个人不得以干涉、盗用、假冒等方式侵害他人的姓名权</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3831" marR="63831"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945526">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肖像权</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自然人有权依法制作、使用、公开或者许可他人使用自己的肖像</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任何组织或者个人不得以丑化、污损，或者利用信息技术手段伪造等方式侵害他人的肖像权</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945526">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名誉权和荣誉权</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名誉是对民事主体的品德、声望、才能、信用等的社会评价</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法律禁止使用侮辱、诽谤等方式侵害他人的名誉权，也不得非法剥夺他人的荣誉称号，不得诋毁、贬损他人的荣誉</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945526">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隐私权</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是对宪法规定的通信秘密受法律保护、住宅不受侵犯等公民权利的落实</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5486400" algn="l"/>
                        </a:tabLst>
                      </a:pPr>
                      <a:r>
                        <a:rPr lang="zh-CN" sz="2600" b="1" kern="100">
                          <a:effectLst/>
                          <a:latin typeface="宋体" panose="02010600030101010101" pitchFamily="2" charset="-122"/>
                          <a:ea typeface="宋体" panose="02010600030101010101" pitchFamily="2" charset="-122"/>
                          <a:cs typeface="Times New Roman" panose="02020603050405020304" pitchFamily="18" charset="0"/>
                        </a:rPr>
                        <a:t>不得以刺探、侵扰、泄露、公开等方式侵害他人的隐私权</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11316173" y="35599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4" name="矩形 3"/>
          <p:cNvSpPr/>
          <p:nvPr>
            <p:custDataLst>
              <p:tags r:id="rId2"/>
            </p:custDataLst>
          </p:nvPr>
        </p:nvSpPr>
        <p:spPr>
          <a:xfrm>
            <a:off x="0" y="30778"/>
            <a:ext cx="1781503"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知识提炼</a:t>
            </a:r>
            <a:endParaRPr lang="zh-CN" altLang="en-US" sz="2800" b="1">
              <a:solidFill>
                <a:schemeClr val="bg1"/>
              </a:solidFill>
              <a:latin typeface="微软雅黑" panose="020B0503020204020204" charset="-122"/>
              <a:ea typeface="微软雅黑" panose="020B0503020204020204" charset="-122"/>
            </a:endParaRPr>
          </a:p>
        </p:txBody>
      </p:sp>
      <p:sp>
        <p:nvSpPr>
          <p:cNvPr id="6" name="文本框 5"/>
          <p:cNvSpPr txBox="1"/>
          <p:nvPr>
            <p:custDataLst>
              <p:tags r:id="rId3"/>
            </p:custDataLst>
          </p:nvPr>
        </p:nvSpPr>
        <p:spPr>
          <a:xfrm>
            <a:off x="16475" y="2229409"/>
            <a:ext cx="12159049" cy="2399183"/>
          </a:xfrm>
          <a:prstGeom prst="rect">
            <a:avLst/>
          </a:prstGeom>
          <a:noFill/>
        </p:spPr>
        <p:txBody>
          <a:bodyPr wrap="square">
            <a:spAutoFit/>
          </a:bodyPr>
          <a:lstStyle/>
          <a:p>
            <a:pPr>
              <a:lnSpc>
                <a:spcPct val="150000"/>
              </a:lnSpc>
              <a:spcBef>
                <a:spcPct val="0"/>
              </a:spcBef>
              <a:defRPr/>
            </a:pPr>
            <a:r>
              <a:rPr lang="zh-CN" altLang="en-US"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明确</a:t>
            </a:r>
            <a:r>
              <a:rPr lang="en-US" altLang="zh-CN"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1</a:t>
            </a:r>
            <a:r>
              <a:rPr lang="zh-CN" altLang="en-US"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个原则：</a:t>
            </a:r>
            <a:r>
              <a:rPr lang="zh-CN" altLang="en-US" sz="2600" b="1">
                <a:latin typeface="宋体" panose="02010600030101010101" pitchFamily="2" charset="-122"/>
                <a:ea typeface="宋体" panose="02010600030101010101" pitchFamily="2" charset="-122"/>
                <a:cs typeface="黑体" panose="02010609060101010101" charset="-122"/>
                <a:sym typeface="宋体" panose="02010600030101010101" pitchFamily="2" charset="-122"/>
              </a:rPr>
              <a:t>民法的基本原则。</a:t>
            </a:r>
            <a:endParaRPr lang="zh-CN" altLang="en-US" sz="2600" b="1">
              <a:latin typeface="宋体" panose="02010600030101010101" pitchFamily="2" charset="-122"/>
              <a:ea typeface="宋体" panose="02010600030101010101" pitchFamily="2" charset="-122"/>
              <a:cs typeface="黑体" panose="02010609060101010101" charset="-122"/>
              <a:sym typeface="宋体" panose="02010600030101010101" pitchFamily="2" charset="-122"/>
            </a:endParaRPr>
          </a:p>
          <a:p>
            <a:pPr>
              <a:lnSpc>
                <a:spcPct val="150000"/>
              </a:lnSpc>
              <a:spcBef>
                <a:spcPct val="0"/>
              </a:spcBef>
              <a:defRPr/>
            </a:pPr>
            <a:r>
              <a:rPr lang="zh-CN" altLang="en-US"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理解</a:t>
            </a:r>
            <a:r>
              <a:rPr lang="en-US" altLang="zh-CN"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1</a:t>
            </a:r>
            <a:r>
              <a:rPr lang="zh-CN" altLang="en-US"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对关系：</a:t>
            </a:r>
            <a:r>
              <a:rPr lang="zh-CN" altLang="en-US" sz="2600" b="1">
                <a:latin typeface="宋体" panose="02010600030101010101" pitchFamily="2" charset="-122"/>
                <a:ea typeface="宋体" panose="02010600030101010101" pitchFamily="2" charset="-122"/>
                <a:cs typeface="黑体" panose="02010609060101010101" charset="-122"/>
                <a:sym typeface="宋体" panose="02010600030101010101" pitchFamily="2" charset="-122"/>
              </a:rPr>
              <a:t>法治与德治的关系。</a:t>
            </a:r>
            <a:endParaRPr lang="zh-CN" altLang="en-US" sz="2600" b="1">
              <a:latin typeface="宋体" panose="02010600030101010101" pitchFamily="2" charset="-122"/>
              <a:ea typeface="宋体" panose="02010600030101010101" pitchFamily="2" charset="-122"/>
              <a:cs typeface="黑体" panose="02010609060101010101" charset="-122"/>
              <a:sym typeface="宋体" panose="02010600030101010101" pitchFamily="2" charset="-122"/>
            </a:endParaRPr>
          </a:p>
          <a:p>
            <a:pPr>
              <a:lnSpc>
                <a:spcPct val="150000"/>
              </a:lnSpc>
              <a:spcBef>
                <a:spcPct val="0"/>
              </a:spcBef>
              <a:defRPr/>
            </a:pPr>
            <a:r>
              <a:rPr lang="zh-CN" altLang="en-US"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掌握</a:t>
            </a:r>
            <a:r>
              <a:rPr lang="en-US" altLang="zh-CN"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1</a:t>
            </a:r>
            <a:r>
              <a:rPr lang="zh-CN" altLang="en-US"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个类别：</a:t>
            </a:r>
            <a:r>
              <a:rPr lang="zh-CN" altLang="en-US" sz="2600" b="1">
                <a:latin typeface="宋体" panose="02010600030101010101" pitchFamily="2" charset="-122"/>
                <a:ea typeface="宋体" panose="02010600030101010101" pitchFamily="2" charset="-122"/>
                <a:cs typeface="黑体" panose="02010609060101010101" charset="-122"/>
                <a:sym typeface="宋体" panose="02010600030101010101" pitchFamily="2" charset="-122"/>
              </a:rPr>
              <a:t>人身权的类别。</a:t>
            </a:r>
            <a:endParaRPr lang="zh-CN" altLang="en-US" sz="2600" b="1">
              <a:latin typeface="宋体" panose="02010600030101010101" pitchFamily="2" charset="-122"/>
              <a:ea typeface="宋体" panose="02010600030101010101" pitchFamily="2" charset="-122"/>
              <a:cs typeface="黑体" panose="02010609060101010101" charset="-122"/>
              <a:sym typeface="宋体" panose="02010600030101010101" pitchFamily="2" charset="-122"/>
            </a:endParaRPr>
          </a:p>
          <a:p>
            <a:pPr>
              <a:lnSpc>
                <a:spcPct val="150000"/>
              </a:lnSpc>
              <a:spcBef>
                <a:spcPct val="0"/>
              </a:spcBef>
              <a:defRPr/>
            </a:pPr>
            <a:r>
              <a:rPr lang="zh-CN" altLang="en-US"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明白</a:t>
            </a:r>
            <a:r>
              <a:rPr lang="en-US" altLang="zh-CN"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1</a:t>
            </a:r>
            <a:r>
              <a:rPr lang="zh-CN" altLang="en-US" sz="2600" b="1">
                <a:solidFill>
                  <a:srgbClr val="0000CC"/>
                </a:solidFill>
                <a:latin typeface="宋体" panose="02010600030101010101" pitchFamily="2" charset="-122"/>
                <a:ea typeface="宋体" panose="02010600030101010101" pitchFamily="2" charset="-122"/>
                <a:cs typeface="黑体" panose="02010609060101010101" charset="-122"/>
                <a:sym typeface="宋体" panose="02010600030101010101" pitchFamily="2" charset="-122"/>
              </a:rPr>
              <a:t>个道理：</a:t>
            </a:r>
            <a:r>
              <a:rPr lang="zh-CN" altLang="en-US" sz="2600" b="1">
                <a:latin typeface="宋体" panose="02010600030101010101" pitchFamily="2" charset="-122"/>
                <a:ea typeface="宋体" panose="02010600030101010101" pitchFamily="2" charset="-122"/>
                <a:cs typeface="黑体" panose="02010609060101010101" charset="-122"/>
                <a:sym typeface="宋体" panose="02010600030101010101" pitchFamily="2" charset="-122"/>
              </a:rPr>
              <a:t>树立法治意识，运用法律武器保护自身的合法权益。</a:t>
            </a:r>
            <a:endParaRPr lang="zh-CN" altLang="en-US" sz="2600" b="1">
              <a:latin typeface="宋体" panose="02010600030101010101" pitchFamily="2" charset="-122"/>
              <a:ea typeface="宋体" panose="02010600030101010101" pitchFamily="2" charset="-122"/>
              <a:cs typeface="黑体" panose="02010609060101010101" charset="-122"/>
              <a:sym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6" name="文本框 5"/>
          <p:cNvSpPr txBox="1"/>
          <p:nvPr/>
        </p:nvSpPr>
        <p:spPr>
          <a:xfrm>
            <a:off x="982790" y="1207021"/>
            <a:ext cx="10545403" cy="5614742"/>
          </a:xfrm>
          <a:prstGeom prst="rect">
            <a:avLst/>
          </a:prstGeom>
          <a:noFill/>
        </p:spPr>
        <p:txBody>
          <a:bodyPr wrap="square">
            <a:spAutoFit/>
          </a:bodyPr>
          <a:lstStyle/>
          <a:p>
            <a:pPr>
              <a:lnSpc>
                <a:spcPct val="114000"/>
              </a:lnSpc>
            </a:pPr>
            <a:r>
              <a:rPr lang="en-US" altLang="zh-CN" sz="2400" b="1"/>
              <a:t>1</a:t>
            </a:r>
            <a:r>
              <a:rPr lang="zh-CN" altLang="zh-CN" sz="2400" b="1"/>
              <a:t>．某火锅店服务人员在服务过程中因操作不当，造成锅中油水溅出，烫伤食客张某面部，张某去医院就诊。该火锅店侵害了张某的</a:t>
            </a:r>
            <a:endParaRPr lang="zh-CN" altLang="zh-CN" sz="2400" b="1"/>
          </a:p>
          <a:p>
            <a:pPr>
              <a:lnSpc>
                <a:spcPct val="114000"/>
              </a:lnSpc>
            </a:pPr>
            <a:r>
              <a:rPr lang="en-US" altLang="zh-CN" sz="2400" b="1"/>
              <a:t>A</a:t>
            </a:r>
            <a:r>
              <a:rPr lang="zh-CN" altLang="zh-CN" sz="2400" b="1"/>
              <a:t>．人格权，应该赔偿损失 </a:t>
            </a:r>
            <a:r>
              <a:rPr lang="en-US" altLang="zh-CN" sz="2400" b="1"/>
              <a:t>          B</a:t>
            </a:r>
            <a:r>
              <a:rPr lang="zh-CN" altLang="zh-CN" sz="2400" b="1"/>
              <a:t>．健康权，应该赔偿医疗费用</a:t>
            </a:r>
            <a:endParaRPr lang="zh-CN" altLang="zh-CN" sz="2400" b="1"/>
          </a:p>
          <a:p>
            <a:pPr>
              <a:lnSpc>
                <a:spcPct val="114000"/>
              </a:lnSpc>
            </a:pPr>
            <a:r>
              <a:rPr lang="en-US" altLang="zh-CN" sz="2400" b="1"/>
              <a:t>C</a:t>
            </a:r>
            <a:r>
              <a:rPr lang="zh-CN" altLang="zh-CN" sz="2400" b="1"/>
              <a:t>．肖像权，应该赔礼道歉 </a:t>
            </a:r>
            <a:r>
              <a:rPr lang="en-US" altLang="zh-CN" sz="2400" b="1"/>
              <a:t>          D</a:t>
            </a:r>
            <a:r>
              <a:rPr lang="zh-CN" altLang="zh-CN" sz="2400" b="1"/>
              <a:t>．名誉权，应该消除影响</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B</a:t>
            </a:r>
            <a:r>
              <a:rPr lang="zh-CN" altLang="zh-CN" sz="2200" b="1">
                <a:solidFill>
                  <a:srgbClr val="0070C0"/>
                </a:solidFill>
              </a:rPr>
              <a:t>【详解】</a:t>
            </a:r>
            <a:r>
              <a:rPr lang="en-US" altLang="zh-CN" sz="2200" b="1">
                <a:solidFill>
                  <a:srgbClr val="0070C0"/>
                </a:solidFill>
              </a:rPr>
              <a:t>B</a:t>
            </a:r>
            <a:r>
              <a:rPr lang="zh-CN" altLang="zh-CN" sz="2200" b="1">
                <a:solidFill>
                  <a:srgbClr val="0070C0"/>
                </a:solidFill>
              </a:rPr>
              <a:t>：某火锅店服务人员在服务过程中因操作不当，造成锅中油水溅出，烫伤食客张某面部。这说明该火锅店对张某的健康造成了损害，应该赔偿医疗费用，</a:t>
            </a:r>
            <a:r>
              <a:rPr lang="en-US" altLang="zh-CN" sz="2200" b="1">
                <a:solidFill>
                  <a:srgbClr val="0070C0"/>
                </a:solidFill>
              </a:rPr>
              <a:t>B</a:t>
            </a:r>
            <a:r>
              <a:rPr lang="zh-CN" altLang="zh-CN" sz="2200" b="1">
                <a:solidFill>
                  <a:srgbClr val="0070C0"/>
                </a:solidFill>
              </a:rPr>
              <a:t>正确。</a:t>
            </a:r>
            <a:endParaRPr lang="zh-CN" altLang="zh-CN" sz="2200" b="1">
              <a:solidFill>
                <a:srgbClr val="0070C0"/>
              </a:solidFill>
            </a:endParaRPr>
          </a:p>
          <a:p>
            <a:pPr>
              <a:lnSpc>
                <a:spcPct val="114000"/>
              </a:lnSpc>
            </a:pPr>
            <a:r>
              <a:rPr lang="en-US" altLang="zh-CN" sz="2200" b="1">
                <a:solidFill>
                  <a:srgbClr val="0070C0"/>
                </a:solidFill>
              </a:rPr>
              <a:t>A</a:t>
            </a:r>
            <a:r>
              <a:rPr lang="zh-CN" altLang="zh-CN" sz="2200" b="1">
                <a:solidFill>
                  <a:srgbClr val="0070C0"/>
                </a:solidFill>
              </a:rPr>
              <a:t>：依据民法典，自然人享有生命权、身体权、健康权、姓名权、肖像权、名誉权、荣誉权、隐私权等人格权以及因婚姻家庭关系等产生的身份权。本题该火锅店侵害了张某的健康权，不能笼统的说人格权，排除</a:t>
            </a:r>
            <a:r>
              <a:rPr lang="en-US" altLang="zh-CN" sz="2200" b="1">
                <a:solidFill>
                  <a:srgbClr val="0070C0"/>
                </a:solidFill>
              </a:rPr>
              <a:t>A</a:t>
            </a:r>
            <a:r>
              <a:rPr lang="zh-CN" altLang="zh-CN" sz="2200" b="1">
                <a:solidFill>
                  <a:srgbClr val="0070C0"/>
                </a:solidFill>
              </a:rPr>
              <a:t>。</a:t>
            </a:r>
            <a:endParaRPr lang="zh-CN" altLang="zh-CN" sz="2200" b="1">
              <a:solidFill>
                <a:srgbClr val="0070C0"/>
              </a:solidFill>
            </a:endParaRPr>
          </a:p>
          <a:p>
            <a:pPr>
              <a:lnSpc>
                <a:spcPct val="114000"/>
              </a:lnSpc>
            </a:pPr>
            <a:r>
              <a:rPr lang="en-US" altLang="zh-CN" sz="2200" b="1">
                <a:solidFill>
                  <a:srgbClr val="0070C0"/>
                </a:solidFill>
              </a:rPr>
              <a:t>C</a:t>
            </a:r>
            <a:r>
              <a:rPr lang="zh-CN" altLang="zh-CN" sz="2200" b="1">
                <a:solidFill>
                  <a:srgbClr val="0070C0"/>
                </a:solidFill>
              </a:rPr>
              <a:t>：肖像是通过影像、雕塑、绘画等方式在一定载体上所反映的特定自然人可以被识别的外部形象。材料没有侵害肖像权，</a:t>
            </a:r>
            <a:r>
              <a:rPr lang="en-US" altLang="zh-CN" sz="2200" b="1">
                <a:solidFill>
                  <a:srgbClr val="0070C0"/>
                </a:solidFill>
              </a:rPr>
              <a:t>C</a:t>
            </a:r>
            <a:r>
              <a:rPr lang="zh-CN" altLang="zh-CN" sz="2200" b="1">
                <a:solidFill>
                  <a:srgbClr val="0070C0"/>
                </a:solidFill>
              </a:rPr>
              <a:t>排除。</a:t>
            </a:r>
            <a:endParaRPr lang="zh-CN" altLang="zh-CN" sz="2200" b="1">
              <a:solidFill>
                <a:srgbClr val="0070C0"/>
              </a:solidFill>
            </a:endParaRPr>
          </a:p>
          <a:p>
            <a:pPr>
              <a:lnSpc>
                <a:spcPct val="114000"/>
              </a:lnSpc>
            </a:pPr>
            <a:r>
              <a:rPr lang="en-US" altLang="zh-CN" sz="2200" b="1">
                <a:solidFill>
                  <a:srgbClr val="0070C0"/>
                </a:solidFill>
              </a:rPr>
              <a:t>D</a:t>
            </a:r>
            <a:r>
              <a:rPr lang="zh-CN" altLang="zh-CN" sz="2200" b="1">
                <a:solidFill>
                  <a:srgbClr val="0070C0"/>
                </a:solidFill>
              </a:rPr>
              <a:t>：名誉是对民事主体的品德、声望、才能、信用等的社会评价。材料没有侵害名誉权，</a:t>
            </a:r>
            <a:r>
              <a:rPr lang="en-US" altLang="zh-CN" sz="2200" b="1">
                <a:solidFill>
                  <a:srgbClr val="0070C0"/>
                </a:solidFill>
              </a:rPr>
              <a:t>D</a:t>
            </a:r>
            <a:r>
              <a:rPr lang="zh-CN" altLang="zh-CN" sz="2200" b="1">
                <a:solidFill>
                  <a:srgbClr val="0070C0"/>
                </a:solidFill>
              </a:rPr>
              <a:t>排除。</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animEffect transition="in" filter="fade">
                                      <p:cBhvr>
                                        <p:cTn id="13" dur="500"/>
                                        <p:tgtEl>
                                          <p:spTgt spid="6">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fade">
                                      <p:cBhvr>
                                        <p:cTn id="16"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893640" y="1207021"/>
            <a:ext cx="10404719" cy="4491999"/>
          </a:xfrm>
          <a:prstGeom prst="rect">
            <a:avLst/>
          </a:prstGeom>
          <a:noFill/>
        </p:spPr>
        <p:txBody>
          <a:bodyPr wrap="square">
            <a:spAutoFit/>
          </a:bodyPr>
          <a:lstStyle/>
          <a:p>
            <a:pPr>
              <a:lnSpc>
                <a:spcPct val="114000"/>
              </a:lnSpc>
            </a:pPr>
            <a:r>
              <a:rPr lang="en-US" altLang="zh-CN" sz="2400" b="1"/>
              <a:t>2</a:t>
            </a:r>
            <a:r>
              <a:rPr lang="zh-CN" altLang="zh-CN" sz="2400" b="1"/>
              <a:t>．下列属于侵犯自然人肖像权的是</a:t>
            </a:r>
            <a:endParaRPr lang="zh-CN" altLang="zh-CN" sz="2400" b="1"/>
          </a:p>
          <a:p>
            <a:pPr>
              <a:lnSpc>
                <a:spcPct val="114000"/>
              </a:lnSpc>
            </a:pPr>
            <a:r>
              <a:rPr lang="en-US" altLang="zh-CN" sz="2400" b="1"/>
              <a:t>A</a:t>
            </a:r>
            <a:r>
              <a:rPr lang="zh-CN" altLang="zh-CN" sz="2400" b="1"/>
              <a:t>．经本人同意将其肖像用作某刊物封面 </a:t>
            </a:r>
            <a:r>
              <a:rPr lang="en-US" altLang="zh-CN" sz="2400" b="1"/>
              <a:t>                  </a:t>
            </a:r>
            <a:endParaRPr lang="en-US" altLang="zh-CN" sz="2400" b="1"/>
          </a:p>
          <a:p>
            <a:pPr>
              <a:lnSpc>
                <a:spcPct val="114000"/>
              </a:lnSpc>
            </a:pPr>
            <a:r>
              <a:rPr lang="en-US" altLang="zh-CN" sz="2400" b="1"/>
              <a:t>B</a:t>
            </a:r>
            <a:r>
              <a:rPr lang="zh-CN" altLang="zh-CN" sz="2400" b="1"/>
              <a:t>．照相馆为王某拍照</a:t>
            </a:r>
            <a:endParaRPr lang="zh-CN" altLang="zh-CN" sz="2400" b="1"/>
          </a:p>
          <a:p>
            <a:pPr>
              <a:lnSpc>
                <a:spcPct val="114000"/>
              </a:lnSpc>
            </a:pPr>
            <a:r>
              <a:rPr lang="en-US" altLang="zh-CN" sz="2400" b="1"/>
              <a:t>C</a:t>
            </a:r>
            <a:r>
              <a:rPr lang="zh-CN" altLang="zh-CN" sz="2400" b="1"/>
              <a:t>．张某未经李某同意将其照片印在本厂的宣传材料上 </a:t>
            </a:r>
            <a:r>
              <a:rPr lang="en-US" altLang="zh-CN" sz="2400" b="1"/>
              <a:t>      </a:t>
            </a:r>
            <a:endParaRPr lang="en-US" altLang="zh-CN" sz="2400" b="1"/>
          </a:p>
          <a:p>
            <a:pPr>
              <a:lnSpc>
                <a:spcPct val="114000"/>
              </a:lnSpc>
            </a:pPr>
            <a:r>
              <a:rPr lang="en-US" altLang="zh-CN" sz="2400" b="1"/>
              <a:t>D</a:t>
            </a:r>
            <a:r>
              <a:rPr lang="zh-CN" altLang="zh-CN" sz="2400" b="1"/>
              <a:t>．宋某为王某作画一张</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C</a:t>
            </a:r>
            <a:r>
              <a:rPr lang="zh-CN" altLang="zh-CN" sz="2200" b="1">
                <a:solidFill>
                  <a:srgbClr val="0070C0"/>
                </a:solidFill>
              </a:rPr>
              <a:t>【详解】</a:t>
            </a:r>
            <a:r>
              <a:rPr lang="en-US" altLang="zh-CN" sz="2200" b="1">
                <a:solidFill>
                  <a:srgbClr val="0070C0"/>
                </a:solidFill>
              </a:rPr>
              <a:t>C</a:t>
            </a:r>
            <a:r>
              <a:rPr lang="zh-CN" altLang="zh-CN" sz="2200" b="1">
                <a:solidFill>
                  <a:srgbClr val="0070C0"/>
                </a:solidFill>
              </a:rPr>
              <a:t>：未经本人同意，以营利为目的使用他人肖像做商业广告、商品装潢、书刊封面及印刷挂历等的行为属于侵犯肖像权的行为，</a:t>
            </a:r>
            <a:r>
              <a:rPr lang="en-US" altLang="zh-CN" sz="2200" b="1">
                <a:solidFill>
                  <a:srgbClr val="0070C0"/>
                </a:solidFill>
              </a:rPr>
              <a:t>“</a:t>
            </a:r>
            <a:r>
              <a:rPr lang="zh-CN" altLang="zh-CN" sz="2200" b="1">
                <a:solidFill>
                  <a:srgbClr val="0070C0"/>
                </a:solidFill>
              </a:rPr>
              <a:t>张某未经李某同意将其照片印在本厂的宣传材料上</a:t>
            </a:r>
            <a:r>
              <a:rPr lang="en-US" altLang="zh-CN" sz="2200" b="1">
                <a:solidFill>
                  <a:srgbClr val="0070C0"/>
                </a:solidFill>
              </a:rPr>
              <a:t>”</a:t>
            </a:r>
            <a:r>
              <a:rPr lang="zh-CN" altLang="zh-CN" sz="2200" b="1">
                <a:solidFill>
                  <a:srgbClr val="0070C0"/>
                </a:solidFill>
              </a:rPr>
              <a:t>侵犯了李某的肖像权，</a:t>
            </a:r>
            <a:r>
              <a:rPr lang="en-US" altLang="zh-CN" sz="2200" b="1">
                <a:solidFill>
                  <a:srgbClr val="0070C0"/>
                </a:solidFill>
              </a:rPr>
              <a:t>C</a:t>
            </a:r>
            <a:r>
              <a:rPr lang="zh-CN" altLang="zh-CN" sz="2200" b="1">
                <a:solidFill>
                  <a:srgbClr val="0070C0"/>
                </a:solidFill>
              </a:rPr>
              <a:t>符合题意。</a:t>
            </a:r>
            <a:endParaRPr lang="zh-CN" altLang="zh-CN" sz="2200" b="1">
              <a:solidFill>
                <a:srgbClr val="0070C0"/>
              </a:solidFill>
            </a:endParaRPr>
          </a:p>
          <a:p>
            <a:pPr>
              <a:lnSpc>
                <a:spcPct val="114000"/>
              </a:lnSpc>
            </a:pPr>
            <a:r>
              <a:rPr lang="en-US" altLang="zh-CN" sz="2200" b="1">
                <a:solidFill>
                  <a:srgbClr val="0070C0"/>
                </a:solidFill>
              </a:rPr>
              <a:t>ABD</a:t>
            </a:r>
            <a:r>
              <a:rPr lang="zh-CN" altLang="zh-CN" sz="2200" b="1">
                <a:solidFill>
                  <a:srgbClr val="0070C0"/>
                </a:solidFill>
              </a:rPr>
              <a:t>：</a:t>
            </a:r>
            <a:r>
              <a:rPr lang="en-US" altLang="zh-CN" sz="2200" b="1">
                <a:solidFill>
                  <a:srgbClr val="0070C0"/>
                </a:solidFill>
              </a:rPr>
              <a:t>“</a:t>
            </a:r>
            <a:r>
              <a:rPr lang="zh-CN" altLang="zh-CN" sz="2200" b="1">
                <a:solidFill>
                  <a:srgbClr val="0070C0"/>
                </a:solidFill>
              </a:rPr>
              <a:t>经本人同意将其肖像用作某刊物封面</a:t>
            </a:r>
            <a:r>
              <a:rPr lang="en-US" altLang="zh-CN" sz="2200" b="1">
                <a:solidFill>
                  <a:srgbClr val="0070C0"/>
                </a:solidFill>
              </a:rPr>
              <a:t>”</a:t>
            </a:r>
            <a:r>
              <a:rPr lang="zh-CN" altLang="zh-CN" sz="2200" b="1">
                <a:solidFill>
                  <a:srgbClr val="0070C0"/>
                </a:solidFill>
              </a:rPr>
              <a:t>、</a:t>
            </a:r>
            <a:r>
              <a:rPr lang="en-US" altLang="zh-CN" sz="2200" b="1">
                <a:solidFill>
                  <a:srgbClr val="0070C0"/>
                </a:solidFill>
              </a:rPr>
              <a:t>“</a:t>
            </a:r>
            <a:r>
              <a:rPr lang="zh-CN" altLang="zh-CN" sz="2200" b="1">
                <a:solidFill>
                  <a:srgbClr val="0070C0"/>
                </a:solidFill>
              </a:rPr>
              <a:t>照相馆为王某拍照</a:t>
            </a:r>
            <a:r>
              <a:rPr lang="en-US" altLang="zh-CN" sz="2200" b="1">
                <a:solidFill>
                  <a:srgbClr val="0070C0"/>
                </a:solidFill>
              </a:rPr>
              <a:t>”</a:t>
            </a:r>
            <a:r>
              <a:rPr lang="zh-CN" altLang="zh-CN" sz="2200" b="1">
                <a:solidFill>
                  <a:srgbClr val="0070C0"/>
                </a:solidFill>
              </a:rPr>
              <a:t>、</a:t>
            </a:r>
            <a:r>
              <a:rPr lang="en-US" altLang="zh-CN" sz="2200" b="1">
                <a:solidFill>
                  <a:srgbClr val="0070C0"/>
                </a:solidFill>
              </a:rPr>
              <a:t>“</a:t>
            </a:r>
            <a:r>
              <a:rPr lang="zh-CN" altLang="zh-CN" sz="2200" b="1">
                <a:solidFill>
                  <a:srgbClr val="0070C0"/>
                </a:solidFill>
              </a:rPr>
              <a:t>宋某为王某作画一张</a:t>
            </a:r>
            <a:r>
              <a:rPr lang="en-US" altLang="zh-CN" sz="2200" b="1">
                <a:solidFill>
                  <a:srgbClr val="0070C0"/>
                </a:solidFill>
              </a:rPr>
              <a:t>”</a:t>
            </a:r>
            <a:r>
              <a:rPr lang="zh-CN" altLang="zh-CN" sz="2200" b="1">
                <a:solidFill>
                  <a:srgbClr val="0070C0"/>
                </a:solidFill>
              </a:rPr>
              <a:t>，三种情形当事人之间均有了约定，均不属于侵犯自然人肖像权，</a:t>
            </a:r>
            <a:r>
              <a:rPr lang="en-US" altLang="zh-CN" sz="2200" b="1">
                <a:solidFill>
                  <a:srgbClr val="0070C0"/>
                </a:solidFill>
              </a:rPr>
              <a:t>ABD</a:t>
            </a:r>
            <a:r>
              <a:rPr lang="zh-CN" altLang="zh-CN" sz="2200" b="1">
                <a:solidFill>
                  <a:srgbClr val="0070C0"/>
                </a:solidFill>
              </a:rPr>
              <a:t>排除。</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Кружок"/>
          <p:cNvSpPr/>
          <p:nvPr>
            <p:custDataLst>
              <p:tags r:id="rId1"/>
            </p:custDataLst>
          </p:nvPr>
        </p:nvSpPr>
        <p:spPr>
          <a:xfrm>
            <a:off x="608067" y="5794265"/>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25" name="矩形 24"/>
          <p:cNvSpPr/>
          <p:nvPr>
            <p:custDataLst>
              <p:tags r:id="rId2"/>
            </p:custDataLst>
          </p:nvPr>
        </p:nvSpPr>
        <p:spPr>
          <a:xfrm>
            <a:off x="0" y="30778"/>
            <a:ext cx="1781503"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知识体系</a:t>
            </a:r>
            <a:endParaRPr lang="zh-CN" altLang="en-US" sz="2800" b="1">
              <a:solidFill>
                <a:schemeClr val="bg1"/>
              </a:solidFill>
              <a:latin typeface="微软雅黑" panose="020B0503020204020204" charset="-122"/>
              <a:ea typeface="微软雅黑" panose="020B0503020204020204" charset="-122"/>
            </a:endParaRPr>
          </a:p>
        </p:txBody>
      </p:sp>
      <p:grpSp>
        <p:nvGrpSpPr>
          <p:cNvPr id="75" name="组合 74"/>
          <p:cNvGrpSpPr/>
          <p:nvPr>
            <p:custDataLst>
              <p:tags r:id="rId3"/>
            </p:custDataLst>
          </p:nvPr>
        </p:nvGrpSpPr>
        <p:grpSpPr>
          <a:xfrm>
            <a:off x="18999" y="26030"/>
            <a:ext cx="12312701" cy="6773814"/>
            <a:chOff x="18999" y="-304170"/>
            <a:chExt cx="12312701" cy="6773814"/>
          </a:xfrm>
        </p:grpSpPr>
        <p:sp>
          <p:nvSpPr>
            <p:cNvPr id="14" name="矩形 13"/>
            <p:cNvSpPr/>
            <p:nvPr>
              <p:custDataLst>
                <p:tags r:id="rId4"/>
              </p:custDataLst>
            </p:nvPr>
          </p:nvSpPr>
          <p:spPr>
            <a:xfrm>
              <a:off x="3944814" y="-37117"/>
              <a:ext cx="2267417" cy="1569660"/>
            </a:xfrm>
            <a:prstGeom prst="rect">
              <a:avLst/>
            </a:prstGeom>
          </p:spPr>
          <p:txBody>
            <a:bodyPr wrap="square">
              <a:spAutoFit/>
            </a:bodyPr>
            <a:lstStyle/>
            <a:p>
              <a:r>
                <a:rPr lang="zh-CN" altLang="en-US" sz="2400" b="1">
                  <a:latin typeface="宋体" panose="02010600030101010101" pitchFamily="2" charset="-122"/>
                  <a:ea typeface="宋体" panose="02010600030101010101" pitchFamily="2" charset="-122"/>
                </a:rPr>
                <a:t>民法</a:t>
              </a:r>
              <a:endParaRPr lang="en-US" altLang="zh-CN" sz="2400" b="1">
                <a:latin typeface="宋体" panose="02010600030101010101" pitchFamily="2" charset="-122"/>
                <a:ea typeface="宋体" panose="02010600030101010101" pitchFamily="2" charset="-122"/>
              </a:endParaRPr>
            </a:p>
            <a:p>
              <a:endParaRPr lang="en-US" altLang="zh-CN" sz="4800" b="1">
                <a:latin typeface="宋体" panose="02010600030101010101" pitchFamily="2" charset="-122"/>
                <a:ea typeface="宋体" panose="02010600030101010101" pitchFamily="2" charset="-122"/>
              </a:endParaRPr>
            </a:p>
            <a:p>
              <a:r>
                <a:rPr lang="zh-CN" altLang="en-US" sz="2400" b="1">
                  <a:solidFill>
                    <a:srgbClr val="0000CC"/>
                  </a:solidFill>
                  <a:latin typeface="宋体" panose="02010600030101010101" pitchFamily="2" charset="-122"/>
                  <a:ea typeface="宋体" panose="02010600030101010101" pitchFamily="2" charset="-122"/>
                </a:rPr>
                <a:t>民事法律关系</a:t>
              </a:r>
              <a:endParaRPr lang="en-US" altLang="zh-CN" sz="2400" b="1">
                <a:solidFill>
                  <a:srgbClr val="0000CC"/>
                </a:solidFill>
                <a:latin typeface="宋体" panose="02010600030101010101" pitchFamily="2" charset="-122"/>
                <a:ea typeface="宋体" panose="02010600030101010101" pitchFamily="2" charset="-122"/>
              </a:endParaRPr>
            </a:p>
          </p:txBody>
        </p:sp>
        <p:sp>
          <p:nvSpPr>
            <p:cNvPr id="6" name="矩形 5"/>
            <p:cNvSpPr/>
            <p:nvPr>
              <p:custDataLst>
                <p:tags r:id="rId5"/>
              </p:custDataLst>
            </p:nvPr>
          </p:nvSpPr>
          <p:spPr>
            <a:xfrm>
              <a:off x="18999" y="1075408"/>
              <a:ext cx="571865" cy="3785652"/>
            </a:xfrm>
            <a:prstGeom prst="rect">
              <a:avLst/>
            </a:prstGeom>
          </p:spPr>
          <p:txBody>
            <a:bodyPr wrap="square">
              <a:spAutoFit/>
            </a:bodyPr>
            <a:lstStyle/>
            <a:p>
              <a:r>
                <a:rPr lang="zh-CN" altLang="en-US" sz="2400" b="1">
                  <a:latin typeface="宋体" panose="02010600030101010101" pitchFamily="2" charset="-122"/>
                  <a:ea typeface="宋体" panose="02010600030101010101" pitchFamily="2" charset="-122"/>
                </a:rPr>
                <a:t>在生活中学民法用民法</a:t>
              </a:r>
              <a:endParaRPr lang="zh-CN" altLang="en-US" sz="2400" b="1">
                <a:latin typeface="宋体" panose="02010600030101010101" pitchFamily="2" charset="-122"/>
                <a:ea typeface="宋体" panose="02010600030101010101" pitchFamily="2" charset="-122"/>
              </a:endParaRPr>
            </a:p>
          </p:txBody>
        </p:sp>
        <p:sp>
          <p:nvSpPr>
            <p:cNvPr id="7" name="矩形 6"/>
            <p:cNvSpPr/>
            <p:nvPr>
              <p:custDataLst>
                <p:tags r:id="rId6"/>
              </p:custDataLst>
            </p:nvPr>
          </p:nvSpPr>
          <p:spPr>
            <a:xfrm>
              <a:off x="2045113" y="386900"/>
              <a:ext cx="1891887" cy="830997"/>
            </a:xfrm>
            <a:prstGeom prst="rect">
              <a:avLst/>
            </a:prstGeom>
          </p:spPr>
          <p:txBody>
            <a:bodyPr wrap="square">
              <a:spAutoFit/>
            </a:bodyPr>
            <a:lstStyle/>
            <a:p>
              <a:r>
                <a:rPr lang="zh-CN" altLang="en-US" sz="2400" b="1">
                  <a:latin typeface="宋体" panose="02010600030101010101" pitchFamily="2" charset="-122"/>
                  <a:ea typeface="宋体" panose="02010600030101010101" pitchFamily="2" charset="-122"/>
                </a:rPr>
                <a:t>民法与民事法律关系</a:t>
              </a:r>
              <a:endParaRPr lang="en-US" altLang="zh-CN" sz="2400" b="1">
                <a:latin typeface="宋体" panose="02010600030101010101" pitchFamily="2" charset="-122"/>
                <a:ea typeface="宋体" panose="02010600030101010101" pitchFamily="2" charset="-122"/>
              </a:endParaRPr>
            </a:p>
          </p:txBody>
        </p:sp>
        <p:sp>
          <p:nvSpPr>
            <p:cNvPr id="16" name="左中括号 15"/>
            <p:cNvSpPr/>
            <p:nvPr>
              <p:custDataLst>
                <p:tags r:id="rId7"/>
              </p:custDataLst>
            </p:nvPr>
          </p:nvSpPr>
          <p:spPr>
            <a:xfrm>
              <a:off x="498042" y="1384996"/>
              <a:ext cx="156828" cy="3271054"/>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17" name="左中括号 16"/>
            <p:cNvSpPr/>
            <p:nvPr>
              <p:custDataLst>
                <p:tags r:id="rId8"/>
              </p:custDataLst>
            </p:nvPr>
          </p:nvSpPr>
          <p:spPr>
            <a:xfrm>
              <a:off x="1905569" y="658896"/>
              <a:ext cx="214819" cy="2185904"/>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22" name="矩形 21"/>
            <p:cNvSpPr/>
            <p:nvPr>
              <p:custDataLst>
                <p:tags r:id="rId9"/>
              </p:custDataLst>
            </p:nvPr>
          </p:nvSpPr>
          <p:spPr>
            <a:xfrm>
              <a:off x="565402" y="1027108"/>
              <a:ext cx="1493089" cy="1200329"/>
            </a:xfrm>
            <a:prstGeom prst="rect">
              <a:avLst/>
            </a:prstGeom>
          </p:spPr>
          <p:txBody>
            <a:bodyPr wrap="square">
              <a:spAutoFit/>
            </a:bodyPr>
            <a:lstStyle/>
            <a:p>
              <a:r>
                <a:rPr lang="zh-CN" altLang="en-US" sz="2400" b="1">
                  <a:latin typeface="宋体" panose="02010600030101010101" pitchFamily="2" charset="-122"/>
                  <a:ea typeface="宋体" panose="02010600030101010101" pitchFamily="2" charset="-122"/>
                </a:rPr>
                <a:t>认真对待民事权利与义务</a:t>
              </a:r>
              <a:endParaRPr lang="zh-CN" altLang="en-US" sz="2400" b="1">
                <a:latin typeface="宋体" panose="02010600030101010101" pitchFamily="2" charset="-122"/>
                <a:ea typeface="宋体" panose="02010600030101010101" pitchFamily="2" charset="-122"/>
              </a:endParaRPr>
            </a:p>
          </p:txBody>
        </p:sp>
        <p:sp>
          <p:nvSpPr>
            <p:cNvPr id="34" name="左中括号 33"/>
            <p:cNvSpPr/>
            <p:nvPr>
              <p:custDataLst>
                <p:tags r:id="rId10"/>
              </p:custDataLst>
            </p:nvPr>
          </p:nvSpPr>
          <p:spPr>
            <a:xfrm>
              <a:off x="3773522" y="223798"/>
              <a:ext cx="214819" cy="1049669"/>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39" name="左中括号 38"/>
            <p:cNvSpPr/>
            <p:nvPr>
              <p:custDataLst>
                <p:tags r:id="rId11"/>
              </p:custDataLst>
            </p:nvPr>
          </p:nvSpPr>
          <p:spPr>
            <a:xfrm>
              <a:off x="4683475" y="-61794"/>
              <a:ext cx="272384" cy="771491"/>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11" name="矩形 10"/>
            <p:cNvSpPr/>
            <p:nvPr>
              <p:custDataLst>
                <p:tags r:id="rId12"/>
              </p:custDataLst>
            </p:nvPr>
          </p:nvSpPr>
          <p:spPr>
            <a:xfrm>
              <a:off x="458068" y="4120826"/>
              <a:ext cx="1600423" cy="830997"/>
            </a:xfrm>
            <a:prstGeom prst="rect">
              <a:avLst/>
            </a:prstGeom>
          </p:spPr>
          <p:txBody>
            <a:bodyPr wrap="square">
              <a:spAutoFit/>
            </a:bodyPr>
            <a:lstStyle/>
            <a:p>
              <a:pPr algn="ctr"/>
              <a:r>
                <a:rPr lang="zh-CN" altLang="en-US" sz="2400" b="1">
                  <a:latin typeface="宋体" panose="02010600030101010101" pitchFamily="2" charset="-122"/>
                  <a:ea typeface="宋体" panose="02010600030101010101" pitchFamily="2" charset="-122"/>
                </a:rPr>
                <a:t>积极维护人身权利</a:t>
              </a:r>
              <a:endParaRPr lang="zh-CN" altLang="en-US" sz="2400" b="1">
                <a:latin typeface="宋体" panose="02010600030101010101" pitchFamily="2" charset="-122"/>
                <a:ea typeface="宋体" panose="02010600030101010101" pitchFamily="2" charset="-122"/>
              </a:endParaRPr>
            </a:p>
          </p:txBody>
        </p:sp>
        <p:sp>
          <p:nvSpPr>
            <p:cNvPr id="15" name="文本框 14"/>
            <p:cNvSpPr txBox="1"/>
            <p:nvPr>
              <p:custDataLst>
                <p:tags r:id="rId13"/>
              </p:custDataLst>
            </p:nvPr>
          </p:nvSpPr>
          <p:spPr>
            <a:xfrm>
              <a:off x="6096000" y="716165"/>
              <a:ext cx="6096000" cy="1200329"/>
            </a:xfrm>
            <a:prstGeom prst="rect">
              <a:avLst/>
            </a:prstGeom>
            <a:noFill/>
          </p:spPr>
          <p:txBody>
            <a:bodyPr wrap="square">
              <a:spAutoFit/>
            </a:bodyPr>
            <a:lstStyle/>
            <a:p>
              <a:pPr marL="0" marR="0" lvl="0" indent="0" algn="l" defTabSz="914400" rtl="0" eaLnBrk="1" fontAlgn="auto" latinLnBrk="0" hangingPunct="1">
                <a:spcBef>
                  <a:spcPct val="0"/>
                </a:spcBef>
                <a:spcAft>
                  <a:spcPct val="0"/>
                </a:spcAft>
                <a:buClrTx/>
                <a:buSzTx/>
                <a:buFontTx/>
                <a:buNone/>
                <a:defRPr/>
              </a:pPr>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含义：是由民法调整的人身关系和财产关系</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spcBef>
                  <a:spcPct val="0"/>
                </a:spcBef>
                <a:spcAft>
                  <a:spcPct val="0"/>
                </a:spcAft>
                <a:buClrTx/>
                <a:buSzTx/>
                <a:buFontTx/>
                <a:buNone/>
                <a:defRPr/>
              </a:pPr>
              <a:r>
                <a:rPr kumimoji="0" lang="zh-CN" altLang="en-US" sz="24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构成要素</a:t>
              </a:r>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：主体、客体和内容</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spcBef>
                  <a:spcPct val="0"/>
                </a:spcBef>
                <a:spcAft>
                  <a:spcPct val="0"/>
                </a:spcAft>
                <a:buClrTx/>
                <a:buSzTx/>
                <a:buFontTx/>
                <a:buNone/>
                <a:defRPr/>
              </a:pPr>
              <a:r>
                <a:rPr lang="zh-CN" altLang="en-US" sz="2400" b="1">
                  <a:solidFill>
                    <a:srgbClr val="0000CC"/>
                  </a:solidFill>
                  <a:latin typeface="宋体" panose="02010600030101010101" pitchFamily="2" charset="-122"/>
                  <a:ea typeface="宋体" panose="02010600030101010101" pitchFamily="2" charset="-122"/>
                </a:rPr>
                <a:t>重要概念</a:t>
              </a:r>
              <a:endParaRPr kumimoji="0" lang="en-US" altLang="zh-CN" sz="24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endParaRPr>
            </a:p>
          </p:txBody>
        </p:sp>
        <p:sp>
          <p:nvSpPr>
            <p:cNvPr id="36" name="文本框 35"/>
            <p:cNvSpPr txBox="1"/>
            <p:nvPr>
              <p:custDataLst>
                <p:tags r:id="rId14"/>
              </p:custDataLst>
            </p:nvPr>
          </p:nvSpPr>
          <p:spPr>
            <a:xfrm>
              <a:off x="4868210" y="-304170"/>
              <a:ext cx="6767496" cy="1200329"/>
            </a:xfrm>
            <a:prstGeom prst="rect">
              <a:avLst/>
            </a:prstGeom>
            <a:noFill/>
          </p:spPr>
          <p:txBody>
            <a:bodyPr wrap="square">
              <a:spAutoFit/>
            </a:bodyPr>
            <a:lstStyle/>
            <a:p>
              <a:r>
                <a:rPr lang="zh-CN" altLang="en-US" sz="2400" b="1">
                  <a:latin typeface="宋体" panose="02010600030101010101" pitchFamily="2" charset="-122"/>
                  <a:ea typeface="宋体" panose="02010600030101010101" pitchFamily="2" charset="-122"/>
                </a:rPr>
                <a:t>民法作用：</a:t>
              </a:r>
              <a:endParaRPr lang="en-US" altLang="zh-CN" sz="2400" b="1">
                <a:latin typeface="宋体" panose="02010600030101010101" pitchFamily="2" charset="-122"/>
                <a:ea typeface="宋体" panose="02010600030101010101" pitchFamily="2" charset="-122"/>
              </a:endParaRPr>
            </a:p>
            <a:p>
              <a:r>
                <a:rPr lang="zh-CN" altLang="en-US" sz="2400" b="1">
                  <a:latin typeface="宋体" panose="02010600030101010101" pitchFamily="2" charset="-122"/>
                  <a:ea typeface="宋体" panose="02010600030101010101" pitchFamily="2" charset="-122"/>
                </a:rPr>
                <a:t>调整范围：平等主体之间的人身关系和财产关系</a:t>
              </a:r>
              <a:endParaRPr lang="en-US" altLang="zh-CN" sz="2400" b="1">
                <a:latin typeface="宋体" panose="02010600030101010101" pitchFamily="2" charset="-122"/>
                <a:ea typeface="宋体" panose="02010600030101010101" pitchFamily="2" charset="-122"/>
              </a:endParaRPr>
            </a:p>
            <a:p>
              <a:r>
                <a:rPr lang="zh-CN" altLang="en-US" sz="2400" b="1">
                  <a:latin typeface="宋体" panose="02010600030101010101" pitchFamily="2" charset="-122"/>
                  <a:ea typeface="宋体" panose="02010600030101010101" pitchFamily="2" charset="-122"/>
                </a:rPr>
                <a:t>坚持法治与德治相结合</a:t>
              </a:r>
              <a:endParaRPr lang="zh-CN" altLang="en-US" sz="2400" b="1">
                <a:latin typeface="宋体" panose="02010600030101010101" pitchFamily="2" charset="-122"/>
                <a:ea typeface="宋体" panose="02010600030101010101" pitchFamily="2" charset="-122"/>
              </a:endParaRPr>
            </a:p>
          </p:txBody>
        </p:sp>
        <p:sp>
          <p:nvSpPr>
            <p:cNvPr id="13" name="矩形 12"/>
            <p:cNvSpPr/>
            <p:nvPr>
              <p:custDataLst>
                <p:tags r:id="rId15"/>
              </p:custDataLst>
            </p:nvPr>
          </p:nvSpPr>
          <p:spPr>
            <a:xfrm>
              <a:off x="2007252" y="2572172"/>
              <a:ext cx="2169451" cy="461665"/>
            </a:xfrm>
            <a:prstGeom prst="rect">
              <a:avLst/>
            </a:prstGeom>
          </p:spPr>
          <p:txBody>
            <a:bodyPr wrap="square">
              <a:spAutoFit/>
            </a:bodyPr>
            <a:lstStyle/>
            <a:p>
              <a:r>
                <a:rPr lang="zh-CN" altLang="en-US" sz="2400" b="1">
                  <a:latin typeface="宋体" panose="02010600030101010101" pitchFamily="2" charset="-122"/>
                  <a:ea typeface="宋体" panose="02010600030101010101" pitchFamily="2" charset="-122"/>
                </a:rPr>
                <a:t>民法基本原则</a:t>
              </a:r>
              <a:endParaRPr lang="en-US" altLang="zh-CN" sz="2400" b="1">
                <a:latin typeface="宋体" panose="02010600030101010101" pitchFamily="2" charset="-122"/>
                <a:ea typeface="宋体" panose="02010600030101010101" pitchFamily="2" charset="-122"/>
              </a:endParaRPr>
            </a:p>
          </p:txBody>
        </p:sp>
        <p:sp>
          <p:nvSpPr>
            <p:cNvPr id="20" name="左中括号 19"/>
            <p:cNvSpPr/>
            <p:nvPr>
              <p:custDataLst>
                <p:tags r:id="rId16"/>
              </p:custDataLst>
            </p:nvPr>
          </p:nvSpPr>
          <p:spPr>
            <a:xfrm>
              <a:off x="5950259" y="887407"/>
              <a:ext cx="272384" cy="758757"/>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38" name="文本框 37"/>
            <p:cNvSpPr txBox="1"/>
            <p:nvPr>
              <p:custDataLst>
                <p:tags r:id="rId17"/>
              </p:custDataLst>
            </p:nvPr>
          </p:nvSpPr>
          <p:spPr>
            <a:xfrm>
              <a:off x="7735831" y="1372597"/>
              <a:ext cx="4351147" cy="830997"/>
            </a:xfrm>
            <a:prstGeom prst="rect">
              <a:avLst/>
            </a:prstGeom>
            <a:noFill/>
          </p:spPr>
          <p:txBody>
            <a:bodyPr wrap="square">
              <a:spAutoFit/>
            </a:bodyPr>
            <a:lstStyle/>
            <a:p>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民事权利、民事义务</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a:p>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民事权利能力、民事行为能力</a:t>
              </a:r>
              <a:endParaRPr lang="zh-CN" altLang="en-US"/>
            </a:p>
          </p:txBody>
        </p:sp>
        <p:sp>
          <p:nvSpPr>
            <p:cNvPr id="41" name="左中括号 40"/>
            <p:cNvSpPr/>
            <p:nvPr>
              <p:custDataLst>
                <p:tags r:id="rId18"/>
              </p:custDataLst>
            </p:nvPr>
          </p:nvSpPr>
          <p:spPr>
            <a:xfrm>
              <a:off x="7486671" y="1541207"/>
              <a:ext cx="272384" cy="493778"/>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42" name="左中括号 41"/>
            <p:cNvSpPr/>
            <p:nvPr>
              <p:custDataLst>
                <p:tags r:id="rId19"/>
              </p:custDataLst>
            </p:nvPr>
          </p:nvSpPr>
          <p:spPr>
            <a:xfrm>
              <a:off x="4013400" y="2348323"/>
              <a:ext cx="272384" cy="835471"/>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43" name="文本框 42"/>
            <p:cNvSpPr txBox="1"/>
            <p:nvPr>
              <p:custDataLst>
                <p:tags r:id="rId20"/>
              </p:custDataLst>
            </p:nvPr>
          </p:nvSpPr>
          <p:spPr>
            <a:xfrm>
              <a:off x="4215728" y="2085104"/>
              <a:ext cx="7988316" cy="1200329"/>
            </a:xfrm>
            <a:prstGeom prst="rect">
              <a:avLst/>
            </a:prstGeom>
            <a:noFill/>
          </p:spPr>
          <p:txBody>
            <a:bodyPr wrap="square">
              <a:spAutoFit/>
            </a:bodyPr>
            <a:lstStyle/>
            <a:p>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必要性：确保成员行使权利履行义务，调整各方利益关系</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a:p>
              <a:r>
                <a:rPr lang="zh-CN" altLang="en-US" sz="2400" b="1">
                  <a:solidFill>
                    <a:prstClr val="black"/>
                  </a:solidFill>
                  <a:latin typeface="宋体" panose="02010600030101010101" pitchFamily="2" charset="-122"/>
                  <a:ea typeface="宋体" panose="02010600030101010101" pitchFamily="2" charset="-122"/>
                </a:rPr>
                <a:t>含义：民主主体从事民事活动和司法机关审理民事案件</a:t>
              </a:r>
              <a:r>
                <a:rPr lang="en-US" altLang="zh-CN" sz="2400" b="1">
                  <a:solidFill>
                    <a:prstClr val="black"/>
                  </a:solidFill>
                  <a:latin typeface="宋体" panose="02010600030101010101" pitchFamily="2" charset="-122"/>
                  <a:ea typeface="宋体" panose="02010600030101010101" pitchFamily="2" charset="-122"/>
                </a:rPr>
                <a:t>…</a:t>
              </a:r>
              <a:endParaRPr lang="en-US" altLang="zh-CN" sz="2400" b="1">
                <a:solidFill>
                  <a:prstClr val="black"/>
                </a:solidFill>
                <a:latin typeface="宋体" panose="02010600030101010101" pitchFamily="2" charset="-122"/>
                <a:ea typeface="宋体" panose="02010600030101010101" pitchFamily="2" charset="-122"/>
              </a:endParaRPr>
            </a:p>
            <a:p>
              <a:r>
                <a:rPr lang="zh-CN" altLang="en-US" sz="2400" b="1">
                  <a:solidFill>
                    <a:srgbClr val="0000CC"/>
                  </a:solidFill>
                  <a:latin typeface="宋体" panose="02010600030101010101" pitchFamily="2" charset="-122"/>
                  <a:ea typeface="宋体" panose="02010600030101010101" pitchFamily="2" charset="-122"/>
                </a:rPr>
                <a:t>内容：平等、自愿、公平、诚信、守法和公序良俗、绿色</a:t>
              </a:r>
              <a:endParaRPr lang="zh-CN" altLang="en-US">
                <a:solidFill>
                  <a:srgbClr val="0000CC"/>
                </a:solidFill>
              </a:endParaRPr>
            </a:p>
          </p:txBody>
        </p:sp>
        <p:sp>
          <p:nvSpPr>
            <p:cNvPr id="44" name="左中括号 43"/>
            <p:cNvSpPr/>
            <p:nvPr>
              <p:custDataLst>
                <p:tags r:id="rId21"/>
              </p:custDataLst>
            </p:nvPr>
          </p:nvSpPr>
          <p:spPr>
            <a:xfrm>
              <a:off x="1905569" y="3398042"/>
              <a:ext cx="259704" cy="2477782"/>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52" name="文本框 51"/>
            <p:cNvSpPr txBox="1"/>
            <p:nvPr>
              <p:custDataLst>
                <p:tags r:id="rId22"/>
              </p:custDataLst>
            </p:nvPr>
          </p:nvSpPr>
          <p:spPr>
            <a:xfrm>
              <a:off x="2057505" y="3199270"/>
              <a:ext cx="9871922" cy="461665"/>
            </a:xfrm>
            <a:prstGeom prst="rect">
              <a:avLst/>
            </a:prstGeom>
            <a:noFill/>
          </p:spPr>
          <p:txBody>
            <a:bodyPr wrap="square">
              <a:spAutoFit/>
            </a:bodyPr>
            <a:lstStyle/>
            <a:p>
              <a:r>
                <a:rPr lang="zh-CN" altLang="en-US" sz="2400" b="1">
                  <a:latin typeface="宋体" panose="02010600030101010101" pitchFamily="2" charset="-122"/>
                  <a:ea typeface="宋体" panose="02010600030101010101" pitchFamily="2" charset="-122"/>
                </a:rPr>
                <a:t>重要性：民法优先保护民事主体的</a:t>
              </a:r>
              <a:r>
                <a:rPr lang="zh-CN" altLang="en-US" sz="2400" b="1">
                  <a:solidFill>
                    <a:srgbClr val="0000CC"/>
                  </a:solidFill>
                  <a:latin typeface="宋体" panose="02010600030101010101" pitchFamily="2" charset="-122"/>
                  <a:ea typeface="宋体" panose="02010600030101010101" pitchFamily="2" charset="-122"/>
                </a:rPr>
                <a:t>人身自由</a:t>
              </a:r>
              <a:r>
                <a:rPr lang="zh-CN" altLang="en-US" sz="2400" b="1">
                  <a:latin typeface="宋体" panose="02010600030101010101" pitchFamily="2" charset="-122"/>
                  <a:ea typeface="宋体" panose="02010600030101010101" pitchFamily="2" charset="-122"/>
                </a:rPr>
                <a:t>（前提）和</a:t>
              </a:r>
              <a:r>
                <a:rPr lang="zh-CN" altLang="en-US" sz="2400" b="1">
                  <a:solidFill>
                    <a:srgbClr val="0000CC"/>
                  </a:solidFill>
                  <a:latin typeface="宋体" panose="02010600030101010101" pitchFamily="2" charset="-122"/>
                  <a:ea typeface="宋体" panose="02010600030101010101" pitchFamily="2" charset="-122"/>
                </a:rPr>
                <a:t>人格尊严</a:t>
              </a:r>
              <a:r>
                <a:rPr lang="zh-CN" altLang="en-US" sz="2400" b="1">
                  <a:latin typeface="宋体" panose="02010600030101010101" pitchFamily="2" charset="-122"/>
                  <a:ea typeface="宋体" panose="02010600030101010101" pitchFamily="2" charset="-122"/>
                </a:rPr>
                <a:t>（必需）</a:t>
              </a:r>
              <a:endParaRPr lang="en-US" altLang="zh-CN" sz="2400" b="1">
                <a:latin typeface="宋体" panose="02010600030101010101" pitchFamily="2" charset="-122"/>
                <a:ea typeface="宋体" panose="02010600030101010101" pitchFamily="2" charset="-122"/>
              </a:endParaRPr>
            </a:p>
          </p:txBody>
        </p:sp>
        <p:sp>
          <p:nvSpPr>
            <p:cNvPr id="53" name="矩形 52"/>
            <p:cNvSpPr/>
            <p:nvPr>
              <p:custDataLst>
                <p:tags r:id="rId23"/>
              </p:custDataLst>
            </p:nvPr>
          </p:nvSpPr>
          <p:spPr>
            <a:xfrm>
              <a:off x="2049274" y="3912672"/>
              <a:ext cx="847959" cy="461665"/>
            </a:xfrm>
            <a:prstGeom prst="rect">
              <a:avLst/>
            </a:prstGeom>
          </p:spPr>
          <p:txBody>
            <a:bodyPr wrap="square">
              <a:spAutoFit/>
            </a:bodyPr>
            <a:lstStyle/>
            <a:p>
              <a:r>
                <a:rPr lang="zh-CN" altLang="en-US" sz="2400" b="1">
                  <a:latin typeface="宋体" panose="02010600030101010101" pitchFamily="2" charset="-122"/>
                  <a:ea typeface="宋体" panose="02010600030101010101" pitchFamily="2" charset="-122"/>
                </a:rPr>
                <a:t>类别</a:t>
              </a:r>
              <a:endParaRPr lang="en-US" altLang="zh-CN" sz="2400" b="1">
                <a:latin typeface="宋体" panose="02010600030101010101" pitchFamily="2" charset="-122"/>
                <a:ea typeface="宋体" panose="02010600030101010101" pitchFamily="2" charset="-122"/>
              </a:endParaRPr>
            </a:p>
          </p:txBody>
        </p:sp>
        <p:sp>
          <p:nvSpPr>
            <p:cNvPr id="56" name="左中括号 55"/>
            <p:cNvSpPr/>
            <p:nvPr>
              <p:custDataLst>
                <p:tags r:id="rId24"/>
              </p:custDataLst>
            </p:nvPr>
          </p:nvSpPr>
          <p:spPr>
            <a:xfrm>
              <a:off x="2800986" y="3826368"/>
              <a:ext cx="201459" cy="677282"/>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66" name="文本框 65"/>
            <p:cNvSpPr txBox="1"/>
            <p:nvPr>
              <p:custDataLst>
                <p:tags r:id="rId25"/>
              </p:custDataLst>
            </p:nvPr>
          </p:nvSpPr>
          <p:spPr>
            <a:xfrm>
              <a:off x="2922477" y="3542283"/>
              <a:ext cx="9084406" cy="1113766"/>
            </a:xfrm>
            <a:prstGeom prst="rect">
              <a:avLst/>
            </a:prstGeom>
            <a:noFill/>
          </p:spPr>
          <p:txBody>
            <a:bodyPr wrap="square">
              <a:spAutoFit/>
            </a:bodyPr>
            <a:lstStyle/>
            <a:p>
              <a:pPr>
                <a:lnSpc>
                  <a:spcPct val="150000"/>
                </a:lnSpc>
              </a:pPr>
              <a:r>
                <a:rPr lang="zh-CN" altLang="en-US" sz="2400" b="1">
                  <a:latin typeface="宋体" panose="02010600030101010101" pitchFamily="2" charset="-122"/>
                  <a:ea typeface="宋体" panose="02010600030101010101" pitchFamily="2" charset="-122"/>
                </a:rPr>
                <a:t>自然人</a:t>
              </a:r>
              <a:endParaRPr lang="en-US" altLang="zh-CN" sz="2400" b="1">
                <a:latin typeface="宋体" panose="02010600030101010101" pitchFamily="2" charset="-122"/>
                <a:ea typeface="宋体" panose="02010600030101010101" pitchFamily="2" charset="-122"/>
              </a:endParaRPr>
            </a:p>
            <a:p>
              <a:pPr>
                <a:lnSpc>
                  <a:spcPct val="150000"/>
                </a:lnSpc>
              </a:pPr>
              <a:r>
                <a:rPr lang="zh-CN" altLang="en-US" sz="2400" b="1">
                  <a:latin typeface="宋体" panose="02010600030101010101" pitchFamily="2" charset="-122"/>
                  <a:ea typeface="宋体" panose="02010600030101010101" pitchFamily="2" charset="-122"/>
                </a:rPr>
                <a:t>法人和非法人组织：名称权、名誉权和荣誉权</a:t>
              </a:r>
              <a:endParaRPr lang="en-US" altLang="zh-CN" sz="2400" b="1">
                <a:latin typeface="宋体" panose="02010600030101010101" pitchFamily="2" charset="-122"/>
                <a:ea typeface="宋体" panose="02010600030101010101" pitchFamily="2" charset="-122"/>
              </a:endParaRPr>
            </a:p>
          </p:txBody>
        </p:sp>
        <p:sp>
          <p:nvSpPr>
            <p:cNvPr id="67" name="左中括号 66"/>
            <p:cNvSpPr/>
            <p:nvPr>
              <p:custDataLst>
                <p:tags r:id="rId26"/>
              </p:custDataLst>
            </p:nvPr>
          </p:nvSpPr>
          <p:spPr>
            <a:xfrm>
              <a:off x="3924419" y="3701732"/>
              <a:ext cx="242974" cy="461665"/>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68" name="矩形 67"/>
            <p:cNvSpPr/>
            <p:nvPr>
              <p:custDataLst>
                <p:tags r:id="rId27"/>
              </p:custDataLst>
            </p:nvPr>
          </p:nvSpPr>
          <p:spPr>
            <a:xfrm>
              <a:off x="4066284" y="3508633"/>
              <a:ext cx="8265416" cy="830997"/>
            </a:xfrm>
            <a:prstGeom prst="rect">
              <a:avLst/>
            </a:prstGeom>
          </p:spPr>
          <p:txBody>
            <a:bodyPr wrap="square">
              <a:spAutoFit/>
            </a:bodyPr>
            <a:lstStyle/>
            <a:p>
              <a:r>
                <a:rPr lang="zh-CN" altLang="en-US" sz="2400" b="1">
                  <a:latin typeface="宋体" panose="02010600030101010101" pitchFamily="2" charset="-122"/>
                  <a:ea typeface="宋体" panose="02010600030101010101" pitchFamily="2" charset="-122"/>
                </a:rPr>
                <a:t>人格权：生命</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身体</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健康</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姓名</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肖像</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名誉</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荣誉</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隐私权等</a:t>
              </a:r>
              <a:endParaRPr lang="en-US" altLang="zh-CN" sz="2400" b="1">
                <a:latin typeface="宋体" panose="02010600030101010101" pitchFamily="2" charset="-122"/>
                <a:ea typeface="宋体" panose="02010600030101010101" pitchFamily="2" charset="-122"/>
              </a:endParaRPr>
            </a:p>
            <a:p>
              <a:r>
                <a:rPr lang="zh-CN" altLang="en-US" sz="2400" b="1">
                  <a:latin typeface="宋体" panose="02010600030101010101" pitchFamily="2" charset="-122"/>
                  <a:ea typeface="宋体" panose="02010600030101010101" pitchFamily="2" charset="-122"/>
                </a:rPr>
                <a:t>身份权：因婚姻家庭关系等产生的权利，如配偶权、亲权等</a:t>
              </a:r>
              <a:endParaRPr lang="en-US" altLang="zh-CN" sz="2400" b="1">
                <a:latin typeface="宋体" panose="02010600030101010101" pitchFamily="2" charset="-122"/>
                <a:ea typeface="宋体" panose="02010600030101010101" pitchFamily="2" charset="-122"/>
              </a:endParaRPr>
            </a:p>
          </p:txBody>
        </p:sp>
        <p:sp>
          <p:nvSpPr>
            <p:cNvPr id="69" name="矩形 68"/>
            <p:cNvSpPr/>
            <p:nvPr>
              <p:custDataLst>
                <p:tags r:id="rId28"/>
              </p:custDataLst>
            </p:nvPr>
          </p:nvSpPr>
          <p:spPr>
            <a:xfrm>
              <a:off x="2018033" y="4497803"/>
              <a:ext cx="10070422" cy="1667764"/>
            </a:xfrm>
            <a:prstGeom prst="rect">
              <a:avLst/>
            </a:prstGeom>
          </p:spPr>
          <p:txBody>
            <a:bodyPr wrap="square">
              <a:spAutoFit/>
            </a:bodyPr>
            <a:lstStyle/>
            <a:p>
              <a:pPr>
                <a:lnSpc>
                  <a:spcPct val="150000"/>
                </a:lnSpc>
              </a:pPr>
              <a:r>
                <a:rPr lang="zh-CN" altLang="en-US" sz="2400" b="1">
                  <a:latin typeface="宋体" panose="02010600030101010101" pitchFamily="2" charset="-122"/>
                  <a:ea typeface="宋体" panose="02010600030101010101" pitchFamily="2" charset="-122"/>
                </a:rPr>
                <a:t>生命健康俱可贵：</a:t>
              </a:r>
              <a:r>
                <a:rPr lang="zh-CN" altLang="en-US" sz="2400" b="1">
                  <a:solidFill>
                    <a:srgbClr val="0000CC"/>
                  </a:solidFill>
                  <a:latin typeface="宋体" panose="02010600030101010101" pitchFamily="2" charset="-122"/>
                  <a:ea typeface="宋体" panose="02010600030101010101" pitchFamily="2" charset="-122"/>
                </a:rPr>
                <a:t>生命</a:t>
              </a:r>
              <a:r>
                <a:rPr lang="en-US" altLang="zh-CN" sz="2400" b="1">
                  <a:solidFill>
                    <a:srgbClr val="0000CC"/>
                  </a:solidFill>
                  <a:latin typeface="宋体" panose="02010600030101010101" pitchFamily="2" charset="-122"/>
                  <a:ea typeface="宋体" panose="02010600030101010101" pitchFamily="2" charset="-122"/>
                </a:rPr>
                <a:t>/</a:t>
              </a:r>
              <a:r>
                <a:rPr lang="zh-CN" altLang="en-US" sz="2400" b="1">
                  <a:solidFill>
                    <a:srgbClr val="0000CC"/>
                  </a:solidFill>
                  <a:latin typeface="宋体" panose="02010600030101010101" pitchFamily="2" charset="-122"/>
                  <a:ea typeface="宋体" panose="02010600030101010101" pitchFamily="2" charset="-122"/>
                </a:rPr>
                <a:t>身体、健康权</a:t>
              </a:r>
              <a:r>
                <a:rPr lang="zh-CN" altLang="en-US" sz="2400" b="1">
                  <a:latin typeface="宋体" panose="02010600030101010101" pitchFamily="2" charset="-122"/>
                  <a:ea typeface="宋体" panose="02010600030101010101" pitchFamily="2" charset="-122"/>
                </a:rPr>
                <a:t>是一个人</a:t>
              </a:r>
              <a:r>
                <a:rPr lang="zh-CN" altLang="en-US" sz="2400" b="1">
                  <a:solidFill>
                    <a:srgbClr val="0000CC"/>
                  </a:solidFill>
                  <a:latin typeface="宋体" panose="02010600030101010101" pitchFamily="2" charset="-122"/>
                  <a:ea typeface="宋体" panose="02010600030101010101" pitchFamily="2" charset="-122"/>
                </a:rPr>
                <a:t>最基础的权利</a:t>
              </a:r>
              <a:r>
                <a:rPr lang="zh-CN" altLang="en-US" sz="2400" b="1">
                  <a:latin typeface="宋体" panose="02010600030101010101" pitchFamily="2" charset="-122"/>
                  <a:ea typeface="宋体" panose="02010600030101010101" pitchFamily="2" charset="-122"/>
                </a:rPr>
                <a:t>；侵权责任</a:t>
              </a:r>
              <a:endParaRPr lang="en-US" altLang="zh-CN" sz="2400" b="1">
                <a:latin typeface="宋体" panose="02010600030101010101" pitchFamily="2" charset="-122"/>
                <a:ea typeface="宋体" panose="02010600030101010101" pitchFamily="2" charset="-122"/>
              </a:endParaRPr>
            </a:p>
            <a:p>
              <a:pPr>
                <a:lnSpc>
                  <a:spcPct val="150000"/>
                </a:lnSpc>
              </a:pPr>
              <a:r>
                <a:rPr lang="zh-CN" altLang="en-US" sz="2400" b="1">
                  <a:latin typeface="宋体" panose="02010600030101010101" pitchFamily="2" charset="-122"/>
                  <a:ea typeface="宋体" panose="02010600030101010101" pitchFamily="2" charset="-122"/>
                </a:rPr>
                <a:t>姓名肖像受保护</a:t>
              </a:r>
              <a:endParaRPr lang="en-US" altLang="zh-CN" sz="2400" b="1">
                <a:latin typeface="宋体" panose="02010600030101010101" pitchFamily="2" charset="-122"/>
                <a:ea typeface="宋体" panose="02010600030101010101" pitchFamily="2" charset="-122"/>
              </a:endParaRPr>
            </a:p>
            <a:p>
              <a:pPr>
                <a:lnSpc>
                  <a:spcPct val="150000"/>
                </a:lnSpc>
              </a:pPr>
              <a:r>
                <a:rPr lang="zh-CN" altLang="en-US" sz="2400" b="1">
                  <a:latin typeface="宋体" panose="02010600030101010101" pitchFamily="2" charset="-122"/>
                  <a:ea typeface="宋体" panose="02010600030101010101" pitchFamily="2" charset="-122"/>
                </a:rPr>
                <a:t>名誉隐私不可侵</a:t>
              </a:r>
              <a:endParaRPr lang="en-US" altLang="zh-CN" sz="2400" b="1">
                <a:latin typeface="宋体" panose="02010600030101010101" pitchFamily="2" charset="-122"/>
                <a:ea typeface="宋体" panose="02010600030101010101" pitchFamily="2" charset="-122"/>
              </a:endParaRPr>
            </a:p>
          </p:txBody>
        </p:sp>
        <p:sp>
          <p:nvSpPr>
            <p:cNvPr id="71" name="左中括号 70"/>
            <p:cNvSpPr/>
            <p:nvPr>
              <p:custDataLst>
                <p:tags r:id="rId29"/>
              </p:custDataLst>
            </p:nvPr>
          </p:nvSpPr>
          <p:spPr>
            <a:xfrm>
              <a:off x="4285784" y="5160381"/>
              <a:ext cx="242974" cy="461665"/>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72" name="矩形 71"/>
            <p:cNvSpPr/>
            <p:nvPr>
              <p:custDataLst>
                <p:tags r:id="rId30"/>
              </p:custDataLst>
            </p:nvPr>
          </p:nvSpPr>
          <p:spPr>
            <a:xfrm>
              <a:off x="4432899" y="4933537"/>
              <a:ext cx="4114201" cy="830997"/>
            </a:xfrm>
            <a:prstGeom prst="rect">
              <a:avLst/>
            </a:prstGeom>
          </p:spPr>
          <p:txBody>
            <a:bodyPr wrap="square">
              <a:spAutoFit/>
            </a:bodyPr>
            <a:lstStyle/>
            <a:p>
              <a:r>
                <a:rPr lang="zh-CN" altLang="en-US" sz="2400" b="1">
                  <a:solidFill>
                    <a:srgbClr val="0000CC"/>
                  </a:solidFill>
                  <a:latin typeface="宋体" panose="02010600030101010101" pitchFamily="2" charset="-122"/>
                  <a:ea typeface="宋体" panose="02010600030101010101" pitchFamily="2" charset="-122"/>
                </a:rPr>
                <a:t>姓名权</a:t>
              </a:r>
              <a:r>
                <a:rPr lang="zh-CN" altLang="en-US" sz="2400" b="1">
                  <a:latin typeface="宋体" panose="02010600030101010101" pitchFamily="2" charset="-122"/>
                  <a:ea typeface="宋体" panose="02010600030101010101" pitchFamily="2" charset="-122"/>
                </a:rPr>
                <a:t>：依据、内容、要求</a:t>
              </a:r>
              <a:endParaRPr lang="en-US" altLang="zh-CN" sz="2400" b="1">
                <a:latin typeface="宋体" panose="02010600030101010101" pitchFamily="2" charset="-122"/>
                <a:ea typeface="宋体" panose="02010600030101010101" pitchFamily="2" charset="-122"/>
              </a:endParaRPr>
            </a:p>
            <a:p>
              <a:r>
                <a:rPr lang="zh-CN" altLang="en-US" sz="2400" b="1">
                  <a:solidFill>
                    <a:srgbClr val="0000CC"/>
                  </a:solidFill>
                  <a:latin typeface="宋体" panose="02010600030101010101" pitchFamily="2" charset="-122"/>
                  <a:ea typeface="宋体" panose="02010600030101010101" pitchFamily="2" charset="-122"/>
                </a:rPr>
                <a:t>肖像权</a:t>
              </a:r>
              <a:r>
                <a:rPr lang="zh-CN" altLang="en-US" sz="2400" b="1">
                  <a:latin typeface="宋体" panose="02010600030101010101" pitchFamily="2" charset="-122"/>
                  <a:ea typeface="宋体" panose="02010600030101010101" pitchFamily="2" charset="-122"/>
                </a:rPr>
                <a:t>：含义、内容、要求</a:t>
              </a:r>
              <a:endParaRPr lang="en-US" altLang="zh-CN" sz="2400" b="1">
                <a:latin typeface="宋体" panose="02010600030101010101" pitchFamily="2" charset="-122"/>
                <a:ea typeface="宋体" panose="02010600030101010101" pitchFamily="2" charset="-122"/>
              </a:endParaRPr>
            </a:p>
          </p:txBody>
        </p:sp>
        <p:sp>
          <p:nvSpPr>
            <p:cNvPr id="73" name="左中括号 72"/>
            <p:cNvSpPr/>
            <p:nvPr>
              <p:custDataLst>
                <p:tags r:id="rId31"/>
              </p:custDataLst>
            </p:nvPr>
          </p:nvSpPr>
          <p:spPr>
            <a:xfrm>
              <a:off x="4311412" y="5823314"/>
              <a:ext cx="242974" cy="461665"/>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74" name="矩形 73"/>
            <p:cNvSpPr/>
            <p:nvPr>
              <p:custDataLst>
                <p:tags r:id="rId32"/>
              </p:custDataLst>
            </p:nvPr>
          </p:nvSpPr>
          <p:spPr>
            <a:xfrm>
              <a:off x="4464966" y="5638647"/>
              <a:ext cx="3021705" cy="830997"/>
            </a:xfrm>
            <a:prstGeom prst="rect">
              <a:avLst/>
            </a:prstGeom>
          </p:spPr>
          <p:txBody>
            <a:bodyPr wrap="square">
              <a:spAutoFit/>
            </a:bodyPr>
            <a:lstStyle/>
            <a:p>
              <a:r>
                <a:rPr lang="zh-CN" altLang="en-US" sz="2400" b="1">
                  <a:solidFill>
                    <a:srgbClr val="0000CC"/>
                  </a:solidFill>
                  <a:latin typeface="宋体" panose="02010600030101010101" pitchFamily="2" charset="-122"/>
                  <a:ea typeface="宋体" panose="02010600030101010101" pitchFamily="2" charset="-122"/>
                </a:rPr>
                <a:t>名誉权</a:t>
              </a:r>
              <a:r>
                <a:rPr lang="zh-CN" altLang="en-US" sz="2400" b="1">
                  <a:latin typeface="宋体" panose="02010600030101010101" pitchFamily="2" charset="-122"/>
                  <a:ea typeface="宋体" panose="02010600030101010101" pitchFamily="2" charset="-122"/>
                </a:rPr>
                <a:t>：含义、要求</a:t>
              </a:r>
              <a:endParaRPr lang="en-US" altLang="zh-CN" sz="2400" b="1">
                <a:latin typeface="宋体" panose="02010600030101010101" pitchFamily="2" charset="-122"/>
                <a:ea typeface="宋体" panose="02010600030101010101" pitchFamily="2" charset="-122"/>
              </a:endParaRPr>
            </a:p>
            <a:p>
              <a:r>
                <a:rPr lang="zh-CN" altLang="en-US" sz="2400" b="1">
                  <a:solidFill>
                    <a:srgbClr val="0000CC"/>
                  </a:solidFill>
                  <a:latin typeface="宋体" panose="02010600030101010101" pitchFamily="2" charset="-122"/>
                  <a:ea typeface="宋体" panose="02010600030101010101" pitchFamily="2" charset="-122"/>
                </a:rPr>
                <a:t>隐私权</a:t>
              </a:r>
              <a:r>
                <a:rPr lang="zh-CN" altLang="en-US" sz="2400" b="1">
                  <a:latin typeface="宋体" panose="02010600030101010101" pitchFamily="2" charset="-122"/>
                  <a:ea typeface="宋体" panose="02010600030101010101" pitchFamily="2" charset="-122"/>
                </a:rPr>
                <a:t>：含义、要求</a:t>
              </a:r>
              <a:endParaRPr lang="en-US" altLang="zh-CN" sz="2400" b="1">
                <a:latin typeface="宋体" panose="02010600030101010101" pitchFamily="2" charset="-122"/>
                <a:ea typeface="宋体" panose="02010600030101010101" pitchFamily="2"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712416" y="1118791"/>
            <a:ext cx="11086151" cy="5684890"/>
          </a:xfrm>
          <a:prstGeom prst="rect">
            <a:avLst/>
          </a:prstGeom>
          <a:noFill/>
        </p:spPr>
        <p:txBody>
          <a:bodyPr wrap="square">
            <a:spAutoFit/>
          </a:bodyPr>
          <a:lstStyle/>
          <a:p>
            <a:pPr>
              <a:lnSpc>
                <a:spcPct val="114000"/>
              </a:lnSpc>
            </a:pPr>
            <a:r>
              <a:rPr lang="en-US" altLang="zh-CN" sz="2400" b="1"/>
              <a:t>3</a:t>
            </a:r>
            <a:r>
              <a:rPr lang="zh-CN" altLang="zh-CN" sz="2400" b="1"/>
              <a:t>．民法为不同的民事权利设定了界限。下列行为中属于侵害公民名誉权的是</a:t>
            </a:r>
            <a:endParaRPr lang="zh-CN" altLang="zh-CN" sz="2400" b="1"/>
          </a:p>
          <a:p>
            <a:pPr>
              <a:lnSpc>
                <a:spcPct val="114000"/>
              </a:lnSpc>
            </a:pPr>
            <a:r>
              <a:rPr lang="zh-CN" altLang="zh-CN" sz="2400" b="1"/>
              <a:t>①消费者对销售者的服务质量进行客观评价</a:t>
            </a:r>
            <a:endParaRPr lang="zh-CN" altLang="zh-CN" sz="2400" b="1"/>
          </a:p>
          <a:p>
            <a:pPr>
              <a:lnSpc>
                <a:spcPct val="114000"/>
              </a:lnSpc>
            </a:pPr>
            <a:r>
              <a:rPr lang="zh-CN" altLang="zh-CN" sz="2400" b="1"/>
              <a:t>②新闻单位基于事实对经营者的服务质量进行批评、评论</a:t>
            </a:r>
            <a:endParaRPr lang="zh-CN" altLang="zh-CN" sz="2400" b="1"/>
          </a:p>
          <a:p>
            <a:pPr>
              <a:lnSpc>
                <a:spcPct val="114000"/>
              </a:lnSpc>
            </a:pPr>
            <a:r>
              <a:rPr lang="zh-CN" altLang="zh-CN" sz="2400" b="1"/>
              <a:t>③新闻单位歪曲事实，对生产者的产品质量进行批评</a:t>
            </a:r>
            <a:endParaRPr lang="zh-CN" altLang="zh-CN" sz="2400" b="1"/>
          </a:p>
          <a:p>
            <a:pPr>
              <a:lnSpc>
                <a:spcPct val="114000"/>
              </a:lnSpc>
            </a:pPr>
            <a:r>
              <a:rPr lang="zh-CN" altLang="zh-CN" sz="2400" b="1"/>
              <a:t>④消费者使用侮辱性语言对生产者的产品质量进行批评、评论</a:t>
            </a:r>
            <a:endParaRPr lang="zh-CN" altLang="zh-CN" sz="2400" b="1"/>
          </a:p>
          <a:p>
            <a:pPr>
              <a:lnSpc>
                <a:spcPct val="114000"/>
              </a:lnSpc>
              <a:tabLst>
                <a:tab pos="1319530" algn="l"/>
                <a:tab pos="2639060" algn="l"/>
                <a:tab pos="3958590" algn="l"/>
              </a:tabLst>
            </a:pPr>
            <a:r>
              <a:rPr lang="en-US" altLang="zh-CN" sz="2400" b="1"/>
              <a:t>A</a:t>
            </a:r>
            <a:r>
              <a:rPr lang="zh-CN" altLang="zh-CN" sz="2400" b="1"/>
              <a:t>．①②</a:t>
            </a:r>
            <a:r>
              <a:rPr lang="en-US" altLang="zh-CN" sz="2400" b="1"/>
              <a:t>	        B</a:t>
            </a:r>
            <a:r>
              <a:rPr lang="zh-CN" altLang="zh-CN" sz="2400" b="1"/>
              <a:t>．②③</a:t>
            </a:r>
            <a:r>
              <a:rPr lang="en-US" altLang="zh-CN" sz="2400" b="1"/>
              <a:t>	C</a:t>
            </a:r>
            <a:r>
              <a:rPr lang="zh-CN" altLang="zh-CN" sz="2400" b="1"/>
              <a:t>．①④</a:t>
            </a:r>
            <a:r>
              <a:rPr lang="en-US" altLang="zh-CN" sz="2400" b="1"/>
              <a:t>	     D</a:t>
            </a:r>
            <a:r>
              <a:rPr lang="zh-CN" altLang="zh-CN" sz="2400" b="1"/>
              <a:t>．③④</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D</a:t>
            </a:r>
            <a:r>
              <a:rPr lang="zh-CN" altLang="zh-CN" sz="2200" b="1">
                <a:solidFill>
                  <a:srgbClr val="0070C0"/>
                </a:solidFill>
              </a:rPr>
              <a:t>【详解】①④：根据相关规定，消费者对生产者、经营者、销售者的产品质量或者服务质量进行批评、评论，不应当认定为侵害名誉权，但是借机以诽谤、诋毁、侮辱等方式损害对方利益的，则构成侵权。消费者对销售者的服务质量进行客观评价不侵害公民名誉权，但消费者使用侮辱性语言对生产者的产品质量进行批评、评论则属于侵害公民名誉权，①与题意不符，④符合题意。</a:t>
            </a:r>
            <a:endParaRPr lang="zh-CN" altLang="zh-CN" sz="2200" b="1">
              <a:solidFill>
                <a:srgbClr val="0070C0"/>
              </a:solidFill>
            </a:endParaRPr>
          </a:p>
          <a:p>
            <a:pPr>
              <a:lnSpc>
                <a:spcPct val="114000"/>
              </a:lnSpc>
            </a:pPr>
            <a:r>
              <a:rPr lang="zh-CN" altLang="zh-CN" sz="2200" b="1">
                <a:solidFill>
                  <a:srgbClr val="0070C0"/>
                </a:solidFill>
              </a:rPr>
              <a:t>②③：新闻单位对生产者、经营者、销售者的产品质量或者服务质量进行批评、评论，内容基本属实，没有侮辱内容的，不应当认定为侵害其名誉权；主要内容失实，损害其名誉的，应当认定为侵害名誉权。②与题意不符，③符合题意。</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830557" y="1207021"/>
            <a:ext cx="10385714" cy="4842864"/>
          </a:xfrm>
          <a:prstGeom prst="rect">
            <a:avLst/>
          </a:prstGeom>
          <a:noFill/>
        </p:spPr>
        <p:txBody>
          <a:bodyPr wrap="square">
            <a:spAutoFit/>
          </a:bodyPr>
          <a:lstStyle/>
          <a:p>
            <a:pPr>
              <a:lnSpc>
                <a:spcPct val="114000"/>
              </a:lnSpc>
            </a:pPr>
            <a:r>
              <a:rPr lang="en-US" altLang="zh-CN" sz="2400" b="1"/>
              <a:t>4</a:t>
            </a:r>
            <a:r>
              <a:rPr lang="zh-CN" altLang="zh-CN" sz="2400" b="1"/>
              <a:t>．某工厂工人刘某酒后驾驶，被交警查获。刘某冒用同厂工人王某的姓名接受了处罚。本案中，刘某的行为侵犯了王某的</a:t>
            </a:r>
            <a:endParaRPr lang="zh-CN" altLang="zh-CN" sz="2400" b="1"/>
          </a:p>
          <a:p>
            <a:pPr>
              <a:lnSpc>
                <a:spcPct val="114000"/>
              </a:lnSpc>
            </a:pPr>
            <a:r>
              <a:rPr lang="zh-CN" altLang="zh-CN" sz="2400" b="1"/>
              <a:t>①名誉权　  </a:t>
            </a:r>
            <a:r>
              <a:rPr lang="en-US" altLang="zh-CN" sz="2400" b="1"/>
              <a:t>  </a:t>
            </a:r>
            <a:r>
              <a:rPr lang="zh-CN" altLang="zh-CN" sz="2400" b="1"/>
              <a:t>②隐私权　  </a:t>
            </a:r>
            <a:r>
              <a:rPr lang="en-US" altLang="zh-CN" sz="2400" b="1"/>
              <a:t>  </a:t>
            </a:r>
            <a:r>
              <a:rPr lang="zh-CN" altLang="zh-CN" sz="2400" b="1"/>
              <a:t>③肖像权　  </a:t>
            </a:r>
            <a:r>
              <a:rPr lang="en-US" altLang="zh-CN" sz="2400" b="1"/>
              <a:t>  </a:t>
            </a:r>
            <a:r>
              <a:rPr lang="zh-CN" altLang="zh-CN" sz="2400" b="1"/>
              <a:t>④姓名权</a:t>
            </a:r>
            <a:endParaRPr lang="zh-CN" altLang="zh-CN" sz="2400" b="1"/>
          </a:p>
          <a:p>
            <a:pPr>
              <a:lnSpc>
                <a:spcPct val="114000"/>
              </a:lnSpc>
              <a:tabLst>
                <a:tab pos="1319530" algn="l"/>
                <a:tab pos="2639060" algn="l"/>
                <a:tab pos="3958590" algn="l"/>
              </a:tabLst>
            </a:pPr>
            <a:r>
              <a:rPr lang="en-US" altLang="zh-CN" sz="2400" b="1"/>
              <a:t>A</a:t>
            </a:r>
            <a:r>
              <a:rPr lang="zh-CN" altLang="zh-CN" sz="2400" b="1"/>
              <a:t>．①③</a:t>
            </a:r>
            <a:r>
              <a:rPr lang="en-US" altLang="zh-CN" sz="2400" b="1"/>
              <a:t>	       B</a:t>
            </a:r>
            <a:r>
              <a:rPr lang="zh-CN" altLang="zh-CN" sz="2400" b="1"/>
              <a:t>．①④</a:t>
            </a:r>
            <a:r>
              <a:rPr lang="en-US" altLang="zh-CN" sz="2400" b="1"/>
              <a:t>	C</a:t>
            </a:r>
            <a:r>
              <a:rPr lang="zh-CN" altLang="zh-CN" sz="2400" b="1"/>
              <a:t>．②③</a:t>
            </a:r>
            <a:r>
              <a:rPr lang="en-US" altLang="zh-CN" sz="2400" b="1"/>
              <a:t>	     D</a:t>
            </a:r>
            <a:r>
              <a:rPr lang="zh-CN" altLang="zh-CN" sz="2400" b="1"/>
              <a:t>．②④</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B</a:t>
            </a:r>
            <a:r>
              <a:rPr lang="zh-CN" altLang="zh-CN" sz="2200" b="1">
                <a:solidFill>
                  <a:srgbClr val="0070C0"/>
                </a:solidFill>
              </a:rPr>
              <a:t>【详解】①：名誉是对民事主体的品德、声望、才能、信用等的社会评价，刘某的行为损害了王某的名誉，侵犯了王某的名誉权，①正确。</a:t>
            </a:r>
            <a:endParaRPr lang="zh-CN" altLang="zh-CN" sz="2200" b="1">
              <a:solidFill>
                <a:srgbClr val="0070C0"/>
              </a:solidFill>
            </a:endParaRPr>
          </a:p>
          <a:p>
            <a:pPr>
              <a:lnSpc>
                <a:spcPct val="114000"/>
              </a:lnSpc>
            </a:pPr>
            <a:r>
              <a:rPr lang="zh-CN" altLang="zh-CN" sz="2200" b="1">
                <a:solidFill>
                  <a:srgbClr val="0070C0"/>
                </a:solidFill>
              </a:rPr>
              <a:t>②③：隐私是自然人的私人生活安宁和不愿为他人知晓的私密空间、私密活动、私密信息，肖像是通过影像、雕塑、绘画等方式在一定载体上所反映的特定自然人可以被识别的外部形象，材料中刘某并没有侵犯王某的隐私权与肖像权，②③排除。</a:t>
            </a:r>
            <a:endParaRPr lang="zh-CN" altLang="zh-CN" sz="2200" b="1">
              <a:solidFill>
                <a:srgbClr val="0070C0"/>
              </a:solidFill>
            </a:endParaRPr>
          </a:p>
          <a:p>
            <a:pPr>
              <a:lnSpc>
                <a:spcPct val="114000"/>
              </a:lnSpc>
            </a:pPr>
            <a:r>
              <a:rPr lang="zh-CN" altLang="zh-CN" sz="2200" b="1">
                <a:solidFill>
                  <a:srgbClr val="0070C0"/>
                </a:solidFill>
              </a:rPr>
              <a:t>④：姓名是我们用来表现自我、区别于他人的符号，因此，姓名总是与特定个人相联系，在很大程度上体现个人在人格上的基本特征，刘某冒用王某的姓名接受处罚，侵犯了王某的姓名权，④正确。</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fade">
                                      <p:cBhvr>
                                        <p:cTn id="1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642950" y="1207021"/>
            <a:ext cx="11225083" cy="4527073"/>
          </a:xfrm>
          <a:prstGeom prst="rect">
            <a:avLst/>
          </a:prstGeom>
          <a:noFill/>
        </p:spPr>
        <p:txBody>
          <a:bodyPr wrap="square">
            <a:spAutoFit/>
          </a:bodyPr>
          <a:lstStyle/>
          <a:p>
            <a:pPr>
              <a:lnSpc>
                <a:spcPct val="114000"/>
              </a:lnSpc>
            </a:pPr>
            <a:r>
              <a:rPr lang="en-US" altLang="zh-CN" sz="2400" b="1"/>
              <a:t>5</a:t>
            </a:r>
            <a:r>
              <a:rPr lang="zh-CN" altLang="zh-CN" sz="2400" b="1"/>
              <a:t>．赵某山系全国知名小品演员，张某经多次整容后外形酷似赵某山，并改名为赵某水，此后以此姓名和外形承接并拍摄商业广告。下列表述正确的是</a:t>
            </a:r>
            <a:endParaRPr lang="zh-CN" altLang="zh-CN" sz="2400" b="1"/>
          </a:p>
          <a:p>
            <a:pPr>
              <a:lnSpc>
                <a:spcPct val="114000"/>
              </a:lnSpc>
            </a:pPr>
            <a:r>
              <a:rPr lang="en-US" altLang="zh-CN" sz="2400" b="1"/>
              <a:t>A</a:t>
            </a:r>
            <a:r>
              <a:rPr lang="zh-CN" altLang="zh-CN" sz="2400" b="1"/>
              <a:t>．张某故意整容成赵某山外形，并以此外形拍摄商业广告侵害了赵某山的肖像权</a:t>
            </a:r>
            <a:endParaRPr lang="zh-CN" altLang="zh-CN" sz="2400" b="1"/>
          </a:p>
          <a:p>
            <a:pPr>
              <a:lnSpc>
                <a:spcPct val="114000"/>
              </a:lnSpc>
            </a:pPr>
            <a:r>
              <a:rPr lang="en-US" altLang="zh-CN" sz="2400" b="1"/>
              <a:t>B</a:t>
            </a:r>
            <a:r>
              <a:rPr lang="zh-CN" altLang="zh-CN" sz="2400" b="1"/>
              <a:t>．张某故意改名为赵某水，并以此姓名拍摄商业广告侵害了赵某山的姓名权</a:t>
            </a:r>
            <a:endParaRPr lang="zh-CN" altLang="zh-CN" sz="2400" b="1"/>
          </a:p>
          <a:p>
            <a:pPr>
              <a:lnSpc>
                <a:spcPct val="114000"/>
              </a:lnSpc>
            </a:pPr>
            <a:r>
              <a:rPr lang="en-US" altLang="zh-CN" sz="2400" b="1"/>
              <a:t>C</a:t>
            </a:r>
            <a:r>
              <a:rPr lang="zh-CN" altLang="zh-CN" sz="2400" b="1"/>
              <a:t>．张某整容、改名，并以此拍摄商业广告的行为侵害了杨某的名誉权</a:t>
            </a:r>
            <a:endParaRPr lang="zh-CN" altLang="zh-CN" sz="2400" b="1"/>
          </a:p>
          <a:p>
            <a:pPr>
              <a:lnSpc>
                <a:spcPct val="114000"/>
              </a:lnSpc>
            </a:pPr>
            <a:r>
              <a:rPr lang="en-US" altLang="zh-CN" sz="2400" b="1"/>
              <a:t>D</a:t>
            </a:r>
            <a:r>
              <a:rPr lang="zh-CN" altLang="zh-CN" sz="2400" b="1"/>
              <a:t>．张某的行为不构成对赵某山肖像权、姓名权的侵害</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D</a:t>
            </a:r>
            <a:r>
              <a:rPr lang="zh-CN" altLang="zh-CN" sz="2200" b="1">
                <a:solidFill>
                  <a:srgbClr val="0070C0"/>
                </a:solidFill>
              </a:rPr>
              <a:t>【详解】</a:t>
            </a:r>
            <a:r>
              <a:rPr lang="en-US" altLang="zh-CN" sz="2200" b="1">
                <a:solidFill>
                  <a:srgbClr val="0070C0"/>
                </a:solidFill>
              </a:rPr>
              <a:t>D</a:t>
            </a:r>
            <a:r>
              <a:rPr lang="zh-CN" altLang="zh-CN" sz="2200" b="1">
                <a:solidFill>
                  <a:srgbClr val="0070C0"/>
                </a:solidFill>
              </a:rPr>
              <a:t>：张某无论是整容与表演都是使用的是自己的肖像，而没有直接或间接的使用赵某的肖像，因此，不构成对赵某肖像权的侵害；姓名权是公民依法享有的决定、使用、变更自己的姓名并要求他人尊重自己姓名的一种人格权利。张某故意改名为赵某水，并以此姓名拍摄商业广告，但他并不是改名为赵某山，因此，这并没有侵害赵某山的姓名权。因此，材料中张某的行为不构成对赵某山肖像权、姓名权的侵害，故选</a:t>
            </a:r>
            <a:r>
              <a:rPr lang="en-US" altLang="zh-CN" sz="2200" b="1">
                <a:solidFill>
                  <a:srgbClr val="0070C0"/>
                </a:solidFill>
              </a:rPr>
              <a:t>D</a:t>
            </a:r>
            <a:r>
              <a:rPr lang="zh-CN" altLang="zh-CN" sz="2200" b="1">
                <a:solidFill>
                  <a:srgbClr val="0070C0"/>
                </a:solidFill>
              </a:rPr>
              <a:t>。</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790980" y="1202517"/>
            <a:ext cx="10929024" cy="4913012"/>
          </a:xfrm>
          <a:prstGeom prst="rect">
            <a:avLst/>
          </a:prstGeom>
          <a:noFill/>
        </p:spPr>
        <p:txBody>
          <a:bodyPr wrap="square">
            <a:spAutoFit/>
          </a:bodyPr>
          <a:lstStyle/>
          <a:p>
            <a:pPr>
              <a:lnSpc>
                <a:spcPct val="114000"/>
              </a:lnSpc>
            </a:pPr>
            <a:r>
              <a:rPr lang="en-US" altLang="zh-CN" sz="2400" b="1"/>
              <a:t>6</a:t>
            </a:r>
            <a:r>
              <a:rPr lang="zh-CN" altLang="zh-CN" sz="2400" b="1"/>
              <a:t>．《中华人民共和国英雄烈士保护法》规定，国家保护英雄烈士，对英雄烈士予以褒扬、纪念，加强对英雄烈士事迹和精神的宣传教育，维护英雄烈士尊严和合法权益。该规定</a:t>
            </a:r>
            <a:endParaRPr lang="zh-CN" altLang="zh-CN" sz="2400" b="1"/>
          </a:p>
          <a:p>
            <a:pPr>
              <a:lnSpc>
                <a:spcPct val="114000"/>
              </a:lnSpc>
            </a:pPr>
            <a:r>
              <a:rPr lang="zh-CN" altLang="zh-CN" sz="2400" b="1"/>
              <a:t>①体现了权利和责任的统一 </a:t>
            </a:r>
            <a:r>
              <a:rPr lang="en-US" altLang="zh-CN" sz="2400" b="1"/>
              <a:t>               </a:t>
            </a:r>
            <a:r>
              <a:rPr lang="zh-CN" altLang="zh-CN" sz="2400" b="1"/>
              <a:t>②维护了英雄烈士的生命权和身份权</a:t>
            </a:r>
            <a:endParaRPr lang="zh-CN" altLang="zh-CN" sz="2400" b="1"/>
          </a:p>
          <a:p>
            <a:pPr>
              <a:lnSpc>
                <a:spcPct val="114000"/>
              </a:lnSpc>
            </a:pPr>
            <a:r>
              <a:rPr lang="zh-CN" altLang="zh-CN" sz="2400" b="1"/>
              <a:t>③体现了德治与法治的统一 </a:t>
            </a:r>
            <a:r>
              <a:rPr lang="en-US" altLang="zh-CN" sz="2400" b="1"/>
              <a:t>               </a:t>
            </a:r>
            <a:r>
              <a:rPr lang="zh-CN" altLang="zh-CN" sz="2400" b="1"/>
              <a:t>④维护了英雄烈士的名誉权和荣誉权</a:t>
            </a:r>
            <a:endParaRPr lang="zh-CN" altLang="zh-CN" sz="2400" b="1"/>
          </a:p>
          <a:p>
            <a:pPr>
              <a:lnSpc>
                <a:spcPct val="114000"/>
              </a:lnSpc>
              <a:tabLst>
                <a:tab pos="1319530" algn="l"/>
                <a:tab pos="2639060" algn="l"/>
                <a:tab pos="3958590" algn="l"/>
              </a:tabLst>
            </a:pPr>
            <a:r>
              <a:rPr lang="en-US" altLang="zh-CN" sz="2400" b="1"/>
              <a:t>A</a:t>
            </a:r>
            <a:r>
              <a:rPr lang="zh-CN" altLang="zh-CN" sz="2400" b="1"/>
              <a:t>．①②</a:t>
            </a:r>
            <a:r>
              <a:rPr lang="en-US" altLang="zh-CN" sz="2400" b="1"/>
              <a:t>	       B</a:t>
            </a:r>
            <a:r>
              <a:rPr lang="zh-CN" altLang="zh-CN" sz="2400" b="1"/>
              <a:t>．②③</a:t>
            </a:r>
            <a:r>
              <a:rPr lang="en-US" altLang="zh-CN" sz="2400" b="1"/>
              <a:t>	C</a:t>
            </a:r>
            <a:r>
              <a:rPr lang="zh-CN" altLang="zh-CN" sz="2400" b="1"/>
              <a:t>．①④</a:t>
            </a:r>
            <a:r>
              <a:rPr lang="en-US" altLang="zh-CN" sz="2400" b="1"/>
              <a:t>	       D</a:t>
            </a:r>
            <a:r>
              <a:rPr lang="zh-CN" altLang="zh-CN" sz="2400" b="1"/>
              <a:t>．③④</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D</a:t>
            </a:r>
            <a:r>
              <a:rPr lang="zh-CN" altLang="zh-CN" sz="2200" b="1">
                <a:solidFill>
                  <a:srgbClr val="0070C0"/>
                </a:solidFill>
              </a:rPr>
              <a:t>【详解】①：材料强调的是对英雄烈士予以褒扬、纪念，没有体现权利和责任的统一，①排除。</a:t>
            </a:r>
            <a:endParaRPr lang="zh-CN" altLang="zh-CN" sz="2200" b="1">
              <a:solidFill>
                <a:srgbClr val="0070C0"/>
              </a:solidFill>
            </a:endParaRPr>
          </a:p>
          <a:p>
            <a:pPr>
              <a:lnSpc>
                <a:spcPct val="114000"/>
              </a:lnSpc>
            </a:pPr>
            <a:r>
              <a:rPr lang="zh-CN" altLang="zh-CN" sz="2200" b="1">
                <a:solidFill>
                  <a:srgbClr val="0070C0"/>
                </a:solidFill>
              </a:rPr>
              <a:t>②：材料不涉及英雄烈士的生命权，②排除。</a:t>
            </a:r>
            <a:endParaRPr lang="zh-CN" altLang="zh-CN" sz="2200" b="1">
              <a:solidFill>
                <a:srgbClr val="0070C0"/>
              </a:solidFill>
            </a:endParaRPr>
          </a:p>
          <a:p>
            <a:pPr>
              <a:lnSpc>
                <a:spcPct val="114000"/>
              </a:lnSpc>
            </a:pPr>
            <a:r>
              <a:rPr lang="zh-CN" altLang="zh-CN" sz="2200" b="1">
                <a:solidFill>
                  <a:srgbClr val="0070C0"/>
                </a:solidFill>
              </a:rPr>
              <a:t>③④：国家保护英雄烈士，对英雄烈士予以褒扬、纪念，加强对英雄烈士事迹和精神的宣传教育，维护英雄烈士尊严和合法权益。该规定维护了英雄烈士的名誉权和荣誉权，体现了德治与法治的统一，③④正确。</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743588" y="1207021"/>
            <a:ext cx="11023807" cy="4597221"/>
          </a:xfrm>
          <a:prstGeom prst="rect">
            <a:avLst/>
          </a:prstGeom>
          <a:noFill/>
        </p:spPr>
        <p:txBody>
          <a:bodyPr wrap="square">
            <a:spAutoFit/>
          </a:bodyPr>
          <a:lstStyle/>
          <a:p>
            <a:pPr>
              <a:lnSpc>
                <a:spcPct val="114000"/>
              </a:lnSpc>
            </a:pPr>
            <a:r>
              <a:rPr lang="en-US" altLang="zh-CN" sz="2400" b="1"/>
              <a:t>7</a:t>
            </a:r>
            <a:r>
              <a:rPr lang="zh-CN" altLang="zh-CN" sz="2400" b="1"/>
              <a:t>．针对互联网和大数据等技术发展带来的侵害个人信息现象，民法典规定了个人信息的保护规则，还首次将数据、网络虚拟财产纳入保护范围。自然人的个人信息受法律保护</a:t>
            </a:r>
            <a:endParaRPr lang="zh-CN" altLang="zh-CN" sz="2400" b="1"/>
          </a:p>
          <a:p>
            <a:pPr>
              <a:lnSpc>
                <a:spcPct val="114000"/>
              </a:lnSpc>
            </a:pPr>
            <a:r>
              <a:rPr lang="zh-CN" altLang="zh-CN" sz="2400" b="1"/>
              <a:t>①表明任何组织和个人都不能获取他人个人信息</a:t>
            </a:r>
            <a:endParaRPr lang="zh-CN" altLang="zh-CN" sz="2400" b="1"/>
          </a:p>
          <a:p>
            <a:pPr>
              <a:lnSpc>
                <a:spcPct val="114000"/>
              </a:lnSpc>
            </a:pPr>
            <a:r>
              <a:rPr lang="zh-CN" altLang="zh-CN" sz="2400" b="1"/>
              <a:t>②意味着任何组织和个人不得使用、提供或者公开他人个人信息　</a:t>
            </a:r>
            <a:endParaRPr lang="zh-CN" altLang="zh-CN" sz="2400" b="1"/>
          </a:p>
          <a:p>
            <a:pPr>
              <a:lnSpc>
                <a:spcPct val="114000"/>
              </a:lnSpc>
            </a:pPr>
            <a:r>
              <a:rPr lang="zh-CN" altLang="zh-CN" sz="2400" b="1"/>
              <a:t>③能够维护自然人的人身权利与财产权利　</a:t>
            </a:r>
            <a:endParaRPr lang="zh-CN" altLang="zh-CN" sz="2400" b="1"/>
          </a:p>
          <a:p>
            <a:pPr>
              <a:lnSpc>
                <a:spcPct val="114000"/>
              </a:lnSpc>
            </a:pPr>
            <a:r>
              <a:rPr lang="zh-CN" altLang="zh-CN" sz="2400" b="1"/>
              <a:t>④有利于维护个人的人格利益和正常的社会秩序</a:t>
            </a:r>
            <a:endParaRPr lang="zh-CN" altLang="zh-CN" sz="2400" b="1"/>
          </a:p>
          <a:p>
            <a:pPr>
              <a:lnSpc>
                <a:spcPct val="114000"/>
              </a:lnSpc>
              <a:tabLst>
                <a:tab pos="1319530" algn="l"/>
                <a:tab pos="2639060" algn="l"/>
                <a:tab pos="3958590" algn="l"/>
              </a:tabLst>
            </a:pPr>
            <a:r>
              <a:rPr lang="en-US" altLang="zh-CN" sz="2400" b="1"/>
              <a:t>A</a:t>
            </a:r>
            <a:r>
              <a:rPr lang="zh-CN" altLang="zh-CN" sz="2400" b="1"/>
              <a:t>．①②</a:t>
            </a:r>
            <a:r>
              <a:rPr lang="en-US" altLang="zh-CN" sz="2400" b="1"/>
              <a:t>	        B</a:t>
            </a:r>
            <a:r>
              <a:rPr lang="zh-CN" altLang="zh-CN" sz="2400" b="1"/>
              <a:t>．①③</a:t>
            </a:r>
            <a:r>
              <a:rPr lang="en-US" altLang="zh-CN" sz="2400" b="1"/>
              <a:t>	C</a:t>
            </a:r>
            <a:r>
              <a:rPr lang="zh-CN" altLang="zh-CN" sz="2400" b="1"/>
              <a:t>．②④</a:t>
            </a:r>
            <a:r>
              <a:rPr lang="en-US" altLang="zh-CN" sz="2400" b="1"/>
              <a:t>	    D</a:t>
            </a:r>
            <a:r>
              <a:rPr lang="zh-CN" altLang="zh-CN" sz="2400" b="1"/>
              <a:t>．③④</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D</a:t>
            </a:r>
            <a:r>
              <a:rPr lang="zh-CN" altLang="zh-CN" sz="2200" b="1">
                <a:solidFill>
                  <a:srgbClr val="0070C0"/>
                </a:solidFill>
              </a:rPr>
              <a:t>【详解】①：任何组织和个人可以依法获取他人个人信息并确保安全，①错误。</a:t>
            </a:r>
            <a:endParaRPr lang="zh-CN" altLang="zh-CN" sz="2200" b="1">
              <a:solidFill>
                <a:srgbClr val="0070C0"/>
              </a:solidFill>
            </a:endParaRPr>
          </a:p>
          <a:p>
            <a:pPr>
              <a:lnSpc>
                <a:spcPct val="114000"/>
              </a:lnSpc>
            </a:pPr>
            <a:r>
              <a:rPr lang="zh-CN" altLang="zh-CN" sz="2200" b="1">
                <a:solidFill>
                  <a:srgbClr val="0070C0"/>
                </a:solidFill>
              </a:rPr>
              <a:t>②：自然人的个人信息受法律保护，任何组织和个人不得非法使用、提供或者公开他人个人信息，②错误。</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710256" y="1207021"/>
            <a:ext cx="11090001" cy="5298951"/>
          </a:xfrm>
          <a:prstGeom prst="rect">
            <a:avLst/>
          </a:prstGeom>
          <a:noFill/>
        </p:spPr>
        <p:txBody>
          <a:bodyPr wrap="square">
            <a:spAutoFit/>
          </a:bodyPr>
          <a:lstStyle/>
          <a:p>
            <a:pPr>
              <a:lnSpc>
                <a:spcPct val="114000"/>
              </a:lnSpc>
            </a:pPr>
            <a:r>
              <a:rPr lang="en-US" altLang="zh-CN" sz="2400" b="1"/>
              <a:t>8</a:t>
            </a:r>
            <a:r>
              <a:rPr lang="zh-CN" altLang="zh-CN" sz="2400" b="1"/>
              <a:t>．郎某违反了传染病防治法规定，拒绝执行疾病预防防控机构提出的预防措施，造成</a:t>
            </a:r>
            <a:r>
              <a:rPr lang="en-US" altLang="zh-CN" sz="2400" b="1"/>
              <a:t>2</a:t>
            </a:r>
            <a:r>
              <a:rPr lang="zh-CN" altLang="zh-CN" sz="2400" b="1"/>
              <a:t>人被确诊为新冠肺炎，</a:t>
            </a:r>
            <a:r>
              <a:rPr lang="en-US" altLang="zh-CN" sz="2400" b="1"/>
              <a:t>76</a:t>
            </a:r>
            <a:r>
              <a:rPr lang="zh-CN" altLang="zh-CN" sz="2400" b="1"/>
              <a:t>人被隔离，</a:t>
            </a:r>
            <a:r>
              <a:rPr lang="en-US" altLang="zh-CN" sz="2400" b="1"/>
              <a:t>102</a:t>
            </a:r>
            <a:r>
              <a:rPr lang="zh-CN" altLang="zh-CN" sz="2400" b="1"/>
              <a:t>户</a:t>
            </a:r>
            <a:r>
              <a:rPr lang="en-US" altLang="zh-CN" sz="2400" b="1"/>
              <a:t>513</a:t>
            </a:r>
            <a:r>
              <a:rPr lang="zh-CN" altLang="zh-CN" sz="2400" b="1"/>
              <a:t>人被封闭管理。这严重影响了医疗机构对疫情的防治，并在一定范围内造成了恐慌。郎某的行为</a:t>
            </a:r>
            <a:endParaRPr lang="zh-CN" altLang="zh-CN" sz="2400" b="1"/>
          </a:p>
          <a:p>
            <a:pPr>
              <a:lnSpc>
                <a:spcPct val="114000"/>
              </a:lnSpc>
            </a:pPr>
            <a:r>
              <a:rPr lang="zh-CN" altLang="zh-CN" sz="2400" b="1"/>
              <a:t>①危害了他人的生命权、健康权　 </a:t>
            </a:r>
            <a:r>
              <a:rPr lang="en-US" altLang="zh-CN" sz="2400" b="1"/>
              <a:t>       </a:t>
            </a:r>
            <a:r>
              <a:rPr lang="zh-CN" altLang="zh-CN" sz="2400" b="1"/>
              <a:t>②维护了自身的隐私权　</a:t>
            </a:r>
            <a:endParaRPr lang="zh-CN" altLang="zh-CN" sz="2400" b="1"/>
          </a:p>
          <a:p>
            <a:pPr>
              <a:lnSpc>
                <a:spcPct val="114000"/>
              </a:lnSpc>
            </a:pPr>
            <a:r>
              <a:rPr lang="zh-CN" altLang="zh-CN" sz="2400" b="1"/>
              <a:t>③妨碍了他人身体权的行使　 </a:t>
            </a:r>
            <a:r>
              <a:rPr lang="en-US" altLang="zh-CN" sz="2400" b="1"/>
              <a:t>               </a:t>
            </a:r>
            <a:r>
              <a:rPr lang="zh-CN" altLang="zh-CN" sz="2400" b="1"/>
              <a:t>④是对他人的人身权的侵犯</a:t>
            </a:r>
            <a:endParaRPr lang="zh-CN" altLang="zh-CN" sz="2400" b="1"/>
          </a:p>
          <a:p>
            <a:pPr>
              <a:lnSpc>
                <a:spcPct val="114000"/>
              </a:lnSpc>
              <a:tabLst>
                <a:tab pos="1319530" algn="l"/>
                <a:tab pos="2639060" algn="l"/>
                <a:tab pos="3958590" algn="l"/>
              </a:tabLst>
            </a:pPr>
            <a:r>
              <a:rPr lang="en-US" altLang="zh-CN" sz="2400" b="1"/>
              <a:t>A</a:t>
            </a:r>
            <a:r>
              <a:rPr lang="zh-CN" altLang="zh-CN" sz="2400" b="1"/>
              <a:t>．①②</a:t>
            </a:r>
            <a:r>
              <a:rPr lang="en-US" altLang="zh-CN" sz="2400" b="1"/>
              <a:t>	        B</a:t>
            </a:r>
            <a:r>
              <a:rPr lang="zh-CN" altLang="zh-CN" sz="2400" b="1"/>
              <a:t>．①④</a:t>
            </a:r>
            <a:r>
              <a:rPr lang="en-US" altLang="zh-CN" sz="2400" b="1"/>
              <a:t>	C</a:t>
            </a:r>
            <a:r>
              <a:rPr lang="zh-CN" altLang="zh-CN" sz="2400" b="1"/>
              <a:t>．②③</a:t>
            </a:r>
            <a:r>
              <a:rPr lang="en-US" altLang="zh-CN" sz="2400" b="1"/>
              <a:t>	     D</a:t>
            </a:r>
            <a:r>
              <a:rPr lang="zh-CN" altLang="zh-CN" sz="2400" b="1"/>
              <a:t>．③④</a:t>
            </a:r>
            <a:endParaRPr lang="zh-CN" altLang="zh-CN" sz="2400" b="1"/>
          </a:p>
          <a:p>
            <a:pPr>
              <a:lnSpc>
                <a:spcPct val="114000"/>
              </a:lnSpc>
            </a:pPr>
            <a:r>
              <a:rPr lang="zh-CN" altLang="zh-CN" sz="2200" b="1">
                <a:solidFill>
                  <a:srgbClr val="0070C0"/>
                </a:solidFill>
              </a:rPr>
              <a:t>【答案】</a:t>
            </a:r>
            <a:r>
              <a:rPr lang="en-US" altLang="zh-CN" sz="2200" b="1">
                <a:solidFill>
                  <a:srgbClr val="0070C0"/>
                </a:solidFill>
              </a:rPr>
              <a:t>B</a:t>
            </a:r>
            <a:r>
              <a:rPr lang="zh-CN" altLang="zh-CN" sz="2200" b="1">
                <a:solidFill>
                  <a:srgbClr val="0070C0"/>
                </a:solidFill>
              </a:rPr>
              <a:t>【详解】①④：依据民法典，自然人享有生命权、身体权、健康权、姓名权、肖像权、名誉权、荣誉权、隐私权等人格权以及因婚姻家庭关系等产生的身份权，郎某某拒绝执行疾病预防防控机构提出的预防措施，造成二人被确诊为新冠肺炎，多人被隔离或封闭管理，严重影响了医疗机构对疫情的防治，郎某某的行为是对他人的人身权的侵犯，危害了他人的生命权、健康权，①④符合题意。</a:t>
            </a:r>
            <a:endParaRPr lang="zh-CN" altLang="zh-CN" sz="2200" b="1">
              <a:solidFill>
                <a:srgbClr val="0070C0"/>
              </a:solidFill>
            </a:endParaRPr>
          </a:p>
          <a:p>
            <a:pPr>
              <a:lnSpc>
                <a:spcPct val="114000"/>
              </a:lnSpc>
            </a:pPr>
            <a:r>
              <a:rPr lang="zh-CN" altLang="zh-CN" sz="2200" b="1">
                <a:solidFill>
                  <a:srgbClr val="0070C0"/>
                </a:solidFill>
              </a:rPr>
              <a:t>②：郎某某的行为是对他人权利的侵犯，并非维护自身的隐私权，②不符合题意。</a:t>
            </a:r>
            <a:endParaRPr lang="zh-CN" altLang="zh-CN" sz="2200" b="1">
              <a:solidFill>
                <a:srgbClr val="0070C0"/>
              </a:solidFill>
            </a:endParaRPr>
          </a:p>
          <a:p>
            <a:pPr>
              <a:lnSpc>
                <a:spcPct val="114000"/>
              </a:lnSpc>
            </a:pPr>
            <a:r>
              <a:rPr lang="zh-CN" altLang="zh-CN" sz="2200" b="1">
                <a:solidFill>
                  <a:srgbClr val="0070C0"/>
                </a:solidFill>
              </a:rPr>
              <a:t>③：本案中郎某某侵犯了他人生命权和健康权，没有涉及身体权，③不符合题意。</a:t>
            </a:r>
            <a:endParaRPr lang="zh-CN" altLang="zh-CN" sz="2200" b="1">
              <a:solidFill>
                <a:srgbClr val="0070C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863749"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考点二</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积极维护人身权利 对点训练</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4" name="文本框 3"/>
          <p:cNvSpPr txBox="1"/>
          <p:nvPr/>
        </p:nvSpPr>
        <p:spPr>
          <a:xfrm>
            <a:off x="607061" y="1207021"/>
            <a:ext cx="11296864" cy="5443157"/>
          </a:xfrm>
          <a:prstGeom prst="rect">
            <a:avLst/>
          </a:prstGeom>
          <a:noFill/>
        </p:spPr>
        <p:txBody>
          <a:bodyPr wrap="square">
            <a:spAutoFit/>
          </a:bodyPr>
          <a:lstStyle/>
          <a:p>
            <a:pPr>
              <a:lnSpc>
                <a:spcPct val="114000"/>
              </a:lnSpc>
            </a:pPr>
            <a:r>
              <a:rPr lang="en-US" altLang="zh-CN" sz="2400" b="1"/>
              <a:t>9</a:t>
            </a:r>
            <a:r>
              <a:rPr lang="zh-CN" altLang="zh-CN" sz="2400" b="1"/>
              <a:t>．某小区业主吴亮与该小区宠物店老板赵勇因服务问题发生几次争执后，多次在小区业主微信群中发布信息指责赵勇，使用</a:t>
            </a:r>
            <a:r>
              <a:rPr lang="en-US" altLang="zh-CN" sz="2400" b="1"/>
              <a:t>“</a:t>
            </a:r>
            <a:r>
              <a:rPr lang="zh-CN" altLang="zh-CN" sz="2400" b="1"/>
              <a:t>欺骗客户</a:t>
            </a:r>
            <a:r>
              <a:rPr lang="en-US" altLang="zh-CN" sz="2400" b="1"/>
              <a:t>”“</a:t>
            </a:r>
            <a:r>
              <a:rPr lang="zh-CN" altLang="zh-CN" sz="2400" b="1"/>
              <a:t>装疯卖傻</a:t>
            </a:r>
            <a:r>
              <a:rPr lang="en-US" altLang="zh-CN" sz="2400" b="1"/>
              <a:t>”“</a:t>
            </a:r>
            <a:r>
              <a:rPr lang="zh-CN" altLang="zh-CN" sz="2400" b="1"/>
              <a:t>人格分裂</a:t>
            </a:r>
            <a:r>
              <a:rPr lang="en-US" altLang="zh-CN" sz="2400" b="1"/>
              <a:t>”</a:t>
            </a:r>
            <a:r>
              <a:rPr lang="zh-CN" altLang="zh-CN" sz="2400" b="1"/>
              <a:t>等言辞，并用赵勇的照片作配图。这对赵勇及宠物店经营造成了诸多负面影响。下列说法中正确的是</a:t>
            </a:r>
            <a:endParaRPr lang="zh-CN" altLang="zh-CN" sz="2400" b="1"/>
          </a:p>
          <a:p>
            <a:pPr>
              <a:lnSpc>
                <a:spcPct val="114000"/>
              </a:lnSpc>
            </a:pPr>
            <a:r>
              <a:rPr lang="zh-CN" altLang="zh-CN" sz="2400" b="1"/>
              <a:t>①吴亮在小区业主微信群中发表的言论贬损了赵勇的荣誉</a:t>
            </a:r>
            <a:endParaRPr lang="zh-CN" altLang="zh-CN" sz="2400" b="1"/>
          </a:p>
          <a:p>
            <a:pPr>
              <a:lnSpc>
                <a:spcPct val="114000"/>
              </a:lnSpc>
            </a:pPr>
            <a:r>
              <a:rPr lang="zh-CN" altLang="zh-CN" sz="2400" b="1"/>
              <a:t>②吴亮在小区业主微信群中发表的言论侵犯了赵勇的名誉权</a:t>
            </a:r>
            <a:endParaRPr lang="zh-CN" altLang="zh-CN" sz="2400" b="1"/>
          </a:p>
          <a:p>
            <a:pPr>
              <a:lnSpc>
                <a:spcPct val="114000"/>
              </a:lnSpc>
            </a:pPr>
            <a:r>
              <a:rPr lang="zh-CN" altLang="zh-CN" sz="2400" b="1"/>
              <a:t>③吴亮捏造、虚构事实的行为严重侵犯了赵勇的隐私权</a:t>
            </a:r>
            <a:endParaRPr lang="zh-CN" altLang="zh-CN" sz="2400" b="1"/>
          </a:p>
          <a:p>
            <a:pPr>
              <a:lnSpc>
                <a:spcPct val="114000"/>
              </a:lnSpc>
            </a:pPr>
            <a:r>
              <a:rPr lang="zh-CN" altLang="zh-CN" sz="2400" b="1"/>
              <a:t>④赵勇有权要求吴亮在小区范围内消除给其带来的不良影响</a:t>
            </a:r>
            <a:endParaRPr lang="zh-CN" altLang="zh-CN" sz="2400" b="1"/>
          </a:p>
          <a:p>
            <a:pPr>
              <a:lnSpc>
                <a:spcPct val="114000"/>
              </a:lnSpc>
              <a:tabLst>
                <a:tab pos="1319530" algn="l"/>
                <a:tab pos="2639060" algn="l"/>
                <a:tab pos="3958590" algn="l"/>
              </a:tabLst>
            </a:pPr>
            <a:r>
              <a:rPr lang="en-US" altLang="zh-CN" sz="2400" b="1"/>
              <a:t>A</a:t>
            </a:r>
            <a:r>
              <a:rPr lang="zh-CN" altLang="zh-CN" sz="2400" b="1"/>
              <a:t>．①③</a:t>
            </a:r>
            <a:r>
              <a:rPr lang="en-US" altLang="zh-CN" sz="2400" b="1"/>
              <a:t>	         B</a:t>
            </a:r>
            <a:r>
              <a:rPr lang="zh-CN" altLang="zh-CN" sz="2400" b="1"/>
              <a:t>．②④</a:t>
            </a:r>
            <a:r>
              <a:rPr lang="en-US" altLang="zh-CN" sz="2400" b="1"/>
              <a:t>	C</a:t>
            </a:r>
            <a:r>
              <a:rPr lang="zh-CN" altLang="zh-CN" sz="2400" b="1"/>
              <a:t>．②③</a:t>
            </a:r>
            <a:r>
              <a:rPr lang="en-US" altLang="zh-CN" sz="2400" b="1"/>
              <a:t>	     D</a:t>
            </a:r>
            <a:r>
              <a:rPr lang="zh-CN" altLang="zh-CN" sz="2400" b="1"/>
              <a:t>．②④</a:t>
            </a:r>
            <a:endParaRPr lang="zh-CN" altLang="zh-CN" sz="2400" b="1"/>
          </a:p>
          <a:p>
            <a:pPr>
              <a:lnSpc>
                <a:spcPct val="114000"/>
              </a:lnSpc>
            </a:pPr>
            <a:r>
              <a:rPr lang="zh-CN" altLang="zh-CN" b="1">
                <a:solidFill>
                  <a:srgbClr val="0070C0"/>
                </a:solidFill>
              </a:rPr>
              <a:t>【答案】</a:t>
            </a:r>
            <a:r>
              <a:rPr lang="en-US" altLang="zh-CN" b="1">
                <a:solidFill>
                  <a:srgbClr val="0070C0"/>
                </a:solidFill>
              </a:rPr>
              <a:t>B</a:t>
            </a:r>
            <a:r>
              <a:rPr lang="zh-CN" altLang="zh-CN" b="1">
                <a:solidFill>
                  <a:srgbClr val="0070C0"/>
                </a:solidFill>
              </a:rPr>
              <a:t>【详解】①：荣誉权是指我国法律规定的公民、法人对国家和社会作出突出贡献或取得优异成绩而被授予荣誉称号。名誉是对民事主体的品德、声望、才能、信用等的社会评价。任何组织或者个人不得以侮辱、诽谤等方式侵害他人的名誉权。所以吴亮在小区业主微信群中发表的言论贬损了赵勇的名誉而不是荣誉。故①错误。③：隐私是自然人的私人生活安宁和不愿意为他人知晓的私密空间、私密活动、私密信息。吴亮捏造、虚构事实的行为严重侵犯了赵勇的名誉权而不是隐私权，故③错误。</a:t>
            </a:r>
            <a:endParaRPr lang="zh-CN" altLang="zh-CN" b="1">
              <a:solidFill>
                <a:srgbClr val="0070C0"/>
              </a:solidFill>
            </a:endParaRPr>
          </a:p>
        </p:txBody>
      </p:sp>
      <p:pic>
        <p:nvPicPr>
          <p:cNvPr id="31" name="New picture"/>
          <p:cNvPicPr/>
          <p:nvPr/>
        </p:nvPicPr>
        <p:blipFill>
          <a:blip r:embed="rId1"/>
          <a:stretch>
            <a:fillRect/>
          </a:stretch>
        </p:blipFill>
        <p:spPr>
          <a:xfrm>
            <a:off x="10541000" y="12382500"/>
            <a:ext cx="330200" cy="241300"/>
          </a:xfrm>
          <a:prstGeom prst="cube">
            <a:avLst/>
          </a:prstGeo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159333" y="544811"/>
            <a:ext cx="5344037"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认真对待民事权利与义务</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886335" y="1583038"/>
            <a:ext cx="3331855"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1.民法</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886342" y="2167647"/>
          <a:ext cx="10419316" cy="2523744"/>
        </p:xfrm>
        <a:graphic>
          <a:graphicData uri="http://schemas.openxmlformats.org/drawingml/2006/table">
            <a:tbl>
              <a:tblPr>
                <a:tableStyleId>{5C22544A-7EE6-4342-B048-85BDC9FD1C3A}</a:tableStyleId>
              </a:tblPr>
              <a:tblGrid>
                <a:gridCol w="825280"/>
                <a:gridCol w="9594036"/>
              </a:tblGrid>
              <a:tr h="420370">
                <a:tc>
                  <a:txBody>
                    <a:bodyPr wrap="square"/>
                    <a:lstStyle/>
                    <a:p>
                      <a:pPr algn="just">
                        <a:lnSpc>
                          <a:spcPct val="115000"/>
                        </a:lnSpc>
                      </a:pPr>
                      <a:r>
                        <a:rPr lang="zh-CN" sz="2400" b="1" kern="100">
                          <a:solidFill>
                            <a:srgbClr val="0070C0"/>
                          </a:solidFill>
                          <a:effectLst/>
                        </a:rPr>
                        <a:t>作用</a:t>
                      </a:r>
                      <a:endParaRPr lang="zh-CN" sz="2400" b="1" kern="100">
                        <a:solidFill>
                          <a:srgbClr val="0070C0"/>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just">
                        <a:lnSpc>
                          <a:spcPct val="115000"/>
                        </a:lnSpc>
                      </a:pPr>
                      <a:r>
                        <a:rPr lang="zh-CN" sz="2400" b="1" kern="100">
                          <a:effectLst/>
                        </a:rPr>
                        <a:t>调整平等主体的自然人、法人和非法人组织之间的</a:t>
                      </a:r>
                      <a:r>
                        <a:rPr lang="zh-CN" sz="2400" b="1" kern="100">
                          <a:solidFill>
                            <a:srgbClr val="7030A0"/>
                          </a:solidFill>
                          <a:effectLst/>
                        </a:rPr>
                        <a:t>人身关系和财产关系</a:t>
                      </a:r>
                      <a:endParaRPr lang="zh-CN" sz="2400" b="1" kern="100">
                        <a:solidFill>
                          <a:srgbClr val="7030A0"/>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algn="just">
                        <a:lnSpc>
                          <a:spcPct val="115000"/>
                        </a:lnSpc>
                      </a:pPr>
                      <a:r>
                        <a:rPr lang="zh-CN" sz="2400" b="1" kern="100">
                          <a:solidFill>
                            <a:srgbClr val="0070C0"/>
                          </a:solidFill>
                          <a:effectLst/>
                        </a:rPr>
                        <a:t>特点</a:t>
                      </a:r>
                      <a:endParaRPr lang="zh-CN" sz="2400" b="1" kern="100">
                        <a:solidFill>
                          <a:srgbClr val="0070C0"/>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just">
                        <a:lnSpc>
                          <a:spcPct val="115000"/>
                        </a:lnSpc>
                      </a:pPr>
                      <a:r>
                        <a:rPr lang="zh-CN" sz="2400" b="1" kern="100">
                          <a:solidFill>
                            <a:srgbClr val="7030A0"/>
                          </a:solidFill>
                          <a:effectLst/>
                        </a:rPr>
                        <a:t>民事主体地位平等</a:t>
                      </a:r>
                      <a:r>
                        <a:rPr lang="zh-CN" sz="2400" b="1" kern="100">
                          <a:effectLst/>
                        </a:rPr>
                        <a:t>，</a:t>
                      </a:r>
                      <a:r>
                        <a:rPr lang="zh-CN" sz="2400" b="1" kern="100">
                          <a:solidFill>
                            <a:srgbClr val="7030A0"/>
                          </a:solidFill>
                          <a:effectLst/>
                        </a:rPr>
                        <a:t>民事权利与义务相一致</a:t>
                      </a:r>
                      <a:r>
                        <a:rPr lang="zh-CN" sz="2400" b="1" kern="100">
                          <a:effectLst/>
                        </a:rPr>
                        <a:t>，民事活动应当遵循</a:t>
                      </a:r>
                      <a:r>
                        <a:rPr lang="zh-CN" sz="2400" b="1" kern="100">
                          <a:solidFill>
                            <a:srgbClr val="7030A0"/>
                          </a:solidFill>
                          <a:effectLst/>
                        </a:rPr>
                        <a:t>自愿、公平、诚信</a:t>
                      </a:r>
                      <a:r>
                        <a:rPr lang="zh-CN" sz="2400" b="1" kern="100">
                          <a:effectLst/>
                        </a:rPr>
                        <a:t>等原则</a:t>
                      </a:r>
                      <a:endParaRPr lang="zh-CN" sz="2400" b="1"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algn="just">
                        <a:lnSpc>
                          <a:spcPct val="115000"/>
                        </a:lnSpc>
                      </a:pPr>
                      <a:r>
                        <a:rPr lang="zh-CN" sz="2400" b="1" kern="100">
                          <a:solidFill>
                            <a:srgbClr val="0070C0"/>
                          </a:solidFill>
                          <a:effectLst/>
                        </a:rPr>
                        <a:t>意义</a:t>
                      </a:r>
                      <a:endParaRPr lang="zh-CN" sz="2400" b="1" kern="100">
                        <a:solidFill>
                          <a:srgbClr val="0070C0"/>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just">
                        <a:lnSpc>
                          <a:spcPct val="115000"/>
                        </a:lnSpc>
                      </a:pPr>
                      <a:r>
                        <a:rPr lang="zh-CN" sz="2400" b="1" kern="100">
                          <a:solidFill>
                            <a:srgbClr val="7030A0"/>
                          </a:solidFill>
                          <a:effectLst/>
                        </a:rPr>
                        <a:t>民法强调独立人格、平等地位，追求权利明确、财产关系稳定与交易安全的社会秩序</a:t>
                      </a:r>
                      <a:r>
                        <a:rPr lang="zh-CN" sz="2400" b="1" kern="100">
                          <a:effectLst/>
                        </a:rPr>
                        <a:t>，凸显了文明、和谐、平等、诚信等社会主义核心价值观的主要内容</a:t>
                      </a:r>
                      <a:endParaRPr lang="zh-CN" sz="2400" b="1"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344037"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认真对待民事权利与义务</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374525" y="1520173"/>
            <a:ext cx="3331855"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2.</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民事法律关系</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223530" y="2209667"/>
          <a:ext cx="9577049" cy="841248"/>
        </p:xfrm>
        <a:graphic>
          <a:graphicData uri="http://schemas.openxmlformats.org/drawingml/2006/table">
            <a:tbl>
              <a:tblPr>
                <a:tableStyleId>{5C22544A-7EE6-4342-B048-85BDC9FD1C3A}</a:tableStyleId>
              </a:tblPr>
              <a:tblGrid>
                <a:gridCol w="1078508"/>
                <a:gridCol w="8498541"/>
              </a:tblGrid>
              <a:tr h="420370">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含义</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chemeClr val="dk1"/>
                          </a:solidFill>
                          <a:effectLst/>
                          <a:latin typeface="+mn-lt"/>
                          <a:ea typeface="+mn-ea"/>
                          <a:cs typeface="+mn-cs"/>
                        </a:rPr>
                        <a:t>民事法律关系就是由民法调整的人身关系和财产关系</a:t>
                      </a:r>
                      <a:endParaRPr lang="zh-CN" altLang="en-US" sz="24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4364">
                <a:tc>
                  <a:txBody>
                    <a:bodyPr wrap="square"/>
                    <a:lstStyle/>
                    <a:p>
                      <a:pPr marL="0" algn="just" defTabSz="914400" rtl="0" eaLnBrk="1" latinLnBrk="0" hangingPunct="1">
                        <a:lnSpc>
                          <a:spcPct val="115000"/>
                        </a:lnSpc>
                      </a:pPr>
                      <a:r>
                        <a:rPr lang="zh-CN" altLang="en-US" sz="2400" b="1" kern="100">
                          <a:solidFill>
                            <a:srgbClr val="0070C0"/>
                          </a:solidFill>
                          <a:effectLst/>
                          <a:latin typeface="+mn-lt"/>
                          <a:ea typeface="+mn-ea"/>
                          <a:cs typeface="+mn-cs"/>
                        </a:rPr>
                        <a:t>要素</a:t>
                      </a:r>
                      <a:endParaRPr lang="zh-CN" altLang="en-US" sz="24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400" b="1" kern="100">
                          <a:solidFill>
                            <a:srgbClr val="7030A0"/>
                          </a:solidFill>
                          <a:effectLst/>
                          <a:latin typeface="+mn-lt"/>
                          <a:ea typeface="+mn-ea"/>
                          <a:cs typeface="+mn-cs"/>
                        </a:rPr>
                        <a:t>主体、客体和内容</a:t>
                      </a:r>
                      <a:endParaRPr lang="zh-CN" altLang="en-US" sz="2400" b="1" kern="100">
                        <a:solidFill>
                          <a:srgbClr val="7030A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表格 4"/>
          <p:cNvGraphicFramePr>
            <a:graphicFrameLocks noGrp="1"/>
          </p:cNvGraphicFramePr>
          <p:nvPr>
            <p:custDataLst>
              <p:tags r:id="rId2"/>
            </p:custDataLst>
          </p:nvPr>
        </p:nvGraphicFramePr>
        <p:xfrm>
          <a:off x="223203" y="3299977"/>
          <a:ext cx="11863705" cy="2672080"/>
        </p:xfrm>
        <a:graphic>
          <a:graphicData uri="http://schemas.openxmlformats.org/drawingml/2006/table">
            <a:tbl>
              <a:tblPr/>
              <a:tblGrid>
                <a:gridCol w="1782101"/>
                <a:gridCol w="10081604"/>
              </a:tblGrid>
              <a:tr h="1513840">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marL="0" lvl="0" indent="0" algn="ctr" eaLnBrk="1" hangingPunct="1"/>
                      <a:r>
                        <a:rPr lang="zh-CN" altLang="en-US" sz="2600" b="1">
                          <a:solidFill>
                            <a:srgbClr val="FF0000"/>
                          </a:solidFill>
                          <a:latin typeface="宋体" panose="02010600030101010101" pitchFamily="2" charset="-122"/>
                          <a:ea typeface="宋体" panose="02010600030101010101" pitchFamily="2" charset="-122"/>
                        </a:rPr>
                        <a:t>人身关系</a:t>
                      </a:r>
                      <a:endParaRPr lang="zh-CN" altLang="en-US" sz="2600" b="1">
                        <a:solidFill>
                          <a:srgbClr val="FF0000"/>
                        </a:solidFill>
                        <a:latin typeface="宋体" panose="02010600030101010101" pitchFamily="2" charset="-122"/>
                        <a:ea typeface="宋体" panose="02010600030101010101" pitchFamily="2" charset="-122"/>
                      </a:endParaRPr>
                    </a:p>
                  </a:txBody>
                  <a:tcPr vert="horz" anchor="ctr">
                    <a:lnL w="12700">
                      <a:solidFill>
                        <a:srgbClr val="000000"/>
                      </a:solidFill>
                      <a:miter lim="800000"/>
                    </a:lnL>
                    <a:lnR w="12700">
                      <a:solidFill>
                        <a:srgbClr val="000000"/>
                      </a:solidFill>
                      <a:miter lim="800000"/>
                    </a:lnR>
                    <a:lnT w="12700">
                      <a:solidFill>
                        <a:srgbClr val="000000"/>
                      </a:solidFill>
                      <a:miter lim="800000"/>
                    </a:lnT>
                    <a:lnB w="12700">
                      <a:solidFill>
                        <a:srgbClr val="000000"/>
                      </a:solidFill>
                      <a:miter lim="800000"/>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a:lnSpc>
                          <a:spcPts val="2800"/>
                        </a:lnSpc>
                      </a:pPr>
                      <a:r>
                        <a:rPr lang="zh-CN" altLang="en-US" sz="2600" b="1">
                          <a:solidFill>
                            <a:schemeClr val="tx1"/>
                          </a:solidFill>
                          <a:latin typeface="宋体" panose="02010600030101010101" pitchFamily="2" charset="-122"/>
                          <a:ea typeface="宋体" panose="02010600030101010101" pitchFamily="2" charset="-122"/>
                          <a:sym typeface="+mn-ea"/>
                        </a:rPr>
                        <a:t>是指民事主体之间基于人格和身份形成的</a:t>
                      </a:r>
                      <a:r>
                        <a:rPr lang="zh-CN" altLang="en-US" sz="2600" b="1">
                          <a:solidFill>
                            <a:srgbClr val="FF0000"/>
                          </a:solidFill>
                          <a:latin typeface="宋体" panose="02010600030101010101" pitchFamily="2" charset="-122"/>
                          <a:ea typeface="宋体" panose="02010600030101010101" pitchFamily="2" charset="-122"/>
                          <a:sym typeface="+mn-ea"/>
                        </a:rPr>
                        <a:t>无直接物质利益因素</a:t>
                      </a:r>
                      <a:r>
                        <a:rPr lang="zh-CN" altLang="en-US" sz="2600" b="1">
                          <a:solidFill>
                            <a:schemeClr val="tx1"/>
                          </a:solidFill>
                          <a:latin typeface="宋体" panose="02010600030101010101" pitchFamily="2" charset="-122"/>
                          <a:ea typeface="宋体" panose="02010600030101010101" pitchFamily="2" charset="-122"/>
                          <a:sym typeface="+mn-ea"/>
                        </a:rPr>
                        <a:t>的民事法律关系。</a:t>
                      </a:r>
                      <a:endParaRPr lang="en-US" altLang="zh-CN" sz="2600" b="1">
                        <a:solidFill>
                          <a:schemeClr val="tx1"/>
                        </a:solidFill>
                        <a:latin typeface="宋体" panose="02010600030101010101" pitchFamily="2" charset="-122"/>
                        <a:ea typeface="宋体" panose="02010600030101010101" pitchFamily="2" charset="-122"/>
                        <a:sym typeface="+mn-ea"/>
                      </a:endParaRPr>
                    </a:p>
                    <a:p>
                      <a:pPr>
                        <a:lnSpc>
                          <a:spcPts val="2800"/>
                        </a:lnSpc>
                      </a:pPr>
                      <a:r>
                        <a:rPr lang="zh-CN" altLang="zh-CN" sz="2600" b="1">
                          <a:solidFill>
                            <a:schemeClr val="tx1"/>
                          </a:solidFill>
                          <a:latin typeface="宋体" panose="02010600030101010101" pitchFamily="2" charset="-122"/>
                          <a:ea typeface="宋体" panose="02010600030101010101" pitchFamily="2" charset="-122"/>
                          <a:sym typeface="+mn-ea"/>
                        </a:rPr>
                        <a:t>①</a:t>
                      </a:r>
                      <a:r>
                        <a:rPr lang="zh-CN" altLang="en-US" sz="2600" b="1">
                          <a:solidFill>
                            <a:srgbClr val="0000CC"/>
                          </a:solidFill>
                          <a:latin typeface="宋体" panose="02010600030101010101" pitchFamily="2" charset="-122"/>
                          <a:ea typeface="宋体" panose="02010600030101010101" pitchFamily="2" charset="-122"/>
                          <a:sym typeface="+mn-ea"/>
                        </a:rPr>
                        <a:t>人格关系</a:t>
                      </a:r>
                      <a:r>
                        <a:rPr lang="zh-CN" altLang="en-US" sz="2600" b="1">
                          <a:solidFill>
                            <a:schemeClr val="tx1"/>
                          </a:solidFill>
                          <a:latin typeface="宋体" panose="02010600030101010101" pitchFamily="2" charset="-122"/>
                          <a:ea typeface="宋体" panose="02010600030101010101" pitchFamily="2" charset="-122"/>
                          <a:sym typeface="+mn-ea"/>
                        </a:rPr>
                        <a:t>：生命、健康、姓名、肖像、名誉等人格利益</a:t>
                      </a:r>
                      <a:endParaRPr lang="en-US" altLang="zh-CN" sz="2600" b="1">
                        <a:solidFill>
                          <a:schemeClr val="tx1"/>
                        </a:solidFill>
                        <a:latin typeface="宋体" panose="02010600030101010101" pitchFamily="2" charset="-122"/>
                        <a:ea typeface="宋体" panose="02010600030101010101" pitchFamily="2" charset="-122"/>
                        <a:sym typeface="+mn-ea"/>
                      </a:endParaRPr>
                    </a:p>
                    <a:p>
                      <a:pPr>
                        <a:lnSpc>
                          <a:spcPts val="2800"/>
                        </a:lnSpc>
                      </a:pPr>
                      <a:r>
                        <a:rPr lang="zh-CN" altLang="en-US" sz="2600" b="1">
                          <a:solidFill>
                            <a:schemeClr val="tx1"/>
                          </a:solidFill>
                          <a:latin typeface="宋体" panose="02010600030101010101" pitchFamily="2" charset="-122"/>
                          <a:ea typeface="宋体" panose="02010600030101010101" pitchFamily="2" charset="-122"/>
                          <a:sym typeface="+mn-ea"/>
                        </a:rPr>
                        <a:t>②</a:t>
                      </a:r>
                      <a:r>
                        <a:rPr lang="zh-CN" altLang="en-US" sz="2600" b="1">
                          <a:solidFill>
                            <a:srgbClr val="0000CC"/>
                          </a:solidFill>
                          <a:latin typeface="宋体" panose="02010600030101010101" pitchFamily="2" charset="-122"/>
                          <a:ea typeface="宋体" panose="02010600030101010101" pitchFamily="2" charset="-122"/>
                          <a:sym typeface="+mn-ea"/>
                        </a:rPr>
                        <a:t>身份关系</a:t>
                      </a:r>
                      <a:r>
                        <a:rPr lang="zh-CN" altLang="en-US" sz="2600" b="1">
                          <a:solidFill>
                            <a:schemeClr val="tx1"/>
                          </a:solidFill>
                          <a:latin typeface="宋体" panose="02010600030101010101" pitchFamily="2" charset="-122"/>
                          <a:ea typeface="宋体" panose="02010600030101010101" pitchFamily="2" charset="-122"/>
                          <a:sym typeface="+mn-ea"/>
                        </a:rPr>
                        <a:t>：配偶关系、父母子女关系等</a:t>
                      </a:r>
                      <a:endParaRPr lang="zh-CN" altLang="en-US" sz="2600" b="1">
                        <a:solidFill>
                          <a:schemeClr val="tx1"/>
                        </a:solidFill>
                        <a:latin typeface="宋体" panose="02010600030101010101" pitchFamily="2" charset="-122"/>
                        <a:ea typeface="宋体" panose="02010600030101010101" pitchFamily="2" charset="-122"/>
                        <a:sym typeface="+mn-ea"/>
                      </a:endParaRPr>
                    </a:p>
                  </a:txBody>
                  <a:tcPr vert="horz" anchor="ctr">
                    <a:lnL w="12700">
                      <a:solidFill>
                        <a:srgbClr val="000000"/>
                      </a:solidFill>
                      <a:miter lim="800000"/>
                    </a:lnL>
                    <a:lnR w="12700">
                      <a:solidFill>
                        <a:srgbClr val="000000"/>
                      </a:solidFill>
                      <a:miter lim="800000"/>
                    </a:lnR>
                    <a:lnT w="12700">
                      <a:solidFill>
                        <a:srgbClr val="000000"/>
                      </a:solidFill>
                      <a:miter lim="800000"/>
                    </a:lnT>
                    <a:lnB w="12700">
                      <a:solidFill>
                        <a:srgbClr val="000000"/>
                      </a:solidFill>
                      <a:miter lim="800000"/>
                    </a:lnB>
                    <a:lnTlToBr w="12700" cmpd="sng">
                      <a:noFill/>
                      <a:prstDash val="solid"/>
                    </a:lnTlToBr>
                    <a:lnBlToTr w="12700" cmpd="sng">
                      <a:noFill/>
                      <a:prstDash val="solid"/>
                    </a:lnBlToTr>
                    <a:noFill/>
                  </a:tcPr>
                </a:tc>
              </a:tr>
              <a:tr h="825816">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marL="0" lvl="0" indent="0" algn="ctr" eaLnBrk="1" hangingPunct="1"/>
                      <a:r>
                        <a:rPr lang="zh-CN" altLang="en-US" sz="2600" b="1">
                          <a:solidFill>
                            <a:srgbClr val="FF0000"/>
                          </a:solidFill>
                          <a:latin typeface="宋体" panose="02010600030101010101" pitchFamily="2" charset="-122"/>
                          <a:ea typeface="宋体" panose="02010600030101010101" pitchFamily="2" charset="-122"/>
                        </a:rPr>
                        <a:t>财产关系</a:t>
                      </a:r>
                      <a:endParaRPr lang="zh-CN" altLang="en-US" sz="2600" b="1">
                        <a:solidFill>
                          <a:srgbClr val="FF0000"/>
                        </a:solidFill>
                        <a:latin typeface="宋体" panose="02010600030101010101" pitchFamily="2" charset="-122"/>
                        <a:ea typeface="宋体" panose="02010600030101010101" pitchFamily="2" charset="-122"/>
                      </a:endParaRPr>
                    </a:p>
                  </a:txBody>
                  <a:tcPr vert="horz" anchor="ctr">
                    <a:lnL w="12700">
                      <a:solidFill>
                        <a:srgbClr val="000000"/>
                      </a:solidFill>
                      <a:miter lim="800000"/>
                    </a:lnL>
                    <a:lnR w="12700">
                      <a:solidFill>
                        <a:srgbClr val="000000"/>
                      </a:solidFill>
                      <a:miter lim="800000"/>
                    </a:lnR>
                    <a:lnT w="12700">
                      <a:solidFill>
                        <a:srgbClr val="000000"/>
                      </a:solidFill>
                      <a:miter lim="800000"/>
                    </a:lnT>
                    <a:lnB w="12700">
                      <a:solidFill>
                        <a:srgbClr val="000000"/>
                      </a:solidFill>
                      <a:miter lim="800000"/>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1pPr>
                      <a:lvl2pPr marL="457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2pPr>
                      <a:lvl3pPr marL="914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3pPr>
                      <a:lvl4pPr marL="1371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4pPr>
                      <a:lvl5pPr marL="18288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5pPr>
                      <a:lvl6pPr marL="22860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6pPr>
                      <a:lvl7pPr marL="27432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7pPr>
                      <a:lvl8pPr marL="32004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8pPr>
                      <a:lvl9pPr marL="3657600" algn="l" defTabSz="914400" rtl="0" eaLnBrk="1" latinLnBrk="0" hangingPunct="1">
                        <a:defRPr sz="1800" kern="1200">
                          <a:solidFill>
                            <a:schemeClr val="tx1"/>
                          </a:solidFill>
                          <a:latin typeface="Arial" panose="020B0604020202020204"/>
                          <a:ea typeface="微软雅黑" panose="020B0503020204020204" charset="-122"/>
                          <a:cs typeface="Arial" panose="020B0604020202020204"/>
                        </a:defRPr>
                      </a:lvl9pPr>
                    </a:lstStyle>
                    <a:p>
                      <a:pPr algn="l">
                        <a:lnSpc>
                          <a:spcPts val="2800"/>
                        </a:lnSpc>
                      </a:pPr>
                      <a:r>
                        <a:rPr lang="zh-CN" altLang="en-US" sz="26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是指民事主体之间</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基于物质利益而形成</a:t>
                      </a:r>
                      <a:r>
                        <a:rPr lang="zh-CN" altLang="en-US" sz="26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的民事法律关系</a:t>
                      </a:r>
                      <a:endParaRPr lang="en-US" altLang="zh-CN" sz="2600" b="1">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nSpc>
                          <a:spcPts val="2800"/>
                        </a:lnSpc>
                      </a:pPr>
                      <a:r>
                        <a:rPr lang="zh-CN" altLang="en-US" sz="26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①静态的</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sym typeface="+mn-ea"/>
                        </a:rPr>
                        <a:t>财产支配</a:t>
                      </a:r>
                      <a:r>
                        <a:rPr lang="zh-CN" altLang="en-US" sz="26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关系，如财产所有权关系；</a:t>
                      </a:r>
                      <a:endParaRPr lang="en-US" altLang="zh-CN" sz="2600" b="1">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nSpc>
                          <a:spcPts val="2800"/>
                        </a:lnSpc>
                      </a:pPr>
                      <a:r>
                        <a:rPr lang="zh-CN" altLang="en-US" sz="26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②动态的</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sym typeface="+mn-ea"/>
                        </a:rPr>
                        <a:t>财产流转</a:t>
                      </a:r>
                      <a:r>
                        <a:rPr lang="zh-CN" altLang="en-US" sz="26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关系，如借贷、继承、转让、赠与等</a:t>
                      </a:r>
                      <a:endParaRPr lang="zh-CN" altLang="en-US" sz="2600" b="1">
                        <a:solidFill>
                          <a:schemeClr val="tx1"/>
                        </a:solidFill>
                        <a:latin typeface="宋体" panose="02010600030101010101" pitchFamily="2" charset="-122"/>
                        <a:ea typeface="宋体" panose="02010600030101010101" pitchFamily="2" charset="-122"/>
                      </a:endParaRPr>
                    </a:p>
                  </a:txBody>
                  <a:tcPr vert="horz" anchor="ctr">
                    <a:lnL w="12700">
                      <a:solidFill>
                        <a:srgbClr val="000000"/>
                      </a:solidFill>
                      <a:miter lim="800000"/>
                    </a:lnL>
                    <a:lnR w="12700">
                      <a:solidFill>
                        <a:srgbClr val="000000"/>
                      </a:solidFill>
                      <a:miter lim="800000"/>
                    </a:lnR>
                    <a:lnT w="12700">
                      <a:solidFill>
                        <a:srgbClr val="000000"/>
                      </a:solidFill>
                      <a:miter lim="800000"/>
                    </a:lnT>
                    <a:lnB w="12700">
                      <a:solidFill>
                        <a:srgbClr val="000000"/>
                      </a:solidFill>
                      <a:miter lim="800000"/>
                    </a:lnB>
                    <a:lnTlToBr w="12700" cmpd="sng">
                      <a:noFill/>
                      <a:prstDash val="solid"/>
                    </a:lnTlToBr>
                    <a:lnBlToTr w="12700" cmpd="sng">
                      <a:noFill/>
                      <a:prstDash val="solid"/>
                    </a:lnBlToTr>
                    <a:noFill/>
                  </a:tcPr>
                </a:tc>
              </a:tr>
            </a:tbl>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11316173" y="35599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sz="3200" b="0">
                <a:solidFill>
                  <a:srgbClr val="FFFFFF"/>
                </a:solidFill>
                <a:latin typeface="+mn-lt"/>
                <a:ea typeface="+mn-ea"/>
                <a:cs typeface="+mn-cs"/>
                <a:sym typeface="Helvetica Neue Medium"/>
              </a:defRPr>
            </a:pPr>
            <a:endParaRPr kumimoji="0" sz="3200" b="0" i="0" u="none" strike="noStrike" kern="1200" cap="none" spc="0" normalizeH="0" baseline="0" noProof="0">
              <a:ln>
                <a:noFill/>
              </a:ln>
              <a:solidFill>
                <a:srgbClr val="FFFFFF"/>
              </a:solidFill>
              <a:effectLst/>
              <a:uLnTx/>
              <a:uFillTx/>
              <a:latin typeface="Calibri" panose="020F0502020204030204"/>
              <a:ea typeface="+mn-ea"/>
              <a:cs typeface="+mn-cs"/>
              <a:sym typeface="Helvetica Neue Medium"/>
            </a:endParaRPr>
          </a:p>
        </p:txBody>
      </p:sp>
      <p:sp>
        <p:nvSpPr>
          <p:cNvPr id="7" name="矩形 6"/>
          <p:cNvSpPr/>
          <p:nvPr>
            <p:custDataLst>
              <p:tags r:id="rId2"/>
            </p:custDataLst>
          </p:nvPr>
        </p:nvSpPr>
        <p:spPr>
          <a:xfrm>
            <a:off x="-1" y="30779"/>
            <a:ext cx="1696599" cy="523220"/>
          </a:xfrm>
          <a:prstGeom prst="rect">
            <a:avLst/>
          </a:prstGeom>
          <a:solidFill>
            <a:srgbClr val="FF9740"/>
          </a:solidFill>
        </p:spPr>
        <p:txBody>
          <a:bodyPr wrap="square" anchor="ctr" anchorCtr="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拓展深化</a:t>
            </a:r>
            <a:endParaRPr kumimoji="0" lang="zh-CN" altLang="en-US" sz="2800" b="1"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3" name="文本框 12"/>
          <p:cNvSpPr txBox="1"/>
          <p:nvPr>
            <p:custDataLst>
              <p:tags r:id="rId3"/>
            </p:custDataLst>
          </p:nvPr>
        </p:nvSpPr>
        <p:spPr>
          <a:xfrm>
            <a:off x="57785" y="478790"/>
            <a:ext cx="12068175" cy="3131820"/>
          </a:xfrm>
          <a:prstGeom prst="rect">
            <a:avLst/>
          </a:prstGeom>
          <a:noFill/>
        </p:spPr>
        <p:txBody>
          <a:bodyPr wrap="square">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7030A0"/>
                </a:solidFill>
                <a:effectLst/>
                <a:uLnTx/>
                <a:uFillTx/>
                <a:latin typeface="宋体" panose="02010600030101010101" pitchFamily="2" charset="-122"/>
                <a:ea typeface="宋体" panose="02010600030101010101" pitchFamily="2" charset="-122"/>
                <a:cs typeface="+mn-cs"/>
              </a:rPr>
              <a:t>理解民事法律关系的主体必须处于平等地位</a:t>
            </a:r>
            <a:endParaRPr kumimoji="0" lang="zh-CN" altLang="en-US" sz="2800" b="1" i="0" u="none" strike="noStrike" kern="1200" cap="none" spc="0" normalizeH="0" baseline="0" noProof="0">
              <a:ln>
                <a:noFill/>
              </a:ln>
              <a:solidFill>
                <a:srgbClr val="7030A0"/>
              </a:solidFill>
              <a:effectLst/>
              <a:uLnTx/>
              <a:uFillTx/>
              <a:latin typeface="宋体" panose="02010600030101010101" pitchFamily="2" charset="-122"/>
              <a:ea typeface="宋体" panose="02010600030101010101" pitchFamily="2"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800" b="1" i="0" u="none" strike="noStrike" kern="1200" cap="none" spc="0" normalizeH="0" baseline="0" noProof="0">
              <a:ln>
                <a:noFill/>
              </a:ln>
              <a:solidFill>
                <a:srgbClr val="7030A0"/>
              </a:solidFill>
              <a:effectLst/>
              <a:uLnTx/>
              <a:uFillTx/>
              <a:latin typeface="宋体" panose="02010600030101010101" pitchFamily="2" charset="-122"/>
              <a:ea typeface="宋体" panose="02010600030101010101" pitchFamily="2"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kumimoji="0" lang="en-US" altLang="zh-CN" sz="2800" b="1" i="0" u="none" strike="noStrike" kern="1200" cap="none" spc="0" normalizeH="0" baseline="0" noProof="0">
              <a:ln>
                <a:noFill/>
              </a:ln>
              <a:solidFill>
                <a:srgbClr val="7030A0"/>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平等地位：没有领导和服从的关系，任何一方都不得把自己的意志强加给另一方。</a:t>
            </a:r>
            <a:endParaRPr kumimoji="0" lang="en-US" altLang="zh-CN"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endParaRPr>
          </a:p>
          <a:p>
            <a:pPr lvl="0">
              <a:defRPr/>
            </a:pPr>
            <a:r>
              <a:rPr kumimoji="0" lang="en-US" altLang="zh-CN"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a:t>
            </a:r>
            <a:r>
              <a:rPr kumimoji="0" lang="zh-CN" altLang="en-US"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案例</a:t>
            </a:r>
            <a:r>
              <a:rPr kumimoji="0" lang="en-US" altLang="zh-CN"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1】</a:t>
            </a:r>
            <a:r>
              <a:rPr kumimoji="0" lang="zh-CN" altLang="en-US"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张某</a:t>
            </a:r>
            <a:r>
              <a:rPr lang="zh-CN" altLang="en-US" sz="2600" b="1">
                <a:solidFill>
                  <a:srgbClr val="0000CC"/>
                </a:solidFill>
                <a:latin typeface="宋体" panose="02010600030101010101" pitchFamily="2" charset="-122"/>
                <a:ea typeface="宋体" panose="02010600030101010101" pitchFamily="2" charset="-122"/>
              </a:rPr>
              <a:t>和税务机关因税款产生纠纷，受</a:t>
            </a:r>
            <a:r>
              <a:rPr kumimoji="0" lang="zh-CN" altLang="en-US"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民法调整吗？为什么？</a:t>
            </a:r>
            <a:endParaRPr kumimoji="0" lang="en-US" altLang="zh-CN" sz="28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答：不受民法调整。这种法律关系是行政法律关系，双方的法律地位是不平等的。</a:t>
            </a:r>
            <a:endParaRPr kumimoji="0" lang="en-US" altLang="zh-CN" sz="26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a:t>
            </a:r>
            <a:r>
              <a:rPr kumimoji="0" lang="zh-CN" altLang="en-US"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案例</a:t>
            </a:r>
            <a:r>
              <a:rPr kumimoji="0" lang="en-US" altLang="zh-CN"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2】</a:t>
            </a:r>
            <a:r>
              <a:rPr kumimoji="0" lang="zh-CN" altLang="en-US"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rPr>
              <a:t>行政机关因采购商品与企业签订买卖合同，这一法律关系受民法调整吗？为什么？</a:t>
            </a:r>
            <a:endParaRPr kumimoji="0" lang="zh-CN" altLang="en-US" sz="26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答：受民法调整。此时行政机关是以机关法人的身份签订合同的，此时机关法人与其他民事主之间的法律地位是平等的，这种买卖合同关系由民法调整。</a:t>
            </a:r>
            <a:endParaRPr kumimoji="0" lang="zh-CN" altLang="en-US" sz="26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animEffect transition="in" filter="wipe(left)">
                                      <p:cBhvr>
                                        <p:cTn id="7" dur="500"/>
                                        <p:tgtEl>
                                          <p:spTgt spid="1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xEl>
                                              <p:pRg st="4" end="4"/>
                                            </p:txEl>
                                          </p:spTgt>
                                        </p:tgtEl>
                                        <p:attrNameLst>
                                          <p:attrName>style.visibility</p:attrName>
                                        </p:attrNameLst>
                                      </p:cBhvr>
                                      <p:to>
                                        <p:strVal val="visible"/>
                                      </p:to>
                                    </p:set>
                                    <p:animEffect transition="in" filter="wipe(left)">
                                      <p:cBhvr>
                                        <p:cTn id="12" dur="500"/>
                                        <p:tgtEl>
                                          <p:spTgt spid="13">
                                            <p:txEl>
                                              <p:pRg st="4" end="4"/>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3">
                                            <p:txEl>
                                              <p:pRg st="7" end="7"/>
                                            </p:txEl>
                                          </p:spTgt>
                                        </p:tgtEl>
                                        <p:attrNameLst>
                                          <p:attrName>style.visibility</p:attrName>
                                        </p:attrNameLst>
                                      </p:cBhvr>
                                      <p:to>
                                        <p:strVal val="visible"/>
                                      </p:to>
                                    </p:set>
                                    <p:animEffect transition="in" filter="wipe(left)">
                                      <p:cBhvr>
                                        <p:cTn id="15" dur="500"/>
                                        <p:tgtEl>
                                          <p:spTgt spid="13">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3">
                                            <p:txEl>
                                              <p:pRg st="5" end="5"/>
                                            </p:txEl>
                                          </p:spTgt>
                                        </p:tgtEl>
                                        <p:attrNameLst>
                                          <p:attrName>style.visibility</p:attrName>
                                        </p:attrNameLst>
                                      </p:cBhvr>
                                      <p:to>
                                        <p:strVal val="visible"/>
                                      </p:to>
                                    </p:set>
                                    <p:animEffect transition="in" filter="wipe(left)">
                                      <p:cBhvr>
                                        <p:cTn id="20" dur="500"/>
                                        <p:tgtEl>
                                          <p:spTgt spid="1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3">
                                            <p:txEl>
                                              <p:pRg st="8" end="8"/>
                                            </p:txEl>
                                          </p:spTgt>
                                        </p:tgtEl>
                                        <p:attrNameLst>
                                          <p:attrName>style.visibility</p:attrName>
                                        </p:attrNameLst>
                                      </p:cBhvr>
                                      <p:to>
                                        <p:strVal val="visible"/>
                                      </p:to>
                                    </p:set>
                                    <p:animEffect transition="in" filter="wipe(left)">
                                      <p:cBhvr>
                                        <p:cTn id="25"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391743" y="534016"/>
            <a:ext cx="5344037"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认真对待民事权利与义务</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305310" y="1566528"/>
            <a:ext cx="3331855"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3.</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法治与德治</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sp>
        <p:nvSpPr>
          <p:cNvPr id="5" name="文本框 4"/>
          <p:cNvSpPr txBox="1"/>
          <p:nvPr/>
        </p:nvSpPr>
        <p:spPr>
          <a:xfrm>
            <a:off x="223808" y="2292279"/>
            <a:ext cx="10642024" cy="2616742"/>
          </a:xfrm>
          <a:prstGeom prst="rect">
            <a:avLst/>
          </a:prstGeom>
          <a:noFill/>
        </p:spPr>
        <p:txBody>
          <a:bodyPr wrap="square">
            <a:spAutoFit/>
          </a:bodyPr>
          <a:lstStyle/>
          <a:p>
            <a:pPr algn="just">
              <a:lnSpc>
                <a:spcPct val="115000"/>
              </a:lnSpc>
            </a:pPr>
            <a:r>
              <a:rPr lang="zh-CN" altLang="zh-CN" sz="2400" b="1" kern="100">
                <a:solidFill>
                  <a:srgbClr val="0070C0"/>
                </a:solidFill>
              </a:rPr>
              <a:t>法治与德治：</a:t>
            </a:r>
            <a:r>
              <a:rPr lang="zh-CN" altLang="zh-CN" sz="2400" b="1" kern="100">
                <a:solidFill>
                  <a:srgbClr val="7030A0"/>
                </a:solidFill>
              </a:rPr>
              <a:t>全面依法治国必须坚持法治与德治相结合。</a:t>
            </a:r>
            <a:r>
              <a:rPr lang="zh-CN" altLang="zh-CN" sz="2400" b="1" kern="100">
                <a:solidFill>
                  <a:schemeClr val="dk1"/>
                </a:solidFill>
              </a:rPr>
              <a:t>国家和社会治理需要法律和道德共同发挥作用，做到法治和德治相辅相成、相互促进。我国民法不仅体现法治理念，而且注重将社会主义核心价值观融入民事法律规范，大力弘扬传统美德和社会公德，强化规则意识，倡导契约精神，维护公序良俗。民法强调独立人格、平等地位，追求权利明确、财产关系稳定与交易安全的社会秩序，凸显了文明、和谐、平等、诚信等社会主义核心价值观的主要内容。</a:t>
            </a:r>
            <a:endParaRPr lang="zh-CN" altLang="zh-CN" sz="2400" b="1" kern="100">
              <a:solidFill>
                <a:schemeClr val="dk1"/>
              </a:solidFill>
            </a:endParaRPr>
          </a:p>
        </p:txBody>
      </p:sp>
    </p:spTree>
  </p:cSld>
  <p:clrMapOvr>
    <a:masterClrMapping/>
  </p:clrMapOvr>
  <p:transition>
    <p:blinds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217" y="0"/>
            <a:ext cx="12192000" cy="584775"/>
            <a:chOff x="0" y="499627"/>
            <a:chExt cx="12192000" cy="584775"/>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cxnSp>
          <p:nvCxnSpPr>
            <p:cNvPr id="27" name="直接连接符 26"/>
            <p:cNvCxnSpPr/>
            <p:nvPr/>
          </p:nvCxnSpPr>
          <p:spPr>
            <a:xfrm flipH="1">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387527" y="499627"/>
              <a:ext cx="5631670" cy="58477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rPr>
                <a:t>第一课 在生活中学民法用民法</a:t>
              </a:r>
              <a:endParaRPr kumimoji="0" lang="zh-CN" altLang="en-US" sz="3200" b="1" i="0" u="none" strike="noStrike" kern="1200" cap="none" spc="0" normalizeH="0" baseline="0" noProof="0">
                <a:ln>
                  <a:noFill/>
                </a:ln>
                <a:solidFill>
                  <a:srgbClr val="C00000"/>
                </a:solidFill>
                <a:effectLst/>
                <a:uLnTx/>
                <a:uFillTx/>
                <a:latin typeface="等线" panose="02010600030101010101" charset="-122"/>
                <a:ea typeface="等线" panose="02010600030101010101" charset="-122"/>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ea"/>
                <a:sym typeface="+mn-lt"/>
              </a:endParaRPr>
            </a:p>
          </p:txBody>
        </p:sp>
      </p:grpSp>
      <p:sp>
        <p:nvSpPr>
          <p:cNvPr id="2" name="矩形 1"/>
          <p:cNvSpPr/>
          <p:nvPr/>
        </p:nvSpPr>
        <p:spPr>
          <a:xfrm>
            <a:off x="159333" y="534016"/>
            <a:ext cx="5344037" cy="673005"/>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考点一</a:t>
            </a:r>
            <a:r>
              <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rPr>
              <a:t> </a:t>
            </a:r>
            <a:r>
              <a:rPr lang="zh-CN" altLang="en-US" sz="2800" b="1">
                <a:solidFill>
                  <a:srgbClr val="FF0000"/>
                </a:solidFill>
                <a:latin typeface="等线" panose="02010600030101010101" charset="-122"/>
                <a:ea typeface="等线" panose="02010600030101010101" charset="-122"/>
                <a:cs typeface="+mn-ea"/>
                <a:sym typeface="+mn-lt"/>
              </a:rPr>
              <a:t>认真对待民事权利与义务</a:t>
            </a:r>
            <a:endParaRPr kumimoji="0" lang="en-US" altLang="zh-CN" sz="2800" b="1" i="0" u="none" strike="noStrike" kern="1200" cap="none" spc="0" normalizeH="0" baseline="0" noProof="0">
              <a:ln>
                <a:noFill/>
              </a:ln>
              <a:solidFill>
                <a:srgbClr val="FF0000"/>
              </a:solidFill>
              <a:effectLst/>
              <a:uLnTx/>
              <a:uFillTx/>
              <a:latin typeface="等线" panose="02010600030101010101" charset="-122"/>
              <a:ea typeface="等线" panose="02010600030101010101" charset="-122"/>
              <a:cs typeface="+mn-ea"/>
              <a:sym typeface="+mn-lt"/>
            </a:endParaRPr>
          </a:p>
        </p:txBody>
      </p:sp>
      <p:sp>
        <p:nvSpPr>
          <p:cNvPr id="3" name="TextBox 2"/>
          <p:cNvSpPr txBox="1"/>
          <p:nvPr/>
        </p:nvSpPr>
        <p:spPr>
          <a:xfrm>
            <a:off x="159260" y="1076308"/>
            <a:ext cx="3331855" cy="497700"/>
          </a:xfrm>
          <a:prstGeom prst="rect">
            <a:avLst/>
          </a:prstGeom>
          <a:noFill/>
        </p:spPr>
        <p:txBody>
          <a:bodyPr wrap="square" lIns="0" tIns="0" rIns="0" bIns="0" rtlCol="0">
            <a:spAutoFit/>
          </a:bodyPr>
          <a:lstStyle/>
          <a:p>
            <a:pPr marL="0" marR="0" lvl="0" indent="0" algn="l" defTabSz="916940" rtl="0" eaLnBrk="0" fontAlgn="auto" latinLnBrk="1" hangingPunct="0">
              <a:lnSpc>
                <a:spcPct val="150000"/>
              </a:lnSpc>
              <a:spcBef>
                <a:spcPts val="140"/>
              </a:spcBef>
              <a:spcAft>
                <a:spcPct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4.</a:t>
            </a:r>
            <a:r>
              <a:rPr kumimoji="0" lang="zh-CN" altLang="en-US" sz="2400" b="1" i="0" u="none" strike="noStrike" kern="0" cap="none" spc="0" normalizeH="0" baseline="0" noProof="0">
                <a:ln>
                  <a:noFill/>
                </a:ln>
                <a:solidFill>
                  <a:srgbClr val="0070C0"/>
                </a:solidFill>
                <a:effectLst/>
                <a:uLnTx/>
                <a:uFillTx/>
                <a:latin typeface="等线" panose="02010600030101010101" charset="-122"/>
                <a:ea typeface="等线" panose="02010600030101010101" charset="-122"/>
                <a:cs typeface="+mn-cs"/>
              </a:rPr>
              <a:t>民法基本原则</a:t>
            </a:r>
            <a:endParaRPr kumimoji="0" lang="zh-CN" altLang="en-US" sz="2400" b="1" i="0" u="none" strike="noStrike" kern="1200" cap="none" spc="0" normalizeH="0" baseline="0" noProof="0">
              <a:ln>
                <a:noFill/>
              </a:ln>
              <a:solidFill>
                <a:srgbClr val="0070C0"/>
              </a:solidFill>
              <a:effectLst/>
              <a:uLnTx/>
              <a:uFillTx/>
              <a:latin typeface="等线" panose="02010600030101010101" charset="-122"/>
              <a:ea typeface="等线" panose="02010600030101010101" charset="-122"/>
              <a:cs typeface="+mn-cs"/>
            </a:endParaRPr>
          </a:p>
        </p:txBody>
      </p:sp>
      <p:graphicFrame>
        <p:nvGraphicFramePr>
          <p:cNvPr id="4" name="表格 3"/>
          <p:cNvGraphicFramePr>
            <a:graphicFrameLocks noGrp="1"/>
          </p:cNvGraphicFramePr>
          <p:nvPr>
            <p:custDataLst>
              <p:tags r:id="rId1"/>
            </p:custDataLst>
          </p:nvPr>
        </p:nvGraphicFramePr>
        <p:xfrm>
          <a:off x="159347" y="1698554"/>
          <a:ext cx="10778565" cy="5012435"/>
        </p:xfrm>
        <a:graphic>
          <a:graphicData uri="http://schemas.openxmlformats.org/drawingml/2006/table">
            <a:tbl>
              <a:tblPr>
                <a:tableStyleId>{5C22544A-7EE6-4342-B048-85BDC9FD1C3A}</a:tableStyleId>
              </a:tblPr>
              <a:tblGrid>
                <a:gridCol w="742866"/>
                <a:gridCol w="10035699"/>
              </a:tblGrid>
              <a:tr h="0">
                <a:tc>
                  <a:txBody>
                    <a:bodyPr wrap="square"/>
                    <a:lstStyle/>
                    <a:p>
                      <a:pPr marL="0" algn="just" defTabSz="914400" rtl="0" eaLnBrk="1" latinLnBrk="0" hangingPunct="1">
                        <a:lnSpc>
                          <a:spcPct val="115000"/>
                        </a:lnSpc>
                      </a:pPr>
                      <a:r>
                        <a:rPr lang="zh-CN" altLang="en-US" sz="2200" b="1" kern="100">
                          <a:solidFill>
                            <a:srgbClr val="0070C0"/>
                          </a:solidFill>
                          <a:effectLst/>
                          <a:latin typeface="+mn-lt"/>
                          <a:ea typeface="+mn-ea"/>
                          <a:cs typeface="+mn-cs"/>
                        </a:rPr>
                        <a:t>目的</a:t>
                      </a:r>
                      <a:endParaRPr lang="zh-CN" altLang="en-US" sz="22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200" b="1" kern="100">
                          <a:solidFill>
                            <a:schemeClr val="dk1"/>
                          </a:solidFill>
                          <a:effectLst/>
                          <a:latin typeface="+mn-lt"/>
                          <a:ea typeface="+mn-ea"/>
                          <a:cs typeface="+mn-cs"/>
                        </a:rPr>
                        <a:t>民法规定一系列基本原则，旨在</a:t>
                      </a:r>
                      <a:r>
                        <a:rPr lang="zh-CN" altLang="en-US" sz="2200" b="1" kern="100">
                          <a:solidFill>
                            <a:srgbClr val="7030A0"/>
                          </a:solidFill>
                          <a:effectLst/>
                          <a:latin typeface="+mn-lt"/>
                          <a:ea typeface="+mn-ea"/>
                          <a:cs typeface="+mn-cs"/>
                        </a:rPr>
                        <a:t>确保各成员合理合法地行使权利、履行义务，调整各方之间的利益关系</a:t>
                      </a:r>
                      <a:endParaRPr lang="zh-CN" altLang="en-US" sz="2200" b="1" kern="100">
                        <a:solidFill>
                          <a:srgbClr val="7030A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200" b="1" kern="100">
                          <a:solidFill>
                            <a:srgbClr val="0070C0"/>
                          </a:solidFill>
                          <a:effectLst/>
                          <a:latin typeface="+mn-lt"/>
                          <a:ea typeface="+mn-ea"/>
                          <a:cs typeface="+mn-cs"/>
                        </a:rPr>
                        <a:t>含义</a:t>
                      </a:r>
                      <a:endParaRPr lang="zh-CN" altLang="en-US" sz="22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200" b="1" kern="100">
                          <a:solidFill>
                            <a:schemeClr val="dk1"/>
                          </a:solidFill>
                          <a:effectLst/>
                          <a:latin typeface="+mn-lt"/>
                          <a:ea typeface="+mn-ea"/>
                          <a:cs typeface="+mn-cs"/>
                        </a:rPr>
                        <a:t>民法基本原则是民事主体从事民事活动和司法机关审理民事案件时应当遵循的基本准则</a:t>
                      </a:r>
                      <a:endParaRPr lang="zh-CN" altLang="en-US" sz="22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wrap="square"/>
                    <a:lstStyle/>
                    <a:p>
                      <a:pPr marL="0" algn="just" defTabSz="914400" rtl="0" eaLnBrk="1" latinLnBrk="0" hangingPunct="1">
                        <a:lnSpc>
                          <a:spcPct val="115000"/>
                        </a:lnSpc>
                      </a:pPr>
                      <a:r>
                        <a:rPr lang="zh-CN" altLang="en-US" sz="2200" b="1" kern="100">
                          <a:solidFill>
                            <a:srgbClr val="0070C0"/>
                          </a:solidFill>
                          <a:effectLst/>
                          <a:latin typeface="+mn-lt"/>
                          <a:ea typeface="+mn-ea"/>
                          <a:cs typeface="+mn-cs"/>
                        </a:rPr>
                        <a:t>内容</a:t>
                      </a:r>
                      <a:endParaRPr lang="zh-CN" altLang="en-US" sz="2200" b="1" kern="100">
                        <a:solidFill>
                          <a:srgbClr val="0070C0"/>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algn="just" defTabSz="914400" rtl="0" eaLnBrk="1" latinLnBrk="0" hangingPunct="1">
                        <a:lnSpc>
                          <a:spcPct val="115000"/>
                        </a:lnSpc>
                      </a:pPr>
                      <a:r>
                        <a:rPr lang="zh-CN" altLang="en-US" sz="2200" b="1" kern="100">
                          <a:solidFill>
                            <a:schemeClr val="dk1"/>
                          </a:solidFill>
                          <a:effectLst/>
                          <a:latin typeface="+mn-lt"/>
                          <a:ea typeface="+mn-ea"/>
                          <a:cs typeface="+mn-cs"/>
                        </a:rPr>
                        <a:t>民法典确立了</a:t>
                      </a:r>
                      <a:r>
                        <a:rPr lang="zh-CN" altLang="en-US" sz="2200" b="1" kern="100">
                          <a:solidFill>
                            <a:srgbClr val="7030A0"/>
                          </a:solidFill>
                          <a:effectLst/>
                          <a:latin typeface="+mn-lt"/>
                          <a:ea typeface="+mn-ea"/>
                          <a:cs typeface="+mn-cs"/>
                        </a:rPr>
                        <a:t>平等、自愿、公平、诚信、守法和公序良俗、绿色等基本原则</a:t>
                      </a:r>
                      <a:endParaRPr lang="zh-CN" altLang="en-US" sz="2200" b="1" kern="100">
                        <a:solidFill>
                          <a:srgbClr val="7030A0"/>
                        </a:solidFill>
                        <a:effectLst/>
                        <a:latin typeface="+mn-lt"/>
                        <a:ea typeface="+mn-ea"/>
                        <a:cs typeface="+mn-cs"/>
                      </a:endParaRPr>
                    </a:p>
                    <a:p>
                      <a:pPr marL="0" algn="just" defTabSz="914400" rtl="0" eaLnBrk="1" latinLnBrk="0" hangingPunct="1">
                        <a:lnSpc>
                          <a:spcPct val="115000"/>
                        </a:lnSpc>
                      </a:pPr>
                      <a:r>
                        <a:rPr lang="zh-CN" altLang="en-US" sz="2200" b="1" kern="100">
                          <a:solidFill>
                            <a:schemeClr val="dk1"/>
                          </a:solidFill>
                          <a:effectLst/>
                          <a:latin typeface="+mn-lt"/>
                          <a:ea typeface="+mn-ea"/>
                          <a:cs typeface="+mn-cs"/>
                        </a:rPr>
                        <a:t>①平等原则：民事主体在民事活动中的法律地位一律平等</a:t>
                      </a:r>
                      <a:endParaRPr lang="zh-CN" altLang="en-US" sz="2200" b="1" kern="100">
                        <a:solidFill>
                          <a:schemeClr val="dk1"/>
                        </a:solidFill>
                        <a:effectLst/>
                        <a:latin typeface="+mn-lt"/>
                        <a:ea typeface="+mn-ea"/>
                        <a:cs typeface="+mn-cs"/>
                      </a:endParaRPr>
                    </a:p>
                    <a:p>
                      <a:pPr marL="0" algn="just" defTabSz="914400" rtl="0" eaLnBrk="1" latinLnBrk="0" hangingPunct="1">
                        <a:lnSpc>
                          <a:spcPct val="115000"/>
                        </a:lnSpc>
                      </a:pPr>
                      <a:r>
                        <a:rPr lang="zh-CN" altLang="en-US" sz="2200" b="1" kern="100">
                          <a:solidFill>
                            <a:schemeClr val="dk1"/>
                          </a:solidFill>
                          <a:effectLst/>
                          <a:latin typeface="+mn-lt"/>
                          <a:ea typeface="+mn-ea"/>
                          <a:cs typeface="+mn-cs"/>
                        </a:rPr>
                        <a:t>②自愿原则：民事主体从事民事活动，应当遵循自愿原则，按照自己的意思设立、变更、终止民事法律关系</a:t>
                      </a:r>
                      <a:endParaRPr lang="zh-CN" altLang="en-US" sz="2200" b="1" kern="100">
                        <a:solidFill>
                          <a:schemeClr val="dk1"/>
                        </a:solidFill>
                        <a:effectLst/>
                        <a:latin typeface="+mn-lt"/>
                        <a:ea typeface="+mn-ea"/>
                        <a:cs typeface="+mn-cs"/>
                      </a:endParaRPr>
                    </a:p>
                    <a:p>
                      <a:pPr marL="0" algn="just" defTabSz="914400" rtl="0" eaLnBrk="1" latinLnBrk="0" hangingPunct="1">
                        <a:lnSpc>
                          <a:spcPct val="115000"/>
                        </a:lnSpc>
                      </a:pPr>
                      <a:r>
                        <a:rPr lang="zh-CN" altLang="en-US" sz="2200" b="1" kern="100">
                          <a:solidFill>
                            <a:schemeClr val="dk1"/>
                          </a:solidFill>
                          <a:effectLst/>
                          <a:latin typeface="+mn-lt"/>
                          <a:ea typeface="+mn-ea"/>
                          <a:cs typeface="+mn-cs"/>
                        </a:rPr>
                        <a:t>③公平原则：民事主体从事民事活动，应当遵循公平原则，合理确定各方的权利和义务</a:t>
                      </a:r>
                      <a:endParaRPr lang="zh-CN" altLang="en-US" sz="2200" b="1" kern="100">
                        <a:solidFill>
                          <a:schemeClr val="dk1"/>
                        </a:solidFill>
                        <a:effectLst/>
                        <a:latin typeface="+mn-lt"/>
                        <a:ea typeface="+mn-ea"/>
                        <a:cs typeface="+mn-cs"/>
                      </a:endParaRPr>
                    </a:p>
                    <a:p>
                      <a:pPr marL="0" algn="just" defTabSz="914400" rtl="0" eaLnBrk="1" latinLnBrk="0" hangingPunct="1">
                        <a:lnSpc>
                          <a:spcPct val="115000"/>
                        </a:lnSpc>
                      </a:pPr>
                      <a:r>
                        <a:rPr lang="zh-CN" altLang="en-US" sz="2200" b="1" kern="100">
                          <a:solidFill>
                            <a:schemeClr val="dk1"/>
                          </a:solidFill>
                          <a:effectLst/>
                          <a:latin typeface="+mn-lt"/>
                          <a:ea typeface="+mn-ea"/>
                          <a:cs typeface="+mn-cs"/>
                        </a:rPr>
                        <a:t>④诚信原则：民事主体从事民事活动，应当遵循诚信原则，秉持诚实，恪守承诺</a:t>
                      </a:r>
                      <a:endParaRPr lang="zh-CN" altLang="en-US" sz="2200" b="1" kern="100">
                        <a:solidFill>
                          <a:schemeClr val="dk1"/>
                        </a:solidFill>
                        <a:effectLst/>
                        <a:latin typeface="+mn-lt"/>
                        <a:ea typeface="+mn-ea"/>
                        <a:cs typeface="+mn-cs"/>
                      </a:endParaRPr>
                    </a:p>
                    <a:p>
                      <a:pPr marL="0" algn="just" defTabSz="914400" rtl="0" eaLnBrk="1" latinLnBrk="0" hangingPunct="1">
                        <a:lnSpc>
                          <a:spcPct val="115000"/>
                        </a:lnSpc>
                      </a:pPr>
                      <a:r>
                        <a:rPr lang="zh-CN" altLang="en-US" sz="2200" b="1" kern="100">
                          <a:solidFill>
                            <a:schemeClr val="dk1"/>
                          </a:solidFill>
                          <a:effectLst/>
                          <a:latin typeface="+mn-lt"/>
                          <a:ea typeface="+mn-ea"/>
                          <a:cs typeface="+mn-cs"/>
                        </a:rPr>
                        <a:t>⑤守法和公序良俗原则：民事主体从事民事活动，不得违反法律及公序良俗</a:t>
                      </a:r>
                      <a:endParaRPr lang="zh-CN" altLang="en-US" sz="2200" b="1" kern="100">
                        <a:solidFill>
                          <a:schemeClr val="dk1"/>
                        </a:solidFill>
                        <a:effectLst/>
                        <a:latin typeface="+mn-lt"/>
                        <a:ea typeface="+mn-ea"/>
                        <a:cs typeface="+mn-cs"/>
                      </a:endParaRPr>
                    </a:p>
                    <a:p>
                      <a:pPr marL="0" algn="just" defTabSz="914400" rtl="0" eaLnBrk="1" latinLnBrk="0" hangingPunct="1">
                        <a:lnSpc>
                          <a:spcPct val="115000"/>
                        </a:lnSpc>
                      </a:pPr>
                      <a:r>
                        <a:rPr lang="zh-CN" altLang="en-US" sz="2200" b="1" kern="100">
                          <a:solidFill>
                            <a:schemeClr val="dk1"/>
                          </a:solidFill>
                          <a:effectLst/>
                          <a:latin typeface="+mn-lt"/>
                          <a:ea typeface="+mn-ea"/>
                          <a:cs typeface="+mn-cs"/>
                        </a:rPr>
                        <a:t>⑥绿色原则：民事主体从事民事活动，应当有利于节约资源、保护生态环境</a:t>
                      </a:r>
                      <a:endParaRPr lang="zh-CN" altLang="en-US" sz="2200" b="1" kern="100">
                        <a:solidFill>
                          <a:schemeClr val="dk1"/>
                        </a:solidFill>
                        <a:effectLst/>
                        <a:latin typeface="+mn-lt"/>
                        <a:ea typeface="+mn-ea"/>
                        <a:cs typeface="+mn-cs"/>
                      </a:endParaRPr>
                    </a:p>
                  </a:txBody>
                  <a:tcPr marL="68580" marR="68580"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11316173" y="35599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7" name="矩形 6"/>
          <p:cNvSpPr/>
          <p:nvPr>
            <p:custDataLst>
              <p:tags r:id="rId2"/>
            </p:custDataLst>
          </p:nvPr>
        </p:nvSpPr>
        <p:spPr>
          <a:xfrm>
            <a:off x="-1" y="30779"/>
            <a:ext cx="1696599"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名词点击</a:t>
            </a:r>
            <a:endParaRPr lang="zh-CN" altLang="en-US" sz="2800" b="1">
              <a:solidFill>
                <a:schemeClr val="bg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64168" y="545265"/>
            <a:ext cx="12127832" cy="5723890"/>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7030A0"/>
                </a:solidFill>
                <a:effectLst/>
                <a:uLnTx/>
                <a:uFillTx/>
                <a:latin typeface="黑体" panose="02010609060101010101" charset="-122"/>
                <a:ea typeface="黑体" panose="02010609060101010101" charset="-122"/>
                <a:cs typeface="+mn-cs"/>
              </a:rPr>
              <a:t>民事权利、民事义务、民事权利能力、民事行为能力</a:t>
            </a:r>
            <a:endParaRPr kumimoji="0" lang="en-US" altLang="zh-CN" sz="2800" b="1" i="0" u="none" strike="noStrike" kern="1200" cap="none" spc="0" normalizeH="0" baseline="0" noProof="0">
              <a:ln>
                <a:noFill/>
              </a:ln>
              <a:solidFill>
                <a:srgbClr val="7030A0"/>
              </a:solidFill>
              <a:effectLst/>
              <a:uLnTx/>
              <a:uFillTx/>
              <a:latin typeface="黑体" panose="02010609060101010101" charset="-122"/>
              <a:ea typeface="黑体" panose="02010609060101010101"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a:t>
            </a:r>
            <a:r>
              <a:rPr kumimoji="0" lang="zh-CN" altLang="en-US" sz="2600" b="1" i="0" u="none" strike="noStrike" kern="1200" cap="none" spc="0" normalizeH="0" baseline="0" noProof="0">
                <a:ln>
                  <a:noFill/>
                </a:ln>
                <a:solidFill>
                  <a:srgbClr val="FF0000"/>
                </a:solidFill>
                <a:effectLst/>
                <a:uLnTx/>
                <a:uFillTx/>
                <a:latin typeface="黑体" panose="02010609060101010101" charset="-122"/>
                <a:ea typeface="黑体" panose="02010609060101010101" charset="-122"/>
                <a:cs typeface="+mn-cs"/>
              </a:rPr>
              <a:t>民事权利</a:t>
            </a:r>
            <a:r>
              <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：是指民法赋予的民事主体为实现某种特定利益而</a:t>
            </a:r>
            <a:r>
              <a:rPr kumimoji="0" lang="zh-CN" altLang="en-US" sz="2600" b="1" i="0" u="none" strike="noStrike" kern="1200" cap="none" spc="0" normalizeH="0" baseline="0" noProof="0">
                <a:ln>
                  <a:noFill/>
                </a:ln>
                <a:solidFill>
                  <a:srgbClr val="FF0000"/>
                </a:solidFill>
                <a:effectLst/>
                <a:uLnTx/>
                <a:uFillTx/>
                <a:latin typeface="黑体" panose="02010609060101010101" charset="-122"/>
                <a:ea typeface="黑体" panose="02010609060101010101" charset="-122"/>
                <a:cs typeface="+mn-cs"/>
              </a:rPr>
              <a:t>为或不为</a:t>
            </a:r>
            <a:r>
              <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一定行为的</a:t>
            </a:r>
            <a:r>
              <a:rPr kumimoji="0" lang="zh-CN" altLang="en-US" sz="2600" b="1" i="0" u="none" strike="noStrike" kern="1200" cap="none" spc="0" normalizeH="0" baseline="0" noProof="0">
                <a:ln>
                  <a:noFill/>
                </a:ln>
                <a:solidFill>
                  <a:srgbClr val="FF0000"/>
                </a:solidFill>
                <a:effectLst/>
                <a:uLnTx/>
                <a:uFillTx/>
                <a:latin typeface="黑体" panose="02010609060101010101" charset="-122"/>
                <a:ea typeface="黑体" panose="02010609060101010101" charset="-122"/>
                <a:cs typeface="+mn-cs"/>
              </a:rPr>
              <a:t>自由</a:t>
            </a:r>
            <a:r>
              <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a:t>
            </a:r>
            <a:endParaRPr kumimoji="0" lang="en-US" altLang="zh-CN"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endParaRPr kumimoji="0" lang="en-US" altLang="zh-CN"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a:t>
            </a:r>
            <a:r>
              <a:rPr kumimoji="0" lang="zh-CN" altLang="en-US" sz="2600" b="1" i="0" u="none" strike="noStrike" kern="1200" cap="none" spc="0" normalizeH="0" baseline="0" noProof="0">
                <a:ln>
                  <a:noFill/>
                </a:ln>
                <a:solidFill>
                  <a:srgbClr val="0000CC"/>
                </a:solidFill>
                <a:effectLst/>
                <a:uLnTx/>
                <a:uFillTx/>
                <a:latin typeface="黑体" panose="02010609060101010101" charset="-122"/>
                <a:ea typeface="黑体" panose="02010609060101010101" charset="-122"/>
                <a:cs typeface="+mn-cs"/>
              </a:rPr>
              <a:t>民事义务</a:t>
            </a:r>
            <a:r>
              <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：是指民事主体为满足民事权利所保护的利益而依法</a:t>
            </a:r>
            <a:r>
              <a:rPr kumimoji="0" lang="zh-CN" altLang="en-US" sz="2600" b="1" i="0" u="none" strike="noStrike" kern="1200" cap="none" spc="0" normalizeH="0" baseline="0" noProof="0">
                <a:ln>
                  <a:noFill/>
                </a:ln>
                <a:solidFill>
                  <a:srgbClr val="0000CC"/>
                </a:solidFill>
                <a:effectLst/>
                <a:uLnTx/>
                <a:uFillTx/>
                <a:latin typeface="黑体" panose="02010609060101010101" charset="-122"/>
                <a:ea typeface="黑体" panose="02010609060101010101" charset="-122"/>
                <a:cs typeface="+mn-cs"/>
              </a:rPr>
              <a:t>应当为或不为</a:t>
            </a:r>
            <a:r>
              <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一定行为的</a:t>
            </a:r>
            <a:r>
              <a:rPr kumimoji="0" lang="zh-CN" altLang="en-US" sz="2600" b="1" i="0" u="none" strike="noStrike" kern="1200" cap="none" spc="0" normalizeH="0" baseline="0" noProof="0">
                <a:ln>
                  <a:noFill/>
                </a:ln>
                <a:solidFill>
                  <a:srgbClr val="0000CC"/>
                </a:solidFill>
                <a:effectLst/>
                <a:uLnTx/>
                <a:uFillTx/>
                <a:latin typeface="黑体" panose="02010609060101010101" charset="-122"/>
                <a:ea typeface="黑体" panose="02010609060101010101" charset="-122"/>
                <a:cs typeface="+mn-cs"/>
              </a:rPr>
              <a:t>约束</a:t>
            </a:r>
            <a:r>
              <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a:t>
            </a:r>
            <a:endParaRPr kumimoji="0" lang="en-US" altLang="zh-CN"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endParaRPr kumimoji="0" lang="en-US" altLang="zh-CN"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zh-CN" sz="2600" b="1">
                <a:solidFill>
                  <a:prstClr val="black"/>
                </a:solidFill>
                <a:latin typeface="黑体" panose="02010609060101010101" charset="-122"/>
                <a:ea typeface="黑体" panose="02010609060101010101" charset="-122"/>
              </a:rPr>
              <a:t>◇</a:t>
            </a:r>
            <a:r>
              <a:rPr lang="zh-CN" altLang="en-US" sz="2600" b="1">
                <a:solidFill>
                  <a:srgbClr val="00B050"/>
                </a:solidFill>
                <a:latin typeface="黑体" panose="02010609060101010101" charset="-122"/>
                <a:ea typeface="黑体" panose="02010609060101010101" charset="-122"/>
              </a:rPr>
              <a:t>民事权利能力</a:t>
            </a:r>
            <a:r>
              <a:rPr lang="zh-CN" altLang="en-US" sz="2600" b="1">
                <a:solidFill>
                  <a:prstClr val="black"/>
                </a:solidFill>
                <a:latin typeface="黑体" panose="02010609060101010101" charset="-122"/>
                <a:ea typeface="黑体" panose="02010609060101010101" charset="-122"/>
              </a:rPr>
              <a:t>：是指法律赋予的民事主体从事民事活动、依法享有权利和承担义务的</a:t>
            </a:r>
            <a:r>
              <a:rPr lang="zh-CN" altLang="en-US" sz="2600" b="1">
                <a:solidFill>
                  <a:srgbClr val="00B050"/>
                </a:solidFill>
                <a:latin typeface="黑体" panose="02010609060101010101" charset="-122"/>
                <a:ea typeface="黑体" panose="02010609060101010101" charset="-122"/>
              </a:rPr>
              <a:t>资格</a:t>
            </a:r>
            <a:r>
              <a:rPr lang="zh-CN" altLang="en-US" sz="2600" b="1">
                <a:solidFill>
                  <a:prstClr val="black"/>
                </a:solidFill>
                <a:latin typeface="黑体" panose="02010609060101010101" charset="-122"/>
                <a:ea typeface="黑体" panose="02010609060101010101" charset="-122"/>
              </a:rPr>
              <a:t>。</a:t>
            </a:r>
            <a:r>
              <a:rPr lang="en-US" altLang="zh-CN" sz="2600" b="1">
                <a:solidFill>
                  <a:prstClr val="black"/>
                </a:solidFill>
                <a:highlight>
                  <a:srgbClr val="FFFFCC"/>
                </a:highlight>
                <a:latin typeface="黑体" panose="02010609060101010101" charset="-122"/>
                <a:ea typeface="黑体" panose="02010609060101010101" charset="-122"/>
              </a:rPr>
              <a:t>【</a:t>
            </a:r>
            <a:r>
              <a:rPr lang="zh-CN" altLang="en-US" sz="2600" b="1">
                <a:solidFill>
                  <a:srgbClr val="FF0000"/>
                </a:solidFill>
                <a:highlight>
                  <a:srgbClr val="FFFFCC"/>
                </a:highlight>
                <a:latin typeface="黑体" panose="02010609060101010101" charset="-122"/>
                <a:ea typeface="黑体" panose="02010609060101010101" charset="-122"/>
              </a:rPr>
              <a:t>有没有</a:t>
            </a:r>
            <a:r>
              <a:rPr lang="zh-CN" altLang="en-US" sz="2600" b="1">
                <a:solidFill>
                  <a:prstClr val="black"/>
                </a:solidFill>
                <a:highlight>
                  <a:srgbClr val="FFFFCC"/>
                </a:highlight>
                <a:latin typeface="黑体" panose="02010609060101010101" charset="-122"/>
                <a:ea typeface="黑体" panose="02010609060101010101" charset="-122"/>
              </a:rPr>
              <a:t>资格</a:t>
            </a:r>
            <a:r>
              <a:rPr lang="en-US" altLang="zh-CN" sz="2600" b="1">
                <a:solidFill>
                  <a:prstClr val="black"/>
                </a:solidFill>
                <a:highlight>
                  <a:srgbClr val="FFFFCC"/>
                </a:highlight>
                <a:latin typeface="黑体" panose="02010609060101010101" charset="-122"/>
                <a:ea typeface="黑体" panose="02010609060101010101" charset="-122"/>
              </a:rPr>
              <a:t>】</a:t>
            </a:r>
            <a:endParaRPr lang="en-US" altLang="zh-CN" sz="2600" b="1">
              <a:solidFill>
                <a:prstClr val="black"/>
              </a:solidFill>
              <a:highlight>
                <a:srgbClr val="FFFFCC"/>
              </a:highlight>
              <a:latin typeface="黑体" panose="02010609060101010101" charset="-122"/>
              <a:ea typeface="黑体" panose="0201060906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2600" b="1">
                <a:solidFill>
                  <a:prstClr val="black"/>
                </a:solidFill>
                <a:latin typeface="黑体" panose="02010609060101010101" charset="-122"/>
                <a:ea typeface="黑体" panose="02010609060101010101" charset="-122"/>
              </a:rPr>
              <a:t>例：十岁的孩子能成为房屋买卖合同的买受人吗？答案是能。</a:t>
            </a:r>
            <a:endParaRPr lang="en-US" altLang="zh-CN" sz="2600" b="1">
              <a:solidFill>
                <a:prstClr val="black"/>
              </a:solidFill>
              <a:latin typeface="黑体" panose="02010609060101010101" charset="-122"/>
              <a:ea typeface="黑体" panose="0201060906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altLang="zh-CN" sz="2600" b="1">
              <a:solidFill>
                <a:prstClr val="black"/>
              </a:solidFill>
              <a:latin typeface="黑体" panose="02010609060101010101" charset="-122"/>
              <a:ea typeface="黑体" panose="0201060906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2600" b="1">
                <a:solidFill>
                  <a:prstClr val="black"/>
                </a:solidFill>
                <a:latin typeface="黑体" panose="02010609060101010101" charset="-122"/>
                <a:ea typeface="黑体" panose="02010609060101010101" charset="-122"/>
              </a:rPr>
              <a:t>◇</a:t>
            </a:r>
            <a:r>
              <a:rPr lang="zh-CN" altLang="en-US" sz="2600" b="1">
                <a:solidFill>
                  <a:srgbClr val="CC00CC"/>
                </a:solidFill>
                <a:latin typeface="黑体" panose="02010609060101010101" charset="-122"/>
                <a:ea typeface="黑体" panose="02010609060101010101" charset="-122"/>
              </a:rPr>
              <a:t>民事行为能力</a:t>
            </a:r>
            <a:r>
              <a:rPr lang="zh-CN" altLang="en-US" sz="2600" b="1">
                <a:solidFill>
                  <a:prstClr val="black"/>
                </a:solidFill>
                <a:latin typeface="黑体" panose="02010609060101010101" charset="-122"/>
                <a:ea typeface="黑体" panose="02010609060101010101" charset="-122"/>
              </a:rPr>
              <a:t>：是指法律确认的民事主体通过自己的行为从事民事活动、取得民事权利和承担民事义务的</a:t>
            </a:r>
            <a:r>
              <a:rPr lang="zh-CN" altLang="en-US" sz="2600" b="1">
                <a:solidFill>
                  <a:srgbClr val="CC00CC"/>
                </a:solidFill>
                <a:latin typeface="黑体" panose="02010609060101010101" charset="-122"/>
                <a:ea typeface="黑体" panose="02010609060101010101" charset="-122"/>
              </a:rPr>
              <a:t>能力</a:t>
            </a:r>
            <a:r>
              <a:rPr lang="zh-CN" altLang="en-US" sz="2600" b="1">
                <a:solidFill>
                  <a:prstClr val="black"/>
                </a:solidFill>
                <a:latin typeface="黑体" panose="02010609060101010101" charset="-122"/>
                <a:ea typeface="黑体" panose="02010609060101010101" charset="-122"/>
              </a:rPr>
              <a:t>。</a:t>
            </a:r>
            <a:r>
              <a:rPr lang="en-US" altLang="zh-CN" sz="2600" b="1">
                <a:solidFill>
                  <a:prstClr val="black"/>
                </a:solidFill>
                <a:highlight>
                  <a:srgbClr val="FFFFCC"/>
                </a:highlight>
                <a:latin typeface="黑体" panose="02010609060101010101" charset="-122"/>
                <a:ea typeface="黑体" panose="02010609060101010101" charset="-122"/>
              </a:rPr>
              <a:t>【</a:t>
            </a:r>
            <a:r>
              <a:rPr lang="zh-CN" altLang="en-US" sz="2600" b="1">
                <a:solidFill>
                  <a:srgbClr val="FF0000"/>
                </a:solidFill>
                <a:highlight>
                  <a:srgbClr val="FFFFCC"/>
                </a:highlight>
                <a:latin typeface="黑体" panose="02010609060101010101" charset="-122"/>
                <a:ea typeface="黑体" panose="02010609060101010101" charset="-122"/>
              </a:rPr>
              <a:t>能不能</a:t>
            </a:r>
            <a:r>
              <a:rPr lang="zh-CN" altLang="en-US" sz="2600" b="1">
                <a:solidFill>
                  <a:prstClr val="black"/>
                </a:solidFill>
                <a:highlight>
                  <a:srgbClr val="FFFFCC"/>
                </a:highlight>
                <a:latin typeface="黑体" panose="02010609060101010101" charset="-122"/>
                <a:ea typeface="黑体" panose="02010609060101010101" charset="-122"/>
              </a:rPr>
              <a:t>承担</a:t>
            </a:r>
            <a:r>
              <a:rPr lang="en-US" altLang="zh-CN" sz="2600" b="1">
                <a:solidFill>
                  <a:prstClr val="black"/>
                </a:solidFill>
                <a:highlight>
                  <a:srgbClr val="FFFFCC"/>
                </a:highlight>
                <a:latin typeface="黑体" panose="02010609060101010101" charset="-122"/>
                <a:ea typeface="黑体" panose="02010609060101010101" charset="-122"/>
              </a:rPr>
              <a:t>】</a:t>
            </a:r>
            <a:endParaRPr lang="en-US" altLang="zh-CN" sz="2600" b="1">
              <a:solidFill>
                <a:prstClr val="black"/>
              </a:solidFill>
              <a:highlight>
                <a:srgbClr val="FFFFCC"/>
              </a:highlight>
              <a:latin typeface="黑体" panose="02010609060101010101" charset="-122"/>
              <a:ea typeface="黑体" panose="0201060906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rPr>
              <a:t>例：十岁的孩子能自己一个人去买房吗！答案是不能。</a:t>
            </a:r>
            <a:endParaRPr kumimoji="0" lang="zh-CN" altLang="en-US" sz="2600" b="1" i="0" u="none" strike="noStrike" kern="1200" cap="none" spc="0" normalizeH="0" baseline="0" noProof="0">
              <a:ln>
                <a:noFill/>
              </a:ln>
              <a:solidFill>
                <a:prstClr val="black"/>
              </a:solidFill>
              <a:effectLst/>
              <a:uLnTx/>
              <a:uFillTx/>
              <a:latin typeface="黑体" panose="02010609060101010101" charset="-122"/>
              <a:ea typeface="黑体" panose="02010609060101010101"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wipe(left)">
                                      <p:cBhvr>
                                        <p:cTn id="7" dur="500"/>
                                        <p:tgtEl>
                                          <p:spTgt spid="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9" end="9"/>
                                            </p:txEl>
                                          </p:spTgt>
                                        </p:tgtEl>
                                        <p:attrNameLst>
                                          <p:attrName>style.visibility</p:attrName>
                                        </p:attrNameLst>
                                      </p:cBhvr>
                                      <p:to>
                                        <p:strVal val="visible"/>
                                      </p:to>
                                    </p:set>
                                    <p:animEffect transition="in" filter="wipe(left)">
                                      <p:cBhvr>
                                        <p:cTn id="1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AS_UNIQUEID" val="7623"/>
</p:tagLst>
</file>

<file path=ppt/tags/tag10.xml><?xml version="1.0" encoding="utf-8"?>
<p:tagLst xmlns:p="http://schemas.openxmlformats.org/presentationml/2006/main">
  <p:tag name="AS_UNIQUEID" val="7686"/>
</p:tagLst>
</file>

<file path=ppt/tags/tag100.xml><?xml version="1.0" encoding="utf-8"?>
<p:tagLst xmlns:p="http://schemas.openxmlformats.org/presentationml/2006/main">
  <p:tag name="AS_UNIQUEID" val="7940"/>
</p:tagLst>
</file>

<file path=ppt/tags/tag101.xml><?xml version="1.0" encoding="utf-8"?>
<p:tagLst xmlns:p="http://schemas.openxmlformats.org/presentationml/2006/main">
  <p:tag name="AS_UNIQUEID" val="7941"/>
</p:tagLst>
</file>

<file path=ppt/tags/tag102.xml><?xml version="1.0" encoding="utf-8"?>
<p:tagLst xmlns:p="http://schemas.openxmlformats.org/presentationml/2006/main">
  <p:tag name="AS_UNIQUEID" val="7950"/>
</p:tagLst>
</file>

<file path=ppt/tags/tag103.xml><?xml version="1.0" encoding="utf-8"?>
<p:tagLst xmlns:p="http://schemas.openxmlformats.org/presentationml/2006/main">
  <p:tag name="AS_UNIQUEID" val="7951"/>
</p:tagLst>
</file>

<file path=ppt/tags/tag104.xml><?xml version="1.0" encoding="utf-8"?>
<p:tagLst xmlns:p="http://schemas.openxmlformats.org/presentationml/2006/main">
  <p:tag name="AS_UNIQUEID" val="7952"/>
</p:tagLst>
</file>

<file path=ppt/tags/tag105.xml><?xml version="1.0" encoding="utf-8"?>
<p:tagLst xmlns:p="http://schemas.openxmlformats.org/presentationml/2006/main">
  <p:tag name="AS_UNIQUEID" val="7946"/>
</p:tagLst>
</file>

<file path=ppt/tags/tag106.xml><?xml version="1.0" encoding="utf-8"?>
<p:tagLst xmlns:p="http://schemas.openxmlformats.org/presentationml/2006/main">
  <p:tag name="AS_UNIQUEID" val="7947"/>
</p:tagLst>
</file>

<file path=ppt/tags/tag107.xml><?xml version="1.0" encoding="utf-8"?>
<p:tagLst xmlns:p="http://schemas.openxmlformats.org/presentationml/2006/main">
  <p:tag name="AS_UNIQUEID" val="7948"/>
</p:tagLst>
</file>

<file path=ppt/tags/tag108.xml><?xml version="1.0" encoding="utf-8"?>
<p:tagLst xmlns:p="http://schemas.openxmlformats.org/presentationml/2006/main">
  <p:tag name="AS_OS" val="Unix 3.10 unknown"/>
  <p:tag name="AS_RELEASE_DATE" val="2020.11.30"/>
  <p:tag name="AS_TITLE" val="Aspose.Slides for Java"/>
  <p:tag name="AS_VERSION" val="20.11"/>
  <p:tag name="KSO_WPP_MARK_KEY" val="8cb5d1fa-3acf-4a2c-89f8-02c5c6f9abfa"/>
  <p:tag name="COMMONDATA" val="eyJoZGlkIjoiNGE2ZDgzMzVjMmM0NWFhMTBkY2JjZTZhOWE1YmE1YjAifQ=="/>
</p:tagLst>
</file>

<file path=ppt/tags/tag11.xml><?xml version="1.0" encoding="utf-8"?>
<p:tagLst xmlns:p="http://schemas.openxmlformats.org/presentationml/2006/main">
  <p:tag name="AS_UNIQUEID" val="7687"/>
</p:tagLst>
</file>

<file path=ppt/tags/tag12.xml><?xml version="1.0" encoding="utf-8"?>
<p:tagLst xmlns:p="http://schemas.openxmlformats.org/presentationml/2006/main">
  <p:tag name="AS_UNIQUEID" val="7688"/>
</p:tagLst>
</file>

<file path=ppt/tags/tag13.xml><?xml version="1.0" encoding="utf-8"?>
<p:tagLst xmlns:p="http://schemas.openxmlformats.org/presentationml/2006/main">
  <p:tag name="AS_UNIQUEID" val="7689"/>
</p:tagLst>
</file>

<file path=ppt/tags/tag14.xml><?xml version="1.0" encoding="utf-8"?>
<p:tagLst xmlns:p="http://schemas.openxmlformats.org/presentationml/2006/main">
  <p:tag name="AS_UNIQUEID" val="7690"/>
</p:tagLst>
</file>

<file path=ppt/tags/tag15.xml><?xml version="1.0" encoding="utf-8"?>
<p:tagLst xmlns:p="http://schemas.openxmlformats.org/presentationml/2006/main">
  <p:tag name="AS_UNIQUEID" val="7691"/>
</p:tagLst>
</file>

<file path=ppt/tags/tag16.xml><?xml version="1.0" encoding="utf-8"?>
<p:tagLst xmlns:p="http://schemas.openxmlformats.org/presentationml/2006/main">
  <p:tag name="AS_UNIQUEID" val="7692"/>
</p:tagLst>
</file>

<file path=ppt/tags/tag17.xml><?xml version="1.0" encoding="utf-8"?>
<p:tagLst xmlns:p="http://schemas.openxmlformats.org/presentationml/2006/main">
  <p:tag name="AS_UNIQUEID" val="7693"/>
</p:tagLst>
</file>

<file path=ppt/tags/tag18.xml><?xml version="1.0" encoding="utf-8"?>
<p:tagLst xmlns:p="http://schemas.openxmlformats.org/presentationml/2006/main">
  <p:tag name="AS_UNIQUEID" val="7694"/>
</p:tagLst>
</file>

<file path=ppt/tags/tag19.xml><?xml version="1.0" encoding="utf-8"?>
<p:tagLst xmlns:p="http://schemas.openxmlformats.org/presentationml/2006/main">
  <p:tag name="AS_UNIQUEID" val="7695"/>
</p:tagLst>
</file>

<file path=ppt/tags/tag2.xml><?xml version="1.0" encoding="utf-8"?>
<p:tagLst xmlns:p="http://schemas.openxmlformats.org/presentationml/2006/main">
  <p:tag name="AS_UNIQUEID" val="7624"/>
</p:tagLst>
</file>

<file path=ppt/tags/tag20.xml><?xml version="1.0" encoding="utf-8"?>
<p:tagLst xmlns:p="http://schemas.openxmlformats.org/presentationml/2006/main">
  <p:tag name="AS_UNIQUEID" val="7696"/>
</p:tagLst>
</file>

<file path=ppt/tags/tag21.xml><?xml version="1.0" encoding="utf-8"?>
<p:tagLst xmlns:p="http://schemas.openxmlformats.org/presentationml/2006/main">
  <p:tag name="AS_UNIQUEID" val="7697"/>
</p:tagLst>
</file>

<file path=ppt/tags/tag22.xml><?xml version="1.0" encoding="utf-8"?>
<p:tagLst xmlns:p="http://schemas.openxmlformats.org/presentationml/2006/main">
  <p:tag name="AS_UNIQUEID" val="7698"/>
</p:tagLst>
</file>

<file path=ppt/tags/tag23.xml><?xml version="1.0" encoding="utf-8"?>
<p:tagLst xmlns:p="http://schemas.openxmlformats.org/presentationml/2006/main">
  <p:tag name="AS_UNIQUEID" val="7699"/>
</p:tagLst>
</file>

<file path=ppt/tags/tag24.xml><?xml version="1.0" encoding="utf-8"?>
<p:tagLst xmlns:p="http://schemas.openxmlformats.org/presentationml/2006/main">
  <p:tag name="AS_UNIQUEID" val="7700"/>
</p:tagLst>
</file>

<file path=ppt/tags/tag25.xml><?xml version="1.0" encoding="utf-8"?>
<p:tagLst xmlns:p="http://schemas.openxmlformats.org/presentationml/2006/main">
  <p:tag name="AS_UNIQUEID" val="7701"/>
</p:tagLst>
</file>

<file path=ppt/tags/tag26.xml><?xml version="1.0" encoding="utf-8"?>
<p:tagLst xmlns:p="http://schemas.openxmlformats.org/presentationml/2006/main">
  <p:tag name="AS_UNIQUEID" val="7702"/>
</p:tagLst>
</file>

<file path=ppt/tags/tag27.xml><?xml version="1.0" encoding="utf-8"?>
<p:tagLst xmlns:p="http://schemas.openxmlformats.org/presentationml/2006/main">
  <p:tag name="AS_UNIQUEID" val="7703"/>
</p:tagLst>
</file>

<file path=ppt/tags/tag28.xml><?xml version="1.0" encoding="utf-8"?>
<p:tagLst xmlns:p="http://schemas.openxmlformats.org/presentationml/2006/main">
  <p:tag name="AS_UNIQUEID" val="7704"/>
</p:tagLst>
</file>

<file path=ppt/tags/tag29.xml><?xml version="1.0" encoding="utf-8"?>
<p:tagLst xmlns:p="http://schemas.openxmlformats.org/presentationml/2006/main">
  <p:tag name="AS_UNIQUEID" val="7705"/>
</p:tagLst>
</file>

<file path=ppt/tags/tag3.xml><?xml version="1.0" encoding="utf-8"?>
<p:tagLst xmlns:p="http://schemas.openxmlformats.org/presentationml/2006/main">
  <p:tag name="AS_UNIQUEID" val="7625"/>
</p:tagLst>
</file>

<file path=ppt/tags/tag30.xml><?xml version="1.0" encoding="utf-8"?>
<p:tagLst xmlns:p="http://schemas.openxmlformats.org/presentationml/2006/main">
  <p:tag name="AS_UNIQUEID" val="7706"/>
</p:tagLst>
</file>

<file path=ppt/tags/tag31.xml><?xml version="1.0" encoding="utf-8"?>
<p:tagLst xmlns:p="http://schemas.openxmlformats.org/presentationml/2006/main">
  <p:tag name="AS_UNIQUEID" val="7707"/>
</p:tagLst>
</file>

<file path=ppt/tags/tag32.xml><?xml version="1.0" encoding="utf-8"?>
<p:tagLst xmlns:p="http://schemas.openxmlformats.org/presentationml/2006/main">
  <p:tag name="AS_UNIQUEID" val="7708"/>
</p:tagLst>
</file>

<file path=ppt/tags/tag33.xml><?xml version="1.0" encoding="utf-8"?>
<p:tagLst xmlns:p="http://schemas.openxmlformats.org/presentationml/2006/main">
  <p:tag name="AS_UNIQUEID" val="7709"/>
</p:tagLst>
</file>

<file path=ppt/tags/tag34.xml><?xml version="1.0" encoding="utf-8"?>
<p:tagLst xmlns:p="http://schemas.openxmlformats.org/presentationml/2006/main">
  <p:tag name="AS_UNIQUEID" val="7710"/>
</p:tagLst>
</file>

<file path=ppt/tags/tag35.xml><?xml version="1.0" encoding="utf-8"?>
<p:tagLst xmlns:p="http://schemas.openxmlformats.org/presentationml/2006/main">
  <p:tag name="AS_UNIQUEID" val="7711"/>
</p:tagLst>
</file>

<file path=ppt/tags/tag36.xml><?xml version="1.0" encoding="utf-8"?>
<p:tagLst xmlns:p="http://schemas.openxmlformats.org/presentationml/2006/main">
  <p:tag name="AS_UNIQUEID" val="7712"/>
</p:tagLst>
</file>

<file path=ppt/tags/tag37.xml><?xml version="1.0" encoding="utf-8"?>
<p:tagLst xmlns:p="http://schemas.openxmlformats.org/presentationml/2006/main">
  <p:tag name="AS_UNIQUEID" val="7713"/>
</p:tagLst>
</file>

<file path=ppt/tags/tag38.xml><?xml version="1.0" encoding="utf-8"?>
<p:tagLst xmlns:p="http://schemas.openxmlformats.org/presentationml/2006/main">
  <p:tag name="AS_UNIQUEID" val="7714"/>
</p:tagLst>
</file>

<file path=ppt/tags/tag39.xml><?xml version="1.0" encoding="utf-8"?>
<p:tagLst xmlns:p="http://schemas.openxmlformats.org/presentationml/2006/main">
  <p:tag name="AS_UNIQUEID" val="7715"/>
</p:tagLst>
</file>

<file path=ppt/tags/tag4.xml><?xml version="1.0" encoding="utf-8"?>
<p:tagLst xmlns:p="http://schemas.openxmlformats.org/presentationml/2006/main">
  <p:tag name="AS_UNIQUEID" val="7626"/>
</p:tagLst>
</file>

<file path=ppt/tags/tag40.xml><?xml version="1.0" encoding="utf-8"?>
<p:tagLst xmlns:p="http://schemas.openxmlformats.org/presentationml/2006/main">
  <p:tag name="AS_UNIQUEID" val="7716"/>
</p:tagLst>
</file>

<file path=ppt/tags/tag41.xml><?xml version="1.0" encoding="utf-8"?>
<p:tagLst xmlns:p="http://schemas.openxmlformats.org/presentationml/2006/main">
  <p:tag name="AS_UNIQUEID" val="7681"/>
</p:tagLst>
</file>

<file path=ppt/tags/tag42.xml><?xml version="1.0" encoding="utf-8"?>
<p:tagLst xmlns:p="http://schemas.openxmlformats.org/presentationml/2006/main">
  <p:tag name="AS_UNIQUEID" val="7682"/>
</p:tagLst>
</file>

<file path=ppt/tags/tag43.xml><?xml version="1.0" encoding="utf-8"?>
<p:tagLst xmlns:p="http://schemas.openxmlformats.org/presentationml/2006/main">
  <p:tag name="AS_UNIQUEID" val="7683"/>
</p:tagLst>
</file>

<file path=ppt/tags/tag44.xml><?xml version="1.0" encoding="utf-8"?>
<p:tagLst xmlns:p="http://schemas.openxmlformats.org/presentationml/2006/main">
  <p:tag name="KSO_WM_UNIT_TABLE_BEAUTIFY" val="smartTable{e32d07ee-1ad4-41c8-8d24-ba9f47e91160}"/>
</p:tagLst>
</file>

<file path=ppt/tags/tag45.xml><?xml version="1.0" encoding="utf-8"?>
<p:tagLst xmlns:p="http://schemas.openxmlformats.org/presentationml/2006/main">
  <p:tag name="KSO_WM_UNIT_TABLE_BEAUTIFY" val="smartTable{0b369f8c-49f5-463b-ad00-c2f7e267122d}"/>
</p:tagLst>
</file>

<file path=ppt/tags/tag46.xml><?xml version="1.0" encoding="utf-8"?>
<p:tagLst xmlns:p="http://schemas.openxmlformats.org/presentationml/2006/main">
  <p:tag name="AS_UNIQUEID" val="7744"/>
  <p:tag name="KSO_WM_UNIT_TABLE_BEAUTIFY" val="smartTable{e8c3ce32-7d2b-40b3-8b46-c67014f2b352}"/>
  <p:tag name="KSO_WM_BEAUTIFY_FLAG" val=""/>
</p:tagLst>
</file>

<file path=ppt/tags/tag47.xml><?xml version="1.0" encoding="utf-8"?>
<p:tagLst xmlns:p="http://schemas.openxmlformats.org/presentationml/2006/main">
  <p:tag name="AS_UNIQUEID" val="7741"/>
</p:tagLst>
</file>

<file path=ppt/tags/tag48.xml><?xml version="1.0" encoding="utf-8"?>
<p:tagLst xmlns:p="http://schemas.openxmlformats.org/presentationml/2006/main">
  <p:tag name="AS_UNIQUEID" val="7742"/>
</p:tagLst>
</file>

<file path=ppt/tags/tag49.xml><?xml version="1.0" encoding="utf-8"?>
<p:tagLst xmlns:p="http://schemas.openxmlformats.org/presentationml/2006/main">
  <p:tag name="AS_UNIQUEID" val="7743"/>
</p:tagLst>
</file>

<file path=ppt/tags/tag5.xml><?xml version="1.0" encoding="utf-8"?>
<p:tagLst xmlns:p="http://schemas.openxmlformats.org/presentationml/2006/main">
  <p:tag name="AS_UNIQUEID" val="7627"/>
</p:tagLst>
</file>

<file path=ppt/tags/tag50.xml><?xml version="1.0" encoding="utf-8"?>
<p:tagLst xmlns:p="http://schemas.openxmlformats.org/presentationml/2006/main">
  <p:tag name="AS_UNIQUEID" val="7737"/>
</p:tagLst>
</file>

<file path=ppt/tags/tag51.xml><?xml version="1.0" encoding="utf-8"?>
<p:tagLst xmlns:p="http://schemas.openxmlformats.org/presentationml/2006/main">
  <p:tag name="AS_UNIQUEID" val="7738"/>
</p:tagLst>
</file>

<file path=ppt/tags/tag52.xml><?xml version="1.0" encoding="utf-8"?>
<p:tagLst xmlns:p="http://schemas.openxmlformats.org/presentationml/2006/main">
  <p:tag name="AS_UNIQUEID" val="7739"/>
</p:tagLst>
</file>

<file path=ppt/tags/tag53.xml><?xml version="1.0" encoding="utf-8"?>
<p:tagLst xmlns:p="http://schemas.openxmlformats.org/presentationml/2006/main">
  <p:tag name="KSO_WM_UNIT_TABLE_BEAUTIFY" val="smartTable{c33eb65d-006c-49b9-bdba-fa19d2d77a54}"/>
</p:tagLst>
</file>

<file path=ppt/tags/tag54.xml><?xml version="1.0" encoding="utf-8"?>
<p:tagLst xmlns:p="http://schemas.openxmlformats.org/presentationml/2006/main">
  <p:tag name="AS_UNIQUEID" val="7793"/>
</p:tagLst>
</file>

<file path=ppt/tags/tag55.xml><?xml version="1.0" encoding="utf-8"?>
<p:tagLst xmlns:p="http://schemas.openxmlformats.org/presentationml/2006/main">
  <p:tag name="AS_UNIQUEID" val="7794"/>
</p:tagLst>
</file>

<file path=ppt/tags/tag56.xml><?xml version="1.0" encoding="utf-8"?>
<p:tagLst xmlns:p="http://schemas.openxmlformats.org/presentationml/2006/main">
  <p:tag name="AS_UNIQUEID" val="7795"/>
</p:tagLst>
</file>

<file path=ppt/tags/tag57.xml><?xml version="1.0" encoding="utf-8"?>
<p:tagLst xmlns:p="http://schemas.openxmlformats.org/presentationml/2006/main">
  <p:tag name="AS_UNIQUEID" val="7789"/>
</p:tagLst>
</file>

<file path=ppt/tags/tag58.xml><?xml version="1.0" encoding="utf-8"?>
<p:tagLst xmlns:p="http://schemas.openxmlformats.org/presentationml/2006/main">
  <p:tag name="AS_UNIQUEID" val="7790"/>
</p:tagLst>
</file>

<file path=ppt/tags/tag59.xml><?xml version="1.0" encoding="utf-8"?>
<p:tagLst xmlns:p="http://schemas.openxmlformats.org/presentationml/2006/main">
  <p:tag name="AS_UNIQUEID" val="7791"/>
</p:tagLst>
</file>

<file path=ppt/tags/tag6.xml><?xml version="1.0" encoding="utf-8"?>
<p:tagLst xmlns:p="http://schemas.openxmlformats.org/presentationml/2006/main">
  <p:tag name="AS_UNIQUEID" val="7619"/>
</p:tagLst>
</file>

<file path=ppt/tags/tag60.xml><?xml version="1.0" encoding="utf-8"?>
<p:tagLst xmlns:p="http://schemas.openxmlformats.org/presentationml/2006/main">
  <p:tag name="KSO_WM_UNIT_TABLE_BEAUTIFY" val="smartTable{da892315-ec92-448a-a6cb-ac440b464543}"/>
</p:tagLst>
</file>

<file path=ppt/tags/tag61.xml><?xml version="1.0" encoding="utf-8"?>
<p:tagLst xmlns:p="http://schemas.openxmlformats.org/presentationml/2006/main">
  <p:tag name="AS_UNIQUEID" val="7827"/>
  <p:tag name="KSO_WM_BEAUTIFY_FLAG" val=""/>
</p:tagLst>
</file>

<file path=ppt/tags/tag62.xml><?xml version="1.0" encoding="utf-8"?>
<p:tagLst xmlns:p="http://schemas.openxmlformats.org/presentationml/2006/main">
  <p:tag name="KSO_WM_UNIT_TABLE_BEAUTIFY" val="smartTable{73f0806f-42b0-442a-b0ec-4dd780d84bd6}"/>
</p:tagLst>
</file>

<file path=ppt/tags/tag63.xml><?xml version="1.0" encoding="utf-8"?>
<p:tagLst xmlns:p="http://schemas.openxmlformats.org/presentationml/2006/main">
  <p:tag name="AS_UNIQUEID" val="7871"/>
</p:tagLst>
</file>

<file path=ppt/tags/tag64.xml><?xml version="1.0" encoding="utf-8"?>
<p:tagLst xmlns:p="http://schemas.openxmlformats.org/presentationml/2006/main">
  <p:tag name="AS_UNIQUEID" val="7872"/>
</p:tagLst>
</file>

<file path=ppt/tags/tag65.xml><?xml version="1.0" encoding="utf-8"?>
<p:tagLst xmlns:p="http://schemas.openxmlformats.org/presentationml/2006/main">
  <p:tag name="AS_UNIQUEID" val="2510"/>
  <p:tag name="KSO_WM_UNIT_TABLE_BEAUTIFY" val="smartTable{b72b0ac1-c297-4143-8aa4-5f761cd5bbe6}"/>
  <p:tag name="TABLE_ENDDRAG_ORIGIN_RECT" val="887*426"/>
  <p:tag name="TABLE_ENDDRAG_RECT" val="36*60*887*426"/>
</p:tagLst>
</file>

<file path=ppt/tags/tag66.xml><?xml version="1.0" encoding="utf-8"?>
<p:tagLst xmlns:p="http://schemas.openxmlformats.org/presentationml/2006/main">
  <p:tag name="AS_UNIQUEID" val="7873"/>
</p:tagLst>
</file>

<file path=ppt/tags/tag67.xml><?xml version="1.0" encoding="utf-8"?>
<p:tagLst xmlns:p="http://schemas.openxmlformats.org/presentationml/2006/main">
  <p:tag name="AS_UNIQUEID" val="7874"/>
</p:tagLst>
</file>

<file path=ppt/tags/tag68.xml><?xml version="1.0" encoding="utf-8"?>
<p:tagLst xmlns:p="http://schemas.openxmlformats.org/presentationml/2006/main">
  <p:tag name="AS_UNIQUEID" val="7875"/>
</p:tagLst>
</file>

<file path=ppt/tags/tag69.xml><?xml version="1.0" encoding="utf-8"?>
<p:tagLst xmlns:p="http://schemas.openxmlformats.org/presentationml/2006/main">
  <p:tag name="AS_UNIQUEID" val="7876"/>
</p:tagLst>
</file>

<file path=ppt/tags/tag7.xml><?xml version="1.0" encoding="utf-8"?>
<p:tagLst xmlns:p="http://schemas.openxmlformats.org/presentationml/2006/main">
  <p:tag name="AS_UNIQUEID" val="7620"/>
</p:tagLst>
</file>

<file path=ppt/tags/tag70.xml><?xml version="1.0" encoding="utf-8"?>
<p:tagLst xmlns:p="http://schemas.openxmlformats.org/presentationml/2006/main">
  <p:tag name="AS_UNIQUEID" val="7877"/>
</p:tagLst>
</file>

<file path=ppt/tags/tag71.xml><?xml version="1.0" encoding="utf-8"?>
<p:tagLst xmlns:p="http://schemas.openxmlformats.org/presentationml/2006/main">
  <p:tag name="AS_UNIQUEID" val="7878"/>
</p:tagLst>
</file>

<file path=ppt/tags/tag72.xml><?xml version="1.0" encoding="utf-8"?>
<p:tagLst xmlns:p="http://schemas.openxmlformats.org/presentationml/2006/main">
  <p:tag name="AS_UNIQUEID" val="7879"/>
</p:tagLst>
</file>

<file path=ppt/tags/tag73.xml><?xml version="1.0" encoding="utf-8"?>
<p:tagLst xmlns:p="http://schemas.openxmlformats.org/presentationml/2006/main">
  <p:tag name="AS_UNIQUEID" val="7880"/>
</p:tagLst>
</file>

<file path=ppt/tags/tag74.xml><?xml version="1.0" encoding="utf-8"?>
<p:tagLst xmlns:p="http://schemas.openxmlformats.org/presentationml/2006/main">
  <p:tag name="AS_UNIQUEID" val="7881"/>
</p:tagLst>
</file>

<file path=ppt/tags/tag75.xml><?xml version="1.0" encoding="utf-8"?>
<p:tagLst xmlns:p="http://schemas.openxmlformats.org/presentationml/2006/main">
  <p:tag name="AS_UNIQUEID" val="7882"/>
</p:tagLst>
</file>

<file path=ppt/tags/tag76.xml><?xml version="1.0" encoding="utf-8"?>
<p:tagLst xmlns:p="http://schemas.openxmlformats.org/presentationml/2006/main">
  <p:tag name="AS_UNIQUEID" val="7883"/>
</p:tagLst>
</file>

<file path=ppt/tags/tag77.xml><?xml version="1.0" encoding="utf-8"?>
<p:tagLst xmlns:p="http://schemas.openxmlformats.org/presentationml/2006/main">
  <p:tag name="AS_UNIQUEID" val="7884"/>
</p:tagLst>
</file>

<file path=ppt/tags/tag78.xml><?xml version="1.0" encoding="utf-8"?>
<p:tagLst xmlns:p="http://schemas.openxmlformats.org/presentationml/2006/main">
  <p:tag name="AS_UNIQUEID" val="7885"/>
</p:tagLst>
</file>

<file path=ppt/tags/tag79.xml><?xml version="1.0" encoding="utf-8"?>
<p:tagLst xmlns:p="http://schemas.openxmlformats.org/presentationml/2006/main">
  <p:tag name="AS_UNIQUEID" val="7886"/>
</p:tagLst>
</file>

<file path=ppt/tags/tag8.xml><?xml version="1.0" encoding="utf-8"?>
<p:tagLst xmlns:p="http://schemas.openxmlformats.org/presentationml/2006/main">
  <p:tag name="AS_UNIQUEID" val="7621"/>
</p:tagLst>
</file>

<file path=ppt/tags/tag80.xml><?xml version="1.0" encoding="utf-8"?>
<p:tagLst xmlns:p="http://schemas.openxmlformats.org/presentationml/2006/main">
  <p:tag name="AS_UNIQUEID" val="7887"/>
</p:tagLst>
</file>

<file path=ppt/tags/tag81.xml><?xml version="1.0" encoding="utf-8"?>
<p:tagLst xmlns:p="http://schemas.openxmlformats.org/presentationml/2006/main">
  <p:tag name="AS_UNIQUEID" val="7867"/>
</p:tagLst>
</file>

<file path=ppt/tags/tag82.xml><?xml version="1.0" encoding="utf-8"?>
<p:tagLst xmlns:p="http://schemas.openxmlformats.org/presentationml/2006/main">
  <p:tag name="AS_UNIQUEID" val="7868"/>
</p:tagLst>
</file>

<file path=ppt/tags/tag83.xml><?xml version="1.0" encoding="utf-8"?>
<p:tagLst xmlns:p="http://schemas.openxmlformats.org/presentationml/2006/main">
  <p:tag name="AS_UNIQUEID" val="7869"/>
</p:tagLst>
</file>

<file path=ppt/tags/tag84.xml><?xml version="1.0" encoding="utf-8"?>
<p:tagLst xmlns:p="http://schemas.openxmlformats.org/presentationml/2006/main">
  <p:tag name="KSO_WM_UNIT_TABLE_BEAUTIFY" val="smartTable{a8cad541-6e35-47be-9e5b-944ff439d37e}"/>
</p:tagLst>
</file>

<file path=ppt/tags/tag85.xml><?xml version="1.0" encoding="utf-8"?>
<p:tagLst xmlns:p="http://schemas.openxmlformats.org/presentationml/2006/main">
  <p:tag name="KSO_WM_UNIT_TABLE_BEAUTIFY" val="smartTable{1ac32ccb-5913-49c9-be4b-1d5486af66b1}"/>
</p:tagLst>
</file>

<file path=ppt/tags/tag86.xml><?xml version="1.0" encoding="utf-8"?>
<p:tagLst xmlns:p="http://schemas.openxmlformats.org/presentationml/2006/main">
  <p:tag name="AS_UNIQUEID" val="7904"/>
  <p:tag name="KSO_WM_BEAUTIFY_FLAG" val=""/>
</p:tagLst>
</file>

<file path=ppt/tags/tag87.xml><?xml version="1.0" encoding="utf-8"?>
<p:tagLst xmlns:p="http://schemas.openxmlformats.org/presentationml/2006/main">
  <p:tag name="KSO_WM_UNIT_TABLE_BEAUTIFY" val="smartTable{65edeb6d-f485-45f2-98c1-668af5fe9389}"/>
</p:tagLst>
</file>

<file path=ppt/tags/tag88.xml><?xml version="1.0" encoding="utf-8"?>
<p:tagLst xmlns:p="http://schemas.openxmlformats.org/presentationml/2006/main">
  <p:tag name="KSO_WM_UNIT_TABLE_BEAUTIFY" val="smartTable{021e6c1d-61f9-4ed9-9ddc-f5245cd0f639}"/>
  <p:tag name="TABLE_ENDDRAG_ORIGIN_RECT" val="918*430"/>
  <p:tag name="TABLE_ENDDRAG_RECT" val="17*109*918*430"/>
</p:tagLst>
</file>

<file path=ppt/tags/tag89.xml><?xml version="1.0" encoding="utf-8"?>
<p:tagLst xmlns:p="http://schemas.openxmlformats.org/presentationml/2006/main">
  <p:tag name="AS_UNIQUEID" val="7934"/>
</p:tagLst>
</file>

<file path=ppt/tags/tag9.xml><?xml version="1.0" encoding="utf-8"?>
<p:tagLst xmlns:p="http://schemas.openxmlformats.org/presentationml/2006/main">
  <p:tag name="AS_UNIQUEID" val="7685"/>
</p:tagLst>
</file>

<file path=ppt/tags/tag90.xml><?xml version="1.0" encoding="utf-8"?>
<p:tagLst xmlns:p="http://schemas.openxmlformats.org/presentationml/2006/main">
  <p:tag name="AS_UNIQUEID" val="7935"/>
</p:tagLst>
</file>

<file path=ppt/tags/tag91.xml><?xml version="1.0" encoding="utf-8"?>
<p:tagLst xmlns:p="http://schemas.openxmlformats.org/presentationml/2006/main">
  <p:tag name="AS_UNIQUEID" val="7936"/>
</p:tagLst>
</file>

<file path=ppt/tags/tag92.xml><?xml version="1.0" encoding="utf-8"?>
<p:tagLst xmlns:p="http://schemas.openxmlformats.org/presentationml/2006/main">
  <p:tag name="AS_UNIQUEID" val="7937"/>
</p:tagLst>
</file>

<file path=ppt/tags/tag93.xml><?xml version="1.0" encoding="utf-8"?>
<p:tagLst xmlns:p="http://schemas.openxmlformats.org/presentationml/2006/main">
  <p:tag name="AS_UNIQUEID" val="7930"/>
</p:tagLst>
</file>

<file path=ppt/tags/tag94.xml><?xml version="1.0" encoding="utf-8"?>
<p:tagLst xmlns:p="http://schemas.openxmlformats.org/presentationml/2006/main">
  <p:tag name="AS_UNIQUEID" val="7931"/>
</p:tagLst>
</file>

<file path=ppt/tags/tag95.xml><?xml version="1.0" encoding="utf-8"?>
<p:tagLst xmlns:p="http://schemas.openxmlformats.org/presentationml/2006/main">
  <p:tag name="AS_UNIQUEID" val="7932"/>
</p:tagLst>
</file>

<file path=ppt/tags/tag96.xml><?xml version="1.0" encoding="utf-8"?>
<p:tagLst xmlns:p="http://schemas.openxmlformats.org/presentationml/2006/main">
  <p:tag name="AS_UNIQUEID" val="7943"/>
</p:tagLst>
</file>

<file path=ppt/tags/tag97.xml><?xml version="1.0" encoding="utf-8"?>
<p:tagLst xmlns:p="http://schemas.openxmlformats.org/presentationml/2006/main">
  <p:tag name="AS_UNIQUEID" val="7944"/>
</p:tagLst>
</file>

<file path=ppt/tags/tag98.xml><?xml version="1.0" encoding="utf-8"?>
<p:tagLst xmlns:p="http://schemas.openxmlformats.org/presentationml/2006/main">
  <p:tag name="AS_UNIQUEID" val="1596"/>
</p:tagLst>
</file>

<file path=ppt/tags/tag99.xml><?xml version="1.0" encoding="utf-8"?>
<p:tagLst xmlns:p="http://schemas.openxmlformats.org/presentationml/2006/main">
  <p:tag name="AS_UNIQUEID" val="7939"/>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11430</Words>
  <Application>WPS 演示</Application>
  <PresentationFormat/>
  <Paragraphs>946</Paragraphs>
  <Slides>36</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36</vt:i4>
      </vt:variant>
    </vt:vector>
  </HeadingPairs>
  <TitlesOfParts>
    <vt:vector size="52" baseType="lpstr">
      <vt:lpstr>Arial</vt:lpstr>
      <vt:lpstr>宋体</vt:lpstr>
      <vt:lpstr>Wingdings</vt:lpstr>
      <vt:lpstr>等线</vt:lpstr>
      <vt:lpstr>Britannic Bold</vt:lpstr>
      <vt:lpstr>Calibri</vt:lpstr>
      <vt:lpstr>Times New Roman</vt:lpstr>
      <vt:lpstr>微软雅黑</vt:lpstr>
      <vt:lpstr>Arial Unicode MS</vt:lpstr>
      <vt:lpstr>等线 Light</vt:lpstr>
      <vt:lpstr>Helvetica Neue Medium</vt:lpstr>
      <vt:lpstr>Calibri</vt:lpstr>
      <vt:lpstr>Arial</vt:lpstr>
      <vt:lpstr>黑体</vt:lpstr>
      <vt:lpstr>Courier New</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*一世陪伴**</cp:lastModifiedBy>
  <cp:revision>2</cp:revision>
  <cp:lastPrinted>2023-03-28T09:46:00Z</cp:lastPrinted>
  <dcterms:created xsi:type="dcterms:W3CDTF">2023-03-28T09:46:00Z</dcterms:created>
  <dcterms:modified xsi:type="dcterms:W3CDTF">2023-05-15T11:02:15Z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F65F33EE69114829B7A66983E81FB715_13</vt:lpwstr>
  </property>
  <property fmtid="{D5CDD505-2E9C-101B-9397-08002B2CF9AE}" pid="7" name="KSOProductBuildVer">
    <vt:lpwstr>2052-11.1.0.14309</vt:lpwstr>
  </property>
</Properties>
</file>