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《祝福》同课异构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42795" y="3984943"/>
            <a:ext cx="9144000" cy="1655762"/>
          </a:xfrm>
        </p:spPr>
        <p:txBody>
          <a:bodyPr/>
          <a:p>
            <a:r>
              <a:rPr lang="en-US" altLang="zh-CN" sz="3200"/>
              <a:t>——</a:t>
            </a:r>
            <a:r>
              <a:rPr lang="zh-CN" altLang="en-US" sz="3200"/>
              <a:t>深入文本的多重路径</a:t>
            </a:r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1370" y="0"/>
            <a:ext cx="10700385" cy="6967855"/>
          </a:xfrm>
        </p:spPr>
        <p:txBody>
          <a:bodyPr>
            <a:normAutofit fontScale="80000"/>
          </a:bodyPr>
          <a:p>
            <a:pPr>
              <a:lnSpc>
                <a:spcPct val="150000"/>
              </a:lnSpc>
            </a:pPr>
            <a:r>
              <a:rPr lang="zh-CN" altLang="en-US" sz="3200"/>
              <a:t>姚树义：进一步思考</a:t>
            </a:r>
            <a:r>
              <a:rPr lang="en-US" altLang="zh-CN" sz="3200"/>
              <a:t>“</a:t>
            </a:r>
            <a:r>
              <a:rPr lang="zh-CN" altLang="en-US" sz="3200"/>
              <a:t>看客</a:t>
            </a:r>
            <a:r>
              <a:rPr lang="en-US" altLang="zh-CN" sz="3200"/>
              <a:t>”</a:t>
            </a:r>
            <a:r>
              <a:rPr lang="zh-CN" altLang="en-US" sz="3200"/>
              <a:t>群体</a:t>
            </a:r>
            <a:endParaRPr lang="zh-CN" altLang="en-US" sz="3200"/>
          </a:p>
          <a:p>
            <a:pPr>
              <a:lnSpc>
                <a:spcPct val="150000"/>
              </a:lnSpc>
            </a:pPr>
            <a:r>
              <a:rPr lang="zh-CN" altLang="en-US"/>
              <a:t>追问</a:t>
            </a:r>
            <a:r>
              <a:rPr lang="en-US" altLang="zh-CN"/>
              <a:t>1</a:t>
            </a:r>
            <a:r>
              <a:rPr lang="zh-CN" altLang="en-US"/>
              <a:t>：假如四叔一家也相信</a:t>
            </a:r>
            <a:r>
              <a:rPr lang="en-US" altLang="zh-CN"/>
              <a:t>“</a:t>
            </a:r>
            <a:r>
              <a:rPr lang="zh-CN" altLang="en-US"/>
              <a:t>捐门槛赎罪</a:t>
            </a:r>
            <a:r>
              <a:rPr lang="en-US" altLang="zh-CN"/>
              <a:t>”</a:t>
            </a:r>
            <a:r>
              <a:rPr lang="zh-CN" altLang="en-US"/>
              <a:t>，祥林嫂的命运会怎样？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——</a:t>
            </a:r>
            <a:r>
              <a:rPr lang="zh-CN" altLang="en-US"/>
              <a:t>不会发生本质改变。四叔四婶不允许碰祭器只是</a:t>
            </a:r>
            <a:r>
              <a:rPr lang="en-US" altLang="zh-CN"/>
              <a:t>“</a:t>
            </a:r>
            <a:r>
              <a:rPr lang="zh-CN" altLang="en-US"/>
              <a:t>最后一根稻草</a:t>
            </a:r>
            <a:r>
              <a:rPr lang="en-US" altLang="zh-CN"/>
              <a:t>”</a:t>
            </a:r>
            <a:r>
              <a:rPr lang="zh-CN" altLang="en-US"/>
              <a:t>，鲁镇</a:t>
            </a:r>
            <a:r>
              <a:rPr lang="en-US" altLang="zh-CN"/>
              <a:t>“</a:t>
            </a:r>
            <a:r>
              <a:rPr lang="zh-CN" altLang="en-US"/>
              <a:t>看客</a:t>
            </a:r>
            <a:r>
              <a:rPr lang="en-US" altLang="zh-CN"/>
              <a:t>”</a:t>
            </a:r>
            <a:r>
              <a:rPr lang="zh-CN" altLang="en-US"/>
              <a:t>们的舆论更是祥林嫂生存压力的重要来源。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——</a:t>
            </a:r>
            <a:r>
              <a:rPr lang="zh-CN" altLang="en-US"/>
              <a:t>鲁镇的</a:t>
            </a:r>
            <a:r>
              <a:rPr lang="en-US" altLang="zh-CN"/>
              <a:t>“</a:t>
            </a:r>
            <a:r>
              <a:rPr lang="zh-CN" altLang="en-US"/>
              <a:t>看客</a:t>
            </a:r>
            <a:r>
              <a:rPr lang="en-US" altLang="zh-CN"/>
              <a:t>”</a:t>
            </a:r>
            <a:r>
              <a:rPr lang="zh-CN" altLang="en-US"/>
              <a:t>有哪些人？鲁迅笔下还有哪些</a:t>
            </a:r>
            <a:r>
              <a:rPr lang="en-US" altLang="zh-CN"/>
              <a:t>“</a:t>
            </a:r>
            <a:r>
              <a:rPr lang="zh-CN" altLang="en-US"/>
              <a:t>看客</a:t>
            </a:r>
            <a:r>
              <a:rPr lang="en-US" altLang="zh-CN"/>
              <a:t>”</a:t>
            </a:r>
            <a:r>
              <a:rPr lang="zh-CN" altLang="en-US"/>
              <a:t>形象？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——“</a:t>
            </a:r>
            <a:r>
              <a:rPr lang="zh-CN" altLang="en-US"/>
              <a:t>看客</a:t>
            </a:r>
            <a:r>
              <a:rPr lang="en-US" altLang="zh-CN"/>
              <a:t>”</a:t>
            </a:r>
            <a:r>
              <a:rPr lang="zh-CN" altLang="en-US"/>
              <a:t>群体的特征？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      </a:t>
            </a:r>
            <a:r>
              <a:rPr lang="zh-CN" altLang="en-US"/>
              <a:t>在</a:t>
            </a:r>
            <a:r>
              <a:rPr lang="en-US" altLang="zh-CN"/>
              <a:t>“</a:t>
            </a:r>
            <a:r>
              <a:rPr lang="zh-CN" altLang="en-US"/>
              <a:t>看客</a:t>
            </a:r>
            <a:r>
              <a:rPr lang="en-US" altLang="zh-CN"/>
              <a:t>”</a:t>
            </a:r>
            <a:r>
              <a:rPr lang="zh-CN" altLang="en-US"/>
              <a:t>的围观下，背负</a:t>
            </a:r>
            <a:r>
              <a:rPr lang="en-US" altLang="zh-CN"/>
              <a:t>“</a:t>
            </a:r>
            <a:r>
              <a:rPr lang="zh-CN" altLang="en-US"/>
              <a:t>前罪</a:t>
            </a:r>
            <a:r>
              <a:rPr lang="en-US" altLang="zh-CN"/>
              <a:t>”</a:t>
            </a:r>
            <a:r>
              <a:rPr lang="zh-CN" altLang="en-US"/>
              <a:t>的祥林嫂不可能成为</a:t>
            </a:r>
            <a:r>
              <a:rPr lang="en-US" altLang="zh-CN"/>
              <a:t>“</a:t>
            </a:r>
            <a:r>
              <a:rPr lang="zh-CN" altLang="en-US"/>
              <a:t>新人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追问</a:t>
            </a:r>
            <a:r>
              <a:rPr lang="en-US" altLang="zh-CN"/>
              <a:t>2</a:t>
            </a:r>
            <a:r>
              <a:rPr lang="zh-CN" altLang="en-US"/>
              <a:t>：为什么鲁迅笔下的人物，普通老百姓总是喜欢</a:t>
            </a:r>
            <a:r>
              <a:rPr lang="en-US" altLang="zh-CN"/>
              <a:t>“</a:t>
            </a:r>
            <a:r>
              <a:rPr lang="zh-CN" altLang="en-US"/>
              <a:t>吃瓜</a:t>
            </a:r>
            <a:r>
              <a:rPr lang="en-US" altLang="zh-CN"/>
              <a:t>”</a:t>
            </a:r>
            <a:r>
              <a:rPr lang="zh-CN" altLang="en-US"/>
              <a:t>？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</a:t>
            </a:r>
            <a:r>
              <a:rPr lang="zh-CN" altLang="en-US"/>
              <a:t>物质和精神世界的双重贫瘠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/>
              <a:t>         ——</a:t>
            </a:r>
            <a:r>
              <a:rPr lang="zh-CN" altLang="en-US"/>
              <a:t>联系《乡土中国》</a:t>
            </a:r>
            <a:r>
              <a:rPr lang="en-US" altLang="zh-CN"/>
              <a:t>    </a:t>
            </a:r>
            <a:r>
              <a:rPr lang="zh-CN" altLang="en-US"/>
              <a:t>差序格局</a:t>
            </a:r>
            <a:r>
              <a:rPr lang="en-US" altLang="zh-CN"/>
              <a:t>     “</a:t>
            </a:r>
            <a:r>
              <a:rPr lang="zh-CN" altLang="en-US"/>
              <a:t>自私</a:t>
            </a:r>
            <a:r>
              <a:rPr lang="en-US" altLang="zh-CN"/>
              <a:t>”   </a:t>
            </a:r>
            <a:r>
              <a:rPr lang="zh-CN" altLang="en-US"/>
              <a:t>不平等</a:t>
            </a:r>
            <a:r>
              <a:rPr lang="en-US" altLang="zh-CN"/>
              <a:t>   </a:t>
            </a:r>
            <a:r>
              <a:rPr lang="zh-CN" altLang="en-US"/>
              <a:t>伸缩性极强</a:t>
            </a:r>
            <a:r>
              <a:rPr lang="en-US" altLang="zh-CN"/>
              <a:t>     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zh-CN" altLang="en-US"/>
              <a:t>总结：</a:t>
            </a:r>
            <a:r>
              <a:rPr lang="en-US" altLang="zh-CN"/>
              <a:t>  </a:t>
            </a:r>
            <a:r>
              <a:rPr lang="zh-CN" altLang="en-US"/>
              <a:t>今天我们为什么要读鲁迅？</a:t>
            </a:r>
            <a:r>
              <a:rPr lang="en-US" altLang="zh-CN"/>
              <a:t>——</a:t>
            </a:r>
            <a:r>
              <a:rPr lang="zh-CN" altLang="en-US"/>
              <a:t>《祝福》的思想价值</a:t>
            </a:r>
            <a:endParaRPr lang="zh-CN" altLang="en-US"/>
          </a:p>
          <a:p>
            <a:pPr marL="0" indent="0">
              <a:lnSpc>
                <a:spcPct val="150000"/>
              </a:lnSpc>
              <a:buNone/>
            </a:pPr>
            <a:endParaRPr lang="zh-CN" altLang="en-US"/>
          </a:p>
          <a:p>
            <a:pPr>
              <a:lnSpc>
                <a:spcPct val="150000"/>
              </a:lnSpc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385" y="86995"/>
            <a:ext cx="11105515" cy="7042150"/>
          </a:xfrm>
        </p:spPr>
        <p:txBody>
          <a:bodyPr>
            <a:normAutofit fontScale="90000" lnSpcReduction="10000"/>
          </a:bodyPr>
          <a:p>
            <a:r>
              <a:rPr lang="zh-CN" altLang="en-US"/>
              <a:t>刘伟：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的故事</a:t>
            </a:r>
            <a:endParaRPr lang="zh-CN" altLang="en-US"/>
          </a:p>
          <a:p>
            <a:r>
              <a:rPr lang="zh-CN" altLang="en-US"/>
              <a:t>梳理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在鲁镇的行程</a:t>
            </a:r>
            <a:endParaRPr lang="zh-CN" altLang="en-US"/>
          </a:p>
          <a:p>
            <a:r>
              <a:rPr lang="zh-CN" altLang="en-US"/>
              <a:t>面对祥林嫂临死之前的三次追问，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有没有给出答案？为什么？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——“</a:t>
            </a:r>
            <a:r>
              <a:rPr lang="zh-CN" altLang="en-US"/>
              <a:t>灵魂的有无</a:t>
            </a:r>
            <a:r>
              <a:rPr lang="en-US" altLang="zh-CN"/>
              <a:t>”</a:t>
            </a:r>
            <a:r>
              <a:rPr lang="zh-CN" altLang="en-US"/>
              <a:t>，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不介意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</a:t>
            </a:r>
            <a:r>
              <a:rPr lang="zh-CN" altLang="en-US"/>
              <a:t>地狱存在与否，对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而言不成其为问题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的知识、经验（理性）无法应对祥林嫂身上所呈现出的乡土中国的真实状态</a:t>
            </a:r>
            <a:endParaRPr lang="zh-CN" altLang="en-US"/>
          </a:p>
          <a:p>
            <a:r>
              <a:rPr lang="zh-CN" altLang="en-US"/>
              <a:t>听到祥林嫂的死讯，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的心理有怎样的变化？如何理解？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——“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对祥林嫂：关切</a:t>
            </a:r>
            <a:r>
              <a:rPr lang="en-US" altLang="zh-CN"/>
              <a:t>    </a:t>
            </a:r>
            <a:r>
              <a:rPr lang="zh-CN" altLang="en-US"/>
              <a:t>疏离</a:t>
            </a:r>
            <a:endParaRPr lang="zh-CN" altLang="en-US"/>
          </a:p>
          <a:p>
            <a:r>
              <a:rPr lang="zh-CN" altLang="en-US"/>
              <a:t>根据以上分析，你认为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是一个怎样的人？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</a:t>
            </a:r>
            <a:r>
              <a:rPr lang="zh-CN" altLang="en-US"/>
              <a:t>软弱（这种软弱是</a:t>
            </a:r>
            <a:r>
              <a:rPr lang="zh-CN" altLang="en-US">
                <a:sym typeface="+mn-ea"/>
              </a:rPr>
              <a:t>独属于</a:t>
            </a:r>
            <a:r>
              <a:rPr lang="en-US" altLang="zh-CN"/>
              <a:t>“</a:t>
            </a:r>
            <a:r>
              <a:rPr lang="zh-CN" altLang="en-US"/>
              <a:t>小资产阶级知识分子</a:t>
            </a:r>
            <a:r>
              <a:rPr lang="en-US" altLang="zh-CN"/>
              <a:t>”</a:t>
            </a:r>
            <a:r>
              <a:rPr lang="zh-CN" altLang="en-US"/>
              <a:t>的吗？）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</a:t>
            </a:r>
            <a:r>
              <a:rPr lang="zh-CN" altLang="en-US"/>
              <a:t>普通人</a:t>
            </a:r>
            <a:endParaRPr lang="zh-CN" altLang="en-US"/>
          </a:p>
          <a:p>
            <a:r>
              <a:rPr lang="zh-CN" altLang="en-US"/>
              <a:t>结合时代背景，知人论世，探究鲁迅为什么要塑造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这个形象。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</a:t>
            </a:r>
            <a:r>
              <a:rPr lang="zh-CN" altLang="en-US"/>
              <a:t>新文化运动的责任与目标：启蒙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——</a:t>
            </a:r>
            <a:r>
              <a:rPr lang="zh-CN" altLang="en-US"/>
              <a:t>作为</a:t>
            </a:r>
            <a:r>
              <a:rPr lang="en-US" altLang="zh-CN"/>
              <a:t>“</a:t>
            </a:r>
            <a:r>
              <a:rPr lang="zh-CN" altLang="en-US"/>
              <a:t>启蒙者</a:t>
            </a:r>
            <a:r>
              <a:rPr lang="en-US" altLang="zh-CN"/>
              <a:t>”</a:t>
            </a:r>
            <a:r>
              <a:rPr lang="zh-CN" altLang="en-US"/>
              <a:t>，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离开鲁镇，无法解决乡土中国的问题</a:t>
            </a:r>
            <a:endParaRPr lang="zh-CN" altLang="en-US"/>
          </a:p>
          <a:p>
            <a:r>
              <a:rPr lang="zh-CN" altLang="en-US"/>
              <a:t>作为当代的青年，你有哪些话想对</a:t>
            </a:r>
            <a:r>
              <a:rPr lang="en-US" altLang="zh-CN"/>
              <a:t>“</a:t>
            </a:r>
            <a:r>
              <a:rPr lang="zh-CN" altLang="en-US"/>
              <a:t>我</a:t>
            </a:r>
            <a:r>
              <a:rPr lang="en-US" altLang="zh-CN"/>
              <a:t>”</a:t>
            </a:r>
            <a:r>
              <a:rPr lang="zh-CN" altLang="en-US"/>
              <a:t>说？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E5MTJkNGJiZTgzYjI4MDMzZmFjODYxNWRkMTcwOW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WPS 演示</Application>
  <PresentationFormat>宽屏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王露浛</dc:creator>
  <cp:lastModifiedBy>王露浛</cp:lastModifiedBy>
  <cp:revision>2</cp:revision>
  <dcterms:created xsi:type="dcterms:W3CDTF">2023-03-16T03:56:00Z</dcterms:created>
  <dcterms:modified xsi:type="dcterms:W3CDTF">2023-03-16T04:28:28Z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77E9BEBC1A2C4D22910CD73D7C2A2EA2</vt:lpwstr>
  </property>
  <property fmtid="{D5CDD505-2E9C-101B-9397-08002B2CF9AE}" pid="3" name="KSOProductBuildVer">
    <vt:lpwstr>2052-11.1.0.13703</vt:lpwstr>
  </property>
</Properties>
</file>