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  <p:sldId id="256" r:id="rId4"/>
    <p:sldId id="257" r:id="rId5"/>
    <p:sldId id="258" r:id="rId6"/>
    <p:sldId id="259" r:id="rId7"/>
    <p:sldId id="260" r:id="rId8"/>
    <p:sldId id="273" r:id="rId9"/>
    <p:sldId id="263" r:id="rId10"/>
    <p:sldId id="296" r:id="rId11"/>
    <p:sldId id="264" r:id="rId12"/>
    <p:sldId id="266" r:id="rId13"/>
    <p:sldId id="297" r:id="rId14"/>
    <p:sldId id="274" r:id="rId15"/>
    <p:sldId id="276" r:id="rId16"/>
    <p:sldId id="290" r:id="rId17"/>
    <p:sldId id="265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D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4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olidFill>
                  <a:srgbClr val="FF0000"/>
                </a:solidFill>
              </a:rPr>
              <a:t>预习：回顾必修下三篇文章，完成相应表格</a:t>
            </a:r>
            <a:endParaRPr lang="zh-CN" altLang="en-US">
              <a:solidFill>
                <a:srgbClr val="FF0000"/>
              </a:solidFill>
            </a:endParaRPr>
          </a:p>
        </p:txBody>
      </p:sp>
      <p:graphicFrame>
        <p:nvGraphicFramePr>
          <p:cNvPr id="6" name="内容占位符 5"/>
          <p:cNvGraphicFramePr/>
          <p:nvPr>
            <p:ph idx="1"/>
            <p:custDataLst>
              <p:tags r:id="rId1"/>
            </p:custDataLst>
          </p:nvPr>
        </p:nvGraphicFramePr>
        <p:xfrm>
          <a:off x="838200" y="1815465"/>
          <a:ext cx="10516870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410"/>
                <a:gridCol w="1502410"/>
                <a:gridCol w="1502410"/>
                <a:gridCol w="1502410"/>
                <a:gridCol w="1502410"/>
                <a:gridCol w="1502410"/>
                <a:gridCol w="1502410"/>
              </a:tblGrid>
              <a:tr h="99314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ln>
                            <a:noFill/>
                          </a:ln>
                        </a:rPr>
                        <a:t>篇目</a:t>
                      </a:r>
                      <a:endParaRPr lang="zh-CN" altLang="en-US">
                        <a:ln>
                          <a:noFill/>
                        </a:ln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ln>
                            <a:noFill/>
                          </a:ln>
                        </a:rPr>
                        <a:t>主体</a:t>
                      </a:r>
                      <a:endParaRPr lang="zh-CN" altLang="en-US">
                        <a:ln>
                          <a:noFill/>
                        </a:ln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ln>
                            <a:noFill/>
                          </a:ln>
                        </a:rPr>
                        <a:t>对象</a:t>
                      </a:r>
                      <a:endParaRPr lang="zh-CN" altLang="en-US">
                        <a:ln>
                          <a:noFill/>
                        </a:ln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ln>
                            <a:noFill/>
                          </a:ln>
                        </a:rPr>
                        <a:t>目的</a:t>
                      </a:r>
                      <a:endParaRPr lang="zh-CN" altLang="en-US">
                        <a:ln>
                          <a:noFill/>
                        </a:ln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ln>
                            <a:noFill/>
                          </a:ln>
                        </a:rPr>
                        <a:t>困境</a:t>
                      </a:r>
                      <a:endParaRPr lang="zh-CN" altLang="en-US">
                        <a:ln>
                          <a:noFill/>
                        </a:ln>
                      </a:endParaRPr>
                    </a:p>
                    <a:p>
                      <a:pPr>
                        <a:buNone/>
                      </a:pPr>
                      <a:endParaRPr lang="zh-CN" altLang="en-US">
                        <a:ln>
                          <a:noFill/>
                        </a:ln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ln>
                            <a:noFill/>
                          </a:ln>
                        </a:rPr>
                        <a:t>方法策略</a:t>
                      </a:r>
                      <a:endParaRPr lang="zh-CN" altLang="en-US">
                        <a:ln>
                          <a:noFill/>
                        </a:ln>
                      </a:endParaRPr>
                    </a:p>
                    <a:p>
                      <a:pPr>
                        <a:buNone/>
                      </a:pPr>
                      <a:endParaRPr lang="zh-CN" altLang="en-US">
                        <a:ln>
                          <a:noFill/>
                        </a:ln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ln>
                            <a:noFill/>
                          </a:ln>
                          <a:sym typeface="+mn-ea"/>
                        </a:rPr>
                        <a:t>言说方式</a:t>
                      </a:r>
                      <a:endParaRPr lang="zh-CN" altLang="en-US">
                        <a:ln>
                          <a:noFill/>
                        </a:ln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829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ln>
                            <a:noFill/>
                          </a:ln>
                        </a:rPr>
                        <a:t>《谏太宗十思疏》</a:t>
                      </a:r>
                      <a:r>
                        <a:rPr lang="en-US" altLang="zh-CN">
                          <a:ln>
                            <a:noFill/>
                          </a:ln>
                        </a:rPr>
                        <a:t>     </a:t>
                      </a:r>
                      <a:r>
                        <a:rPr lang="zh-CN" altLang="en-US" sz="1800">
                          <a:ln>
                            <a:noFill/>
                          </a:ln>
                          <a:sym typeface="+mn-ea"/>
                        </a:rPr>
                        <a:t>（必修下）</a:t>
                      </a:r>
                      <a:endParaRPr lang="zh-CN" altLang="en-US" sz="1800">
                        <a:ln>
                          <a:noFill/>
                        </a:ln>
                        <a:sym typeface="+mn-ea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>
                          <a:noFill/>
                        </a:ln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>
                          <a:noFill/>
                        </a:ln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>
                          <a:noFill/>
                        </a:ln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>
                          <a:noFill/>
                        </a:ln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>
                          <a:noFill/>
                        </a:ln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>
                          <a:noFill/>
                        </a:ln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9829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ln>
                            <a:noFill/>
                          </a:ln>
                        </a:rPr>
                        <a:t>《谏逐客书》（必修下）</a:t>
                      </a:r>
                      <a:endParaRPr lang="zh-CN" altLang="en-US">
                        <a:ln>
                          <a:noFill/>
                        </a:ln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>
                          <a:noFill/>
                        </a:ln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>
                          <a:noFill/>
                        </a:ln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>
                          <a:noFill/>
                        </a:ln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>
                          <a:noFill/>
                        </a:ln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>
                          <a:noFill/>
                        </a:ln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>
                          <a:noFill/>
                        </a:ln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9829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ln>
                            <a:noFill/>
                          </a:ln>
                        </a:rPr>
                        <a:t>《烛之武退秦师》</a:t>
                      </a:r>
                      <a:r>
                        <a:rPr lang="en-US" altLang="zh-CN">
                          <a:ln>
                            <a:noFill/>
                          </a:ln>
                        </a:rPr>
                        <a:t>     </a:t>
                      </a:r>
                      <a:r>
                        <a:rPr lang="zh-CN" altLang="en-US">
                          <a:ln>
                            <a:noFill/>
                          </a:ln>
                        </a:rPr>
                        <a:t>（必修下）</a:t>
                      </a:r>
                      <a:endParaRPr lang="zh-CN" altLang="en-US">
                        <a:ln>
                          <a:noFill/>
                        </a:ln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>
                          <a:noFill/>
                        </a:ln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>
                          <a:noFill/>
                        </a:ln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>
                          <a:noFill/>
                        </a:ln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>
                          <a:noFill/>
                        </a:ln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>
                          <a:noFill/>
                        </a:ln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>
                          <a:noFill/>
                        </a:ln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  <a:sym typeface="+mn-ea"/>
              </a:rPr>
              <a:t>回归课本，探求规律</a:t>
            </a:r>
            <a:endParaRPr lang="zh-CN" altLang="en-US">
              <a:solidFill>
                <a:srgbClr val="FF0000"/>
              </a:solidFill>
            </a:endParaRPr>
          </a:p>
        </p:txBody>
      </p:sp>
      <p:graphicFrame>
        <p:nvGraphicFramePr>
          <p:cNvPr id="6" name="内容占位符 5"/>
          <p:cNvGraphicFramePr/>
          <p:nvPr>
            <p:ph idx="1"/>
            <p:custDataLst>
              <p:tags r:id="rId1"/>
            </p:custDataLst>
          </p:nvPr>
        </p:nvGraphicFramePr>
        <p:xfrm>
          <a:off x="614045" y="1394460"/>
          <a:ext cx="10739755" cy="4823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410"/>
                <a:gridCol w="650240"/>
                <a:gridCol w="650240"/>
                <a:gridCol w="977900"/>
                <a:gridCol w="1109345"/>
                <a:gridCol w="3293745"/>
                <a:gridCol w="2555875"/>
              </a:tblGrid>
              <a:tr h="9829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篇目</a:t>
                      </a: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主体</a:t>
                      </a: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对象</a:t>
                      </a: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目的</a:t>
                      </a: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困境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（解决问题的最大障碍）</a:t>
                      </a: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方法策略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（斗争艺术、论证思路）</a:t>
                      </a: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言说方式</a:t>
                      </a:r>
                      <a:endParaRPr lang="zh-CN" altLang="en-US" sz="1800"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（语气语调、</a:t>
                      </a:r>
                      <a:r>
                        <a:rPr lang="zh-CN" altLang="en-US" sz="1800">
                          <a:sym typeface="+mn-ea"/>
                        </a:rPr>
                        <a:t>论证方法）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9829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《谏太宗十思疏》</a:t>
                      </a: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魏征</a:t>
                      </a: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唐太宗</a:t>
                      </a: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居安思危、治国安民</a:t>
                      </a: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心态变化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功成德衰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耽于享乐</a:t>
                      </a: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宕开一笔，切中实质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以史为鉴，</a:t>
                      </a:r>
                      <a:r>
                        <a:rPr lang="zh-CN" altLang="en-US" sz="1800">
                          <a:sym typeface="+mn-ea"/>
                        </a:rPr>
                        <a:t>引古论今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有的放矢，</a:t>
                      </a:r>
                      <a:r>
                        <a:rPr lang="zh-CN" altLang="en-US"/>
                        <a:t>设想未来</a:t>
                      </a: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感叹（句）语气</a:t>
                      </a:r>
                      <a:endParaRPr lang="zh-CN" altLang="en-US" sz="1800"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反问、设问（句）语气</a:t>
                      </a:r>
                      <a:endParaRPr lang="zh-CN" altLang="en-US" sz="1800"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/>
                        <a:t>比喻论证、</a:t>
                      </a:r>
                      <a:r>
                        <a:rPr lang="zh-CN" altLang="en-US" sz="1800">
                          <a:sym typeface="+mn-ea"/>
                        </a:rPr>
                        <a:t>举例论证</a:t>
                      </a:r>
                      <a:endParaRPr lang="zh-CN" altLang="en-US" sz="1800"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/>
                        <a:t>类比论证、</a:t>
                      </a:r>
                      <a:r>
                        <a:rPr lang="zh-CN" altLang="en-US" sz="1800">
                          <a:sym typeface="+mn-ea"/>
                        </a:rPr>
                        <a:t>对比论证</a:t>
                      </a: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9829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《谏逐客书》</a:t>
                      </a: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李斯</a:t>
                      </a: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秦王</a:t>
                      </a: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废逐客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留秦国</a:t>
                      </a: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自身身份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排他思想</a:t>
                      </a: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避其锋芒，以退为进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以史为鉴，分析利弊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设身处地，直击要害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表露中心，指明问题</a:t>
                      </a: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感叹（句）语气</a:t>
                      </a:r>
                      <a:endParaRPr lang="zh-CN" altLang="en-US" sz="1800"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反问、设问（句）语气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比喻论证、举例论证、类比论证、对比论证</a:t>
                      </a: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9829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《烛之武退秦师》</a:t>
                      </a: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烛之武</a:t>
                      </a: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秦伯</a:t>
                      </a: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退秦存郑</a:t>
                      </a: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秦晋联盟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秦国野心（捞利扩张）</a:t>
                      </a: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欲扬先抑，以退为进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阐明利害，动摇秦君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替秦着想，以利相诱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引史为例，挑拨秦晋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预测未来，劝秦谨慎</a:t>
                      </a: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反问（句）语气</a:t>
                      </a:r>
                      <a:endParaRPr lang="zh-CN" altLang="en-US" sz="1800"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祈使（句）语气</a:t>
                      </a:r>
                      <a:endParaRPr lang="zh-CN" altLang="en-US" sz="1800"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举例论证、假设论证</a:t>
                      </a:r>
                      <a:endParaRPr lang="zh-CN" altLang="en-US" sz="1800"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对比论证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</a:rPr>
              <a:t>归纳总结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1235"/>
          </a:xfrm>
        </p:spPr>
        <p:txBody>
          <a:bodyPr>
            <a:normAutofit fontScale="80000"/>
          </a:bodyPr>
          <a:p>
            <a:r>
              <a:rPr lang="zh-CN" altLang="en-US" b="1">
                <a:solidFill>
                  <a:srgbClr val="1F2DA8"/>
                </a:solidFill>
                <a:sym typeface="+mn-ea"/>
              </a:rPr>
              <a:t>思考：你认为劝谏成功需要具备哪些条件？</a:t>
            </a:r>
            <a:endParaRPr lang="zh-CN" altLang="en-US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胆识、智慧、口才、技巧、文采等</a:t>
            </a:r>
            <a:endParaRPr lang="zh-CN" altLang="en-US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但是根据劝谏情境、对象、目的等因素选择合适的劝谏方法至关重要！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b="1">
                <a:solidFill>
                  <a:srgbClr val="1F2DA8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1.正面劝说，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直陈</a:t>
            </a:r>
            <a:r>
              <a:rPr lang="zh-CN" altLang="en-US" b="1">
                <a:solidFill>
                  <a:srgbClr val="1F2DA8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道理</a:t>
            </a:r>
            <a:endParaRPr lang="zh-CN" altLang="en-US" b="1">
              <a:solidFill>
                <a:srgbClr val="1F2DA8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即在双方</a:t>
            </a:r>
            <a:r>
              <a:rPr lang="zh-CN" altLang="en-US" i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关系良好，气氛融洽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的前提下，向对方直陈道理。正面进行劝说，直接了当地劝对方应该怎样做或不要怎样做，当然，还要做到有理有节，层层深入。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b="1">
                <a:solidFill>
                  <a:srgbClr val="1F2DA8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b="1">
                <a:solidFill>
                  <a:srgbClr val="1F2DA8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.直话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曲说</a:t>
            </a:r>
            <a:r>
              <a:rPr lang="zh-CN" altLang="en-US" b="1">
                <a:solidFill>
                  <a:srgbClr val="1F2DA8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，委婉相劝</a:t>
            </a:r>
            <a:endParaRPr lang="zh-CN" altLang="en-US" b="1">
              <a:solidFill>
                <a:srgbClr val="1F2DA8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即采取一些</a:t>
            </a:r>
            <a:r>
              <a:rPr lang="zh-CN" altLang="en-US" i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委婉的方法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，如讲故事、换位推论、打比方、对比选择、设喻联想、情境暗示等、间接性的进行劝说，达到预期的效果。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b="1">
                <a:solidFill>
                  <a:srgbClr val="1F2DA8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</a:t>
            </a:r>
            <a:r>
              <a:rPr lang="zh-CN" altLang="en-US" b="1">
                <a:solidFill>
                  <a:srgbClr val="1F2DA8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.引经据典，借例言理</a:t>
            </a:r>
            <a:endParaRPr lang="zh-CN" altLang="en-US" b="1">
              <a:solidFill>
                <a:srgbClr val="1F2DA8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即借用</a:t>
            </a:r>
            <a:r>
              <a:rPr lang="zh-CN" altLang="en-US" i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权威的话和有代表性的例子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进行劝说，以加强劝说的力量，使对方信服。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p>
            <a:r>
              <a:rPr lang="zh-CN" altLang="en-US">
                <a:solidFill>
                  <a:srgbClr val="FF0000"/>
                </a:solidFill>
              </a:rPr>
              <a:t>三、当堂反馈</a:t>
            </a:r>
            <a:r>
              <a:rPr lang="zh-CN" altLang="en-US" sz="2000" b="1">
                <a:solidFill>
                  <a:srgbClr val="1F2DA8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思考：司马错是如何一步步说服秦王的？请简要概括。(3分)</a:t>
            </a:r>
            <a:endParaRPr lang="zh-CN" altLang="en-US" sz="2000" b="1">
              <a:solidFill>
                <a:srgbClr val="1F2DA8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7175" y="1065530"/>
            <a:ext cx="11330305" cy="5032375"/>
          </a:xfrm>
        </p:spPr>
        <p:txBody>
          <a:bodyPr>
            <a:noAutofit/>
          </a:bodyPr>
          <a:p>
            <a:r>
              <a:rPr lang="en-US" altLang="zh-CN" sz="2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五年，巴、蜀相攻击，俱告急于秦。</a:t>
            </a:r>
            <a:r>
              <a:rPr lang="zh-CN" altLang="en-US" sz="2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秦惠王欲伐蜀，以为道险狭难至，而韩又来侵，犹豫未能决。司马错请伐蜀。张仪曰：“不如伐韩。亲魏，善楚，下兵三川，攻新城、宜阳，以临二周之郊，据九鼎，按图籍，挟天子以令于天下，天下莫敢不听，此王业也。臣闻争名者于朝，争利者于市。今三川、周室，天下之朝市也，而王不争焉，顾争于戎翟，去王业远矣。”</a:t>
            </a:r>
            <a:r>
              <a:rPr lang="zh-CN" altLang="en-US" sz="2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司马错曰：“不然。臣闻欲富国者务广其地，欲强兵者务富其民，欲王者务博其德，三资者备而王随之矣。今王地小民贫，故臣愿先从事于易。夫蜀，西僻之国而戎翟之长也，有桀、纣之乱；以秦攻之，譬如使豺狼逐群羊。故拔一国，而天下不以为暴，利尽四海而天下不以为贪，是我一举而名实附也，而又有禁暴止乱之名。今攻韩，劫天子，恶名也，而未必利也，又有不义之名，而攻天下所不欲，危矣！臣请论其故：周，天下之宗室也；齐，韩之与国也。周自知失九鼎，韩自知亡三川，将二国并力合谋，以因乎齐、赵而求解乎楚、魏，以鼎与楚，以地与魏，王弗能止也。此臣之所谓危也。不如伐蜀完。”王从错计，起兵伐蜀。蜀既属秦，秦以益强，富厚，轻诸侯。(节选自《通鉴纪事本末·秦并六国》，有删改)</a:t>
            </a:r>
            <a:endParaRPr lang="zh-CN" altLang="en-US" sz="26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p>
            <a:r>
              <a:rPr lang="zh-CN" altLang="en-US">
                <a:solidFill>
                  <a:srgbClr val="FF0000"/>
                </a:solidFill>
              </a:rPr>
              <a:t>三、当堂反馈</a:t>
            </a:r>
            <a:r>
              <a:rPr lang="zh-CN" altLang="en-US" sz="2000" b="1">
                <a:solidFill>
                  <a:srgbClr val="1F2DA8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思考：司马错是如何一步步说服秦王的？请简要概括。(3分)</a:t>
            </a:r>
            <a:endParaRPr lang="zh-CN" altLang="en-US" sz="2000" b="1">
              <a:solidFill>
                <a:srgbClr val="1F2DA8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7175" y="1065530"/>
            <a:ext cx="11330305" cy="5032375"/>
          </a:xfrm>
        </p:spPr>
        <p:txBody>
          <a:bodyPr>
            <a:noAutofit/>
          </a:bodyPr>
          <a:p>
            <a:r>
              <a:rPr lang="en-US" altLang="zh-CN" sz="2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五年，巴、蜀相攻击，俱告急于秦。</a:t>
            </a:r>
            <a:r>
              <a:rPr lang="zh-CN" altLang="en-US" sz="2600" b="1">
                <a:solidFill>
                  <a:srgbClr val="1F2DA8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秦惠王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欲伐蜀，以为道险狭难至，而韩又来侵，犹豫未能决。司马错请伐蜀。</a:t>
            </a:r>
            <a:r>
              <a:rPr lang="zh-CN" altLang="en-US" sz="2600" b="1">
                <a:solidFill>
                  <a:srgbClr val="1F2DA8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张仪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曰：“不如伐韩。亲魏，善楚，下兵三川，攻新城、宜阳，以临二周之郊，据九鼎，按图籍，挟天子以令于天下，天下莫敢不听，此王业也。臣闻争名者于朝，争利者于市。今三川、周室，天下之朝市也，而王不争焉，顾争于戎翟，去王业远矣。”</a:t>
            </a:r>
            <a:r>
              <a:rPr lang="zh-CN" altLang="en-US" sz="2600" b="1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司马错曰：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600" b="1">
                <a:solidFill>
                  <a:srgbClr val="FF0000"/>
                </a:solidFill>
                <a:latin typeface="Calibri" panose="020F0502020204030204" charset="0"/>
                <a:ea typeface="楷体" panose="02010609060101010101" charset="-122"/>
                <a:cs typeface="楷体" panose="02010609060101010101" charset="-122"/>
              </a:rPr>
              <a:t>①</a:t>
            </a:r>
            <a:r>
              <a:rPr lang="zh-CN" altLang="en-US" sz="2600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不然。臣闻欲富国者务广其地，欲强兵者务富其民，欲王者务博其德，三资者备而王随之矣。</a:t>
            </a:r>
            <a:r>
              <a:rPr lang="zh-CN" altLang="en-US" sz="2600" b="1" u="sng">
                <a:solidFill>
                  <a:srgbClr val="FF0000"/>
                </a:solidFill>
                <a:latin typeface="Calibri" panose="020F0502020204030204" charset="0"/>
                <a:ea typeface="楷体" panose="02010609060101010101" charset="-122"/>
                <a:cs typeface="楷体" panose="02010609060101010101" charset="-122"/>
              </a:rPr>
              <a:t>②</a:t>
            </a:r>
            <a:r>
              <a:rPr lang="zh-CN" altLang="en-US" sz="2600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今王地小民贫，故臣愿先从事于易。</a:t>
            </a:r>
            <a:r>
              <a:rPr lang="zh-CN" altLang="en-US" sz="2600" b="1" u="sng">
                <a:solidFill>
                  <a:srgbClr val="FF0000"/>
                </a:solidFill>
                <a:latin typeface="Calibri" panose="020F0502020204030204" charset="0"/>
                <a:ea typeface="楷体" panose="02010609060101010101" charset="-122"/>
                <a:cs typeface="楷体" panose="02010609060101010101" charset="-122"/>
              </a:rPr>
              <a:t>③</a:t>
            </a:r>
            <a:r>
              <a:rPr lang="zh-CN" altLang="en-US" sz="2600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夫蜀，西僻之国而戎翟之长也，有桀、纣之乱；以秦攻之，譬如使豺狼逐群羊。</a:t>
            </a:r>
            <a:r>
              <a:rPr lang="zh-CN" altLang="en-US" sz="2600" b="1" u="sng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</a:rPr>
              <a:t>④</a:t>
            </a:r>
            <a:r>
              <a:rPr lang="zh-CN" altLang="en-US" sz="2600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故拔一国，而天下不以为暴，利尽四海而天下不以为贪，是我一举而名实附也，而又有禁暴止乱之名。</a:t>
            </a:r>
            <a:r>
              <a:rPr lang="zh-CN" altLang="en-US" sz="2600" b="1" u="sng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</a:rPr>
              <a:t>⑤</a:t>
            </a:r>
            <a:r>
              <a:rPr lang="zh-CN" altLang="en-US" sz="2600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今攻韩，劫天子，恶名也，而未必利也，又有不义之名，而攻天下所不欲，危矣！</a:t>
            </a:r>
            <a:r>
              <a:rPr lang="zh-CN" altLang="en-US" sz="2600" b="1" u="sng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</a:rPr>
              <a:t>⑥</a:t>
            </a:r>
            <a:r>
              <a:rPr lang="zh-CN" altLang="en-US" sz="2600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臣请论其故：周，天下之宗室也；齐，韩之与国也。</a:t>
            </a:r>
            <a:r>
              <a:rPr lang="zh-CN" altLang="en-US" sz="2600" b="1" u="sng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</a:rPr>
              <a:t>⑦</a:t>
            </a:r>
            <a:r>
              <a:rPr lang="zh-CN" altLang="en-US" sz="2600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周自知失九鼎，韩自知亡三川，将二国并力合谋，以因乎齐、赵而求解乎楚、魏，以鼎与楚，以地与魏，王弗能止也。</a:t>
            </a:r>
            <a:r>
              <a:rPr lang="zh-CN" altLang="en-US" sz="2600" b="1" u="sng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</a:rPr>
              <a:t>⑧</a:t>
            </a:r>
            <a:r>
              <a:rPr lang="zh-CN" altLang="en-US" sz="2600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此臣之所谓危也。</a:t>
            </a:r>
            <a:r>
              <a:rPr lang="en-US" altLang="zh-CN" sz="2600" b="1" u="sng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</a:t>
            </a:r>
            <a:r>
              <a:rPr lang="zh-CN" altLang="en-US" sz="2600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不如伐蜀完。”</a:t>
            </a:r>
            <a:r>
              <a:rPr lang="zh-CN" altLang="en-US" sz="2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王从错计，起兵伐蜀。蜀既属秦，秦以益强，富厚，轻诸侯。(节选自《通鉴纪事本末·秦并六国》，有删改)</a:t>
            </a:r>
            <a:endParaRPr lang="zh-CN" altLang="en-US" sz="2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思考：司马错是如何一步步说服秦王的？请简要概括。(3分)</a:t>
            </a:r>
            <a:endParaRPr lang="zh-CN" altLang="en-US"/>
          </a:p>
          <a:p>
            <a:r>
              <a:rPr lang="zh-CN" altLang="en-US"/>
              <a:t>[答案]　</a:t>
            </a:r>
            <a:endParaRPr lang="zh-CN" altLang="en-US"/>
          </a:p>
          <a:p>
            <a:r>
              <a:rPr lang="zh-CN" altLang="en-US"/>
              <a:t>①首先提出建立王业的三个条件。</a:t>
            </a:r>
            <a:endParaRPr lang="zh-CN" altLang="en-US"/>
          </a:p>
          <a:p>
            <a:r>
              <a:rPr lang="zh-CN" altLang="en-US"/>
              <a:t>②然后明确秦国的国情。</a:t>
            </a:r>
            <a:endParaRPr lang="zh-CN" altLang="en-US"/>
          </a:p>
          <a:p>
            <a:r>
              <a:rPr lang="zh-CN" altLang="en-US"/>
              <a:t>③最后指出伐蜀的好处及攻韩的弊端。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>
                <a:solidFill>
                  <a:srgbClr val="FF0000"/>
                </a:solidFill>
              </a:rPr>
              <a:t>四、学以致用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35965" y="1443990"/>
            <a:ext cx="10758170" cy="47980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</a:rPr>
              <a:t>五、课后巩固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苏北四市2022～2023学年高三年级模拟试卷文言文阅读</a:t>
            </a:r>
            <a:endParaRPr lang="zh-CN" altLang="en-US"/>
          </a:p>
          <a:p>
            <a:r>
              <a:rPr lang="zh-CN" altLang="en-US">
                <a:solidFill>
                  <a:srgbClr val="1F2DA8"/>
                </a:solidFill>
              </a:rPr>
              <a:t>14. 面对错综复杂的情况，苏秦游说成功的秘诀有哪些？请简要概括。(3分)</a:t>
            </a:r>
            <a:endParaRPr lang="zh-CN" altLang="en-US">
              <a:solidFill>
                <a:srgbClr val="1F2DA8"/>
              </a:solidFill>
            </a:endParaRPr>
          </a:p>
          <a:p>
            <a:r>
              <a:rPr lang="zh-CN" altLang="en-US"/>
              <a:t>① 有谋划、胆识和勇气；</a:t>
            </a:r>
            <a:endParaRPr lang="zh-CN" altLang="en-US"/>
          </a:p>
          <a:p>
            <a:r>
              <a:rPr lang="zh-CN" altLang="en-US"/>
              <a:t>② 有较强的论辩才能； </a:t>
            </a:r>
            <a:endParaRPr lang="zh-CN" altLang="en-US"/>
          </a:p>
          <a:p>
            <a:r>
              <a:rPr lang="zh-CN" altLang="en-US"/>
              <a:t>③ 善于揣摩各方的想法，善于利用各方的关系。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olidFill>
                  <a:srgbClr val="FF0000"/>
                </a:solidFill>
              </a:rPr>
              <a:t>高三二轮复习微专题之</a:t>
            </a:r>
            <a:br>
              <a:rPr lang="zh-CN" altLang="en-US">
                <a:solidFill>
                  <a:srgbClr val="FF0000"/>
                </a:solidFill>
              </a:rPr>
            </a:br>
            <a:r>
              <a:rPr lang="zh-CN" altLang="en-US">
                <a:solidFill>
                  <a:srgbClr val="FF0000"/>
                </a:solidFill>
              </a:rPr>
              <a:t>文言文劝谏类主观题答题指导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29645" cy="1325880"/>
          </a:xfrm>
        </p:spPr>
        <p:txBody>
          <a:bodyPr>
            <a:normAutofit fontScale="90000"/>
          </a:bodyPr>
          <a:p>
            <a:r>
              <a:rPr lang="zh-CN" altLang="en-US">
                <a:solidFill>
                  <a:srgbClr val="FF0000"/>
                </a:solidFill>
              </a:rPr>
              <a:t>南京市、盐城市 2023 届高三年级第一次模拟考试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p>
            <a:r>
              <a:rPr lang="zh-CN" altLang="en-US"/>
              <a:t>14．请简要概括三则故事中子产、荀罃、瑕禽</a:t>
            </a:r>
            <a:r>
              <a:rPr lang="zh-CN" altLang="en-US">
                <a:solidFill>
                  <a:srgbClr val="FF0000"/>
                </a:solidFill>
                <a:highlight>
                  <a:srgbClr val="FFFF00"/>
                </a:highlight>
              </a:rPr>
              <a:t>言说方式</a:t>
            </a:r>
            <a:r>
              <a:rPr lang="zh-CN" altLang="en-US"/>
              <a:t>的</a:t>
            </a:r>
            <a:r>
              <a:rPr lang="zh-CN" altLang="en-US" u="sng"/>
              <a:t>共同点</a:t>
            </a:r>
            <a:r>
              <a:rPr lang="zh-CN" altLang="en-US"/>
              <a:t>。（3分）</a:t>
            </a:r>
            <a:endParaRPr lang="zh-CN" altLang="en-US"/>
          </a:p>
          <a:p>
            <a:r>
              <a:rPr lang="zh-CN" altLang="en-US"/>
              <a:t>参考答案：</a:t>
            </a:r>
            <a:endParaRPr lang="zh-CN" altLang="en-US"/>
          </a:p>
          <a:p>
            <a:r>
              <a:rPr lang="zh-CN" altLang="en-US"/>
              <a:t>（1）运用反问，语气强烈；</a:t>
            </a:r>
            <a:endParaRPr lang="zh-CN" altLang="en-US"/>
          </a:p>
          <a:p>
            <a:r>
              <a:rPr lang="zh-CN" altLang="en-US"/>
              <a:t>（2）运用比较，观点鲜明；</a:t>
            </a:r>
            <a:endParaRPr lang="zh-CN" altLang="en-US"/>
          </a:p>
          <a:p>
            <a:r>
              <a:rPr lang="zh-CN" altLang="en-US"/>
              <a:t>（3）运用假设，推断合理。（</a:t>
            </a:r>
            <a:endParaRPr lang="zh-CN" altLang="en-US"/>
          </a:p>
          <a:p>
            <a:r>
              <a:rPr lang="zh-CN" altLang="en-US"/>
              <a:t>3分。答到两点即可；一点2分，两点3分）</a:t>
            </a:r>
            <a:endParaRPr lang="zh-CN" altLang="en-US"/>
          </a:p>
          <a:p>
            <a:r>
              <a:rPr lang="zh-CN" altLang="en-US">
                <a:solidFill>
                  <a:srgbClr val="1F2DA8"/>
                </a:solidFill>
              </a:rPr>
              <a:t>【“语气强烈”“观点鲜明”“推断合理”不作要求。第二点答“对比”算对，答到“正反两方面”得1分。】</a:t>
            </a:r>
            <a:endParaRPr lang="zh-CN" altLang="en-US">
              <a:solidFill>
                <a:srgbClr val="1F2DA8"/>
              </a:solidFill>
            </a:endParaRPr>
          </a:p>
          <a:p>
            <a:r>
              <a:rPr lang="zh-CN" altLang="en-US">
                <a:solidFill>
                  <a:srgbClr val="1F2DA8"/>
                </a:solidFill>
              </a:rPr>
              <a:t>全班均分：</a:t>
            </a:r>
            <a:r>
              <a:rPr lang="en-US" altLang="zh-CN">
                <a:solidFill>
                  <a:srgbClr val="1F2DA8"/>
                </a:solidFill>
              </a:rPr>
              <a:t>1.29</a:t>
            </a:r>
            <a:r>
              <a:rPr lang="zh-CN" altLang="en-US">
                <a:solidFill>
                  <a:srgbClr val="1F2DA8"/>
                </a:solidFill>
              </a:rPr>
              <a:t>分</a:t>
            </a:r>
            <a:endParaRPr lang="zh-CN" altLang="en-US">
              <a:solidFill>
                <a:srgbClr val="1F2DA8"/>
              </a:solidFill>
            </a:endParaRPr>
          </a:p>
          <a:p>
            <a:r>
              <a:rPr lang="zh-CN" altLang="en-US">
                <a:solidFill>
                  <a:srgbClr val="1F2DA8"/>
                </a:solidFill>
              </a:rPr>
              <a:t>（</a:t>
            </a:r>
            <a:r>
              <a:rPr lang="en-US" altLang="zh-CN">
                <a:solidFill>
                  <a:srgbClr val="1F2DA8"/>
                </a:solidFill>
                <a:highlight>
                  <a:srgbClr val="FFFF00"/>
                </a:highlight>
              </a:rPr>
              <a:t>12</a:t>
            </a:r>
            <a:r>
              <a:rPr lang="zh-CN" altLang="en-US">
                <a:solidFill>
                  <a:srgbClr val="1F2DA8"/>
                </a:solidFill>
                <a:highlight>
                  <a:srgbClr val="FFFF00"/>
                </a:highlight>
              </a:rPr>
              <a:t>人</a:t>
            </a:r>
            <a:r>
              <a:rPr lang="en-US" altLang="zh-CN">
                <a:solidFill>
                  <a:srgbClr val="1F2DA8"/>
                </a:solidFill>
                <a:highlight>
                  <a:srgbClr val="FFFF00"/>
                </a:highlight>
              </a:rPr>
              <a:t>0</a:t>
            </a:r>
            <a:r>
              <a:rPr lang="zh-CN" altLang="en-US">
                <a:solidFill>
                  <a:srgbClr val="1F2DA8"/>
                </a:solidFill>
                <a:highlight>
                  <a:srgbClr val="FFFF00"/>
                </a:highlight>
              </a:rPr>
              <a:t>分，</a:t>
            </a:r>
            <a:r>
              <a:rPr lang="en-US" altLang="zh-CN">
                <a:solidFill>
                  <a:srgbClr val="1F2DA8"/>
                </a:solidFill>
                <a:highlight>
                  <a:srgbClr val="FFFF00"/>
                </a:highlight>
              </a:rPr>
              <a:t>5</a:t>
            </a:r>
            <a:r>
              <a:rPr lang="zh-CN" altLang="en-US">
                <a:solidFill>
                  <a:srgbClr val="1F2DA8"/>
                </a:solidFill>
                <a:highlight>
                  <a:srgbClr val="FFFF00"/>
                </a:highlight>
              </a:rPr>
              <a:t>人</a:t>
            </a:r>
            <a:r>
              <a:rPr lang="en-US" altLang="zh-CN">
                <a:solidFill>
                  <a:srgbClr val="1F2DA8"/>
                </a:solidFill>
                <a:highlight>
                  <a:srgbClr val="FFFF00"/>
                </a:highlight>
              </a:rPr>
              <a:t>1</a:t>
            </a:r>
            <a:r>
              <a:rPr lang="zh-CN" altLang="en-US">
                <a:solidFill>
                  <a:srgbClr val="1F2DA8"/>
                </a:solidFill>
                <a:highlight>
                  <a:srgbClr val="FFFF00"/>
                </a:highlight>
              </a:rPr>
              <a:t>分，</a:t>
            </a:r>
            <a:r>
              <a:rPr lang="en-US" altLang="zh-CN">
                <a:solidFill>
                  <a:srgbClr val="1F2DA8"/>
                </a:solidFill>
              </a:rPr>
              <a:t>15</a:t>
            </a:r>
            <a:r>
              <a:rPr lang="zh-CN" altLang="en-US">
                <a:solidFill>
                  <a:srgbClr val="1F2DA8"/>
                </a:solidFill>
              </a:rPr>
              <a:t>人</a:t>
            </a:r>
            <a:r>
              <a:rPr lang="en-US" altLang="zh-CN">
                <a:solidFill>
                  <a:srgbClr val="1F2DA8"/>
                </a:solidFill>
              </a:rPr>
              <a:t>2</a:t>
            </a:r>
            <a:r>
              <a:rPr lang="zh-CN" altLang="en-US">
                <a:solidFill>
                  <a:srgbClr val="1F2DA8"/>
                </a:solidFill>
              </a:rPr>
              <a:t>分，</a:t>
            </a:r>
            <a:r>
              <a:rPr lang="en-US" altLang="zh-CN">
                <a:solidFill>
                  <a:srgbClr val="1F2DA8"/>
                </a:solidFill>
              </a:rPr>
              <a:t>2</a:t>
            </a:r>
            <a:r>
              <a:rPr lang="zh-CN" altLang="en-US">
                <a:solidFill>
                  <a:srgbClr val="1F2DA8"/>
                </a:solidFill>
              </a:rPr>
              <a:t>人</a:t>
            </a:r>
            <a:r>
              <a:rPr lang="en-US" altLang="zh-CN">
                <a:solidFill>
                  <a:srgbClr val="1F2DA8"/>
                </a:solidFill>
              </a:rPr>
              <a:t>3</a:t>
            </a:r>
            <a:r>
              <a:rPr lang="zh-CN" altLang="en-US">
                <a:solidFill>
                  <a:srgbClr val="1F2DA8"/>
                </a:solidFill>
              </a:rPr>
              <a:t>分，）</a:t>
            </a:r>
            <a:endParaRPr lang="zh-CN" altLang="en-US">
              <a:solidFill>
                <a:srgbClr val="1F2DA8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</a:rPr>
              <a:t>一、回顾真题</a:t>
            </a:r>
            <a:r>
              <a:rPr lang="en-US" altLang="zh-CN">
                <a:solidFill>
                  <a:srgbClr val="FF0000"/>
                </a:solidFill>
              </a:rPr>
              <a:t>  </a:t>
            </a:r>
            <a:r>
              <a:rPr lang="zh-CN" altLang="en-US">
                <a:solidFill>
                  <a:srgbClr val="FF0000"/>
                </a:solidFill>
              </a:rPr>
              <a:t>明确考向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olidFill>
                  <a:srgbClr val="1F2DA8"/>
                </a:solidFill>
              </a:rPr>
              <a:t>2022年全国新高考全国Ⅰ卷</a:t>
            </a:r>
            <a:endParaRPr lang="zh-CN" altLang="en-US">
              <a:solidFill>
                <a:srgbClr val="1F2DA8"/>
              </a:solidFill>
            </a:endParaRPr>
          </a:p>
          <a:p>
            <a:r>
              <a:rPr lang="zh-CN" altLang="en-US"/>
              <a:t>14. 孟尝君前往赵国、燕国借兵救魏，所采用的</a:t>
            </a:r>
            <a:r>
              <a:rPr lang="zh-CN" altLang="en-US">
                <a:solidFill>
                  <a:srgbClr val="FF0000"/>
                </a:solidFill>
                <a:highlight>
                  <a:srgbClr val="FFFF00"/>
                </a:highlight>
              </a:rPr>
              <a:t>游说策略</a:t>
            </a:r>
            <a:r>
              <a:rPr lang="zh-CN" altLang="en-US"/>
              <a:t>有什么</a:t>
            </a:r>
            <a:r>
              <a:rPr lang="zh-CN" altLang="en-US" u="sng"/>
              <a:t>不同</a:t>
            </a:r>
            <a:r>
              <a:rPr lang="zh-CN" altLang="en-US"/>
              <a:t>？请简要概括。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sz="3555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对赵国</a:t>
            </a:r>
            <a:r>
              <a:rPr lang="zh-CN" altLang="en-US" sz="3555">
                <a:solidFill>
                  <a:srgbClr val="1F2DA8"/>
                </a:solidFill>
                <a:sym typeface="+mn-ea"/>
              </a:rPr>
              <a:t>，孟尝君（先）表以忠心，（然后）以存魏的好处打动对方。（分析利弊，唇亡齿寒）</a:t>
            </a:r>
            <a:endParaRPr lang="zh-CN" altLang="en-US" sz="3555">
              <a:solidFill>
                <a:srgbClr val="1F2DA8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06780" y="1825625"/>
            <a:ext cx="9673590" cy="4351655"/>
          </a:xfrm>
        </p:spPr>
        <p:txBody>
          <a:bodyPr>
            <a:normAutofit/>
          </a:bodyPr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孟尝君之赵，</a:t>
            </a:r>
            <a:r>
              <a:rPr lang="zh-CN" altLang="en-US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谓赵王曰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：“文愿借兵以救魏！”赵王曰：“寡人不能。”</a:t>
            </a:r>
            <a:r>
              <a:rPr lang="zh-CN" altLang="en-US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孟尝君曰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：“</a:t>
            </a:r>
            <a:r>
              <a:rPr lang="zh-CN" altLang="en-US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夫敢借兵者，以忠王也。”王曰：“可得闻乎？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孟尝君曰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zh-CN" altLang="en-US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夫赵之兵非能强于魏之兵，魏之兵非能弱于赵也。然而赵之地不岁危而民不岁死，而魏之地岁危而民岁死者，何也？以其西为赵蔽也，今赵不救魏，魏歃盟于秦，是赵与强秦为界也，地亦且岁危民亦且岁死矣，此文之所以忠于大王也。”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赵王许诺，为起兵十万、车三百乘。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1025" y="434340"/>
            <a:ext cx="11238230" cy="1325880"/>
          </a:xfrm>
        </p:spPr>
        <p:txBody>
          <a:bodyPr>
            <a:normAutofit/>
          </a:bodyPr>
          <a:p>
            <a:r>
              <a:rPr lang="zh-CN" altLang="en-US" sz="320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对燕国</a:t>
            </a:r>
            <a:r>
              <a:rPr lang="zh-CN" altLang="en-US" sz="3200">
                <a:solidFill>
                  <a:srgbClr val="1F2DA8"/>
                </a:solidFill>
                <a:sym typeface="+mn-ea"/>
              </a:rPr>
              <a:t>，孟尝君（先）是晓以利害，然后以亡魏的弊端引起燕王的重视。（威胁恐吓）</a:t>
            </a:r>
            <a:endParaRPr lang="zh-CN" altLang="en-US" sz="3200">
              <a:solidFill>
                <a:srgbClr val="1F2DA8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655"/>
          </a:xfrm>
        </p:spPr>
        <p:txBody>
          <a:bodyPr>
            <a:normAutofit lnSpcReduction="10000"/>
          </a:bodyPr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又北</a:t>
            </a:r>
            <a:r>
              <a:rPr lang="zh-CN" altLang="en-US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见燕王曰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r>
              <a:rPr lang="zh-CN" altLang="en-US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“今秦且攻魏，愿大王之救之！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”燕王曰：“吾岁不熟二年矣，今又行数千里而以助魏，且奈何？”</a:t>
            </a:r>
            <a:r>
              <a:rPr lang="zh-CN" altLang="en-US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田文曰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：“</a:t>
            </a:r>
            <a:r>
              <a:rPr lang="zh-CN" altLang="en-US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夫行数千里而救人者，此国之利也，今魏王出国门而望见军，虽欲行数千里而助人，可得乎？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”燕王尚未许也。</a:t>
            </a:r>
            <a:r>
              <a:rPr lang="zh-CN" altLang="en-US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田文曰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r>
              <a:rPr lang="zh-CN" altLang="en-US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“臣效便计于王，王不用臣之忠计，文请行矣，恐天下之将有大变也。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”王曰：“大变可得闻乎？”</a:t>
            </a:r>
            <a:r>
              <a:rPr lang="zh-CN" altLang="en-US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曰：</a:t>
            </a:r>
            <a:r>
              <a:rPr lang="zh-CN" altLang="en-US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燕不救魏，魏王折节割地，以国之半与秦，秦必去矣。秦已去魏，魏王悉韩、魏之兵，又西借秦兵，以因赵之众，以四国攻燕，王且何利？利行数千里而助人乎？利出燕南门而望见军乎？则道里近而输又易矣，王何利？”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燕王曰：“子行矣，寡人听子。”乃为之起兵八万、车二百乘，以从田文，魏王大说曰：“君得燕、赵之兵甚众且亟矣。”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</a:rPr>
              <a:t>二、回归课本，探求规律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思考：</a:t>
            </a:r>
            <a:endParaRPr lang="zh-CN" altLang="en-US"/>
          </a:p>
          <a:p>
            <a:r>
              <a:rPr lang="en-US" altLang="zh-CN">
                <a:solidFill>
                  <a:srgbClr val="1F2DA8"/>
                </a:solidFill>
              </a:rPr>
              <a:t>1.</a:t>
            </a:r>
            <a:r>
              <a:rPr lang="zh-CN" altLang="en-US">
                <a:solidFill>
                  <a:srgbClr val="1F2DA8"/>
                </a:solidFill>
              </a:rPr>
              <a:t>何为劝谏（游说）？</a:t>
            </a:r>
            <a:endParaRPr lang="zh-CN" altLang="en-US">
              <a:solidFill>
                <a:srgbClr val="1F2DA8"/>
              </a:solidFill>
            </a:endParaRPr>
          </a:p>
          <a:p>
            <a:endParaRPr lang="zh-CN" altLang="en-US">
              <a:solidFill>
                <a:srgbClr val="1F2DA8"/>
              </a:solidFill>
            </a:endParaRPr>
          </a:p>
          <a:p>
            <a:endParaRPr lang="zh-CN" altLang="en-US">
              <a:solidFill>
                <a:srgbClr val="1F2DA8"/>
              </a:solidFill>
            </a:endParaRPr>
          </a:p>
          <a:p>
            <a:r>
              <a:rPr lang="en-US" altLang="zh-CN">
                <a:solidFill>
                  <a:srgbClr val="1F2DA8"/>
                </a:solidFill>
              </a:rPr>
              <a:t>2.</a:t>
            </a:r>
            <a:r>
              <a:rPr lang="zh-CN" altLang="en-US">
                <a:solidFill>
                  <a:srgbClr val="1F2DA8"/>
                </a:solidFill>
              </a:rPr>
              <a:t>你认为劝谏时需要考虑哪些因素？</a:t>
            </a:r>
            <a:endParaRPr lang="zh-CN" altLang="en-US">
              <a:solidFill>
                <a:srgbClr val="1F2DA8"/>
              </a:solidFill>
            </a:endParaRPr>
          </a:p>
          <a:p>
            <a:endParaRPr lang="zh-CN" altLang="en-US">
              <a:solidFill>
                <a:srgbClr val="1F2DA8"/>
              </a:solidFill>
            </a:endParaRPr>
          </a:p>
          <a:p>
            <a:endParaRPr lang="en-US" altLang="zh-C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  <a:sym typeface="+mn-ea"/>
              </a:rPr>
              <a:t>回归课本，探求规律</a:t>
            </a:r>
            <a:endParaRPr lang="zh-CN" altLang="en-US">
              <a:solidFill>
                <a:srgbClr val="FF0000"/>
              </a:solidFill>
            </a:endParaRPr>
          </a:p>
        </p:txBody>
      </p:sp>
      <p:graphicFrame>
        <p:nvGraphicFramePr>
          <p:cNvPr id="6" name="内容占位符 5"/>
          <p:cNvGraphicFramePr/>
          <p:nvPr>
            <p:ph idx="1"/>
            <p:custDataLst>
              <p:tags r:id="rId1"/>
            </p:custDataLst>
          </p:nvPr>
        </p:nvGraphicFramePr>
        <p:xfrm>
          <a:off x="838200" y="1825625"/>
          <a:ext cx="1051687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410"/>
                <a:gridCol w="1502410"/>
                <a:gridCol w="1502410"/>
                <a:gridCol w="1502410"/>
                <a:gridCol w="1502410"/>
                <a:gridCol w="1502410"/>
                <a:gridCol w="1502410"/>
              </a:tblGrid>
              <a:tr h="9829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篇目</a:t>
                      </a: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主体</a:t>
                      </a: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对象</a:t>
                      </a: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目的</a:t>
                      </a: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困境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（解决问题的最大障碍）</a:t>
                      </a: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方法策略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（斗争艺术、论证思路）</a:t>
                      </a: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言说方式（语气语调、</a:t>
                      </a:r>
                      <a:r>
                        <a:rPr lang="zh-CN" altLang="en-US"/>
                        <a:t>论证方法）</a:t>
                      </a: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9829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《谏太宗十思疏》</a:t>
                      </a:r>
                      <a:r>
                        <a:rPr lang="en-US" altLang="zh-CN"/>
                        <a:t>    </a:t>
                      </a: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9829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《谏逐客书》</a:t>
                      </a:r>
                      <a:endParaRPr lang="zh-CN" altLang="en-US" sz="1800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9829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《烛之武退秦师》</a:t>
                      </a:r>
                      <a:r>
                        <a:rPr lang="en-US" altLang="zh-CN"/>
                        <a:t>    </a:t>
                      </a: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QQ图片202304131303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67000" y="-2667635"/>
            <a:ext cx="6857365" cy="121926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abf7fec6-e2c2-4ae6-a8bc-701a05b109c8}"/>
  <p:tag name="TABLE_ENDDRAG_ORIGIN_RECT" val="828*309"/>
  <p:tag name="TABLE_ENDDRAG_RECT" val="66*143*828*309"/>
</p:tagLst>
</file>

<file path=ppt/tags/tag2.xml><?xml version="1.0" encoding="utf-8"?>
<p:tagLst xmlns:p="http://schemas.openxmlformats.org/presentationml/2006/main">
  <p:tag name="KSO_WM_UNIT_TABLE_BEAUTIFY" val="smartTable{abf7fec6-e2c2-4ae6-a8bc-701a05b109c8}"/>
  <p:tag name="TABLE_ENDDRAG_ORIGIN_RECT" val="828*309"/>
  <p:tag name="TABLE_ENDDRAG_RECT" val="66*143*828*309"/>
</p:tagLst>
</file>

<file path=ppt/tags/tag3.xml><?xml version="1.0" encoding="utf-8"?>
<p:tagLst xmlns:p="http://schemas.openxmlformats.org/presentationml/2006/main">
  <p:tag name="KSO_WM_UNIT_TABLE_BEAUTIFY" val="smartTable{abf7fec6-e2c2-4ae6-a8bc-701a05b109c8}"/>
  <p:tag name="TABLE_ENDDRAG_ORIGIN_RECT" val="828*309"/>
  <p:tag name="TABLE_ENDDRAG_RECT" val="66*143*828*309"/>
</p:tagLst>
</file>

<file path=ppt/tags/tag4.xml><?xml version="1.0" encoding="utf-8"?>
<p:tagLst xmlns:p="http://schemas.openxmlformats.org/presentationml/2006/main">
  <p:tag name="KSO_WPP_MARK_KEY" val="02b6a8a7-5616-4d7b-9b7f-8c354dfd4444"/>
  <p:tag name="COMMONDATA" val="eyJoZGlkIjoiMThmNTQ4NjJlNTRhNTU5NjU5YjlkYWQxMDZhNGE4MT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2946</Words>
  <Application>WPS 演示</Application>
  <PresentationFormat>宽屏</PresentationFormat>
  <Paragraphs>211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宋体</vt:lpstr>
      <vt:lpstr>Wingdings</vt:lpstr>
      <vt:lpstr>楷体</vt:lpstr>
      <vt:lpstr>微软雅黑</vt:lpstr>
      <vt:lpstr>Calibri</vt:lpstr>
      <vt:lpstr>Arial Unicode MS</vt:lpstr>
      <vt:lpstr>Office 主题</vt:lpstr>
      <vt:lpstr>预习：回顾必修下三篇文章，完成相应表格</vt:lpstr>
      <vt:lpstr>高三二轮复习微专题之 文言文劝谏类主观题答题指导</vt:lpstr>
      <vt:lpstr>南京市、盐城市 2023 届高三年级第一次模拟考试</vt:lpstr>
      <vt:lpstr>一、回顾真题  明确考向</vt:lpstr>
      <vt:lpstr>对赵国，孟尝君（先）表以忠心，（然后）以存魏的好处打动对方。（分析利弊，唇亡齿寒）</vt:lpstr>
      <vt:lpstr>对燕国，孟尝君（先）是晓以利害，然后以亡魏的弊端引起燕王的重视。（威胁恐吓）</vt:lpstr>
      <vt:lpstr>二、回归课本，探求规律</vt:lpstr>
      <vt:lpstr>回归课本，探求规律</vt:lpstr>
      <vt:lpstr>PowerPoint 演示文稿</vt:lpstr>
      <vt:lpstr>回归课本，探求规律</vt:lpstr>
      <vt:lpstr>归纳总结</vt:lpstr>
      <vt:lpstr>三、当堂反馈思考：司马错是如何一步步说服秦王的？请简要概括。(3分)</vt:lpstr>
      <vt:lpstr>三、当堂反馈思考：司马错是如何一步步说服秦王的？请简要概括。(3分)</vt:lpstr>
      <vt:lpstr>PowerPoint 演示文稿</vt:lpstr>
      <vt:lpstr>四、学以致用</vt:lpstr>
      <vt:lpstr>五、课后巩固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q'z's</dc:creator>
  <cp:lastModifiedBy>泽</cp:lastModifiedBy>
  <cp:revision>49</cp:revision>
  <dcterms:created xsi:type="dcterms:W3CDTF">2023-04-11T08:09:00Z</dcterms:created>
  <dcterms:modified xsi:type="dcterms:W3CDTF">2023-04-13T08:09:11Z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08278D451E264882A148B328EDE1B302_12</vt:lpwstr>
  </property>
  <property fmtid="{D5CDD505-2E9C-101B-9397-08002B2CF9AE}" pid="3" name="KSOProductBuildVer">
    <vt:lpwstr>2052-11.1.0.14036</vt:lpwstr>
  </property>
</Properties>
</file>