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55"/>
  </p:handoutMasterIdLst>
  <p:sldIdLst>
    <p:sldId id="958" r:id="rId3"/>
    <p:sldId id="900" r:id="rId5"/>
    <p:sldId id="1102" r:id="rId6"/>
    <p:sldId id="1124" r:id="rId7"/>
    <p:sldId id="1126" r:id="rId8"/>
    <p:sldId id="1148" r:id="rId9"/>
    <p:sldId id="1150" r:id="rId10"/>
    <p:sldId id="1152" r:id="rId11"/>
    <p:sldId id="1154" r:id="rId12"/>
    <p:sldId id="1156" r:id="rId13"/>
    <p:sldId id="1158" r:id="rId14"/>
    <p:sldId id="1160" r:id="rId15"/>
    <p:sldId id="1162" r:id="rId16"/>
    <p:sldId id="1164" r:id="rId17"/>
    <p:sldId id="1166" r:id="rId18"/>
    <p:sldId id="1167" r:id="rId19"/>
    <p:sldId id="1168" r:id="rId20"/>
    <p:sldId id="1170" r:id="rId21"/>
    <p:sldId id="1172" r:id="rId22"/>
    <p:sldId id="1129" r:id="rId23"/>
    <p:sldId id="1131" r:id="rId24"/>
    <p:sldId id="1200" r:id="rId25"/>
    <p:sldId id="1201" r:id="rId26"/>
    <p:sldId id="1202" r:id="rId27"/>
    <p:sldId id="1203" r:id="rId28"/>
    <p:sldId id="1204" r:id="rId29"/>
    <p:sldId id="1205" r:id="rId30"/>
    <p:sldId id="1206" r:id="rId31"/>
    <p:sldId id="1207" r:id="rId32"/>
    <p:sldId id="1208" r:id="rId33"/>
    <p:sldId id="1209" r:id="rId34"/>
    <p:sldId id="1210" r:id="rId35"/>
    <p:sldId id="1211" r:id="rId36"/>
    <p:sldId id="1212" r:id="rId37"/>
    <p:sldId id="1213" r:id="rId38"/>
    <p:sldId id="1132" r:id="rId39"/>
    <p:sldId id="1134" r:id="rId40"/>
    <p:sldId id="1136" r:id="rId41"/>
    <p:sldId id="1174" r:id="rId42"/>
    <p:sldId id="1176" r:id="rId43"/>
    <p:sldId id="954" r:id="rId44"/>
    <p:sldId id="1101" r:id="rId45"/>
    <p:sldId id="1113" r:id="rId46"/>
    <p:sldId id="1122" r:id="rId47"/>
    <p:sldId id="1139" r:id="rId48"/>
    <p:sldId id="1214" r:id="rId49"/>
    <p:sldId id="1140" r:id="rId50"/>
    <p:sldId id="1141" r:id="rId51"/>
    <p:sldId id="1142" r:id="rId52"/>
    <p:sldId id="1146" r:id="rId53"/>
    <p:sldId id="960" r:id="rId54"/>
  </p:sldIdLst>
  <p:sldSz cx="12240895" cy="6858000"/>
  <p:notesSz cx="6858000" cy="9144000"/>
  <p:custDataLst>
    <p:tags r:id="rId5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 userDrawn="1">
          <p15:clr>
            <a:srgbClr val="A4A3A4"/>
          </p15:clr>
        </p15:guide>
        <p15:guide id="2" pos="3855" userDrawn="1">
          <p15:clr>
            <a:srgbClr val="A4A3A4"/>
          </p15:clr>
        </p15:guide>
        <p15:guide id="3" pos="7257" userDrawn="1">
          <p15:clr>
            <a:srgbClr val="A4A3A4"/>
          </p15:clr>
        </p15:guide>
        <p15:guide id="4" pos="408" userDrawn="1">
          <p15:clr>
            <a:srgbClr val="A4A3A4"/>
          </p15:clr>
        </p15:guide>
        <p15:guide id="5" pos="5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4646"/>
    <a:srgbClr val="E4BFA0"/>
    <a:srgbClr val="E0AD6A"/>
    <a:srgbClr val="EAEAEA"/>
    <a:srgbClr val="F2F2F2"/>
    <a:srgbClr val="F1DECF"/>
    <a:srgbClr val="FDFDFD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0" autoAdjust="0"/>
    <p:restoredTop sz="93533" autoAdjust="0"/>
  </p:normalViewPr>
  <p:slideViewPr>
    <p:cSldViewPr showGuides="1">
      <p:cViewPr>
        <p:scale>
          <a:sx n="75" d="100"/>
          <a:sy n="75" d="100"/>
        </p:scale>
        <p:origin x="-413" y="-264"/>
      </p:cViewPr>
      <p:guideLst>
        <p:guide orient="horz" pos="1888"/>
        <p:guide pos="3855"/>
        <p:guide pos="7257"/>
        <p:guide pos="408"/>
        <p:guide pos="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684" y="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9" Type="http://schemas.openxmlformats.org/officeDocument/2006/relationships/tags" Target="tags/tag1.xml"/><Relationship Id="rId58" Type="http://schemas.openxmlformats.org/officeDocument/2006/relationships/tableStyles" Target="tableStyles.xml"/><Relationship Id="rId57" Type="http://schemas.openxmlformats.org/officeDocument/2006/relationships/viewProps" Target="viewProps.xml"/><Relationship Id="rId56" Type="http://schemas.openxmlformats.org/officeDocument/2006/relationships/presProps" Target="presProps.xml"/><Relationship Id="rId55" Type="http://schemas.openxmlformats.org/officeDocument/2006/relationships/handoutMaster" Target="handoutMasters/handoutMaster1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43939CE-BF80-41EC-870A-C80F4F84873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54136EB-FA23-4AEB-8BA1-CB441108639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69888" y="685800"/>
            <a:ext cx="61182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noProof="0"/>
              <a:t>Click to edit Master text styles</a:t>
            </a:r>
            <a:endParaRPr lang="en-US" altLang="zh-CN" noProof="0"/>
          </a:p>
          <a:p>
            <a:pPr lvl="1"/>
            <a:r>
              <a:rPr lang="en-US" altLang="zh-CN" noProof="0"/>
              <a:t>Second level</a:t>
            </a:r>
            <a:endParaRPr lang="en-US" altLang="zh-CN" noProof="0"/>
          </a:p>
          <a:p>
            <a:pPr lvl="2"/>
            <a:r>
              <a:rPr lang="en-US" altLang="zh-CN" noProof="0"/>
              <a:t>Third level</a:t>
            </a:r>
            <a:endParaRPr lang="en-US" altLang="zh-CN" noProof="0"/>
          </a:p>
          <a:p>
            <a:pPr lvl="3"/>
            <a:r>
              <a:rPr lang="en-US" altLang="zh-CN" noProof="0"/>
              <a:t>Fourth level</a:t>
            </a:r>
            <a:endParaRPr lang="en-US" altLang="zh-CN" noProof="0"/>
          </a:p>
          <a:p>
            <a:pPr lvl="4"/>
            <a:r>
              <a:rPr lang="en-US" altLang="zh-CN" noProof="0"/>
              <a:t>Fifth level</a:t>
            </a:r>
            <a:endParaRPr lang="en-US" altLang="zh-CN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5EB4B2C-5948-4847-BC5D-6637CC92AA95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2pPr>
            <a:lvl3pPr marL="11430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3pPr>
            <a:lvl4pPr marL="16002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4pPr>
            <a:lvl5pPr marL="20574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9pPr>
          </a:lstStyle>
          <a:p>
            <a:fld id="{41FA47B9-F733-4D01-991B-A583983AC7B7}" type="slidenum">
              <a:rPr lang="en-US" altLang="zh-CN" sz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20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9940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2pPr>
            <a:lvl3pPr marL="11430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3pPr>
            <a:lvl4pPr marL="16002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4pPr>
            <a:lvl5pPr marL="20574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9pPr>
          </a:lstStyle>
          <a:p>
            <a:fld id="{34305917-314E-4F55-B2BD-B6235A4349DB}" type="slidenum">
              <a:rPr lang="en-US" altLang="zh-CN" sz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20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标题模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河边的铁塔&#10;&#10;描述已自动生成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380" r="1845" b="6694"/>
          <a:stretch>
            <a:fillRect/>
          </a:stretch>
        </p:blipFill>
        <p:spPr>
          <a:xfrm>
            <a:off x="3633788" y="1033463"/>
            <a:ext cx="8607425" cy="5824537"/>
          </a:xfrm>
          <a:prstGeom prst="rect">
            <a:avLst/>
          </a:prstGeom>
        </p:spPr>
      </p:pic>
      <p:sp>
        <p:nvSpPr>
          <p:cNvPr id="9" name="矩形 8"/>
          <p:cNvSpPr>
            <a:spLocks noChangeArrowheads="1"/>
          </p:cNvSpPr>
          <p:nvPr userDrawn="1"/>
        </p:nvSpPr>
        <p:spPr bwMode="auto">
          <a:xfrm>
            <a:off x="3629025" y="741363"/>
            <a:ext cx="8672513" cy="61166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6A6A6">
                  <a:alpha val="0"/>
                </a:srgbClr>
              </a:gs>
            </a:gsLst>
            <a:lin ang="0" scaled="1"/>
          </a:gradFill>
          <a:ln w="9525" algn="ctr">
            <a:noFill/>
            <a:round/>
          </a:ln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文本框 10"/>
          <p:cNvSpPr txBox="1">
            <a:spLocks noChangeArrowheads="1"/>
          </p:cNvSpPr>
          <p:nvPr userDrawn="1"/>
        </p:nvSpPr>
        <p:spPr bwMode="auto">
          <a:xfrm>
            <a:off x="2798763" y="241300"/>
            <a:ext cx="85883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高考总复习    一轮复习导学案 </a:t>
            </a: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数学（提高版）</a:t>
            </a:r>
            <a:endParaRPr lang="zh-CN" alt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6"/>
          <p:cNvSpPr>
            <a:spLocks noChangeArrowheads="1"/>
          </p:cNvSpPr>
          <p:nvPr userDrawn="1"/>
        </p:nvSpPr>
        <p:spPr bwMode="auto">
          <a:xfrm>
            <a:off x="-144463" y="-244475"/>
            <a:ext cx="12601576" cy="1366838"/>
          </a:xfrm>
          <a:prstGeom prst="rect">
            <a:avLst/>
          </a:prstGeom>
          <a:solidFill>
            <a:srgbClr val="CC4646"/>
          </a:solidFill>
          <a:ln w="76200" algn="ctr">
            <a:solidFill>
              <a:srgbClr val="E4BFA0"/>
            </a:solidFill>
            <a:round/>
          </a:ln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2400"/>
          </a:p>
        </p:txBody>
      </p:sp>
      <p:pic>
        <p:nvPicPr>
          <p:cNvPr id="6" name="Picture 128" descr="标志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-69850"/>
            <a:ext cx="1563687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10"/>
          <p:cNvSpPr txBox="1">
            <a:spLocks noChangeArrowheads="1"/>
          </p:cNvSpPr>
          <p:nvPr userDrawn="1"/>
        </p:nvSpPr>
        <p:spPr bwMode="auto">
          <a:xfrm>
            <a:off x="1789113" y="184150"/>
            <a:ext cx="10510837" cy="6715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zh-CN" altLang="en-US" sz="38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高考一轮复习  南方凤凰台  英语  译林版</a:t>
            </a:r>
            <a:endParaRPr lang="en-US" altLang="zh-CN" sz="3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习目标模板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15"/>
          <p:cNvSpPr>
            <a:spLocks noChangeArrowheads="1"/>
          </p:cNvSpPr>
          <p:nvPr userDrawn="1"/>
        </p:nvSpPr>
        <p:spPr bwMode="auto">
          <a:xfrm>
            <a:off x="234950" y="1249363"/>
            <a:ext cx="11790363" cy="4195762"/>
          </a:xfrm>
          <a:prstGeom prst="roundRect">
            <a:avLst>
              <a:gd name="adj" fmla="val 2671"/>
            </a:avLst>
          </a:prstGeom>
          <a:solidFill>
            <a:schemeClr val="bg1"/>
          </a:solidFill>
          <a:ln w="28575">
            <a:solidFill>
              <a:srgbClr val="808080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" name="Group 17"/>
          <p:cNvGrpSpPr/>
          <p:nvPr userDrawn="1"/>
        </p:nvGrpSpPr>
        <p:grpSpPr bwMode="auto">
          <a:xfrm>
            <a:off x="6385050" y="5177524"/>
            <a:ext cx="5712220" cy="471488"/>
            <a:chOff x="3613" y="3282"/>
            <a:chExt cx="4047" cy="297"/>
          </a:xfrm>
        </p:grpSpPr>
        <p:sp>
          <p:nvSpPr>
            <p:cNvPr id="5" name="圆角矩形 6"/>
            <p:cNvSpPr/>
            <p:nvPr userDrawn="1"/>
          </p:nvSpPr>
          <p:spPr bwMode="auto">
            <a:xfrm>
              <a:off x="3613" y="3282"/>
              <a:ext cx="3871" cy="297"/>
            </a:xfrm>
            <a:prstGeom prst="roundRect">
              <a:avLst/>
            </a:prstGeom>
            <a:solidFill>
              <a:srgbClr val="CC4646"/>
            </a:solidFill>
            <a:ln w="38100" cap="flat" cmpd="sng" algn="ctr">
              <a:solidFill>
                <a:srgbClr val="E4BFA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1960" tIns="60980" rIns="121960" bIns="60980" anchor="ctr"/>
            <a:lstStyle>
              <a:lvl1pPr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3"/>
            <p:cNvSpPr txBox="1">
              <a:spLocks noChangeArrowheads="1"/>
            </p:cNvSpPr>
            <p:nvPr userDrawn="1"/>
          </p:nvSpPr>
          <p:spPr bwMode="auto">
            <a:xfrm>
              <a:off x="4197" y="3321"/>
              <a:ext cx="346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zh-CN" altLang="en-US" sz="19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高考一轮复习  南方凤凰台  英语  译林版</a:t>
              </a:r>
              <a:endParaRPr lang="zh-CN" altLang="en-US" sz="19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1556792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  <p:pic>
        <p:nvPicPr>
          <p:cNvPr id="8" name="图片 4" descr="徽标&#10;&#10;描述已自动生成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0986" y="5085184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4" name="箭头: 五边形 12"/>
          <p:cNvSpPr/>
          <p:nvPr userDrawn="1"/>
        </p:nvSpPr>
        <p:spPr>
          <a:xfrm>
            <a:off x="647700" y="333375"/>
            <a:ext cx="2808610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抓词汇 </a:t>
            </a:r>
            <a:r>
              <a:rPr lang="en-US" altLang="zh-CN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夯实基础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984328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6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984328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  <p:sp>
        <p:nvSpPr>
          <p:cNvPr id="5" name="箭头: 五边形 12"/>
          <p:cNvSpPr/>
          <p:nvPr userDrawn="1"/>
        </p:nvSpPr>
        <p:spPr>
          <a:xfrm>
            <a:off x="647700" y="333375"/>
            <a:ext cx="2808610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过课文 </a:t>
            </a:r>
            <a:r>
              <a:rPr lang="en-US" altLang="zh-CN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能力迁移</a:t>
            </a:r>
            <a:endParaRPr lang="zh-CN" altLang="en-US" b="1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解析模板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文档 2"/>
          <p:cNvSpPr/>
          <p:nvPr userDrawn="1"/>
        </p:nvSpPr>
        <p:spPr>
          <a:xfrm flipH="1" flipV="1">
            <a:off x="0" y="3429000"/>
            <a:ext cx="12241213" cy="3429000"/>
          </a:xfrm>
          <a:prstGeom prst="flowChartDocument">
            <a:avLst/>
          </a:prstGeom>
          <a:solidFill>
            <a:srgbClr val="CC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dirty="0"/>
          </a:p>
        </p:txBody>
      </p:sp>
      <p:sp>
        <p:nvSpPr>
          <p:cNvPr id="4" name="圆角矩形 15"/>
          <p:cNvSpPr>
            <a:spLocks noChangeArrowheads="1"/>
          </p:cNvSpPr>
          <p:nvPr userDrawn="1"/>
        </p:nvSpPr>
        <p:spPr bwMode="auto">
          <a:xfrm>
            <a:off x="234950" y="476250"/>
            <a:ext cx="11790363" cy="6048375"/>
          </a:xfrm>
          <a:prstGeom prst="roundRect">
            <a:avLst>
              <a:gd name="adj" fmla="val 2671"/>
            </a:avLst>
          </a:prstGeom>
          <a:solidFill>
            <a:schemeClr val="bg1"/>
          </a:solidFill>
          <a:ln w="57150">
            <a:solidFill>
              <a:srgbClr val="E0AD6A"/>
            </a:solidFill>
            <a:round/>
          </a:ln>
        </p:spPr>
        <p:txBody>
          <a:bodyPr anchor="ctr"/>
          <a:lstStyle>
            <a:lvl1pPr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908720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模板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-144463" y="2344738"/>
            <a:ext cx="12530138" cy="2168525"/>
          </a:xfrm>
          <a:prstGeom prst="rect">
            <a:avLst/>
          </a:prstGeom>
          <a:solidFill>
            <a:srgbClr val="CC4646"/>
          </a:solidFill>
          <a:ln w="101600">
            <a:solidFill>
              <a:srgbClr val="E4BFA0"/>
            </a:solidFill>
            <a:miter lim="800000"/>
          </a:ln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4" name="标题 5"/>
          <p:cNvSpPr>
            <a:spLocks noGrp="1"/>
          </p:cNvSpPr>
          <p:nvPr>
            <p:ph type="title"/>
          </p:nvPr>
        </p:nvSpPr>
        <p:spPr>
          <a:xfrm>
            <a:off x="1" y="2920206"/>
            <a:ext cx="12241212" cy="1017588"/>
          </a:xfrm>
          <a:prstGeom prst="rect">
            <a:avLst/>
          </a:prstGeom>
        </p:spPr>
        <p:txBody>
          <a:bodyPr anchor="ctr"/>
          <a:lstStyle>
            <a:lvl1pPr>
              <a:defRPr sz="6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总结提炼 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文档 2"/>
          <p:cNvSpPr/>
          <p:nvPr userDrawn="1"/>
        </p:nvSpPr>
        <p:spPr>
          <a:xfrm flipH="1">
            <a:off x="-215900" y="-171450"/>
            <a:ext cx="12601575" cy="933450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latin typeface="+mj-ea"/>
              <a:ea typeface="+mj-ea"/>
            </a:endParaRPr>
          </a:p>
        </p:txBody>
      </p:sp>
      <p:sp>
        <p:nvSpPr>
          <p:cNvPr id="4" name="流程图: 文档 3"/>
          <p:cNvSpPr/>
          <p:nvPr userDrawn="1"/>
        </p:nvSpPr>
        <p:spPr>
          <a:xfrm flipV="1">
            <a:off x="-215900" y="6254750"/>
            <a:ext cx="12601575" cy="1120775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dirty="0"/>
          </a:p>
        </p:txBody>
      </p:sp>
      <p:sp>
        <p:nvSpPr>
          <p:cNvPr id="5" name="矩形: 圆角 4"/>
          <p:cNvSpPr/>
          <p:nvPr userDrawn="1"/>
        </p:nvSpPr>
        <p:spPr>
          <a:xfrm>
            <a:off x="287338" y="-531813"/>
            <a:ext cx="1225550" cy="1584326"/>
          </a:xfrm>
          <a:prstGeom prst="roundRect">
            <a:avLst>
              <a:gd name="adj" fmla="val 660"/>
            </a:avLst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 sz="2800" b="1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 userDrawn="1"/>
        </p:nvSpPr>
        <p:spPr bwMode="auto">
          <a:xfrm>
            <a:off x="395288" y="57150"/>
            <a:ext cx="1009650" cy="9540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 结</a:t>
            </a:r>
            <a:endParaRPr lang="en-US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 炼</a:t>
            </a:r>
            <a:endParaRPr lang="zh-CN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1416376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slow">
    <p:push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9pPr>
    </p:titleStyle>
    <p:bodyStyle>
      <a:lvl1pPr marL="342900" indent="279400" algn="just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tabLst>
          <a:tab pos="5029200" algn="l"/>
        </a:tabLst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1184275" indent="-28575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–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592580" indent="-22860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2000250" indent="-22860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har char="–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408555" indent="-22860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har char="»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microsoft.com/office/2007/relationships/hdphoto" Target="../media/image9.wdp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10.png"/><Relationship Id="rId3" Type="http://schemas.microsoft.com/office/2007/relationships/hdphoto" Target="../media/image9.wdp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1.png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2.png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14.GIF"/><Relationship Id="rId4" Type="http://schemas.openxmlformats.org/officeDocument/2006/relationships/image" Target="../media/image10.png"/><Relationship Id="rId3" Type="http://schemas.openxmlformats.org/officeDocument/2006/relationships/image" Target="../media/image13.png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5.png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/>
          <p:nvPr/>
        </p:nvSpPr>
        <p:spPr>
          <a:xfrm>
            <a:off x="647700" y="3297238"/>
            <a:ext cx="8208963" cy="14430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9pPr>
          </a:lstStyle>
          <a:p>
            <a:pPr algn="l">
              <a:lnSpc>
                <a:spcPct val="120000"/>
              </a:lnSpc>
              <a:defRPr/>
            </a:pPr>
            <a:r>
              <a:rPr lang="zh-CN" altLang="en-US" sz="3200" kern="0" dirty="0" smtClean="0">
                <a:solidFill>
                  <a:srgbClr val="CC4646"/>
                </a:solidFill>
                <a:latin typeface="微软雅黑" panose="020B0503020204020204" pitchFamily="34" charset="-122"/>
              </a:rPr>
              <a:t>必修第一册</a:t>
            </a:r>
            <a:endParaRPr lang="en-US" altLang="zh-CN" sz="3200" kern="0" dirty="0" smtClean="0">
              <a:solidFill>
                <a:srgbClr val="CC4646"/>
              </a:solidFill>
              <a:latin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zh-CN" sz="3200" kern="0" dirty="0">
                <a:solidFill>
                  <a:schemeClr val="tx1"/>
                </a:solidFill>
                <a:latin typeface="微软雅黑" panose="020B0503020204020204" pitchFamily="34" charset="-122"/>
              </a:rPr>
              <a:t>Unit 3</a:t>
            </a:r>
            <a:r>
              <a:rPr lang="zh-CN" altLang="en-US" sz="3200" kern="0" dirty="0">
                <a:solidFill>
                  <a:schemeClr val="tx1"/>
                </a:solidFill>
                <a:latin typeface="微软雅黑" panose="020B0503020204020204" pitchFamily="34" charset="-122"/>
              </a:rPr>
              <a:t>　</a:t>
            </a:r>
            <a:r>
              <a:rPr lang="en-US" altLang="zh-CN" sz="3200" kern="0" dirty="0">
                <a:solidFill>
                  <a:schemeClr val="tx1"/>
                </a:solidFill>
                <a:latin typeface="微软雅黑" panose="020B0503020204020204" pitchFamily="34" charset="-122"/>
              </a:rPr>
              <a:t>Getting along with others</a:t>
            </a:r>
            <a:endParaRPr lang="en-US" altLang="zh-CN" sz="3200" kern="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220" name="矩形 5"/>
          <p:cNvSpPr>
            <a:spLocks noChangeArrowheads="1"/>
          </p:cNvSpPr>
          <p:nvPr/>
        </p:nvSpPr>
        <p:spPr bwMode="auto">
          <a:xfrm>
            <a:off x="720725" y="4797152"/>
            <a:ext cx="5183188" cy="11112"/>
          </a:xfrm>
          <a:prstGeom prst="rect">
            <a:avLst/>
          </a:prstGeom>
          <a:solidFill>
            <a:srgbClr val="C5C4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zh-CN" altLang="en-US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4002629"/>
            <a:ext cx="11174413" cy="2071259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bring about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导致；引起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bring back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归还；恢复；使回忆起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bring down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减少；击落；降低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价格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bring in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提出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新法案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；赚得；引入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124744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bring out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出版；生产；使显现，使表现出；阐明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3717032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700808"/>
            <a:ext cx="11285537" cy="20128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publishers are going to </a:t>
            </a:r>
            <a:r>
              <a:rPr lang="en-US" altLang="zh-CN" u="wavy" kern="100" dirty="0">
                <a:cs typeface="Courier New" panose="02070309020205020404"/>
              </a:rPr>
              <a:t>bring out</a:t>
            </a:r>
            <a:r>
              <a:rPr lang="en-US" altLang="zh-CN" kern="100" dirty="0">
                <a:cs typeface="Courier New" panose="02070309020205020404"/>
              </a:rPr>
              <a:t> a new edition of that book.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出版商打算出版那本书的新版本。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A crisis </a:t>
            </a:r>
            <a:r>
              <a:rPr lang="en-US" altLang="zh-CN" u="wavy" kern="100" dirty="0">
                <a:cs typeface="Courier New" panose="02070309020205020404"/>
              </a:rPr>
              <a:t>brings out</a:t>
            </a:r>
            <a:r>
              <a:rPr lang="en-US" altLang="zh-CN" kern="100" dirty="0">
                <a:cs typeface="Courier New" panose="02070309020205020404"/>
              </a:rPr>
              <a:t> the best in her.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危机促使她表现出她最好的一面</a:t>
            </a:r>
            <a:r>
              <a:rPr lang="zh-CN" altLang="zh-CN" kern="100" dirty="0" smtClean="0">
                <a:cs typeface="Times New Roman" panose="02020603050405020304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1916396"/>
            <a:ext cx="11174413" cy="406071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 measure up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测量；量度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safety/security measures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安全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保安措施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take measures to do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采取措施做某事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made to measure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量身订制的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for good measure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作为额外增添；外加的项目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in full measure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最大程度地，最大限度地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measurement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量度，测量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the exact measurements of the room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这间屋子的准确尺寸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124744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measure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/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sym typeface="+mn-ea"/>
                </a:rPr>
                <a:t>'</a:t>
              </a:r>
              <a:r>
                <a:rPr lang="en-US" altLang="zh-CN" b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meʒə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(r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)/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估量，判定；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测量　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措施；衡量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630799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519863"/>
            <a:ext cx="11174413" cy="257324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 on reflection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经过审慎的思考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reflect </a:t>
            </a:r>
            <a:r>
              <a:rPr lang="en-US" altLang="zh-CN" i="1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反映；映出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影像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；反射　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vi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认真思考；沉思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 reflected in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映照在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reflect on/upon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认真思考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reflective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adj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沉思的；深思的；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指物体表面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反射热的，反光的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728211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reflection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rɪ'flekʃn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沉思；反射；映像；反映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234266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251820"/>
            <a:ext cx="11174413" cy="3565105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 for the benefit of sb.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for sb.'s benefit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为某人的利益；为帮助某人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 of benefit to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有益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to one's benefit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对某人有益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benefit sb./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有益于某人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某物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benefit from/by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得益于；得利于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beneficial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adj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有利的；有裨益的；有用的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 beneficial to sb./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对某人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某物有益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460168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benefit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benɪfɪt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优势，益处，成效　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使受益　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得益于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966223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1916396"/>
            <a:ext cx="11174413" cy="3565105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comfort sb.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安慰某人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take/draw comfort from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从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中得到安慰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be a comfort to sb.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对某人来说是一个安慰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in comfort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＝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comfortably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舒适地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discomfort </a:t>
            </a:r>
            <a:r>
              <a:rPr lang="en-US" altLang="zh-CN" i="1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不适，不舒服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(un)comfortable </a:t>
            </a:r>
            <a:r>
              <a:rPr lang="en-US" altLang="zh-CN" i="1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adj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不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舒适的；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不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自在的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comfortably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adv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舒服地；舒适地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124744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comfort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kʌmfət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宽慰，抚慰　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舒服；安慰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630799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5589240"/>
            <a:ext cx="11285537" cy="98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【易错提醒】　</a:t>
            </a:r>
            <a:r>
              <a:rPr lang="en-US" altLang="zh-CN" kern="100" dirty="0">
                <a:cs typeface="Courier New" panose="02070309020205020404"/>
              </a:rPr>
              <a:t>comfort</a:t>
            </a:r>
            <a:r>
              <a:rPr lang="zh-CN" altLang="zh-CN" kern="100" dirty="0">
                <a:cs typeface="Times New Roman" panose="02020603050405020304"/>
              </a:rPr>
              <a:t>意为</a:t>
            </a: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“</a:t>
            </a:r>
            <a:r>
              <a:rPr lang="zh-CN" altLang="zh-CN" kern="100" dirty="0">
                <a:cs typeface="Times New Roman" panose="02020603050405020304"/>
              </a:rPr>
              <a:t>舒服，舒适，安慰</a:t>
            </a: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”</a:t>
            </a:r>
            <a:r>
              <a:rPr lang="zh-CN" altLang="zh-CN" kern="100" dirty="0">
                <a:cs typeface="Times New Roman" panose="02020603050405020304"/>
              </a:rPr>
              <a:t>时，是不可数名词；意为</a:t>
            </a: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“</a:t>
            </a:r>
            <a:r>
              <a:rPr lang="zh-CN" altLang="zh-CN" kern="100" dirty="0">
                <a:cs typeface="Times New Roman" panose="02020603050405020304"/>
              </a:rPr>
              <a:t>令人感到安慰的人或事物</a:t>
            </a: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”</a:t>
            </a:r>
            <a:r>
              <a:rPr lang="zh-CN" altLang="zh-CN" kern="100" dirty="0">
                <a:cs typeface="Times New Roman" panose="02020603050405020304"/>
              </a:rPr>
              <a:t>时，是可数名词。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21962" y="1752022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take on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承担；呈现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某种特征、外观等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)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，具有；雇用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328086"/>
            <a:ext cx="11285537" cy="2973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He is always ready to </a:t>
            </a:r>
            <a:r>
              <a:rPr lang="en-US" altLang="zh-CN" u="wavy" kern="100" dirty="0">
                <a:cs typeface="Courier New" panose="02070309020205020404"/>
              </a:rPr>
              <a:t>take on</a:t>
            </a:r>
            <a:r>
              <a:rPr lang="en-US" altLang="zh-CN" kern="100" dirty="0">
                <a:cs typeface="Courier New" panose="02070309020205020404"/>
              </a:rPr>
              <a:t> new responsibilities.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他一向乐于承担新的责任。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His voice </a:t>
            </a:r>
            <a:r>
              <a:rPr lang="en-US" altLang="zh-CN" u="wavy" kern="100" dirty="0">
                <a:cs typeface="Courier New" panose="02070309020205020404"/>
              </a:rPr>
              <a:t>took on</a:t>
            </a:r>
            <a:r>
              <a:rPr lang="en-US" altLang="zh-CN" kern="100" dirty="0">
                <a:cs typeface="Courier New" panose="02070309020205020404"/>
              </a:rPr>
              <a:t> a more serious tone.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他说话的语气变得严肃起来。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They have decided to </a:t>
            </a:r>
            <a:r>
              <a:rPr lang="en-US" altLang="zh-CN" u="wavy" kern="100" dirty="0">
                <a:cs typeface="Courier New" panose="02070309020205020404"/>
              </a:rPr>
              <a:t>take on</a:t>
            </a:r>
            <a:r>
              <a:rPr lang="en-US" altLang="zh-CN" kern="100" dirty="0">
                <a:cs typeface="Courier New" panose="02070309020205020404"/>
              </a:rPr>
              <a:t> more workers to help them.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他们决定雇用更多的工人来帮助他们。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13"/>
          <p:cNvSpPr>
            <a:spLocks noChangeArrowheads="1"/>
          </p:cNvSpPr>
          <p:nvPr/>
        </p:nvSpPr>
        <p:spPr bwMode="auto">
          <a:xfrm>
            <a:off x="542925" y="1916396"/>
            <a:ext cx="11174413" cy="3994392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take after sb. 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外貌或行为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像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父或母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take back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收回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take off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脱下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衣服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；摘掉；起飞；突然大受欢迎；迅速流行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take in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吸入；欺骗；理解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take over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接收；接管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take up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占据；继续；开始做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take down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拆除；写下，记录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take to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开始喜欢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630799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1916396"/>
            <a:ext cx="11174413" cy="404750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recognize one's voice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分辨出某人的声音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recognize one's mistakes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认识到某人的错误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be recognized as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被认为是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be officially recognized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得到官方认可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recognition </a:t>
            </a:r>
            <a:r>
              <a:rPr lang="en-US" altLang="zh-CN" i="1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承认；认可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beyond recognition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认不出来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gain one's recognition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获得某人的认可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in recognition of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作为对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的认可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124744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14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recognize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rekəɡnaɪz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承认，意识到；认出，辨别出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630799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045790"/>
            <a:ext cx="11174413" cy="406071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 in company with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一起；与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同时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keep sb. company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陪伴某人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enjoy one's company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享受某人的陪伴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companion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同伴，伙伴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accompany </a:t>
            </a:r>
            <a:r>
              <a:rPr lang="en-US" altLang="zh-CN" i="1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陪同；陪伴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accompany sb. to sp.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陪伴某人去某地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accompany sb. at/on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尤指用钢琴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为某人伴奏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 accompanied by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由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陪同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254138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company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kʌmpəni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陪伴，作伴；公司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760193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348444"/>
            <a:ext cx="11174413" cy="3006269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break away from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逃脱；脱离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break down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出故障；使分解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break out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突然开始；爆发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break in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强行进入；打断；搅扰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不及物动词短语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break into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强行闯入；突然开始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笑、唱等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及物动词短语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break off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突然终止；中断；折断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556792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16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break through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克服，战胜；突破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062847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0" y="2925763"/>
            <a:ext cx="122412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抓词汇 </a:t>
            </a:r>
            <a:r>
              <a:rPr lang="en-US" altLang="zh-CN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夯实基础</a:t>
            </a:r>
            <a:endParaRPr lang="zh-CN" altLang="zh-CN" sz="6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328086"/>
            <a:ext cx="11285537" cy="2973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original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_________ of the universe will probably never be explained.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disease is thought to have ____________ in the tropics.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Our __________ intention was to devote three months to the project, but obviously the reality has gone far beyond our expectations.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He made great achievements in spite of his lowly ________.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8251" y="1262034"/>
            <a:ext cx="1915258" cy="680981"/>
            <a:chOff x="5048250" y="3048000"/>
            <a:chExt cx="2143125" cy="7620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100"/>
            <a:stretch>
              <a:fillRect/>
            </a:stretch>
          </p:blipFill>
          <p:spPr bwMode="auto">
            <a:xfrm>
              <a:off x="5048250" y="3048000"/>
              <a:ext cx="2143125" cy="525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900"/>
            <a:stretch>
              <a:fillRect/>
            </a:stretch>
          </p:blipFill>
          <p:spPr bwMode="auto">
            <a:xfrm>
              <a:off x="5048250" y="3573016"/>
              <a:ext cx="2143125" cy="236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5328518" y="1910106"/>
            <a:ext cx="1500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[</a:t>
            </a:r>
            <a:r>
              <a:rPr lang="zh-CN" altLang="en-US" dirty="0" smtClean="0">
                <a:solidFill>
                  <a:schemeClr val="tx1"/>
                </a:solidFill>
              </a:rPr>
              <a:t>练</a:t>
            </a:r>
            <a:r>
              <a:rPr lang="zh-CN" altLang="zh-CN" dirty="0">
                <a:solidFill>
                  <a:schemeClr val="tx1"/>
                </a:solidFill>
              </a:rPr>
              <a:t>　</a:t>
            </a:r>
            <a:r>
              <a:rPr lang="zh-CN" altLang="en-US" dirty="0" smtClean="0">
                <a:solidFill>
                  <a:schemeClr val="tx1"/>
                </a:solidFill>
              </a:rPr>
              <a:t>习</a:t>
            </a:r>
            <a:r>
              <a:rPr lang="en-US" altLang="zh-CN" dirty="0" smtClean="0">
                <a:solidFill>
                  <a:schemeClr val="tx1"/>
                </a:solidFill>
              </a:rPr>
              <a:t>]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32174" y="2811408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origins</a:t>
            </a:r>
            <a:endParaRPr lang="zh-CN" altLang="zh-CN" dirty="0"/>
          </a:p>
        </p:txBody>
      </p:sp>
      <p:sp>
        <p:nvSpPr>
          <p:cNvPr id="7" name="矩形 6"/>
          <p:cNvSpPr/>
          <p:nvPr/>
        </p:nvSpPr>
        <p:spPr>
          <a:xfrm>
            <a:off x="5429115" y="3273073"/>
            <a:ext cx="1534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originated</a:t>
            </a:r>
            <a:endParaRPr lang="zh-CN" altLang="zh-CN" dirty="0"/>
          </a:p>
        </p:txBody>
      </p:sp>
      <p:sp>
        <p:nvSpPr>
          <p:cNvPr id="8" name="矩形 7"/>
          <p:cNvSpPr/>
          <p:nvPr/>
        </p:nvSpPr>
        <p:spPr>
          <a:xfrm>
            <a:off x="2448198" y="3747131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original</a:t>
            </a:r>
            <a:endParaRPr lang="zh-CN" altLang="zh-CN" dirty="0"/>
          </a:p>
        </p:txBody>
      </p:sp>
      <p:sp>
        <p:nvSpPr>
          <p:cNvPr id="9" name="矩形 8"/>
          <p:cNvSpPr/>
          <p:nvPr/>
        </p:nvSpPr>
        <p:spPr>
          <a:xfrm>
            <a:off x="7814765" y="4725144"/>
            <a:ext cx="970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origin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800106"/>
            <a:ext cx="11285537" cy="249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2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 err="1">
                <a:cs typeface="Courier New" panose="02070309020205020404"/>
              </a:rPr>
              <a:t>behaviour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young man _________(behave) badly, which made his mother angry.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I want you to behave __________(you) while I am away.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I'd just met his parents for the first time so I was on my best </a:t>
            </a:r>
            <a:r>
              <a:rPr lang="en-US" altLang="zh-CN" kern="100" dirty="0" smtClean="0">
                <a:cs typeface="Courier New" panose="02070309020205020404"/>
              </a:rPr>
              <a:t>___________　(</a:t>
            </a:r>
            <a:r>
              <a:rPr lang="en-US" altLang="zh-CN" kern="100" dirty="0">
                <a:cs typeface="Courier New" panose="02070309020205020404"/>
              </a:rPr>
              <a:t>behave). 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16953" y="2276872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behaved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4444307" y="2748697"/>
            <a:ext cx="1244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yourself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10146858" y="3232915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/>
              <a:t>behaviour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348880"/>
            <a:ext cx="11285537" cy="20128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3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trick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lady _____________(trick) out of her diamond necklace yesterday.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kids are always playing ________(trick) on their teachers.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We were tricked into ________(buy) a poor car, which made me very upset.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38529" y="2833479"/>
            <a:ext cx="1697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was tricked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5256510" y="3305304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tricks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4248398" y="3766969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buying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772816"/>
            <a:ext cx="11285537" cy="34532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4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let go of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After _______________ his anger and frustration, he found himself on a road to sympathy instead.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Working this way for one year was painful enough, ___________ a lifetime.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However, he would be happy if he just did okay in the race—he didn't want to _____ himself ______.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When she saw him, she _________ a cry of horror.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20206" y="2256552"/>
            <a:ext cx="1739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letting go of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8064822" y="3230881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let alone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647998" y="4149080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let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2485580" y="4151313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down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4752454" y="4625371"/>
            <a:ext cx="1013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let out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196752"/>
            <a:ext cx="11285537" cy="48936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5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ignore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__________(ignore) the difference between the two research findings will be one of the worst mistakes you make.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At that time I was __________(ignore) of events going on elsewhere.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I would have remained in ___________(ignore) of his activities if Shaun hadn't mentioned it.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They totally ignored the sign “No Littering” nearby and threw rubbish into the lake.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They threw rubbish into the lake, ___________________________ “No Littering” nearby.(</a:t>
            </a:r>
            <a:r>
              <a:rPr lang="zh-CN" altLang="zh-CN" kern="100" dirty="0">
                <a:cs typeface="Times New Roman" panose="02020603050405020304"/>
              </a:rPr>
              <a:t>用分词短语作状语</a:t>
            </a:r>
            <a:r>
              <a:rPr lang="en-US" altLang="zh-CN" kern="100" dirty="0"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56110" y="1690648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Ignoring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3940046" y="2617455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ignorant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5050646" y="3091031"/>
            <a:ext cx="14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ignorance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5976590" y="5013176"/>
            <a:ext cx="3304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totally ignoring the sign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135987"/>
            <a:ext cx="11285537" cy="34532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6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generous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Thank you for being generous ______ your time.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old woman was always generous ____ the poor boy.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Thank you for contributing ____________(generous) to the scholarship fund.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He treated them with ____________(generous) and thoughtfulness.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你能原谅她，真是太慷慨了。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______________________________________________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59317" y="2617455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with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6278819" y="307912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5122220" y="3553178"/>
            <a:ext cx="1597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generously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4357812" y="4035163"/>
            <a:ext cx="1528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generosity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1368078" y="4992856"/>
            <a:ext cx="5681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It was very generous of you to forgive her.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319740"/>
            <a:ext cx="11285537" cy="44135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7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get over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There are lots of different ways to get your message ________ when you are putting together an ad campaign.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Our lines can get very busy, but please keep trying and you will soon get _________.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There's not much time left. Let's get ______ to repairing the machine.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Watch Frank—he'll cheat if he thinks he can get away ______ it.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我上星期得了流感，但很快就好了。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I had the flu last week, ___________________________.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640886" y="1793136"/>
            <a:ext cx="9998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across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575990" y="3200401"/>
            <a:ext cx="1240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through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6052184" y="3697575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down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8257607" y="4169400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with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4410933" y="5105504"/>
            <a:ext cx="3282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but I got it over quickly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132856"/>
            <a:ext cx="11285537" cy="2973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8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bring out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My </a:t>
            </a:r>
            <a:r>
              <a:rPr lang="en-US" altLang="zh-CN" kern="100" dirty="0" err="1">
                <a:cs typeface="Courier New" panose="02070309020205020404"/>
              </a:rPr>
              <a:t>favourite</a:t>
            </a:r>
            <a:r>
              <a:rPr lang="en-US" altLang="zh-CN" kern="100" dirty="0">
                <a:cs typeface="Courier New" panose="02070309020205020404"/>
              </a:rPr>
              <a:t> singer _____________ a new album last week.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This picture often _____________ to me many happy memories of my high school days.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It is uncertain what side effects the medicine will _____________.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Electricity lines as well as telephone poles ___________________ by falling trees. 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38238" y="2607295"/>
            <a:ext cx="1745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brought out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4032374" y="3071193"/>
            <a:ext cx="1733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brings back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7766630" y="4026272"/>
            <a:ext cx="1733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bring about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7128594" y="4508966"/>
            <a:ext cx="2739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were brought down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060848"/>
            <a:ext cx="11285537" cy="249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9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measure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government has taken measures ____________(prevent) the spread of AIDS.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en-US" altLang="zh-CN" kern="100" dirty="0" err="1">
                <a:cs typeface="Courier New" panose="02070309020205020404"/>
              </a:rPr>
              <a:t>Mr</a:t>
            </a:r>
            <a:r>
              <a:rPr lang="en-US" altLang="zh-CN" kern="100" dirty="0">
                <a:cs typeface="Courier New" panose="02070309020205020404"/>
              </a:rPr>
              <a:t> Smith wants to get a suit made ____ his own measure.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In front of our village lies a river ___________(measure) about two </a:t>
            </a:r>
            <a:r>
              <a:rPr lang="en-US" altLang="zh-CN" kern="100" dirty="0" err="1">
                <a:cs typeface="Courier New" panose="02070309020205020404"/>
              </a:rPr>
              <a:t>metres</a:t>
            </a:r>
            <a:r>
              <a:rPr lang="en-US" altLang="zh-CN" kern="100" dirty="0">
                <a:cs typeface="Courier New" panose="02070309020205020404"/>
              </a:rPr>
              <a:t> across.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He has made an accurate _____________(measure) of my garden.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54462" y="2535287"/>
            <a:ext cx="1520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 prevent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5935781" y="300934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5703074" y="348117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measuring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4721974" y="3955127"/>
            <a:ext cx="1956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measurement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340768"/>
            <a:ext cx="11285537" cy="44135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10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reflection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A row of ____________(reflect) boards on a nearby mountainside were put to use.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Your clothes are often a ____________(reflect) of your personality, which is true.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A hit cartoon film </a:t>
            </a:r>
            <a:r>
              <a:rPr lang="en-US" altLang="zh-CN" i="1" kern="100" dirty="0">
                <a:cs typeface="Courier New" panose="02070309020205020404"/>
              </a:rPr>
              <a:t>Ne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en-US" altLang="zh-CN" i="1" kern="100" dirty="0" err="1">
                <a:cs typeface="Courier New" panose="02070309020205020404"/>
              </a:rPr>
              <a:t>Zha</a:t>
            </a:r>
            <a:r>
              <a:rPr lang="en-US" altLang="zh-CN" kern="100" dirty="0">
                <a:cs typeface="Courier New" panose="02070309020205020404"/>
              </a:rPr>
              <a:t> makes us reflect _________ family education, friendship, prejudice and self-development.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A city is the product of the human hand and mind, which reflects man's intelligence and creativity.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A city is the product of the human hand and mind, </a:t>
            </a:r>
            <a:r>
              <a:rPr lang="en-US" altLang="zh-CN" kern="100" dirty="0" smtClean="0">
                <a:cs typeface="Courier New" panose="02070309020205020404"/>
              </a:rPr>
              <a:t>_________________________　_____________________.(</a:t>
            </a:r>
            <a:r>
              <a:rPr lang="zh-CN" altLang="zh-CN" kern="100" dirty="0">
                <a:cs typeface="Times New Roman" panose="02020603050405020304"/>
              </a:rPr>
              <a:t>分词用短语作定语</a:t>
            </a:r>
            <a:r>
              <a:rPr lang="en-US" altLang="zh-CN" kern="100" dirty="0"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42094" y="1814344"/>
            <a:ext cx="1389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reflective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4695191" y="2276009"/>
            <a:ext cx="1424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reflection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7920806" y="2760227"/>
            <a:ext cx="1263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on/upon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7947684" y="4653136"/>
            <a:ext cx="3849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reflecting man's intelligence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75990" y="5147514"/>
            <a:ext cx="1998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and creativity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048251" y="1124744"/>
            <a:ext cx="1915258" cy="680981"/>
            <a:chOff x="5048250" y="3048000"/>
            <a:chExt cx="2143125" cy="762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100"/>
            <a:stretch>
              <a:fillRect/>
            </a:stretch>
          </p:blipFill>
          <p:spPr bwMode="auto">
            <a:xfrm>
              <a:off x="5048250" y="3048000"/>
              <a:ext cx="2143125" cy="525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900"/>
            <a:stretch>
              <a:fillRect/>
            </a:stretch>
          </p:blipFill>
          <p:spPr bwMode="auto">
            <a:xfrm>
              <a:off x="5048250" y="3573016"/>
              <a:ext cx="2143125" cy="236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3114001"/>
            <a:ext cx="11174413" cy="3530204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 an original plan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原来的计划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an original idea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独到的见解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an original thinker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有创意的人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originally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adv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原来；起初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origin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起源；出身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the origins of life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生命的起源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 of noble origin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出生贵族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④ originate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vi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起源，发源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originate in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起源于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2337976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original /</a:t>
              </a:r>
              <a:r>
                <a:rPr lang="en-US" altLang="zh-CN" b="1" dirty="0" err="1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ə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sym typeface="+mn-ea"/>
                </a:rPr>
                <a:t>'</a:t>
              </a:r>
              <a:r>
                <a:rPr lang="en-US" altLang="zh-CN" b="1" dirty="0" err="1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rɪdʒənl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起初的；独创的；原作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的　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原件；原作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4"/>
          <a:srcRect b="35497"/>
          <a:stretch>
            <a:fillRect/>
          </a:stretch>
        </p:blipFill>
        <p:spPr bwMode="auto">
          <a:xfrm>
            <a:off x="766764" y="2828404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5328518" y="1772816"/>
            <a:ext cx="1500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[</a:t>
            </a:r>
            <a:r>
              <a:rPr lang="zh-CN" altLang="zh-CN" dirty="0">
                <a:solidFill>
                  <a:schemeClr val="tx1"/>
                </a:solidFill>
              </a:rPr>
              <a:t>记　忆</a:t>
            </a:r>
            <a:r>
              <a:rPr lang="en-US" altLang="zh-CN" dirty="0">
                <a:solidFill>
                  <a:schemeClr val="tx1"/>
                </a:solidFill>
              </a:rPr>
              <a:t>]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412776"/>
            <a:ext cx="11285537" cy="44135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11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benefit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Many of the things we now benefit ______ would not be around but for Thomas Edison.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China has been pushing the reform of public hospitals _____ the benefit of all its citizens.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However, forgiveness is possible, and it can be surprisingly </a:t>
            </a:r>
            <a:r>
              <a:rPr lang="en-US" altLang="zh-CN" kern="100" dirty="0" smtClean="0">
                <a:cs typeface="Courier New" panose="02070309020205020404"/>
              </a:rPr>
              <a:t>____________ (</a:t>
            </a:r>
            <a:r>
              <a:rPr lang="en-US" altLang="zh-CN" kern="100" dirty="0">
                <a:cs typeface="Courier New" panose="02070309020205020404"/>
              </a:rPr>
              <a:t>benefit) to your physical and mental health.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It is said that yoga is greatly beneficial to human health. (</a:t>
            </a:r>
            <a:r>
              <a:rPr lang="zh-CN" altLang="zh-CN" kern="100" dirty="0">
                <a:cs typeface="Times New Roman" panose="02020603050405020304"/>
              </a:rPr>
              <a:t>同义句转换</a:t>
            </a:r>
            <a:r>
              <a:rPr lang="en-US" altLang="zh-CN" kern="100" dirty="0">
                <a:cs typeface="Courier New" panose="02070309020205020404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It is said that yoga is _____________________ human health.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84346" y="1886352"/>
            <a:ext cx="828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from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8496870" y="2852936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for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10081046" y="3789040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beneficial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4104382" y="5229200"/>
            <a:ext cx="2511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of great benefit to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90126" y="1772816"/>
            <a:ext cx="11286237" cy="3453253"/>
          </a:xfrm>
        </p:spPr>
        <p:txBody>
          <a:bodyPr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12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comfort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Being able to afford a drink would be ___ comfort in those tough times.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Harry is feeling _______________(comfort). He must have drunk too much at the party last night.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This will enable the audience to sit ____ comfort while watching the shows.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Within a few days she had become seriously ill, suffering great pain and </a:t>
            </a:r>
            <a:r>
              <a:rPr lang="en-US" altLang="zh-CN" kern="100" dirty="0" smtClean="0">
                <a:cs typeface="Courier New" panose="02070309020205020404"/>
              </a:rPr>
              <a:t>____________(</a:t>
            </a:r>
            <a:r>
              <a:rPr lang="en-US" altLang="zh-CN" kern="100" dirty="0">
                <a:cs typeface="Courier New" panose="02070309020205020404"/>
              </a:rPr>
              <a:t>comfort)</a:t>
            </a:r>
            <a:r>
              <a:rPr lang="zh-CN" altLang="zh-CN" kern="100" dirty="0">
                <a:cs typeface="Times New Roman" panose="02020603050405020304"/>
              </a:rPr>
              <a:t>．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86108" y="22675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a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3572273" y="2721313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uncomfortable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6014239" y="3659833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575990" y="4622656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discomfort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90126" y="1628800"/>
            <a:ext cx="11286237" cy="3933384"/>
          </a:xfrm>
        </p:spPr>
        <p:txBody>
          <a:bodyPr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13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take on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Some insects _________ the </a:t>
            </a:r>
            <a:r>
              <a:rPr lang="en-US" altLang="zh-CN" kern="100" dirty="0" err="1">
                <a:cs typeface="Courier New" panose="02070309020205020404"/>
              </a:rPr>
              <a:t>colour</a:t>
            </a:r>
            <a:r>
              <a:rPr lang="en-US" altLang="zh-CN" kern="100" dirty="0">
                <a:cs typeface="Courier New" panose="02070309020205020404"/>
              </a:rPr>
              <a:t> of their surroundings to protect themselves.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With the plane ____________ in ten minutes, all the passengers on board are asked to turn off their mobile phones.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When I checked in at the hotel, the waiter ___________ my name and ID card number.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He did not _________ what he read because his mind was on something else.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>
                <a:cs typeface="Courier New" panose="02070309020205020404"/>
              </a:rPr>
              <a:t> Briggs ________________ as general manager when Mitchell retires.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84302" y="2112536"/>
            <a:ext cx="115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take on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3806052" y="2596754"/>
            <a:ext cx="1459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taking off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7190566" y="3531488"/>
            <a:ext cx="1563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took down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3024262" y="4509120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take in</a:t>
            </a:r>
            <a:endParaRPr lang="zh-CN" altLang="zh-CN" dirty="0"/>
          </a:p>
        </p:txBody>
      </p:sp>
      <p:sp>
        <p:nvSpPr>
          <p:cNvPr id="7" name="矩形 6"/>
          <p:cNvSpPr/>
          <p:nvPr/>
        </p:nvSpPr>
        <p:spPr>
          <a:xfrm>
            <a:off x="2736230" y="4973018"/>
            <a:ext cx="1960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will take over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90126" y="984328"/>
            <a:ext cx="11286237" cy="5373779"/>
          </a:xfrm>
        </p:spPr>
        <p:txBody>
          <a:bodyPr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14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recognize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My home town has changed beyond _____________(recognize) since I left here last time.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film star wears sunglasses. Therefore, he can go shopping without </a:t>
            </a:r>
            <a:r>
              <a:rPr lang="en-US" altLang="zh-CN" kern="100" dirty="0" smtClean="0">
                <a:cs typeface="Courier New" panose="02070309020205020404"/>
              </a:rPr>
              <a:t>__________________ (</a:t>
            </a:r>
            <a:r>
              <a:rPr lang="en-US" altLang="zh-CN" kern="100" dirty="0">
                <a:cs typeface="Courier New" panose="02070309020205020404"/>
              </a:rPr>
              <a:t>recognize)</a:t>
            </a:r>
            <a:r>
              <a:rPr lang="zh-CN" altLang="zh-CN" kern="100" dirty="0">
                <a:cs typeface="Times New Roman" panose="02020603050405020304"/>
              </a:rPr>
              <a:t>．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Since 1958, they have been recognized ____ the national theatre of Israel.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Alexander tried to get his work ____________ (recognize)in the medical circles.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en-US" altLang="zh-CN" kern="100" dirty="0" err="1">
                <a:cs typeface="Courier New" panose="02070309020205020404"/>
              </a:rPr>
              <a:t>Pingyao</a:t>
            </a:r>
            <a:r>
              <a:rPr lang="en-US" altLang="zh-CN" kern="100" dirty="0">
                <a:cs typeface="Courier New" panose="02070309020205020404"/>
              </a:rPr>
              <a:t> has been listed as a World Heritage Site by UNESCO ____ recognition of its conserved ancient city layout.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⑥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他被认为是适合这份工作的人之一。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He __________________ one of the persons who are suitable for the job.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56950" y="1464464"/>
            <a:ext cx="166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recognition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720006" y="2873256"/>
            <a:ext cx="2391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being recognized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6480646" y="3334921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as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5558878" y="3829299"/>
            <a:ext cx="1596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recognized</a:t>
            </a:r>
            <a:endParaRPr lang="zh-CN" altLang="zh-CN" dirty="0"/>
          </a:p>
        </p:txBody>
      </p:sp>
      <p:sp>
        <p:nvSpPr>
          <p:cNvPr id="7" name="矩形 6"/>
          <p:cNvSpPr/>
          <p:nvPr/>
        </p:nvSpPr>
        <p:spPr>
          <a:xfrm>
            <a:off x="9360966" y="430335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</a:t>
            </a:r>
            <a:endParaRPr lang="zh-CN" altLang="zh-CN" dirty="0"/>
          </a:p>
        </p:txBody>
      </p:sp>
      <p:sp>
        <p:nvSpPr>
          <p:cNvPr id="8" name="矩形 7"/>
          <p:cNvSpPr/>
          <p:nvPr/>
        </p:nvSpPr>
        <p:spPr>
          <a:xfrm>
            <a:off x="1915622" y="5733256"/>
            <a:ext cx="222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is recognized as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90126" y="1511840"/>
            <a:ext cx="11286237" cy="3933384"/>
          </a:xfrm>
        </p:spPr>
        <p:txBody>
          <a:bodyPr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15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company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She arrived ____ company ______ the ship's captain.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His younger brother is not much of a ___________(company) for him.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The musician accompanied the promising singer _______ the piano.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The official _____________(accompany) by many experts is inspecting the firm now.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孩子上网时，你最好陪伴着。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You'd better ____________________________ when they are surfing the Internet.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24262" y="1988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5040486" y="1988840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with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6192614" y="2450505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companion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7632774" y="2967335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at/on</a:t>
            </a:r>
            <a:endParaRPr lang="zh-CN" altLang="zh-CN" dirty="0"/>
          </a:p>
        </p:txBody>
      </p:sp>
      <p:sp>
        <p:nvSpPr>
          <p:cNvPr id="7" name="矩形 6"/>
          <p:cNvSpPr/>
          <p:nvPr/>
        </p:nvSpPr>
        <p:spPr>
          <a:xfrm>
            <a:off x="3150047" y="3421073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accompanied</a:t>
            </a:r>
            <a:endParaRPr lang="zh-CN" altLang="zh-CN" dirty="0"/>
          </a:p>
        </p:txBody>
      </p:sp>
      <p:sp>
        <p:nvSpPr>
          <p:cNvPr id="8" name="矩形 7"/>
          <p:cNvSpPr/>
          <p:nvPr/>
        </p:nvSpPr>
        <p:spPr>
          <a:xfrm>
            <a:off x="2880246" y="4869160"/>
            <a:ext cx="3926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keep your children company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90126" y="1319740"/>
            <a:ext cx="11286237" cy="4413516"/>
          </a:xfrm>
        </p:spPr>
        <p:txBody>
          <a:bodyPr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16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break through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Fire ___________ in the lower story during the midnight and soon the whole building was in flames.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We had to ___________ our discussion because it was getting late.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We arrived at work in the morning and found that somebody _________________ the office during the night.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Chemicals in the body ____________ our food into useful substances.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zh-CN" altLang="zh-CN" kern="100" dirty="0">
                <a:cs typeface="Times New Roman" panose="02020603050405020304"/>
              </a:rPr>
              <a:t>我军不费吹灰之力就冲破了敌人的防线。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 smtClean="0">
                <a:cs typeface="Courier New" panose="02070309020205020404"/>
              </a:rPr>
              <a:t>____________________________________________________________________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6190" y="1794179"/>
            <a:ext cx="1453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broke out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2952254" y="2759900"/>
            <a:ext cx="1384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break off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9288958" y="3213638"/>
            <a:ext cx="228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had broken into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4374591" y="4169580"/>
            <a:ext cx="1745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break down</a:t>
            </a:r>
            <a:endParaRPr lang="zh-CN" altLang="zh-CN" dirty="0"/>
          </a:p>
        </p:txBody>
      </p:sp>
      <p:sp>
        <p:nvSpPr>
          <p:cNvPr id="7" name="文本占位符 1"/>
          <p:cNvSpPr txBox="1"/>
          <p:nvPr/>
        </p:nvSpPr>
        <p:spPr>
          <a:xfrm>
            <a:off x="490126" y="5064156"/>
            <a:ext cx="11286237" cy="52084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algn="just" rtl="0" eaLnBrk="1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12140" algn="l">
              <a:spcAft>
                <a:spcPts val="0"/>
              </a:spcAft>
              <a:tabLst>
                <a:tab pos="5372100" algn="l"/>
              </a:tabLst>
            </a:pPr>
            <a:r>
              <a:rPr lang="en-US" altLang="zh-CN" b="1" kern="100" dirty="0">
                <a:solidFill>
                  <a:srgbClr val="FF0000"/>
                </a:solidFill>
                <a:cs typeface="Courier New" panose="02070309020205020404"/>
              </a:rPr>
              <a:t>Our troops had little difficulty in breaking through the lines of the enemy.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3048401"/>
            <a:ext cx="11285537" cy="15327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When I called her, she said she might not be able to </a:t>
            </a:r>
            <a:r>
              <a:rPr lang="en-US" altLang="zh-CN" u="wavy" kern="100" dirty="0">
                <a:cs typeface="Courier New" panose="02070309020205020404"/>
              </a:rPr>
              <a:t>make it</a:t>
            </a:r>
            <a:r>
              <a:rPr lang="en-US" altLang="zh-CN" kern="100" dirty="0">
                <a:cs typeface="Courier New" panose="02070309020205020404"/>
              </a:rPr>
              <a:t> to the cinema.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Hold on to your passion of doing anything, and you will </a:t>
            </a:r>
            <a:r>
              <a:rPr lang="en-US" altLang="zh-CN" u="wavy" kern="100" dirty="0">
                <a:cs typeface="Courier New" panose="02070309020205020404"/>
              </a:rPr>
              <a:t>make </a:t>
            </a:r>
            <a:r>
              <a:rPr lang="en-US" altLang="zh-CN" u="wavy" kern="100" dirty="0" smtClean="0">
                <a:cs typeface="Courier New" panose="02070309020205020404"/>
              </a:rPr>
              <a:t>it!</a:t>
            </a:r>
            <a:r>
              <a:rPr lang="en-US" altLang="zh-CN" kern="100" dirty="0" smtClean="0">
                <a:cs typeface="Courier New" panose="02070309020205020404"/>
              </a:rPr>
              <a:t>____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900"/>
          <a:stretch>
            <a:fillRect/>
          </a:stretch>
        </p:blipFill>
        <p:spPr bwMode="auto">
          <a:xfrm>
            <a:off x="5048251" y="2133511"/>
            <a:ext cx="1915258" cy="2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758" y="1660431"/>
            <a:ext cx="1850944" cy="4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13"/>
          <p:cNvGrpSpPr/>
          <p:nvPr/>
        </p:nvGrpSpPr>
        <p:grpSpPr bwMode="auto">
          <a:xfrm>
            <a:off x="503982" y="2456403"/>
            <a:ext cx="10871200" cy="576262"/>
            <a:chOff x="408" y="935"/>
            <a:chExt cx="6849" cy="363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363"/>
              <a:chOff x="647700" y="1484783"/>
              <a:chExt cx="10873512" cy="576000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576000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make it A.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能够出席，准时到达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B.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获得成功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0729118" y="354253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</a:t>
            </a:r>
            <a:endParaRPr lang="zh-CN" altLang="zh-CN" dirty="0"/>
          </a:p>
        </p:txBody>
      </p:sp>
      <p:sp>
        <p:nvSpPr>
          <p:cNvPr id="13" name="矩形 12"/>
          <p:cNvSpPr/>
          <p:nvPr/>
        </p:nvSpPr>
        <p:spPr>
          <a:xfrm>
            <a:off x="9591198" y="403021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  <p:bldP spid="2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739743"/>
            <a:ext cx="11285537" cy="2973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 smtClean="0">
                <a:cs typeface="Times New Roman" panose="02020603050405020304"/>
              </a:rPr>
              <a:t>【对点微练】　赏句猜义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 smtClean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 smtClean="0">
                <a:cs typeface="Courier New" panose="02070309020205020404"/>
              </a:rPr>
              <a:t> It is simply not the </a:t>
            </a:r>
            <a:r>
              <a:rPr lang="en-US" altLang="zh-CN" u="wavy" kern="100" dirty="0" smtClean="0">
                <a:cs typeface="Courier New" panose="02070309020205020404"/>
              </a:rPr>
              <a:t>case</a:t>
            </a:r>
            <a:r>
              <a:rPr lang="en-US" altLang="zh-CN" kern="100" dirty="0" smtClean="0">
                <a:cs typeface="Courier New" panose="02070309020205020404"/>
              </a:rPr>
              <a:t> that prison conditions are improving. ___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 smtClean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 smtClean="0">
                <a:cs typeface="Courier New" panose="02070309020205020404"/>
              </a:rPr>
              <a:t> The museum was full of stuffed animals in glass </a:t>
            </a:r>
            <a:r>
              <a:rPr lang="en-US" altLang="zh-CN" u="wavy" kern="100" dirty="0" smtClean="0">
                <a:cs typeface="Courier New" panose="02070309020205020404"/>
              </a:rPr>
              <a:t>cases</a:t>
            </a:r>
            <a:r>
              <a:rPr lang="en-US" altLang="zh-CN" kern="100" dirty="0" smtClean="0">
                <a:cs typeface="Courier New" panose="02070309020205020404"/>
              </a:rPr>
              <a:t>. </a:t>
            </a:r>
            <a:r>
              <a:rPr lang="en-US" altLang="zh-CN" kern="100" dirty="0" smtClean="0">
                <a:cs typeface="Courier New" panose="02070309020205020404"/>
              </a:rPr>
              <a:t>___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 smtClean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 smtClean="0">
                <a:cs typeface="Courier New" panose="02070309020205020404"/>
              </a:rPr>
              <a:t> The most serious </a:t>
            </a:r>
            <a:r>
              <a:rPr lang="en-US" altLang="zh-CN" u="wavy" kern="100" dirty="0" smtClean="0">
                <a:cs typeface="Courier New" panose="02070309020205020404"/>
              </a:rPr>
              <a:t>cases</a:t>
            </a:r>
            <a:r>
              <a:rPr lang="en-US" altLang="zh-CN" kern="100" dirty="0" smtClean="0">
                <a:cs typeface="Courier New" panose="02070309020205020404"/>
              </a:rPr>
              <a:t> were treated at the scene of the accident. ___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 smtClean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 smtClean="0">
                <a:cs typeface="Courier New" panose="02070309020205020404"/>
              </a:rPr>
              <a:t> You will each be given the chance to state your </a:t>
            </a:r>
            <a:r>
              <a:rPr lang="en-US" altLang="zh-CN" u="wavy" kern="100" dirty="0" smtClean="0">
                <a:cs typeface="Courier New" panose="02070309020205020404"/>
              </a:rPr>
              <a:t>case</a:t>
            </a:r>
            <a:r>
              <a:rPr lang="en-US" altLang="zh-CN" kern="100" dirty="0" smtClean="0">
                <a:cs typeface="Courier New" panose="02070309020205020404"/>
              </a:rPr>
              <a:t>. ___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 smtClean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 smtClean="0">
                <a:cs typeface="Courier New" panose="02070309020205020404"/>
              </a:rPr>
              <a:t> The murder was an open-and-shut </a:t>
            </a:r>
            <a:r>
              <a:rPr lang="en-US" altLang="zh-CN" u="wavy" kern="100" dirty="0" smtClean="0">
                <a:cs typeface="Courier New" panose="02070309020205020404"/>
              </a:rPr>
              <a:t>case</a:t>
            </a:r>
            <a:r>
              <a:rPr lang="en-US" altLang="zh-CN" kern="100" dirty="0" smtClean="0">
                <a:cs typeface="Courier New" panose="02070309020205020404"/>
              </a:rPr>
              <a:t>. ___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875647"/>
            <a:ext cx="10871200" cy="863599"/>
            <a:chOff x="408" y="935"/>
            <a:chExt cx="6849" cy="544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544"/>
              <a:chOff x="647700" y="1484782"/>
              <a:chExt cx="10873512" cy="863206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2"/>
                <a:ext cx="10109762" cy="863206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case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keɪs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具体情况；实情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B.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事例；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案件　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病例；病人　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D.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容器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E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论据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183714" y="321297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</a:t>
            </a:r>
            <a:endParaRPr lang="zh-CN" altLang="zh-CN" dirty="0"/>
          </a:p>
        </p:txBody>
      </p:sp>
      <p:sp>
        <p:nvSpPr>
          <p:cNvPr id="14" name="矩形 13"/>
          <p:cNvSpPr/>
          <p:nvPr/>
        </p:nvSpPr>
        <p:spPr>
          <a:xfrm>
            <a:off x="8320114" y="370065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D</a:t>
            </a:r>
            <a:endParaRPr lang="zh-CN" altLang="zh-CN" dirty="0"/>
          </a:p>
        </p:txBody>
      </p:sp>
      <p:sp>
        <p:nvSpPr>
          <p:cNvPr id="15" name="矩形 14"/>
          <p:cNvSpPr/>
          <p:nvPr/>
        </p:nvSpPr>
        <p:spPr>
          <a:xfrm>
            <a:off x="9498674" y="417817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zh-CN" dirty="0"/>
          </a:p>
        </p:txBody>
      </p:sp>
      <p:sp>
        <p:nvSpPr>
          <p:cNvPr id="16" name="矩形 15"/>
          <p:cNvSpPr/>
          <p:nvPr/>
        </p:nvSpPr>
        <p:spPr>
          <a:xfrm>
            <a:off x="8096594" y="461505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E</a:t>
            </a:r>
            <a:endParaRPr lang="zh-CN" altLang="zh-CN" dirty="0"/>
          </a:p>
        </p:txBody>
      </p:sp>
      <p:sp>
        <p:nvSpPr>
          <p:cNvPr id="17" name="矩形 16"/>
          <p:cNvSpPr/>
          <p:nvPr/>
        </p:nvSpPr>
        <p:spPr>
          <a:xfrm>
            <a:off x="6521794" y="512305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595727"/>
            <a:ext cx="11285537" cy="29215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She managed to </a:t>
            </a:r>
            <a:r>
              <a:rPr lang="en-US" altLang="zh-CN" u="wavy" kern="100" dirty="0">
                <a:cs typeface="Courier New" panose="02070309020205020404"/>
              </a:rPr>
              <a:t>escape</a:t>
            </a:r>
            <a:r>
              <a:rPr lang="en-US" altLang="zh-CN" kern="100" dirty="0">
                <a:cs typeface="Courier New" panose="02070309020205020404"/>
              </a:rPr>
              <a:t> from the burning car.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I'm sure she is the girl I used to know, but her name </a:t>
            </a:r>
            <a:r>
              <a:rPr lang="en-US" altLang="zh-CN" u="wavy" kern="100" dirty="0">
                <a:cs typeface="Courier New" panose="02070309020205020404"/>
              </a:rPr>
              <a:t>escaped</a:t>
            </a:r>
            <a:r>
              <a:rPr lang="en-US" altLang="zh-CN" kern="100" dirty="0">
                <a:cs typeface="Courier New" panose="02070309020205020404"/>
              </a:rPr>
              <a:t> me for the moment.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Put a lid on it to prevent heat from </a:t>
            </a:r>
            <a:r>
              <a:rPr lang="en-US" altLang="zh-CN" u="wavy" kern="100" dirty="0">
                <a:cs typeface="Courier New" panose="02070309020205020404"/>
              </a:rPr>
              <a:t>escaping</a:t>
            </a:r>
            <a:r>
              <a:rPr lang="en-US" altLang="zh-CN" kern="100" dirty="0">
                <a:cs typeface="Courier New" panose="02070309020205020404"/>
              </a:rPr>
              <a:t>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Her travel was an </a:t>
            </a:r>
            <a:r>
              <a:rPr lang="en-US" altLang="zh-CN" u="wavy" kern="100" dirty="0">
                <a:cs typeface="Courier New" panose="02070309020205020404"/>
              </a:rPr>
              <a:t>escape</a:t>
            </a:r>
            <a:r>
              <a:rPr lang="en-US" altLang="zh-CN" kern="100" dirty="0">
                <a:cs typeface="Courier New" panose="02070309020205020404"/>
              </a:rPr>
              <a:t> from the boredom of her everyday life. </a:t>
            </a:r>
            <a:r>
              <a:rPr lang="en-US" altLang="zh-CN" kern="100" dirty="0" smtClean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732128"/>
            <a:ext cx="10871200" cy="863599"/>
            <a:chOff x="408" y="935"/>
            <a:chExt cx="6849" cy="544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544"/>
              <a:chOff x="647700" y="1484782"/>
              <a:chExt cx="10873512" cy="863206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2"/>
                <a:ext cx="10109762" cy="863206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escape /</a:t>
              </a:r>
              <a:r>
                <a:rPr lang="en-US" altLang="zh-CN" b="1" dirty="0" err="1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ɪ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sym typeface="+mn-ea"/>
                </a:rPr>
                <a:t>'</a:t>
              </a:r>
              <a:r>
                <a:rPr lang="en-US" altLang="zh-CN" b="1" dirty="0" err="1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skeɪp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/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.&amp;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逃脱，逃避，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逃跑　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B.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漏出，泄漏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C.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被忘掉，被忽视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D.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逃跑，逃脱，逃避现实，解脱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128718" y="306896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</a:t>
            </a:r>
            <a:endParaRPr lang="zh-CN" altLang="zh-CN" dirty="0"/>
          </a:p>
        </p:txBody>
      </p:sp>
      <p:sp>
        <p:nvSpPr>
          <p:cNvPr id="14" name="矩形 13"/>
          <p:cNvSpPr/>
          <p:nvPr/>
        </p:nvSpPr>
        <p:spPr>
          <a:xfrm>
            <a:off x="575518" y="404432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zh-CN" dirty="0"/>
          </a:p>
        </p:txBody>
      </p:sp>
      <p:sp>
        <p:nvSpPr>
          <p:cNvPr id="15" name="矩形 14"/>
          <p:cNvSpPr/>
          <p:nvPr/>
        </p:nvSpPr>
        <p:spPr>
          <a:xfrm>
            <a:off x="7098238" y="451168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zh-CN" dirty="0"/>
          </a:p>
        </p:txBody>
      </p:sp>
      <p:sp>
        <p:nvSpPr>
          <p:cNvPr id="16" name="矩形 15"/>
          <p:cNvSpPr/>
          <p:nvPr/>
        </p:nvSpPr>
        <p:spPr>
          <a:xfrm>
            <a:off x="9567118" y="494856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D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952234"/>
            <a:ext cx="11285537" cy="249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Now she's not shy anymore and loves singing in front of </a:t>
            </a:r>
            <a:r>
              <a:rPr lang="en-US" altLang="zh-CN" u="wavy" kern="100" dirty="0">
                <a:cs typeface="Courier New" panose="02070309020205020404"/>
              </a:rPr>
              <a:t>crowds</a:t>
            </a:r>
            <a:r>
              <a:rPr lang="en-US" altLang="zh-CN" kern="100" dirty="0">
                <a:cs typeface="Courier New" panose="02070309020205020404"/>
              </a:rPr>
              <a:t>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A </a:t>
            </a:r>
            <a:r>
              <a:rPr lang="en-US" altLang="zh-CN" u="wavy" kern="100" dirty="0">
                <a:cs typeface="Courier New" panose="02070309020205020404"/>
              </a:rPr>
              <a:t>crowd</a:t>
            </a:r>
            <a:r>
              <a:rPr lang="en-US" altLang="zh-CN" kern="100" dirty="0">
                <a:cs typeface="Courier New" panose="02070309020205020404"/>
              </a:rPr>
              <a:t> of people were waiting in front of the gate.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Too many uncomfortable thoughts were </a:t>
            </a:r>
            <a:r>
              <a:rPr lang="en-US" altLang="zh-CN" u="wavy" kern="100" dirty="0">
                <a:cs typeface="Courier New" panose="02070309020205020404"/>
              </a:rPr>
              <a:t>crowding</a:t>
            </a:r>
            <a:r>
              <a:rPr lang="en-US" altLang="zh-CN" kern="100" dirty="0">
                <a:cs typeface="Courier New" panose="02070309020205020404"/>
              </a:rPr>
              <a:t> her mind.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We all </a:t>
            </a:r>
            <a:r>
              <a:rPr lang="en-US" altLang="zh-CN" u="wavy" kern="100" dirty="0">
                <a:cs typeface="Courier New" panose="02070309020205020404"/>
              </a:rPr>
              <a:t>crowded</a:t>
            </a:r>
            <a:r>
              <a:rPr lang="en-US" altLang="zh-CN" kern="100" dirty="0">
                <a:cs typeface="Courier New" panose="02070309020205020404"/>
              </a:rPr>
              <a:t> around the stove to keep warm. ___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718748"/>
            <a:ext cx="10871200" cy="1233486"/>
            <a:chOff x="408" y="935"/>
            <a:chExt cx="6849" cy="777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777"/>
              <a:chOff x="647700" y="1484783"/>
              <a:chExt cx="10873512" cy="1232925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1232925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7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crowd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kraʊd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人群，观众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B.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群众，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民众　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一伙人，一帮人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D.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挤满，使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拥挤　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涌上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心头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，涌入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脑海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F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聚集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；　挤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，涌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622228" y="34290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</a:t>
            </a:r>
            <a:endParaRPr lang="zh-CN" altLang="zh-CN" dirty="0"/>
          </a:p>
        </p:txBody>
      </p:sp>
      <p:sp>
        <p:nvSpPr>
          <p:cNvPr id="14" name="矩形 13"/>
          <p:cNvSpPr/>
          <p:nvPr/>
        </p:nvSpPr>
        <p:spPr>
          <a:xfrm>
            <a:off x="7955988" y="389636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zh-CN" dirty="0"/>
          </a:p>
        </p:txBody>
      </p:sp>
      <p:sp>
        <p:nvSpPr>
          <p:cNvPr id="15" name="矩形 14"/>
          <p:cNvSpPr/>
          <p:nvPr/>
        </p:nvSpPr>
        <p:spPr>
          <a:xfrm>
            <a:off x="8961828" y="438404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E</a:t>
            </a:r>
            <a:endParaRPr lang="zh-CN" altLang="zh-CN" dirty="0"/>
          </a:p>
        </p:txBody>
      </p:sp>
      <p:sp>
        <p:nvSpPr>
          <p:cNvPr id="16" name="矩形 15"/>
          <p:cNvSpPr/>
          <p:nvPr/>
        </p:nvSpPr>
        <p:spPr>
          <a:xfrm>
            <a:off x="7478468" y="482092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F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117798"/>
            <a:ext cx="11174413" cy="406071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criminal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behaviour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犯罪行为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good/bad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behaviour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良好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恶劣行为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behave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vi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表现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behave well/badly towards sb.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对某人有礼貌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没礼貌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behave oneself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表现得体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behave well/badly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表现良好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糟糕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well-behaved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adj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表现好的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badly-behaved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adj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表现差的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326146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behaviour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bɪ'heɪvjə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(r)/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行为，举止，态度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832201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592194"/>
            <a:ext cx="11285537" cy="249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economy is at last beginning to </a:t>
            </a:r>
            <a:r>
              <a:rPr lang="en-US" altLang="zh-CN" u="wavy" kern="100" dirty="0">
                <a:cs typeface="Courier New" panose="02070309020205020404"/>
              </a:rPr>
              <a:t>recover</a:t>
            </a:r>
            <a:r>
              <a:rPr lang="en-US" altLang="zh-CN" kern="100" dirty="0">
                <a:cs typeface="Courier New" panose="02070309020205020404"/>
              </a:rPr>
              <a:t>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He's still </a:t>
            </a:r>
            <a:r>
              <a:rPr lang="en-US" altLang="zh-CN" u="wavy" kern="100" dirty="0">
                <a:cs typeface="Courier New" panose="02070309020205020404"/>
              </a:rPr>
              <a:t>recovering</a:t>
            </a:r>
            <a:r>
              <a:rPr lang="en-US" altLang="zh-CN" kern="100" dirty="0">
                <a:cs typeface="Courier New" panose="02070309020205020404"/>
              </a:rPr>
              <a:t> from his operation.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He is unlikely to </a:t>
            </a:r>
            <a:r>
              <a:rPr lang="en-US" altLang="zh-CN" u="wavy" kern="100" dirty="0">
                <a:cs typeface="Courier New" panose="02070309020205020404"/>
              </a:rPr>
              <a:t>recover</a:t>
            </a:r>
            <a:r>
              <a:rPr lang="en-US" altLang="zh-CN" kern="100" dirty="0">
                <a:cs typeface="Courier New" panose="02070309020205020404"/>
              </a:rPr>
              <a:t> his legal costs.___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l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The police eventually </a:t>
            </a:r>
            <a:r>
              <a:rPr lang="en-US" altLang="zh-CN" u="wavy" kern="100" dirty="0">
                <a:cs typeface="Courier New" panose="02070309020205020404"/>
              </a:rPr>
              <a:t>recovered</a:t>
            </a:r>
            <a:r>
              <a:rPr lang="en-US" altLang="zh-CN" kern="100" dirty="0">
                <a:cs typeface="Courier New" panose="02070309020205020404"/>
              </a:rPr>
              <a:t> the stolen paintings.___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728595"/>
            <a:ext cx="10871200" cy="863599"/>
            <a:chOff x="408" y="935"/>
            <a:chExt cx="6849" cy="544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544"/>
              <a:chOff x="647700" y="1484782"/>
              <a:chExt cx="10873512" cy="863206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2"/>
                <a:ext cx="10109762" cy="863206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recover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rɪ'kʌvə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(r)/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恢复健康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B.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恢复常态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C.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全额收回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D.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重新获得，寻回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056710" y="306896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zh-CN" dirty="0"/>
          </a:p>
        </p:txBody>
      </p:sp>
      <p:sp>
        <p:nvSpPr>
          <p:cNvPr id="14" name="矩形 13"/>
          <p:cNvSpPr/>
          <p:nvPr/>
        </p:nvSpPr>
        <p:spPr>
          <a:xfrm>
            <a:off x="6528390" y="354648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</a:t>
            </a:r>
            <a:endParaRPr lang="zh-CN" altLang="zh-CN" dirty="0"/>
          </a:p>
        </p:txBody>
      </p:sp>
      <p:sp>
        <p:nvSpPr>
          <p:cNvPr id="15" name="矩形 14"/>
          <p:cNvSpPr/>
          <p:nvPr/>
        </p:nvSpPr>
        <p:spPr>
          <a:xfrm>
            <a:off x="6477590" y="401384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zh-CN" dirty="0"/>
          </a:p>
        </p:txBody>
      </p:sp>
      <p:sp>
        <p:nvSpPr>
          <p:cNvPr id="16" name="矩形 15"/>
          <p:cNvSpPr/>
          <p:nvPr/>
        </p:nvSpPr>
        <p:spPr>
          <a:xfrm>
            <a:off x="7991430" y="44812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D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ChangeArrowheads="1"/>
          </p:cNvSpPr>
          <p:nvPr/>
        </p:nvSpPr>
        <p:spPr bwMode="auto">
          <a:xfrm>
            <a:off x="0" y="2925763"/>
            <a:ext cx="122412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过课文 </a:t>
            </a:r>
            <a:r>
              <a:rPr lang="en-US" altLang="zh-CN" sz="6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能力迁移</a:t>
            </a:r>
            <a:endParaRPr lang="zh-CN" altLang="en-US" sz="6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231920"/>
            <a:ext cx="11285537" cy="39333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用适当的关系词填空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1214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1.</a:t>
            </a:r>
            <a:r>
              <a:rPr lang="en-US" altLang="zh-CN" kern="100" dirty="0">
                <a:cs typeface="Courier New" panose="02070309020205020404"/>
              </a:rPr>
              <a:t> When I was an awkward primary school student, she was the popular girl __________ was willing to make friends with me.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3627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2.</a:t>
            </a:r>
            <a:r>
              <a:rPr lang="en-US" altLang="zh-CN" kern="100" dirty="0">
                <a:cs typeface="Courier New" panose="02070309020205020404"/>
              </a:rPr>
              <a:t> More often than not, close friendships will help smooth out the sometimes rocky road ____________ we are all meant to travel.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3627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3.</a:t>
            </a:r>
            <a:r>
              <a:rPr lang="en-US" altLang="zh-CN" kern="100" dirty="0">
                <a:cs typeface="Courier New" panose="02070309020205020404"/>
              </a:rPr>
              <a:t> As we live in social groups, there are many benefits of friendship ______ we can enjoy.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900"/>
          <a:stretch>
            <a:fillRect/>
          </a:stretch>
        </p:blipFill>
        <p:spPr bwMode="auto">
          <a:xfrm>
            <a:off x="5048251" y="1620996"/>
            <a:ext cx="1915258" cy="2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575990" y="1799872"/>
            <a:ext cx="11017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[</a:t>
            </a:r>
            <a:r>
              <a:rPr lang="zh-CN" altLang="en-US" dirty="0">
                <a:solidFill>
                  <a:schemeClr val="tx1"/>
                </a:solidFill>
              </a:rPr>
              <a:t>定语从句</a:t>
            </a:r>
            <a:r>
              <a:rPr lang="en-US" altLang="zh-CN" dirty="0">
                <a:solidFill>
                  <a:schemeClr val="tx1"/>
                </a:solidFill>
              </a:rPr>
              <a:t>(1)]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566" y="1161984"/>
            <a:ext cx="1850000" cy="4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575990" y="3336672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who/that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440086" y="4437112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that/which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9865022" y="5043656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984250"/>
            <a:ext cx="11285537" cy="56938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20395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4.</a:t>
            </a:r>
            <a:r>
              <a:rPr lang="en-US" altLang="zh-CN" kern="100" dirty="0">
                <a:cs typeface="Courier New" panose="02070309020205020404"/>
              </a:rPr>
              <a:t> The first fruit of friendship is the peace ____________ comes from sharing with friends our joy, sadness, success and failure.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3627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5.</a:t>
            </a:r>
            <a:r>
              <a:rPr lang="en-US" altLang="zh-CN" kern="100" dirty="0">
                <a:cs typeface="Courier New" panose="02070309020205020404"/>
              </a:rPr>
              <a:t> The second fruit of friendship is the better understanding and </a:t>
            </a:r>
            <a:r>
              <a:rPr lang="en-US" altLang="zh-CN" kern="100" dirty="0" err="1">
                <a:cs typeface="Courier New" panose="02070309020205020404"/>
              </a:rPr>
              <a:t>judgement</a:t>
            </a:r>
            <a:r>
              <a:rPr lang="en-US" altLang="zh-CN" kern="100" dirty="0">
                <a:cs typeface="Courier New" panose="02070309020205020404"/>
              </a:rPr>
              <a:t> ____________ may be achieved through conversations with well-meaning and wise friends.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3627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6.</a:t>
            </a:r>
            <a:r>
              <a:rPr lang="en-US" altLang="zh-CN" kern="100" dirty="0">
                <a:cs typeface="Courier New" panose="02070309020205020404"/>
              </a:rPr>
              <a:t> On the other hand, our friends are better able to offer advice on important decisions ____________ we all have to make.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28015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7.</a:t>
            </a:r>
            <a:r>
              <a:rPr lang="en-US" altLang="zh-CN" kern="100" dirty="0">
                <a:cs typeface="Courier New" panose="02070309020205020404"/>
              </a:rPr>
              <a:t> The third fruit of friendship is the help ____________ a friend may offer in many different ways.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64845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8.</a:t>
            </a:r>
            <a:r>
              <a:rPr lang="en-US" altLang="zh-CN" kern="100" dirty="0">
                <a:cs typeface="Courier New" panose="02070309020205020404"/>
              </a:rPr>
              <a:t> A real friend is someone _______ support we can count on.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768678" y="1103536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that/which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47998" y="2736503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that/which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1944142" y="4303256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that/which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6552654" y="4920848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that/which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4635753" y="6011128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whose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358018"/>
            <a:ext cx="11285537" cy="14646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【课本原句】　</a:t>
            </a:r>
            <a:r>
              <a:rPr lang="en-US" altLang="zh-CN" kern="100" dirty="0">
                <a:cs typeface="Courier New" panose="02070309020205020404"/>
              </a:rPr>
              <a:t>A classmate told me she had</a:t>
            </a:r>
            <a:r>
              <a:rPr lang="en-US" altLang="zh-CN" b="1" kern="100" dirty="0">
                <a:cs typeface="Courier New" panose="02070309020205020404"/>
              </a:rPr>
              <a:t> seen my friend chatting with another girl</a:t>
            </a:r>
            <a:r>
              <a:rPr lang="en-US" altLang="zh-CN" kern="100" dirty="0">
                <a:cs typeface="Courier New" panose="02070309020205020404"/>
              </a:rPr>
              <a:t> in a café on Saturday afternoon. </a:t>
            </a:r>
            <a:r>
              <a:rPr lang="zh-CN" altLang="zh-CN" kern="100" dirty="0">
                <a:cs typeface="Times New Roman" panose="02020603050405020304"/>
              </a:rPr>
              <a:t>一位班上同学告诉我，她周六下午在咖啡厅看见我朋友在和另一个女孩聊天。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900"/>
          <a:stretch>
            <a:fillRect/>
          </a:stretch>
        </p:blipFill>
        <p:spPr bwMode="auto">
          <a:xfrm>
            <a:off x="5048251" y="1458864"/>
            <a:ext cx="1915258" cy="2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13"/>
          <p:cNvGrpSpPr/>
          <p:nvPr/>
        </p:nvGrpSpPr>
        <p:grpSpPr bwMode="auto">
          <a:xfrm>
            <a:off x="503982" y="1781756"/>
            <a:ext cx="10871200" cy="576262"/>
            <a:chOff x="408" y="935"/>
            <a:chExt cx="6849" cy="363"/>
          </a:xfrm>
        </p:grpSpPr>
        <p:grpSp>
          <p:nvGrpSpPr>
            <p:cNvPr id="7" name="组合 7"/>
            <p:cNvGrpSpPr/>
            <p:nvPr/>
          </p:nvGrpSpPr>
          <p:grpSpPr bwMode="auto">
            <a:xfrm>
              <a:off x="408" y="935"/>
              <a:ext cx="6849" cy="363"/>
              <a:chOff x="647700" y="1484783"/>
              <a:chExt cx="10873512" cy="576000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411450" y="1484783"/>
                <a:ext cx="10109762" cy="576000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“感官动词＋宾语＋宾语补足语”结构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868" y="980728"/>
            <a:ext cx="1999038" cy="4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: 圆角 13"/>
          <p:cNvSpPr>
            <a:spLocks noChangeArrowheads="1"/>
          </p:cNvSpPr>
          <p:nvPr/>
        </p:nvSpPr>
        <p:spPr bwMode="auto">
          <a:xfrm>
            <a:off x="542925" y="4043269"/>
            <a:ext cx="11174413" cy="2596199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感官动词或词组</a:t>
            </a:r>
            <a:r>
              <a:rPr lang="en-US" altLang="zh-CN" kern="100" dirty="0" smtClean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see, watch, observe, look at, notice, hear, listen to, feel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等的宾语补足语有四种形式，以</a:t>
            </a:r>
            <a:r>
              <a:rPr lang="en-US" altLang="zh-CN" kern="100" dirty="0" smtClean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see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为例：</a:t>
            </a:r>
            <a:endParaRPr lang="en-US" altLang="zh-CN" kern="100" dirty="0" smtClean="0">
              <a:solidFill>
                <a:srgbClr val="000000"/>
              </a:solidFill>
              <a:latin typeface="Times New Roman" panose="02020603050405020304"/>
              <a:ea typeface="黑体" panose="02010609060101010101" pitchFamily="2" charset="-122"/>
              <a:cs typeface="Times New Roman" panose="020206030504050203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endParaRPr lang="en-US" altLang="zh-CN" sz="1050" kern="100" dirty="0">
              <a:solidFill>
                <a:srgbClr val="000000"/>
              </a:solidFill>
              <a:effectLst/>
              <a:latin typeface="Times New Roman" panose="02020603050405020304"/>
              <a:ea typeface="黑体" panose="02010609060101010101" pitchFamily="2" charset="-122"/>
              <a:cs typeface="Times New Roman" panose="020206030504050203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endParaRPr lang="en-US" altLang="zh-CN" sz="1050" kern="100" dirty="0" smtClean="0">
              <a:solidFill>
                <a:srgbClr val="000000"/>
              </a:solidFill>
              <a:latin typeface="Times New Roman" panose="02020603050405020304"/>
              <a:ea typeface="黑体" panose="02010609060101010101" pitchFamily="2" charset="-122"/>
              <a:cs typeface="Times New Roman" panose="020206030504050203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endParaRPr lang="en-US" altLang="zh-CN" sz="1050" kern="100" dirty="0">
              <a:solidFill>
                <a:srgbClr val="000000"/>
              </a:solidFill>
              <a:effectLst/>
              <a:latin typeface="Times New Roman" panose="02020603050405020304"/>
              <a:ea typeface="黑体" panose="02010609060101010101" pitchFamily="2" charset="-122"/>
              <a:cs typeface="Times New Roman" panose="020206030504050203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endParaRPr lang="en-US" altLang="zh-CN" sz="1050" kern="100" dirty="0" smtClean="0">
              <a:solidFill>
                <a:srgbClr val="000000"/>
              </a:solidFill>
              <a:latin typeface="Times New Roman" panose="02020603050405020304"/>
              <a:ea typeface="黑体" panose="02010609060101010101" pitchFamily="2" charset="-122"/>
              <a:cs typeface="Times New Roman" panose="020206030504050203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endParaRPr lang="en-US" altLang="zh-CN" sz="1050" kern="100" dirty="0">
              <a:solidFill>
                <a:srgbClr val="000000"/>
              </a:solidFill>
              <a:effectLst/>
              <a:latin typeface="Times New Roman" panose="02020603050405020304"/>
              <a:ea typeface="黑体" panose="02010609060101010101" pitchFamily="2" charset="-122"/>
              <a:cs typeface="Times New Roman" panose="020206030504050203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endParaRPr lang="en-US" altLang="zh-CN" sz="1050" kern="100" dirty="0" smtClean="0">
              <a:solidFill>
                <a:srgbClr val="000000"/>
              </a:solidFill>
              <a:latin typeface="Times New Roman" panose="02020603050405020304"/>
              <a:ea typeface="黑体" panose="02010609060101010101" pitchFamily="2" charset="-122"/>
              <a:cs typeface="Times New Roman" panose="020206030504050203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13" name="Picture 18"/>
          <p:cNvPicPr>
            <a:picLocks noChangeAspect="1" noChangeArrowheads="1"/>
          </p:cNvPicPr>
          <p:nvPr/>
        </p:nvPicPr>
        <p:blipFill rotWithShape="1">
          <a:blip r:embed="rId4"/>
          <a:srcRect b="35497"/>
          <a:stretch>
            <a:fillRect/>
          </a:stretch>
        </p:blipFill>
        <p:spPr bwMode="auto">
          <a:xfrm>
            <a:off x="766764" y="3757672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24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1025" name="图片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756" y="4619333"/>
            <a:ext cx="4866266" cy="190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246438"/>
            <a:ext cx="12241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7210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247732"/>
            <a:ext cx="11285537" cy="44135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She hid in the dark and </a:t>
            </a:r>
            <a:r>
              <a:rPr lang="en-US" altLang="zh-CN" u="wavy" kern="100" dirty="0">
                <a:cs typeface="Courier New" panose="02070309020205020404"/>
              </a:rPr>
              <a:t>watched him do</a:t>
            </a:r>
            <a:r>
              <a:rPr lang="en-US" altLang="zh-CN" kern="100" dirty="0">
                <a:cs typeface="Courier New" panose="02070309020205020404"/>
              </a:rPr>
              <a:t> the dangerous experiment.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她躲在暗处，看他做那个危险的实验。</a:t>
            </a:r>
            <a:r>
              <a:rPr lang="en-US" altLang="zh-CN" kern="100" dirty="0">
                <a:cs typeface="Courier New" panose="02070309020205020404"/>
              </a:rPr>
              <a:t>(</a:t>
            </a:r>
            <a:r>
              <a:rPr lang="zh-CN" altLang="zh-CN" kern="100" dirty="0">
                <a:cs typeface="Times New Roman" panose="02020603050405020304"/>
              </a:rPr>
              <a:t>不带</a:t>
            </a:r>
            <a:r>
              <a:rPr lang="en-US" altLang="zh-CN" kern="100" dirty="0">
                <a:cs typeface="Courier New" panose="02070309020205020404"/>
              </a:rPr>
              <a:t>to</a:t>
            </a:r>
            <a:r>
              <a:rPr lang="zh-CN" altLang="zh-CN" kern="100" dirty="0">
                <a:cs typeface="Times New Roman" panose="02020603050405020304"/>
              </a:rPr>
              <a:t>的不定式表示动作发生的全过程</a:t>
            </a:r>
            <a:r>
              <a:rPr lang="en-US" altLang="zh-CN" kern="100" dirty="0">
                <a:cs typeface="Courier New" panose="02070309020205020404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I </a:t>
            </a:r>
            <a:r>
              <a:rPr lang="en-US" altLang="zh-CN" u="wavy" kern="100" dirty="0">
                <a:cs typeface="Courier New" panose="02070309020205020404"/>
              </a:rPr>
              <a:t>saw him tied</a:t>
            </a:r>
            <a:r>
              <a:rPr lang="en-US" altLang="zh-CN" kern="100" dirty="0">
                <a:cs typeface="Courier New" panose="02070309020205020404"/>
              </a:rPr>
              <a:t> to a tall tree in the forest.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我看见他被绑在森林里的一棵高大的树上。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【特别提醒】　感官动词后面常跟省去</a:t>
            </a:r>
            <a:r>
              <a:rPr lang="en-US" altLang="zh-CN" kern="100" dirty="0">
                <a:cs typeface="Courier New" panose="02070309020205020404"/>
              </a:rPr>
              <a:t>to</a:t>
            </a:r>
            <a:r>
              <a:rPr lang="zh-CN" altLang="zh-CN" kern="100" dirty="0">
                <a:cs typeface="Times New Roman" panose="02020603050405020304"/>
              </a:rPr>
              <a:t>的动词不定式作宾语补足语，但是如果改成被动语态，省略的</a:t>
            </a:r>
            <a:r>
              <a:rPr lang="en-US" altLang="zh-CN" kern="100" dirty="0">
                <a:cs typeface="Courier New" panose="02070309020205020404"/>
              </a:rPr>
              <a:t>to</a:t>
            </a:r>
            <a:r>
              <a:rPr lang="zh-CN" altLang="zh-CN" kern="100" dirty="0">
                <a:cs typeface="Times New Roman" panose="02020603050405020304"/>
              </a:rPr>
              <a:t>要补上。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He was seen to drive the car at high speed on the highway yesterday. </a:t>
            </a:r>
            <a:r>
              <a:rPr lang="zh-CN" altLang="zh-CN" kern="100" dirty="0">
                <a:cs typeface="Times New Roman" panose="02020603050405020304"/>
              </a:rPr>
              <a:t>昨天他被看到在高速公路上飙车。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563456"/>
            <a:ext cx="11285537" cy="38817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【写作迁移】　语法填空</a:t>
            </a:r>
            <a:r>
              <a:rPr lang="en-US" altLang="zh-CN" kern="100" dirty="0">
                <a:cs typeface="Courier New" panose="02070309020205020404"/>
              </a:rPr>
              <a:t>/</a:t>
            </a:r>
            <a:r>
              <a:rPr lang="zh-CN" altLang="zh-CN" kern="100" dirty="0">
                <a:cs typeface="Times New Roman" panose="02020603050405020304"/>
              </a:rPr>
              <a:t>微写作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—Did you hear her _________(sing) this pop song this time the other day?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—Yes, and I heard this song ______(sing) in English.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I could hear my name ______________(call) but I was too weak to say anything.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Tom saw his parents _____(get) into the car and _______(drive) off.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He was seen __________(enter) the building when the crime was committed.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英语老师注意到一些男孩在课堂上下棋。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_______________________________________________________________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04382" y="204052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singing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4829099" y="2534906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sung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4464422" y="2998804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being called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4251697" y="3460469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get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7560766" y="3472862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drive</a:t>
            </a:r>
            <a:endParaRPr lang="zh-CN" altLang="zh-CN" dirty="0"/>
          </a:p>
        </p:txBody>
      </p:sp>
      <p:sp>
        <p:nvSpPr>
          <p:cNvPr id="7" name="矩形 6"/>
          <p:cNvSpPr/>
          <p:nvPr/>
        </p:nvSpPr>
        <p:spPr>
          <a:xfrm>
            <a:off x="3291610" y="3934527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 enter</a:t>
            </a:r>
            <a:endParaRPr lang="zh-CN" altLang="zh-CN" dirty="0"/>
          </a:p>
        </p:txBody>
      </p:sp>
      <p:sp>
        <p:nvSpPr>
          <p:cNvPr id="9" name="文本占位符 3"/>
          <p:cNvSpPr txBox="1"/>
          <p:nvPr/>
        </p:nvSpPr>
        <p:spPr bwMode="auto">
          <a:xfrm>
            <a:off x="490538" y="4807312"/>
            <a:ext cx="11285537" cy="52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>
            <a:lvl1pPr marL="0" indent="624205" algn="just" rtl="0" eaLnBrk="1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184275" indent="-28575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59258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000250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–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408555" indent="-228600" algn="just" rtl="0" eaLnBrk="0" fontAlgn="base" hangingPunct="0">
              <a:lnSpc>
                <a:spcPct val="14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5029200" algn="l"/>
              </a:tabLst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12140" algn="l">
              <a:spcAft>
                <a:spcPts val="0"/>
              </a:spcAft>
              <a:tabLst>
                <a:tab pos="5372100" algn="l"/>
              </a:tabLst>
            </a:pPr>
            <a:r>
              <a:rPr lang="en-US" altLang="zh-CN" b="1" kern="100" dirty="0">
                <a:solidFill>
                  <a:srgbClr val="FF0000"/>
                </a:solidFill>
                <a:cs typeface="Courier New" panose="02070309020205020404"/>
              </a:rPr>
              <a:t>The English teacher noticed some boys playing chess in class.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3044488"/>
            <a:ext cx="11285537" cy="14646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【课本原句】　</a:t>
            </a:r>
            <a:r>
              <a:rPr lang="en-US" altLang="zh-CN" kern="100" dirty="0">
                <a:cs typeface="Courier New" panose="02070309020205020404"/>
              </a:rPr>
              <a:t>However, if your friend ignores your feelings or makes you suffer, </a:t>
            </a:r>
            <a:r>
              <a:rPr lang="en-US" altLang="zh-CN" b="1" kern="100" dirty="0">
                <a:cs typeface="Courier New" panose="02070309020205020404"/>
              </a:rPr>
              <a:t>it's time to rethink your relationship</a:t>
            </a:r>
            <a:r>
              <a:rPr lang="en-US" altLang="zh-CN" kern="100" dirty="0">
                <a:cs typeface="Courier New" panose="02070309020205020404"/>
              </a:rPr>
              <a:t>. </a:t>
            </a:r>
            <a:r>
              <a:rPr lang="zh-CN" altLang="zh-CN" kern="100" dirty="0">
                <a:cs typeface="Times New Roman" panose="02020603050405020304"/>
              </a:rPr>
              <a:t>然而，如果你的朋友忽视你的感受或者让你痛苦，那就要重新考虑你们的关系了。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6" name="Group 13"/>
          <p:cNvGrpSpPr/>
          <p:nvPr/>
        </p:nvGrpSpPr>
        <p:grpSpPr bwMode="auto">
          <a:xfrm>
            <a:off x="503982" y="2468226"/>
            <a:ext cx="10871200" cy="576262"/>
            <a:chOff x="408" y="935"/>
            <a:chExt cx="6849" cy="363"/>
          </a:xfrm>
        </p:grpSpPr>
        <p:grpSp>
          <p:nvGrpSpPr>
            <p:cNvPr id="7" name="组合 7"/>
            <p:cNvGrpSpPr/>
            <p:nvPr/>
          </p:nvGrpSpPr>
          <p:grpSpPr bwMode="auto">
            <a:xfrm>
              <a:off x="408" y="935"/>
              <a:ext cx="6849" cy="363"/>
              <a:chOff x="647700" y="1484783"/>
              <a:chExt cx="10873512" cy="576000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411450" y="1484783"/>
                <a:ext cx="10109762" cy="576000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It's time to do 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sth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13"/>
          <p:cNvSpPr>
            <a:spLocks noChangeArrowheads="1"/>
          </p:cNvSpPr>
          <p:nvPr/>
        </p:nvSpPr>
        <p:spPr bwMode="auto">
          <a:xfrm>
            <a:off x="542925" y="1770381"/>
            <a:ext cx="11174413" cy="406071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It's time for... 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的时间到了。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It's time (for sb.) to do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到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某人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做某事的时候了。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It is (about/high) time (that)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从句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从句的谓语动词用过去式或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“should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＋动词原形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should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不能省略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到了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的时候了。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④ It is the first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/second/...time that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从句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从句谓语动词用现在完成时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这是第一次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第二次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/……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⑤ It was the first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/second/...time that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从句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从句谓语动词用过去完成时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这是第一次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第二次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/……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484784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204864"/>
            <a:ext cx="11285537" cy="249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【写作迁移】　语法填空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It was the first time that Little Franz ______________(listen) so attentively.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When you go to bed, your body knows it is time __________(sleep)</a:t>
            </a:r>
            <a:r>
              <a:rPr lang="zh-CN" altLang="zh-CN" kern="100" dirty="0">
                <a:cs typeface="Times New Roman" panose="02020603050405020304"/>
              </a:rPr>
              <a:t>．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It is the second time that you _____________(fail) in the experiment. Isn't it high time that you __________________________(reflect) on your mistakes?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25984" y="2687712"/>
            <a:ext cx="1766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had listened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7632774" y="3161770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 sleep</a:t>
            </a:r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5498060" y="3662066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have failed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2736230" y="4123731"/>
            <a:ext cx="3187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reflected/should reflect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591871"/>
            <a:ext cx="11174413" cy="2565321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play a trick/tricks on sb.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戏弄某人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make fun of sb.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取笑某人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make a joke of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拿某事当儿戏；以某事为笑柄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trick sb. out of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从某人处骗走某物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trick sb. into (doing)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诱使某人做某事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800219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trick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trɪk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欺骗，欺诈　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诡计，花招；戏法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306274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823796"/>
            <a:ext cx="11285537" cy="44135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Amy has been close with her (1) ______(good) friend since primary school. They always stay together, (2) _______(do) many things. They (3) _____________(plan) to go to the cinema together last Saturday afternoon, but in the morning her friend said she had a cold and couldn't make (4) ____. She believed (5) ______ her friend said. However, someone told her that her friend (6) _______________(chat) with another girl in a café on Saturday afternoon. Her friend's “illness” was a complete lie, which made her very (7) _______(anger). Cindy thinks that she should find an opportunity (8) _________(talk) with her friend (9) _________(frank) and solve the problem together, while David thinks she can decide whether their friendship will last (10) ____ not.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900"/>
          <a:stretch>
            <a:fillRect/>
          </a:stretch>
        </p:blipFill>
        <p:spPr bwMode="auto">
          <a:xfrm>
            <a:off x="5048251" y="1583806"/>
            <a:ext cx="1915258" cy="2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486" y="1135253"/>
            <a:ext cx="1969811" cy="4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5648250" y="1828306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best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3744342" y="2289971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doing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8352854" y="2289971"/>
            <a:ext cx="1819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had planned</a:t>
            </a:r>
            <a:endParaRPr lang="zh-CN" altLang="zh-CN" dirty="0"/>
          </a:p>
        </p:txBody>
      </p:sp>
      <p:sp>
        <p:nvSpPr>
          <p:cNvPr id="6" name="矩形 5"/>
          <p:cNvSpPr/>
          <p:nvPr/>
        </p:nvSpPr>
        <p:spPr>
          <a:xfrm>
            <a:off x="4292569" y="328498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it</a:t>
            </a:r>
            <a:endParaRPr lang="zh-CN" altLang="zh-CN" dirty="0"/>
          </a:p>
        </p:txBody>
      </p:sp>
      <p:sp>
        <p:nvSpPr>
          <p:cNvPr id="7" name="矩形 6"/>
          <p:cNvSpPr/>
          <p:nvPr/>
        </p:nvSpPr>
        <p:spPr>
          <a:xfrm>
            <a:off x="7416750" y="3256737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what</a:t>
            </a:r>
            <a:endParaRPr lang="zh-CN" altLang="zh-CN" dirty="0"/>
          </a:p>
        </p:txBody>
      </p:sp>
      <p:sp>
        <p:nvSpPr>
          <p:cNvPr id="8" name="矩形 7"/>
          <p:cNvSpPr/>
          <p:nvPr/>
        </p:nvSpPr>
        <p:spPr>
          <a:xfrm>
            <a:off x="5223483" y="3718402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was chatting</a:t>
            </a:r>
            <a:endParaRPr lang="zh-CN" altLang="zh-CN" dirty="0"/>
          </a:p>
        </p:txBody>
      </p:sp>
      <p:sp>
        <p:nvSpPr>
          <p:cNvPr id="9" name="矩形 8"/>
          <p:cNvSpPr/>
          <p:nvPr/>
        </p:nvSpPr>
        <p:spPr>
          <a:xfrm>
            <a:off x="575990" y="4663296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angry</a:t>
            </a:r>
            <a:endParaRPr lang="zh-CN" altLang="zh-CN" dirty="0"/>
          </a:p>
        </p:txBody>
      </p:sp>
      <p:sp>
        <p:nvSpPr>
          <p:cNvPr id="10" name="矩形 9"/>
          <p:cNvSpPr/>
          <p:nvPr/>
        </p:nvSpPr>
        <p:spPr>
          <a:xfrm>
            <a:off x="9793014" y="4663295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 talk</a:t>
            </a:r>
            <a:endParaRPr lang="zh-CN" altLang="zh-CN" dirty="0"/>
          </a:p>
        </p:txBody>
      </p:sp>
      <p:sp>
        <p:nvSpPr>
          <p:cNvPr id="11" name="矩形 10"/>
          <p:cNvSpPr/>
          <p:nvPr/>
        </p:nvSpPr>
        <p:spPr>
          <a:xfrm>
            <a:off x="3095987" y="5147514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frankly</a:t>
            </a:r>
            <a:endParaRPr lang="zh-CN" altLang="zh-CN" dirty="0"/>
          </a:p>
        </p:txBody>
      </p:sp>
      <p:sp>
        <p:nvSpPr>
          <p:cNvPr id="12" name="矩形 11"/>
          <p:cNvSpPr/>
          <p:nvPr/>
        </p:nvSpPr>
        <p:spPr>
          <a:xfrm>
            <a:off x="7179345" y="5661248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or</a:t>
            </a:r>
            <a:endParaRPr lang="zh-CN" altLang="zh-CN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/>
          <p:nvPr/>
        </p:nvGrpSpPr>
        <p:grpSpPr bwMode="auto">
          <a:xfrm>
            <a:off x="646113" y="2513013"/>
            <a:ext cx="5449887" cy="2589212"/>
            <a:chOff x="408" y="1583"/>
            <a:chExt cx="3447" cy="1631"/>
          </a:xfrm>
        </p:grpSpPr>
        <p:sp>
          <p:nvSpPr>
            <p:cNvPr id="17" name="标题 1"/>
            <p:cNvSpPr txBox="1"/>
            <p:nvPr/>
          </p:nvSpPr>
          <p:spPr>
            <a:xfrm>
              <a:off x="408" y="1583"/>
              <a:ext cx="2534" cy="546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9pPr>
            </a:lstStyle>
            <a:p>
              <a:pPr algn="l">
                <a:defRPr/>
              </a:pPr>
              <a:r>
                <a:rPr lang="zh-CN" altLang="en-US" sz="4800" kern="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谢谢观赏</a:t>
              </a:r>
              <a:endParaRPr lang="zh-CN" altLang="en-US" sz="4800" kern="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8" name="副标题 2"/>
            <p:cNvSpPr txBox="1"/>
            <p:nvPr/>
          </p:nvSpPr>
          <p:spPr>
            <a:xfrm>
              <a:off x="408" y="2184"/>
              <a:ext cx="3175" cy="1030"/>
            </a:xfrm>
          </p:spPr>
          <p:txBody>
            <a:bodyPr>
              <a:noAutofit/>
            </a:bodyPr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None/>
                <a:defRPr/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温馨提示：</a:t>
              </a:r>
              <a:endPara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None/>
                <a:defRPr/>
              </a:pPr>
              <a:r>
                <a:rPr lang="zh-CN" altLang="en-US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趁热打铁，事半功倍。请老师布置同学们及时完成</a:t>
              </a:r>
              <a:r>
                <a:rPr lang="en-US" altLang="zh-CN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练</a:t>
              </a:r>
              <a:r>
                <a:rPr lang="en-US" altLang="zh-CN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本</a:t>
              </a:r>
              <a:r>
                <a:rPr lang="en-US" altLang="zh-CN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》P9— 12</a:t>
              </a:r>
              <a:r>
                <a:rPr lang="zh-CN" altLang="en-US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的练习。</a:t>
              </a:r>
              <a:endParaRPr lang="zh-CN" altLang="en-US" dirty="0">
                <a:solidFill>
                  <a:srgbClr val="CC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 flipV="1">
              <a:off x="454" y="2176"/>
              <a:ext cx="3401" cy="1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869909"/>
            <a:ext cx="11174413" cy="2071259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let alone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更不用说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let sb. down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使某人失望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let out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发出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叫声等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；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把衬衣、外套等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放大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let go (of sb./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.)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放开；放手；放弃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2078257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let go of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放弃，摒弃；松手，放开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584312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663879"/>
            <a:ext cx="11174413" cy="257324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ignore sb./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不理睬某人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忽视某物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ignorant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adj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无知的；愚昧的；无学识的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 ignorant of/about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一无所知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ignorance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无知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out of/through ignorance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出于无知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872227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ignore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ɪɡ'nɔ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ː(r)/ </a:t>
              </a:r>
              <a:r>
                <a:rPr lang="en-US" altLang="zh-CN" b="1" i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err="1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忽视，对</a:t>
              </a:r>
              <a:r>
                <a:rPr lang="en-US" altLang="zh-CN" b="1" dirty="0">
                  <a:solidFill>
                    <a:srgbClr val="000000"/>
                  </a:solidFill>
                  <a:ea typeface="宋体" panose="02010600030101010101" pitchFamily="2" charset="-122"/>
                  <a:cs typeface="Times New Roman" panose="02020603050405020304" pitchFamily="18" charset="0"/>
                </a:rPr>
                <a:t>……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不予理会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378282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807895"/>
            <a:ext cx="11174413" cy="257324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 be generous with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在某方面慷慨大方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be generous to sb.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对某人慷慨大方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It is generous of sb. to do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某人做某事真是宽宏大量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真大方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generously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adv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慷慨地；大方地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generosity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慷慨，大方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2016243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generous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dʒenərəs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宽宏大量的，仁慈的；慷慨的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522298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3850584"/>
            <a:ext cx="11174413" cy="2565321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get across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被理解；把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讲清楚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get about/around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传播；流传；各处走动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get through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通过；完成；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用电话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接通，打通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get down to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开始做某事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get away with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做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坏事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而未受惩罚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124744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get over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克服；恢复常态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3564987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704173"/>
            <a:ext cx="11285537" cy="20128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She can't </a:t>
            </a:r>
            <a:r>
              <a:rPr lang="en-US" altLang="zh-CN" u="wavy" kern="100" dirty="0">
                <a:cs typeface="Courier New" panose="02070309020205020404"/>
              </a:rPr>
              <a:t>get over</a:t>
            </a:r>
            <a:r>
              <a:rPr lang="en-US" altLang="zh-CN" kern="100" dirty="0">
                <a:cs typeface="Courier New" panose="02070309020205020404"/>
              </a:rPr>
              <a:t> her shyness.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她无法克服羞怯心理。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It took me a very long time to </a:t>
            </a:r>
            <a:r>
              <a:rPr lang="en-US" altLang="zh-CN" u="wavy" kern="100" dirty="0">
                <a:cs typeface="Courier New" panose="02070309020205020404"/>
              </a:rPr>
              <a:t>get over</a:t>
            </a:r>
            <a:r>
              <a:rPr lang="en-US" altLang="zh-CN" kern="100" dirty="0">
                <a:cs typeface="Courier New" panose="02070309020205020404"/>
              </a:rPr>
              <a:t> the shock of her death.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我花了很长时间才从她去世的震惊中恢复过来。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p="http://schemas.openxmlformats.org/presentationml/2006/main">
  <p:tag name="KSO_WPP_MARK_KEY" val="0a0d2ec5-350f-44fc-9bc3-3a9b41930d81"/>
  <p:tag name="COMMONDATA" val="eyJoZGlkIjoiNzhlNzY1YTI5MmM1MTBlZDI0MGZkMzJlZTkxNmRiNWQifQ=="/>
</p:tagLst>
</file>

<file path=ppt/theme/theme1.xml><?xml version="1.0" encoding="utf-8"?>
<a:theme xmlns:a="http://schemas.openxmlformats.org/drawingml/2006/main" name="高考总复习模板">
  <a:themeElements>
    <a:clrScheme name="南方凤凰台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CC4646"/>
      </a:accent1>
      <a:accent2>
        <a:srgbClr val="E4BFA0"/>
      </a:accent2>
      <a:accent3>
        <a:srgbClr val="E0AD6A"/>
      </a:accent3>
      <a:accent4>
        <a:srgbClr val="EAEAEA"/>
      </a:accent4>
      <a:accent5>
        <a:srgbClr val="FFC000"/>
      </a:accent5>
      <a:accent6>
        <a:srgbClr val="92D050"/>
      </a:accent6>
      <a:hlink>
        <a:srgbClr val="CC4646"/>
      </a:hlink>
      <a:folHlink>
        <a:srgbClr val="A1A18B"/>
      </a:folHlink>
    </a:clrScheme>
    <a:fontScheme name="南方凤凰台">
      <a:majorFont>
        <a:latin typeface="Arial"/>
        <a:ea typeface="微软雅黑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>
          <a:defRPr sz="2600" b="1" dirty="0">
            <a:latin typeface="+mn-lt"/>
            <a:ea typeface="黑体" panose="02010609060101010101" pitchFamily="2" charset="-122"/>
          </a:defRPr>
        </a:defPPr>
      </a:lstStyle>
    </a:spDef>
  </a:objectDefaults>
  <a:extraClrSchemeLst>
    <a:extraClrScheme>
      <a:clrScheme name="752179280 1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7B8"/>
        </a:accent5>
        <a:accent6>
          <a:srgbClr val="1292D3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52179280 2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72817"/>
        </a:accent4>
        <a:accent5>
          <a:srgbClr val="EBDDB0"/>
        </a:accent5>
        <a:accent6>
          <a:srgbClr val="3281C9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52179280 3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6E9"/>
        </a:accent5>
        <a:accent6>
          <a:srgbClr val="D67F44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52179280 4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7B8"/>
        </a:accent5>
        <a:accent6>
          <a:srgbClr val="1292D3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15985</Words>
  <Application>WPS 演示</Application>
  <PresentationFormat>自定义</PresentationFormat>
  <Paragraphs>679</Paragraphs>
  <Slides>51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62" baseType="lpstr">
      <vt:lpstr>Arial</vt:lpstr>
      <vt:lpstr>宋体</vt:lpstr>
      <vt:lpstr>Wingdings</vt:lpstr>
      <vt:lpstr>Times New Roman</vt:lpstr>
      <vt:lpstr>黑体</vt:lpstr>
      <vt:lpstr>微软雅黑</vt:lpstr>
      <vt:lpstr>方正小标宋简体</vt:lpstr>
      <vt:lpstr>Times New Roman</vt:lpstr>
      <vt:lpstr>Courier New</vt:lpstr>
      <vt:lpstr>Arial Unicode MS</vt:lpstr>
      <vt:lpstr>高考总复习模板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Bill</dc:creator>
  <cp:lastModifiedBy>Cathy</cp:lastModifiedBy>
  <cp:revision>1813</cp:revision>
  <cp:lastPrinted>2411-12-30T00:00:00Z</cp:lastPrinted>
  <dcterms:created xsi:type="dcterms:W3CDTF">2008-03-11T13:01:00Z</dcterms:created>
  <dcterms:modified xsi:type="dcterms:W3CDTF">2023-04-20T03:00:27Z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5B3886A23B66484A9A076E7792168CEE_12</vt:lpwstr>
  </property>
  <property fmtid="{D5CDD505-2E9C-101B-9397-08002B2CF9AE}" pid="3" name="KSOProductBuildVer">
    <vt:lpwstr>2052-11.1.0.14036</vt:lpwstr>
  </property>
</Properties>
</file>