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4"/>
  </p:handoutMasterIdLst>
  <p:sldIdLst>
    <p:sldId id="256" r:id="rId3"/>
    <p:sldId id="257" r:id="rId5"/>
    <p:sldId id="258" r:id="rId6"/>
    <p:sldId id="259" r:id="rId7"/>
    <p:sldId id="260" r:id="rId8"/>
    <p:sldId id="261" r:id="rId9"/>
    <p:sldId id="262" r:id="rId10"/>
    <p:sldId id="263" r:id="rId11"/>
    <p:sldId id="264" r:id="rId12"/>
    <p:sldId id="265" r:id="rId13"/>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4"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方成" initials="方" lastIdx="0" clrIdx="0"/>
  <p:cmAuthor id="2" name="新课标第一网" initials="新"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164"/>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63.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文本框 99"/>
          <p:cNvSpPr txBox="1"/>
          <p:nvPr/>
        </p:nvSpPr>
        <p:spPr>
          <a:xfrm>
            <a:off x="2121535" y="346075"/>
            <a:ext cx="7948930" cy="583565"/>
          </a:xfrm>
          <a:prstGeom prst="rect">
            <a:avLst/>
          </a:prstGeom>
          <a:noFill/>
          <a:ln w="9525">
            <a:noFill/>
          </a:ln>
        </p:spPr>
        <p:txBody>
          <a:bodyPr wrap="square">
            <a:spAutoFit/>
          </a:bodyPr>
          <a:p>
            <a:pPr indent="0" algn="ctr" fontAlgn="auto"/>
            <a:r>
              <a:rPr lang="zh-CN" sz="3200" b="1">
                <a:latin typeface="黑体" panose="02010609060101010101" charset="-122"/>
                <a:ea typeface="黑体" panose="02010609060101010101" charset="-122"/>
              </a:rPr>
              <a:t>第</a:t>
            </a:r>
            <a:r>
              <a:rPr lang="en-US" altLang="zh-CN" sz="3200" b="1">
                <a:latin typeface="黑体" panose="02010609060101010101" charset="-122"/>
                <a:ea typeface="黑体" panose="02010609060101010101" charset="-122"/>
              </a:rPr>
              <a:t>14</a:t>
            </a:r>
            <a:r>
              <a:rPr lang="zh-CN" altLang="en-US" sz="3200" b="1">
                <a:latin typeface="黑体" panose="02010609060101010101" charset="-122"/>
                <a:ea typeface="黑体" panose="02010609060101010101" charset="-122"/>
              </a:rPr>
              <a:t>讲</a:t>
            </a:r>
            <a:r>
              <a:rPr lang="en-US" altLang="zh-CN" sz="3200" b="1">
                <a:latin typeface="黑体" panose="02010609060101010101" charset="-122"/>
                <a:ea typeface="黑体" panose="02010609060101010101" charset="-122"/>
              </a:rPr>
              <a:t>  </a:t>
            </a:r>
            <a:r>
              <a:rPr lang="zh-CN" altLang="en-US" sz="3200" b="1">
                <a:latin typeface="黑体" panose="02010609060101010101" charset="-122"/>
                <a:ea typeface="黑体" panose="02010609060101010101" charset="-122"/>
              </a:rPr>
              <a:t>两次世界大战与国际格局的演变</a:t>
            </a:r>
            <a:endParaRPr lang="zh-CN" altLang="en-US" sz="3200" b="1">
              <a:latin typeface="黑体" panose="02010609060101010101" charset="-122"/>
              <a:ea typeface="黑体" panose="02010609060101010101" charset="-122"/>
            </a:endParaRPr>
          </a:p>
        </p:txBody>
      </p:sp>
      <p:sp>
        <p:nvSpPr>
          <p:cNvPr id="6" name="文本框 5"/>
          <p:cNvSpPr txBox="1"/>
          <p:nvPr/>
        </p:nvSpPr>
        <p:spPr>
          <a:xfrm>
            <a:off x="221615" y="1005205"/>
            <a:ext cx="11748770" cy="5631180"/>
          </a:xfrm>
          <a:prstGeom prst="rect">
            <a:avLst/>
          </a:prstGeom>
          <a:noFill/>
          <a:ln w="9525">
            <a:noFill/>
          </a:ln>
        </p:spPr>
        <p:txBody>
          <a:bodyPr wrap="square">
            <a:spAutoFit/>
          </a:bodyPr>
          <a:p>
            <a:pPr indent="0" fontAlgn="auto"/>
            <a:r>
              <a:rPr lang="zh-CN" sz="2000" b="1">
                <a:ea typeface="黑体" panose="02010609060101010101" charset="-122"/>
              </a:rPr>
              <a:t>线索一：国际格局的演变</a:t>
            </a:r>
            <a:endParaRPr lang="zh-CN" sz="2000" b="1">
              <a:ea typeface="黑体" panose="02010609060101010101" charset="-122"/>
            </a:endParaRPr>
          </a:p>
          <a:p>
            <a:pPr indent="0" fontAlgn="auto"/>
            <a:r>
              <a:rPr lang="zh-CN" sz="2000" b="1">
                <a:latin typeface="楷体" panose="02010609060101010101" charset="-122"/>
                <a:ea typeface="楷体" panose="02010609060101010101" charset="-122"/>
                <a:cs typeface="楷体" panose="02010609060101010101" charset="-122"/>
              </a:rPr>
              <a:t>第二次世界大战后，国际形势发展的主要态势是持续了近半个世纪的冷战。</a:t>
            </a:r>
            <a:r>
              <a:rPr lang="en-US" sz="2000" b="1">
                <a:latin typeface="楷体" panose="02010609060101010101" charset="-122"/>
                <a:ea typeface="楷体" panose="02010609060101010101" charset="-122"/>
                <a:cs typeface="楷体" panose="02010609060101010101" charset="-122"/>
              </a:rPr>
              <a:t>20</a:t>
            </a:r>
            <a:r>
              <a:rPr lang="zh-CN" sz="2000" b="1">
                <a:latin typeface="楷体" panose="02010609060101010101" charset="-122"/>
                <a:ea typeface="楷体" panose="02010609060101010101" charset="-122"/>
                <a:cs typeface="楷体" panose="02010609060101010101" charset="-122"/>
              </a:rPr>
              <a:t>世纪六七十年代，欧洲共同体的形成、日本的崛起、第三世界的兴起、中国的发展使世界多极化趋势开始出现。</a:t>
            </a:r>
            <a:r>
              <a:rPr lang="en-US" sz="2000" b="1">
                <a:latin typeface="楷体" panose="02010609060101010101" charset="-122"/>
                <a:ea typeface="楷体" panose="02010609060101010101" charset="-122"/>
                <a:cs typeface="楷体" panose="02010609060101010101" charset="-122"/>
              </a:rPr>
              <a:t>20</a:t>
            </a:r>
            <a:r>
              <a:rPr lang="zh-CN" sz="2000" b="1">
                <a:latin typeface="楷体" panose="02010609060101010101" charset="-122"/>
                <a:ea typeface="楷体" panose="02010609060101010101" charset="-122"/>
                <a:cs typeface="楷体" panose="02010609060101010101" charset="-122"/>
              </a:rPr>
              <a:t>世纪</a:t>
            </a:r>
            <a:r>
              <a:rPr lang="en-US" sz="2000" b="1">
                <a:latin typeface="楷体" panose="02010609060101010101" charset="-122"/>
                <a:ea typeface="楷体" panose="02010609060101010101" charset="-122"/>
                <a:cs typeface="楷体" panose="02010609060101010101" charset="-122"/>
              </a:rPr>
              <a:t>80</a:t>
            </a:r>
            <a:r>
              <a:rPr lang="zh-CN" sz="2000" b="1">
                <a:latin typeface="楷体" panose="02010609060101010101" charset="-122"/>
                <a:ea typeface="楷体" panose="02010609060101010101" charset="-122"/>
                <a:cs typeface="楷体" panose="02010609060101010101" charset="-122"/>
              </a:rPr>
              <a:t>年代末</a:t>
            </a:r>
            <a:r>
              <a:rPr lang="en-US" sz="2000" b="1">
                <a:latin typeface="楷体" panose="02010609060101010101" charset="-122"/>
                <a:ea typeface="楷体" panose="02010609060101010101" charset="-122"/>
                <a:cs typeface="楷体" panose="02010609060101010101" charset="-122"/>
              </a:rPr>
              <a:t>90</a:t>
            </a:r>
            <a:r>
              <a:rPr lang="zh-CN" sz="2000" b="1">
                <a:latin typeface="楷体" panose="02010609060101010101" charset="-122"/>
                <a:ea typeface="楷体" panose="02010609060101010101" charset="-122"/>
                <a:cs typeface="楷体" panose="02010609060101010101" charset="-122"/>
              </a:rPr>
              <a:t>年代初，东欧国家发生剧变，</a:t>
            </a:r>
            <a:r>
              <a:rPr lang="en-US" sz="2000" b="1">
                <a:latin typeface="楷体" panose="02010609060101010101" charset="-122"/>
                <a:ea typeface="楷体" panose="02010609060101010101" charset="-122"/>
                <a:cs typeface="楷体" panose="02010609060101010101" charset="-122"/>
              </a:rPr>
              <a:t>1991</a:t>
            </a:r>
            <a:r>
              <a:rPr lang="zh-CN" sz="2000" b="1">
                <a:latin typeface="楷体" panose="02010609060101010101" charset="-122"/>
                <a:ea typeface="楷体" panose="02010609060101010101" charset="-122"/>
                <a:cs typeface="楷体" panose="02010609060101010101" charset="-122"/>
              </a:rPr>
              <a:t>年苏联解体，两极格局崩溃。当今世界多极化、经济全球化、社会信息化、文化多样化深入发展，全球治理体系和国际秩序变革加速推进，和平发展大势不可逆转。与此同时，世界面临的不稳定性、不确定性因素突出，人类面临许多共同的挑战，需要各国携手解决。</a:t>
            </a:r>
            <a:r>
              <a:rPr lang="zh-CN" sz="2000" b="1">
                <a:ea typeface="黑体" panose="02010609060101010101" charset="-122"/>
              </a:rPr>
              <a:t>线索二：资本主义社会的新变化和社会主义国家的经济建设</a:t>
            </a:r>
            <a:endParaRPr lang="zh-CN" sz="2000" b="1">
              <a:ea typeface="宋体" panose="02010600030101010101" pitchFamily="2" charset="-122"/>
            </a:endParaRPr>
          </a:p>
          <a:p>
            <a:pPr indent="0" fontAlgn="auto"/>
            <a:r>
              <a:rPr lang="zh-CN" sz="2000" b="1">
                <a:latin typeface="楷体" panose="02010609060101010101" charset="-122"/>
                <a:ea typeface="楷体" panose="02010609060101010101" charset="-122"/>
              </a:rPr>
              <a:t>第二次世界大战后，资本主义国家通过加强国家干预和国际协调，形成了一定的自我调节机制。但各种社会运动一再高涨，也证明了资本主义制度的基本矛盾依然存在并继续发展。第二次世界大战后，社会主义运动由一国到多国。社会主义国家的经济建设大多依托苏联模式，获得了巨大成就，也经历了艰难曲折。中国特色社会主义建设取得了举世瞩目的成就，证明了社会主义的强大生机与活力。</a:t>
            </a:r>
            <a:endParaRPr lang="zh-CN" sz="2000" b="1">
              <a:latin typeface="楷体" panose="02010609060101010101" charset="-122"/>
              <a:ea typeface="楷体" panose="02010609060101010101" charset="-122"/>
            </a:endParaRPr>
          </a:p>
          <a:p>
            <a:pPr indent="0" fontAlgn="auto"/>
            <a:r>
              <a:rPr lang="zh-CN" sz="2000" b="1">
                <a:ea typeface="黑体" panose="02010609060101010101" charset="-122"/>
              </a:rPr>
              <a:t>线索三：民族民主运动的发展和新兴民族国家的崛起</a:t>
            </a:r>
            <a:endParaRPr lang="zh-CN" sz="2000" b="1">
              <a:ea typeface="宋体" panose="02010600030101010101" pitchFamily="2" charset="-122"/>
            </a:endParaRPr>
          </a:p>
          <a:p>
            <a:pPr indent="0" fontAlgn="auto"/>
            <a:r>
              <a:rPr lang="zh-CN" sz="2000" b="1">
                <a:latin typeface="楷体" panose="02010609060101010101" charset="-122"/>
                <a:ea typeface="楷体" panose="02010609060101010101" charset="-122"/>
              </a:rPr>
              <a:t>第二次世界大战后世界殖民体系的崩溃，是人类历史的巨大进步。独立后的发展中国家在维护国家主权、促进社会发展、改变不合理的国际政治经济旧秩序等方面进行着不懈的努力，有力地促进了世界格局的多极化趋势。</a:t>
            </a:r>
            <a:endParaRPr lang="zh-CN" sz="2000" b="1">
              <a:latin typeface="楷体" panose="02010609060101010101" charset="-122"/>
              <a:ea typeface="楷体" panose="02010609060101010101" charset="-122"/>
            </a:endParaRPr>
          </a:p>
          <a:p>
            <a:pPr indent="0" fontAlgn="auto"/>
            <a:r>
              <a:rPr lang="zh-CN" sz="2000" b="1">
                <a:ea typeface="黑体" panose="02010609060101010101" charset="-122"/>
              </a:rPr>
              <a:t>线索四：现代科学技术与人类社会的发展</a:t>
            </a:r>
            <a:endParaRPr lang="zh-CN" sz="2000" b="1">
              <a:ea typeface="宋体" panose="02010600030101010101" pitchFamily="2" charset="-122"/>
            </a:endParaRPr>
          </a:p>
          <a:p>
            <a:pPr indent="0" fontAlgn="auto"/>
            <a:r>
              <a:rPr lang="zh-CN" sz="2000" b="1">
                <a:latin typeface="楷体" panose="02010609060101010101" charset="-122"/>
                <a:ea typeface="楷体" panose="02010609060101010101" charset="-122"/>
              </a:rPr>
              <a:t>第二次世界大战后，发达国家在计算机和人工智能技术的引领下，航天、海洋、原子能、生物、新材料等方面的技术迅速发展，给人们的生产与生活带来了深刻的影响，对人类社会发展产生了革命性的影响。</a:t>
            </a:r>
            <a:endParaRPr lang="zh-CN" altLang="en-US" sz="2000" b="1">
              <a:latin typeface="楷体" panose="02010609060101010101" charset="-122"/>
              <a:ea typeface="楷体" panose="02010609060101010101" charset="-122"/>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0" name="文本框 99"/>
          <p:cNvSpPr txBox="1"/>
          <p:nvPr/>
        </p:nvSpPr>
        <p:spPr>
          <a:xfrm>
            <a:off x="276225" y="149225"/>
            <a:ext cx="5080000" cy="368300"/>
          </a:xfrm>
          <a:prstGeom prst="rect">
            <a:avLst/>
          </a:prstGeom>
          <a:noFill/>
          <a:ln w="9525">
            <a:noFill/>
          </a:ln>
        </p:spPr>
        <p:txBody>
          <a:bodyPr>
            <a:spAutoFit/>
          </a:bodyPr>
          <a:p>
            <a:pPr indent="0" fontAlgn="auto"/>
            <a:r>
              <a:rPr lang="zh-CN" b="1">
                <a:latin typeface="黑体" panose="02010609060101010101" charset="-122"/>
                <a:ea typeface="黑体" panose="02010609060101010101" charset="-122"/>
              </a:rPr>
              <a:t>二、战后苏联改革的四大针对性措施</a:t>
            </a:r>
            <a:endParaRPr lang="zh-CN" altLang="en-US" b="1">
              <a:latin typeface="黑体" panose="02010609060101010101" charset="-122"/>
              <a:ea typeface="黑体" panose="02010609060101010101" charset="-122"/>
            </a:endParaRPr>
          </a:p>
        </p:txBody>
      </p:sp>
      <p:graphicFrame>
        <p:nvGraphicFramePr>
          <p:cNvPr id="2" name="表格 1"/>
          <p:cNvGraphicFramePr/>
          <p:nvPr/>
        </p:nvGraphicFramePr>
        <p:xfrm>
          <a:off x="122555" y="517525"/>
          <a:ext cx="11832590" cy="3017520"/>
        </p:xfrm>
        <a:graphic>
          <a:graphicData uri="http://schemas.openxmlformats.org/drawingml/2006/table">
            <a:tbl>
              <a:tblPr firstRow="1" bandRow="1">
                <a:tableStyleId>{5940675A-B579-460E-94D1-54222C63F5DA}</a:tableStyleId>
              </a:tblPr>
              <a:tblGrid>
                <a:gridCol w="1105535"/>
                <a:gridCol w="2358390"/>
                <a:gridCol w="3193415"/>
                <a:gridCol w="2730500"/>
                <a:gridCol w="2444750"/>
              </a:tblGrid>
              <a:tr h="274320">
                <a:tc gridSpan="2">
                  <a:txBody>
                    <a:bodyPr/>
                    <a:p>
                      <a:pPr indent="0" algn="ctr">
                        <a:buNone/>
                      </a:pPr>
                      <a:r>
                        <a:rPr lang="en-US" sz="1800" b="1">
                          <a:latin typeface="黑体" panose="02010609060101010101" charset="-122"/>
                          <a:ea typeface="黑体" panose="02010609060101010101" charset="-122"/>
                          <a:cs typeface="Times New Roman" panose="02020603050405020304" charset="0"/>
                        </a:rPr>
                        <a:t>苏联模式的弊端</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p>
                      <a:pPr indent="0" algn="ctr">
                        <a:buNone/>
                      </a:pPr>
                      <a:r>
                        <a:rPr lang="en-US" sz="1800" b="1">
                          <a:latin typeface="黑体" panose="02010609060101010101" charset="-122"/>
                          <a:ea typeface="黑体" panose="02010609060101010101" charset="-122"/>
                          <a:cs typeface="Times New Roman" panose="02020603050405020304" charset="0"/>
                        </a:rPr>
                        <a:t>苏联改革</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274320">
                <a:tc>
                  <a:txBody>
                    <a:bodyPr/>
                    <a:p>
                      <a:pPr indent="0" algn="ctr">
                        <a:buNone/>
                      </a:pPr>
                      <a:r>
                        <a:rPr lang="en-US" sz="1800" b="1">
                          <a:latin typeface="黑体" panose="02010609060101010101" charset="-122"/>
                          <a:ea typeface="黑体" panose="02010609060101010101" charset="-122"/>
                          <a:cs typeface="Times New Roman" panose="02020603050405020304" charset="0"/>
                        </a:rPr>
                        <a:t>角度</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表现</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赫鲁晓夫</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勃列日涅夫</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戈尔巴乔夫</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sz="1800" b="1">
                          <a:latin typeface="黑体" panose="02010609060101010101" charset="-122"/>
                          <a:ea typeface="黑体" panose="02010609060101010101" charset="-122"/>
                          <a:cs typeface="Times New Roman" panose="02020603050405020304" charset="0"/>
                        </a:rPr>
                        <a:t>所有制</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单一的公有制</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允许个体经济存在</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推行私有化</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sz="1800" b="1">
                          <a:latin typeface="黑体" panose="02010609060101010101" charset="-122"/>
                          <a:ea typeface="黑体" panose="02010609060101010101" charset="-122"/>
                          <a:cs typeface="Times New Roman" panose="02020603050405020304" charset="0"/>
                        </a:rPr>
                        <a:t>管理体制</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权力高度集中</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指令性计划</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排斥市场</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部分管理权下放</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给予集体农庄和企业部分自主权</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推行新经济体制</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注重</a:t>
                      </a:r>
                      <a:r>
                        <a:rPr lang="en-US" sz="1800" b="1">
                          <a:latin typeface="楷体" panose="02010609060101010101" charset="-122"/>
                          <a:ea typeface="楷体" panose="02010609060101010101" charset="-122"/>
                          <a:cs typeface="宋体" panose="02010600030101010101" pitchFamily="2" charset="-122"/>
                        </a:rPr>
                        <a:t>运用价值规律；扩大企业和农庄经营自主权</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承认企业是独立的商品生产者</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a:txBody>
                    <a:bodyPr/>
                    <a:p>
                      <a:pPr indent="0" algn="ctr">
                        <a:buNone/>
                      </a:pPr>
                      <a:r>
                        <a:rPr lang="en-US" sz="1800" b="1">
                          <a:latin typeface="黑体" panose="02010609060101010101" charset="-122"/>
                          <a:ea typeface="黑体" panose="02010609060101010101" charset="-122"/>
                          <a:cs typeface="Times New Roman" panose="02020603050405020304" charset="0"/>
                        </a:rPr>
                        <a:t>产业结构</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优先发展重工业</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轻工业和农业发展滞后</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改革重点是农业</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开垦荒地、种植玉米运动等</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改革重点是工业</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发展重工业</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尤其是军工企业</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楷体" panose="02010609060101010101" charset="-122"/>
                        </a:rPr>
                        <a:t>提出“加速发展战略”，重点发展重工业</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a:txBody>
                    <a:bodyPr/>
                    <a:p>
                      <a:pPr indent="0" algn="ctr">
                        <a:buNone/>
                      </a:pPr>
                      <a:r>
                        <a:rPr lang="en-US" sz="1800" b="1">
                          <a:latin typeface="黑体" panose="02010609060101010101" charset="-122"/>
                          <a:ea typeface="黑体" panose="02010609060101010101" charset="-122"/>
                          <a:cs typeface="Times New Roman" panose="02020603050405020304" charset="0"/>
                        </a:rPr>
                        <a:t>分配制度</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平均主义严重</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人们的生产积极性低下</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实行农产品收购制；一定程度上承认企业和个人的物质利益</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提高农产品收购价格；企业利润部分自留</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自负盈亏、自筹资金、自主经营</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122555" y="3535045"/>
            <a:ext cx="11473815" cy="3169285"/>
          </a:xfrm>
          <a:prstGeom prst="rect">
            <a:avLst/>
          </a:prstGeom>
          <a:noFill/>
        </p:spPr>
        <p:txBody>
          <a:bodyPr wrap="square" rtlCol="0" anchor="t">
            <a:spAutoFit/>
          </a:bodyPr>
          <a:p>
            <a:pPr fontAlgn="auto"/>
            <a:r>
              <a:rPr lang="en-US" altLang="zh-CN" sz="2000" b="1">
                <a:solidFill>
                  <a:srgbClr val="0B15D9"/>
                </a:solidFill>
                <a:latin typeface="楷体" panose="02010609060101010101" charset="-122"/>
                <a:ea typeface="楷体" panose="02010609060101010101" charset="-122"/>
                <a:sym typeface="宋体" panose="02010600030101010101" pitchFamily="2" charset="-122"/>
              </a:rPr>
              <a:t>                        </a:t>
            </a:r>
            <a:r>
              <a:rPr lang="en-US" altLang="zh-CN" b="1">
                <a:solidFill>
                  <a:srgbClr val="0B15D9"/>
                </a:solidFill>
                <a:latin typeface="楷体" panose="02010609060101010101" charset="-122"/>
                <a:ea typeface="楷体" panose="02010609060101010101" charset="-122"/>
                <a:sym typeface="宋体" panose="02010600030101010101" pitchFamily="2" charset="-122"/>
              </a:rPr>
              <a:t> </a:t>
            </a:r>
            <a:r>
              <a:rPr lang="zh-CN" altLang="zh-CN" b="1">
                <a:solidFill>
                  <a:srgbClr val="0B15D9"/>
                </a:solidFill>
                <a:latin typeface="楷体" panose="02010609060101010101" charset="-122"/>
                <a:ea typeface="楷体" panose="02010609060101010101" charset="-122"/>
                <a:sym typeface="宋体" panose="02010600030101010101" pitchFamily="2" charset="-122"/>
              </a:rPr>
              <a:t>后布雷顿森林体系</a:t>
            </a:r>
            <a:r>
              <a:rPr lang="en-US" altLang="zh-CN" b="1">
                <a:solidFill>
                  <a:srgbClr val="0B15D9"/>
                </a:solidFill>
                <a:latin typeface="楷体" panose="02010609060101010101" charset="-122"/>
                <a:ea typeface="楷体" panose="02010609060101010101" charset="-122"/>
                <a:sym typeface="宋体" panose="02010600030101010101" pitchFamily="2" charset="-122"/>
              </a:rPr>
              <a:t>(</a:t>
            </a:r>
            <a:r>
              <a:rPr lang="zh-CN" altLang="zh-CN" b="1">
                <a:solidFill>
                  <a:srgbClr val="0B15D9"/>
                </a:solidFill>
                <a:latin typeface="楷体" panose="02010609060101010101" charset="-122"/>
                <a:ea typeface="楷体" panose="02010609060101010101" charset="-122"/>
                <a:sym typeface="宋体" panose="02010600030101010101" pitchFamily="2" charset="-122"/>
              </a:rPr>
              <a:t>牙买加体系</a:t>
            </a:r>
            <a:r>
              <a:rPr lang="en-US" altLang="zh-CN" b="1">
                <a:solidFill>
                  <a:srgbClr val="0B15D9"/>
                </a:solidFill>
                <a:latin typeface="楷体" panose="02010609060101010101" charset="-122"/>
                <a:ea typeface="楷体" panose="02010609060101010101" charset="-122"/>
                <a:sym typeface="宋体" panose="02010600030101010101" pitchFamily="2" charset="-122"/>
              </a:rPr>
              <a:t>)</a:t>
            </a:r>
            <a:r>
              <a:rPr lang="zh-CN" altLang="zh-CN" b="1">
                <a:solidFill>
                  <a:srgbClr val="0B15D9"/>
                </a:solidFill>
                <a:latin typeface="楷体" panose="02010609060101010101" charset="-122"/>
                <a:ea typeface="楷体" panose="02010609060101010101" charset="-122"/>
                <a:sym typeface="宋体" panose="02010600030101010101" pitchFamily="2" charset="-122"/>
              </a:rPr>
              <a:t>时代的国际经济秩序</a:t>
            </a:r>
            <a:endParaRPr lang="zh-CN" altLang="zh-CN" b="1">
              <a:solidFill>
                <a:srgbClr val="0B15D9"/>
              </a:solidFill>
              <a:latin typeface="楷体" panose="02010609060101010101" charset="-122"/>
              <a:ea typeface="楷体" panose="02010609060101010101" charset="-122"/>
              <a:sym typeface="宋体" panose="02010600030101010101" pitchFamily="2" charset="-122"/>
            </a:endParaRPr>
          </a:p>
          <a:p>
            <a:pPr fontAlgn="auto"/>
            <a:r>
              <a:rPr lang="en-US" altLang="zh-CN" b="1">
                <a:latin typeface="楷体" panose="02010609060101010101" charset="-122"/>
                <a:ea typeface="楷体" panose="02010609060101010101" charset="-122"/>
                <a:sym typeface="宋体" panose="02010600030101010101" pitchFamily="2" charset="-122"/>
              </a:rPr>
              <a:t>①</a:t>
            </a:r>
            <a:r>
              <a:rPr lang="en-US" altLang="zh-CN" b="1">
                <a:solidFill>
                  <a:srgbClr val="FF0000"/>
                </a:solidFill>
                <a:latin typeface="楷体" panose="02010609060101010101" charset="-122"/>
                <a:ea typeface="楷体" panose="02010609060101010101" charset="-122"/>
                <a:sym typeface="宋体" panose="02010600030101010101" pitchFamily="2" charset="-122"/>
              </a:rPr>
              <a:t>20</a:t>
            </a:r>
            <a:r>
              <a:rPr lang="zh-CN" altLang="zh-CN" b="1">
                <a:solidFill>
                  <a:srgbClr val="FF0000"/>
                </a:solidFill>
                <a:latin typeface="楷体" panose="02010609060101010101" charset="-122"/>
                <a:ea typeface="楷体" panose="02010609060101010101" charset="-122"/>
                <a:sym typeface="宋体" panose="02010600030101010101" pitchFamily="2" charset="-122"/>
              </a:rPr>
              <a:t>世纪</a:t>
            </a:r>
            <a:r>
              <a:rPr lang="en-US" altLang="zh-CN" b="1">
                <a:solidFill>
                  <a:srgbClr val="FF0000"/>
                </a:solidFill>
                <a:latin typeface="楷体" panose="02010609060101010101" charset="-122"/>
                <a:ea typeface="楷体" panose="02010609060101010101" charset="-122"/>
                <a:sym typeface="宋体" panose="02010600030101010101" pitchFamily="2" charset="-122"/>
              </a:rPr>
              <a:t>70~80</a:t>
            </a:r>
            <a:r>
              <a:rPr lang="zh-CN" altLang="zh-CN" b="1">
                <a:solidFill>
                  <a:srgbClr val="FF0000"/>
                </a:solidFill>
                <a:latin typeface="楷体" panose="02010609060101010101" charset="-122"/>
                <a:ea typeface="楷体" panose="02010609060101010101" charset="-122"/>
                <a:sym typeface="宋体" panose="02010600030101010101" pitchFamily="2" charset="-122"/>
              </a:rPr>
              <a:t>年代由美元危机引发的资本主义世界经济危机</a:t>
            </a:r>
            <a:r>
              <a:rPr lang="en-US" altLang="zh-CN" b="1">
                <a:latin typeface="楷体" panose="02010609060101010101" charset="-122"/>
                <a:ea typeface="楷体" panose="02010609060101010101" charset="-122"/>
                <a:sym typeface="宋体" panose="02010600030101010101" pitchFamily="2" charset="-122"/>
              </a:rPr>
              <a:t>,</a:t>
            </a:r>
            <a:r>
              <a:rPr lang="zh-CN" altLang="zh-CN" b="1">
                <a:latin typeface="楷体" panose="02010609060101010101" charset="-122"/>
                <a:ea typeface="楷体" panose="02010609060101010101" charset="-122"/>
                <a:sym typeface="宋体" panose="02010600030101010101" pitchFamily="2" charset="-122"/>
              </a:rPr>
              <a:t>导致资本主义世界的经济实力对比更为分散</a:t>
            </a:r>
            <a:r>
              <a:rPr lang="en-US" altLang="zh-CN" b="1">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形成美、欧、日三足鼎立的格局</a:t>
            </a:r>
            <a:r>
              <a:rPr lang="en-US" altLang="zh-CN" b="1">
                <a:solidFill>
                  <a:srgbClr val="FF0000"/>
                </a:solidFill>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结束了美国一国主导国际经济运行的时代</a:t>
            </a:r>
            <a:r>
              <a:rPr lang="en-US" altLang="zh-CN" b="1">
                <a:solidFill>
                  <a:srgbClr val="FF0000"/>
                </a:solidFill>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建立了主导世界经济、政治、安全事务的七国集团。</a:t>
            </a:r>
            <a:endParaRPr lang="zh-CN" altLang="zh-CN" b="1">
              <a:solidFill>
                <a:srgbClr val="FF0000"/>
              </a:solidFill>
              <a:latin typeface="楷体" panose="02010609060101010101" charset="-122"/>
              <a:ea typeface="楷体" panose="02010609060101010101" charset="-122"/>
              <a:sym typeface="宋体" panose="02010600030101010101" pitchFamily="2" charset="-122"/>
            </a:endParaRPr>
          </a:p>
          <a:p>
            <a:pPr fontAlgn="auto"/>
            <a:r>
              <a:rPr lang="zh-CN" altLang="zh-CN" b="1">
                <a:latin typeface="楷体" panose="02010609060101010101" charset="-122"/>
                <a:ea typeface="楷体" panose="02010609060101010101" charset="-122"/>
                <a:sym typeface="宋体" panose="02010600030101010101" pitchFamily="2" charset="-122"/>
              </a:rPr>
              <a:t>②</a:t>
            </a:r>
            <a:r>
              <a:rPr lang="zh-CN" altLang="zh-CN" b="1">
                <a:solidFill>
                  <a:srgbClr val="FF0000"/>
                </a:solidFill>
                <a:latin typeface="楷体" panose="02010609060101010101" charset="-122"/>
                <a:ea typeface="楷体" panose="02010609060101010101" charset="-122"/>
                <a:sym typeface="宋体" panose="02010600030101010101" pitchFamily="2" charset="-122"/>
              </a:rPr>
              <a:t>削弱了美元的霸权地位</a:t>
            </a:r>
            <a:r>
              <a:rPr lang="en-US" altLang="zh-CN" b="1">
                <a:latin typeface="楷体" panose="02010609060101010101" charset="-122"/>
                <a:ea typeface="楷体" panose="02010609060101010101" charset="-122"/>
                <a:sym typeface="宋体" panose="02010600030101010101" pitchFamily="2" charset="-122"/>
              </a:rPr>
              <a:t>,</a:t>
            </a:r>
            <a:r>
              <a:rPr lang="zh-CN" altLang="zh-CN" b="1">
                <a:latin typeface="楷体" panose="02010609060101010101" charset="-122"/>
                <a:ea typeface="楷体" panose="02010609060101010101" charset="-122"/>
                <a:sym typeface="宋体" panose="02010600030101010101" pitchFamily="2" charset="-122"/>
              </a:rPr>
              <a:t>建立了牙买加国际货币体系</a:t>
            </a:r>
            <a:r>
              <a:rPr lang="en-US" altLang="zh-CN" b="1">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国际储备货币多元化。</a:t>
            </a:r>
            <a:endParaRPr lang="zh-CN" altLang="zh-CN" b="1">
              <a:latin typeface="楷体" panose="02010609060101010101" charset="-122"/>
              <a:ea typeface="楷体" panose="02010609060101010101" charset="-122"/>
              <a:sym typeface="宋体" panose="02010600030101010101" pitchFamily="2" charset="-122"/>
            </a:endParaRPr>
          </a:p>
          <a:p>
            <a:pPr fontAlgn="auto"/>
            <a:r>
              <a:rPr lang="en-US" altLang="zh-CN" b="1">
                <a:latin typeface="楷体" panose="02010609060101010101" charset="-122"/>
                <a:ea typeface="楷体" panose="02010609060101010101" charset="-122"/>
                <a:sym typeface="宋体" panose="02010600030101010101" pitchFamily="2" charset="-122"/>
              </a:rPr>
              <a:t>③</a:t>
            </a:r>
            <a:r>
              <a:rPr lang="en-US" altLang="zh-CN" b="1">
                <a:solidFill>
                  <a:srgbClr val="FF0000"/>
                </a:solidFill>
                <a:latin typeface="楷体" panose="02010609060101010101" charset="-122"/>
                <a:ea typeface="楷体" panose="02010609060101010101" charset="-122"/>
                <a:sym typeface="宋体" panose="02010600030101010101" pitchFamily="2" charset="-122"/>
              </a:rPr>
              <a:t>2008</a:t>
            </a:r>
            <a:r>
              <a:rPr lang="zh-CN" altLang="zh-CN" b="1">
                <a:solidFill>
                  <a:srgbClr val="FF0000"/>
                </a:solidFill>
                <a:latin typeface="楷体" panose="02010609060101010101" charset="-122"/>
                <a:ea typeface="楷体" panose="02010609060101010101" charset="-122"/>
                <a:sym typeface="宋体" panose="02010600030101010101" pitchFamily="2" charset="-122"/>
              </a:rPr>
              <a:t>年爆发的世界金融危机</a:t>
            </a:r>
            <a:r>
              <a:rPr lang="zh-CN" altLang="zh-CN" b="1">
                <a:latin typeface="楷体" panose="02010609060101010101" charset="-122"/>
                <a:ea typeface="楷体" panose="02010609060101010101" charset="-122"/>
                <a:sym typeface="宋体" panose="02010600030101010101" pitchFamily="2" charset="-122"/>
              </a:rPr>
              <a:t>进一步凸显了国际经济实力分配与国际经济秩序之间的失衡</a:t>
            </a:r>
            <a:r>
              <a:rPr lang="en-US" altLang="zh-CN" b="1">
                <a:latin typeface="楷体" panose="02010609060101010101" charset="-122"/>
                <a:ea typeface="楷体" panose="02010609060101010101" charset="-122"/>
                <a:sym typeface="宋体" panose="02010600030101010101" pitchFamily="2" charset="-122"/>
              </a:rPr>
              <a:t>,</a:t>
            </a:r>
            <a:r>
              <a:rPr lang="zh-CN" altLang="zh-CN" b="1">
                <a:latin typeface="楷体" panose="02010609060101010101" charset="-122"/>
                <a:ea typeface="楷体" panose="02010609060101010101" charset="-122"/>
                <a:sym typeface="宋体" panose="02010600030101010101" pitchFamily="2" charset="-122"/>
              </a:rPr>
              <a:t>发达国家在金融危机的冲击下</a:t>
            </a:r>
            <a:r>
              <a:rPr lang="en-US" altLang="zh-CN" b="1">
                <a:latin typeface="楷体" panose="02010609060101010101" charset="-122"/>
                <a:ea typeface="楷体" panose="02010609060101010101" charset="-122"/>
                <a:sym typeface="宋体" panose="02010600030101010101" pitchFamily="2" charset="-122"/>
              </a:rPr>
              <a:t>,</a:t>
            </a:r>
            <a:r>
              <a:rPr lang="zh-CN" altLang="zh-CN" b="1">
                <a:latin typeface="楷体" panose="02010609060101010101" charset="-122"/>
                <a:ea typeface="楷体" panose="02010609060101010101" charset="-122"/>
                <a:sym typeface="宋体" panose="02010600030101010101" pitchFamily="2" charset="-122"/>
              </a:rPr>
              <a:t>实力相对削弱</a:t>
            </a:r>
            <a:r>
              <a:rPr lang="en-US" altLang="zh-CN" b="1">
                <a:latin typeface="楷体" panose="02010609060101010101" charset="-122"/>
                <a:ea typeface="楷体" panose="02010609060101010101" charset="-122"/>
                <a:sym typeface="宋体" panose="02010600030101010101" pitchFamily="2" charset="-122"/>
              </a:rPr>
              <a:t>,</a:t>
            </a:r>
            <a:r>
              <a:rPr lang="zh-CN" altLang="zh-CN" b="1">
                <a:latin typeface="楷体" panose="02010609060101010101" charset="-122"/>
                <a:ea typeface="楷体" panose="02010609060101010101" charset="-122"/>
                <a:sym typeface="宋体" panose="02010600030101010101" pitchFamily="2" charset="-122"/>
              </a:rPr>
              <a:t>无力单独承担应对金融危机、恢复经济增长的重任</a:t>
            </a:r>
            <a:r>
              <a:rPr lang="en-US" altLang="zh-CN" b="1">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力邀新兴经济体共同参与世界经济信心的重建</a:t>
            </a:r>
            <a:r>
              <a:rPr lang="en-US" altLang="zh-CN" b="1">
                <a:solidFill>
                  <a:srgbClr val="FF0000"/>
                </a:solidFill>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发达国家与新兴经济体在二十国集团框架内加强合作</a:t>
            </a:r>
            <a:r>
              <a:rPr lang="en-US" altLang="zh-CN" b="1">
                <a:solidFill>
                  <a:srgbClr val="FF0000"/>
                </a:solidFill>
                <a:latin typeface="楷体" panose="02010609060101010101" charset="-122"/>
                <a:ea typeface="楷体" panose="02010609060101010101" charset="-122"/>
                <a:sym typeface="宋体" panose="02010600030101010101" pitchFamily="2" charset="-122"/>
              </a:rPr>
              <a:t>,</a:t>
            </a:r>
            <a:r>
              <a:rPr lang="zh-CN" altLang="zh-CN" b="1">
                <a:solidFill>
                  <a:srgbClr val="FF0000"/>
                </a:solidFill>
                <a:latin typeface="楷体" panose="02010609060101010101" charset="-122"/>
                <a:ea typeface="楷体" panose="02010609060101010101" charset="-122"/>
                <a:sym typeface="宋体" panose="02010600030101010101" pitchFamily="2" charset="-122"/>
              </a:rPr>
              <a:t>有效遏制了金融危机不断恶化的局面。二十国集团也成为全球经济治理的主要合作平台。</a:t>
            </a:r>
            <a:endParaRPr lang="zh-CN" altLang="zh-CN" b="1">
              <a:solidFill>
                <a:srgbClr val="FF0000"/>
              </a:solidFill>
              <a:latin typeface="楷体" panose="02010609060101010101" charset="-122"/>
              <a:ea typeface="楷体" panose="02010609060101010101" charset="-122"/>
              <a:sym typeface="宋体" panose="02010600030101010101" pitchFamily="2" charset="-122"/>
            </a:endParaRPr>
          </a:p>
          <a:p>
            <a:pPr fontAlgn="auto"/>
            <a:r>
              <a:rPr lang="zh-CN" altLang="zh-CN" b="1">
                <a:latin typeface="楷体" panose="02010609060101010101" charset="-122"/>
                <a:ea typeface="楷体" panose="02010609060101010101" charset="-122"/>
                <a:sym typeface="宋体" panose="02010600030101010101" pitchFamily="2" charset="-122"/>
              </a:rPr>
              <a:t>④</a:t>
            </a:r>
            <a:r>
              <a:rPr lang="zh-CN" altLang="zh-CN" b="1">
                <a:solidFill>
                  <a:srgbClr val="FF0000"/>
                </a:solidFill>
                <a:latin typeface="楷体" panose="02010609060101010101" charset="-122"/>
                <a:ea typeface="楷体" panose="02010609060101010101" charset="-122"/>
                <a:sym typeface="宋体" panose="02010600030101010101" pitchFamily="2" charset="-122"/>
              </a:rPr>
              <a:t>新兴国家</a:t>
            </a:r>
            <a:r>
              <a:rPr lang="zh-CN" altLang="zh-CN" b="1">
                <a:latin typeface="楷体" panose="02010609060101010101" charset="-122"/>
                <a:ea typeface="楷体" panose="02010609060101010101" charset="-122"/>
                <a:sym typeface="宋体" panose="02010600030101010101" pitchFamily="2" charset="-122"/>
              </a:rPr>
              <a:t>在</a:t>
            </a:r>
            <a:r>
              <a:rPr lang="zh-CN" altLang="zh-CN" b="1">
                <a:solidFill>
                  <a:srgbClr val="FF0000"/>
                </a:solidFill>
                <a:latin typeface="楷体" panose="02010609060101010101" charset="-122"/>
                <a:ea typeface="楷体" panose="02010609060101010101" charset="-122"/>
                <a:sym typeface="宋体" panose="02010600030101010101" pitchFamily="2" charset="-122"/>
              </a:rPr>
              <a:t>国际货币基金组织和世界银行等国际金融机构中的投票权和发言权也得到大幅提升</a:t>
            </a:r>
            <a:r>
              <a:rPr lang="en-US" altLang="zh-CN" b="1">
                <a:latin typeface="楷体" panose="02010609060101010101" charset="-122"/>
                <a:ea typeface="楷体" panose="02010609060101010101" charset="-122"/>
                <a:sym typeface="宋体" panose="02010600030101010101" pitchFamily="2" charset="-122"/>
              </a:rPr>
              <a:t>,</a:t>
            </a:r>
            <a:r>
              <a:rPr lang="zh-CN" altLang="zh-CN" b="1">
                <a:latin typeface="楷体" panose="02010609060101010101" charset="-122"/>
                <a:ea typeface="楷体" panose="02010609060101010101" charset="-122"/>
                <a:sym typeface="宋体" panose="02010600030101010101" pitchFamily="2" charset="-122"/>
              </a:rPr>
              <a:t>国际地位进一步提高。</a:t>
            </a:r>
            <a:endParaRPr lang="zh-CN" altLang="zh-CN" b="1">
              <a:latin typeface="楷体" panose="02010609060101010101" charset="-122"/>
              <a:ea typeface="楷体" panose="02010609060101010101" charset="-122"/>
              <a:sym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0" name="文本框 99"/>
          <p:cNvSpPr txBox="1"/>
          <p:nvPr/>
        </p:nvSpPr>
        <p:spPr>
          <a:xfrm>
            <a:off x="429895" y="246380"/>
            <a:ext cx="7515860" cy="675640"/>
          </a:xfrm>
          <a:prstGeom prst="rect">
            <a:avLst/>
          </a:prstGeom>
          <a:noFill/>
          <a:ln w="9525">
            <a:noFill/>
          </a:ln>
        </p:spPr>
        <p:txBody>
          <a:bodyPr wrap="square">
            <a:spAutoFit/>
          </a:bodyPr>
          <a:p>
            <a:pPr indent="0" fontAlgn="auto"/>
            <a:r>
              <a:rPr lang="zh-CN" sz="2000" b="1">
                <a:ea typeface="黑体" panose="02010609060101010101" charset="-122"/>
              </a:rPr>
              <a:t>一、国际格局的演变和经济全球化趋势（《三维》</a:t>
            </a:r>
            <a:r>
              <a:rPr lang="en-US" altLang="zh-CN" sz="2000" b="1">
                <a:ea typeface="黑体" panose="02010609060101010101" charset="-122"/>
              </a:rPr>
              <a:t>P116</a:t>
            </a:r>
            <a:r>
              <a:rPr lang="zh-CN" sz="2000" b="1">
                <a:ea typeface="黑体" panose="02010609060101010101" charset="-122"/>
              </a:rPr>
              <a:t>）</a:t>
            </a:r>
            <a:endParaRPr lang="en-US" sz="2000" b="1">
              <a:latin typeface="Times New Roman" panose="02020603050405020304" charset="0"/>
            </a:endParaRPr>
          </a:p>
          <a:p>
            <a:pPr indent="0" fontAlgn="auto"/>
            <a:r>
              <a:rPr lang="en-US" b="1">
                <a:latin typeface="Times New Roman" panose="02020603050405020304" charset="0"/>
              </a:rPr>
              <a:t>1</a:t>
            </a:r>
            <a:r>
              <a:rPr lang="zh-CN" b="1">
                <a:latin typeface="Times New Roman" panose="02020603050405020304" charset="0"/>
                <a:ea typeface="宋体" panose="02010600030101010101" pitchFamily="2" charset="-122"/>
              </a:rPr>
              <a:t>．</a:t>
            </a:r>
            <a:r>
              <a:rPr lang="zh-CN" b="1">
                <a:ea typeface="黑体" panose="02010609060101010101" charset="-122"/>
              </a:rPr>
              <a:t>冷战到多极化趋势</a:t>
            </a:r>
            <a:endParaRPr lang="zh-CN" altLang="en-US" b="1">
              <a:ea typeface="黑体" panose="02010609060101010101" charset="-122"/>
            </a:endParaRPr>
          </a:p>
        </p:txBody>
      </p:sp>
      <p:graphicFrame>
        <p:nvGraphicFramePr>
          <p:cNvPr id="4" name="表格 3"/>
          <p:cNvGraphicFramePr/>
          <p:nvPr/>
        </p:nvGraphicFramePr>
        <p:xfrm>
          <a:off x="429895" y="986790"/>
          <a:ext cx="11049635" cy="2194560"/>
        </p:xfrm>
        <a:graphic>
          <a:graphicData uri="http://schemas.openxmlformats.org/drawingml/2006/table">
            <a:tbl>
              <a:tblPr firstRow="1" bandRow="1">
                <a:tableStyleId>{5940675A-B579-460E-94D1-54222C63F5DA}</a:tableStyleId>
              </a:tblPr>
              <a:tblGrid>
                <a:gridCol w="2030095"/>
                <a:gridCol w="9019540"/>
              </a:tblGrid>
              <a:tr h="602615">
                <a:tc>
                  <a:txBody>
                    <a:bodyPr/>
                    <a:p>
                      <a:pPr indent="0" algn="ctr">
                        <a:buNone/>
                      </a:pPr>
                      <a:r>
                        <a:rPr lang="en-US" sz="1800" b="1">
                          <a:latin typeface="黑体" panose="02010609060101010101" charset="-122"/>
                          <a:ea typeface="黑体" panose="02010609060101010101" charset="-122"/>
                          <a:cs typeface="Times New Roman" panose="02020603050405020304" charset="0"/>
                        </a:rPr>
                        <a:t>冷战和两极格局的形成</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Times New Roman" panose="02020603050405020304" charset="0"/>
                        </a:rPr>
                        <a:t>第二次世界大战结束后</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美国和苏联在国家战略、国家利益、社会制度和意识形态上的对立和冲突；冷战开始</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政治上杜鲁门主义与共产党和工人党情报局</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经济上马歇尔计划和经济互助委员会</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军事上北约和华约</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两极格局形成</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1625">
                <a:tc>
                  <a:txBody>
                    <a:bodyPr/>
                    <a:p>
                      <a:pPr indent="0" algn="ctr">
                        <a:buNone/>
                      </a:pPr>
                      <a:r>
                        <a:rPr lang="en-US" sz="1800" b="1">
                          <a:latin typeface="黑体" panose="02010609060101010101" charset="-122"/>
                          <a:ea typeface="黑体" panose="02010609060101010101" charset="-122"/>
                          <a:cs typeface="Times New Roman" panose="02020603050405020304" charset="0"/>
                        </a:rPr>
                        <a:t>多极化趋势的出现</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20世纪50年代中期以后，西欧、日本和中国崛起，推动了多极力量的成长，世界格局中孕育着多极化发展的趋势</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02615">
                <a:tc>
                  <a:txBody>
                    <a:bodyPr/>
                    <a:p>
                      <a:pPr indent="0" algn="ctr">
                        <a:buNone/>
                      </a:pPr>
                      <a:r>
                        <a:rPr lang="en-US" sz="1800" b="1">
                          <a:latin typeface="黑体" panose="02010609060101010101" charset="-122"/>
                          <a:ea typeface="黑体" panose="02010609060101010101" charset="-122"/>
                          <a:cs typeface="Times New Roman" panose="02020603050405020304" charset="0"/>
                        </a:rPr>
                        <a:t>两极格局的瓦解与多极化趋势的加强</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Times New Roman" panose="02020603050405020304" charset="0"/>
                        </a:rPr>
                        <a:t>东欧剧变、苏联解体</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社会主义阵营瓦解</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冷战和两极格局结束。苏联解体后</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美国一超独大</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但无力完全主导世界格局。欧盟、中国、俄罗斯、日本等多个国际力量中心崛起</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多极化趋势进一步加强。世界形势出现缓和与紧张、和平与动荡并存的局面</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nvSpPr>
        <p:spPr>
          <a:xfrm>
            <a:off x="429895" y="3319462"/>
            <a:ext cx="5080000" cy="529590"/>
          </a:xfrm>
          <a:prstGeom prst="rect">
            <a:avLst/>
          </a:prstGeom>
          <a:noFill/>
          <a:ln w="9525">
            <a:noFill/>
          </a:ln>
        </p:spPr>
        <p:txBody>
          <a:bodyPr>
            <a:spAutoFit/>
          </a:bodyPr>
          <a:p>
            <a:pPr indent="0" fontAlgn="auto"/>
            <a:r>
              <a:rPr lang="en-US" altLang="zh-CN" b="1">
                <a:latin typeface="Times New Roman" panose="02020603050405020304" charset="0"/>
                <a:ea typeface="宋体" panose="02010600030101010101" pitchFamily="2" charset="-122"/>
              </a:rPr>
              <a:t>2</a:t>
            </a:r>
            <a:r>
              <a:rPr lang="zh-CN" b="1">
                <a:latin typeface="Times New Roman" panose="02020603050405020304" charset="0"/>
                <a:ea typeface="宋体" panose="02010600030101010101" pitchFamily="2" charset="-122"/>
              </a:rPr>
              <a:t>．</a:t>
            </a:r>
            <a:r>
              <a:rPr lang="zh-CN" b="1">
                <a:ea typeface="黑体" panose="02010609060101010101" charset="-122"/>
              </a:rPr>
              <a:t>经济全球化趋势及全球治理体系的建立</a:t>
            </a:r>
            <a:endParaRPr lang="en-US" b="1">
              <a:latin typeface="Times New Roman" panose="02020603050405020304" charset="0"/>
            </a:endParaRPr>
          </a:p>
          <a:p>
            <a:pPr indent="0" fontAlgn="auto"/>
            <a:r>
              <a:rPr lang="en-US" sz="1050" b="0">
                <a:latin typeface="Times New Roman" panose="02020603050405020304" charset="0"/>
              </a:rPr>
              <a:t> </a:t>
            </a:r>
            <a:endParaRPr lang="zh-CN" altLang="en-US"/>
          </a:p>
        </p:txBody>
      </p:sp>
      <p:graphicFrame>
        <p:nvGraphicFramePr>
          <p:cNvPr id="6" name="表格 5"/>
          <p:cNvGraphicFramePr/>
          <p:nvPr/>
        </p:nvGraphicFramePr>
        <p:xfrm>
          <a:off x="429895" y="3680460"/>
          <a:ext cx="11049635" cy="1920240"/>
        </p:xfrm>
        <a:graphic>
          <a:graphicData uri="http://schemas.openxmlformats.org/drawingml/2006/table">
            <a:tbl>
              <a:tblPr firstRow="1" bandRow="1">
                <a:tableStyleId>{5940675A-B579-460E-94D1-54222C63F5DA}</a:tableStyleId>
              </a:tblPr>
              <a:tblGrid>
                <a:gridCol w="1047115"/>
                <a:gridCol w="10002520"/>
              </a:tblGrid>
              <a:tr h="1397000">
                <a:tc>
                  <a:txBody>
                    <a:bodyPr/>
                    <a:p>
                      <a:pPr indent="0" algn="ctr">
                        <a:buNone/>
                      </a:pPr>
                      <a:r>
                        <a:rPr lang="en-US" sz="1800" b="1">
                          <a:latin typeface="黑体" panose="02010609060101010101" charset="-122"/>
                          <a:ea typeface="黑体" panose="02010609060101010101" charset="-122"/>
                          <a:cs typeface="Times New Roman" panose="02020603050405020304" charset="0"/>
                        </a:rPr>
                        <a:t>经济全球化趋势</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(1)进程：第二次世界大战后，以国际货币基金组织、世界银行、关贸总协定为三大支柱，资本主义世界经济体系形成；20世纪70年代以来，新的科学技术发展成为经济全球化的主要推动力量，布雷顿森林体系瓦解，世界货币体系出现多元化趋势；20世纪90年代，跨国公司和世界贸易组织推动全球化向纵深发展；21世纪，随着以互联网、人工智能为代表的新一轮科学技术的发展，经济全球化成为强劲的时代潮流。(2)原因：新科技革命；交通通信发展；跨国公司；两极格局、冷战结束；市场经济体制；国际金融。(3)问题：经济失控的危险；“逆全球化”现象；文明冲突、贫富差距、利益失衡、经济主权、能源危机、环境污染、恐怖袭击、跨国犯罪、疾病传播等</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aphicFrame>
        <p:nvGraphicFramePr>
          <p:cNvPr id="7" name="表格 6"/>
          <p:cNvGraphicFramePr/>
          <p:nvPr/>
        </p:nvGraphicFramePr>
        <p:xfrm>
          <a:off x="429895" y="5600700"/>
          <a:ext cx="11049000" cy="822960"/>
        </p:xfrm>
        <a:graphic>
          <a:graphicData uri="http://schemas.openxmlformats.org/drawingml/2006/table">
            <a:tbl>
              <a:tblPr firstRow="1" bandRow="1">
                <a:tableStyleId>{5940675A-B579-460E-94D1-54222C63F5DA}</a:tableStyleId>
              </a:tblPr>
              <a:tblGrid>
                <a:gridCol w="1020445"/>
                <a:gridCol w="10028555"/>
              </a:tblGrid>
              <a:tr h="0">
                <a:tc>
                  <a:txBody>
                    <a:bodyPr/>
                    <a:p>
                      <a:pPr indent="0" algn="ctr">
                        <a:buNone/>
                      </a:pPr>
                      <a:r>
                        <a:rPr lang="en-US" sz="1800" b="1">
                          <a:latin typeface="黑体" panose="02010609060101010101" charset="-122"/>
                          <a:ea typeface="黑体" panose="02010609060101010101" charset="-122"/>
                          <a:cs typeface="Times New Roman" panose="02020603050405020304" charset="0"/>
                        </a:rPr>
                        <a:t>区域集团化趋势</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20世纪80年代末90年代初，区域集团经济发展，1989年亚太经合组织成立，1993年欧盟成立，1994年北美自由贸易区成立，区域集团化是经济全球化在当前生产力水平下的具体体现</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aphicFrame>
        <p:nvGraphicFramePr>
          <p:cNvPr id="4" name="表格 3"/>
          <p:cNvGraphicFramePr/>
          <p:nvPr/>
        </p:nvGraphicFramePr>
        <p:xfrm>
          <a:off x="353695" y="277495"/>
          <a:ext cx="11502390" cy="2228850"/>
        </p:xfrm>
        <a:graphic>
          <a:graphicData uri="http://schemas.openxmlformats.org/drawingml/2006/table">
            <a:tbl>
              <a:tblPr firstRow="1" bandRow="1">
                <a:tableStyleId>{5940675A-B579-460E-94D1-54222C63F5DA}</a:tableStyleId>
              </a:tblPr>
              <a:tblGrid>
                <a:gridCol w="1083945"/>
                <a:gridCol w="10418445"/>
              </a:tblGrid>
              <a:tr h="2228850">
                <a:tc>
                  <a:txBody>
                    <a:bodyPr/>
                    <a:p>
                      <a:pPr indent="0" algn="ctr">
                        <a:buNone/>
                      </a:pPr>
                      <a:r>
                        <a:rPr lang="en-US" sz="1800" b="1">
                          <a:latin typeface="黑体" panose="02010609060101010101" charset="-122"/>
                          <a:ea typeface="黑体" panose="02010609060101010101" charset="-122"/>
                          <a:cs typeface="Times New Roman" panose="02020603050405020304" charset="0"/>
                        </a:rPr>
                        <a:t>全球治理体系的建立</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(1)和平发展的时代潮流：新科技发展，人口全球范围内流动，国际金融、贸易发展、商品流动、文化交流加快推进，世界多极化继续发展，经济全球化向纵深发展，各国相互联系和依存日益增强。(2)人类发展面临的问题：世界经济增长的动力不足；南北差距和贫富分化；地区热点问题；大规模杀伤性武器扩散、恐怖主义、网络安全、重大传染性疾病、跨国刑事犯罪、生态环境恶化、气候变化等安全威胁持续蔓延；海洋权益和极地资源争夺等日趋激烈；霸权主义和强权政治依然存在。(3)全球治理：加强国际组织协调：联合国、国际货币基金组织、世界银行、世界贸易组织、二十国集团、上海合作组织、金砖国家领导人会晤以及新开发银行；中国方案：坚持和平共处五项原则，推动建设合作共赢的新型国际关系，倡导构建人类命运共同体，“一带一路”建设、亚投行等</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0" name="文本框 99"/>
          <p:cNvSpPr txBox="1"/>
          <p:nvPr/>
        </p:nvSpPr>
        <p:spPr>
          <a:xfrm>
            <a:off x="353695" y="2591435"/>
            <a:ext cx="10680700" cy="922020"/>
          </a:xfrm>
          <a:prstGeom prst="rect">
            <a:avLst/>
          </a:prstGeom>
          <a:noFill/>
          <a:ln w="9525">
            <a:noFill/>
          </a:ln>
        </p:spPr>
        <p:txBody>
          <a:bodyPr wrap="square">
            <a:spAutoFit/>
          </a:bodyPr>
          <a:p>
            <a:pPr indent="0" fontAlgn="auto"/>
            <a:r>
              <a:rPr lang="zh-CN" b="1">
                <a:ea typeface="黑体" panose="02010609060101010101" charset="-122"/>
              </a:rPr>
              <a:t>二、多种现代化模式的探索和发展</a:t>
            </a:r>
            <a:r>
              <a:rPr lang="zh-CN" b="1">
                <a:ea typeface="黑体" panose="02010609060101010101" charset="-122"/>
                <a:sym typeface="+mn-ea"/>
              </a:rPr>
              <a:t>（《三维》</a:t>
            </a:r>
            <a:r>
              <a:rPr lang="en-US" altLang="zh-CN" b="1">
                <a:ea typeface="黑体" panose="02010609060101010101" charset="-122"/>
                <a:sym typeface="+mn-ea"/>
              </a:rPr>
              <a:t>P116</a:t>
            </a:r>
            <a:r>
              <a:rPr lang="zh-CN" b="1">
                <a:ea typeface="黑体" panose="02010609060101010101" charset="-122"/>
                <a:sym typeface="+mn-ea"/>
              </a:rPr>
              <a:t>）</a:t>
            </a:r>
            <a:r>
              <a:rPr lang="en-US" b="1">
                <a:latin typeface="Times New Roman" panose="02020603050405020304" charset="0"/>
              </a:rPr>
              <a:t>1</a:t>
            </a:r>
            <a:r>
              <a:rPr lang="zh-CN" b="1">
                <a:latin typeface="Times New Roman" panose="02020603050405020304" charset="0"/>
                <a:ea typeface="宋体" panose="02010600030101010101" pitchFamily="2" charset="-122"/>
              </a:rPr>
              <a:t>．</a:t>
            </a:r>
            <a:r>
              <a:rPr lang="zh-CN" b="1">
                <a:ea typeface="黑体" panose="02010609060101010101" charset="-122"/>
              </a:rPr>
              <a:t>资本主义国家的探索和发展</a:t>
            </a:r>
            <a:r>
              <a:rPr lang="en-US" b="1">
                <a:latin typeface="Times New Roman" panose="02020603050405020304" charset="0"/>
              </a:rPr>
              <a:t> </a:t>
            </a:r>
            <a:endParaRPr lang="zh-CN" altLang="en-US" b="1"/>
          </a:p>
        </p:txBody>
      </p:sp>
      <p:graphicFrame>
        <p:nvGraphicFramePr>
          <p:cNvPr id="5" name="表格 4"/>
          <p:cNvGraphicFramePr/>
          <p:nvPr/>
        </p:nvGraphicFramePr>
        <p:xfrm>
          <a:off x="353695" y="3266440"/>
          <a:ext cx="11502390" cy="2810510"/>
        </p:xfrm>
        <a:graphic>
          <a:graphicData uri="http://schemas.openxmlformats.org/drawingml/2006/table">
            <a:tbl>
              <a:tblPr firstRow="1" bandRow="1">
                <a:tableStyleId>{5940675A-B579-460E-94D1-54222C63F5DA}</a:tableStyleId>
              </a:tblPr>
              <a:tblGrid>
                <a:gridCol w="2070100"/>
                <a:gridCol w="9432290"/>
              </a:tblGrid>
              <a:tr h="770255">
                <a:tc>
                  <a:txBody>
                    <a:bodyPr/>
                    <a:p>
                      <a:pPr indent="0" algn="ctr">
                        <a:buNone/>
                      </a:pPr>
                      <a:r>
                        <a:rPr lang="en-US" sz="1800" b="1">
                          <a:latin typeface="黑体" panose="02010609060101010101" charset="-122"/>
                          <a:ea typeface="黑体" panose="02010609060101010101" charset="-122"/>
                          <a:cs typeface="Times New Roman" panose="02020603050405020304" charset="0"/>
                        </a:rPr>
                        <a:t>国家加强宏观调控</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国内：强化国家对经济的干预，加大政府开支，国家垄断资本主义迅速发展，经济增长“黄金时期”；20世纪70年代，“滞胀”现象；20世纪80年代，减少国家对经济的干预；资本主义经济缓慢复苏。国际：发挥大国作用，通过大国平等协商加强国际协调，建立资本主义世界经济体系，维护经济秩序</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7975">
                <a:tc>
                  <a:txBody>
                    <a:bodyPr/>
                    <a:p>
                      <a:pPr indent="0" algn="ctr">
                        <a:buNone/>
                      </a:pPr>
                      <a:r>
                        <a:rPr lang="en-US" sz="1800" b="1">
                          <a:latin typeface="黑体" panose="02010609060101010101" charset="-122"/>
                          <a:ea typeface="黑体" panose="02010609060101010101" charset="-122"/>
                          <a:cs typeface="Times New Roman" panose="02020603050405020304" charset="0"/>
                        </a:rPr>
                        <a:t>科技的新发展</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Times New Roman" panose="02020603050405020304" charset="0"/>
                        </a:rPr>
                        <a:t>原子能；电子计算机与互联网；空间技术和海洋技术；新材料的出现；生物工程技术</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7975">
                <a:tc>
                  <a:txBody>
                    <a:bodyPr/>
                    <a:p>
                      <a:pPr indent="0" algn="ctr">
                        <a:buNone/>
                      </a:pPr>
                      <a:r>
                        <a:rPr lang="en-US" sz="1800" b="1">
                          <a:latin typeface="黑体" panose="02010609060101010101" charset="-122"/>
                          <a:ea typeface="黑体" panose="02010609060101010101" charset="-122"/>
                          <a:cs typeface="Times New Roman" panose="02020603050405020304" charset="0"/>
                        </a:rPr>
                        <a:t>社会结构的新变化</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农业和工业的人口比重下降，服务业的人口比重增加；“中间阶层”的人数增加</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5950">
                <a:tc>
                  <a:txBody>
                    <a:bodyPr/>
                    <a:p>
                      <a:pPr indent="0" algn="ctr">
                        <a:buNone/>
                      </a:pPr>
                      <a:r>
                        <a:rPr lang="en-US" sz="1800" b="1">
                          <a:latin typeface="黑体" panose="02010609060101010101" charset="-122"/>
                          <a:ea typeface="黑体" panose="02010609060101010101" charset="-122"/>
                          <a:cs typeface="黑体" panose="02010609060101010101" charset="-122"/>
                        </a:rPr>
                        <a:t>“福利国家”制度</a:t>
                      </a:r>
                      <a:endParaRPr lang="en-US" altLang="en-US" sz="1800" b="1">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第二次世界大战后，为缩小贫富差距，国家加大福利开支，一定程度上保持社会稳定；增加国家财政负担，引发“滞胀”；20世纪80年代后，国家适当减少福利开支，在提高效率和维护公平之间寻求新的平衡</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4305">
                <a:tc>
                  <a:txBody>
                    <a:bodyPr/>
                    <a:p>
                      <a:pPr indent="0" algn="ctr">
                        <a:buNone/>
                      </a:pPr>
                      <a:r>
                        <a:rPr lang="en-US" sz="1800" b="1">
                          <a:latin typeface="黑体" panose="02010609060101010101" charset="-122"/>
                          <a:ea typeface="黑体" panose="02010609060101010101" charset="-122"/>
                          <a:cs typeface="Times New Roman" panose="02020603050405020304" charset="0"/>
                        </a:rPr>
                        <a:t>社会运动</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Times New Roman" panose="02020603050405020304" charset="0"/>
                        </a:rPr>
                        <a:t>美国黑人民权运动；女权运动；学生运动和反越战运动</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353695" y="6216650"/>
            <a:ext cx="5080000" cy="529590"/>
          </a:xfrm>
          <a:prstGeom prst="rect">
            <a:avLst/>
          </a:prstGeom>
          <a:noFill/>
          <a:ln w="9525">
            <a:noFill/>
          </a:ln>
        </p:spPr>
        <p:txBody>
          <a:bodyPr>
            <a:spAutoFit/>
          </a:bodyPr>
          <a:p>
            <a:pPr indent="0" fontAlgn="auto"/>
            <a:r>
              <a:rPr lang="en-US" b="1">
                <a:latin typeface="Times New Roman" panose="02020603050405020304" charset="0"/>
              </a:rPr>
              <a:t>2</a:t>
            </a:r>
            <a:r>
              <a:rPr lang="zh-CN" b="1">
                <a:latin typeface="Times New Roman" panose="02020603050405020304" charset="0"/>
                <a:ea typeface="宋体" panose="02010600030101010101" pitchFamily="2" charset="-122"/>
              </a:rPr>
              <a:t>．</a:t>
            </a:r>
            <a:r>
              <a:rPr lang="zh-CN" b="1">
                <a:ea typeface="黑体" panose="02010609060101010101" charset="-122"/>
              </a:rPr>
              <a:t>社会主义国家的探索和发展</a:t>
            </a:r>
            <a:endParaRPr lang="en-US" b="1">
              <a:latin typeface="Times New Roman" panose="02020603050405020304" charset="0"/>
            </a:endParaRPr>
          </a:p>
          <a:p>
            <a:pPr indent="0" fontAlgn="auto"/>
            <a:r>
              <a:rPr lang="en-US" sz="1050" b="0">
                <a:latin typeface="Times New Roman" panose="02020603050405020304" charset="0"/>
              </a:rPr>
              <a:t> </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aphicFrame>
        <p:nvGraphicFramePr>
          <p:cNvPr id="7" name="表格 6"/>
          <p:cNvGraphicFramePr/>
          <p:nvPr/>
        </p:nvGraphicFramePr>
        <p:xfrm>
          <a:off x="344805" y="96520"/>
          <a:ext cx="11502390" cy="1645920"/>
        </p:xfrm>
        <a:graphic>
          <a:graphicData uri="http://schemas.openxmlformats.org/drawingml/2006/table">
            <a:tbl>
              <a:tblPr firstRow="1" bandRow="1">
                <a:tableStyleId>{5940675A-B579-460E-94D1-54222C63F5DA}</a:tableStyleId>
              </a:tblPr>
              <a:tblGrid>
                <a:gridCol w="1345565"/>
                <a:gridCol w="10156825"/>
              </a:tblGrid>
              <a:tr h="1645920">
                <a:tc>
                  <a:txBody>
                    <a:bodyPr/>
                    <a:p>
                      <a:pPr indent="0" algn="ctr">
                        <a:buNone/>
                      </a:pPr>
                      <a:r>
                        <a:rPr lang="en-US" sz="1800" b="1">
                          <a:latin typeface="黑体" panose="02010609060101010101" charset="-122"/>
                          <a:ea typeface="黑体" panose="02010609060101010101" charset="-122"/>
                          <a:cs typeface="Times New Roman" panose="02020603050405020304" charset="0"/>
                        </a:rPr>
                        <a:t>苏联的发展、改革与解体</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(1)苏联的发展：第二次世界大战后，苏联相继成功爆炸了原子弹、氢弹。优先发展重工业，农业和轻工业落后的局面没有改观。(2)赫鲁晓夫改革：苏共二十大；实行农产品收购制；改革工业管理体制等，注入了某些市场经济成分。(3)勃列日涅夫改革：推行“新经济体制”，扩大企业自主权。改革只是对传统体制的修修补补，效果有限。(4)戈尔巴乔夫改革：承认市场作用；取消苏共领导地位，放弃社会主义制度，实行多党制，抛弃马克思主义指导，实行“多元化”。造成思想混乱，民族分离主义，1991年，苏联解体</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aphicFrame>
        <p:nvGraphicFramePr>
          <p:cNvPr id="4" name="表格 3"/>
          <p:cNvGraphicFramePr/>
          <p:nvPr/>
        </p:nvGraphicFramePr>
        <p:xfrm>
          <a:off x="344805" y="1742440"/>
          <a:ext cx="11502390" cy="609600"/>
        </p:xfrm>
        <a:graphic>
          <a:graphicData uri="http://schemas.openxmlformats.org/drawingml/2006/table">
            <a:tbl>
              <a:tblPr firstRow="1" bandRow="1">
                <a:tableStyleId>{5940675A-B579-460E-94D1-54222C63F5DA}</a:tableStyleId>
              </a:tblPr>
              <a:tblGrid>
                <a:gridCol w="1345565"/>
                <a:gridCol w="10156825"/>
              </a:tblGrid>
              <a:tr h="0">
                <a:tc>
                  <a:txBody>
                    <a:bodyPr/>
                    <a:p>
                      <a:pPr indent="0" algn="ctr">
                        <a:buNone/>
                      </a:pPr>
                      <a:r>
                        <a:rPr lang="en-US" sz="1800" b="1">
                          <a:latin typeface="黑体" panose="02010609060101010101" charset="-122"/>
                          <a:ea typeface="黑体" panose="02010609060101010101" charset="-122"/>
                          <a:cs typeface="Times New Roman" panose="02020603050405020304" charset="0"/>
                        </a:rPr>
                        <a:t>东欧的社会主义建设、改革和剧变</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(1)社会主义建设问题：第二次世界大战前后，东欧各国大多采取苏联模式，造成国民经济比例失调，政局剧烈动荡。(2)现代化模式的探索：南斯拉夫：建立了社会主义自治制度；捷克斯洛伐克：建设有计划的市场经济体制；波兰：实施国民经济“五年计划”；匈牙利：取消农产品义务交售制；民主德国：推行“新经济体制”。(3)东欧剧变：波兰、匈牙利平稳过渡；罗马尼亚流血冲突；两德统一；捷克斯洛伐克分裂；南斯拉夫解体</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sz="1800" b="1">
                          <a:latin typeface="黑体" panose="02010609060101010101" charset="-122"/>
                          <a:ea typeface="黑体" panose="02010609060101010101" charset="-122"/>
                          <a:cs typeface="Times New Roman" panose="02020603050405020304" charset="0"/>
                        </a:rPr>
                        <a:t>中国社会主义的发展</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楷体" panose="02010609060101010101" charset="-122"/>
                          <a:ea typeface="楷体" panose="02010609060101010101" charset="-122"/>
                          <a:cs typeface="Times New Roman" panose="02020603050405020304" charset="0"/>
                        </a:rPr>
                        <a:t>独具特色的社会主义市场经济发展模式</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给中国和世界经济带来空前的活力</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0" name="文本框 99"/>
          <p:cNvSpPr txBox="1"/>
          <p:nvPr/>
        </p:nvSpPr>
        <p:spPr>
          <a:xfrm>
            <a:off x="344805" y="2454275"/>
            <a:ext cx="10680700" cy="252730"/>
          </a:xfrm>
          <a:prstGeom prst="rect">
            <a:avLst/>
          </a:prstGeom>
          <a:noFill/>
          <a:ln w="9525">
            <a:noFill/>
          </a:ln>
        </p:spPr>
        <p:txBody>
          <a:bodyPr wrap="square">
            <a:spAutoFit/>
          </a:bodyPr>
          <a:p>
            <a:pPr indent="266700"/>
            <a:r>
              <a:rPr lang="en-US" sz="1050" b="0">
                <a:latin typeface="Times New Roman" panose="02020603050405020304" charset="0"/>
                <a:cs typeface="Times New Roman" panose="02020603050405020304" charset="0"/>
              </a:rPr>
              <a:t> </a:t>
            </a:r>
            <a:endParaRPr lang="zh-CN" altLang="en-US"/>
          </a:p>
        </p:txBody>
      </p:sp>
      <p:sp>
        <p:nvSpPr>
          <p:cNvPr id="5" name="文本框 4"/>
          <p:cNvSpPr txBox="1"/>
          <p:nvPr/>
        </p:nvSpPr>
        <p:spPr>
          <a:xfrm>
            <a:off x="344805" y="3662680"/>
            <a:ext cx="5080000" cy="529590"/>
          </a:xfrm>
          <a:prstGeom prst="rect">
            <a:avLst/>
          </a:prstGeom>
          <a:noFill/>
          <a:ln w="9525">
            <a:noFill/>
          </a:ln>
        </p:spPr>
        <p:txBody>
          <a:bodyPr>
            <a:spAutoFit/>
          </a:bodyPr>
          <a:p>
            <a:pPr indent="0" fontAlgn="auto"/>
            <a:r>
              <a:rPr lang="en-US" b="1">
                <a:latin typeface="Times New Roman" panose="02020603050405020304" charset="0"/>
              </a:rPr>
              <a:t>3</a:t>
            </a:r>
            <a:r>
              <a:rPr lang="zh-CN" b="1">
                <a:latin typeface="Times New Roman" panose="02020603050405020304" charset="0"/>
                <a:ea typeface="宋体" panose="02010600030101010101" pitchFamily="2" charset="-122"/>
              </a:rPr>
              <a:t>．</a:t>
            </a:r>
            <a:r>
              <a:rPr lang="zh-CN" b="1">
                <a:ea typeface="黑体" panose="02010609060101010101" charset="-122"/>
              </a:rPr>
              <a:t>新兴民族独立国家的探索和发展</a:t>
            </a:r>
            <a:endParaRPr lang="en-US" b="1">
              <a:latin typeface="Times New Roman" panose="02020603050405020304" charset="0"/>
            </a:endParaRPr>
          </a:p>
          <a:p>
            <a:pPr indent="0" fontAlgn="auto"/>
            <a:r>
              <a:rPr lang="en-US" sz="1050" b="0">
                <a:latin typeface="Times New Roman" panose="02020603050405020304" charset="0"/>
              </a:rPr>
              <a:t> </a:t>
            </a:r>
            <a:endParaRPr lang="zh-CN" altLang="en-US"/>
          </a:p>
        </p:txBody>
      </p:sp>
      <p:graphicFrame>
        <p:nvGraphicFramePr>
          <p:cNvPr id="6" name="表格 5"/>
          <p:cNvGraphicFramePr/>
          <p:nvPr/>
        </p:nvGraphicFramePr>
        <p:xfrm>
          <a:off x="344805" y="4005580"/>
          <a:ext cx="11502390" cy="922655"/>
        </p:xfrm>
        <a:graphic>
          <a:graphicData uri="http://schemas.openxmlformats.org/drawingml/2006/table">
            <a:tbl>
              <a:tblPr firstRow="1" bandRow="1">
                <a:tableStyleId>{5940675A-B579-460E-94D1-54222C63F5DA}</a:tableStyleId>
              </a:tblPr>
              <a:tblGrid>
                <a:gridCol w="1318895"/>
                <a:gridCol w="10183495"/>
              </a:tblGrid>
              <a:tr h="922655">
                <a:tc>
                  <a:txBody>
                    <a:bodyPr/>
                    <a:p>
                      <a:pPr indent="0" algn="ctr">
                        <a:buNone/>
                      </a:pPr>
                      <a:r>
                        <a:rPr lang="en-US" sz="1800" b="1">
                          <a:latin typeface="黑体" panose="02010609060101010101" charset="-122"/>
                          <a:ea typeface="黑体" panose="02010609060101010101" charset="-122"/>
                          <a:cs typeface="Times New Roman" panose="02020603050405020304" charset="0"/>
                        </a:rPr>
                        <a:t>世界殖民体系的崩溃</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(1)亚洲：“印巴分治”，印度尼西亚、老挝、菲律宾、缅甸、柬埔寨、马来亚、新加坡等纷纷独立。(2)非洲：1953年埃及成立共和国；1956年收回苏伊士运河主权；1962年阿尔及利亚独立；1960年撒哈拉以南非洲17个国家独立；到20世纪60年代末，英、法、比、葡等在非洲的殖民帝国彻底崩溃。(3)拉丁美洲：1961年，卡斯特罗宣布古巴是社会主义国家；1999年，巴拿马从美国手中收回巴拿马运河区的全部主权</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graphicFrame>
        <p:nvGraphicFramePr>
          <p:cNvPr id="8" name="表格 7"/>
          <p:cNvGraphicFramePr/>
          <p:nvPr/>
        </p:nvGraphicFramePr>
        <p:xfrm>
          <a:off x="344805" y="5377180"/>
          <a:ext cx="11502390" cy="1371600"/>
        </p:xfrm>
        <a:graphic>
          <a:graphicData uri="http://schemas.openxmlformats.org/drawingml/2006/table">
            <a:tbl>
              <a:tblPr firstRow="1" bandRow="1">
                <a:tableStyleId>{5940675A-B579-460E-94D1-54222C63F5DA}</a:tableStyleId>
              </a:tblPr>
              <a:tblGrid>
                <a:gridCol w="1335405"/>
                <a:gridCol w="10166985"/>
              </a:tblGrid>
              <a:tr h="0">
                <a:tc>
                  <a:txBody>
                    <a:bodyPr/>
                    <a:p>
                      <a:pPr indent="0" algn="ctr">
                        <a:buNone/>
                      </a:pPr>
                      <a:r>
                        <a:rPr lang="en-US" sz="1800" b="1">
                          <a:latin typeface="黑体" panose="02010609060101010101" charset="-122"/>
                          <a:ea typeface="黑体" panose="02010609060101010101" charset="-122"/>
                          <a:cs typeface="Times New Roman" panose="02020603050405020304" charset="0"/>
                        </a:rPr>
                        <a:t>新兴民族独立国家的探索和问题</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楷体" panose="02010609060101010101" charset="-122"/>
                        </a:rPr>
                        <a:t>(1)亚洲：新加坡、韩国发展劳动密集型产业，实现经济高速增长，成为新兴工业国家；沙特阿拉伯、科威特等国家出现了“石油繁荣”和经济起飞，但过分依赖国际资本和国际市场，承受风险的能力较差。(2)非洲：独立后一度发展较快；20世纪70年代中期以后陷入困境；经过调整，20世纪90年代中期，经济又开始增长(曲折发展)，但发展不平衡，近一半人口生活在贫困线以下。(3)拉丁美洲：巴西、墨西哥、阿根廷等基本实现工业化，但过于依赖出口贸易和外资，欠下巨额外债</a:t>
                      </a:r>
                      <a:endParaRPr lang="en-US" altLang="en-US" sz="18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0" name="文本框 99"/>
          <p:cNvSpPr txBox="1"/>
          <p:nvPr/>
        </p:nvSpPr>
        <p:spPr>
          <a:xfrm>
            <a:off x="119380" y="198120"/>
            <a:ext cx="11953240" cy="6462395"/>
          </a:xfrm>
          <a:prstGeom prst="rect">
            <a:avLst/>
          </a:prstGeom>
          <a:noFill/>
          <a:ln w="9525">
            <a:noFill/>
          </a:ln>
        </p:spPr>
        <p:txBody>
          <a:bodyPr wrap="square">
            <a:spAutoFit/>
          </a:bodyPr>
          <a:p>
            <a:pPr indent="0" fontAlgn="auto"/>
            <a:r>
              <a:rPr lang="en-US" altLang="zh-CN" b="1">
                <a:ea typeface="黑体" panose="02010609060101010101" charset="-122"/>
                <a:sym typeface="+mn-ea"/>
              </a:rPr>
              <a:t>                                                           </a:t>
            </a:r>
            <a:r>
              <a:rPr lang="zh-CN" b="1">
                <a:ea typeface="黑体" panose="02010609060101010101" charset="-122"/>
                <a:sym typeface="+mn-ea"/>
              </a:rPr>
              <a:t>线索一、从两极格局到多极化趋势（《三维》</a:t>
            </a:r>
            <a:r>
              <a:rPr lang="en-US" altLang="zh-CN" b="1">
                <a:ea typeface="黑体" panose="02010609060101010101" charset="-122"/>
                <a:sym typeface="+mn-ea"/>
              </a:rPr>
              <a:t>P119</a:t>
            </a:r>
            <a:r>
              <a:rPr lang="zh-CN" b="1">
                <a:ea typeface="黑体" panose="02010609060101010101" charset="-122"/>
                <a:sym typeface="+mn-ea"/>
              </a:rPr>
              <a:t>）</a:t>
            </a:r>
            <a:endParaRPr lang="zh-CN" b="1">
              <a:ea typeface="黑体" panose="02010609060101010101" charset="-122"/>
            </a:endParaRPr>
          </a:p>
          <a:p>
            <a:pPr indent="0" fontAlgn="auto"/>
            <a:r>
              <a:rPr lang="zh-CN" b="1">
                <a:ea typeface="黑体" panose="02010609060101010101" charset="-122"/>
              </a:rPr>
              <a:t>一、美苏两极对峙格局的六大特点</a:t>
            </a:r>
            <a:r>
              <a:rPr lang="en-US" b="1">
                <a:latin typeface="Times New Roman" panose="02020603050405020304" charset="0"/>
              </a:rPr>
              <a:t>1</a:t>
            </a:r>
            <a:r>
              <a:rPr lang="zh-CN" b="1">
                <a:latin typeface="Times New Roman" panose="02020603050405020304" charset="0"/>
                <a:ea typeface="宋体" panose="02010600030101010101" pitchFamily="2" charset="-122"/>
              </a:rPr>
              <a:t>．</a:t>
            </a:r>
            <a:r>
              <a:rPr lang="zh-CN" b="1">
                <a:ea typeface="黑体" panose="02010609060101010101" charset="-122"/>
              </a:rPr>
              <a:t>阵线分明：</a:t>
            </a:r>
            <a:r>
              <a:rPr lang="zh-CN" b="1">
                <a:latin typeface="楷体" panose="02010609060101010101" charset="-122"/>
                <a:ea typeface="楷体" panose="02010609060101010101" charset="-122"/>
              </a:rPr>
              <a:t>美苏及其盟国互相争夺和对抗，阵线比较分明和稳定。</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2</a:t>
            </a:r>
            <a:r>
              <a:rPr lang="zh-CN" b="1">
                <a:latin typeface="Times New Roman" panose="02020603050405020304" charset="0"/>
                <a:ea typeface="宋体" panose="02010600030101010101" pitchFamily="2" charset="-122"/>
              </a:rPr>
              <a:t>．</a:t>
            </a:r>
            <a:r>
              <a:rPr lang="zh-CN" b="1">
                <a:ea typeface="黑体" panose="02010609060101010101" charset="-122"/>
              </a:rPr>
              <a:t>主导力量：</a:t>
            </a:r>
            <a:r>
              <a:rPr lang="zh-CN" b="1">
                <a:latin typeface="楷体" panose="02010609060101010101" charset="-122"/>
                <a:ea typeface="楷体" panose="02010609060101010101" charset="-122"/>
              </a:rPr>
              <a:t>美苏两个超级大国在国际事务中起着主导作用。</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3</a:t>
            </a:r>
            <a:r>
              <a:rPr lang="zh-CN" b="1">
                <a:latin typeface="Times New Roman" panose="02020603050405020304" charset="0"/>
                <a:ea typeface="宋体" panose="02010600030101010101" pitchFamily="2" charset="-122"/>
              </a:rPr>
              <a:t>．</a:t>
            </a:r>
            <a:r>
              <a:rPr lang="zh-CN" b="1">
                <a:ea typeface="黑体" panose="02010609060101010101" charset="-122"/>
              </a:rPr>
              <a:t>斗争方式：</a:t>
            </a:r>
            <a:r>
              <a:rPr lang="zh-CN" b="1">
                <a:latin typeface="楷体" panose="02010609060101010101" charset="-122"/>
                <a:ea typeface="楷体" panose="02010609060101010101" charset="-122"/>
              </a:rPr>
              <a:t>冷战是主要的斗争方式，表现为政治上的对抗、军事上的对峙、意识形态上的对立和经济上的割据。</a:t>
            </a:r>
            <a:r>
              <a:rPr lang="en-US" b="1">
                <a:latin typeface="Times New Roman" panose="02020603050405020304" charset="0"/>
              </a:rPr>
              <a:t>4</a:t>
            </a:r>
            <a:r>
              <a:rPr lang="zh-CN" b="1">
                <a:latin typeface="Times New Roman" panose="02020603050405020304" charset="0"/>
                <a:ea typeface="宋体" panose="02010600030101010101" pitchFamily="2" charset="-122"/>
              </a:rPr>
              <a:t>．</a:t>
            </a:r>
            <a:r>
              <a:rPr lang="zh-CN" b="1">
                <a:ea typeface="黑体" panose="02010609060101010101" charset="-122"/>
              </a:rPr>
              <a:t>主要矛盾：</a:t>
            </a:r>
            <a:r>
              <a:rPr lang="zh-CN" b="1">
                <a:latin typeface="楷体" panose="02010609060101010101" charset="-122"/>
                <a:ea typeface="楷体" panose="02010609060101010101" charset="-122"/>
              </a:rPr>
              <a:t>体现为两种社会制度之间的矛盾，每个阵营内部也有分歧和矛盾，但最终仍要服从美苏战略利益大局。</a:t>
            </a:r>
            <a:r>
              <a:rPr lang="en-US" b="1">
                <a:latin typeface="Times New Roman" panose="02020603050405020304" charset="0"/>
              </a:rPr>
              <a:t>5</a:t>
            </a:r>
            <a:r>
              <a:rPr lang="zh-CN" b="1">
                <a:latin typeface="Times New Roman" panose="02020603050405020304" charset="0"/>
                <a:ea typeface="宋体" panose="02010600030101010101" pitchFamily="2" charset="-122"/>
              </a:rPr>
              <a:t>．</a:t>
            </a:r>
            <a:r>
              <a:rPr lang="zh-CN" b="1">
                <a:ea typeface="黑体" panose="02010609060101010101" charset="-122"/>
              </a:rPr>
              <a:t>对峙地区：</a:t>
            </a:r>
            <a:r>
              <a:rPr lang="zh-CN" b="1">
                <a:latin typeface="楷体" panose="02010609060101010101" charset="-122"/>
                <a:ea typeface="楷体" panose="02010609060101010101" charset="-122"/>
              </a:rPr>
              <a:t>欧洲是美苏冷战的战略重点和主战场；亚洲处于美国对苏联进行全球性遏制的包围圈上；美洲则直接触及美国的国家安全。</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6</a:t>
            </a:r>
            <a:r>
              <a:rPr lang="zh-CN" b="1">
                <a:latin typeface="Times New Roman" panose="02020603050405020304" charset="0"/>
                <a:ea typeface="宋体" panose="02010600030101010101" pitchFamily="2" charset="-122"/>
              </a:rPr>
              <a:t>．</a:t>
            </a:r>
            <a:r>
              <a:rPr lang="zh-CN" b="1">
                <a:ea typeface="黑体" panose="02010609060101010101" charset="-122"/>
              </a:rPr>
              <a:t>对峙影响：</a:t>
            </a:r>
            <a:r>
              <a:rPr lang="zh-CN" b="1">
                <a:latin typeface="楷体" panose="02010609060101010101" charset="-122"/>
                <a:ea typeface="楷体" panose="02010609060101010101" charset="-122"/>
              </a:rPr>
              <a:t>美苏长期对抗，严重影响了世界的和平与发展，与整体世界发展的历史趋势背道而驰。</a:t>
            </a:r>
            <a:endParaRPr lang="zh-CN" b="1">
              <a:latin typeface="楷体" panose="02010609060101010101" charset="-122"/>
              <a:ea typeface="楷体" panose="02010609060101010101" charset="-122"/>
            </a:endParaRPr>
          </a:p>
          <a:p>
            <a:pPr indent="0" fontAlgn="auto"/>
            <a:r>
              <a:rPr lang="zh-CN" b="1">
                <a:ea typeface="黑体" panose="02010609060101010101" charset="-122"/>
              </a:rPr>
              <a:t>二、第二次世界大战后世界政治格局的演变及规律</a:t>
            </a:r>
            <a:r>
              <a:rPr lang="en-US" b="1">
                <a:latin typeface="Times New Roman" panose="02020603050405020304" charset="0"/>
              </a:rPr>
              <a:t>1</a:t>
            </a:r>
            <a:r>
              <a:rPr lang="zh-CN" b="1">
                <a:latin typeface="Times New Roman" panose="02020603050405020304" charset="0"/>
                <a:ea typeface="宋体" panose="02010600030101010101" pitchFamily="2" charset="-122"/>
              </a:rPr>
              <a:t>．</a:t>
            </a:r>
            <a:r>
              <a:rPr lang="zh-CN" b="1">
                <a:ea typeface="黑体" panose="02010609060101010101" charset="-122"/>
              </a:rPr>
              <a:t>演变</a:t>
            </a:r>
            <a:endParaRPr lang="en-US" b="1">
              <a:latin typeface="Times New Roman" panose="02020603050405020304" charset="0"/>
            </a:endParaRPr>
          </a:p>
          <a:p>
            <a:pPr indent="0" fontAlgn="auto"/>
            <a:r>
              <a:rPr lang="en-US" b="1">
                <a:latin typeface="楷体" panose="02010609060101010101" charset="-122"/>
                <a:ea typeface="楷体" panose="02010609060101010101" charset="-122"/>
                <a:cs typeface="楷体" panose="02010609060101010101" charset="-122"/>
              </a:rPr>
              <a:t>(1)</a:t>
            </a:r>
            <a:r>
              <a:rPr lang="zh-CN" b="1">
                <a:latin typeface="楷体" panose="02010609060101010101" charset="-122"/>
                <a:ea typeface="楷体" panose="02010609060101010101" charset="-122"/>
                <a:cs typeface="楷体" panose="02010609060101010101" charset="-122"/>
              </a:rPr>
              <a:t>战后雅尔塔体系确立到</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50</a:t>
            </a:r>
            <a:r>
              <a:rPr lang="zh-CN" b="1">
                <a:latin typeface="楷体" panose="02010609060101010101" charset="-122"/>
                <a:ea typeface="楷体" panose="02010609060101010101" charset="-122"/>
                <a:cs typeface="楷体" panose="02010609060101010101" charset="-122"/>
              </a:rPr>
              <a:t>年代中期：由美苏合作转向两大阵营对峙，世界形势由缓和转向冷战；两大军事集团全面对抗，两极格局形成。</a:t>
            </a:r>
            <a:r>
              <a:rPr lang="en-US" b="1">
                <a:latin typeface="楷体" panose="02010609060101010101" charset="-122"/>
                <a:ea typeface="楷体" panose="02010609060101010101" charset="-122"/>
                <a:cs typeface="楷体" panose="02010609060101010101" charset="-122"/>
              </a:rPr>
              <a:t>(2)</a:t>
            </a:r>
            <a:r>
              <a:rPr lang="zh-CN" b="1">
                <a:latin typeface="楷体" panose="02010609060101010101" charset="-122"/>
                <a:ea typeface="楷体" panose="02010609060101010101" charset="-122"/>
                <a:cs typeface="楷体" panose="02010609060101010101" charset="-122"/>
              </a:rPr>
              <a:t>从</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50</a:t>
            </a:r>
            <a:r>
              <a:rPr lang="zh-CN" b="1">
                <a:latin typeface="楷体" panose="02010609060101010101" charset="-122"/>
                <a:ea typeface="楷体" panose="02010609060101010101" charset="-122"/>
                <a:cs typeface="楷体" panose="02010609060101010101" charset="-122"/>
              </a:rPr>
              <a:t>年代中期至</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60</a:t>
            </a:r>
            <a:r>
              <a:rPr lang="zh-CN" b="1">
                <a:latin typeface="楷体" panose="02010609060101010101" charset="-122"/>
                <a:ea typeface="楷体" panose="02010609060101010101" charset="-122"/>
                <a:cs typeface="楷体" panose="02010609060101010101" charset="-122"/>
              </a:rPr>
              <a:t>年代末期：两大阵营分化；两大阵营的对峙局面为美苏两个超级大国的争霸所代替；第三世界崛起并登上国际政治舞台。</a:t>
            </a:r>
            <a:r>
              <a:rPr lang="en-US" b="1">
                <a:latin typeface="楷体" panose="02010609060101010101" charset="-122"/>
                <a:ea typeface="楷体" panose="02010609060101010101" charset="-122"/>
                <a:cs typeface="楷体" panose="02010609060101010101" charset="-122"/>
              </a:rPr>
              <a:t>(3)</a:t>
            </a:r>
            <a:r>
              <a:rPr lang="zh-CN" b="1">
                <a:latin typeface="楷体" panose="02010609060101010101" charset="-122"/>
                <a:ea typeface="楷体" panose="02010609060101010101" charset="-122"/>
                <a:cs typeface="楷体" panose="02010609060101010101" charset="-122"/>
              </a:rPr>
              <a:t>从</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70</a:t>
            </a:r>
            <a:r>
              <a:rPr lang="zh-CN" b="1">
                <a:latin typeface="楷体" panose="02010609060101010101" charset="-122"/>
                <a:ea typeface="楷体" panose="02010609060101010101" charset="-122"/>
                <a:cs typeface="楷体" panose="02010609060101010101" charset="-122"/>
              </a:rPr>
              <a:t>年代初到</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80</a:t>
            </a:r>
            <a:r>
              <a:rPr lang="zh-CN" b="1">
                <a:latin typeface="楷体" panose="02010609060101010101" charset="-122"/>
                <a:ea typeface="楷体" panose="02010609060101010101" charset="-122"/>
                <a:cs typeface="楷体" panose="02010609060101010101" charset="-122"/>
              </a:rPr>
              <a:t>年代中期：世界政治格局从两极向多极化方向发展，资本主义世界美、日、西欧三足鼎立的局面开始形成，美苏争霸激烈。</a:t>
            </a:r>
            <a:r>
              <a:rPr lang="en-US" b="1">
                <a:latin typeface="楷体" panose="02010609060101010101" charset="-122"/>
                <a:ea typeface="楷体" panose="02010609060101010101" charset="-122"/>
                <a:cs typeface="楷体" panose="02010609060101010101" charset="-122"/>
              </a:rPr>
              <a:t>(4)</a:t>
            </a:r>
            <a:r>
              <a:rPr lang="zh-CN" b="1">
                <a:latin typeface="楷体" panose="02010609060101010101" charset="-122"/>
                <a:ea typeface="楷体" panose="02010609060101010101" charset="-122"/>
                <a:cs typeface="楷体" panose="02010609060101010101" charset="-122"/>
              </a:rPr>
              <a:t>从</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80</a:t>
            </a:r>
            <a:r>
              <a:rPr lang="zh-CN" b="1">
                <a:latin typeface="楷体" panose="02010609060101010101" charset="-122"/>
                <a:ea typeface="楷体" panose="02010609060101010101" charset="-122"/>
                <a:cs typeface="楷体" panose="02010609060101010101" charset="-122"/>
              </a:rPr>
              <a:t>年代中期至</a:t>
            </a:r>
            <a:r>
              <a:rPr lang="en-US" b="1">
                <a:latin typeface="楷体" panose="02010609060101010101" charset="-122"/>
                <a:ea typeface="楷体" panose="02010609060101010101" charset="-122"/>
                <a:cs typeface="楷体" panose="02010609060101010101" charset="-122"/>
              </a:rPr>
              <a:t>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90</a:t>
            </a:r>
            <a:r>
              <a:rPr lang="zh-CN" b="1">
                <a:latin typeface="楷体" panose="02010609060101010101" charset="-122"/>
                <a:ea typeface="楷体" panose="02010609060101010101" charset="-122"/>
                <a:cs typeface="楷体" panose="02010609060101010101" charset="-122"/>
              </a:rPr>
              <a:t>年代初：东欧剧变，苏联解体，两极格局终结。</a:t>
            </a:r>
            <a:r>
              <a:rPr lang="en-US" b="1">
                <a:latin typeface="楷体" panose="02010609060101010101" charset="-122"/>
                <a:ea typeface="楷体" panose="02010609060101010101" charset="-122"/>
                <a:cs typeface="楷体" panose="02010609060101010101" charset="-122"/>
              </a:rPr>
              <a:t>(5)20</a:t>
            </a:r>
            <a:r>
              <a:rPr lang="zh-CN" b="1">
                <a:latin typeface="楷体" panose="02010609060101010101" charset="-122"/>
                <a:ea typeface="楷体" panose="02010609060101010101" charset="-122"/>
                <a:cs typeface="楷体" panose="02010609060101010101" charset="-122"/>
              </a:rPr>
              <a:t>世纪</a:t>
            </a:r>
            <a:r>
              <a:rPr lang="en-US" b="1">
                <a:latin typeface="楷体" panose="02010609060101010101" charset="-122"/>
                <a:ea typeface="楷体" panose="02010609060101010101" charset="-122"/>
                <a:cs typeface="楷体" panose="02010609060101010101" charset="-122"/>
              </a:rPr>
              <a:t>90</a:t>
            </a:r>
            <a:r>
              <a:rPr lang="zh-CN" b="1">
                <a:latin typeface="楷体" panose="02010609060101010101" charset="-122"/>
                <a:ea typeface="楷体" panose="02010609060101010101" charset="-122"/>
                <a:cs typeface="楷体" panose="02010609060101010101" charset="-122"/>
              </a:rPr>
              <a:t>年代以来：世界政治格局多极化趋势加速发展。</a:t>
            </a:r>
            <a:r>
              <a:rPr lang="en-US" b="1">
                <a:latin typeface="Times New Roman" panose="02020603050405020304" charset="0"/>
              </a:rPr>
              <a:t>2</a:t>
            </a:r>
            <a:r>
              <a:rPr lang="zh-CN" b="1">
                <a:latin typeface="Times New Roman" panose="02020603050405020304" charset="0"/>
                <a:ea typeface="宋体" panose="02010600030101010101" pitchFamily="2" charset="-122"/>
              </a:rPr>
              <a:t>．</a:t>
            </a:r>
            <a:r>
              <a:rPr lang="zh-CN" b="1">
                <a:ea typeface="黑体" panose="02010609060101010101" charset="-122"/>
              </a:rPr>
              <a:t>规律</a:t>
            </a:r>
            <a:endParaRPr lang="en-US" b="1">
              <a:latin typeface="Times New Roman" panose="02020603050405020304" charset="0"/>
            </a:endParaRPr>
          </a:p>
          <a:p>
            <a:pPr indent="0" fontAlgn="auto"/>
            <a:r>
              <a:rPr lang="en-US" b="1">
                <a:latin typeface="楷体" panose="02010609060101010101" charset="-122"/>
                <a:ea typeface="楷体" panose="02010609060101010101" charset="-122"/>
                <a:cs typeface="楷体" panose="02010609060101010101" charset="-122"/>
              </a:rPr>
              <a:t>(1)</a:t>
            </a:r>
            <a:r>
              <a:rPr lang="zh-CN" b="1">
                <a:latin typeface="楷体" panose="02010609060101010101" charset="-122"/>
                <a:ea typeface="楷体" panose="02010609060101010101" charset="-122"/>
                <a:cs typeface="楷体" panose="02010609060101010101" charset="-122"/>
              </a:rPr>
              <a:t>世界政治格局的演变和中心舞台转移的根源在于生产力发展的变化。</a:t>
            </a:r>
            <a:r>
              <a:rPr lang="en-US" b="1">
                <a:latin typeface="楷体" panose="02010609060101010101" charset="-122"/>
                <a:ea typeface="楷体" panose="02010609060101010101" charset="-122"/>
                <a:cs typeface="楷体" panose="02010609060101010101" charset="-122"/>
              </a:rPr>
              <a:t>(2)</a:t>
            </a:r>
            <a:r>
              <a:rPr lang="zh-CN" b="1">
                <a:latin typeface="楷体" panose="02010609060101010101" charset="-122"/>
                <a:ea typeface="楷体" panose="02010609060101010101" charset="-122"/>
                <a:cs typeface="楷体" panose="02010609060101010101" charset="-122"/>
              </a:rPr>
              <a:t>世界政治格局变化的主要原因是格局中主角力量的消长以及力量对比的变化。国家力量是决定世界政治格局的一个基本因素，而充当世界政治格局主角的国家力量的平衡是相对的。</a:t>
            </a:r>
            <a:endParaRPr lang="zh-CN" altLang="en-US" b="1">
              <a:latin typeface="楷体" panose="02010609060101010101" charset="-122"/>
              <a:ea typeface="楷体" panose="02010609060101010101" charset="-122"/>
              <a:cs typeface="楷体"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 name="文本框 3"/>
          <p:cNvSpPr txBox="1"/>
          <p:nvPr/>
        </p:nvSpPr>
        <p:spPr>
          <a:xfrm>
            <a:off x="137795" y="124460"/>
            <a:ext cx="11550650" cy="922020"/>
          </a:xfrm>
          <a:prstGeom prst="rect">
            <a:avLst/>
          </a:prstGeom>
          <a:noFill/>
        </p:spPr>
        <p:txBody>
          <a:bodyPr wrap="square" rtlCol="0" anchor="t">
            <a:spAutoFit/>
          </a:bodyPr>
          <a:p>
            <a:pPr indent="0" fontAlgn="auto"/>
            <a:r>
              <a:rPr lang="en-US" b="1">
                <a:latin typeface="楷体" panose="02010609060101010101" charset="-122"/>
                <a:ea typeface="楷体" panose="02010609060101010101" charset="-122"/>
                <a:cs typeface="楷体" panose="02010609060101010101" charset="-122"/>
                <a:sym typeface="+mn-ea"/>
              </a:rPr>
              <a:t>(3)</a:t>
            </a:r>
            <a:r>
              <a:rPr lang="zh-CN" b="1">
                <a:latin typeface="楷体" panose="02010609060101010101" charset="-122"/>
                <a:ea typeface="楷体" panose="02010609060101010101" charset="-122"/>
                <a:cs typeface="楷体" panose="02010609060101010101" charset="-122"/>
                <a:sym typeface="+mn-ea"/>
              </a:rPr>
              <a:t>世界政治格局变化的直接动因是主要国家对自己国家利益的考虑以及对外政策的调整，在最大限度上保障本国或国家集团的安全利益。</a:t>
            </a:r>
            <a:r>
              <a:rPr lang="en-US" b="1">
                <a:latin typeface="楷体" panose="02010609060101010101" charset="-122"/>
                <a:ea typeface="楷体" panose="02010609060101010101" charset="-122"/>
                <a:cs typeface="楷体" panose="02010609060101010101" charset="-122"/>
                <a:sym typeface="+mn-ea"/>
              </a:rPr>
              <a:t>(4)</a:t>
            </a:r>
            <a:r>
              <a:rPr lang="zh-CN" b="1">
                <a:latin typeface="楷体" panose="02010609060101010101" charset="-122"/>
                <a:ea typeface="楷体" panose="02010609060101010101" charset="-122"/>
                <a:cs typeface="楷体" panose="02010609060101010101" charset="-122"/>
                <a:sym typeface="+mn-ea"/>
              </a:rPr>
              <a:t>世界政治格局的变化都与主要国家社会制度之间的斗争和改变相联系。</a:t>
            </a:r>
            <a:endParaRPr lang="zh-CN" altLang="en-US"/>
          </a:p>
        </p:txBody>
      </p:sp>
      <p:sp>
        <p:nvSpPr>
          <p:cNvPr id="100" name="文本框 99"/>
          <p:cNvSpPr txBox="1"/>
          <p:nvPr/>
        </p:nvSpPr>
        <p:spPr>
          <a:xfrm>
            <a:off x="137795" y="1046480"/>
            <a:ext cx="11856085" cy="4523105"/>
          </a:xfrm>
          <a:prstGeom prst="rect">
            <a:avLst/>
          </a:prstGeom>
          <a:noFill/>
          <a:ln w="9525">
            <a:noFill/>
          </a:ln>
        </p:spPr>
        <p:txBody>
          <a:bodyPr wrap="square">
            <a:spAutoFit/>
          </a:bodyPr>
          <a:p>
            <a:pPr indent="0" fontAlgn="auto"/>
            <a:r>
              <a:rPr lang="zh-CN" b="1">
                <a:ea typeface="黑体" panose="02010609060101010101" charset="-122"/>
              </a:rPr>
              <a:t>三、苏联解体后国际格局演化的特点（《三维》</a:t>
            </a:r>
            <a:r>
              <a:rPr lang="en-US" altLang="zh-CN" b="1">
                <a:ea typeface="黑体" panose="02010609060101010101" charset="-122"/>
              </a:rPr>
              <a:t>P123</a:t>
            </a:r>
            <a:r>
              <a:rPr lang="zh-CN" b="1">
                <a:ea typeface="黑体" panose="02010609060101010101" charset="-122"/>
              </a:rPr>
              <a:t>）</a:t>
            </a:r>
            <a:r>
              <a:rPr lang="zh-CN" b="1">
                <a:ea typeface="宋体" panose="02010600030101010101" pitchFamily="2" charset="-122"/>
              </a:rPr>
              <a:t>　</a:t>
            </a:r>
            <a:r>
              <a:rPr lang="zh-CN" b="1">
                <a:latin typeface="楷体" panose="02010609060101010101" charset="-122"/>
                <a:ea typeface="楷体" panose="02010609060101010101" charset="-122"/>
              </a:rPr>
              <a:t>东欧剧变、苏联解体后，国际格局发生了巨大的变化，美苏对抗的两极格局崩溃，多极化趋势加强。当前的世界形势错综复杂，出现了一系列新的特点和多种趋势。综合起来，大致有四个主要特点、五个发展趋势。</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1</a:t>
            </a:r>
            <a:r>
              <a:rPr lang="zh-CN" b="1">
                <a:latin typeface="Times New Roman" panose="02020603050405020304" charset="0"/>
                <a:ea typeface="宋体" panose="02010600030101010101" pitchFamily="2" charset="-122"/>
              </a:rPr>
              <a:t>．</a:t>
            </a:r>
            <a:r>
              <a:rPr lang="zh-CN" b="1">
                <a:ea typeface="黑体" panose="02010609060101010101" charset="-122"/>
              </a:rPr>
              <a:t>四大特点</a:t>
            </a:r>
            <a:endParaRPr lang="en-US" b="1">
              <a:latin typeface="Times New Roman" panose="02020603050405020304" charset="0"/>
            </a:endParaRPr>
          </a:p>
          <a:p>
            <a:pPr indent="0" fontAlgn="auto"/>
            <a:r>
              <a:rPr lang="en-US" b="1">
                <a:latin typeface="楷体" panose="02010609060101010101" charset="-122"/>
                <a:ea typeface="楷体" panose="02010609060101010101" charset="-122"/>
                <a:cs typeface="楷体" panose="02010609060101010101" charset="-122"/>
              </a:rPr>
              <a:t>(1)</a:t>
            </a:r>
            <a:r>
              <a:rPr lang="zh-CN" b="1">
                <a:latin typeface="楷体" panose="02010609060101010101" charset="-122"/>
                <a:ea typeface="楷体" panose="02010609060101010101" charset="-122"/>
                <a:cs typeface="楷体" panose="02010609060101010101" charset="-122"/>
              </a:rPr>
              <a:t>世界主要矛盾发生重大变化。冷战结束后，以美苏为首的两大阵营的矛盾已降为次要矛盾，西西矛盾、南北矛盾、两制矛盾</a:t>
            </a:r>
            <a:r>
              <a:rPr lang="en-US" b="1">
                <a:latin typeface="楷体" panose="02010609060101010101" charset="-122"/>
                <a:ea typeface="楷体" panose="02010609060101010101" charset="-122"/>
                <a:cs typeface="楷体" panose="02010609060101010101" charset="-122"/>
              </a:rPr>
              <a:t>(</a:t>
            </a:r>
            <a:r>
              <a:rPr lang="zh-CN" b="1">
                <a:latin typeface="楷体" panose="02010609060101010101" charset="-122"/>
                <a:ea typeface="楷体" panose="02010609060101010101" charset="-122"/>
                <a:cs typeface="楷体" panose="02010609060101010101" charset="-122"/>
              </a:rPr>
              <a:t>社会主义制度与资本主义制度</a:t>
            </a:r>
            <a:r>
              <a:rPr lang="en-US" b="1">
                <a:latin typeface="楷体" panose="02010609060101010101" charset="-122"/>
                <a:ea typeface="楷体" panose="02010609060101010101" charset="-122"/>
                <a:cs typeface="楷体" panose="02010609060101010101" charset="-122"/>
              </a:rPr>
              <a:t>)</a:t>
            </a:r>
            <a:r>
              <a:rPr lang="zh-CN" b="1">
                <a:latin typeface="楷体" panose="02010609060101010101" charset="-122"/>
                <a:ea typeface="楷体" panose="02010609060101010101" charset="-122"/>
                <a:cs typeface="楷体" panose="02010609060101010101" charset="-122"/>
              </a:rPr>
              <a:t>上升为主要矛盾。</a:t>
            </a:r>
            <a:r>
              <a:rPr lang="en-US" b="1">
                <a:latin typeface="楷体" panose="02010609060101010101" charset="-122"/>
                <a:ea typeface="楷体" panose="02010609060101010101" charset="-122"/>
                <a:cs typeface="楷体" panose="02010609060101010101" charset="-122"/>
              </a:rPr>
              <a:t>(2)</a:t>
            </a:r>
            <a:r>
              <a:rPr lang="zh-CN" b="1">
                <a:latin typeface="楷体" panose="02010609060101010101" charset="-122"/>
                <a:ea typeface="楷体" panose="02010609060101010101" charset="-122"/>
                <a:cs typeface="楷体" panose="02010609060101010101" charset="-122"/>
              </a:rPr>
              <a:t>苏联解体后，美国一超独大，欧盟、日本、俄罗斯、中国等多极竞相发展。</a:t>
            </a:r>
            <a:r>
              <a:rPr lang="en-US" b="1">
                <a:latin typeface="楷体" panose="02010609060101010101" charset="-122"/>
                <a:ea typeface="楷体" panose="02010609060101010101" charset="-122"/>
                <a:cs typeface="楷体" panose="02010609060101010101" charset="-122"/>
              </a:rPr>
              <a:t>(3)</a:t>
            </a:r>
            <a:r>
              <a:rPr lang="zh-CN" b="1">
                <a:latin typeface="楷体" panose="02010609060101010101" charset="-122"/>
                <a:ea typeface="楷体" panose="02010609060101010101" charset="-122"/>
                <a:cs typeface="楷体" panose="02010609060101010101" charset="-122"/>
              </a:rPr>
              <a:t>种族主义、民族主义和宗教势力泛滥。</a:t>
            </a:r>
            <a:r>
              <a:rPr lang="en-US" b="1">
                <a:latin typeface="楷体" panose="02010609060101010101" charset="-122"/>
                <a:ea typeface="楷体" panose="02010609060101010101" charset="-122"/>
                <a:cs typeface="楷体" panose="02010609060101010101" charset="-122"/>
              </a:rPr>
              <a:t>(4)</a:t>
            </a:r>
            <a:r>
              <a:rPr lang="zh-CN" b="1">
                <a:latin typeface="楷体" panose="02010609060101010101" charset="-122"/>
                <a:ea typeface="楷体" panose="02010609060101010101" charset="-122"/>
                <a:cs typeface="楷体" panose="02010609060101010101" charset="-122"/>
              </a:rPr>
              <a:t>世界由军事竞争转为经济竞争，全球经济关系呈现国际化、集团化和区域化。</a:t>
            </a:r>
            <a:r>
              <a:rPr lang="en-US" b="1">
                <a:latin typeface="Times New Roman" panose="02020603050405020304" charset="0"/>
              </a:rPr>
              <a:t>2</a:t>
            </a:r>
            <a:r>
              <a:rPr lang="zh-CN" b="1">
                <a:latin typeface="Times New Roman" panose="02020603050405020304" charset="0"/>
                <a:ea typeface="宋体" panose="02010600030101010101" pitchFamily="2" charset="-122"/>
              </a:rPr>
              <a:t>．</a:t>
            </a:r>
            <a:r>
              <a:rPr lang="zh-CN" b="1">
                <a:ea typeface="黑体" panose="02010609060101010101" charset="-122"/>
              </a:rPr>
              <a:t>五大趋势</a:t>
            </a:r>
            <a:endParaRPr lang="en-US" b="1">
              <a:latin typeface="Times New Roman" panose="02020603050405020304" charset="0"/>
            </a:endParaRPr>
          </a:p>
          <a:p>
            <a:pPr indent="0" fontAlgn="auto"/>
            <a:r>
              <a:rPr lang="en-US" b="1">
                <a:latin typeface="楷体" panose="02010609060101010101" charset="-122"/>
                <a:ea typeface="楷体" panose="02010609060101010101" charset="-122"/>
                <a:cs typeface="楷体" panose="02010609060101010101" charset="-122"/>
              </a:rPr>
              <a:t>(1)</a:t>
            </a:r>
            <a:r>
              <a:rPr lang="zh-CN" b="1">
                <a:latin typeface="楷体" panose="02010609060101010101" charset="-122"/>
                <a:ea typeface="楷体" panose="02010609060101010101" charset="-122"/>
                <a:cs typeface="楷体" panose="02010609060101010101" charset="-122"/>
              </a:rPr>
              <a:t>多极化趋势进一步发展。</a:t>
            </a:r>
            <a:r>
              <a:rPr lang="en-US" b="1">
                <a:latin typeface="楷体" panose="02010609060101010101" charset="-122"/>
                <a:ea typeface="楷体" panose="02010609060101010101" charset="-122"/>
                <a:cs typeface="楷体" panose="02010609060101010101" charset="-122"/>
              </a:rPr>
              <a:t>(2)</a:t>
            </a:r>
            <a:r>
              <a:rPr lang="zh-CN" b="1">
                <a:latin typeface="楷体" panose="02010609060101010101" charset="-122"/>
                <a:ea typeface="楷体" panose="02010609060101010101" charset="-122"/>
                <a:cs typeface="楷体" panose="02010609060101010101" charset="-122"/>
              </a:rPr>
              <a:t>西方国家会在经济发展的各个领域发生越来越多的矛盾和摩擦，有时甚至会很激烈，但其矛盾不致于导致政治同盟关系瓦解。</a:t>
            </a:r>
            <a:r>
              <a:rPr lang="en-US" b="1">
                <a:latin typeface="楷体" panose="02010609060101010101" charset="-122"/>
                <a:ea typeface="楷体" panose="02010609060101010101" charset="-122"/>
                <a:cs typeface="楷体" panose="02010609060101010101" charset="-122"/>
              </a:rPr>
              <a:t>(3)</a:t>
            </a:r>
            <a:r>
              <a:rPr lang="zh-CN" b="1">
                <a:latin typeface="楷体" panose="02010609060101010101" charset="-122"/>
                <a:ea typeface="楷体" panose="02010609060101010101" charset="-122"/>
                <a:cs typeface="楷体" panose="02010609060101010101" charset="-122"/>
              </a:rPr>
              <a:t>南北矛盾和两制矛盾发展，但不致于成为唯一矛盾。</a:t>
            </a:r>
            <a:r>
              <a:rPr lang="en-US" b="1">
                <a:latin typeface="楷体" panose="02010609060101010101" charset="-122"/>
                <a:ea typeface="楷体" panose="02010609060101010101" charset="-122"/>
                <a:cs typeface="楷体" panose="02010609060101010101" charset="-122"/>
              </a:rPr>
              <a:t>(4)</a:t>
            </a:r>
            <a:r>
              <a:rPr lang="zh-CN" b="1">
                <a:latin typeface="楷体" panose="02010609060101010101" charset="-122"/>
                <a:ea typeface="楷体" panose="02010609060101010101" charset="-122"/>
                <a:cs typeface="楷体" panose="02010609060101010101" charset="-122"/>
              </a:rPr>
              <a:t>世界各国普遍把关注焦点转到本国经济发展和国际间经济合作，但国际上军事竞赛仍然存在，裁军道路仍很漫长。</a:t>
            </a:r>
            <a:r>
              <a:rPr lang="en-US" b="1">
                <a:latin typeface="楷体" panose="02010609060101010101" charset="-122"/>
                <a:ea typeface="楷体" panose="02010609060101010101" charset="-122"/>
                <a:cs typeface="楷体" panose="02010609060101010101" charset="-122"/>
              </a:rPr>
              <a:t>(5)</a:t>
            </a:r>
            <a:r>
              <a:rPr lang="zh-CN" b="1">
                <a:latin typeface="楷体" panose="02010609060101010101" charset="-122"/>
                <a:ea typeface="楷体" panose="02010609060101010101" charset="-122"/>
                <a:cs typeface="楷体" panose="02010609060101010101" charset="-122"/>
              </a:rPr>
              <a:t>世界大战发生的可能性较小，但地区性冲突此起彼伏。</a:t>
            </a:r>
            <a:endParaRPr lang="zh-CN" altLang="en-US" b="1">
              <a:latin typeface="楷体" panose="02010609060101010101" charset="-122"/>
              <a:ea typeface="楷体" panose="02010609060101010101" charset="-122"/>
              <a:cs typeface="楷体" panose="02010609060101010101" charset="-122"/>
            </a:endParaRPr>
          </a:p>
        </p:txBody>
      </p:sp>
      <p:sp>
        <p:nvSpPr>
          <p:cNvPr id="7" name="文本框 6"/>
          <p:cNvSpPr txBox="1"/>
          <p:nvPr/>
        </p:nvSpPr>
        <p:spPr>
          <a:xfrm>
            <a:off x="73025" y="5629910"/>
            <a:ext cx="11985625" cy="706755"/>
          </a:xfrm>
          <a:prstGeom prst="rect">
            <a:avLst/>
          </a:prstGeom>
          <a:solidFill>
            <a:schemeClr val="accent4">
              <a:lumMod val="20000"/>
              <a:lumOff val="80000"/>
            </a:schemeClr>
          </a:solidFill>
        </p:spPr>
        <p:txBody>
          <a:bodyPr wrap="square" rtlCol="0" anchor="t">
            <a:spAutoFit/>
          </a:bodyPr>
          <a:p>
            <a:r>
              <a:rPr lang="zh-CN" altLang="en-US" sz="2000" b="1">
                <a:solidFill>
                  <a:srgbClr val="0B15D9"/>
                </a:solidFill>
                <a:latin typeface="黑体" panose="02010609060101010101" charset="-122"/>
                <a:ea typeface="黑体" panose="02010609060101010101" charset="-122"/>
                <a:cs typeface="黑体" panose="02010609060101010101" charset="-122"/>
                <a:sym typeface="+mn-ea"/>
              </a:rPr>
              <a:t>地缘政治主要是根据地理要素和政治格局的</a:t>
            </a:r>
            <a:r>
              <a:rPr lang="zh-CN" altLang="en-US" sz="2000" b="1">
                <a:solidFill>
                  <a:srgbClr val="FF0000"/>
                </a:solidFill>
                <a:latin typeface="黑体" panose="02010609060101010101" charset="-122"/>
                <a:ea typeface="黑体" panose="02010609060101010101" charset="-122"/>
                <a:cs typeface="黑体" panose="02010609060101010101" charset="-122"/>
                <a:sym typeface="+mn-ea"/>
              </a:rPr>
              <a:t>地域形式，分析和预测世界或地区范围的战略形势和有关国家的政治行为。它把地理因素视为影响甚至决定国家政治行为的一个基本因素。</a:t>
            </a:r>
            <a:r>
              <a:rPr lang="zh-CN" altLang="en-US" sz="2000" b="1">
                <a:solidFill>
                  <a:srgbClr val="0B15D9"/>
                </a:solidFill>
                <a:latin typeface="黑体" panose="02010609060101010101" charset="-122"/>
                <a:ea typeface="黑体" panose="02010609060101010101" charset="-122"/>
                <a:cs typeface="黑体" panose="02010609060101010101" charset="-122"/>
                <a:sym typeface="+mn-ea"/>
              </a:rPr>
              <a:t>又被称为“地理政治学”。</a:t>
            </a:r>
            <a:endParaRPr lang="zh-CN" altLang="en-US" sz="2000" b="1">
              <a:solidFill>
                <a:srgbClr val="0B15D9"/>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41" name="文本框 3"/>
          <p:cNvSpPr txBox="1"/>
          <p:nvPr/>
        </p:nvSpPr>
        <p:spPr>
          <a:xfrm>
            <a:off x="162560" y="74930"/>
            <a:ext cx="11755438" cy="2306955"/>
          </a:xfrm>
          <a:prstGeom prst="rect">
            <a:avLst/>
          </a:prstGeom>
          <a:noFill/>
          <a:ln w="9525">
            <a:noFill/>
          </a:ln>
        </p:spPr>
        <p:txBody>
          <a:bodyPr wrap="square" anchor="t">
            <a:spAutoFit/>
          </a:bodyPr>
          <a:p>
            <a:r>
              <a:rPr lang="zh-CN" altLang="en-US" b="1">
                <a:solidFill>
                  <a:srgbClr val="C00000"/>
                </a:solidFill>
                <a:latin typeface="黑体" panose="02010609060101010101" charset="-122"/>
                <a:ea typeface="黑体" panose="02010609060101010101" charset="-122"/>
              </a:rPr>
              <a:t>【两极格局下美国的对外政策】</a:t>
            </a:r>
            <a:endParaRPr lang="zh-CN" altLang="en-US" b="1">
              <a:latin typeface="黑体" panose="02010609060101010101" charset="-122"/>
              <a:ea typeface="黑体" panose="02010609060101010101" charset="-122"/>
            </a:endParaRPr>
          </a:p>
          <a:p>
            <a:r>
              <a:rPr lang="zh-CN" altLang="en-US" b="1">
                <a:solidFill>
                  <a:srgbClr val="0B15D9"/>
                </a:solidFill>
                <a:latin typeface="方正魏碑简体" charset="-122"/>
                <a:ea typeface="方正魏碑简体" charset="-122"/>
              </a:rPr>
              <a:t>(1)对苏联等社会主义国家：</a:t>
            </a:r>
            <a:r>
              <a:rPr lang="zh-CN" altLang="en-US" b="1">
                <a:latin typeface="楷体" panose="02010609060101010101" charset="-122"/>
                <a:ea typeface="楷体" panose="02010609060101010101" charset="-122"/>
              </a:rPr>
              <a:t>第二次世界大战结束后，对苏联等社会主义国家，</a:t>
            </a:r>
            <a:r>
              <a:rPr lang="zh-CN" altLang="en-US" b="1">
                <a:solidFill>
                  <a:srgbClr val="FF0000"/>
                </a:solidFill>
                <a:latin typeface="楷体" panose="02010609060101010101" charset="-122"/>
                <a:ea typeface="楷体" panose="02010609060101010101" charset="-122"/>
              </a:rPr>
              <a:t>实行“冷战”。</a:t>
            </a:r>
            <a:endParaRPr lang="zh-CN" altLang="en-US" b="1">
              <a:solidFill>
                <a:srgbClr val="FF0000"/>
              </a:solidFill>
              <a:latin typeface="楷体" panose="02010609060101010101" charset="-122"/>
              <a:ea typeface="楷体" panose="02010609060101010101" charset="-122"/>
            </a:endParaRPr>
          </a:p>
          <a:p>
            <a:r>
              <a:rPr lang="zh-CN" altLang="en-US" b="1">
                <a:solidFill>
                  <a:srgbClr val="0B15D9"/>
                </a:solidFill>
                <a:latin typeface="方正魏碑简体" charset="-122"/>
                <a:ea typeface="方正魏碑简体" charset="-122"/>
              </a:rPr>
              <a:t>(2)对中国：</a:t>
            </a:r>
            <a:r>
              <a:rPr lang="zh-CN" altLang="en-US" b="1">
                <a:latin typeface="楷体" panose="02010609060101010101" charset="-122"/>
                <a:ea typeface="楷体" panose="02010609060101010101" charset="-122"/>
              </a:rPr>
              <a:t>20世纪40年代后期，支持蒋介石发动内战；新中国建立后到20世纪60年代末，对新中国进行</a:t>
            </a:r>
            <a:r>
              <a:rPr lang="zh-CN" altLang="en-US" b="1">
                <a:solidFill>
                  <a:srgbClr val="FF0000"/>
                </a:solidFill>
                <a:latin typeface="楷体" panose="02010609060101010101" charset="-122"/>
                <a:ea typeface="楷体" panose="02010609060101010101" charset="-122"/>
              </a:rPr>
              <a:t>封锁、孤立、对抗</a:t>
            </a:r>
            <a:r>
              <a:rPr lang="zh-CN" altLang="en-US" b="1">
                <a:latin typeface="楷体" panose="02010609060101010101" charset="-122"/>
                <a:ea typeface="楷体" panose="02010609060101010101" charset="-122"/>
              </a:rPr>
              <a:t>；20世纪70年代，</a:t>
            </a:r>
            <a:r>
              <a:rPr lang="zh-CN" altLang="en-US" b="1">
                <a:solidFill>
                  <a:srgbClr val="FF0000"/>
                </a:solidFill>
                <a:latin typeface="楷体" panose="02010609060101010101" charset="-122"/>
                <a:ea typeface="楷体" panose="02010609060101010101" charset="-122"/>
              </a:rPr>
              <a:t>开始调整与中国的关系，并与中国建交（正常化）。</a:t>
            </a:r>
            <a:endParaRPr lang="zh-CN" altLang="en-US" b="1">
              <a:latin typeface="楷体" panose="02010609060101010101" charset="-122"/>
              <a:ea typeface="楷体" panose="02010609060101010101" charset="-122"/>
            </a:endParaRPr>
          </a:p>
          <a:p>
            <a:r>
              <a:rPr lang="zh-CN" altLang="en-US" b="1">
                <a:solidFill>
                  <a:srgbClr val="0B15D9"/>
                </a:solidFill>
                <a:latin typeface="方正魏碑简体" charset="-122"/>
                <a:ea typeface="方正魏碑简体" charset="-122"/>
              </a:rPr>
              <a:t>(3)对西欧：</a:t>
            </a:r>
            <a:r>
              <a:rPr lang="zh-CN" altLang="en-US" b="1">
                <a:solidFill>
                  <a:srgbClr val="FF0000"/>
                </a:solidFill>
                <a:latin typeface="楷体" panose="02010609060101010101" charset="-122"/>
                <a:ea typeface="楷体" panose="02010609060101010101" charset="-122"/>
              </a:rPr>
              <a:t>政治上扶植反共力量，经济上利用马歇尔计划控制西欧。</a:t>
            </a:r>
            <a:r>
              <a:rPr lang="zh-CN" altLang="en-US" b="1">
                <a:latin typeface="楷体" panose="02010609060101010101" charset="-122"/>
                <a:ea typeface="楷体" panose="02010609060101010101" charset="-122"/>
              </a:rPr>
              <a:t>随着西欧的崛起和联合，美国调整战略，</a:t>
            </a:r>
            <a:r>
              <a:rPr lang="zh-CN" altLang="en-US" b="1">
                <a:solidFill>
                  <a:srgbClr val="FF0000"/>
                </a:solidFill>
                <a:latin typeface="楷体" panose="02010609060101010101" charset="-122"/>
                <a:ea typeface="楷体" panose="02010609060101010101" charset="-122"/>
              </a:rPr>
              <a:t>逐渐走向平等的政治同盟关系。</a:t>
            </a:r>
            <a:endParaRPr lang="zh-CN" altLang="en-US" b="1">
              <a:solidFill>
                <a:srgbClr val="FF0000"/>
              </a:solidFill>
              <a:latin typeface="楷体" panose="02010609060101010101" charset="-122"/>
              <a:ea typeface="楷体" panose="02010609060101010101" charset="-122"/>
            </a:endParaRPr>
          </a:p>
          <a:p>
            <a:r>
              <a:rPr lang="zh-CN" altLang="en-US" b="1">
                <a:solidFill>
                  <a:srgbClr val="0B15D9"/>
                </a:solidFill>
                <a:latin typeface="方正魏碑简体" charset="-122"/>
                <a:ea typeface="方正魏碑简体" charset="-122"/>
              </a:rPr>
              <a:t>(4)对日本：</a:t>
            </a:r>
            <a:r>
              <a:rPr lang="zh-CN" altLang="en-US" b="1">
                <a:latin typeface="楷体" panose="02010609060101010101" charset="-122"/>
                <a:ea typeface="楷体" panose="02010609060101010101" charset="-122"/>
              </a:rPr>
              <a:t>美日关系经历了</a:t>
            </a:r>
            <a:r>
              <a:rPr lang="zh-CN" altLang="en-US" b="1">
                <a:solidFill>
                  <a:srgbClr val="FF0000"/>
                </a:solidFill>
                <a:latin typeface="楷体" panose="02010609060101010101" charset="-122"/>
                <a:ea typeface="楷体" panose="02010609060101010101" charset="-122"/>
              </a:rPr>
              <a:t>美国独占日本、扶植日本，日本从追随美国到开始谋求政治大国地位，走向平等的政治军事同盟关系。</a:t>
            </a:r>
            <a:endParaRPr lang="zh-CN" altLang="en-US" b="1">
              <a:solidFill>
                <a:srgbClr val="FF0000"/>
              </a:solidFill>
              <a:latin typeface="楷体" panose="02010609060101010101" charset="-122"/>
              <a:ea typeface="楷体" panose="02010609060101010101" charset="-122"/>
            </a:endParaRPr>
          </a:p>
        </p:txBody>
      </p:sp>
      <p:sp>
        <p:nvSpPr>
          <p:cNvPr id="8" name="文本框 7"/>
          <p:cNvSpPr txBox="1"/>
          <p:nvPr/>
        </p:nvSpPr>
        <p:spPr>
          <a:xfrm>
            <a:off x="158750" y="2381885"/>
            <a:ext cx="11930380" cy="1322070"/>
          </a:xfrm>
          <a:prstGeom prst="rect">
            <a:avLst/>
          </a:prstGeom>
          <a:noFill/>
          <a:ln w="19050" cap="flat" cmpd="sng">
            <a:solidFill>
              <a:srgbClr val="FF0000"/>
            </a:solidFill>
            <a:prstDash val="dash"/>
            <a:round/>
            <a:headEnd type="none" w="med" len="med"/>
            <a:tailEnd type="none" w="med" len="med"/>
          </a:ln>
        </p:spPr>
        <p:txBody>
          <a:bodyPr wrap="square" anchor="t">
            <a:spAutoFit/>
          </a:bodyPr>
          <a:p>
            <a:r>
              <a:rPr lang="zh-CN" altLang="en-US" sz="2000" b="1">
                <a:solidFill>
                  <a:srgbClr val="0B15D9"/>
                </a:solidFill>
                <a:latin typeface="黑体" panose="02010609060101010101" charset="-122"/>
                <a:ea typeface="黑体" panose="02010609060101010101" charset="-122"/>
              </a:rPr>
              <a:t>欧洲联合的特点</a:t>
            </a:r>
            <a:r>
              <a:rPr lang="en-US" altLang="zh-CN" sz="2000" b="1">
                <a:solidFill>
                  <a:srgbClr val="0B15D9"/>
                </a:solidFill>
                <a:latin typeface="黑体" panose="02010609060101010101" charset="-122"/>
                <a:ea typeface="黑体" panose="02010609060101010101" charset="-122"/>
              </a:rPr>
              <a:t>:</a:t>
            </a:r>
            <a:endParaRPr lang="en-US" altLang="zh-CN" sz="2000" b="1">
              <a:solidFill>
                <a:srgbClr val="0B15D9"/>
              </a:solidFill>
              <a:latin typeface="黑体" panose="02010609060101010101" charset="-122"/>
              <a:ea typeface="黑体" panose="02010609060101010101" charset="-122"/>
            </a:endParaRPr>
          </a:p>
          <a:p>
            <a:r>
              <a:rPr lang="zh-CN" altLang="en-US" sz="2000" b="1">
                <a:solidFill>
                  <a:srgbClr val="0B15D9"/>
                </a:solidFill>
                <a:latin typeface="楷体" panose="02010609060101010101" charset="-122"/>
                <a:ea typeface="楷体" panose="02010609060101010101" charset="-122"/>
              </a:rPr>
              <a:t>(1)由单一经济领域向多种领域扩展。      (2)成员国不断增加，规模不断扩大。</a:t>
            </a:r>
            <a:endParaRPr lang="zh-CN" altLang="en-US" sz="2000" b="1">
              <a:solidFill>
                <a:srgbClr val="0B15D9"/>
              </a:solidFill>
              <a:latin typeface="楷体" panose="02010609060101010101" charset="-122"/>
              <a:ea typeface="楷体" panose="02010609060101010101" charset="-122"/>
            </a:endParaRPr>
          </a:p>
          <a:p>
            <a:r>
              <a:rPr lang="zh-CN" altLang="en-US" sz="2000" b="1">
                <a:solidFill>
                  <a:srgbClr val="0B15D9"/>
                </a:solidFill>
                <a:latin typeface="楷体" panose="02010609060101010101" charset="-122"/>
                <a:ea typeface="楷体" panose="02010609060101010101" charset="-122"/>
              </a:rPr>
              <a:t>(3)欧洲合作从经济领域扩大到政治领域。</a:t>
            </a:r>
            <a:endParaRPr lang="zh-CN" altLang="en-US" sz="2000" b="1">
              <a:solidFill>
                <a:srgbClr val="0B15D9"/>
              </a:solidFill>
              <a:latin typeface="楷体" panose="02010609060101010101" charset="-122"/>
              <a:ea typeface="楷体" panose="02010609060101010101" charset="-122"/>
            </a:endParaRPr>
          </a:p>
          <a:p>
            <a:r>
              <a:rPr lang="zh-CN" altLang="en-US" sz="2000" b="1">
                <a:solidFill>
                  <a:srgbClr val="0B15D9"/>
                </a:solidFill>
                <a:latin typeface="楷体" panose="02010609060101010101" charset="-122"/>
                <a:ea typeface="楷体" panose="02010609060101010101" charset="-122"/>
              </a:rPr>
              <a:t>(4)合作方式由单纯的政府间合作到公众自下而上的参与。</a:t>
            </a:r>
            <a:endParaRPr lang="zh-CN" altLang="en-US" sz="2000" b="1">
              <a:solidFill>
                <a:srgbClr val="0B15D9"/>
              </a:solidFill>
              <a:latin typeface="楷体" panose="02010609060101010101" charset="-122"/>
              <a:ea typeface="楷体" panose="02010609060101010101" charset="-122"/>
            </a:endParaRPr>
          </a:p>
        </p:txBody>
      </p:sp>
      <p:sp>
        <p:nvSpPr>
          <p:cNvPr id="18447" name="文本框 99"/>
          <p:cNvSpPr txBox="1"/>
          <p:nvPr/>
        </p:nvSpPr>
        <p:spPr>
          <a:xfrm>
            <a:off x="158433" y="3815398"/>
            <a:ext cx="6332537" cy="398780"/>
          </a:xfrm>
          <a:prstGeom prst="rect">
            <a:avLst/>
          </a:prstGeom>
          <a:noFill/>
          <a:ln w="9525">
            <a:noFill/>
          </a:ln>
        </p:spPr>
        <p:txBody>
          <a:bodyPr wrap="square" anchor="t">
            <a:spAutoFit/>
          </a:bodyPr>
          <a:p>
            <a:pPr indent="0" fontAlgn="auto"/>
            <a:r>
              <a:rPr lang="zh-CN" altLang="zh-CN" sz="2000" b="1">
                <a:solidFill>
                  <a:srgbClr val="FF0000"/>
                </a:solidFill>
                <a:latin typeface="Arial" panose="020B0604020202020204" pitchFamily="34" charset="0"/>
                <a:ea typeface="黑体" panose="02010609060101010101" charset="-122"/>
              </a:rPr>
              <a:t>欧洲一体化进程中存在的问题</a:t>
            </a:r>
            <a:endParaRPr lang="zh-CN" altLang="zh-CN" sz="2000" b="1">
              <a:solidFill>
                <a:srgbClr val="FF0000"/>
              </a:solidFill>
              <a:latin typeface="Arial" panose="020B0604020202020204" pitchFamily="34" charset="0"/>
              <a:ea typeface="黑体" panose="02010609060101010101" charset="-122"/>
            </a:endParaRPr>
          </a:p>
        </p:txBody>
      </p:sp>
      <p:graphicFrame>
        <p:nvGraphicFramePr>
          <p:cNvPr id="2" name="表格 1"/>
          <p:cNvGraphicFramePr/>
          <p:nvPr/>
        </p:nvGraphicFramePr>
        <p:xfrm>
          <a:off x="158750" y="4144645"/>
          <a:ext cx="11759565" cy="1645920"/>
        </p:xfrm>
        <a:graphic>
          <a:graphicData uri="http://schemas.openxmlformats.org/drawingml/2006/table">
            <a:tbl>
              <a:tblPr firstRow="1" bandRow="1">
                <a:tableStyleId>{5940675A-B579-460E-94D1-54222C63F5DA}</a:tableStyleId>
              </a:tblPr>
              <a:tblGrid>
                <a:gridCol w="1110615"/>
                <a:gridCol w="10648950"/>
              </a:tblGrid>
              <a:tr h="447675">
                <a:tc>
                  <a:txBody>
                    <a:bodyPr/>
                    <a:p>
                      <a:pPr algn="ctr">
                        <a:buNone/>
                      </a:pPr>
                      <a:r>
                        <a:rPr lang="en-US" sz="2000" b="1">
                          <a:latin typeface="黑体" panose="02010609060101010101" charset="-122"/>
                          <a:ea typeface="黑体" panose="02010609060101010101" charset="-122"/>
                          <a:cs typeface="Times New Roman" panose="02020603050405020304" charset="0"/>
                        </a:rPr>
                        <a:t>急速扩张</a:t>
                      </a:r>
                      <a:endParaRPr lang="en-US" altLang="en-US" sz="20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2000" b="1">
                          <a:solidFill>
                            <a:srgbClr val="FF0000"/>
                          </a:solidFill>
                          <a:latin typeface="楷体" panose="02010609060101010101" charset="-122"/>
                          <a:ea typeface="楷体" panose="02010609060101010101" charset="-122"/>
                          <a:cs typeface="楷体" panose="02010609060101010101" charset="-122"/>
                        </a:rPr>
                        <a:t>2007年欧盟迅速扩大到27个国家。</a:t>
                      </a:r>
                      <a:r>
                        <a:rPr lang="en-US" sz="2000" b="1">
                          <a:latin typeface="楷体" panose="02010609060101010101" charset="-122"/>
                          <a:ea typeface="楷体" panose="02010609060101010101" charset="-122"/>
                          <a:cs typeface="楷体" panose="02010609060101010101" charset="-122"/>
                        </a:rPr>
                        <a:t>苏联解体后，东欧国家纷纷加入欧盟，各国之间的经济、文化差距越来越大，问题随之增加</a:t>
                      </a:r>
                      <a:endParaRPr lang="en-US" altLang="en-US" sz="2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74320">
                <a:tc>
                  <a:txBody>
                    <a:bodyPr/>
                    <a:p>
                      <a:pPr algn="ctr">
                        <a:buNone/>
                      </a:pPr>
                      <a:r>
                        <a:rPr lang="en-US" sz="2000" b="1">
                          <a:latin typeface="黑体" panose="02010609060101010101" charset="-122"/>
                          <a:ea typeface="黑体" panose="02010609060101010101" charset="-122"/>
                          <a:cs typeface="Times New Roman" panose="02020603050405020304" charset="0"/>
                        </a:rPr>
                        <a:t>欧盟盟主</a:t>
                      </a:r>
                      <a:endParaRPr lang="en-US" altLang="en-US" sz="20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2000" b="1">
                          <a:solidFill>
                            <a:srgbClr val="FF0000"/>
                          </a:solidFill>
                          <a:latin typeface="楷体" panose="02010609060101010101" charset="-122"/>
                          <a:ea typeface="楷体" panose="02010609060101010101" charset="-122"/>
                          <a:cs typeface="Times New Roman" panose="02020603050405020304" charset="0"/>
                        </a:rPr>
                        <a:t>德法无疑是欧盟的火车头，</a:t>
                      </a:r>
                      <a:r>
                        <a:rPr lang="en-US" sz="2000" b="1">
                          <a:latin typeface="楷体" panose="02010609060101010101" charset="-122"/>
                          <a:ea typeface="楷体" panose="02010609060101010101" charset="-122"/>
                          <a:cs typeface="Times New Roman" panose="02020603050405020304" charset="0"/>
                        </a:rPr>
                        <a:t>在欧盟的发展问题上，两国存在着共同利益，但是，也存在谁是盟主的争夺</a:t>
                      </a:r>
                      <a:endParaRPr lang="en-US" altLang="en-US" sz="20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22960">
                <a:tc>
                  <a:txBody>
                    <a:bodyPr/>
                    <a:p>
                      <a:pPr algn="ctr">
                        <a:buNone/>
                      </a:pPr>
                      <a:r>
                        <a:rPr lang="en-US" sz="2000" b="1">
                          <a:latin typeface="黑体" panose="02010609060101010101" charset="-122"/>
                          <a:ea typeface="黑体" panose="02010609060101010101" charset="-122"/>
                          <a:cs typeface="Times New Roman" panose="02020603050405020304" charset="0"/>
                        </a:rPr>
                        <a:t>美国因素</a:t>
                      </a:r>
                      <a:endParaRPr lang="en-US" altLang="en-US" sz="20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a:buNone/>
                      </a:pPr>
                      <a:r>
                        <a:rPr lang="en-US" sz="2000" b="1">
                          <a:latin typeface="楷体" panose="02010609060101010101" charset="-122"/>
                          <a:ea typeface="楷体" panose="02010609060101010101" charset="-122"/>
                          <a:cs typeface="Times New Roman" panose="02020603050405020304" charset="0"/>
                        </a:rPr>
                        <a:t>过去，美国出于联合欧洲国家共同对付苏联威胁的需要，</a:t>
                      </a:r>
                      <a:r>
                        <a:rPr lang="en-US" sz="2000" b="1">
                          <a:solidFill>
                            <a:srgbClr val="FF0000"/>
                          </a:solidFill>
                          <a:latin typeface="楷体" panose="02010609060101010101" charset="-122"/>
                          <a:ea typeface="楷体" panose="02010609060101010101" charset="-122"/>
                          <a:cs typeface="Times New Roman" panose="02020603050405020304" charset="0"/>
                        </a:rPr>
                        <a:t>对欧洲一体化建设采取支持、默许的态度。</a:t>
                      </a:r>
                      <a:r>
                        <a:rPr lang="en-US" sz="2000" b="1">
                          <a:latin typeface="楷体" panose="02010609060101010101" charset="-122"/>
                          <a:ea typeface="楷体" panose="02010609060101010101" charset="-122"/>
                          <a:cs typeface="Times New Roman" panose="02020603050405020304" charset="0"/>
                        </a:rPr>
                        <a:t>随着欧盟的不断发展壮大，使得美国日益强烈地感到欧洲一体化建设对美国形成挑战的压力，这促使它</a:t>
                      </a:r>
                      <a:r>
                        <a:rPr lang="en-US" sz="2000" b="1">
                          <a:solidFill>
                            <a:srgbClr val="FF0000"/>
                          </a:solidFill>
                          <a:latin typeface="楷体" panose="02010609060101010101" charset="-122"/>
                          <a:ea typeface="楷体" panose="02010609060101010101" charset="-122"/>
                          <a:cs typeface="Times New Roman" panose="02020603050405020304" charset="0"/>
                        </a:rPr>
                        <a:t>从过去的支持、默许演变为阻挠、制约</a:t>
                      </a:r>
                      <a:endParaRPr lang="en-US" altLang="en-US" sz="2000" b="1">
                        <a:solidFill>
                          <a:srgbClr val="FF0000"/>
                        </a:solidFill>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9" name="文本框 8"/>
          <p:cNvSpPr txBox="1"/>
          <p:nvPr/>
        </p:nvSpPr>
        <p:spPr>
          <a:xfrm>
            <a:off x="3500755" y="6278245"/>
            <a:ext cx="5080000" cy="398780"/>
          </a:xfrm>
          <a:prstGeom prst="rect">
            <a:avLst/>
          </a:prstGeom>
          <a:noFill/>
          <a:ln w="9525">
            <a:noFill/>
          </a:ln>
        </p:spPr>
        <p:txBody>
          <a:bodyPr>
            <a:spAutoFit/>
          </a:bodyPr>
          <a:p>
            <a:pPr indent="0" algn="ctr" fontAlgn="auto"/>
            <a:r>
              <a:rPr lang="zh-CN" sz="2000" b="1">
                <a:ea typeface="黑体" panose="02010609060101010101" charset="-122"/>
              </a:rPr>
              <a:t>线索二   二战后美苏经济模式的探索</a:t>
            </a:r>
            <a:endParaRPr lang="zh-CN" altLang="en-US" sz="2000" b="1"/>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aphicFrame>
        <p:nvGraphicFramePr>
          <p:cNvPr id="4" name="表格 3"/>
          <p:cNvGraphicFramePr/>
          <p:nvPr/>
        </p:nvGraphicFramePr>
        <p:xfrm>
          <a:off x="140970" y="341630"/>
          <a:ext cx="11910060" cy="6400800"/>
        </p:xfrm>
        <a:graphic>
          <a:graphicData uri="http://schemas.openxmlformats.org/drawingml/2006/table">
            <a:tbl>
              <a:tblPr firstRow="1" bandRow="1">
                <a:tableStyleId>{5940675A-B579-460E-94D1-54222C63F5DA}</a:tableStyleId>
              </a:tblPr>
              <a:tblGrid>
                <a:gridCol w="1336040"/>
                <a:gridCol w="10574020"/>
              </a:tblGrid>
              <a:tr h="1828800">
                <a:tc>
                  <a:txBody>
                    <a:bodyPr/>
                    <a:p>
                      <a:pPr indent="0" algn="ctr">
                        <a:buNone/>
                      </a:pPr>
                      <a:r>
                        <a:rPr lang="en-US" sz="2000" b="1">
                          <a:latin typeface="黑体" panose="02010609060101010101" charset="-122"/>
                          <a:ea typeface="黑体" panose="02010609060101010101" charset="-122"/>
                          <a:cs typeface="黑体" panose="02010609060101010101" charset="-122"/>
                        </a:rPr>
                        <a:t>制度化、体系化(二战后初期)</a:t>
                      </a:r>
                      <a:endParaRPr lang="en-US" altLang="en-US" sz="2000" b="1">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1">
                          <a:solidFill>
                            <a:srgbClr val="FF0000"/>
                          </a:solidFill>
                          <a:latin typeface="楷体" panose="02010609060101010101" charset="-122"/>
                          <a:ea typeface="楷体" panose="02010609060101010101" charset="-122"/>
                          <a:cs typeface="楷体" panose="02010609060101010101" charset="-122"/>
                        </a:rPr>
                        <a:t>二战后以美国为中心的资本主义世界经济体系的形成</a:t>
                      </a:r>
                      <a:r>
                        <a:rPr lang="en-US" sz="2000" b="1">
                          <a:latin typeface="楷体" panose="02010609060101010101" charset="-122"/>
                          <a:ea typeface="楷体" panose="02010609060101010101" charset="-122"/>
                          <a:cs typeface="楷体" panose="02010609060101010101" charset="-122"/>
                        </a:rPr>
                        <a:t>①过程：以美元为中心的布雷顿森林体系建立，世界有了统一的</a:t>
                      </a:r>
                      <a:r>
                        <a:rPr lang="en-US" sz="2000" b="1">
                          <a:solidFill>
                            <a:srgbClr val="FF0000"/>
                          </a:solidFill>
                          <a:latin typeface="楷体" panose="02010609060101010101" charset="-122"/>
                          <a:ea typeface="楷体" panose="02010609060101010101" charset="-122"/>
                          <a:cs typeface="楷体" panose="02010609060101010101" charset="-122"/>
                        </a:rPr>
                        <a:t>国际货币体系</a:t>
                      </a:r>
                      <a:r>
                        <a:rPr lang="en-US" sz="2000" b="1">
                          <a:latin typeface="楷体" panose="02010609060101010101" charset="-122"/>
                          <a:ea typeface="楷体" panose="02010609060101010101" charset="-122"/>
                          <a:cs typeface="楷体" panose="02010609060101010101" charset="-122"/>
                        </a:rPr>
                        <a:t>；《关税与贸易总协定》的签署，建立起以美国为主导的</a:t>
                      </a:r>
                      <a:r>
                        <a:rPr lang="en-US" sz="2000" b="1">
                          <a:solidFill>
                            <a:srgbClr val="FF0000"/>
                          </a:solidFill>
                          <a:latin typeface="楷体" panose="02010609060101010101" charset="-122"/>
                          <a:ea typeface="楷体" panose="02010609060101010101" charset="-122"/>
                          <a:cs typeface="楷体" panose="02010609060101010101" charset="-122"/>
                        </a:rPr>
                        <a:t>国际贸易体系</a:t>
                      </a:r>
                      <a:r>
                        <a:rPr lang="en-US" sz="2000" b="1">
                          <a:latin typeface="楷体" panose="02010609060101010101" charset="-122"/>
                          <a:ea typeface="楷体" panose="02010609060101010101" charset="-122"/>
                          <a:cs typeface="楷体" panose="02010609060101010101" charset="-122"/>
                        </a:rPr>
                        <a:t>；</a:t>
                      </a:r>
                      <a:r>
                        <a:rPr lang="en-US" sz="2000" b="1">
                          <a:solidFill>
                            <a:srgbClr val="FF0000"/>
                          </a:solidFill>
                          <a:latin typeface="楷体" panose="02010609060101010101" charset="-122"/>
                          <a:ea typeface="楷体" panose="02010609060101010101" charset="-122"/>
                          <a:cs typeface="楷体" panose="02010609060101010101" charset="-122"/>
                        </a:rPr>
                        <a:t>世界银行、国际货币基金组织和“关贸总协定”这三大经济支柱，</a:t>
                      </a:r>
                      <a:r>
                        <a:rPr lang="en-US" sz="2000" b="1">
                          <a:latin typeface="楷体" panose="02010609060101010101" charset="-122"/>
                          <a:ea typeface="楷体" panose="02010609060101010101" charset="-122"/>
                          <a:cs typeface="楷体" panose="02010609060101010101" charset="-122"/>
                        </a:rPr>
                        <a:t>调整了世界经济贸易和金融。②影响：确立了美国二战后资本主义世界经济领域中的霸主地位，有利于美国对外经济扩张；一定程度上稳定了世界经济秩序，促进了世界贸易；</a:t>
                      </a:r>
                      <a:r>
                        <a:rPr lang="en-US" sz="2000" b="1">
                          <a:solidFill>
                            <a:srgbClr val="FF0000"/>
                          </a:solidFill>
                          <a:latin typeface="楷体" panose="02010609060101010101" charset="-122"/>
                          <a:ea typeface="楷体" panose="02010609060101010101" charset="-122"/>
                          <a:cs typeface="楷体" panose="02010609060101010101" charset="-122"/>
                        </a:rPr>
                        <a:t>顺应了经济全球化趋势，反映了世界经济向体系化、制度化方向发展</a:t>
                      </a:r>
                      <a:endParaRPr lang="en-US" altLang="en-US" sz="2000" b="1">
                        <a:solidFill>
                          <a:srgbClr val="FF0000"/>
                        </a:solidFill>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0">
                <a:tc>
                  <a:txBody>
                    <a:bodyPr/>
                    <a:p>
                      <a:pPr indent="0" algn="ctr">
                        <a:buNone/>
                      </a:pPr>
                      <a:r>
                        <a:rPr lang="en-US" sz="2000" b="1">
                          <a:latin typeface="黑体" panose="02010609060101010101" charset="-122"/>
                          <a:ea typeface="黑体" panose="02010609060101010101" charset="-122"/>
                          <a:cs typeface="黑体" panose="02010609060101010101" charset="-122"/>
                        </a:rPr>
                        <a:t>区域化、集团化(20世纪六七十年代以来)</a:t>
                      </a:r>
                      <a:endParaRPr lang="en-US" altLang="en-US" sz="2000" b="1">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1">
                          <a:latin typeface="楷体" panose="02010609060101010101" charset="-122"/>
                          <a:ea typeface="楷体" panose="02010609060101010101" charset="-122"/>
                          <a:cs typeface="楷体" panose="02010609060101010101" charset="-122"/>
                        </a:rPr>
                        <a:t>世界经济的区域集团化①</a:t>
                      </a:r>
                      <a:r>
                        <a:rPr lang="en-US" sz="2000" b="1">
                          <a:solidFill>
                            <a:srgbClr val="FF0000"/>
                          </a:solidFill>
                          <a:latin typeface="楷体" panose="02010609060101010101" charset="-122"/>
                          <a:ea typeface="楷体" panose="02010609060101010101" charset="-122"/>
                          <a:cs typeface="楷体" panose="02010609060101010101" charset="-122"/>
                        </a:rPr>
                        <a:t>欧盟：1993年成立，</a:t>
                      </a:r>
                      <a:r>
                        <a:rPr lang="en-US" sz="2000" b="1">
                          <a:latin typeface="楷体" panose="02010609060101010101" charset="-122"/>
                          <a:ea typeface="楷体" panose="02010609060101010101" charset="-122"/>
                          <a:cs typeface="楷体" panose="02010609060101010101" charset="-122"/>
                        </a:rPr>
                        <a:t>欧洲政治经济一体化的进程加快，是</a:t>
                      </a:r>
                      <a:r>
                        <a:rPr lang="en-US" sz="2000" b="1">
                          <a:solidFill>
                            <a:srgbClr val="FF0000"/>
                          </a:solidFill>
                          <a:latin typeface="楷体" panose="02010609060101010101" charset="-122"/>
                          <a:ea typeface="楷体" panose="02010609060101010101" charset="-122"/>
                          <a:cs typeface="楷体" panose="02010609060101010101" charset="-122"/>
                        </a:rPr>
                        <a:t>合作程度最高的区域化组织；</a:t>
                      </a:r>
                      <a:r>
                        <a:rPr lang="en-US" sz="2000" b="1">
                          <a:latin typeface="楷体" panose="02010609060101010101" charset="-122"/>
                          <a:ea typeface="楷体" panose="02010609060101010101" charset="-122"/>
                          <a:cs typeface="楷体" panose="02010609060101010101" charset="-122"/>
                        </a:rPr>
                        <a:t>提高了欧洲的国际政治地位；有利于推动世界朝多极化方向发展。②</a:t>
                      </a:r>
                      <a:r>
                        <a:rPr lang="en-US" sz="2000" b="1">
                          <a:solidFill>
                            <a:srgbClr val="FF0000"/>
                          </a:solidFill>
                          <a:latin typeface="楷体" panose="02010609060101010101" charset="-122"/>
                          <a:ea typeface="楷体" panose="02010609060101010101" charset="-122"/>
                          <a:cs typeface="楷体" panose="02010609060101010101" charset="-122"/>
                        </a:rPr>
                        <a:t>北美自由贸易区：1992</a:t>
                      </a:r>
                      <a:r>
                        <a:rPr lang="zh-CN" sz="2000" b="1">
                          <a:solidFill>
                            <a:srgbClr val="FF0000"/>
                          </a:solidFill>
                          <a:latin typeface="楷体" panose="02010609060101010101" charset="-122"/>
                          <a:ea typeface="楷体" panose="02010609060101010101" charset="-122"/>
                          <a:cs typeface="楷体" panose="02010609060101010101" charset="-122"/>
                        </a:rPr>
                        <a:t>年成立，</a:t>
                      </a:r>
                      <a:r>
                        <a:rPr lang="en-US" sz="2000" b="1">
                          <a:solidFill>
                            <a:srgbClr val="FF0000"/>
                          </a:solidFill>
                          <a:latin typeface="楷体" panose="02010609060101010101" charset="-122"/>
                          <a:ea typeface="楷体" panose="02010609060101010101" charset="-122"/>
                          <a:cs typeface="楷体" panose="02010609060101010101" charset="-122"/>
                        </a:rPr>
                        <a:t>第一个由发达国家和发展中国家组成的经济贸易集团；</a:t>
                      </a:r>
                      <a:r>
                        <a:rPr lang="en-US" sz="2000" b="1">
                          <a:latin typeface="楷体" panose="02010609060101010101" charset="-122"/>
                          <a:ea typeface="楷体" panose="02010609060101010101" charset="-122"/>
                          <a:cs typeface="楷体" panose="02010609060101010101" charset="-122"/>
                        </a:rPr>
                        <a:t>增强了国际竞争力和区域经济实力。③</a:t>
                      </a:r>
                      <a:r>
                        <a:rPr lang="en-US" sz="2000" b="1">
                          <a:solidFill>
                            <a:srgbClr val="FF0000"/>
                          </a:solidFill>
                          <a:latin typeface="楷体" panose="02010609060101010101" charset="-122"/>
                          <a:ea typeface="楷体" panose="02010609060101010101" charset="-122"/>
                          <a:cs typeface="楷体" panose="02010609060101010101" charset="-122"/>
                        </a:rPr>
                        <a:t>亚太经合组织：是当今范围最广、规模最大的区域性经济合作组织；</a:t>
                      </a:r>
                      <a:r>
                        <a:rPr lang="en-US" sz="2000" b="1">
                          <a:latin typeface="楷体" panose="02010609060101010101" charset="-122"/>
                          <a:ea typeface="楷体" panose="02010609060101010101" charset="-122"/>
                          <a:cs typeface="楷体" panose="02010609060101010101" charset="-122"/>
                        </a:rPr>
                        <a:t>促进了地区贸易与投资自由化、便利化和经济技术合作</a:t>
                      </a:r>
                      <a:endParaRPr lang="en-US" altLang="en-US" sz="2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048000">
                <a:tc>
                  <a:txBody>
                    <a:bodyPr/>
                    <a:p>
                      <a:pPr indent="0" algn="ctr">
                        <a:buNone/>
                      </a:pPr>
                      <a:r>
                        <a:rPr lang="en-US" sz="2000" b="1">
                          <a:latin typeface="黑体" panose="02010609060101010101" charset="-122"/>
                          <a:ea typeface="黑体" panose="02010609060101010101" charset="-122"/>
                          <a:cs typeface="黑体" panose="02010609060101010101" charset="-122"/>
                        </a:rPr>
                        <a:t>全球化、规范化(20世纪90年代以来)</a:t>
                      </a:r>
                      <a:endParaRPr lang="en-US" altLang="en-US" sz="2000" b="1">
                        <a:latin typeface="黑体" panose="02010609060101010101" charset="-122"/>
                        <a:ea typeface="黑体" panose="02010609060101010101" charset="-122"/>
                        <a:cs typeface="黑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000" b="1">
                          <a:latin typeface="楷体" panose="02010609060101010101" charset="-122"/>
                          <a:ea typeface="楷体" panose="02010609060101010101" charset="-122"/>
                          <a:cs typeface="楷体" panose="02010609060101010101" charset="-122"/>
                        </a:rPr>
                        <a:t>(1)世界经济的全球化趋势①原因：</a:t>
                      </a:r>
                      <a:r>
                        <a:rPr lang="en-US" sz="2000" b="1">
                          <a:solidFill>
                            <a:srgbClr val="FF0000"/>
                          </a:solidFill>
                          <a:latin typeface="楷体" panose="02010609060101010101" charset="-122"/>
                          <a:ea typeface="楷体" panose="02010609060101010101" charset="-122"/>
                          <a:cs typeface="楷体" panose="02010609060101010101" charset="-122"/>
                        </a:rPr>
                        <a:t>科技发展(物质基础和推动力)；交通运输和信息技术(技术手段)；跨国公司和各种国际组织(推动者)；两极格局结束(消除障碍)；绝大多数国家实行市场经济体制(有利条件)。</a:t>
                      </a:r>
                      <a:r>
                        <a:rPr lang="en-US" sz="2000" b="1">
                          <a:latin typeface="楷体" panose="02010609060101010101" charset="-122"/>
                          <a:ea typeface="楷体" panose="02010609060101010101" charset="-122"/>
                          <a:cs typeface="楷体" panose="02010609060101010101" charset="-122"/>
                        </a:rPr>
                        <a:t>②评价对世界：加速了世界经济的发展和繁荣，加剧了全球竞争中的利益失衡，加深了世界各国经济的相互依赖性，增强了经济危机的传染性和破坏性。</a:t>
                      </a:r>
                      <a:r>
                        <a:rPr lang="en-US" sz="2000" b="1">
                          <a:solidFill>
                            <a:srgbClr val="FF0000"/>
                          </a:solidFill>
                          <a:latin typeface="楷体" panose="02010609060101010101" charset="-122"/>
                          <a:ea typeface="楷体" panose="02010609060101010101" charset="-122"/>
                          <a:cs typeface="楷体" panose="02010609060101010101" charset="-122"/>
                        </a:rPr>
                        <a:t>对发达国家：发达国家在经济全球化中占主导地位，成为经济全球化的最大受益者;对发展中国家：有利于吸引外资、技术和先进的管理经验，开拓国际市场；但在国际竞争中处于十分不利的地位，国家主权和经济安全面临着空前的压力和挑战。</a:t>
                      </a:r>
                      <a:r>
                        <a:rPr lang="en-US" sz="2000" b="1">
                          <a:latin typeface="楷体" panose="02010609060101010101" charset="-122"/>
                          <a:ea typeface="楷体" panose="02010609060101010101" charset="-122"/>
                          <a:cs typeface="楷体" panose="02010609060101010101" charset="-122"/>
                        </a:rPr>
                        <a:t>(2)世界贸易组织①背景：随着世界经济全球化迅速发展，关贸总协定难以适应世界经济的发展。②成立：</a:t>
                      </a:r>
                      <a:r>
                        <a:rPr lang="en-US" sz="2000" b="1">
                          <a:solidFill>
                            <a:srgbClr val="FF0000"/>
                          </a:solidFill>
                          <a:latin typeface="楷体" panose="02010609060101010101" charset="-122"/>
                          <a:ea typeface="楷体" panose="02010609060101010101" charset="-122"/>
                          <a:cs typeface="楷体" panose="02010609060101010101" charset="-122"/>
                        </a:rPr>
                        <a:t>1995年1月1日，世界贸易组织正式开始运作，标志着规范化、法制化的世界贸易体系建立起来，</a:t>
                      </a:r>
                      <a:r>
                        <a:rPr lang="en-US" sz="2000" b="1">
                          <a:latin typeface="楷体" panose="02010609060101010101" charset="-122"/>
                          <a:ea typeface="楷体" panose="02010609060101010101" charset="-122"/>
                          <a:cs typeface="楷体" panose="02010609060101010101" charset="-122"/>
                        </a:rPr>
                        <a:t>加快了经济全球化的发展。③中国加入：中国于2001年12月加入。对中国有利有弊，但利大于弊</a:t>
                      </a:r>
                      <a:endParaRPr lang="en-US" altLang="en-US" sz="2000" b="1">
                        <a:latin typeface="楷体" panose="02010609060101010101" charset="-122"/>
                        <a:ea typeface="楷体" panose="02010609060101010101" charset="-122"/>
                        <a:cs typeface="楷体" panose="02010609060101010101"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0" name="文本框 99"/>
          <p:cNvSpPr txBox="1"/>
          <p:nvPr/>
        </p:nvSpPr>
        <p:spPr>
          <a:xfrm>
            <a:off x="114935" y="102235"/>
            <a:ext cx="11857355" cy="3692525"/>
          </a:xfrm>
          <a:prstGeom prst="rect">
            <a:avLst/>
          </a:prstGeom>
          <a:noFill/>
          <a:ln w="9525">
            <a:noFill/>
          </a:ln>
        </p:spPr>
        <p:txBody>
          <a:bodyPr wrap="square">
            <a:spAutoFit/>
          </a:bodyPr>
          <a:p>
            <a:pPr indent="0" fontAlgn="auto"/>
            <a:r>
              <a:rPr lang="zh-CN" b="1">
                <a:ea typeface="黑体" panose="02010609060101010101" charset="-122"/>
              </a:rPr>
              <a:t>一、第二次世界大战后西方资本主义经济的变化（《三维》</a:t>
            </a:r>
            <a:r>
              <a:rPr lang="en-US" altLang="zh-CN" b="1">
                <a:ea typeface="黑体" panose="02010609060101010101" charset="-122"/>
              </a:rPr>
              <a:t>P120</a:t>
            </a:r>
            <a:r>
              <a:rPr lang="zh-CN" b="1">
                <a:ea typeface="黑体" panose="02010609060101010101" charset="-122"/>
              </a:rPr>
              <a:t>）</a:t>
            </a:r>
            <a:r>
              <a:rPr lang="en-US" b="1">
                <a:latin typeface="Times New Roman" panose="02020603050405020304" charset="0"/>
              </a:rPr>
              <a:t>1</a:t>
            </a:r>
            <a:r>
              <a:rPr lang="zh-CN" b="1">
                <a:latin typeface="Times New Roman" panose="02020603050405020304" charset="0"/>
                <a:ea typeface="宋体" panose="02010600030101010101" pitchFamily="2" charset="-122"/>
              </a:rPr>
              <a:t>．</a:t>
            </a:r>
            <a:r>
              <a:rPr lang="zh-CN" b="1">
                <a:ea typeface="黑体" panose="02010609060101010101" charset="-122"/>
              </a:rPr>
              <a:t>经济发展的科技化：</a:t>
            </a:r>
            <a:r>
              <a:rPr lang="zh-CN" b="1">
                <a:latin typeface="楷体" panose="02010609060101010101" charset="-122"/>
                <a:ea typeface="楷体" panose="02010609060101010101" charset="-122"/>
              </a:rPr>
              <a:t>第二次世界大战后，科学技术获得新发展，科技成为推动经济发展的主要动力，改变了经济发展的模式和结构，促进了教育的发展，推动了国际人才的流动和争夺。</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2</a:t>
            </a:r>
            <a:r>
              <a:rPr lang="zh-CN" b="1">
                <a:latin typeface="Times New Roman" panose="02020603050405020304" charset="0"/>
                <a:ea typeface="宋体" panose="02010600030101010101" pitchFamily="2" charset="-122"/>
              </a:rPr>
              <a:t>．</a:t>
            </a:r>
            <a:r>
              <a:rPr lang="zh-CN" b="1">
                <a:ea typeface="黑体" panose="02010609060101010101" charset="-122"/>
              </a:rPr>
              <a:t>经济结构上的后工业化：</a:t>
            </a:r>
            <a:r>
              <a:rPr lang="zh-CN" b="1">
                <a:latin typeface="楷体" panose="02010609060101010101" charset="-122"/>
                <a:ea typeface="楷体" panose="02010609060101010101" charset="-122"/>
              </a:rPr>
              <a:t>第二次世界大战后，西方国家大力发展以服务业为核心的第三产业，服务业成为国家经济的主导，西方传统工业向发展中国家转移，一方面有利于发展中国家的工业化进程，另一方面也造成了环境污染。</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3</a:t>
            </a:r>
            <a:r>
              <a:rPr lang="zh-CN" b="1">
                <a:latin typeface="Times New Roman" panose="02020603050405020304" charset="0"/>
                <a:ea typeface="宋体" panose="02010600030101010101" pitchFamily="2" charset="-122"/>
              </a:rPr>
              <a:t>．</a:t>
            </a:r>
            <a:r>
              <a:rPr lang="zh-CN" b="1">
                <a:ea typeface="黑体" panose="02010609060101010101" charset="-122"/>
              </a:rPr>
              <a:t>居民生活上的逆城市化：</a:t>
            </a:r>
            <a:r>
              <a:rPr lang="zh-CN" b="1">
                <a:latin typeface="楷体" panose="02010609060101010101" charset="-122"/>
                <a:ea typeface="楷体" panose="02010609060101010101" charset="-122"/>
              </a:rPr>
              <a:t>第二次世界大战后，由于科技进步和交通运输业的发展，大城市人口向小城镇或者乡村转移，缓解了城市的就业和环境压力，工业革命后，首次出现了逆城市化趋势。</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4</a:t>
            </a:r>
            <a:r>
              <a:rPr lang="zh-CN" b="1">
                <a:latin typeface="Times New Roman" panose="02020603050405020304" charset="0"/>
                <a:ea typeface="宋体" panose="02010600030101010101" pitchFamily="2" charset="-122"/>
              </a:rPr>
              <a:t>．</a:t>
            </a:r>
            <a:r>
              <a:rPr lang="zh-CN" b="1">
                <a:ea typeface="黑体" panose="02010609060101010101" charset="-122"/>
              </a:rPr>
              <a:t>资本结构上的社会化：</a:t>
            </a:r>
            <a:r>
              <a:rPr lang="zh-CN" b="1">
                <a:latin typeface="楷体" panose="02010609060101010101" charset="-122"/>
                <a:ea typeface="楷体" panose="02010609060101010101" charset="-122"/>
              </a:rPr>
              <a:t>第二次世界大战后，股份化企业继续发展，随着股票市场的日趋完善，企业所有权进一步分散，单一所有者的企业成为个例，大部分企业成为社会的公共产品，资本社会化趋势更加明显。</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5</a:t>
            </a:r>
            <a:r>
              <a:rPr lang="zh-CN" b="1">
                <a:latin typeface="Times New Roman" panose="02020603050405020304" charset="0"/>
                <a:ea typeface="宋体" panose="02010600030101010101" pitchFamily="2" charset="-122"/>
              </a:rPr>
              <a:t>．</a:t>
            </a:r>
            <a:r>
              <a:rPr lang="zh-CN" b="1">
                <a:ea typeface="黑体" panose="02010609060101010101" charset="-122"/>
              </a:rPr>
              <a:t>财富分配上的国家化</a:t>
            </a:r>
            <a:r>
              <a:rPr lang="zh-CN" b="1">
                <a:ea typeface="宋体" panose="02010600030101010101" pitchFamily="2" charset="-122"/>
              </a:rPr>
              <a:t>：</a:t>
            </a:r>
            <a:r>
              <a:rPr lang="zh-CN" b="1">
                <a:latin typeface="楷体" panose="02010609060101010101" charset="-122"/>
                <a:ea typeface="楷体" panose="02010609060101010101" charset="-122"/>
              </a:rPr>
              <a:t>第二次世界大战后，随着福利国家的建立，国家通过各种税收等手段将社会财富进行二次分配，保证了社会低收入群体的基本生活需求，缓解了社会的贫富分化趋势，缓和了社会矛盾。</a:t>
            </a:r>
            <a:endParaRPr lang="en-US" b="1">
              <a:latin typeface="楷体" panose="02010609060101010101" charset="-122"/>
              <a:ea typeface="楷体" panose="02010609060101010101" charset="-122"/>
            </a:endParaRPr>
          </a:p>
          <a:p>
            <a:pPr indent="0" fontAlgn="auto"/>
            <a:r>
              <a:rPr lang="en-US" b="1">
                <a:latin typeface="Times New Roman" panose="02020603050405020304" charset="0"/>
              </a:rPr>
              <a:t>6</a:t>
            </a:r>
            <a:r>
              <a:rPr lang="zh-CN" b="1">
                <a:latin typeface="Times New Roman" panose="02020603050405020304" charset="0"/>
                <a:ea typeface="宋体" panose="02010600030101010101" pitchFamily="2" charset="-122"/>
              </a:rPr>
              <a:t>．</a:t>
            </a:r>
            <a:r>
              <a:rPr lang="zh-CN" b="1">
                <a:ea typeface="黑体" panose="02010609060101010101" charset="-122"/>
              </a:rPr>
              <a:t>企业管理上的专业化：</a:t>
            </a:r>
            <a:r>
              <a:rPr lang="zh-CN" b="1">
                <a:latin typeface="楷体" panose="02010609060101010101" charset="-122"/>
                <a:ea typeface="楷体" panose="02010609060101010101" charset="-122"/>
              </a:rPr>
              <a:t>第二次世界大战后，随着企业规模的不断扩大，企业的管理日渐繁杂，企业经营权与所有权日渐分离，一批经过专业培训的企业管理人员应运而生，大大提高了企业的经营管理水平。</a:t>
            </a:r>
            <a:endParaRPr lang="zh-CN" altLang="en-US" b="1">
              <a:latin typeface="楷体" panose="02010609060101010101" charset="-122"/>
              <a:ea typeface="楷体" panose="02010609060101010101" charset="-122"/>
            </a:endParaRPr>
          </a:p>
        </p:txBody>
      </p:sp>
      <p:sp>
        <p:nvSpPr>
          <p:cNvPr id="4" name="文本框 3"/>
          <p:cNvSpPr txBox="1"/>
          <p:nvPr/>
        </p:nvSpPr>
        <p:spPr>
          <a:xfrm>
            <a:off x="114935" y="3683635"/>
            <a:ext cx="11560810" cy="645160"/>
          </a:xfrm>
          <a:prstGeom prst="rect">
            <a:avLst/>
          </a:prstGeom>
          <a:noFill/>
          <a:ln w="9525">
            <a:noFill/>
          </a:ln>
        </p:spPr>
        <p:txBody>
          <a:bodyPr wrap="square">
            <a:spAutoFit/>
          </a:bodyPr>
          <a:p>
            <a:pPr indent="0" fontAlgn="auto"/>
            <a:r>
              <a:rPr lang="zh-CN" b="1">
                <a:ea typeface="黑体" panose="02010609060101010101" charset="-122"/>
              </a:rPr>
              <a:t>二、资本主义现代化模式的进一步调整</a:t>
            </a:r>
            <a:endParaRPr lang="zh-CN" b="1">
              <a:ea typeface="宋体" panose="02010600030101010101" pitchFamily="2" charset="-122"/>
            </a:endParaRPr>
          </a:p>
          <a:p>
            <a:endParaRPr lang="zh-CN" altLang="en-US" b="1">
              <a:latin typeface="楷体" panose="02010609060101010101" charset="-122"/>
              <a:ea typeface="宋体" panose="02010600030101010101" pitchFamily="2" charset="-122"/>
              <a:cs typeface="楷体" panose="02010609060101010101" charset="-122"/>
            </a:endParaRPr>
          </a:p>
        </p:txBody>
      </p:sp>
      <p:graphicFrame>
        <p:nvGraphicFramePr>
          <p:cNvPr id="5" name="表格 4"/>
          <p:cNvGraphicFramePr/>
          <p:nvPr/>
        </p:nvGraphicFramePr>
        <p:xfrm>
          <a:off x="114935" y="4013835"/>
          <a:ext cx="11561445" cy="2743200"/>
        </p:xfrm>
        <a:graphic>
          <a:graphicData uri="http://schemas.openxmlformats.org/drawingml/2006/table">
            <a:tbl>
              <a:tblPr firstRow="1" bandRow="1">
                <a:tableStyleId>{5940675A-B579-460E-94D1-54222C63F5DA}</a:tableStyleId>
              </a:tblPr>
              <a:tblGrid>
                <a:gridCol w="772160"/>
                <a:gridCol w="10789285"/>
              </a:tblGrid>
              <a:tr h="274320">
                <a:tc>
                  <a:txBody>
                    <a:bodyPr/>
                    <a:p>
                      <a:pPr indent="0" algn="ctr">
                        <a:buNone/>
                      </a:pPr>
                      <a:r>
                        <a:rPr lang="en-US" sz="1800" b="1">
                          <a:latin typeface="黑体" panose="02010609060101010101" charset="-122"/>
                          <a:ea typeface="黑体" panose="02010609060101010101" charset="-122"/>
                          <a:cs typeface="Times New Roman" panose="02020603050405020304" charset="0"/>
                        </a:rPr>
                        <a:t>项目</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黑体" panose="02010609060101010101" charset="-122"/>
                          <a:ea typeface="黑体" panose="02010609060101010101" charset="-122"/>
                          <a:cs typeface="Times New Roman" panose="02020603050405020304" charset="0"/>
                        </a:rPr>
                        <a:t>主要表现</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22960">
                <a:tc>
                  <a:txBody>
                    <a:bodyPr/>
                    <a:p>
                      <a:pPr indent="0" algn="ctr">
                        <a:buNone/>
                      </a:pPr>
                      <a:r>
                        <a:rPr lang="en-US" sz="1800" b="1">
                          <a:latin typeface="黑体" panose="02010609060101010101" charset="-122"/>
                          <a:ea typeface="黑体" panose="02010609060101010101" charset="-122"/>
                          <a:cs typeface="Times New Roman" panose="02020603050405020304" charset="0"/>
                        </a:rPr>
                        <a:t>国家干预</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Times New Roman" panose="02020603050405020304" charset="0"/>
                        </a:rPr>
                        <a:t>在不同国家</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国家干预的方法和侧重点有所不同</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主要内容有：</a:t>
                      </a:r>
                      <a:r>
                        <a:rPr lang="en-US" sz="1800" b="1">
                          <a:solidFill>
                            <a:srgbClr val="FF0000"/>
                          </a:solidFill>
                          <a:latin typeface="楷体" panose="02010609060101010101" charset="-122"/>
                          <a:ea typeface="楷体" panose="02010609060101010101" charset="-122"/>
                          <a:cs typeface="Times New Roman" panose="02020603050405020304" charset="0"/>
                        </a:rPr>
                        <a:t>制订指导性的经济计划、实行企业国有化、国家采购、利用财政金融政策宏观调控经济、实行福利政策等。</a:t>
                      </a:r>
                      <a:r>
                        <a:rPr lang="en-US" sz="1800" b="1">
                          <a:latin typeface="楷体" panose="02010609060101010101" charset="-122"/>
                          <a:ea typeface="楷体" panose="02010609060101010101" charset="-122"/>
                          <a:cs typeface="Times New Roman" panose="02020603050405020304" charset="0"/>
                        </a:rPr>
                        <a:t>同时</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各国政府也</a:t>
                      </a:r>
                      <a:r>
                        <a:rPr lang="en-US" sz="1800" b="1">
                          <a:solidFill>
                            <a:srgbClr val="FF0000"/>
                          </a:solidFill>
                          <a:latin typeface="楷体" panose="02010609060101010101" charset="-122"/>
                          <a:ea typeface="楷体" panose="02010609060101010101" charset="-122"/>
                          <a:cs typeface="Times New Roman" panose="02020603050405020304" charset="0"/>
                        </a:rPr>
                        <a:t>制定法律</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a:solidFill>
                            <a:srgbClr val="FF0000"/>
                          </a:solidFill>
                          <a:latin typeface="楷体" panose="02010609060101010101" charset="-122"/>
                          <a:ea typeface="楷体" panose="02010609060101010101" charset="-122"/>
                          <a:cs typeface="Times New Roman" panose="02020603050405020304" charset="0"/>
                        </a:rPr>
                        <a:t>对垄断加以限制</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a:solidFill>
                            <a:srgbClr val="FF0000"/>
                          </a:solidFill>
                          <a:latin typeface="楷体" panose="02010609060101010101" charset="-122"/>
                          <a:ea typeface="楷体" panose="02010609060101010101" charset="-122"/>
                          <a:cs typeface="Times New Roman" panose="02020603050405020304" charset="0"/>
                        </a:rPr>
                        <a:t>保证竞争</a:t>
                      </a:r>
                      <a:endParaRPr lang="en-US" altLang="en-US" sz="1800" b="1">
                        <a:solidFill>
                          <a:srgbClr val="FF0000"/>
                        </a:solidFill>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a:txBody>
                    <a:bodyPr/>
                    <a:p>
                      <a:pPr indent="0" algn="ctr">
                        <a:buNone/>
                      </a:pPr>
                      <a:r>
                        <a:rPr lang="en-US" sz="1800" b="1">
                          <a:latin typeface="黑体" panose="02010609060101010101" charset="-122"/>
                          <a:ea typeface="黑体" panose="02010609060101010101" charset="-122"/>
                          <a:cs typeface="Times New Roman" panose="02020603050405020304" charset="0"/>
                        </a:rPr>
                        <a:t>企业调整</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宋体" panose="02010600030101010101" pitchFamily="2" charset="-122"/>
                        </a:rPr>
                        <a:t>①</a:t>
                      </a:r>
                      <a:r>
                        <a:rPr lang="en-US" sz="1800" b="1">
                          <a:solidFill>
                            <a:srgbClr val="FF0000"/>
                          </a:solidFill>
                          <a:latin typeface="楷体" panose="02010609060101010101" charset="-122"/>
                          <a:ea typeface="楷体" panose="02010609060101010101" charset="-122"/>
                          <a:cs typeface="Times New Roman" panose="02020603050405020304" charset="0"/>
                        </a:rPr>
                        <a:t>企业的所有权和经营权明显分离</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管理人员专门从事经营有利于提高企业管理水平。</a:t>
                      </a:r>
                      <a:r>
                        <a:rPr lang="en-US" sz="1800" b="1">
                          <a:latin typeface="楷体" panose="02010609060101010101" charset="-122"/>
                          <a:ea typeface="楷体" panose="02010609060101010101" charset="-122"/>
                          <a:cs typeface="宋体" panose="02010600030101010101" pitchFamily="2" charset="-122"/>
                        </a:rPr>
                        <a:t>②</a:t>
                      </a:r>
                      <a:r>
                        <a:rPr lang="en-US" sz="1800" b="1">
                          <a:solidFill>
                            <a:srgbClr val="FF0000"/>
                          </a:solidFill>
                          <a:latin typeface="楷体" panose="02010609060101010101" charset="-122"/>
                          <a:ea typeface="楷体" panose="02010609060101010101" charset="-122"/>
                          <a:cs typeface="Times New Roman" panose="02020603050405020304" charset="0"/>
                        </a:rPr>
                        <a:t>股份公司成为企业的主要组织形式</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股票的分散有利于现代企业所需大量资金的筹集</a:t>
                      </a:r>
                      <a:endParaRPr lang="en-US" altLang="en-US" sz="1800" b="1">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a:txBody>
                    <a:bodyPr/>
                    <a:p>
                      <a:pPr indent="0" algn="ctr">
                        <a:buNone/>
                      </a:pPr>
                      <a:r>
                        <a:rPr lang="en-US" sz="1800" b="1">
                          <a:latin typeface="黑体" panose="02010609060101010101" charset="-122"/>
                          <a:ea typeface="黑体" panose="02010609060101010101" charset="-122"/>
                          <a:cs typeface="宋体" panose="02010600030101010101" pitchFamily="2" charset="-122"/>
                        </a:rPr>
                        <a:t>产业结构</a:t>
                      </a:r>
                      <a:endParaRPr lang="en-US" altLang="en-US" sz="1800" b="1">
                        <a:latin typeface="黑体" panose="02010609060101010101" charset="-122"/>
                        <a:ea typeface="黑体" panose="02010609060101010101"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a:latin typeface="楷体" panose="02010609060101010101" charset="-122"/>
                          <a:ea typeface="楷体" panose="02010609060101010101" charset="-122"/>
                          <a:cs typeface="Times New Roman" panose="02020603050405020304" charset="0"/>
                        </a:rPr>
                        <a:t>在国家干预和第三次科技革命等因素的推动下</a:t>
                      </a:r>
                      <a:r>
                        <a:rPr lang="en-US" sz="1800" b="1">
                          <a:latin typeface="楷体" panose="02010609060101010101" charset="-122"/>
                          <a:ea typeface="楷体" panose="02010609060101010101" charset="-122"/>
                          <a:cs typeface="宋体" panose="02010600030101010101" pitchFamily="2" charset="-122"/>
                        </a:rPr>
                        <a:t>，</a:t>
                      </a:r>
                      <a:r>
                        <a:rPr lang="en-US" sz="1800" b="1">
                          <a:latin typeface="楷体" panose="02010609060101010101" charset="-122"/>
                          <a:ea typeface="楷体" panose="02010609060101010101" charset="-122"/>
                          <a:cs typeface="Times New Roman" panose="02020603050405020304" charset="0"/>
                        </a:rPr>
                        <a:t>产业结构发生巨大变化</a:t>
                      </a:r>
                      <a:r>
                        <a:rPr lang="en-US" sz="1800" b="1">
                          <a:latin typeface="楷体" panose="02010609060101010101" charset="-122"/>
                          <a:ea typeface="楷体" panose="02010609060101010101" charset="-122"/>
                          <a:cs typeface="宋体" panose="02010600030101010101" pitchFamily="2" charset="-122"/>
                        </a:rPr>
                        <a:t>，</a:t>
                      </a:r>
                      <a:r>
                        <a:rPr lang="en-US" sz="1800" b="1">
                          <a:solidFill>
                            <a:srgbClr val="FF0000"/>
                          </a:solidFill>
                          <a:latin typeface="楷体" panose="02010609060101010101" charset="-122"/>
                          <a:ea typeface="楷体" panose="02010609060101010101" charset="-122"/>
                          <a:cs typeface="Times New Roman" panose="02020603050405020304" charset="0"/>
                        </a:rPr>
                        <a:t>第一产业比重下降</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a:solidFill>
                            <a:srgbClr val="FF0000"/>
                          </a:solidFill>
                          <a:latin typeface="楷体" panose="02010609060101010101" charset="-122"/>
                          <a:ea typeface="楷体" panose="02010609060101010101" charset="-122"/>
                          <a:cs typeface="Times New Roman" panose="02020603050405020304" charset="0"/>
                        </a:rPr>
                        <a:t>第二产业比重变化不大</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u="wavy">
                          <a:solidFill>
                            <a:srgbClr val="FF0000"/>
                          </a:solidFill>
                          <a:latin typeface="楷体" panose="02010609060101010101" charset="-122"/>
                          <a:ea typeface="楷体" panose="02010609060101010101" charset="-122"/>
                          <a:cs typeface="Times New Roman" panose="02020603050405020304" charset="0"/>
                        </a:rPr>
                        <a:t>第三产业比重上升为第一位</a:t>
                      </a:r>
                      <a:endParaRPr lang="en-US" altLang="en-US" sz="1800" b="1" u="wavy">
                        <a:solidFill>
                          <a:srgbClr val="FF0000"/>
                        </a:solidFill>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48640">
                <a:tc>
                  <a:txBody>
                    <a:bodyPr/>
                    <a:p>
                      <a:pPr indent="0" algn="ctr">
                        <a:buNone/>
                      </a:pPr>
                      <a:r>
                        <a:rPr lang="en-US" sz="1800" b="1">
                          <a:latin typeface="黑体" panose="02010609060101010101" charset="-122"/>
                          <a:ea typeface="黑体" panose="02010609060101010101" charset="-122"/>
                          <a:cs typeface="Times New Roman" panose="02020603050405020304" charset="0"/>
                        </a:rPr>
                        <a:t>社会结构</a:t>
                      </a:r>
                      <a:endParaRPr lang="en-US" altLang="en-US" sz="1800" b="1">
                        <a:latin typeface="黑体" panose="02010609060101010101" charset="-122"/>
                        <a:ea typeface="黑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1" u="wavy">
                          <a:solidFill>
                            <a:schemeClr val="tx1"/>
                          </a:solidFill>
                          <a:latin typeface="楷体" panose="02010609060101010101" charset="-122"/>
                          <a:ea typeface="楷体" panose="02010609060101010101" charset="-122"/>
                          <a:cs typeface="Times New Roman" panose="02020603050405020304" charset="0"/>
                        </a:rPr>
                        <a:t>产业结构的改变带动了社会结构的变化</a:t>
                      </a:r>
                      <a:r>
                        <a:rPr lang="en-US" sz="1800" b="1">
                          <a:solidFill>
                            <a:schemeClr val="tx1"/>
                          </a:solidFill>
                          <a:latin typeface="楷体" panose="02010609060101010101" charset="-122"/>
                          <a:ea typeface="楷体" panose="02010609060101010101" charset="-122"/>
                          <a:cs typeface="宋体" panose="02010600030101010101" pitchFamily="2" charset="-122"/>
                        </a:rPr>
                        <a:t>，</a:t>
                      </a:r>
                      <a:r>
                        <a:rPr lang="en-US" sz="1800" b="1">
                          <a:solidFill>
                            <a:srgbClr val="FF0000"/>
                          </a:solidFill>
                          <a:latin typeface="楷体" panose="02010609060101010101" charset="-122"/>
                          <a:ea typeface="楷体" panose="02010609060101010101" charset="-122"/>
                          <a:cs typeface="Times New Roman" panose="02020603050405020304" charset="0"/>
                        </a:rPr>
                        <a:t>农业人口和传统的体力劳动者减少</a:t>
                      </a:r>
                      <a:r>
                        <a:rPr lang="en-US" sz="1800" b="1">
                          <a:solidFill>
                            <a:srgbClr val="FF0000"/>
                          </a:solidFill>
                          <a:latin typeface="楷体" panose="02010609060101010101" charset="-122"/>
                          <a:ea typeface="楷体" panose="02010609060101010101" charset="-122"/>
                          <a:cs typeface="宋体" panose="02010600030101010101" pitchFamily="2" charset="-122"/>
                        </a:rPr>
                        <a:t>，</a:t>
                      </a:r>
                      <a:r>
                        <a:rPr lang="en-US" sz="1800" b="1">
                          <a:solidFill>
                            <a:srgbClr val="FF0000"/>
                          </a:solidFill>
                          <a:latin typeface="楷体" panose="02010609060101010101" charset="-122"/>
                          <a:ea typeface="楷体" panose="02010609060101010101" charset="-122"/>
                          <a:cs typeface="Times New Roman" panose="02020603050405020304" charset="0"/>
                        </a:rPr>
                        <a:t>技术人员、管理人员等非体力劳动者人数在就业人口中占第一位</a:t>
                      </a:r>
                      <a:endParaRPr lang="en-US" altLang="en-US" sz="1800" b="1" u="wavy">
                        <a:solidFill>
                          <a:srgbClr val="FF0000"/>
                        </a:solidFill>
                        <a:latin typeface="楷体" panose="02010609060101010101" charset="-122"/>
                        <a:ea typeface="楷体" panose="02010609060101010101" charset="-122"/>
                        <a:cs typeface="Times New Roman" panose="02020603050405020304" charset="0"/>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3.xml><?xml version="1.0" encoding="utf-8"?>
<p:tagLst xmlns:p="http://schemas.openxmlformats.org/presentationml/2006/main">
  <p:tag name="KSO_WPP_MARK_KEY" val="d581daa3-102b-461a-9d56-a5fd69440256"/>
  <p:tag name="COMMONDATA" val="eyJoZGlkIjoiN2JiYWE3ODZmNzlhYjdkNWIwNTQ1N2NjMmE5OTg1Zjc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7828</Words>
  <Application>WPS 演示</Application>
  <PresentationFormat>宽屏</PresentationFormat>
  <Paragraphs>269</Paragraphs>
  <Slides>10</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10</vt:i4>
      </vt:variant>
    </vt:vector>
  </HeadingPairs>
  <TitlesOfParts>
    <vt:vector size="20" baseType="lpstr">
      <vt:lpstr>Arial</vt:lpstr>
      <vt:lpstr>宋体</vt:lpstr>
      <vt:lpstr>Wingdings</vt:lpstr>
      <vt:lpstr>微软雅黑</vt:lpstr>
      <vt:lpstr>黑体</vt:lpstr>
      <vt:lpstr>楷体</vt:lpstr>
      <vt:lpstr>Times New Roman</vt:lpstr>
      <vt:lpstr>方正魏碑简体</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梧桐</cp:lastModifiedBy>
  <cp:revision>1</cp:revision>
  <dcterms:created xsi:type="dcterms:W3CDTF">2023-06-01T02:19:18Z</dcterms:created>
  <dcterms:modified xsi:type="dcterms:W3CDTF">2023-06-01T02:19:18Z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896640F0293443B3A47404706FFD7E56_13</vt:lpwstr>
  </property>
</Properties>
</file>