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40"/>
  </p:handoutMasterIdLst>
  <p:sldIdLst>
    <p:sldId id="1050" r:id="rId3"/>
    <p:sldId id="433" r:id="rId5"/>
    <p:sldId id="983" r:id="rId6"/>
    <p:sldId id="818" r:id="rId7"/>
    <p:sldId id="819" r:id="rId8"/>
    <p:sldId id="975" r:id="rId9"/>
    <p:sldId id="821" r:id="rId10"/>
    <p:sldId id="822" r:id="rId11"/>
    <p:sldId id="823" r:id="rId12"/>
    <p:sldId id="824" r:id="rId13"/>
    <p:sldId id="825" r:id="rId14"/>
    <p:sldId id="826" r:id="rId15"/>
    <p:sldId id="827" r:id="rId16"/>
    <p:sldId id="828" r:id="rId17"/>
    <p:sldId id="897" r:id="rId18"/>
    <p:sldId id="984" r:id="rId19"/>
    <p:sldId id="899" r:id="rId20"/>
    <p:sldId id="900" r:id="rId21"/>
    <p:sldId id="985" r:id="rId22"/>
    <p:sldId id="901" r:id="rId23"/>
    <p:sldId id="902" r:id="rId24"/>
    <p:sldId id="986" r:id="rId25"/>
    <p:sldId id="987" r:id="rId26"/>
    <p:sldId id="988" r:id="rId27"/>
    <p:sldId id="989" r:id="rId28"/>
    <p:sldId id="990" r:id="rId29"/>
    <p:sldId id="991" r:id="rId30"/>
    <p:sldId id="992" r:id="rId31"/>
    <p:sldId id="950" r:id="rId32"/>
    <p:sldId id="961" r:id="rId33"/>
    <p:sldId id="962" r:id="rId34"/>
    <p:sldId id="1054" r:id="rId35"/>
    <p:sldId id="1055" r:id="rId36"/>
    <p:sldId id="1056" r:id="rId37"/>
    <p:sldId id="926" r:id="rId38"/>
    <p:sldId id="927" r:id="rId39"/>
  </p:sldIdLst>
  <p:sldSz cx="12188825" cy="6858000"/>
  <p:notesSz cx="6858000" cy="9144000"/>
  <p:custDataLst>
    <p:tags r:id="rId4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096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16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36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56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76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6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22" userDrawn="1">
          <p15:clr>
            <a:srgbClr val="A4A3A4"/>
          </p15:clr>
        </p15:guide>
        <p15:guide id="2" pos="383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07B9"/>
    <a:srgbClr val="A2873C"/>
    <a:srgbClr val="AB8F3F"/>
    <a:srgbClr val="D3D3D3"/>
    <a:srgbClr val="215968"/>
    <a:srgbClr val="581A35"/>
    <a:srgbClr val="B89B44"/>
    <a:srgbClr val="A29460"/>
    <a:srgbClr val="A27B00"/>
    <a:srgbClr val="D2A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30" autoAdjust="0"/>
    <p:restoredTop sz="96318" autoAdjust="0"/>
  </p:normalViewPr>
  <p:slideViewPr>
    <p:cSldViewPr showGuides="1">
      <p:cViewPr varScale="1">
        <p:scale>
          <a:sx n="113" d="100"/>
          <a:sy n="113" d="100"/>
        </p:scale>
        <p:origin x="786" y="96"/>
      </p:cViewPr>
      <p:guideLst>
        <p:guide orient="horz" pos="2122"/>
        <p:guide pos="383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6" d="100"/>
        <a:sy n="18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28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4" Type="http://schemas.openxmlformats.org/officeDocument/2006/relationships/tags" Target="tags/tag1.xml"/><Relationship Id="rId43" Type="http://schemas.openxmlformats.org/officeDocument/2006/relationships/tableStyles" Target="tableStyles.xml"/><Relationship Id="rId42" Type="http://schemas.openxmlformats.org/officeDocument/2006/relationships/viewProps" Target="viewProps.xml"/><Relationship Id="rId41" Type="http://schemas.openxmlformats.org/officeDocument/2006/relationships/presProps" Target="presProps.xml"/><Relationship Id="rId40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9" Type="http://schemas.openxmlformats.org/officeDocument/2006/relationships/slide" Target="slides/slide36.xml"/><Relationship Id="rId38" Type="http://schemas.openxmlformats.org/officeDocument/2006/relationships/slide" Target="slides/slide35.xml"/><Relationship Id="rId37" Type="http://schemas.openxmlformats.org/officeDocument/2006/relationships/slide" Target="slides/slide34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3F3032-5EC7-4482-AE62-8EF1A9ACF42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93671F-89DF-46A5-BB1B-DEC68373B190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6D7A72-1FD7-428B-B027-7B8D914F056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3E0C4A-4684-4D33-8107-6FA733C6EC7A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方法技巧">
    <p:bg>
      <p:bgPr>
        <a:solidFill>
          <a:srgbClr val="2159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4438228" y="1304925"/>
            <a:ext cx="7750597" cy="555307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 userDrawn="1"/>
        </p:nvSpPr>
        <p:spPr>
          <a:xfrm>
            <a:off x="621803" y="1304925"/>
            <a:ext cx="3845421" cy="555307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2349996" y="891290"/>
            <a:ext cx="9838829" cy="415027"/>
          </a:xfrm>
          <a:prstGeom prst="rect">
            <a:avLst/>
          </a:prstGeom>
          <a:solidFill>
            <a:srgbClr val="D2A00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0" y="891290"/>
            <a:ext cx="2710036" cy="41363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方法技巧">
    <p:bg>
      <p:bgPr>
        <a:solidFill>
          <a:srgbClr val="2159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4438228" y="776987"/>
            <a:ext cx="7750597" cy="608101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621803" y="776987"/>
            <a:ext cx="3845421" cy="608101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方法技巧">
    <p:bg>
      <p:bgPr>
        <a:solidFill>
          <a:srgbClr val="2159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621802" y="361231"/>
            <a:ext cx="11579911" cy="420932"/>
          </a:xfrm>
          <a:prstGeom prst="rect">
            <a:avLst/>
          </a:prstGeom>
          <a:solidFill>
            <a:srgbClr val="D2A000"/>
          </a:solidFill>
          <a:ln w="19050">
            <a:solidFill>
              <a:srgbClr val="B396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圆角矩形 7"/>
          <p:cNvSpPr/>
          <p:nvPr userDrawn="1"/>
        </p:nvSpPr>
        <p:spPr>
          <a:xfrm>
            <a:off x="621802" y="782163"/>
            <a:ext cx="11567022" cy="6075837"/>
          </a:xfrm>
          <a:prstGeom prst="roundRect">
            <a:avLst>
              <a:gd name="adj" fmla="val 0"/>
            </a:avLst>
          </a:prstGeom>
          <a:pattFill prst="smGrid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方法技巧">
    <p:bg>
      <p:bgPr>
        <a:solidFill>
          <a:srgbClr val="2159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圆角矩形 7"/>
          <p:cNvSpPr/>
          <p:nvPr userDrawn="1"/>
        </p:nvSpPr>
        <p:spPr>
          <a:xfrm>
            <a:off x="621802" y="0"/>
            <a:ext cx="11567022" cy="6858000"/>
          </a:xfrm>
          <a:prstGeom prst="roundRect">
            <a:avLst>
              <a:gd name="adj" fmla="val 0"/>
            </a:avLst>
          </a:prstGeom>
          <a:pattFill prst="smGrid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方法技巧">
    <p:bg>
      <p:bgPr>
        <a:solidFill>
          <a:srgbClr val="2159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圆角矩形 2"/>
          <p:cNvSpPr/>
          <p:nvPr userDrawn="1"/>
        </p:nvSpPr>
        <p:spPr>
          <a:xfrm>
            <a:off x="0" y="932036"/>
            <a:ext cx="12188824" cy="5925964"/>
          </a:xfrm>
          <a:prstGeom prst="roundRect">
            <a:avLst>
              <a:gd name="adj" fmla="val 0"/>
            </a:avLst>
          </a:prstGeom>
          <a:pattFill prst="smGrid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方法技巧">
    <p:bg>
      <p:bgPr>
        <a:solidFill>
          <a:srgbClr val="2159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圆角矩形 7"/>
          <p:cNvSpPr/>
          <p:nvPr userDrawn="1"/>
        </p:nvSpPr>
        <p:spPr>
          <a:xfrm>
            <a:off x="621802" y="932036"/>
            <a:ext cx="11567022" cy="5925964"/>
          </a:xfrm>
          <a:prstGeom prst="roundRect">
            <a:avLst>
              <a:gd name="adj" fmla="val 0"/>
            </a:avLst>
          </a:prstGeom>
          <a:pattFill prst="smGrid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方法技巧">
    <p:bg>
      <p:bgPr>
        <a:solidFill>
          <a:srgbClr val="2159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 userDrawn="1"/>
        </p:nvSpPr>
        <p:spPr>
          <a:xfrm>
            <a:off x="0" y="0"/>
            <a:ext cx="12188826" cy="6858000"/>
          </a:xfrm>
          <a:prstGeom prst="roundRect">
            <a:avLst>
              <a:gd name="adj" fmla="val 0"/>
            </a:avLst>
          </a:prstGeom>
          <a:pattFill prst="smGrid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内容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asterShapeName" descr="preencod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5778" cy="6858000"/>
          </a:xfrm>
          <a:prstGeom prst="rect">
            <a:avLst/>
          </a:prstGeom>
        </p:spPr>
      </p:pic>
      <p:pic>
        <p:nvPicPr>
          <p:cNvPr id="3" name="MasterShapeName?linknodeid=back_to_first_catalog" descr="preencoded.png">
            <a:hlinkClick r:id="" action="ppaction://noaction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9943" y="6080760"/>
            <a:ext cx="914162" cy="621792"/>
          </a:xfrm>
          <a:prstGeom prst="rect">
            <a:avLst/>
          </a:prstGeom>
        </p:spPr>
      </p:pic>
      <p:sp>
        <p:nvSpPr>
          <p:cNvPr id="4" name="MasterShapeName"/>
          <p:cNvSpPr/>
          <p:nvPr/>
        </p:nvSpPr>
        <p:spPr>
          <a:xfrm>
            <a:off x="402231" y="73152"/>
            <a:ext cx="2559653" cy="356616"/>
          </a:xfrm>
          <a:prstGeom prst="rect">
            <a:avLst/>
          </a:prstGeom>
          <a:noFill/>
        </p:spPr>
        <p:txBody>
          <a:bodyPr wrap="square" lIns="0" tIns="0" rIns="0" bIns="0" rtlCol="0" anchor="ctr"/>
          <a:lstStyle/>
          <a:p>
            <a:pPr algn="ctr"/>
            <a:r>
              <a:rPr lang="en-US" sz="1700" b="1" i="0" dirty="0">
                <a:solidFill>
                  <a:srgbClr val="21A1DC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2024 高考一轮复习用书</a:t>
            </a:r>
            <a:endParaRPr lang="en-US" sz="170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方法技巧">
    <p:bg>
      <p:bgPr>
        <a:solidFill>
          <a:srgbClr val="2159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4438228" y="1304925"/>
            <a:ext cx="7750597" cy="555307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 userDrawn="1"/>
        </p:nvSpPr>
        <p:spPr>
          <a:xfrm>
            <a:off x="621803" y="1304925"/>
            <a:ext cx="3845421" cy="555307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621804" y="891290"/>
            <a:ext cx="11567022" cy="415027"/>
          </a:xfrm>
          <a:prstGeom prst="rect">
            <a:avLst/>
          </a:prstGeom>
          <a:solidFill>
            <a:srgbClr val="D2A00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方法技巧">
    <p:bg>
      <p:bgPr>
        <a:solidFill>
          <a:srgbClr val="2159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4438228" y="776987"/>
            <a:ext cx="7750597" cy="608101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621803" y="776987"/>
            <a:ext cx="3845421" cy="608101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0" y="368184"/>
            <a:ext cx="2912290" cy="41363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 userDrawn="1"/>
        </p:nvSpPr>
        <p:spPr>
          <a:xfrm>
            <a:off x="2793635" y="368184"/>
            <a:ext cx="9395190" cy="415027"/>
          </a:xfrm>
          <a:prstGeom prst="rect">
            <a:avLst/>
          </a:prstGeom>
          <a:solidFill>
            <a:srgbClr val="D2A00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方法技巧">
    <p:bg>
      <p:bgPr>
        <a:solidFill>
          <a:srgbClr val="2159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4438228" y="776987"/>
            <a:ext cx="7750597" cy="608101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621803" y="776987"/>
            <a:ext cx="3845421" cy="608101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 userDrawn="1"/>
        </p:nvSpPr>
        <p:spPr>
          <a:xfrm>
            <a:off x="621803" y="368184"/>
            <a:ext cx="11567022" cy="415027"/>
          </a:xfrm>
          <a:prstGeom prst="rect">
            <a:avLst/>
          </a:prstGeom>
          <a:solidFill>
            <a:srgbClr val="D2A00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方法技巧">
    <p:bg>
      <p:bgPr>
        <a:solidFill>
          <a:srgbClr val="2159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621803" y="1"/>
            <a:ext cx="3845421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4467224" y="1"/>
            <a:ext cx="7721601" cy="685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方法技巧">
    <p:bg>
      <p:bgPr>
        <a:solidFill>
          <a:srgbClr val="2159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 userDrawn="1"/>
        </p:nvSpPr>
        <p:spPr>
          <a:xfrm>
            <a:off x="2793636" y="776987"/>
            <a:ext cx="9395190" cy="608101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 userDrawn="1"/>
        </p:nvSpPr>
        <p:spPr>
          <a:xfrm>
            <a:off x="0" y="368184"/>
            <a:ext cx="2912290" cy="41363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 userDrawn="1"/>
        </p:nvSpPr>
        <p:spPr>
          <a:xfrm>
            <a:off x="2793635" y="368184"/>
            <a:ext cx="9395190" cy="415027"/>
          </a:xfrm>
          <a:prstGeom prst="rect">
            <a:avLst/>
          </a:prstGeom>
          <a:solidFill>
            <a:srgbClr val="D2A00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方法技巧">
    <p:bg>
      <p:bgPr>
        <a:solidFill>
          <a:srgbClr val="2159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619200" y="0"/>
            <a:ext cx="11569625" cy="685800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方法技巧">
    <p:bg>
      <p:bgPr>
        <a:solidFill>
          <a:srgbClr val="2159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4438228" y="776987"/>
            <a:ext cx="7750597" cy="608101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621803" y="776987"/>
            <a:ext cx="3845421" cy="608101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 userDrawn="1"/>
        </p:nvSpPr>
        <p:spPr>
          <a:xfrm>
            <a:off x="621802" y="361231"/>
            <a:ext cx="11579911" cy="420932"/>
          </a:xfrm>
          <a:prstGeom prst="rect">
            <a:avLst/>
          </a:prstGeom>
          <a:solidFill>
            <a:srgbClr val="D2A000"/>
          </a:solidFill>
          <a:ln w="19050">
            <a:solidFill>
              <a:srgbClr val="B396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方法技巧">
    <p:bg>
      <p:bgPr>
        <a:solidFill>
          <a:srgbClr val="2159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368184"/>
            <a:ext cx="2912290" cy="41363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 userDrawn="1"/>
        </p:nvSpPr>
        <p:spPr>
          <a:xfrm>
            <a:off x="4438228" y="776987"/>
            <a:ext cx="7750597" cy="608101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621803" y="776987"/>
            <a:ext cx="3845421" cy="608101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2422005" y="361231"/>
            <a:ext cx="9779709" cy="414000"/>
          </a:xfrm>
          <a:prstGeom prst="rect">
            <a:avLst/>
          </a:prstGeom>
          <a:solidFill>
            <a:srgbClr val="D2A000"/>
          </a:solidFill>
          <a:ln w="19050">
            <a:solidFill>
              <a:srgbClr val="B396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765"/>
            <a:endParaRPr lang="zh-CN" altLang="en-US" sz="180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36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56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76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96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6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73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93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96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6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6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6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13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33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_6_BD#c115798d8?parentnodeid=c60501962&amp;vbahtmlprocessed=1"/>
          <p:cNvSpPr/>
          <p:nvPr/>
        </p:nvSpPr>
        <p:spPr>
          <a:xfrm>
            <a:off x="612488" y="485399"/>
            <a:ext cx="10960801" cy="894863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>
              <a:lnSpc>
                <a:spcPct val="130000"/>
              </a:lnSpc>
            </a:pPr>
            <a:r>
              <a:rPr lang="en-US" altLang="zh-CN" sz="2100" b="1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短语串烧</a:t>
            </a:r>
            <a:endParaRPr lang="en-US" altLang="zh-CN" sz="2100" dirty="0"/>
          </a:p>
        </p:txBody>
      </p:sp>
      <p:sp>
        <p:nvSpPr>
          <p:cNvPr id="3" name="QM_7_BD.206_1#3097cb784?parentnodeid=c115798d8&amp;vbahtmlprocessed=1"/>
          <p:cNvSpPr/>
          <p:nvPr/>
        </p:nvSpPr>
        <p:spPr>
          <a:xfrm>
            <a:off x="612488" y="932893"/>
            <a:ext cx="10960801" cy="5023257"/>
          </a:xfrm>
          <a:prstGeom prst="rect">
            <a:avLst/>
          </a:prstGeom>
          <a:noFill/>
        </p:spPr>
        <p:txBody>
          <a:bodyPr wrap="none" lIns="0" tIns="0" rIns="0" bIns="0" rtlCol="0" anchor="t"/>
          <a:lstStyle/>
          <a:p>
            <a:pPr algn="l">
              <a:lnSpc>
                <a:spcPts val="3300"/>
              </a:lnSpc>
            </a:pPr>
            <a:r>
              <a:rPr lang="en-US" altLang="zh-CN" sz="21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  </a:t>
            </a:r>
            <a:r>
              <a:rPr lang="en-US" altLang="zh-CN" sz="21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High</a:t>
            </a:r>
            <a:r>
              <a:rPr lang="en-US" altLang="zh-CN" sz="21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school</a:t>
            </a:r>
            <a:r>
              <a:rPr lang="en-US" altLang="zh-CN" sz="21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life</a:t>
            </a:r>
            <a:r>
              <a:rPr lang="en-US" altLang="zh-CN" sz="21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1.</a:t>
            </a:r>
            <a:r>
              <a:rPr lang="en-US" altLang="zh-CN" sz="2100" i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____________________</a:t>
            </a:r>
            <a:r>
              <a:rPr lang="en-US" altLang="zh-CN" sz="2100" b="0" i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（</a:t>
            </a:r>
            <a:r>
              <a:rPr lang="en-US" altLang="zh-CN" sz="21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对</a:t>
            </a:r>
            <a:r>
              <a:rPr lang="en-US" altLang="zh-CN" sz="2100" b="0" i="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34" charset="-120"/>
              </a:rPr>
              <a:t>……</a:t>
            </a:r>
            <a:r>
              <a:rPr lang="en-US" altLang="zh-CN" sz="21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有影响）</a:t>
            </a:r>
            <a:r>
              <a:rPr lang="en-US" altLang="zh-CN" sz="21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each</a:t>
            </a:r>
            <a:r>
              <a:rPr lang="en-US" altLang="zh-CN" sz="21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student,</a:t>
            </a:r>
            <a:r>
              <a:rPr lang="en-US" altLang="zh-CN" sz="21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and</a:t>
            </a:r>
            <a:r>
              <a:rPr lang="en-US" altLang="zh-CN" sz="21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you</a:t>
            </a:r>
            <a:r>
              <a:rPr lang="en-US" altLang="zh-CN" sz="21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will</a:t>
            </a:r>
            <a:r>
              <a:rPr lang="en-US" altLang="zh-CN" sz="2100" b="0" i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endParaRPr lang="en-US" altLang="zh-CN" sz="2100" b="0" i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34" charset="-120"/>
            </a:endParaRPr>
          </a:p>
          <a:p>
            <a:pPr>
              <a:lnSpc>
                <a:spcPts val="3300"/>
              </a:lnSpc>
            </a:pPr>
            <a:r>
              <a:rPr lang="en-US" altLang="zh-CN" sz="2100" b="0" i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meet</a:t>
            </a:r>
            <a:r>
              <a:rPr lang="en-US" altLang="zh-CN" sz="2100" b="0" i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a</a:t>
            </a:r>
            <a:r>
              <a:rPr lang="en-US" altLang="zh-CN" sz="21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lot</a:t>
            </a:r>
            <a:r>
              <a:rPr lang="en-US" altLang="zh-CN" sz="21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of</a:t>
            </a:r>
            <a:r>
              <a:rPr lang="en-US" altLang="zh-CN" sz="21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challenges.</a:t>
            </a:r>
            <a:r>
              <a:rPr lang="en-US" altLang="zh-CN" sz="21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Here</a:t>
            </a:r>
            <a:r>
              <a:rPr lang="en-US" altLang="zh-CN" sz="21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are</a:t>
            </a:r>
            <a:r>
              <a:rPr lang="en-US" altLang="zh-CN" sz="21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some</a:t>
            </a:r>
            <a:r>
              <a:rPr lang="en-US" altLang="zh-CN" sz="21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tips</a:t>
            </a:r>
            <a:r>
              <a:rPr lang="en-US" altLang="zh-CN" sz="21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for</a:t>
            </a:r>
            <a:r>
              <a:rPr lang="en-US" altLang="zh-CN" sz="21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you</a:t>
            </a:r>
            <a:r>
              <a:rPr lang="en-US" altLang="zh-CN" sz="21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to</a:t>
            </a:r>
            <a:r>
              <a:rPr lang="en-US" altLang="zh-CN" sz="21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2.</a:t>
            </a:r>
            <a:r>
              <a:rPr lang="en-US" altLang="zh-CN" sz="2100" i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_______</a:t>
            </a:r>
            <a:r>
              <a:rPr lang="en-US" altLang="zh-CN" sz="2100" b="0" i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（</a:t>
            </a:r>
            <a:r>
              <a:rPr lang="en-US" altLang="zh-CN" sz="21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能够处理）</a:t>
            </a:r>
            <a:r>
              <a:rPr lang="en-US" altLang="zh-CN" sz="21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the</a:t>
            </a:r>
            <a:r>
              <a:rPr lang="en-US" altLang="zh-CN" sz="2100" b="0" i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endParaRPr lang="en-US" altLang="zh-CN" sz="2100" b="0" i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34" charset="-120"/>
            </a:endParaRPr>
          </a:p>
          <a:p>
            <a:pPr>
              <a:lnSpc>
                <a:spcPts val="3300"/>
              </a:lnSpc>
            </a:pPr>
            <a:r>
              <a:rPr lang="en-US" altLang="zh-CN" sz="2100" b="0" i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problems</a:t>
            </a:r>
            <a:r>
              <a:rPr lang="en-US" altLang="zh-CN" sz="2100" b="0" i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in</a:t>
            </a:r>
            <a:r>
              <a:rPr lang="en-US" altLang="zh-CN" sz="21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your</a:t>
            </a:r>
            <a:r>
              <a:rPr lang="en-US" altLang="zh-CN" sz="21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life.</a:t>
            </a:r>
            <a:endParaRPr lang="en-US" altLang="zh-CN" sz="2100" dirty="0"/>
          </a:p>
          <a:p>
            <a:pPr algn="l">
              <a:lnSpc>
                <a:spcPts val="3300"/>
              </a:lnSpc>
            </a:pPr>
            <a:r>
              <a:rPr lang="en-US" altLang="zh-CN" sz="21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  </a:t>
            </a:r>
            <a:r>
              <a:rPr lang="en-US" altLang="zh-CN" sz="21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There</a:t>
            </a:r>
            <a:r>
              <a:rPr lang="en-US" altLang="zh-CN" sz="21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are</a:t>
            </a:r>
            <a:r>
              <a:rPr lang="en-US" altLang="zh-CN" sz="21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various</a:t>
            </a:r>
            <a:r>
              <a:rPr lang="en-US" altLang="zh-CN" sz="21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amazing</a:t>
            </a:r>
            <a:r>
              <a:rPr lang="en-US" altLang="zh-CN" sz="21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resources</a:t>
            </a:r>
            <a:r>
              <a:rPr lang="en-US" altLang="zh-CN" sz="21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in</a:t>
            </a:r>
            <a:r>
              <a:rPr lang="en-US" altLang="zh-CN" sz="21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your</a:t>
            </a:r>
            <a:r>
              <a:rPr lang="en-US" altLang="zh-CN" sz="21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school</a:t>
            </a:r>
            <a:r>
              <a:rPr lang="en-US" altLang="zh-CN" sz="21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and</a:t>
            </a:r>
            <a:r>
              <a:rPr lang="en-US" altLang="zh-CN" sz="21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you’d</a:t>
            </a:r>
            <a:r>
              <a:rPr lang="en-US" altLang="zh-CN" sz="21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better</a:t>
            </a:r>
            <a:r>
              <a:rPr lang="en-US" altLang="zh-CN" sz="21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try</a:t>
            </a:r>
            <a:r>
              <a:rPr lang="en-US" altLang="zh-CN" sz="21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to</a:t>
            </a:r>
            <a:r>
              <a:rPr lang="en-US" altLang="zh-CN" sz="2100" b="0" i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endParaRPr lang="en-US" altLang="zh-CN" sz="2100" b="0" i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34" charset="-120"/>
            </a:endParaRPr>
          </a:p>
          <a:p>
            <a:pPr>
              <a:lnSpc>
                <a:spcPts val="3800"/>
              </a:lnSpc>
            </a:pPr>
            <a:r>
              <a:rPr lang="en-US" altLang="zh-CN" sz="2100" b="0" i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3.</a:t>
            </a:r>
            <a:r>
              <a:rPr lang="en-US" altLang="zh-CN" sz="2100" i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_________________</a:t>
            </a:r>
            <a:r>
              <a:rPr lang="en-US" altLang="zh-CN" sz="2100" b="0" i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（</a:t>
            </a:r>
            <a:r>
              <a:rPr lang="en-US" altLang="zh-CN" sz="21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充分利用）</a:t>
            </a:r>
            <a:r>
              <a:rPr lang="en-US" altLang="zh-CN" sz="21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them</a:t>
            </a:r>
            <a:r>
              <a:rPr lang="en-US" altLang="zh-CN" sz="21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to</a:t>
            </a:r>
            <a:r>
              <a:rPr lang="en-US" altLang="zh-CN" sz="21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realize</a:t>
            </a:r>
            <a:r>
              <a:rPr lang="en-US" altLang="zh-CN" sz="21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your</a:t>
            </a:r>
            <a:r>
              <a:rPr lang="en-US" altLang="zh-CN" sz="21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potential</a:t>
            </a:r>
            <a:r>
              <a:rPr lang="en-US" altLang="zh-CN" sz="24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.</a:t>
            </a:r>
            <a:r>
              <a:rPr lang="en-US" altLang="zh-CN" sz="24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4.</a:t>
            </a:r>
            <a:r>
              <a:rPr lang="en-US" altLang="zh-CN" sz="2100" i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_________________</a:t>
            </a:r>
            <a:r>
              <a:rPr lang="en-US" altLang="zh-CN" sz="2100" b="0" i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（尽</a:t>
            </a:r>
            <a:endParaRPr lang="en-US" altLang="zh-CN" sz="2100" b="0" i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34" charset="-120"/>
            </a:endParaRPr>
          </a:p>
          <a:p>
            <a:pPr>
              <a:lnSpc>
                <a:spcPts val="3300"/>
              </a:lnSpc>
            </a:pPr>
            <a:r>
              <a:rPr lang="en-US" altLang="zh-CN" sz="2100" b="0" i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一切努力</a:t>
            </a:r>
            <a:r>
              <a:rPr lang="en-US" altLang="zh-CN" sz="21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）</a:t>
            </a:r>
            <a:r>
              <a:rPr lang="en-US" altLang="zh-CN" sz="21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to</a:t>
            </a:r>
            <a:r>
              <a:rPr lang="en-US" altLang="zh-CN" sz="21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get</a:t>
            </a:r>
            <a:r>
              <a:rPr lang="en-US" altLang="zh-CN" sz="21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over</a:t>
            </a:r>
            <a:r>
              <a:rPr lang="en-US" altLang="zh-CN" sz="21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difficulties</a:t>
            </a:r>
            <a:r>
              <a:rPr lang="en-US" altLang="zh-CN" sz="21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and</a:t>
            </a:r>
            <a:r>
              <a:rPr lang="en-US" altLang="zh-CN" sz="21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seize</a:t>
            </a:r>
            <a:r>
              <a:rPr lang="en-US" altLang="zh-CN" sz="21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every</a:t>
            </a:r>
            <a:r>
              <a:rPr lang="en-US" altLang="zh-CN" sz="21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opportunity</a:t>
            </a:r>
            <a:r>
              <a:rPr lang="en-US" altLang="zh-CN" sz="21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to</a:t>
            </a:r>
            <a:r>
              <a:rPr lang="en-US" altLang="zh-CN" sz="21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improve</a:t>
            </a:r>
            <a:r>
              <a:rPr lang="en-US" altLang="zh-CN" sz="21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your</a:t>
            </a:r>
            <a:r>
              <a:rPr lang="en-US" altLang="zh-CN" sz="21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ability.</a:t>
            </a:r>
            <a:r>
              <a:rPr lang="en-US" altLang="zh-CN" sz="21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The</a:t>
            </a:r>
            <a:r>
              <a:rPr lang="en-US" altLang="zh-CN" sz="2100" b="0" i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endParaRPr lang="en-US" altLang="zh-CN" sz="2100" b="0" i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34" charset="-120"/>
            </a:endParaRPr>
          </a:p>
          <a:p>
            <a:pPr>
              <a:lnSpc>
                <a:spcPts val="3300"/>
              </a:lnSpc>
            </a:pPr>
            <a:r>
              <a:rPr lang="en-US" altLang="zh-CN" sz="2100" b="0" i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more</a:t>
            </a:r>
            <a:r>
              <a:rPr lang="en-US" altLang="zh-CN" sz="2100" b="0" i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knowledge</a:t>
            </a:r>
            <a:r>
              <a:rPr lang="en-US" altLang="zh-CN" sz="21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you</a:t>
            </a:r>
            <a:r>
              <a:rPr lang="en-US" altLang="zh-CN" sz="21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acquire,</a:t>
            </a:r>
            <a:r>
              <a:rPr lang="en-US" altLang="zh-CN" sz="21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the</a:t>
            </a:r>
            <a:r>
              <a:rPr lang="en-US" altLang="zh-CN" sz="21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more</a:t>
            </a:r>
            <a:r>
              <a:rPr lang="en-US" altLang="zh-CN" sz="21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you</a:t>
            </a:r>
            <a:r>
              <a:rPr lang="en-US" altLang="zh-CN" sz="21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will</a:t>
            </a:r>
            <a:r>
              <a:rPr lang="en-US" altLang="zh-CN" sz="21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5.</a:t>
            </a:r>
            <a:r>
              <a:rPr lang="en-US" altLang="zh-CN" sz="2100" i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__________________</a:t>
            </a:r>
            <a:r>
              <a:rPr lang="en-US" altLang="zh-CN" sz="2100" b="0" i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（</a:t>
            </a:r>
            <a:r>
              <a:rPr lang="en-US" altLang="zh-CN" sz="21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对</a:t>
            </a:r>
            <a:r>
              <a:rPr lang="en-US" altLang="zh-CN" sz="2100" b="0" i="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34" charset="-120"/>
              </a:rPr>
              <a:t>……</a:t>
            </a:r>
            <a:r>
              <a:rPr lang="en-US" altLang="zh-CN" sz="21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有信心</a:t>
            </a:r>
            <a:r>
              <a:rPr lang="en-US" altLang="zh-CN" sz="2100" b="0" i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）</a:t>
            </a:r>
            <a:r>
              <a:rPr lang="en-US" altLang="zh-CN" sz="2100" b="0" i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endParaRPr lang="en-US" altLang="zh-CN" sz="2100" b="0" i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34" charset="-120"/>
            </a:endParaRPr>
          </a:p>
          <a:p>
            <a:pPr>
              <a:lnSpc>
                <a:spcPts val="3300"/>
              </a:lnSpc>
            </a:pPr>
            <a:r>
              <a:rPr lang="en-US" altLang="zh-CN" sz="2100" b="0" i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your</a:t>
            </a:r>
            <a:r>
              <a:rPr lang="en-US" altLang="zh-CN" sz="2100" b="0" i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study.</a:t>
            </a:r>
            <a:endParaRPr lang="en-US" altLang="zh-CN" sz="2100" dirty="0"/>
          </a:p>
          <a:p>
            <a:pPr algn="l">
              <a:lnSpc>
                <a:spcPts val="3300"/>
              </a:lnSpc>
            </a:pPr>
            <a:r>
              <a:rPr lang="en-US" altLang="zh-CN" sz="21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  </a:t>
            </a:r>
            <a:r>
              <a:rPr lang="en-US" altLang="zh-CN" sz="21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Try</a:t>
            </a:r>
            <a:r>
              <a:rPr lang="en-US" altLang="zh-CN" sz="21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to</a:t>
            </a:r>
            <a:r>
              <a:rPr lang="en-US" altLang="zh-CN" sz="21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6.</a:t>
            </a:r>
            <a:r>
              <a:rPr lang="en-US" altLang="zh-CN" sz="2100" i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_________________</a:t>
            </a:r>
            <a:r>
              <a:rPr lang="en-US" altLang="zh-CN" sz="2100" b="0" i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（</a:t>
            </a:r>
            <a:r>
              <a:rPr lang="en-US" altLang="zh-CN" sz="21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对</a:t>
            </a:r>
            <a:r>
              <a:rPr lang="en-US" altLang="zh-CN" sz="2100" b="0" i="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34" charset="-120"/>
              </a:rPr>
              <a:t>……</a:t>
            </a:r>
            <a:r>
              <a:rPr lang="en-US" altLang="zh-CN" sz="21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负责）</a:t>
            </a:r>
            <a:r>
              <a:rPr lang="en-US" altLang="zh-CN" sz="21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yourself.</a:t>
            </a:r>
            <a:r>
              <a:rPr lang="en-US" altLang="zh-CN" sz="21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In</a:t>
            </a:r>
            <a:r>
              <a:rPr lang="en-US" altLang="zh-CN" sz="21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class</a:t>
            </a:r>
            <a:r>
              <a:rPr lang="en-US" altLang="zh-CN" sz="21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you</a:t>
            </a:r>
            <a:r>
              <a:rPr lang="en-US" altLang="zh-CN" sz="21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are</a:t>
            </a:r>
            <a:r>
              <a:rPr lang="en-US" altLang="zh-CN" sz="21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supposed</a:t>
            </a:r>
            <a:r>
              <a:rPr lang="en-US" altLang="zh-CN" sz="21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to</a:t>
            </a:r>
            <a:r>
              <a:rPr lang="en-US" altLang="zh-CN" sz="2100" b="0" i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endParaRPr lang="en-US" altLang="zh-CN" sz="2100" b="0" i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34" charset="-120"/>
            </a:endParaRPr>
          </a:p>
          <a:p>
            <a:pPr>
              <a:lnSpc>
                <a:spcPts val="3300"/>
              </a:lnSpc>
            </a:pPr>
            <a:r>
              <a:rPr lang="en-US" altLang="zh-CN" sz="2100" b="0" i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7.</a:t>
            </a:r>
            <a:r>
              <a:rPr lang="en-US" altLang="zh-CN" sz="2100" i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____________________</a:t>
            </a:r>
            <a:r>
              <a:rPr lang="en-US" altLang="zh-CN" sz="2100" b="0" i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（</a:t>
            </a:r>
            <a:r>
              <a:rPr lang="en-US" altLang="zh-CN" sz="21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发挥潜能）</a:t>
            </a:r>
            <a:r>
              <a:rPr lang="en-US" altLang="zh-CN" sz="21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to</a:t>
            </a:r>
            <a:r>
              <a:rPr lang="en-US" altLang="zh-CN" sz="21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get</a:t>
            </a:r>
            <a:r>
              <a:rPr lang="en-US" altLang="zh-CN" sz="21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new</a:t>
            </a:r>
            <a:r>
              <a:rPr lang="en-US" altLang="zh-CN" sz="21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things</a:t>
            </a:r>
            <a:r>
              <a:rPr lang="en-US" altLang="zh-CN" sz="21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in</a:t>
            </a:r>
            <a:r>
              <a:rPr lang="en-US" altLang="zh-CN" sz="21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your</a:t>
            </a:r>
            <a:r>
              <a:rPr lang="en-US" altLang="zh-CN" sz="21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lessons.</a:t>
            </a:r>
            <a:r>
              <a:rPr lang="en-US" altLang="zh-CN" sz="21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After</a:t>
            </a:r>
            <a:r>
              <a:rPr lang="en-US" altLang="zh-CN" sz="21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class</a:t>
            </a:r>
            <a:r>
              <a:rPr lang="en-US" altLang="zh-CN" sz="21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you’d</a:t>
            </a:r>
            <a:r>
              <a:rPr lang="en-US" altLang="zh-CN" sz="2100" b="0" i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endParaRPr lang="en-US" altLang="zh-CN" sz="2100" b="0" i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34" charset="-120"/>
            </a:endParaRPr>
          </a:p>
          <a:p>
            <a:pPr>
              <a:lnSpc>
                <a:spcPts val="3300"/>
              </a:lnSpc>
            </a:pPr>
            <a:r>
              <a:rPr lang="en-US" altLang="zh-CN" sz="2100" b="0" i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better</a:t>
            </a:r>
            <a:r>
              <a:rPr lang="en-US" altLang="zh-CN" sz="2100" b="0" i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do</a:t>
            </a:r>
            <a:r>
              <a:rPr lang="en-US" altLang="zh-CN" sz="21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some</a:t>
            </a:r>
            <a:r>
              <a:rPr lang="en-US" altLang="zh-CN" sz="21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regular</a:t>
            </a:r>
            <a:r>
              <a:rPr lang="en-US" altLang="zh-CN" sz="21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exercise,</a:t>
            </a:r>
            <a:r>
              <a:rPr lang="en-US" altLang="zh-CN" sz="21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for</a:t>
            </a:r>
            <a:r>
              <a:rPr lang="en-US" altLang="zh-CN" sz="21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health</a:t>
            </a:r>
            <a:r>
              <a:rPr lang="en-US" altLang="zh-CN" sz="21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8.</a:t>
            </a:r>
            <a:r>
              <a:rPr lang="en-US" altLang="zh-CN" sz="2100" i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_______</a:t>
            </a:r>
            <a:r>
              <a:rPr lang="en-US" altLang="zh-CN" sz="2100" b="0" i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（</a:t>
            </a:r>
            <a:r>
              <a:rPr lang="en-US" altLang="zh-CN" sz="21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在于）</a:t>
            </a:r>
            <a:r>
              <a:rPr lang="en-US" altLang="zh-CN" sz="21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both</a:t>
            </a:r>
            <a:r>
              <a:rPr lang="en-US" altLang="zh-CN" sz="21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your</a:t>
            </a:r>
            <a:r>
              <a:rPr lang="en-US" altLang="zh-CN" sz="21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body</a:t>
            </a:r>
            <a:r>
              <a:rPr lang="en-US" altLang="zh-CN" sz="21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and</a:t>
            </a:r>
            <a:r>
              <a:rPr lang="en-US" altLang="zh-CN" sz="21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mind</a:t>
            </a:r>
            <a:r>
              <a:rPr lang="en-US" altLang="zh-CN" sz="2100" b="0" i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.</a:t>
            </a:r>
            <a:r>
              <a:rPr lang="en-US" altLang="zh-CN" sz="2100" b="0" i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endParaRPr lang="en-US" altLang="zh-CN" sz="2100" b="0" i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34" charset="-120"/>
            </a:endParaRPr>
          </a:p>
          <a:p>
            <a:pPr>
              <a:lnSpc>
                <a:spcPts val="3000"/>
              </a:lnSpc>
            </a:pPr>
            <a:r>
              <a:rPr lang="en-US" altLang="zh-CN" sz="2100" b="0" i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You</a:t>
            </a:r>
            <a:r>
              <a:rPr lang="en-US" altLang="zh-CN" sz="2100" b="0" i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will</a:t>
            </a:r>
            <a:r>
              <a:rPr lang="en-US" altLang="zh-CN" sz="21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be</a:t>
            </a:r>
            <a:r>
              <a:rPr lang="en-US" altLang="zh-CN" sz="21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a</a:t>
            </a:r>
            <a:r>
              <a:rPr lang="en-US" altLang="zh-CN" sz="21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well-rounded</a:t>
            </a:r>
            <a:r>
              <a:rPr lang="en-US" altLang="zh-CN" sz="21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individual!</a:t>
            </a:r>
            <a:endParaRPr lang="en-US" altLang="zh-CN" sz="2100" dirty="0"/>
          </a:p>
        </p:txBody>
      </p:sp>
      <p:sp>
        <p:nvSpPr>
          <p:cNvPr id="4" name="QM_7_AN.207_1#3097cb784.blank?parentnodeid=c115798d8&amp;vbapositionanswer=181&amp;vbahtmlprocessed=1"/>
          <p:cNvSpPr/>
          <p:nvPr/>
        </p:nvSpPr>
        <p:spPr>
          <a:xfrm>
            <a:off x="3396238" y="899882"/>
            <a:ext cx="2548798" cy="350874"/>
          </a:xfrm>
          <a:prstGeom prst="rect">
            <a:avLst/>
          </a:prstGeom>
          <a:noFill/>
        </p:spPr>
        <p:txBody>
          <a:bodyPr wrap="none" lIns="0" tIns="0" rIns="0" bIns="0" rtlCol="0" anchor="t"/>
          <a:lstStyle/>
          <a:p>
            <a:pPr algn="ctr">
              <a:lnSpc>
                <a:spcPts val="3000"/>
              </a:lnSpc>
            </a:pPr>
            <a:r>
              <a:rPr lang="en-US" altLang="zh-CN" sz="2100" b="0" i="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34" charset="-122"/>
                <a:cs typeface="Times New Roman" panose="02020603050405020304" pitchFamily="34" charset="-120"/>
              </a:rPr>
              <a:t>makes</a:t>
            </a:r>
            <a:r>
              <a:rPr lang="en-US" altLang="zh-CN" sz="2100" b="0" i="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34" charset="-122"/>
                <a:cs typeface="Times New Roman" panose="02020603050405020304" pitchFamily="34" charset="-120"/>
              </a:rPr>
              <a:t>a</a:t>
            </a:r>
            <a:r>
              <a:rPr lang="en-US" altLang="zh-CN" sz="2100" b="0" i="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34" charset="-122"/>
                <a:cs typeface="Times New Roman" panose="02020603050405020304" pitchFamily="34" charset="-120"/>
              </a:rPr>
              <a:t>difference</a:t>
            </a:r>
            <a:r>
              <a:rPr lang="en-US" altLang="zh-CN" sz="2100" b="0" i="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34" charset="-122"/>
                <a:cs typeface="Times New Roman" panose="02020603050405020304" pitchFamily="34" charset="-120"/>
              </a:rPr>
              <a:t>to</a:t>
            </a:r>
            <a:endParaRPr lang="en-US" altLang="zh-CN" sz="2100" dirty="0"/>
          </a:p>
        </p:txBody>
      </p:sp>
      <p:sp>
        <p:nvSpPr>
          <p:cNvPr id="5" name="QM_7_AN.208_1#3097cb784.blank?parentnodeid=c115798d8&amp;vbapositionanswer=182&amp;vbahtmlprocessed=1"/>
          <p:cNvSpPr/>
          <p:nvPr/>
        </p:nvSpPr>
        <p:spPr>
          <a:xfrm>
            <a:off x="7541709" y="1318111"/>
            <a:ext cx="787195" cy="350874"/>
          </a:xfrm>
          <a:prstGeom prst="rect">
            <a:avLst/>
          </a:prstGeom>
          <a:noFill/>
        </p:spPr>
        <p:txBody>
          <a:bodyPr wrap="none" lIns="0" tIns="0" rIns="0" bIns="0" rtlCol="0" anchor="t"/>
          <a:lstStyle/>
          <a:p>
            <a:pPr algn="ctr">
              <a:lnSpc>
                <a:spcPts val="3000"/>
              </a:lnSpc>
            </a:pPr>
            <a:r>
              <a:rPr lang="en-US" altLang="zh-CN" sz="2100" b="0" i="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34" charset="-122"/>
                <a:cs typeface="Times New Roman" panose="02020603050405020304" pitchFamily="34" charset="-120"/>
              </a:rPr>
              <a:t>rise</a:t>
            </a:r>
            <a:r>
              <a:rPr lang="en-US" altLang="zh-CN" sz="2100" b="0" i="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34" charset="-122"/>
                <a:cs typeface="Times New Roman" panose="02020603050405020304" pitchFamily="34" charset="-120"/>
              </a:rPr>
              <a:t>to</a:t>
            </a:r>
            <a:endParaRPr lang="en-US" altLang="zh-CN" sz="2100" dirty="0"/>
          </a:p>
        </p:txBody>
      </p:sp>
      <p:sp>
        <p:nvSpPr>
          <p:cNvPr id="6" name="QM_7_AN.209_1#3097cb784.blank?parentnodeid=c115798d8&amp;vbapositionanswer=183&amp;vbahtmlprocessed=1"/>
          <p:cNvSpPr/>
          <p:nvPr/>
        </p:nvSpPr>
        <p:spPr>
          <a:xfrm>
            <a:off x="901338" y="2627648"/>
            <a:ext cx="2107651" cy="350874"/>
          </a:xfrm>
          <a:prstGeom prst="rect">
            <a:avLst/>
          </a:prstGeom>
          <a:noFill/>
        </p:spPr>
        <p:txBody>
          <a:bodyPr wrap="none" lIns="0" tIns="0" rIns="0" bIns="0" rtlCol="0" anchor="t"/>
          <a:lstStyle/>
          <a:p>
            <a:pPr algn="ctr">
              <a:lnSpc>
                <a:spcPts val="3000"/>
              </a:lnSpc>
            </a:pPr>
            <a:r>
              <a:rPr lang="en-US" altLang="zh-CN" sz="2100" b="0" i="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34" charset="-122"/>
                <a:cs typeface="Times New Roman" panose="02020603050405020304" pitchFamily="34" charset="-120"/>
              </a:rPr>
              <a:t>make</a:t>
            </a:r>
            <a:r>
              <a:rPr lang="en-US" altLang="zh-CN" sz="2100" b="0" i="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34" charset="-122"/>
                <a:cs typeface="Times New Roman" panose="02020603050405020304" pitchFamily="34" charset="-120"/>
              </a:rPr>
              <a:t>the</a:t>
            </a:r>
            <a:r>
              <a:rPr lang="en-US" altLang="zh-CN" sz="2100" b="0" i="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34" charset="-122"/>
                <a:cs typeface="Times New Roman" panose="02020603050405020304" pitchFamily="34" charset="-120"/>
              </a:rPr>
              <a:t>most</a:t>
            </a:r>
            <a:r>
              <a:rPr lang="en-US" altLang="zh-CN" sz="2100" b="0" i="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34" charset="-122"/>
                <a:cs typeface="Times New Roman" panose="02020603050405020304" pitchFamily="34" charset="-120"/>
              </a:rPr>
              <a:t>of</a:t>
            </a:r>
            <a:endParaRPr lang="en-US" altLang="zh-CN" sz="2100" dirty="0"/>
          </a:p>
        </p:txBody>
      </p:sp>
      <p:sp>
        <p:nvSpPr>
          <p:cNvPr id="7" name="QM_7_AN.210_1#3097cb784.blank?parentnodeid=c115798d8&amp;vbapositionanswer=184&amp;vbahtmlprocessed=1"/>
          <p:cNvSpPr/>
          <p:nvPr/>
        </p:nvSpPr>
        <p:spPr>
          <a:xfrm>
            <a:off x="8760591" y="2627648"/>
            <a:ext cx="2117111" cy="350874"/>
          </a:xfrm>
          <a:prstGeom prst="rect">
            <a:avLst/>
          </a:prstGeom>
          <a:noFill/>
        </p:spPr>
        <p:txBody>
          <a:bodyPr wrap="none" lIns="0" tIns="0" rIns="0" bIns="0" rtlCol="0" anchor="t"/>
          <a:lstStyle/>
          <a:p>
            <a:pPr algn="ctr">
              <a:lnSpc>
                <a:spcPts val="3000"/>
              </a:lnSpc>
            </a:pPr>
            <a:r>
              <a:rPr lang="en-US" altLang="zh-CN" sz="2100" b="0" i="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34" charset="-122"/>
                <a:cs typeface="Times New Roman" panose="02020603050405020304" pitchFamily="34" charset="-120"/>
              </a:rPr>
              <a:t>Make</a:t>
            </a:r>
            <a:r>
              <a:rPr lang="en-US" altLang="zh-CN" sz="2100" b="0" i="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34" charset="-122"/>
                <a:cs typeface="Times New Roman" panose="02020603050405020304" pitchFamily="34" charset="-120"/>
              </a:rPr>
              <a:t>every</a:t>
            </a:r>
            <a:r>
              <a:rPr lang="en-US" altLang="zh-CN" sz="2100" b="0" i="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34" charset="-122"/>
                <a:cs typeface="Times New Roman" panose="02020603050405020304" pitchFamily="34" charset="-120"/>
              </a:rPr>
              <a:t>effort</a:t>
            </a:r>
            <a:endParaRPr lang="en-US" altLang="zh-CN" sz="2100" dirty="0"/>
          </a:p>
        </p:txBody>
      </p:sp>
      <p:sp>
        <p:nvSpPr>
          <p:cNvPr id="8" name="QM_7_AN.211_1#3097cb784.blank?parentnodeid=c115798d8&amp;vbapositionanswer=185&amp;vbahtmlprocessed=1"/>
          <p:cNvSpPr/>
          <p:nvPr/>
        </p:nvSpPr>
        <p:spPr>
          <a:xfrm>
            <a:off x="6646592" y="3477818"/>
            <a:ext cx="2212399" cy="350874"/>
          </a:xfrm>
          <a:prstGeom prst="rect">
            <a:avLst/>
          </a:prstGeom>
          <a:noFill/>
        </p:spPr>
        <p:txBody>
          <a:bodyPr wrap="none" lIns="0" tIns="0" rIns="0" bIns="0" rtlCol="0" anchor="t"/>
          <a:lstStyle/>
          <a:p>
            <a:pPr algn="ctr">
              <a:lnSpc>
                <a:spcPts val="3000"/>
              </a:lnSpc>
            </a:pPr>
            <a:r>
              <a:rPr lang="en-US" altLang="zh-CN" sz="2100" b="0" i="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34" charset="-122"/>
                <a:cs typeface="Times New Roman" panose="02020603050405020304" pitchFamily="34" charset="-120"/>
              </a:rPr>
              <a:t>have</a:t>
            </a:r>
            <a:r>
              <a:rPr lang="en-US" altLang="zh-CN" sz="2100" b="0" i="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34" charset="-122"/>
                <a:cs typeface="Times New Roman" panose="02020603050405020304" pitchFamily="34" charset="-120"/>
              </a:rPr>
              <a:t>confidence</a:t>
            </a:r>
            <a:r>
              <a:rPr lang="en-US" altLang="zh-CN" sz="2100" b="0" i="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34" charset="-122"/>
                <a:cs typeface="Times New Roman" panose="02020603050405020304" pitchFamily="34" charset="-120"/>
              </a:rPr>
              <a:t>in</a:t>
            </a:r>
            <a:endParaRPr lang="en-US" altLang="zh-CN" sz="2100" dirty="0"/>
          </a:p>
        </p:txBody>
      </p:sp>
      <p:sp>
        <p:nvSpPr>
          <p:cNvPr id="9" name="QM_7_AN.212_1#3097cb784.blank?parentnodeid=c115798d8&amp;vbapositionanswer=186&amp;vbahtmlprocessed=1"/>
          <p:cNvSpPr/>
          <p:nvPr/>
        </p:nvSpPr>
        <p:spPr>
          <a:xfrm>
            <a:off x="2285405" y="4321133"/>
            <a:ext cx="2106064" cy="350874"/>
          </a:xfrm>
          <a:prstGeom prst="rect">
            <a:avLst/>
          </a:prstGeom>
          <a:noFill/>
        </p:spPr>
        <p:txBody>
          <a:bodyPr wrap="none" lIns="0" tIns="0" rIns="0" bIns="0" rtlCol="0" anchor="t"/>
          <a:lstStyle/>
          <a:p>
            <a:pPr algn="ctr">
              <a:lnSpc>
                <a:spcPts val="3000"/>
              </a:lnSpc>
            </a:pPr>
            <a:r>
              <a:rPr lang="en-US" altLang="zh-CN" sz="2100" b="0" i="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34" charset="-122"/>
                <a:cs typeface="Times New Roman" panose="02020603050405020304" pitchFamily="34" charset="-120"/>
              </a:rPr>
              <a:t>be</a:t>
            </a:r>
            <a:r>
              <a:rPr lang="en-US" altLang="zh-CN" sz="2100" b="0" i="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34" charset="-122"/>
                <a:cs typeface="Times New Roman" panose="02020603050405020304" pitchFamily="34" charset="-120"/>
              </a:rPr>
              <a:t>responsible</a:t>
            </a:r>
            <a:r>
              <a:rPr lang="en-US" altLang="zh-CN" sz="2100" b="0" i="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34" charset="-122"/>
                <a:cs typeface="Times New Roman" panose="02020603050405020304" pitchFamily="34" charset="-120"/>
              </a:rPr>
              <a:t>for</a:t>
            </a:r>
            <a:endParaRPr lang="en-US" altLang="zh-CN" sz="2100" dirty="0"/>
          </a:p>
        </p:txBody>
      </p:sp>
      <p:sp>
        <p:nvSpPr>
          <p:cNvPr id="10" name="QM_7_AN.213_1#3097cb784.blank?parentnodeid=c115798d8&amp;vbapositionanswer=187&amp;vbahtmlprocessed=1"/>
          <p:cNvSpPr/>
          <p:nvPr/>
        </p:nvSpPr>
        <p:spPr>
          <a:xfrm>
            <a:off x="863248" y="4739362"/>
            <a:ext cx="2569494" cy="350874"/>
          </a:xfrm>
          <a:prstGeom prst="rect">
            <a:avLst/>
          </a:prstGeom>
          <a:noFill/>
        </p:spPr>
        <p:txBody>
          <a:bodyPr wrap="none" lIns="0" tIns="0" rIns="0" bIns="0" rtlCol="0" anchor="t"/>
          <a:lstStyle/>
          <a:p>
            <a:pPr algn="ctr">
              <a:lnSpc>
                <a:spcPts val="3000"/>
              </a:lnSpc>
            </a:pPr>
            <a:r>
              <a:rPr lang="en-US" altLang="zh-CN" sz="2100" b="0" i="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34" charset="-122"/>
                <a:cs typeface="Times New Roman" panose="02020603050405020304" pitchFamily="34" charset="-120"/>
              </a:rPr>
              <a:t>achieve</a:t>
            </a:r>
            <a:r>
              <a:rPr lang="en-US" altLang="zh-CN" sz="2100" b="0" i="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34" charset="-122"/>
                <a:cs typeface="Times New Roman" panose="02020603050405020304" pitchFamily="34" charset="-120"/>
              </a:rPr>
              <a:t>your</a:t>
            </a:r>
            <a:r>
              <a:rPr lang="en-US" altLang="zh-CN" sz="2100" b="0" i="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34" charset="-122"/>
                <a:cs typeface="Times New Roman" panose="02020603050405020304" pitchFamily="34" charset="-120"/>
              </a:rPr>
              <a:t>potential</a:t>
            </a:r>
            <a:endParaRPr lang="en-US" altLang="zh-CN" sz="2100" dirty="0"/>
          </a:p>
        </p:txBody>
      </p:sp>
      <p:sp>
        <p:nvSpPr>
          <p:cNvPr id="11" name="QM_7_AN.214_1#3097cb784.blank?parentnodeid=c115798d8&amp;vbapositionanswer=188&amp;vbahtmlprocessed=1"/>
          <p:cNvSpPr/>
          <p:nvPr/>
        </p:nvSpPr>
        <p:spPr>
          <a:xfrm>
            <a:off x="5938751" y="5157591"/>
            <a:ext cx="772912" cy="350874"/>
          </a:xfrm>
          <a:prstGeom prst="rect">
            <a:avLst/>
          </a:prstGeom>
          <a:noFill/>
        </p:spPr>
        <p:txBody>
          <a:bodyPr wrap="none" lIns="0" tIns="0" rIns="0" bIns="0" rtlCol="0" anchor="t"/>
          <a:lstStyle/>
          <a:p>
            <a:pPr algn="ctr">
              <a:lnSpc>
                <a:spcPts val="3000"/>
              </a:lnSpc>
            </a:pPr>
            <a:r>
              <a:rPr lang="en-US" altLang="zh-CN" sz="2100" b="0" i="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34" charset="-122"/>
                <a:cs typeface="Times New Roman" panose="02020603050405020304" pitchFamily="34" charset="-120"/>
              </a:rPr>
              <a:t>lies</a:t>
            </a:r>
            <a:r>
              <a:rPr lang="en-US" altLang="zh-CN" sz="2100" b="0" i="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100" b="0" i="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34" charset="-122"/>
                <a:cs typeface="Times New Roman" panose="02020603050405020304" pitchFamily="34" charset="-120"/>
              </a:rPr>
              <a:t>in</a:t>
            </a:r>
            <a:endParaRPr lang="en-US" altLang="zh-CN" sz="2100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build="p"/>
      <p:bldP spid="5" grpId="0" animBg="1" build="p"/>
      <p:bldP spid="6" grpId="0" animBg="1" build="p"/>
      <p:bldP spid="7" grpId="0" animBg="1" build="p"/>
      <p:bldP spid="8" grpId="0" animBg="1" build="p"/>
      <p:bldP spid="9" grpId="0" animBg="1" build="p"/>
      <p:bldP spid="10" grpId="0" animBg="1" build="p"/>
      <p:bldP spid="11" grpId="0" animBg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矩形 29"/>
          <p:cNvSpPr/>
          <p:nvPr/>
        </p:nvSpPr>
        <p:spPr>
          <a:xfrm>
            <a:off x="388620" y="1524635"/>
            <a:ext cx="11286490" cy="168338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我提出一个建议是我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们应该在工作和休息之间保持平衡。</a:t>
            </a:r>
            <a:endParaRPr lang="zh-CN" altLang="zh-CN" sz="2800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I put forward  a </a:t>
            </a:r>
            <a:r>
              <a:rPr lang="en-US" altLang="zh-CN" sz="2800" b="1" kern="100" dirty="0">
                <a:highlight>
                  <a:srgbClr val="D3D3D3"/>
                </a:highlight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proposal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that we should </a:t>
            </a:r>
            <a:r>
              <a:rPr lang="en-US" altLang="zh-CN" sz="2800" b="1" u="sng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                                                                         </a:t>
            </a:r>
            <a:r>
              <a:rPr lang="en-US" altLang="zh-CN" sz="2800" b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sz="2800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845903" y="2852822"/>
            <a:ext cx="64965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kern="100" spc="-9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keep a balance between work and relaxation</a:t>
            </a:r>
            <a:endParaRPr lang="zh-CN" altLang="en-US" sz="2800" b="1" kern="100" spc="-9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0" y="0"/>
            <a:ext cx="2133972" cy="115100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0" y="-1901"/>
            <a:ext cx="374135" cy="334557"/>
          </a:xfrm>
          <a:prstGeom prst="rect">
            <a:avLst/>
          </a:prstGeom>
          <a:solidFill>
            <a:srgbClr val="FDD3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14"/>
          <p:cNvSpPr txBox="1"/>
          <p:nvPr/>
        </p:nvSpPr>
        <p:spPr>
          <a:xfrm>
            <a:off x="3007" y="-56417"/>
            <a:ext cx="288032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CN" sz="2800" dirty="0" smtClean="0">
                <a:solidFill>
                  <a:schemeClr val="bg1">
                    <a:lumMod val="95000"/>
                  </a:schemeClr>
                </a:solidFill>
              </a:rPr>
              <a:t>5</a:t>
            </a:r>
            <a:endParaRPr lang="zh-CN" altLang="en-US" sz="2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77789" y="1397675"/>
            <a:ext cx="9289031" cy="203132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71755"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 smtClean="0">
                <a:solidFill>
                  <a:srgbClr val="C00000"/>
                </a:solidFill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•</a:t>
            </a:r>
            <a:r>
              <a:rPr lang="en-US" altLang="zh-CN" sz="2800" b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be 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responsible for </a:t>
            </a:r>
            <a:r>
              <a:rPr lang="en-US" altLang="zh-CN" sz="2800" b="1" kern="100" dirty="0" err="1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sth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对</a:t>
            </a:r>
            <a:r>
              <a:rPr lang="en-US" altLang="zh-CN" sz="2800" b="1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……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负责</a:t>
            </a:r>
            <a:endParaRPr lang="zh-CN" altLang="zh-CN" sz="2800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marL="71755"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 smtClean="0">
                <a:solidFill>
                  <a:srgbClr val="C00000"/>
                </a:solidFill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•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</a:t>
            </a:r>
            <a:r>
              <a:rPr lang="en-US" altLang="zh-CN" sz="2800" b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take 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responsibility for </a:t>
            </a:r>
            <a:r>
              <a:rPr lang="en-US" altLang="zh-CN" sz="2800" b="1" kern="100" dirty="0" err="1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sth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对</a:t>
            </a:r>
            <a:r>
              <a:rPr lang="en-US" altLang="zh-CN" sz="2800" b="1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……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负责</a:t>
            </a:r>
            <a:endParaRPr lang="zh-CN" altLang="zh-CN" sz="2800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marL="71755">
              <a:lnSpc>
                <a:spcPct val="150000"/>
              </a:lnSpc>
            </a:pPr>
            <a:r>
              <a:rPr lang="en-US" altLang="zh-CN" sz="2800" b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</a:rPr>
              <a:t>   It 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</a:rPr>
              <a:t>is </a:t>
            </a:r>
            <a:r>
              <a:rPr lang="en-US" altLang="zh-CN" sz="2800" b="1" kern="100" dirty="0" err="1">
                <a:latin typeface="Times New Roman" panose="02020603050405020304" pitchFamily="18" charset="0"/>
                <a:ea typeface="方正中等线简体" panose="03000509000000000000" pitchFamily="65" charset="-122"/>
              </a:rPr>
              <a:t>sb’s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</a:rPr>
              <a:t> responsibility to do </a:t>
            </a:r>
            <a:r>
              <a:rPr lang="en-US" altLang="zh-CN" sz="2800" b="1" kern="100" dirty="0" err="1">
                <a:latin typeface="Times New Roman" panose="02020603050405020304" pitchFamily="18" charset="0"/>
                <a:ea typeface="方正中等线简体" panose="03000509000000000000" pitchFamily="65" charset="-122"/>
              </a:rPr>
              <a:t>sth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</a:rPr>
              <a:t>.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做某事是某人的职责</a:t>
            </a:r>
            <a:r>
              <a:rPr lang="zh-CN" altLang="zh-CN" sz="2800" b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。</a:t>
            </a:r>
            <a:endParaRPr lang="zh-CN" altLang="zh-CN" sz="2800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244805" y="260648"/>
            <a:ext cx="9670120" cy="6644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adj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负责的；有责任的；可靠的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(responsibility </a:t>
            </a:r>
            <a:r>
              <a:rPr lang="en-US" altLang="zh-CN" sz="2800" b="1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n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责任；义务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endParaRPr lang="zh-CN" altLang="zh-CN" sz="2800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-5041" y="323945"/>
            <a:ext cx="21485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3200" b="1" kern="1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方正中等线简体" panose="03000509000000000000" pitchFamily="65" charset="-122"/>
              </a:rPr>
              <a:t>responsible</a:t>
            </a:r>
            <a:endParaRPr lang="zh-CN" altLang="en-US" sz="3200" b="1" kern="100" dirty="0"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ea typeface="方正中等线简体" panose="03000509000000000000" pitchFamily="65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矩形 29"/>
          <p:cNvSpPr/>
          <p:nvPr/>
        </p:nvSpPr>
        <p:spPr>
          <a:xfrm>
            <a:off x="388412" y="398269"/>
            <a:ext cx="11412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(2)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我们应该对我们的行为负责，尽全力去保护海洋</a:t>
            </a:r>
            <a:r>
              <a:rPr lang="zh-CN" altLang="zh-CN" sz="2800" b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。</a:t>
            </a:r>
            <a:endParaRPr lang="en-US" altLang="zh-CN" sz="2800" b="1" kern="100" dirty="0" smtClean="0"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  <a:p>
            <a:pPr algn="r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 smtClean="0">
                <a:solidFill>
                  <a:srgbClr val="0070C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</a:t>
            </a:r>
            <a:r>
              <a:rPr lang="en-US" altLang="zh-CN" sz="2800" b="1" kern="100" dirty="0">
                <a:solidFill>
                  <a:srgbClr val="0070C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2022·</a:t>
            </a:r>
            <a:r>
              <a:rPr lang="zh-CN" altLang="zh-CN" sz="2800" b="1" kern="100" dirty="0">
                <a:solidFill>
                  <a:srgbClr val="0070C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全国甲，书面表达</a:t>
            </a:r>
            <a:r>
              <a:rPr lang="en-US" altLang="zh-CN" sz="2800" b="1" kern="100" dirty="0">
                <a:solidFill>
                  <a:srgbClr val="0070C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endParaRPr lang="zh-CN" altLang="zh-CN" sz="2800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We are supposed to </a:t>
            </a:r>
            <a:r>
              <a:rPr lang="en-US" altLang="zh-CN" sz="2800" b="1" u="sng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                                                                    </a:t>
            </a:r>
            <a:r>
              <a:rPr lang="en-US" altLang="zh-CN" sz="2800" b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our own </a:t>
            </a:r>
            <a:r>
              <a:rPr lang="en-US" altLang="zh-CN" sz="2800" b="1" kern="100" dirty="0" err="1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behaviour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and spare no </a:t>
            </a:r>
            <a:r>
              <a:rPr lang="en-US" altLang="zh-CN" sz="2800" b="1" kern="100" dirty="0">
                <a:highlight>
                  <a:srgbClr val="D3D3D3"/>
                </a:highlight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effort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to protect the ocean.</a:t>
            </a:r>
            <a:endParaRPr lang="zh-CN" altLang="zh-CN" sz="2800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(3)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作</a:t>
            </a:r>
            <a:r>
              <a:rPr lang="zh-CN" altLang="zh-CN" sz="2800" b="1" kern="100" spc="-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为学校的一名特殊教育教师，帮助和鼓励这个残疾的孩子是我的职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责</a:t>
            </a:r>
            <a:r>
              <a:rPr lang="zh-CN" altLang="zh-CN" sz="2800" b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。</a:t>
            </a:r>
            <a:endParaRPr lang="zh-CN" altLang="zh-CN" sz="2800" kern="100" dirty="0" smtClean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algn="r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 smtClean="0">
                <a:solidFill>
                  <a:srgbClr val="0070C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(2022·</a:t>
            </a:r>
            <a:r>
              <a:rPr lang="zh-CN" altLang="zh-CN" sz="2800" b="1" kern="100" dirty="0" smtClean="0">
                <a:solidFill>
                  <a:srgbClr val="0070C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新高考全国</a:t>
            </a:r>
            <a:r>
              <a:rPr lang="en-US" altLang="zh-CN" sz="2800" b="1" kern="100" dirty="0" smtClean="0">
                <a:solidFill>
                  <a:srgbClr val="0070C0"/>
                </a:solidFill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Ⅰ</a:t>
            </a:r>
            <a:r>
              <a:rPr lang="zh-CN" altLang="zh-CN" sz="2800" b="1" kern="100" dirty="0" smtClean="0">
                <a:solidFill>
                  <a:srgbClr val="0070C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，读后续写</a:t>
            </a:r>
            <a:r>
              <a:rPr lang="en-US" altLang="zh-CN" sz="2800" b="1" kern="100" dirty="0" smtClean="0">
                <a:solidFill>
                  <a:srgbClr val="0070C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endParaRPr lang="zh-CN" altLang="zh-CN" sz="2800" kern="100" dirty="0" smtClean="0">
              <a:solidFill>
                <a:srgbClr val="0070C0"/>
              </a:solidFill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As 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 special education teacher at the school</a:t>
            </a:r>
            <a:r>
              <a:rPr lang="zh-CN" altLang="zh-CN" sz="2800" b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b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________________________</a:t>
            </a:r>
            <a:endParaRPr lang="en-US" altLang="zh-CN" sz="2800" b="1" u="sng" kern="100" dirty="0" smtClean="0">
              <a:latin typeface="Times New Roman" panose="02020603050405020304" pitchFamily="18" charset="0"/>
              <a:ea typeface="方正中等线简体" panose="03000509000000000000" pitchFamily="65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u="sng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                                                                 </a:t>
            </a:r>
            <a:r>
              <a:rPr lang="en-US" altLang="zh-CN" sz="2800" b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sz="2800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718148" y="1766421"/>
            <a:ext cx="63737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be responsible for/take responsibility for</a:t>
            </a:r>
            <a:endParaRPr lang="zh-CN" altLang="en-US" sz="2800" b="1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7434129" y="4311084"/>
            <a:ext cx="3481070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kern="100" spc="-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it is my responsibility to</a:t>
            </a:r>
            <a:endParaRPr lang="zh-CN" altLang="en-US" sz="2800" b="1" kern="100" spc="-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68846" y="4959156"/>
            <a:ext cx="57038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help and encourage the disabled kid</a:t>
            </a:r>
            <a:endParaRPr lang="zh-CN" altLang="en-US" sz="2800" b="1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>
            <a:off x="0" y="0"/>
            <a:ext cx="2133972" cy="115100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0" y="-1901"/>
            <a:ext cx="374135" cy="334557"/>
          </a:xfrm>
          <a:prstGeom prst="rect">
            <a:avLst/>
          </a:prstGeom>
          <a:solidFill>
            <a:srgbClr val="FDD3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3007" y="-56417"/>
            <a:ext cx="288032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CN" sz="2800" dirty="0" smtClean="0">
                <a:solidFill>
                  <a:schemeClr val="bg1">
                    <a:lumMod val="95000"/>
                  </a:schemeClr>
                </a:solidFill>
              </a:rPr>
              <a:t>6</a:t>
            </a:r>
            <a:endParaRPr lang="zh-CN" altLang="en-US" sz="2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77789" y="1556792"/>
            <a:ext cx="7416823" cy="131080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71755"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 smtClean="0">
                <a:solidFill>
                  <a:srgbClr val="C00000"/>
                </a:solidFill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•</a:t>
            </a:r>
            <a:r>
              <a:rPr lang="en-US" altLang="zh-CN" sz="2800" b="1" kern="1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focus 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(...) on/upon...(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把</a:t>
            </a:r>
            <a:r>
              <a:rPr lang="en-US" altLang="zh-CN" sz="2800" b="1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……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集中于</a:t>
            </a:r>
            <a:r>
              <a:rPr lang="en-US" altLang="zh-CN" sz="2800" b="1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……</a:t>
            </a:r>
            <a:endParaRPr lang="zh-CN" altLang="zh-CN" sz="2800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marL="71755">
              <a:lnSpc>
                <a:spcPct val="150000"/>
              </a:lnSpc>
            </a:pPr>
            <a:r>
              <a:rPr lang="en-US" altLang="zh-CN" sz="2800" b="1" kern="100" dirty="0" smtClean="0">
                <a:solidFill>
                  <a:srgbClr val="C00000"/>
                </a:solidFill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•</a:t>
            </a:r>
            <a:r>
              <a:rPr lang="en-US" altLang="zh-CN" sz="28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</a:rPr>
              <a:t>the 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</a:rPr>
              <a:t>focus of...</a:t>
            </a:r>
            <a:r>
              <a:rPr lang="en-US" altLang="zh-CN" sz="2800" b="1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……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的焦点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</a:rPr>
              <a:t>/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中心</a:t>
            </a:r>
            <a:endParaRPr lang="zh-CN" altLang="zh-CN" sz="2800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133971" y="0"/>
            <a:ext cx="10054853" cy="115100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/>
          </a:p>
        </p:txBody>
      </p:sp>
      <p:sp>
        <p:nvSpPr>
          <p:cNvPr id="13" name="矩形 12"/>
          <p:cNvSpPr/>
          <p:nvPr/>
        </p:nvSpPr>
        <p:spPr>
          <a:xfrm>
            <a:off x="516489" y="279698"/>
            <a:ext cx="109677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3200" b="1" kern="1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方正中等线简体" panose="03000509000000000000" pitchFamily="65" charset="-122"/>
              </a:rPr>
              <a:t>focus</a:t>
            </a:r>
            <a:endParaRPr lang="zh-CN" altLang="en-US" sz="3200" b="1" kern="100" dirty="0"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ea typeface="方正中等线简体" panose="03000509000000000000" pitchFamily="65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33772" y="3212976"/>
            <a:ext cx="11449272" cy="1383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With her attention </a:t>
            </a:r>
            <a:r>
              <a:rPr lang="en-US" altLang="zh-CN" sz="2800" b="1" u="sng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            </a:t>
            </a:r>
            <a:r>
              <a:rPr lang="en-US" altLang="zh-CN" sz="2800" b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focus) on the </a:t>
            </a:r>
            <a:r>
              <a:rPr lang="en-US" altLang="zh-CN" sz="2800" b="1" kern="100" dirty="0">
                <a:highlight>
                  <a:srgbClr val="D3D3D3"/>
                </a:highlight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style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she forgot all about other aspects.</a:t>
            </a:r>
            <a:endParaRPr lang="zh-CN" altLang="zh-CN" sz="2800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357592" y="3284711"/>
            <a:ext cx="13420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focused</a:t>
            </a:r>
            <a:endParaRPr lang="zh-CN" altLang="en-US" sz="2800" b="1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矩形 29"/>
          <p:cNvSpPr/>
          <p:nvPr/>
        </p:nvSpPr>
        <p:spPr>
          <a:xfrm>
            <a:off x="371155" y="980728"/>
            <a:ext cx="1116181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(3)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头发打结，南瓜肉盖着鼻子，我成了观看这条发布在网上的视频的那些人关注的焦点</a:t>
            </a:r>
            <a:r>
              <a:rPr lang="zh-CN" altLang="zh-CN" sz="2800" b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。</a:t>
            </a:r>
            <a:r>
              <a:rPr lang="en-US" altLang="zh-CN" sz="2800" b="1" kern="100" dirty="0" smtClean="0">
                <a:solidFill>
                  <a:srgbClr val="0070C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(2021</a:t>
            </a:r>
            <a:r>
              <a:rPr lang="en-US" altLang="zh-CN" sz="2800" b="1" kern="100" dirty="0">
                <a:solidFill>
                  <a:srgbClr val="0070C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·</a:t>
            </a:r>
            <a:r>
              <a:rPr lang="zh-CN" altLang="zh-CN" sz="2800" b="1" kern="100" dirty="0">
                <a:solidFill>
                  <a:srgbClr val="0070C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浙江</a:t>
            </a:r>
            <a:r>
              <a:rPr lang="en-US" altLang="zh-CN" sz="2800" b="1" kern="100" dirty="0">
                <a:solidFill>
                  <a:srgbClr val="0070C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</a:t>
            </a:r>
            <a:r>
              <a:rPr lang="zh-CN" altLang="zh-CN" sz="2800" b="1" kern="100" dirty="0">
                <a:solidFill>
                  <a:srgbClr val="0070C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月，读后续写</a:t>
            </a:r>
            <a:r>
              <a:rPr lang="en-US" altLang="zh-CN" sz="2800" b="1" kern="100" dirty="0">
                <a:solidFill>
                  <a:srgbClr val="0070C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endParaRPr lang="zh-CN" altLang="zh-CN" sz="2800" kern="100" dirty="0">
              <a:solidFill>
                <a:srgbClr val="0070C0"/>
              </a:solidFill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Hair in knots and nose covered by pumpkin pulp</a:t>
            </a:r>
            <a:r>
              <a:rPr lang="zh-CN" altLang="zh-CN" sz="2800" b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b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_________________</a:t>
            </a:r>
            <a:endParaRPr lang="en-US" altLang="zh-CN" sz="2800" b="1" u="sng" kern="100" dirty="0" smtClean="0">
              <a:latin typeface="Times New Roman" panose="02020603050405020304" pitchFamily="18" charset="0"/>
              <a:ea typeface="方正中等线简体" panose="03000509000000000000" pitchFamily="65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u="sng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                                   </a:t>
            </a:r>
            <a:r>
              <a:rPr lang="en-US" altLang="zh-CN" sz="2800" b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who viewed the video posted online.</a:t>
            </a:r>
            <a:endParaRPr lang="zh-CN" altLang="zh-CN" sz="2800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8254652" y="2257822"/>
            <a:ext cx="3026791" cy="6612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I became the focus</a:t>
            </a:r>
            <a:endParaRPr lang="zh-CN" altLang="zh-CN" sz="2800" b="1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96838" y="3040385"/>
            <a:ext cx="32303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of attention of those</a:t>
            </a:r>
            <a:endParaRPr lang="zh-CN" altLang="en-US" sz="2800" b="1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0"/>
            <a:ext cx="2133972" cy="115100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0" y="-1901"/>
            <a:ext cx="374135" cy="334557"/>
          </a:xfrm>
          <a:prstGeom prst="rect">
            <a:avLst/>
          </a:prstGeom>
          <a:solidFill>
            <a:srgbClr val="FDD3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3007" y="-56417"/>
            <a:ext cx="288032" cy="4781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CN" sz="2800" dirty="0" smtClean="0">
                <a:solidFill>
                  <a:schemeClr val="bg1">
                    <a:lumMod val="95000"/>
                  </a:schemeClr>
                </a:solidFill>
              </a:rPr>
              <a:t>7</a:t>
            </a:r>
            <a:endParaRPr lang="zh-CN" altLang="en-US" sz="2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77789" y="1623224"/>
            <a:ext cx="9217023" cy="203009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remind </a:t>
            </a:r>
            <a:r>
              <a:rPr lang="en-US" altLang="zh-CN" sz="2800" b="1" kern="100" dirty="0" err="1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sb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to do </a:t>
            </a:r>
            <a:r>
              <a:rPr lang="en-US" altLang="zh-CN" sz="2800" b="1" kern="100" dirty="0" err="1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sth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提醒某人做某事</a:t>
            </a:r>
            <a:endParaRPr lang="zh-CN" altLang="zh-CN" sz="2800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remind </a:t>
            </a:r>
            <a:r>
              <a:rPr lang="en-US" altLang="zh-CN" sz="2800" b="1" kern="100" dirty="0" err="1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sb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of </a:t>
            </a:r>
            <a:r>
              <a:rPr lang="en-US" altLang="zh-CN" sz="2800" b="1" kern="100" dirty="0" err="1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sth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提醒某人某事；使某人想起某事</a:t>
            </a:r>
            <a:endParaRPr lang="zh-CN" altLang="zh-CN" sz="2800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remind </a:t>
            </a:r>
            <a:r>
              <a:rPr lang="en-US" altLang="zh-CN" sz="2800" b="1" kern="100" dirty="0" err="1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sb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that...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提醒某人</a:t>
            </a:r>
            <a:r>
              <a:rPr lang="en-US" altLang="zh-CN" sz="2800" b="1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……</a:t>
            </a:r>
            <a:endParaRPr lang="zh-CN" altLang="zh-CN" sz="2800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133971" y="0"/>
            <a:ext cx="10054853" cy="115100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/>
          </a:p>
        </p:txBody>
      </p:sp>
      <p:sp>
        <p:nvSpPr>
          <p:cNvPr id="18" name="矩形 17"/>
          <p:cNvSpPr/>
          <p:nvPr/>
        </p:nvSpPr>
        <p:spPr>
          <a:xfrm>
            <a:off x="328636" y="260648"/>
            <a:ext cx="14532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3200" b="1" kern="1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方正中等线简体" panose="03000509000000000000" pitchFamily="65" charset="-122"/>
              </a:rPr>
              <a:t>remind</a:t>
            </a:r>
            <a:endParaRPr lang="zh-CN" altLang="en-US" sz="3200" b="1" kern="100" dirty="0"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ea typeface="方正中等线简体" panose="03000509000000000000" pitchFamily="65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矩形 29"/>
          <p:cNvSpPr/>
          <p:nvPr/>
        </p:nvSpPr>
        <p:spPr>
          <a:xfrm>
            <a:off x="428162" y="753085"/>
            <a:ext cx="11354882" cy="3322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这张海报提醒我们必须立即采取措施保护濒危生物。</a:t>
            </a:r>
            <a:endParaRPr lang="zh-CN" altLang="zh-CN" sz="2800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①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The </a:t>
            </a:r>
            <a:r>
              <a:rPr lang="en-US" altLang="zh-CN" sz="2800" b="1" kern="100" dirty="0">
                <a:highlight>
                  <a:srgbClr val="D3D3D3"/>
                </a:highlight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poster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</a:t>
            </a:r>
            <a:r>
              <a:rPr lang="en-US" altLang="zh-CN" sz="2800" b="1" u="sng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                                                                                    </a:t>
            </a:r>
            <a:r>
              <a:rPr lang="en-US" altLang="zh-CN" sz="2800" b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to protect endangered creatures.(remind </a:t>
            </a:r>
            <a:r>
              <a:rPr lang="en-US" altLang="zh-CN" sz="2800" b="1" kern="100" dirty="0" err="1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sb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that)</a:t>
            </a:r>
            <a:endParaRPr lang="zh-CN" altLang="zh-CN" sz="2800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②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The poster </a:t>
            </a:r>
            <a:r>
              <a:rPr lang="en-US" altLang="zh-CN" sz="2800" b="1" u="sng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                                                              </a:t>
            </a:r>
            <a:r>
              <a:rPr lang="en-US" altLang="zh-CN" sz="2800" b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to protect endangered creatures.(remind </a:t>
            </a:r>
            <a:r>
              <a:rPr lang="en-US" altLang="zh-CN" sz="2800" b="1" kern="100" dirty="0" err="1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sb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to do)</a:t>
            </a:r>
            <a:endParaRPr lang="zh-CN" altLang="zh-CN" sz="2800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022451" y="1537742"/>
            <a:ext cx="79046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reminds us that we must take immediate measures</a:t>
            </a:r>
            <a:endParaRPr lang="zh-CN" altLang="en-US" sz="2800" b="1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161474" y="2790453"/>
            <a:ext cx="62262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reminds us to take immediate measures</a:t>
            </a:r>
            <a:endParaRPr lang="zh-CN" altLang="en-US" sz="2800" b="1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477789" y="1574594"/>
            <a:ext cx="8424935" cy="267765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71755"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 smtClean="0">
                <a:solidFill>
                  <a:srgbClr val="C00000"/>
                </a:solidFill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•</a:t>
            </a:r>
            <a:r>
              <a:rPr lang="en-US" altLang="zh-CN" sz="2800" b="1" kern="1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with 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the aim of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有</a:t>
            </a:r>
            <a:r>
              <a:rPr lang="en-US" altLang="zh-CN" sz="2800" b="1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……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的目的</a:t>
            </a:r>
            <a:endParaRPr lang="zh-CN" altLang="zh-CN" sz="2800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marL="71755"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 smtClean="0">
                <a:solidFill>
                  <a:srgbClr val="C00000"/>
                </a:solidFill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•</a:t>
            </a:r>
            <a:r>
              <a:rPr lang="en-US" altLang="zh-CN" sz="28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aim </a:t>
            </a:r>
            <a:r>
              <a:rPr lang="en-US" altLang="zh-CN" sz="2800" b="1" kern="100" dirty="0" err="1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sth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at </a:t>
            </a:r>
            <a:r>
              <a:rPr lang="en-US" altLang="zh-CN" sz="2800" b="1" kern="100" dirty="0" err="1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sb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/</a:t>
            </a:r>
            <a:r>
              <a:rPr lang="en-US" altLang="zh-CN" sz="2800" b="1" kern="100" dirty="0" err="1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sth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用某物朝向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/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瞄准某人或某物</a:t>
            </a:r>
            <a:endParaRPr lang="zh-CN" altLang="zh-CN" sz="2800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marL="71755"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 aim 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to do/at doing...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旨在做</a:t>
            </a:r>
            <a:r>
              <a:rPr lang="en-US" altLang="zh-CN" sz="2800" b="1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……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；力求达到</a:t>
            </a:r>
            <a:r>
              <a:rPr lang="en-US" altLang="zh-CN" sz="2800" b="1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……</a:t>
            </a:r>
            <a:endParaRPr lang="zh-CN" altLang="zh-CN" sz="2800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marL="71755"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 be 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aimed at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目的是；旨在</a:t>
            </a:r>
            <a:endParaRPr lang="zh-CN" altLang="zh-CN" sz="2800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710036" y="0"/>
            <a:ext cx="9478789" cy="115100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/>
          </a:p>
        </p:txBody>
      </p:sp>
      <p:sp>
        <p:nvSpPr>
          <p:cNvPr id="13" name="矩形 12"/>
          <p:cNvSpPr/>
          <p:nvPr/>
        </p:nvSpPr>
        <p:spPr>
          <a:xfrm>
            <a:off x="-1" y="0"/>
            <a:ext cx="2710037" cy="115100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0" y="-1901"/>
            <a:ext cx="374135" cy="334557"/>
          </a:xfrm>
          <a:prstGeom prst="rect">
            <a:avLst/>
          </a:prstGeom>
          <a:solidFill>
            <a:srgbClr val="FDD3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文本框 19"/>
          <p:cNvSpPr txBox="1"/>
          <p:nvPr/>
        </p:nvSpPr>
        <p:spPr>
          <a:xfrm>
            <a:off x="3007" y="-56417"/>
            <a:ext cx="288032" cy="4781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CN" sz="2800" dirty="0" smtClean="0">
                <a:solidFill>
                  <a:schemeClr val="bg1">
                    <a:lumMod val="95000"/>
                  </a:schemeClr>
                </a:solidFill>
              </a:rPr>
              <a:t>8</a:t>
            </a:r>
            <a:endParaRPr lang="zh-CN" altLang="en-US" sz="2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991748" y="279698"/>
            <a:ext cx="8451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3200" b="1" kern="1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方正中等线简体" panose="03000509000000000000" pitchFamily="65" charset="-122"/>
              </a:rPr>
              <a:t>aim</a:t>
            </a:r>
            <a:endParaRPr lang="zh-CN" altLang="en-US" sz="3200" b="1" kern="100" dirty="0"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ea typeface="方正中等线简体" panose="03000509000000000000" pitchFamily="65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矩形 29"/>
          <p:cNvSpPr/>
          <p:nvPr/>
        </p:nvSpPr>
        <p:spPr>
          <a:xfrm>
            <a:off x="388412" y="692696"/>
            <a:ext cx="11412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(1)Earth Day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marked on 22 April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is an annual event </a:t>
            </a:r>
            <a:r>
              <a:rPr lang="en-US" altLang="zh-CN" sz="2800" b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aiming ________</a:t>
            </a:r>
            <a:endParaRPr lang="en-US" altLang="zh-CN" sz="2800" b="1" u="sng" kern="100" dirty="0" smtClean="0">
              <a:latin typeface="Times New Roman" panose="02020603050405020304" pitchFamily="18" charset="0"/>
              <a:ea typeface="方正中等线简体" panose="03000509000000000000" pitchFamily="65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(raise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 public awareness about environmental protection.</a:t>
            </a:r>
            <a:r>
              <a:rPr lang="en-US" altLang="zh-CN" sz="2800" b="1" kern="100" dirty="0">
                <a:solidFill>
                  <a:srgbClr val="0070C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(2019·</a:t>
            </a:r>
            <a:r>
              <a:rPr lang="zh-CN" altLang="zh-CN" sz="2800" b="1" kern="100" dirty="0">
                <a:solidFill>
                  <a:srgbClr val="0070C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北京</a:t>
            </a:r>
            <a:r>
              <a:rPr lang="en-US" altLang="zh-CN" sz="2800" b="1" kern="100" dirty="0">
                <a:solidFill>
                  <a:srgbClr val="0070C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endParaRPr lang="zh-CN" altLang="zh-CN" sz="2800" kern="100" dirty="0">
              <a:solidFill>
                <a:srgbClr val="0070C0"/>
              </a:solidFill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(2)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我抓住一块石头，瞄准那头熊，试图把它吓走</a:t>
            </a:r>
            <a:r>
              <a:rPr lang="zh-CN" altLang="zh-CN" sz="2800" b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。</a:t>
            </a:r>
            <a:endParaRPr lang="en-US" altLang="zh-CN" sz="2800" b="1" kern="100" dirty="0" smtClean="0"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  <a:p>
            <a:pPr algn="r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 smtClean="0">
                <a:solidFill>
                  <a:srgbClr val="0070C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</a:t>
            </a:r>
            <a:r>
              <a:rPr lang="en-US" altLang="zh-CN" sz="2800" b="1" kern="100" dirty="0">
                <a:solidFill>
                  <a:srgbClr val="0070C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2020·</a:t>
            </a:r>
            <a:r>
              <a:rPr lang="zh-CN" altLang="zh-CN" sz="2800" b="1" kern="100" dirty="0">
                <a:solidFill>
                  <a:srgbClr val="0070C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浙江</a:t>
            </a:r>
            <a:r>
              <a:rPr lang="en-US" altLang="zh-CN" sz="2800" b="1" kern="100" dirty="0">
                <a:solidFill>
                  <a:srgbClr val="0070C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7</a:t>
            </a:r>
            <a:r>
              <a:rPr lang="zh-CN" altLang="zh-CN" sz="2800" b="1" kern="100" dirty="0">
                <a:solidFill>
                  <a:srgbClr val="0070C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月，读后续写</a:t>
            </a:r>
            <a:r>
              <a:rPr lang="en-US" altLang="zh-CN" sz="2800" b="1" kern="100" dirty="0">
                <a:solidFill>
                  <a:srgbClr val="0070C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endParaRPr lang="zh-CN" altLang="zh-CN" sz="2800" kern="100" dirty="0">
              <a:solidFill>
                <a:srgbClr val="0070C0"/>
              </a:solidFill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I seized a stone and </a:t>
            </a:r>
            <a:r>
              <a:rPr lang="en-US" altLang="zh-CN" sz="2800" b="1" u="sng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                                     </a:t>
            </a:r>
            <a:r>
              <a:rPr lang="zh-CN" altLang="zh-CN" sz="2800" b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attempting to scare the bear away.</a:t>
            </a:r>
            <a:endParaRPr lang="zh-CN" altLang="zh-CN" sz="2800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0185038" y="831557"/>
            <a:ext cx="13099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to raise</a:t>
            </a:r>
            <a:endParaRPr lang="zh-CN" altLang="en-US" sz="2800" b="1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709027" y="3395156"/>
            <a:ext cx="31774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aimed it at the bear</a:t>
            </a:r>
            <a:endParaRPr lang="zh-CN" altLang="en-US" sz="2800" b="1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矩形 29"/>
          <p:cNvSpPr/>
          <p:nvPr/>
        </p:nvSpPr>
        <p:spPr>
          <a:xfrm>
            <a:off x="388412" y="470277"/>
            <a:ext cx="11412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(3)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我写信的目的是向您表示衷心的感谢。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应用文写作之感谢信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endParaRPr lang="zh-CN" altLang="zh-CN" sz="2800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I am writing </a:t>
            </a:r>
            <a:r>
              <a:rPr lang="en-US" altLang="zh-CN" sz="2800" b="1" u="sng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                                                                                                   </a:t>
            </a:r>
            <a:r>
              <a:rPr lang="en-US" altLang="zh-CN" sz="2800" b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sz="2800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(4)World Ocean Day falls on June 8th.It is aimed at raising awareness of ocean conservation.</a:t>
            </a:r>
            <a:r>
              <a:rPr lang="en-US" altLang="zh-CN" sz="2800" b="1" kern="100" dirty="0">
                <a:solidFill>
                  <a:srgbClr val="0070C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(2022·</a:t>
            </a:r>
            <a:r>
              <a:rPr lang="zh-CN" altLang="zh-CN" sz="2800" b="1" kern="100" dirty="0">
                <a:solidFill>
                  <a:srgbClr val="0070C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全国甲，书面表达</a:t>
            </a:r>
            <a:r>
              <a:rPr lang="en-US" altLang="zh-CN" sz="2800" b="1" kern="100" dirty="0">
                <a:solidFill>
                  <a:srgbClr val="0070C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endParaRPr lang="zh-CN" altLang="zh-CN" sz="2800" kern="100" dirty="0">
              <a:solidFill>
                <a:srgbClr val="0070C0"/>
              </a:solidFill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→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World Ocean Day</a:t>
            </a:r>
            <a:r>
              <a:rPr lang="zh-CN" altLang="zh-CN" sz="2800" b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b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___________________________________________</a:t>
            </a:r>
            <a:endParaRPr lang="en-US" altLang="zh-CN" sz="2800" b="1" u="sng" kern="100" dirty="0" smtClean="0">
              <a:latin typeface="Times New Roman" panose="02020603050405020304" pitchFamily="18" charset="0"/>
              <a:ea typeface="方正中等线简体" panose="03000509000000000000" pitchFamily="65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u="sng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                       </a:t>
            </a:r>
            <a:r>
              <a:rPr lang="zh-CN" altLang="zh-CN" sz="2800" b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falls on June 8th.(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用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which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引导的定语从句改写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endParaRPr lang="zh-CN" altLang="zh-CN" sz="2800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→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World Ocean </a:t>
            </a:r>
            <a:r>
              <a:rPr lang="en-US" altLang="zh-CN" sz="2800" b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Day _____________________________________________</a:t>
            </a:r>
            <a:endParaRPr lang="en-US" altLang="zh-CN" sz="2800" b="1" kern="100" dirty="0" smtClean="0">
              <a:latin typeface="Times New Roman" panose="02020603050405020304" pitchFamily="18" charset="0"/>
              <a:ea typeface="方正中等线简体" panose="03000509000000000000" pitchFamily="65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falls 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on June 8th.(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用过去分词短语作后置定语改写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endParaRPr lang="zh-CN" altLang="zh-CN" sz="2800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604120" y="1187227"/>
            <a:ext cx="87093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with the aim of expressing my heartfelt gratitude to you</a:t>
            </a:r>
            <a:endParaRPr lang="zh-CN" altLang="en-US" sz="2800" b="1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260878" y="3093343"/>
            <a:ext cx="70085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which is aimed at raising awareness of ocean</a:t>
            </a:r>
            <a:endParaRPr lang="zh-CN" altLang="en-US" sz="2800" b="1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509049" y="3789040"/>
            <a:ext cx="21387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conservation</a:t>
            </a:r>
            <a:endParaRPr lang="zh-CN" altLang="en-US" sz="2800" b="1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817602" y="4379962"/>
            <a:ext cx="77155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aimed at raising awareness of ocean conservation</a:t>
            </a:r>
            <a:endParaRPr lang="zh-CN" altLang="en-US" sz="2800" b="1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2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0"/>
            <a:ext cx="2133972" cy="115100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2133972" y="0"/>
            <a:ext cx="10054853" cy="115100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/>
          </a:p>
        </p:txBody>
      </p:sp>
      <p:sp>
        <p:nvSpPr>
          <p:cNvPr id="32" name="文本框 31"/>
          <p:cNvSpPr txBox="1"/>
          <p:nvPr/>
        </p:nvSpPr>
        <p:spPr>
          <a:xfrm>
            <a:off x="36315" y="277368"/>
            <a:ext cx="195364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kern="1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方正中等线简体" panose="03000509000000000000" pitchFamily="65" charset="-122"/>
              </a:rPr>
              <a:t>advance</a:t>
            </a:r>
            <a:endParaRPr lang="en-US" altLang="zh-CN" sz="3200" b="1" kern="100" dirty="0"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ea typeface="方正中等线简体" panose="03000509000000000000" pitchFamily="65" charset="-122"/>
            </a:endParaRPr>
          </a:p>
        </p:txBody>
      </p:sp>
      <p:graphicFrame>
        <p:nvGraphicFramePr>
          <p:cNvPr id="13" name="表格 12"/>
          <p:cNvGraphicFramePr>
            <a:graphicFrameLocks noGrp="1"/>
          </p:cNvGraphicFramePr>
          <p:nvPr/>
        </p:nvGraphicFramePr>
        <p:xfrm>
          <a:off x="477788" y="1547267"/>
          <a:ext cx="8568952" cy="2044799"/>
        </p:xfrm>
        <a:graphic>
          <a:graphicData uri="http://schemas.openxmlformats.org/drawingml/2006/table">
            <a:tbl>
              <a:tblPr firstRow="1" firstCol="1" bandRow="1"/>
              <a:tblGrid>
                <a:gridCol w="8568952"/>
              </a:tblGrid>
              <a:tr h="2044799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800" b="1" kern="100" baseline="0" dirty="0" smtClean="0">
                          <a:solidFill>
                            <a:srgbClr val="C00000"/>
                          </a:solidFill>
                          <a:effectLst/>
                          <a:latin typeface="宋体" panose="02010600030101010101" pitchFamily="2" charset="-122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•</a:t>
                      </a:r>
                      <a:r>
                        <a:rPr lang="en-US" altLang="zh-CN" sz="2800" b="1" kern="100" baseline="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2800" b="1" kern="100" baseline="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</a:rPr>
                        <a:t>advance on/towards </a:t>
                      </a:r>
                      <a:r>
                        <a:rPr lang="en-US" altLang="zh-CN" sz="2800" b="1" kern="100" baseline="0" dirty="0" err="1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</a:rPr>
                        <a:t>sb</a:t>
                      </a:r>
                      <a:r>
                        <a:rPr lang="en-US" altLang="zh-CN" sz="2800" b="1" kern="100" baseline="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</a:rPr>
                        <a:t>/</a:t>
                      </a:r>
                      <a:r>
                        <a:rPr lang="en-US" altLang="zh-CN" sz="2800" b="1" kern="100" baseline="0" dirty="0" err="1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</a:rPr>
                        <a:t>sth</a:t>
                      </a:r>
                      <a:r>
                        <a:rPr lang="zh-CN" altLang="zh-CN" sz="2800" b="1" kern="100" baseline="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向某人</a:t>
                      </a:r>
                      <a:r>
                        <a:rPr lang="en-US" altLang="zh-CN" sz="2800" b="1" kern="100" baseline="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</a:rPr>
                        <a:t>/</a:t>
                      </a:r>
                      <a:r>
                        <a:rPr lang="zh-CN" altLang="zh-CN" sz="2800" b="1" kern="100" baseline="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物前进</a:t>
                      </a:r>
                      <a:endParaRPr lang="zh-CN" altLang="zh-CN" sz="2800" kern="100" baseline="0" dirty="0" smtClean="0">
                        <a:effectLst/>
                        <a:latin typeface="宋体" panose="02010600030101010101" pitchFamily="2" charset="-122"/>
                        <a:ea typeface="+mn-ea"/>
                        <a:cs typeface="Courier New" panose="02070309020205020404" pitchFamily="49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800" b="1" kern="100" baseline="0" dirty="0" smtClean="0">
                          <a:solidFill>
                            <a:srgbClr val="C00000"/>
                          </a:solidFill>
                          <a:effectLst/>
                          <a:latin typeface="宋体" panose="02010600030101010101" pitchFamily="2" charset="-122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•</a:t>
                      </a:r>
                      <a:r>
                        <a:rPr lang="en-US" altLang="zh-CN" sz="2800" b="1" kern="100" baseline="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2800" b="1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in advance</a:t>
                      </a:r>
                      <a:r>
                        <a:rPr lang="zh-CN" altLang="zh-CN" sz="2800" b="1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＝</a:t>
                      </a:r>
                      <a:r>
                        <a:rPr lang="en-US" altLang="zh-CN" sz="2800" b="1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ahead of time</a:t>
                      </a:r>
                      <a:r>
                        <a:rPr lang="zh-CN" altLang="zh-CN" sz="2800" b="1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预先；事先；预付</a:t>
                      </a:r>
                      <a:endParaRPr lang="zh-CN" altLang="zh-CN" sz="2800" kern="100" dirty="0" smtClean="0">
                        <a:effectLst/>
                        <a:latin typeface="宋体" panose="02010600030101010101" pitchFamily="2" charset="-122"/>
                        <a:ea typeface="+mn-ea"/>
                        <a:cs typeface="Courier New" panose="02070309020205020404" pitchFamily="49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800" b="1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   make advances/an advance in</a:t>
                      </a:r>
                      <a:r>
                        <a:rPr lang="zh-CN" altLang="zh-CN" sz="2800" b="1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在</a:t>
                      </a:r>
                      <a:r>
                        <a:rPr lang="en-US" altLang="zh-CN" sz="2800" b="1" kern="100" dirty="0" smtClean="0">
                          <a:effectLst/>
                          <a:latin typeface="宋体" panose="02010600030101010101" pitchFamily="2" charset="-122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……</a:t>
                      </a:r>
                      <a:r>
                        <a:rPr lang="zh-CN" altLang="zh-CN" sz="2800" b="1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方面取得进步</a:t>
                      </a:r>
                      <a:endParaRPr lang="zh-CN" altLang="zh-CN" sz="2800" kern="100" dirty="0" smtClean="0">
                        <a:effectLst/>
                        <a:latin typeface="宋体" panose="02010600030101010101" pitchFamily="2" charset="-122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marL="38851" marR="38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矩形 1"/>
          <p:cNvSpPr/>
          <p:nvPr/>
        </p:nvSpPr>
        <p:spPr>
          <a:xfrm>
            <a:off x="0" y="0"/>
            <a:ext cx="374135" cy="334557"/>
          </a:xfrm>
          <a:prstGeom prst="rect">
            <a:avLst/>
          </a:prstGeom>
          <a:solidFill>
            <a:srgbClr val="FDD3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14"/>
          <p:cNvSpPr txBox="1"/>
          <p:nvPr/>
        </p:nvSpPr>
        <p:spPr>
          <a:xfrm>
            <a:off x="3007" y="-56417"/>
            <a:ext cx="288032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CN" sz="2800" dirty="0" smtClean="0">
                <a:solidFill>
                  <a:schemeClr val="bg1">
                    <a:lumMod val="95000"/>
                  </a:schemeClr>
                </a:solidFill>
              </a:rPr>
              <a:t>1</a:t>
            </a:r>
            <a:endParaRPr lang="zh-CN" altLang="en-US" sz="28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21623" y="1628800"/>
            <a:ext cx="6680901" cy="267765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71755"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 smtClean="0">
                <a:solidFill>
                  <a:srgbClr val="C00000"/>
                </a:solidFill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•</a:t>
            </a:r>
            <a:r>
              <a:rPr lang="en-US" altLang="zh-CN" sz="2800" b="1" kern="1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exchange 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 for B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　拿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换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</a:t>
            </a:r>
            <a:endParaRPr lang="zh-CN" altLang="zh-CN" sz="2800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marL="71755"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 exchange </a:t>
            </a:r>
            <a:r>
              <a:rPr lang="en-US" altLang="zh-CN" sz="2800" b="1" kern="100" dirty="0" err="1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sth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with </a:t>
            </a:r>
            <a:r>
              <a:rPr lang="en-US" altLang="zh-CN" sz="2800" b="1" kern="100" dirty="0" err="1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sb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与某人交换某物</a:t>
            </a:r>
            <a:endParaRPr lang="zh-CN" altLang="zh-CN" sz="2800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marL="71755"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 smtClean="0">
                <a:solidFill>
                  <a:srgbClr val="C00000"/>
                </a:solidFill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•</a:t>
            </a:r>
            <a:r>
              <a:rPr lang="en-US" altLang="zh-CN" sz="28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in 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exchange (for) 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作为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对</a:t>
            </a:r>
            <a:r>
              <a:rPr lang="en-US" altLang="zh-CN" sz="2800" b="1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……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的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交换</a:t>
            </a:r>
            <a:endParaRPr lang="zh-CN" altLang="zh-CN" sz="2800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marL="71755"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 exchange 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students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交换生</a:t>
            </a:r>
            <a:endParaRPr lang="zh-CN" altLang="zh-CN" sz="2800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0" y="-1"/>
            <a:ext cx="12211384" cy="115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/>
          </a:p>
        </p:txBody>
      </p:sp>
      <p:sp>
        <p:nvSpPr>
          <p:cNvPr id="14" name="矩形 13"/>
          <p:cNvSpPr/>
          <p:nvPr/>
        </p:nvSpPr>
        <p:spPr>
          <a:xfrm>
            <a:off x="2947663" y="254979"/>
            <a:ext cx="9029803" cy="572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en-US" altLang="zh-CN" sz="2800" b="1" i="1" kern="100" dirty="0">
                <a:latin typeface="Times New Roman" panose="02020603050405020304" pitchFamily="18" charset="0"/>
                <a:ea typeface="方正中等线简体" panose="03000509000000000000" pitchFamily="65" charset="-122"/>
              </a:rPr>
              <a:t>n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</a:rPr>
              <a:t>.&amp; </a:t>
            </a:r>
            <a:r>
              <a:rPr lang="en-US" altLang="zh-CN" sz="2800" b="1" i="1" kern="100" dirty="0" err="1">
                <a:latin typeface="Times New Roman" panose="02020603050405020304" pitchFamily="18" charset="0"/>
                <a:ea typeface="方正中等线简体" panose="03000509000000000000" pitchFamily="65" charset="-122"/>
              </a:rPr>
              <a:t>vt</a:t>
            </a:r>
            <a:r>
              <a:rPr lang="en-US" altLang="zh-CN" sz="2800" b="1" kern="100" dirty="0" err="1">
                <a:latin typeface="Times New Roman" panose="02020603050405020304" pitchFamily="18" charset="0"/>
                <a:ea typeface="方正中等线简体" panose="03000509000000000000" pitchFamily="65" charset="-122"/>
              </a:rPr>
              <a:t>.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交换；互换；交流；兑换</a:t>
            </a:r>
            <a:endParaRPr lang="zh-CN" altLang="zh-CN" sz="2800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0" y="0"/>
            <a:ext cx="2710037" cy="115100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0" y="-1901"/>
            <a:ext cx="518492" cy="334557"/>
          </a:xfrm>
          <a:prstGeom prst="rect">
            <a:avLst/>
          </a:prstGeom>
          <a:solidFill>
            <a:srgbClr val="FDD3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-34321" y="-102354"/>
            <a:ext cx="552813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chemeClr val="bg1">
                    <a:lumMod val="95000"/>
                  </a:schemeClr>
                </a:solidFill>
              </a:rPr>
              <a:t>9</a:t>
            </a:r>
            <a:endParaRPr lang="zh-CN" altLang="en-US" sz="2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512452" y="279698"/>
            <a:ext cx="18036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3200" b="1" kern="1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方正中等线简体" panose="03000509000000000000" pitchFamily="65" charset="-122"/>
              </a:rPr>
              <a:t>exchange</a:t>
            </a:r>
            <a:endParaRPr lang="zh-CN" altLang="en-US" sz="3200" b="1" kern="100" dirty="0"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ea typeface="方正中等线简体" panose="03000509000000000000" pitchFamily="65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422209" y="692696"/>
            <a:ext cx="11344407" cy="26765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在活动中，我们将和这些交换生就学习方法交换看法。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话题写作之学校生活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endParaRPr lang="zh-CN" altLang="zh-CN" sz="2800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In the activity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we </a:t>
            </a:r>
            <a:r>
              <a:rPr lang="en-US" altLang="zh-CN" sz="2800" b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will __________________________________________</a:t>
            </a:r>
            <a:endParaRPr lang="en-US" altLang="zh-CN" sz="2800" b="1" u="sng" kern="100" dirty="0" smtClean="0">
              <a:latin typeface="Times New Roman" panose="02020603050405020304" pitchFamily="18" charset="0"/>
              <a:ea typeface="方正中等线简体" panose="03000509000000000000" pitchFamily="65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u="sng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                                      </a:t>
            </a:r>
            <a:r>
              <a:rPr lang="en-US" altLang="zh-CN" sz="2800" b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sz="2800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137343" y="1988657"/>
            <a:ext cx="75296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exchange ideas about the learning methods with</a:t>
            </a:r>
            <a:endParaRPr lang="zh-CN" altLang="en-US" sz="2800" b="1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94323" y="2709200"/>
            <a:ext cx="35381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the exchange students</a:t>
            </a:r>
            <a:endParaRPr lang="zh-CN" altLang="en-US" sz="2800" b="1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21623" y="2045747"/>
            <a:ext cx="6680901" cy="203132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71755"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 smtClean="0">
                <a:solidFill>
                  <a:srgbClr val="C00000"/>
                </a:solidFill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•</a:t>
            </a:r>
            <a:r>
              <a:rPr lang="en-US" altLang="zh-CN" sz="2800" b="1" kern="1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attract 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one’s attention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吸引某人的注意</a:t>
            </a:r>
            <a:endParaRPr lang="zh-CN" altLang="zh-CN" sz="2800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marL="71755"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 attract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...to...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把</a:t>
            </a:r>
            <a:r>
              <a:rPr lang="en-US" altLang="zh-CN" sz="2800" b="1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……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吸引到</a:t>
            </a:r>
            <a:r>
              <a:rPr lang="en-US" altLang="zh-CN" sz="2800" b="1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……</a:t>
            </a:r>
            <a:endParaRPr lang="zh-CN" altLang="zh-CN" sz="2800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marL="71755"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 smtClean="0">
                <a:solidFill>
                  <a:srgbClr val="C00000"/>
                </a:solidFill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•</a:t>
            </a:r>
            <a:r>
              <a:rPr lang="en-US" altLang="zh-CN" sz="28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tourist 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attractions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旅游景点</a:t>
            </a:r>
            <a:endParaRPr lang="zh-CN" altLang="zh-CN" sz="2800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0" y="-1"/>
            <a:ext cx="12211384" cy="169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/>
          </a:p>
        </p:txBody>
      </p:sp>
      <p:sp>
        <p:nvSpPr>
          <p:cNvPr id="12" name="矩形 11"/>
          <p:cNvSpPr/>
          <p:nvPr/>
        </p:nvSpPr>
        <p:spPr>
          <a:xfrm>
            <a:off x="0" y="-1"/>
            <a:ext cx="2710037" cy="1692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0" y="-1901"/>
            <a:ext cx="518492" cy="334557"/>
          </a:xfrm>
          <a:prstGeom prst="rect">
            <a:avLst/>
          </a:prstGeom>
          <a:solidFill>
            <a:srgbClr val="FDD3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-34321" y="-102354"/>
            <a:ext cx="552813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chemeClr val="bg1">
                    <a:lumMod val="95000"/>
                  </a:schemeClr>
                </a:solidFill>
              </a:rPr>
              <a:t>10</a:t>
            </a:r>
            <a:endParaRPr lang="zh-CN" altLang="en-US" sz="2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29658" y="476672"/>
            <a:ext cx="13692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3200" b="1" kern="1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方正中等线简体" panose="03000509000000000000" pitchFamily="65" charset="-122"/>
              </a:rPr>
              <a:t>attract</a:t>
            </a:r>
            <a:endParaRPr lang="zh-CN" altLang="en-US" sz="3200" b="1" kern="100" dirty="0"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ea typeface="方正中等线简体" panose="03000509000000000000" pitchFamily="65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422209" y="692696"/>
            <a:ext cx="11344407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(1)There are many tourist </a:t>
            </a:r>
            <a:r>
              <a:rPr lang="en-US" altLang="zh-CN" sz="2800" b="1" u="sng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                   </a:t>
            </a:r>
            <a:r>
              <a:rPr lang="en-US" altLang="zh-CN" sz="2800" b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in </a:t>
            </a:r>
            <a:r>
              <a:rPr lang="en-US" altLang="zh-CN" sz="2800" b="1" kern="100" dirty="0" err="1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Qufu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which are </a:t>
            </a:r>
            <a:r>
              <a:rPr lang="en-US" altLang="zh-CN" sz="2800" b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so _________</a:t>
            </a:r>
            <a:endParaRPr lang="en-US" altLang="zh-CN" sz="2800" b="1" kern="100" dirty="0" smtClean="0">
              <a:latin typeface="Times New Roman" panose="02020603050405020304" pitchFamily="18" charset="0"/>
              <a:ea typeface="方正中等线简体" panose="03000509000000000000" pitchFamily="65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that 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every year many tourists are attracted </a:t>
            </a:r>
            <a:r>
              <a:rPr lang="en-US" altLang="zh-CN" sz="2800" b="1" u="sng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   </a:t>
            </a:r>
            <a:r>
              <a:rPr lang="en-US" altLang="zh-CN" sz="2800" b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these places.(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用合适的词或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attract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的适当形式填空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endParaRPr lang="zh-CN" altLang="zh-CN" sz="2800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(2)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作为</a:t>
            </a:r>
            <a:r>
              <a:rPr lang="en-US" altLang="zh-CN" sz="2800" b="1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Youth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的长期读者，我被其青少年专栏所吸引。</a:t>
            </a:r>
            <a:endParaRPr lang="zh-CN" altLang="zh-CN" sz="2800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algn="r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>
                <a:solidFill>
                  <a:srgbClr val="0070C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(2021·</a:t>
            </a:r>
            <a:r>
              <a:rPr lang="zh-CN" altLang="zh-CN" sz="2800" b="1" kern="100" dirty="0">
                <a:solidFill>
                  <a:srgbClr val="0070C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新高考</a:t>
            </a:r>
            <a:r>
              <a:rPr lang="zh-CN" altLang="zh-CN" sz="2800" b="1" kern="100" dirty="0" smtClean="0">
                <a:solidFill>
                  <a:srgbClr val="0070C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全国</a:t>
            </a:r>
            <a:r>
              <a:rPr lang="en-US" altLang="zh-CN" sz="2800" b="1" kern="100" dirty="0" smtClean="0">
                <a:solidFill>
                  <a:srgbClr val="0070C0"/>
                </a:solidFill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Ⅰ</a:t>
            </a:r>
            <a:r>
              <a:rPr lang="zh-CN" altLang="zh-CN" sz="2800" b="1" kern="100" dirty="0">
                <a:solidFill>
                  <a:srgbClr val="0070C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，应用文写作</a:t>
            </a:r>
            <a:r>
              <a:rPr lang="en-US" altLang="zh-CN" sz="2800" b="1" kern="100" dirty="0">
                <a:solidFill>
                  <a:srgbClr val="0070C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endParaRPr lang="zh-CN" altLang="zh-CN" sz="2800" kern="100" dirty="0">
              <a:solidFill>
                <a:srgbClr val="0070C0"/>
              </a:solidFill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As a regular reader of </a:t>
            </a:r>
            <a:r>
              <a:rPr lang="en-US" altLang="zh-CN" sz="2800" b="1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Youth</a:t>
            </a:r>
            <a:r>
              <a:rPr lang="zh-CN" altLang="zh-CN" sz="2800" b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b="1" u="sng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                                                                       </a:t>
            </a:r>
            <a:r>
              <a:rPr lang="en-US" altLang="zh-CN" sz="2800" b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sz="2800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553669" y="846237"/>
            <a:ext cx="18405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attractions</a:t>
            </a:r>
            <a:endParaRPr lang="zh-CN" altLang="en-US" sz="2800" b="1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9971909" y="835968"/>
            <a:ext cx="16594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attractive</a:t>
            </a:r>
            <a:endParaRPr lang="zh-CN" altLang="en-US" sz="2800" b="1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246540" y="1491078"/>
            <a:ext cx="4844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to</a:t>
            </a:r>
            <a:endParaRPr lang="zh-CN" altLang="en-US" sz="2800" b="1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104613" y="3966964"/>
            <a:ext cx="66784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I am attracted by its columns on teenagers</a:t>
            </a:r>
            <a:endParaRPr lang="zh-CN" altLang="en-US" sz="2800" b="1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6" grpId="0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05780" y="1700808"/>
            <a:ext cx="6680901" cy="203132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71755"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 smtClean="0">
                <a:solidFill>
                  <a:srgbClr val="C00000"/>
                </a:solidFill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•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</a:t>
            </a:r>
            <a:r>
              <a:rPr lang="en-US" altLang="zh-CN" sz="2800" b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as 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 result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＝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as a consequence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结果</a:t>
            </a:r>
            <a:endParaRPr lang="zh-CN" altLang="zh-CN" sz="2800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marL="71755"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 smtClean="0">
                <a:solidFill>
                  <a:srgbClr val="C00000"/>
                </a:solidFill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•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</a:t>
            </a:r>
            <a:r>
              <a:rPr lang="en-US" altLang="zh-CN" sz="2800" b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result 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from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由</a:t>
            </a:r>
            <a:r>
              <a:rPr lang="en-US" altLang="zh-CN" sz="2800" b="1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……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引起</a:t>
            </a:r>
            <a:endParaRPr lang="zh-CN" altLang="zh-CN" sz="2800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marL="71755"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 result 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in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导致；造成</a:t>
            </a:r>
            <a:endParaRPr lang="zh-CN" altLang="zh-CN" sz="2800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0" y="-1"/>
            <a:ext cx="12211384" cy="115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/>
          </a:p>
        </p:txBody>
      </p:sp>
      <p:sp>
        <p:nvSpPr>
          <p:cNvPr id="14" name="矩形 13"/>
          <p:cNvSpPr/>
          <p:nvPr/>
        </p:nvSpPr>
        <p:spPr>
          <a:xfrm>
            <a:off x="2947663" y="349903"/>
            <a:ext cx="9029803" cy="567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由于</a:t>
            </a:r>
            <a:endParaRPr lang="zh-CN" altLang="zh-CN" sz="2800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0" y="-1"/>
            <a:ext cx="2710037" cy="1152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0" y="-1901"/>
            <a:ext cx="518492" cy="334557"/>
          </a:xfrm>
          <a:prstGeom prst="rect">
            <a:avLst/>
          </a:prstGeom>
          <a:solidFill>
            <a:srgbClr val="FDD3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-34321" y="-102354"/>
            <a:ext cx="552813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chemeClr val="bg1">
                    <a:lumMod val="95000"/>
                  </a:schemeClr>
                </a:solidFill>
              </a:rPr>
              <a:t>11</a:t>
            </a:r>
            <a:endParaRPr lang="zh-CN" altLang="en-US" sz="2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214004" y="332656"/>
            <a:ext cx="240059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3200" b="1" kern="1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方正中等线简体" panose="03000509000000000000" pitchFamily="65" charset="-122"/>
              </a:rPr>
              <a:t>as a result of</a:t>
            </a:r>
            <a:endParaRPr lang="zh-CN" altLang="en-US" sz="3200" b="1" kern="100" dirty="0"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ea typeface="方正中等线简体" panose="03000509000000000000" pitchFamily="65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422209" y="97582"/>
            <a:ext cx="11344407" cy="461581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(1)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积极的思考和行动会促成成功。</a:t>
            </a:r>
            <a:r>
              <a:rPr lang="en-US" altLang="zh-CN" sz="2800" b="1" kern="100" dirty="0">
                <a:solidFill>
                  <a:srgbClr val="0070C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(2019·</a:t>
            </a:r>
            <a:r>
              <a:rPr lang="zh-CN" altLang="zh-CN" sz="2800" b="1" kern="100" dirty="0">
                <a:solidFill>
                  <a:srgbClr val="0070C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北京</a:t>
            </a:r>
            <a:r>
              <a:rPr lang="en-US" altLang="zh-CN" sz="2800" b="1" kern="100" dirty="0">
                <a:solidFill>
                  <a:srgbClr val="0070C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endParaRPr lang="zh-CN" altLang="zh-CN" sz="2800" kern="100" dirty="0">
              <a:solidFill>
                <a:srgbClr val="0070C0"/>
              </a:solidFill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>
                <a:highlight>
                  <a:srgbClr val="D3D3D3"/>
                </a:highlight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Positive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</a:t>
            </a:r>
            <a:r>
              <a:rPr lang="en-US" altLang="zh-CN" sz="2800" b="1" kern="100" dirty="0">
                <a:highlight>
                  <a:srgbClr val="D3D3D3"/>
                </a:highlight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thinking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and action </a:t>
            </a:r>
            <a:r>
              <a:rPr lang="en-US" altLang="zh-CN" sz="2800" b="1" u="sng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                </a:t>
            </a:r>
            <a:r>
              <a:rPr lang="en-US" altLang="zh-CN" sz="2800" b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success.</a:t>
            </a:r>
            <a:endParaRPr lang="zh-CN" altLang="zh-CN" sz="2800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(2)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由于我的努力工作，我赚到了足够的钱，给母亲买了一份礼物，实现了我的梦想</a:t>
            </a:r>
            <a:r>
              <a:rPr lang="zh-CN" altLang="zh-CN" sz="2800" b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。</a:t>
            </a:r>
            <a:r>
              <a:rPr lang="en-US" altLang="zh-CN" sz="2800" b="1" kern="100" dirty="0" smtClean="0">
                <a:solidFill>
                  <a:srgbClr val="0070C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</a:t>
            </a:r>
            <a:r>
              <a:rPr lang="en-US" altLang="zh-CN" sz="2800" b="1" kern="100" dirty="0">
                <a:solidFill>
                  <a:srgbClr val="0070C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2021·</a:t>
            </a:r>
            <a:r>
              <a:rPr lang="zh-CN" altLang="zh-CN" sz="2800" b="1" kern="100" dirty="0">
                <a:solidFill>
                  <a:srgbClr val="0070C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浙江</a:t>
            </a:r>
            <a:r>
              <a:rPr lang="en-US" altLang="zh-CN" sz="2800" b="1" kern="100" dirty="0">
                <a:solidFill>
                  <a:srgbClr val="0070C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6</a:t>
            </a:r>
            <a:r>
              <a:rPr lang="zh-CN" altLang="zh-CN" sz="2800" b="1" kern="100" dirty="0">
                <a:solidFill>
                  <a:srgbClr val="0070C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月，读后续写</a:t>
            </a:r>
            <a:r>
              <a:rPr lang="en-US" altLang="zh-CN" sz="2800" b="1" kern="100" dirty="0">
                <a:solidFill>
                  <a:srgbClr val="0070C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endParaRPr lang="zh-CN" altLang="zh-CN" sz="2800" kern="100" dirty="0">
              <a:solidFill>
                <a:srgbClr val="0070C0"/>
              </a:solidFill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u="sng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                          </a:t>
            </a:r>
            <a:r>
              <a:rPr lang="en-US" altLang="zh-CN" sz="2800" b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my hard work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I earned enough money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bought my mother a gift and realized my dream</a:t>
            </a:r>
            <a:r>
              <a:rPr lang="en-US" altLang="zh-CN" sz="2800" b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en-US" altLang="zh-CN" sz="2800" b="1" kern="100" dirty="0" smtClean="0">
              <a:latin typeface="Times New Roman" panose="02020603050405020304" pitchFamily="18" charset="0"/>
              <a:ea typeface="方正中等线简体" panose="03000509000000000000" pitchFamily="65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zh-CN" altLang="zh-CN" sz="2800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923234" y="889670"/>
            <a:ext cx="14445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result in</a:t>
            </a:r>
            <a:endParaRPr lang="zh-CN" altLang="en-US" sz="2800" b="1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31329" y="2799978"/>
            <a:ext cx="22027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As a result of</a:t>
            </a:r>
            <a:endParaRPr lang="zh-CN" altLang="en-US" sz="2800" b="1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0" y="-1"/>
            <a:ext cx="12211384" cy="169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/>
          </a:p>
        </p:txBody>
      </p:sp>
      <p:sp>
        <p:nvSpPr>
          <p:cNvPr id="14" name="矩形 13"/>
          <p:cNvSpPr/>
          <p:nvPr/>
        </p:nvSpPr>
        <p:spPr>
          <a:xfrm>
            <a:off x="2947663" y="-27384"/>
            <a:ext cx="9029803" cy="1601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en-US" altLang="zh-CN" sz="2800" b="1" u="wavy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Of equal importance are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good study habits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useful skills and a positive attitude. 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同样重要的还有良好的学习习惯、实用的技能以及积极的态度。</a:t>
            </a:r>
            <a:endParaRPr lang="zh-CN" altLang="zh-CN" sz="2800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0" y="-1"/>
            <a:ext cx="2710037" cy="1692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0" y="-1901"/>
            <a:ext cx="518492" cy="334557"/>
          </a:xfrm>
          <a:prstGeom prst="rect">
            <a:avLst/>
          </a:prstGeom>
          <a:solidFill>
            <a:srgbClr val="FDD3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-34321" y="-102354"/>
            <a:ext cx="5528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chemeClr val="bg1">
                    <a:lumMod val="95000"/>
                  </a:schemeClr>
                </a:solidFill>
              </a:rPr>
              <a:t>13</a:t>
            </a:r>
            <a:endParaRPr lang="zh-CN" altLang="en-US" sz="2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600615" y="529516"/>
            <a:ext cx="16273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zh-CN" sz="2800" b="1" kern="1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方正中等线简体" panose="03000509000000000000" pitchFamily="65" charset="-122"/>
              </a:rPr>
              <a:t>完全倒装</a:t>
            </a:r>
            <a:endParaRPr lang="zh-CN" altLang="en-US" sz="2800" b="1" kern="100" dirty="0"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ea typeface="方正中等线简体" panose="03000509000000000000" pitchFamily="65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422209" y="396994"/>
            <a:ext cx="11344407" cy="396938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(1)In front of our school </a:t>
            </a:r>
            <a:r>
              <a:rPr lang="en-US" altLang="zh-CN" sz="2800" b="1" u="sng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          </a:t>
            </a:r>
            <a:r>
              <a:rPr lang="en-US" altLang="zh-CN" sz="2800" b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stand) a tower which is famous for its long history.</a:t>
            </a:r>
            <a:endParaRPr lang="zh-CN" altLang="zh-CN" sz="2800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(3)The Grand Hotel was built in 1990.And it sits on the seaside along the South Coast Highway.</a:t>
            </a:r>
            <a:endParaRPr lang="zh-CN" altLang="zh-CN" sz="2800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 smtClean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→____________________________________________________________</a:t>
            </a:r>
            <a:endParaRPr lang="en-US" altLang="zh-CN" sz="2800" b="1" u="sng" kern="100" dirty="0" smtClean="0">
              <a:latin typeface="Times New Roman" panose="02020603050405020304" pitchFamily="18" charset="0"/>
              <a:ea typeface="方正中等线简体" panose="03000509000000000000" pitchFamily="65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u="sng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                        </a:t>
            </a:r>
            <a:r>
              <a:rPr lang="en-US" altLang="zh-CN" sz="2800" b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用倒装句升级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endParaRPr lang="zh-CN" altLang="zh-CN" sz="2800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457278" y="533822"/>
            <a:ext cx="11641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stands</a:t>
            </a:r>
            <a:endParaRPr lang="zh-CN" altLang="en-US" sz="2800" b="1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163486" y="2852802"/>
            <a:ext cx="10901751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sz="28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On the seaside along the South Coast Highway sits the Grand </a:t>
            </a:r>
            <a:r>
              <a:rPr lang="en-US" altLang="zh-CN" sz="2800" b="1" kern="100" dirty="0" smtClean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Hotel</a:t>
            </a:r>
            <a:endParaRPr lang="en-US" altLang="zh-CN" sz="2800" b="1" kern="100" dirty="0" smtClean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93941" y="3644905"/>
            <a:ext cx="21916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built in 1990.</a:t>
            </a:r>
            <a:endParaRPr lang="zh-CN" altLang="en-US" sz="2800" b="1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1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422209" y="1254096"/>
            <a:ext cx="11344407" cy="131080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(4)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接着传来一道熟悉的声音，这让简欣喜若狂。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读后续写之情感描写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endParaRPr lang="zh-CN" altLang="zh-CN" sz="2800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Then </a:t>
            </a:r>
            <a:r>
              <a:rPr lang="en-US" altLang="zh-CN" sz="2800" b="1" u="sng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                                       </a:t>
            </a:r>
            <a:r>
              <a:rPr lang="zh-CN" altLang="zh-CN" sz="2800" b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which made Jane wild with joy.</a:t>
            </a:r>
            <a:endParaRPr lang="zh-CN" altLang="zh-CN" sz="2800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476375" y="2032159"/>
            <a:ext cx="34354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came a familiar voice</a:t>
            </a:r>
            <a:endParaRPr lang="zh-CN" altLang="en-US" sz="2800" b="1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26"/>
          <p:cNvSpPr/>
          <p:nvPr/>
        </p:nvSpPr>
        <p:spPr>
          <a:xfrm>
            <a:off x="-23752" y="1812411"/>
            <a:ext cx="824546" cy="36004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29" name="矩形 28"/>
          <p:cNvSpPr/>
          <p:nvPr/>
        </p:nvSpPr>
        <p:spPr>
          <a:xfrm>
            <a:off x="-35266" y="4580527"/>
            <a:ext cx="836059" cy="36004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2</a:t>
            </a:r>
            <a:endParaRPr lang="zh-CN" altLang="en-US" dirty="0"/>
          </a:p>
        </p:txBody>
      </p:sp>
      <p:sp>
        <p:nvSpPr>
          <p:cNvPr id="18" name="矩形 17"/>
          <p:cNvSpPr/>
          <p:nvPr/>
        </p:nvSpPr>
        <p:spPr>
          <a:xfrm>
            <a:off x="621804" y="325244"/>
            <a:ext cx="5653659" cy="492418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zh-CN" b="1" kern="100" dirty="0">
                <a:solidFill>
                  <a:schemeClr val="bg1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Ⅰ.</a:t>
            </a:r>
            <a:r>
              <a:rPr lang="zh-CN" altLang="zh-CN" b="1" kern="100" dirty="0">
                <a:solidFill>
                  <a:schemeClr val="bg1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单句写作</a:t>
            </a:r>
            <a:r>
              <a:rPr lang="en-US" altLang="zh-CN" b="1" kern="100" dirty="0">
                <a:solidFill>
                  <a:schemeClr val="bg1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——</a:t>
            </a:r>
            <a:r>
              <a:rPr lang="zh-CN" altLang="zh-CN" b="1" kern="100" dirty="0">
                <a:solidFill>
                  <a:schemeClr val="bg1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应用文增分练</a:t>
            </a:r>
            <a:endParaRPr lang="en-US" altLang="zh-CN" b="1" kern="100" dirty="0">
              <a:solidFill>
                <a:schemeClr val="bg1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894013" y="954793"/>
            <a:ext cx="11120877" cy="33239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>
                <a:solidFill>
                  <a:srgbClr val="3607B9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(2022·</a:t>
            </a:r>
            <a:r>
              <a:rPr lang="zh-CN" altLang="zh-CN" sz="2800" b="1" kern="100" dirty="0">
                <a:solidFill>
                  <a:srgbClr val="3607B9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全国甲</a:t>
            </a:r>
            <a:r>
              <a:rPr lang="en-US" altLang="zh-CN" sz="2800" b="1" kern="100" dirty="0">
                <a:solidFill>
                  <a:srgbClr val="3607B9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)——</a:t>
            </a:r>
            <a:r>
              <a:rPr lang="zh-CN" altLang="zh-CN" sz="2800" b="1" kern="100" dirty="0">
                <a:solidFill>
                  <a:srgbClr val="3607B9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关于海洋保护发出倡议</a:t>
            </a:r>
            <a:endParaRPr lang="zh-CN" altLang="zh-CN" sz="2800" kern="100" dirty="0">
              <a:solidFill>
                <a:srgbClr val="3607B9"/>
              </a:solidFill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众所周知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，海洋在我们的世界中扮演着重要的角色。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(as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引导非限制性定语从句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endParaRPr lang="zh-CN" altLang="zh-CN" sz="2800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__________________________________________________________________________________________________________________________</a:t>
            </a:r>
            <a:endParaRPr lang="zh-CN" altLang="zh-CN" sz="2800" b="1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009930" y="2793918"/>
            <a:ext cx="10686944" cy="1383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8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As we all know/As is known to us all</a:t>
            </a:r>
            <a:r>
              <a:rPr lang="zh-CN" altLang="zh-CN" sz="28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ocean plays an important role in our world.(</a:t>
            </a:r>
            <a:r>
              <a:rPr lang="zh-CN" altLang="en-US" sz="28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具体作用</a:t>
            </a:r>
            <a:r>
              <a:rPr lang="en-US" altLang="zh-CN" sz="28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 not only ... but also  )</a:t>
            </a:r>
            <a:endParaRPr lang="en-US" altLang="zh-CN" sz="2800" b="1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Courier New" panose="02070309020205020404" pitchFamily="49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853900" y="4350003"/>
            <a:ext cx="11344407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但由于人类的不良行为，海洋正受到严重的污染。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(as a result of)</a:t>
            </a:r>
            <a:endParaRPr lang="zh-CN" altLang="zh-CN" sz="2800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800" b="1" kern="1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____________________________________________________________________________________________________________________________</a:t>
            </a:r>
            <a:endParaRPr lang="zh-CN" altLang="zh-CN" sz="2800" b="1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973377" y="4933446"/>
            <a:ext cx="10901751" cy="1383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But ocean is being seriously polluted as a result of human’s bad </a:t>
            </a:r>
            <a:r>
              <a:rPr lang="en-US" altLang="zh-CN" sz="2800" b="1" kern="100" dirty="0" err="1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behaviour</a:t>
            </a:r>
            <a:r>
              <a:rPr lang="en-US" altLang="zh-CN" sz="2800" b="1" kern="100" dirty="0" smtClean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   (unfortunately ,  advance)</a:t>
            </a:r>
            <a:endParaRPr lang="en-US" altLang="zh-CN" sz="2800" b="1" kern="100" dirty="0" smtClean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374135" y="476672"/>
            <a:ext cx="1133690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(2)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约翰和伯纳德面带灿烂的笑容向附近的市场前进，去卖他们的爆米花。</a:t>
            </a:r>
            <a:endParaRPr lang="zh-CN" altLang="zh-CN" sz="2800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algn="r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>
                <a:solidFill>
                  <a:srgbClr val="0070C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(2020·</a:t>
            </a:r>
            <a:r>
              <a:rPr lang="zh-CN" altLang="zh-CN" sz="2800" b="1" kern="100" dirty="0">
                <a:solidFill>
                  <a:srgbClr val="0070C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新高考</a:t>
            </a:r>
            <a:r>
              <a:rPr lang="zh-CN" altLang="zh-CN" sz="2800" b="1" kern="100" dirty="0" smtClean="0">
                <a:solidFill>
                  <a:srgbClr val="0070C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全国</a:t>
            </a:r>
            <a:r>
              <a:rPr lang="en-US" altLang="zh-CN" sz="2800" b="1" kern="100" dirty="0" smtClean="0">
                <a:solidFill>
                  <a:srgbClr val="0070C0"/>
                </a:solidFill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Ⅰ</a:t>
            </a:r>
            <a:r>
              <a:rPr lang="zh-CN" altLang="zh-CN" sz="2800" b="1" kern="100" dirty="0">
                <a:solidFill>
                  <a:srgbClr val="0070C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，读后续写</a:t>
            </a:r>
            <a:r>
              <a:rPr lang="en-US" altLang="zh-CN" sz="2800" b="1" kern="100" dirty="0">
                <a:solidFill>
                  <a:srgbClr val="0070C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endParaRPr lang="zh-CN" altLang="zh-CN" sz="2800" kern="100" dirty="0">
              <a:solidFill>
                <a:srgbClr val="0070C0"/>
              </a:solidFill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John and </a:t>
            </a:r>
            <a:r>
              <a:rPr lang="en-US" altLang="zh-CN" sz="2800" b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Bernard ______________________________________________</a:t>
            </a:r>
            <a:endParaRPr lang="en-US" altLang="zh-CN" sz="2800" b="1" u="sng" kern="100" dirty="0" smtClean="0">
              <a:latin typeface="Times New Roman" panose="02020603050405020304" pitchFamily="18" charset="0"/>
              <a:ea typeface="方正中等线简体" panose="03000509000000000000" pitchFamily="65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u="sng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                </a:t>
            </a:r>
            <a:r>
              <a:rPr lang="zh-CN" altLang="zh-CN" sz="2800" b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with a bright smile on their faces</a:t>
            </a:r>
            <a:r>
              <a:rPr lang="en-US" altLang="zh-CN" sz="2800" b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en-US" altLang="zh-CN" sz="2800" b="1" kern="100" dirty="0" smtClean="0">
              <a:latin typeface="Times New Roman" panose="02020603050405020304" pitchFamily="18" charset="0"/>
              <a:ea typeface="方正中等线简体" panose="03000509000000000000" pitchFamily="65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(3)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如</a:t>
            </a:r>
            <a:r>
              <a:rPr lang="zh-CN" altLang="zh-CN" sz="2800" b="1" kern="100" spc="-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果你能提前告知我你是否有空，我将不胜感激。盼望着收到你的来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信</a:t>
            </a:r>
            <a:r>
              <a:rPr lang="zh-CN" altLang="zh-CN" sz="2800" b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。</a:t>
            </a:r>
            <a:endParaRPr lang="en-US" altLang="zh-CN" sz="2800" b="1" kern="100" dirty="0" smtClean="0"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  <a:p>
            <a:pPr algn="r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 smtClean="0">
                <a:solidFill>
                  <a:srgbClr val="0070C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</a:t>
            </a:r>
            <a:r>
              <a:rPr lang="en-US" altLang="zh-CN" sz="2800" b="1" kern="100" dirty="0">
                <a:solidFill>
                  <a:srgbClr val="0070C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2019·</a:t>
            </a:r>
            <a:r>
              <a:rPr lang="zh-CN" altLang="zh-CN" sz="2800" b="1" kern="100" dirty="0">
                <a:solidFill>
                  <a:srgbClr val="0070C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全国</a:t>
            </a:r>
            <a:r>
              <a:rPr lang="en-US" altLang="zh-CN" sz="2800" b="1" kern="100" dirty="0">
                <a:solidFill>
                  <a:srgbClr val="0070C0"/>
                </a:solidFill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Ⅲ</a:t>
            </a:r>
            <a:r>
              <a:rPr lang="zh-CN" altLang="zh-CN" sz="2800" b="1" kern="100" dirty="0">
                <a:solidFill>
                  <a:srgbClr val="0070C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，书面表达</a:t>
            </a:r>
            <a:r>
              <a:rPr lang="en-US" altLang="zh-CN" sz="2800" b="1" kern="100" dirty="0">
                <a:solidFill>
                  <a:srgbClr val="0070C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endParaRPr lang="zh-CN" altLang="zh-CN" sz="2800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u="sng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                                 </a:t>
            </a:r>
            <a:r>
              <a:rPr lang="en-US" altLang="zh-CN" sz="2800" b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you could let me </a:t>
            </a:r>
            <a:r>
              <a:rPr lang="en-US" altLang="zh-CN" sz="2800" b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know _________________________</a:t>
            </a:r>
            <a:endParaRPr lang="en-US" altLang="zh-CN" sz="2800" b="1" u="sng" kern="100" dirty="0" smtClean="0">
              <a:latin typeface="Times New Roman" panose="02020603050405020304" pitchFamily="18" charset="0"/>
              <a:ea typeface="方正中等线简体" panose="03000509000000000000" pitchFamily="65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u="sng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                         </a:t>
            </a:r>
            <a:r>
              <a:rPr lang="en-US" altLang="zh-CN" sz="2800" b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I’m </a:t>
            </a:r>
            <a:r>
              <a:rPr lang="en-US" altLang="zh-CN" sz="2800" b="1" kern="100" dirty="0">
                <a:highlight>
                  <a:srgbClr val="D3D3D3"/>
                </a:highlight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looking forward to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hearing from you</a:t>
            </a:r>
            <a:r>
              <a:rPr lang="en-US" altLang="zh-CN" sz="2800" b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sz="2800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510456" y="1840518"/>
            <a:ext cx="77155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advanced towards the nearby market to sell their</a:t>
            </a:r>
            <a:endParaRPr lang="zh-CN" altLang="en-US" sz="2800" b="1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Courier New" panose="02070309020205020404" pitchFamily="49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1696" y="2473732"/>
            <a:ext cx="14622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popcorn</a:t>
            </a:r>
            <a:endParaRPr lang="zh-CN" altLang="en-US" sz="2800" b="1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Courier New" panose="02070309020205020404" pitchFamily="49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11696" y="4418062"/>
            <a:ext cx="29610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I’d appreciate it if</a:t>
            </a:r>
            <a:endParaRPr lang="zh-CN" altLang="en-US" sz="2800" b="1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Courier New" panose="02070309020205020404" pitchFamily="49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125625" y="4408537"/>
            <a:ext cx="45575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whether you are available or</a:t>
            </a:r>
            <a:endParaRPr lang="zh-CN" altLang="en-US" sz="2800" b="1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Courier New" panose="02070309020205020404" pitchFamily="49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68263" y="5123284"/>
            <a:ext cx="24208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not in advance</a:t>
            </a:r>
            <a:endParaRPr lang="zh-CN" altLang="en-US" sz="2800" b="1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26"/>
          <p:cNvSpPr/>
          <p:nvPr/>
        </p:nvSpPr>
        <p:spPr>
          <a:xfrm>
            <a:off x="-23752" y="1177702"/>
            <a:ext cx="824546" cy="36004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3</a:t>
            </a:r>
            <a:endParaRPr lang="zh-CN" altLang="en-US" dirty="0"/>
          </a:p>
        </p:txBody>
      </p:sp>
      <p:sp>
        <p:nvSpPr>
          <p:cNvPr id="29" name="矩形 28"/>
          <p:cNvSpPr/>
          <p:nvPr/>
        </p:nvSpPr>
        <p:spPr>
          <a:xfrm>
            <a:off x="-35266" y="4438252"/>
            <a:ext cx="836059" cy="36004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4</a:t>
            </a:r>
            <a:endParaRPr lang="zh-CN" altLang="en-US" dirty="0"/>
          </a:p>
        </p:txBody>
      </p:sp>
      <p:sp>
        <p:nvSpPr>
          <p:cNvPr id="18" name="矩形 17"/>
          <p:cNvSpPr/>
          <p:nvPr/>
        </p:nvSpPr>
        <p:spPr>
          <a:xfrm>
            <a:off x="621804" y="325244"/>
            <a:ext cx="5653659" cy="492418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Aft>
                <a:spcPts val="0"/>
              </a:spcAft>
            </a:pPr>
            <a:r>
              <a:rPr lang="en-US" altLang="zh-CN" b="1" kern="100" dirty="0">
                <a:solidFill>
                  <a:schemeClr val="bg1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Ⅰ.</a:t>
            </a:r>
            <a:r>
              <a:rPr lang="zh-CN" altLang="zh-CN" b="1" kern="100" dirty="0">
                <a:solidFill>
                  <a:schemeClr val="bg1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单句写作</a:t>
            </a:r>
            <a:r>
              <a:rPr lang="en-US" altLang="zh-CN" b="1" kern="100" dirty="0">
                <a:solidFill>
                  <a:schemeClr val="bg1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——</a:t>
            </a:r>
            <a:r>
              <a:rPr lang="zh-CN" altLang="zh-CN" b="1" kern="100" dirty="0">
                <a:solidFill>
                  <a:schemeClr val="bg1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应用文增分练</a:t>
            </a:r>
            <a:endParaRPr lang="zh-CN" altLang="zh-CN" b="1" kern="100" dirty="0">
              <a:solidFill>
                <a:schemeClr val="bg1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894013" y="954793"/>
            <a:ext cx="11120877" cy="332295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作为个人，我们可以做一些事情如张贴海报来提醒人们保护海洋。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(individual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remind</a:t>
            </a:r>
            <a:r>
              <a:rPr lang="en-US" altLang="zh-CN" sz="2800" b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endParaRPr lang="en-US" altLang="zh-CN" sz="2800" b="1" kern="100" dirty="0" smtClean="0">
              <a:latin typeface="Times New Roman" panose="02020603050405020304" pitchFamily="18" charset="0"/>
              <a:ea typeface="方正中等线简体" panose="03000509000000000000" pitchFamily="65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800" b="1" kern="1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__________________________________________________________________________________________________________________________</a:t>
            </a:r>
            <a:endParaRPr lang="en-US" altLang="zh-CN" sz="2800" kern="100" dirty="0" smtClean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800" b="1" kern="1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</a:t>
            </a:r>
            <a:endParaRPr lang="zh-CN" altLang="zh-CN" sz="2800" b="1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009930" y="2184157"/>
            <a:ext cx="10686944" cy="138366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altLang="zh-CN" sz="28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As individuals</a:t>
            </a:r>
            <a:r>
              <a:rPr lang="zh-CN" altLang="zh-CN" sz="28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we can do something such as putting up posters  to remind people to protect the ocean.   (lay stress on)</a:t>
            </a:r>
            <a:endParaRPr lang="zh-CN" altLang="zh-CN" sz="2800" kern="100" dirty="0">
              <a:solidFill>
                <a:srgbClr val="C00000"/>
              </a:solidFill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853900" y="4207728"/>
            <a:ext cx="11344407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海洋污染如此严重以至于我们要立刻采取措施来保护海洋。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(so...that</a:t>
            </a:r>
            <a:r>
              <a:rPr lang="en-US" altLang="zh-CN" sz="2800" b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...)</a:t>
            </a:r>
            <a:endParaRPr lang="en-US" altLang="zh-CN" sz="2800" b="1" kern="100" dirty="0" smtClean="0">
              <a:latin typeface="Times New Roman" panose="02020603050405020304" pitchFamily="18" charset="0"/>
              <a:ea typeface="方正中等线简体" panose="03000509000000000000" pitchFamily="65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800" b="1" kern="1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____________________________________________________________________________________________________________________________</a:t>
            </a:r>
            <a:endParaRPr lang="en-US" altLang="zh-CN" sz="2800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973377" y="4787627"/>
            <a:ext cx="10901751" cy="138366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altLang="zh-CN" sz="28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The pollution of the ocean is so serious that we should take immediate measures to protect the ocean.  (alarm )</a:t>
            </a:r>
            <a:endParaRPr lang="zh-CN" altLang="zh-CN" sz="2800" kern="100" dirty="0">
              <a:solidFill>
                <a:srgbClr val="C00000"/>
              </a:solidFill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26"/>
          <p:cNvSpPr/>
          <p:nvPr/>
        </p:nvSpPr>
        <p:spPr>
          <a:xfrm>
            <a:off x="-23752" y="1478309"/>
            <a:ext cx="824546" cy="36004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5</a:t>
            </a:r>
            <a:endParaRPr lang="zh-CN" altLang="en-US" dirty="0"/>
          </a:p>
        </p:txBody>
      </p:sp>
      <p:sp>
        <p:nvSpPr>
          <p:cNvPr id="18" name="矩形 17"/>
          <p:cNvSpPr/>
          <p:nvPr/>
        </p:nvSpPr>
        <p:spPr>
          <a:xfrm>
            <a:off x="621804" y="325244"/>
            <a:ext cx="5653659" cy="492418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Aft>
                <a:spcPts val="0"/>
              </a:spcAft>
            </a:pPr>
            <a:r>
              <a:rPr lang="en-US" altLang="zh-CN" b="1" kern="100" dirty="0">
                <a:solidFill>
                  <a:schemeClr val="bg1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Ⅰ.</a:t>
            </a:r>
            <a:r>
              <a:rPr lang="zh-CN" altLang="zh-CN" b="1" kern="100" dirty="0">
                <a:solidFill>
                  <a:schemeClr val="bg1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单句写作</a:t>
            </a:r>
            <a:r>
              <a:rPr lang="en-US" altLang="zh-CN" b="1" kern="100" dirty="0">
                <a:solidFill>
                  <a:schemeClr val="bg1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——</a:t>
            </a:r>
            <a:r>
              <a:rPr lang="zh-CN" altLang="zh-CN" b="1" kern="100" dirty="0">
                <a:solidFill>
                  <a:schemeClr val="bg1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应用文增分练</a:t>
            </a:r>
            <a:endParaRPr lang="zh-CN" altLang="zh-CN" b="1" kern="100" dirty="0">
              <a:solidFill>
                <a:schemeClr val="bg1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894013" y="1255400"/>
            <a:ext cx="11120877" cy="25958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我相信，只要我们每个人都对海洋保护做出贡献，海洋就会更加美丽。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(confident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contribution)</a:t>
            </a:r>
            <a:endParaRPr lang="zh-CN" altLang="zh-CN" sz="2800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__________________________________________________________________________________________________________________________</a:t>
            </a:r>
            <a:endParaRPr lang="zh-CN" altLang="zh-CN" sz="2800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009930" y="2473846"/>
            <a:ext cx="10686944" cy="20300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I</a:t>
            </a:r>
            <a:r>
              <a:rPr lang="en-US" altLang="zh-CN" sz="24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’</a:t>
            </a:r>
            <a:r>
              <a:rPr lang="en-US" altLang="zh-CN" sz="28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m confident that as long as each of us makes a contribution to the ocean protection</a:t>
            </a:r>
            <a:r>
              <a:rPr lang="zh-CN" altLang="zh-CN" sz="28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the ocean will be more beautiful.   (make a difference)</a:t>
            </a:r>
            <a:endParaRPr lang="zh-CN" altLang="zh-CN" sz="1000" kern="100" dirty="0">
              <a:solidFill>
                <a:srgbClr val="C00000"/>
              </a:solidFill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_5_BD#f04988dbe?parentnodeid=fe99025fc&amp;vbahtmlprocessed=1"/>
          <p:cNvSpPr/>
          <p:nvPr/>
        </p:nvSpPr>
        <p:spPr>
          <a:xfrm>
            <a:off x="612488" y="485399"/>
            <a:ext cx="10960801" cy="949713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>
              <a:lnSpc>
                <a:spcPct val="150000"/>
              </a:lnSpc>
            </a:pPr>
            <a:r>
              <a:rPr lang="en-US" altLang="zh-CN" sz="2600" b="1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二、句型训练</a:t>
            </a:r>
            <a:endParaRPr lang="en-US" altLang="zh-CN" sz="2600" dirty="0"/>
          </a:p>
        </p:txBody>
      </p:sp>
      <p:sp>
        <p:nvSpPr>
          <p:cNvPr id="3" name="QB_6_BD.215_1#6db695c9e?segpoint=1&amp;parentnodeid=f04988dbe&amp;vbahtmlprocessed=1"/>
          <p:cNvSpPr/>
          <p:nvPr/>
        </p:nvSpPr>
        <p:spPr>
          <a:xfrm>
            <a:off x="612488" y="1072557"/>
            <a:ext cx="10960801" cy="1004562"/>
          </a:xfrm>
          <a:prstGeom prst="rect">
            <a:avLst/>
          </a:prstGeom>
          <a:noFill/>
        </p:spPr>
        <p:txBody>
          <a:bodyPr wrap="none" lIns="0" tIns="0" rIns="0" bIns="0" rtlCol="0" anchor="t"/>
          <a:lstStyle/>
          <a:p>
            <a:pPr algn="l">
              <a:lnSpc>
                <a:spcPts val="4400"/>
              </a:lnSpc>
            </a:pPr>
            <a:r>
              <a:rPr lang="en-US" altLang="zh-CN" sz="2400" b="1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1.</a:t>
            </a:r>
            <a:r>
              <a:rPr lang="en-US" altLang="zh-CN" sz="2400" b="1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21A1DC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（2022全国乙卷）</a:t>
            </a:r>
            <a:r>
              <a:rPr lang="en-US" altLang="zh-CN" sz="24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这也有助于你成为一个友谊的守护者。（It</a:t>
            </a:r>
            <a:r>
              <a:rPr lang="en-US" altLang="zh-CN" sz="24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is+</a:t>
            </a:r>
            <a:r>
              <a:rPr lang="en-US" altLang="zh-CN" sz="2400" b="0" i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adj</a:t>
            </a:r>
            <a:r>
              <a:rPr lang="en-US" altLang="zh-CN" sz="24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.+for</a:t>
            </a:r>
            <a:r>
              <a:rPr lang="en-US" altLang="zh-CN" sz="24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sb.</a:t>
            </a:r>
            <a:r>
              <a:rPr lang="en-US" altLang="zh-CN" sz="24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to</a:t>
            </a:r>
            <a:r>
              <a:rPr lang="en-US" altLang="zh-CN" sz="2400" b="0" i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endParaRPr lang="en-US" altLang="zh-CN" sz="2400" b="0" i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34" charset="-120"/>
            </a:endParaRPr>
          </a:p>
          <a:p>
            <a:pPr>
              <a:lnSpc>
                <a:spcPts val="3900"/>
              </a:lnSpc>
            </a:pPr>
            <a:r>
              <a:rPr lang="en-US" altLang="zh-CN" sz="2400" b="0" i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do</a:t>
            </a:r>
            <a:r>
              <a:rPr lang="en-US" altLang="zh-CN" sz="2400" b="0" i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sth.）</a:t>
            </a:r>
            <a:r>
              <a:rPr lang="en-US" altLang="zh-CN" sz="2400" i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_______________________</a:t>
            </a:r>
            <a:r>
              <a:rPr lang="en-US" altLang="zh-CN" sz="2400" b="0" i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to</a:t>
            </a:r>
            <a:r>
              <a:rPr lang="en-US" altLang="zh-CN" sz="24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be</a:t>
            </a:r>
            <a:r>
              <a:rPr lang="en-US" altLang="zh-CN" sz="24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a</a:t>
            </a:r>
            <a:r>
              <a:rPr lang="en-US" altLang="zh-CN" sz="24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friendship</a:t>
            </a:r>
            <a:r>
              <a:rPr lang="en-US" altLang="zh-CN" sz="24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keeper.</a:t>
            </a:r>
            <a:endParaRPr lang="en-US" altLang="zh-CN" sz="2400" dirty="0"/>
          </a:p>
        </p:txBody>
      </p:sp>
      <p:sp>
        <p:nvSpPr>
          <p:cNvPr id="4" name="QB_6_AN.216_1#6db695c9e.blank?parentnodeid=f04988dbe&amp;vbapositionanswer=189&amp;vbahtmlprocessed=1"/>
          <p:cNvSpPr/>
          <p:nvPr/>
        </p:nvSpPr>
        <p:spPr>
          <a:xfrm>
            <a:off x="1869461" y="1580425"/>
            <a:ext cx="3383669" cy="445908"/>
          </a:xfrm>
          <a:prstGeom prst="rect">
            <a:avLst/>
          </a:prstGeom>
          <a:noFill/>
        </p:spPr>
        <p:txBody>
          <a:bodyPr wrap="none" lIns="0" tIns="0" rIns="0" bIns="0" rtlCol="0" anchor="t"/>
          <a:lstStyle/>
          <a:p>
            <a:pPr algn="ctr">
              <a:lnSpc>
                <a:spcPts val="3900"/>
              </a:lnSpc>
            </a:pPr>
            <a:r>
              <a:rPr lang="en-US" altLang="zh-CN" sz="2400" b="0" i="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34" charset="-122"/>
                <a:cs typeface="Times New Roman" panose="02020603050405020304" pitchFamily="34" charset="-120"/>
              </a:rPr>
              <a:t>It</a:t>
            </a:r>
            <a:r>
              <a:rPr lang="en-US" altLang="zh-CN" sz="2400" b="0" i="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34" charset="-122"/>
                <a:cs typeface="Times New Roman" panose="02020603050405020304" pitchFamily="34" charset="-120"/>
              </a:rPr>
              <a:t>is</a:t>
            </a:r>
            <a:r>
              <a:rPr lang="en-US" altLang="zh-CN" sz="2400" b="0" i="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34" charset="-122"/>
                <a:cs typeface="Times New Roman" panose="02020603050405020304" pitchFamily="34" charset="-120"/>
              </a:rPr>
              <a:t>also</a:t>
            </a:r>
            <a:r>
              <a:rPr lang="en-US" altLang="zh-CN" sz="2400" b="0" i="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34" charset="-122"/>
                <a:cs typeface="Times New Roman" panose="02020603050405020304" pitchFamily="34" charset="-120"/>
              </a:rPr>
              <a:t>helpful</a:t>
            </a:r>
            <a:r>
              <a:rPr lang="en-US" altLang="zh-CN" sz="2400" b="0" i="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34" charset="-122"/>
                <a:cs typeface="Times New Roman" panose="02020603050405020304" pitchFamily="34" charset="-120"/>
              </a:rPr>
              <a:t>for</a:t>
            </a:r>
            <a:r>
              <a:rPr lang="en-US" altLang="zh-CN" sz="2400" b="0" i="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34" charset="-122"/>
                <a:cs typeface="Times New Roman" panose="02020603050405020304" pitchFamily="34" charset="-120"/>
              </a:rPr>
              <a:t>you</a:t>
            </a:r>
            <a:endParaRPr lang="en-US" altLang="zh-CN" sz="2400" dirty="0"/>
          </a:p>
        </p:txBody>
      </p:sp>
      <p:sp>
        <p:nvSpPr>
          <p:cNvPr id="5" name="QB_6_BD.217_1#a44e6d6a4?segpoint=1&amp;parentnodeid=f04988dbe&amp;vbahtmlprocessed=1"/>
          <p:cNvSpPr/>
          <p:nvPr/>
        </p:nvSpPr>
        <p:spPr>
          <a:xfrm>
            <a:off x="612488" y="2195897"/>
            <a:ext cx="10960801" cy="1004562"/>
          </a:xfrm>
          <a:prstGeom prst="rect">
            <a:avLst/>
          </a:prstGeom>
          <a:noFill/>
        </p:spPr>
        <p:txBody>
          <a:bodyPr wrap="none" lIns="0" tIns="0" rIns="0" bIns="0" rtlCol="0" anchor="t"/>
          <a:lstStyle/>
          <a:p>
            <a:pPr algn="l">
              <a:lnSpc>
                <a:spcPts val="4400"/>
              </a:lnSpc>
            </a:pPr>
            <a:r>
              <a:rPr lang="en-US" altLang="zh-CN" sz="2400" b="1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2.</a:t>
            </a:r>
            <a:r>
              <a:rPr lang="en-US" altLang="zh-CN" sz="2400" b="1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坐在这群可爱的孩子们当中的是一位白发苍苍的老教授。（完全倒装）</a:t>
            </a:r>
            <a:endParaRPr lang="en-US" altLang="zh-CN" sz="2400" dirty="0"/>
          </a:p>
          <a:p>
            <a:pPr algn="l">
              <a:lnSpc>
                <a:spcPts val="3900"/>
              </a:lnSpc>
            </a:pPr>
            <a:r>
              <a:rPr lang="en-US" altLang="zh-CN" sz="2400" i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___________________________________</a:t>
            </a:r>
            <a:r>
              <a:rPr lang="en-US" altLang="zh-CN" sz="2400" b="0" i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an</a:t>
            </a:r>
            <a:r>
              <a:rPr lang="en-US" altLang="zh-CN" sz="24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old</a:t>
            </a:r>
            <a:r>
              <a:rPr lang="en-US" altLang="zh-CN" sz="24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professor</a:t>
            </a:r>
            <a:r>
              <a:rPr lang="en-US" altLang="zh-CN" sz="24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with</a:t>
            </a:r>
            <a:r>
              <a:rPr lang="en-US" altLang="zh-CN" sz="24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white</a:t>
            </a:r>
            <a:r>
              <a:rPr lang="en-US" altLang="zh-CN" sz="24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hair.</a:t>
            </a:r>
            <a:endParaRPr lang="en-US" altLang="zh-CN" sz="2400" dirty="0"/>
          </a:p>
        </p:txBody>
      </p:sp>
      <p:sp>
        <p:nvSpPr>
          <p:cNvPr id="6" name="QB_6_AN.218_1#a44e6d6a4.blank?parentnodeid=f04988dbe&amp;vbapositionanswer=190&amp;vbahtmlprocessed=1"/>
          <p:cNvSpPr/>
          <p:nvPr/>
        </p:nvSpPr>
        <p:spPr>
          <a:xfrm>
            <a:off x="752152" y="2703765"/>
            <a:ext cx="5072329" cy="445908"/>
          </a:xfrm>
          <a:prstGeom prst="rect">
            <a:avLst/>
          </a:prstGeom>
          <a:noFill/>
        </p:spPr>
        <p:txBody>
          <a:bodyPr wrap="none" lIns="0" tIns="0" rIns="0" bIns="0" rtlCol="0" anchor="t"/>
          <a:lstStyle/>
          <a:p>
            <a:pPr algn="ctr">
              <a:lnSpc>
                <a:spcPts val="3900"/>
              </a:lnSpc>
            </a:pPr>
            <a:r>
              <a:rPr lang="en-US" altLang="zh-CN" sz="2400" b="0" i="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34" charset="-122"/>
                <a:cs typeface="Times New Roman" panose="02020603050405020304" pitchFamily="34" charset="-120"/>
              </a:rPr>
              <a:t>Sitting</a:t>
            </a:r>
            <a:r>
              <a:rPr lang="en-US" altLang="zh-CN" sz="2400" b="0" i="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34" charset="-122"/>
                <a:cs typeface="Times New Roman" panose="02020603050405020304" pitchFamily="34" charset="-120"/>
              </a:rPr>
              <a:t>among</a:t>
            </a:r>
            <a:r>
              <a:rPr lang="en-US" altLang="zh-CN" sz="2400" b="0" i="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34" charset="-122"/>
                <a:cs typeface="Times New Roman" panose="02020603050405020304" pitchFamily="34" charset="-120"/>
              </a:rPr>
              <a:t>the</a:t>
            </a:r>
            <a:r>
              <a:rPr lang="en-US" altLang="zh-CN" sz="2400" b="0" i="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34" charset="-122"/>
                <a:cs typeface="Times New Roman" panose="02020603050405020304" pitchFamily="34" charset="-120"/>
              </a:rPr>
              <a:t>lovely</a:t>
            </a:r>
            <a:r>
              <a:rPr lang="en-US" altLang="zh-CN" sz="2400" b="0" i="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34" charset="-122"/>
                <a:cs typeface="Times New Roman" panose="02020603050405020304" pitchFamily="34" charset="-120"/>
              </a:rPr>
              <a:t>children</a:t>
            </a:r>
            <a:r>
              <a:rPr lang="en-US" altLang="zh-CN" sz="2400" b="0" i="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34" charset="-122"/>
                <a:cs typeface="Times New Roman" panose="02020603050405020304" pitchFamily="34" charset="-120"/>
              </a:rPr>
              <a:t>was</a:t>
            </a:r>
            <a:endParaRPr lang="en-US" altLang="zh-CN" sz="2400" dirty="0"/>
          </a:p>
        </p:txBody>
      </p:sp>
      <p:sp>
        <p:nvSpPr>
          <p:cNvPr id="7" name="QB_6_BD.219_1#d09ab4f64?segpoint=1&amp;parentnodeid=f04988dbe&amp;vbahtmlprocessed=1"/>
          <p:cNvSpPr/>
          <p:nvPr/>
        </p:nvSpPr>
        <p:spPr>
          <a:xfrm>
            <a:off x="612488" y="3313206"/>
            <a:ext cx="10960801" cy="1004562"/>
          </a:xfrm>
          <a:prstGeom prst="rect">
            <a:avLst/>
          </a:prstGeom>
          <a:noFill/>
        </p:spPr>
        <p:txBody>
          <a:bodyPr wrap="none" lIns="0" tIns="0" rIns="0" bIns="0" rtlCol="0" anchor="t"/>
          <a:lstStyle/>
          <a:p>
            <a:pPr algn="l">
              <a:lnSpc>
                <a:spcPts val="4400"/>
              </a:lnSpc>
            </a:pPr>
            <a:r>
              <a:rPr lang="en-US" altLang="zh-CN" sz="2400" b="1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3.</a:t>
            </a:r>
            <a:r>
              <a:rPr lang="en-US" altLang="zh-CN" sz="2400" b="1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他那么强壮，没有人能比得上他的力气。（so...that...）</a:t>
            </a:r>
            <a:endParaRPr lang="en-US" altLang="zh-CN" sz="2400" dirty="0"/>
          </a:p>
          <a:p>
            <a:pPr algn="l">
              <a:lnSpc>
                <a:spcPts val="3900"/>
              </a:lnSpc>
            </a:pPr>
            <a:r>
              <a:rPr lang="en-US" altLang="zh-CN" sz="24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He</a:t>
            </a:r>
            <a:r>
              <a:rPr lang="en-US" altLang="zh-CN" sz="24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is</a:t>
            </a:r>
            <a:r>
              <a:rPr lang="en-US" altLang="zh-CN" sz="2400" b="0" i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i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______________________________</a:t>
            </a:r>
            <a:r>
              <a:rPr lang="en-US" altLang="zh-CN" sz="2400" b="0" i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him</a:t>
            </a:r>
            <a:r>
              <a:rPr lang="en-US" altLang="zh-CN" sz="24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in</a:t>
            </a:r>
            <a:r>
              <a:rPr lang="en-US" altLang="zh-CN" sz="24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strength.</a:t>
            </a:r>
            <a:endParaRPr lang="en-US" altLang="zh-CN" sz="2400" dirty="0"/>
          </a:p>
        </p:txBody>
      </p:sp>
      <p:sp>
        <p:nvSpPr>
          <p:cNvPr id="8" name="QB_6_AN.220_1#d09ab4f64.blank?parentnodeid=f04988dbe&amp;vbapositionanswer=191&amp;vbahtmlprocessed=1"/>
          <p:cNvSpPr/>
          <p:nvPr/>
        </p:nvSpPr>
        <p:spPr>
          <a:xfrm>
            <a:off x="1615527" y="3821074"/>
            <a:ext cx="4313701" cy="445908"/>
          </a:xfrm>
          <a:prstGeom prst="rect">
            <a:avLst/>
          </a:prstGeom>
          <a:noFill/>
        </p:spPr>
        <p:txBody>
          <a:bodyPr wrap="none" lIns="0" tIns="0" rIns="0" bIns="0" rtlCol="0" anchor="t"/>
          <a:lstStyle/>
          <a:p>
            <a:pPr algn="ctr">
              <a:lnSpc>
                <a:spcPts val="3900"/>
              </a:lnSpc>
            </a:pPr>
            <a:r>
              <a:rPr lang="en-US" altLang="zh-CN" sz="2400" b="0" i="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34" charset="-122"/>
                <a:cs typeface="Times New Roman" panose="02020603050405020304" pitchFamily="34" charset="-120"/>
              </a:rPr>
              <a:t>so</a:t>
            </a:r>
            <a:r>
              <a:rPr lang="en-US" altLang="zh-CN" sz="2400" b="0" i="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34" charset="-122"/>
                <a:cs typeface="Times New Roman" panose="02020603050405020304" pitchFamily="34" charset="-120"/>
              </a:rPr>
              <a:t>strong</a:t>
            </a:r>
            <a:r>
              <a:rPr lang="en-US" altLang="zh-CN" sz="2400" b="0" i="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34" charset="-122"/>
                <a:cs typeface="Times New Roman" panose="02020603050405020304" pitchFamily="34" charset="-120"/>
              </a:rPr>
              <a:t>that</a:t>
            </a:r>
            <a:r>
              <a:rPr lang="en-US" altLang="zh-CN" sz="2400" b="0" i="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34" charset="-122"/>
                <a:cs typeface="Times New Roman" panose="02020603050405020304" pitchFamily="34" charset="-120"/>
              </a:rPr>
              <a:t>nobody</a:t>
            </a:r>
            <a:r>
              <a:rPr lang="en-US" altLang="zh-CN" sz="2400" b="0" i="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34" charset="-122"/>
                <a:cs typeface="Times New Roman" panose="02020603050405020304" pitchFamily="34" charset="-120"/>
              </a:rPr>
              <a:t>can</a:t>
            </a:r>
            <a:r>
              <a:rPr lang="en-US" altLang="zh-CN" sz="2400" b="0" i="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34" charset="-122"/>
                <a:cs typeface="Times New Roman" panose="02020603050405020304" pitchFamily="34" charset="-120"/>
              </a:rPr>
              <a:t>equal</a:t>
            </a:r>
            <a:endParaRPr lang="en-US" altLang="zh-CN" sz="2400" dirty="0"/>
          </a:p>
        </p:txBody>
      </p:sp>
      <p:sp>
        <p:nvSpPr>
          <p:cNvPr id="9" name="QB_6_BD.221_1#7a6cee454?segpoint=1&amp;parentnodeid=f04988dbe&amp;vbahtmlprocessed=1"/>
          <p:cNvSpPr/>
          <p:nvPr/>
        </p:nvSpPr>
        <p:spPr>
          <a:xfrm>
            <a:off x="612488" y="4430515"/>
            <a:ext cx="10960801" cy="1004562"/>
          </a:xfrm>
          <a:prstGeom prst="rect">
            <a:avLst/>
          </a:prstGeom>
          <a:noFill/>
        </p:spPr>
        <p:txBody>
          <a:bodyPr wrap="none" lIns="0" tIns="0" rIns="0" bIns="0" rtlCol="0" anchor="t"/>
          <a:lstStyle/>
          <a:p>
            <a:pPr algn="l">
              <a:lnSpc>
                <a:spcPts val="4400"/>
              </a:lnSpc>
            </a:pPr>
            <a:r>
              <a:rPr lang="en-US" altLang="zh-CN" sz="2400" b="1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4.</a:t>
            </a:r>
            <a:r>
              <a:rPr lang="en-US" altLang="zh-CN" sz="2400" b="1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他一到车站，就发现他的妻子在等着迎接他。（find+宾语+宾补）</a:t>
            </a:r>
            <a:endParaRPr lang="en-US" altLang="zh-CN" sz="2400" dirty="0"/>
          </a:p>
          <a:p>
            <a:pPr algn="l">
              <a:lnSpc>
                <a:spcPts val="3900"/>
              </a:lnSpc>
            </a:pPr>
            <a:r>
              <a:rPr lang="en-US" altLang="zh-CN" sz="24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On</a:t>
            </a:r>
            <a:r>
              <a:rPr lang="en-US" altLang="zh-CN" sz="24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arriving</a:t>
            </a:r>
            <a:r>
              <a:rPr lang="en-US" altLang="zh-CN" sz="24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at</a:t>
            </a:r>
            <a:r>
              <a:rPr lang="en-US" altLang="zh-CN" sz="24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the</a:t>
            </a:r>
            <a:r>
              <a:rPr lang="en-US" altLang="zh-CN" sz="24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station</a:t>
            </a:r>
            <a:r>
              <a:rPr lang="en-US" altLang="zh-CN" sz="2400" b="0" i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,</a:t>
            </a:r>
            <a:r>
              <a:rPr lang="en-US" altLang="zh-CN" sz="2400" b="0" i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i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____________________________________</a:t>
            </a:r>
            <a:r>
              <a:rPr lang="en-US" altLang="zh-CN" sz="2400" b="0" i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.</a:t>
            </a:r>
            <a:endParaRPr lang="en-US" altLang="zh-CN" sz="2400" dirty="0"/>
          </a:p>
        </p:txBody>
      </p:sp>
      <p:sp>
        <p:nvSpPr>
          <p:cNvPr id="10" name="QB_6_AN.222_1#7a6cee454.blank?parentnodeid=f04988dbe&amp;vbapositionanswer=192&amp;vbahtmlprocessed=1"/>
          <p:cNvSpPr/>
          <p:nvPr/>
        </p:nvSpPr>
        <p:spPr>
          <a:xfrm>
            <a:off x="4302465" y="4938383"/>
            <a:ext cx="5259605" cy="445908"/>
          </a:xfrm>
          <a:prstGeom prst="rect">
            <a:avLst/>
          </a:prstGeom>
          <a:noFill/>
        </p:spPr>
        <p:txBody>
          <a:bodyPr wrap="none" lIns="0" tIns="0" rIns="0" bIns="0" rtlCol="0" anchor="t"/>
          <a:lstStyle/>
          <a:p>
            <a:pPr algn="ctr">
              <a:lnSpc>
                <a:spcPts val="3900"/>
              </a:lnSpc>
            </a:pPr>
            <a:r>
              <a:rPr lang="en-US" altLang="zh-CN" sz="2400" b="0" i="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34" charset="-122"/>
                <a:cs typeface="Times New Roman" panose="02020603050405020304" pitchFamily="34" charset="-120"/>
              </a:rPr>
              <a:t>he</a:t>
            </a:r>
            <a:r>
              <a:rPr lang="en-US" altLang="zh-CN" sz="2400" b="0" i="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34" charset="-122"/>
                <a:cs typeface="Times New Roman" panose="02020603050405020304" pitchFamily="34" charset="-120"/>
              </a:rPr>
              <a:t>found</a:t>
            </a:r>
            <a:r>
              <a:rPr lang="en-US" altLang="zh-CN" sz="2400" b="0" i="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34" charset="-122"/>
                <a:cs typeface="Times New Roman" panose="02020603050405020304" pitchFamily="34" charset="-120"/>
              </a:rPr>
              <a:t>his</a:t>
            </a:r>
            <a:r>
              <a:rPr lang="en-US" altLang="zh-CN" sz="2400" b="0" i="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34" charset="-122"/>
                <a:cs typeface="Times New Roman" panose="02020603050405020304" pitchFamily="34" charset="-120"/>
              </a:rPr>
              <a:t>wife</a:t>
            </a:r>
            <a:r>
              <a:rPr lang="en-US" altLang="zh-CN" sz="2400" b="0" i="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34" charset="-122"/>
                <a:cs typeface="Times New Roman" panose="02020603050405020304" pitchFamily="34" charset="-120"/>
              </a:rPr>
              <a:t>waiting</a:t>
            </a:r>
            <a:r>
              <a:rPr lang="en-US" altLang="zh-CN" sz="2400" b="0" i="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34" charset="-122"/>
                <a:cs typeface="Times New Roman" panose="02020603050405020304" pitchFamily="34" charset="-120"/>
              </a:rPr>
              <a:t>to</a:t>
            </a:r>
            <a:r>
              <a:rPr lang="en-US" altLang="zh-CN" sz="2400" b="0" i="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34" charset="-122"/>
                <a:cs typeface="Times New Roman" panose="02020603050405020304" pitchFamily="34" charset="-120"/>
              </a:rPr>
              <a:t>greet</a:t>
            </a:r>
            <a:r>
              <a:rPr lang="en-US" altLang="zh-CN" sz="2400" b="0" i="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34" charset="-122"/>
                <a:cs typeface="Times New Roman" panose="02020603050405020304" pitchFamily="34" charset="-120"/>
              </a:rPr>
              <a:t>him</a:t>
            </a:r>
            <a:endParaRPr lang="en-US" altLang="zh-CN" sz="2400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build="p"/>
      <p:bldP spid="6" grpId="0" animBg="1" build="p"/>
      <p:bldP spid="8" grpId="0" animBg="1" build="p"/>
      <p:bldP spid="10" grpId="0" animBg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_5_BD#d6ff63cc6?parentnodeid=fe99025fc&amp;vbahtmlprocessed=1"/>
          <p:cNvSpPr/>
          <p:nvPr/>
        </p:nvSpPr>
        <p:spPr>
          <a:xfrm>
            <a:off x="612488" y="485399"/>
            <a:ext cx="10960801" cy="949713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>
              <a:lnSpc>
                <a:spcPct val="140000"/>
              </a:lnSpc>
            </a:pPr>
            <a:r>
              <a:rPr lang="en-US" altLang="zh-CN" sz="2500" b="1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三、写作提能</a:t>
            </a:r>
            <a:endParaRPr lang="en-US" altLang="zh-CN" sz="2500" dirty="0"/>
          </a:p>
        </p:txBody>
      </p:sp>
      <p:sp>
        <p:nvSpPr>
          <p:cNvPr id="3" name="QM_6_BD.223_1#081d54c4c?parentnodeid=d6ff63cc6&amp;vbahtmlprocessed=1"/>
          <p:cNvSpPr/>
          <p:nvPr/>
        </p:nvSpPr>
        <p:spPr>
          <a:xfrm>
            <a:off x="612488" y="1034467"/>
            <a:ext cx="10960801" cy="4937427"/>
          </a:xfrm>
          <a:prstGeom prst="rect">
            <a:avLst/>
          </a:prstGeom>
          <a:noFill/>
        </p:spPr>
        <p:txBody>
          <a:bodyPr wrap="none" lIns="0" tIns="0" rIns="0" bIns="0" rtlCol="0" anchor="t"/>
          <a:lstStyle/>
          <a:p>
            <a:pPr algn="l">
              <a:lnSpc>
                <a:spcPts val="3900"/>
              </a:lnSpc>
            </a:pPr>
            <a:r>
              <a:rPr lang="en-US" altLang="zh-CN" sz="23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（申请信—学校生活）假设你叫李华</a:t>
            </a:r>
            <a:r>
              <a:rPr lang="en-US" altLang="zh-CN" sz="2300" b="0" i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，打算申请参加由英国纽卡斯尔高中推出的为期</a:t>
            </a:r>
            <a:endParaRPr lang="en-US" altLang="zh-CN" sz="2300" b="0" i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34" charset="-120"/>
            </a:endParaRPr>
          </a:p>
          <a:p>
            <a:pPr>
              <a:lnSpc>
                <a:spcPts val="3900"/>
              </a:lnSpc>
            </a:pPr>
            <a:r>
              <a:rPr lang="en-US" altLang="zh-CN" sz="2300" b="0" i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半年的交换生项目</a:t>
            </a:r>
            <a:r>
              <a:rPr lang="en-US" altLang="zh-CN" sz="23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（Student</a:t>
            </a:r>
            <a:r>
              <a:rPr lang="en-US" altLang="zh-CN" sz="23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3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Exchange</a:t>
            </a:r>
            <a:r>
              <a:rPr lang="en-US" altLang="zh-CN" sz="23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3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Program）。请给对方写一封申请信</a:t>
            </a:r>
            <a:r>
              <a:rPr lang="en-US" altLang="zh-CN" sz="2300" b="0" i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，并简要陈</a:t>
            </a:r>
            <a:endParaRPr lang="en-US" altLang="zh-CN" sz="2300" b="0" i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34" charset="-120"/>
            </a:endParaRPr>
          </a:p>
          <a:p>
            <a:pPr>
              <a:lnSpc>
                <a:spcPts val="3900"/>
              </a:lnSpc>
            </a:pPr>
            <a:r>
              <a:rPr lang="en-US" altLang="zh-CN" sz="2300" b="0" i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述参加该项目的理由</a:t>
            </a:r>
            <a:r>
              <a:rPr lang="en-US" altLang="zh-CN" sz="23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。</a:t>
            </a:r>
            <a:endParaRPr lang="en-US" altLang="zh-CN" sz="2300" dirty="0"/>
          </a:p>
          <a:p>
            <a:pPr algn="l">
              <a:lnSpc>
                <a:spcPts val="3900"/>
              </a:lnSpc>
            </a:pPr>
            <a:r>
              <a:rPr lang="en-US" altLang="zh-CN" sz="23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Dear</a:t>
            </a:r>
            <a:r>
              <a:rPr lang="en-US" altLang="zh-CN" sz="23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3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Sir</a:t>
            </a:r>
            <a:r>
              <a:rPr lang="en-US" altLang="zh-CN" sz="23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3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or</a:t>
            </a:r>
            <a:r>
              <a:rPr lang="en-US" altLang="zh-CN" sz="23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3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Madam,</a:t>
            </a:r>
            <a:endParaRPr lang="en-US" altLang="zh-CN" sz="2300" dirty="0"/>
          </a:p>
          <a:p>
            <a:pPr algn="l">
              <a:lnSpc>
                <a:spcPts val="3900"/>
              </a:lnSpc>
            </a:pPr>
            <a:r>
              <a:rPr lang="en-US" altLang="zh-CN" sz="23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  </a:t>
            </a:r>
            <a:r>
              <a:rPr lang="en-US" altLang="zh-CN" sz="23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I’m</a:t>
            </a:r>
            <a:r>
              <a:rPr lang="en-US" altLang="zh-CN" sz="23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3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writing</a:t>
            </a:r>
            <a:r>
              <a:rPr lang="en-US" altLang="zh-CN" sz="23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3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to</a:t>
            </a:r>
            <a:r>
              <a:rPr lang="en-US" altLang="zh-CN" sz="23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300" b="1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apply</a:t>
            </a:r>
            <a:r>
              <a:rPr lang="en-US" altLang="zh-CN" sz="23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3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to</a:t>
            </a:r>
            <a:r>
              <a:rPr lang="en-US" altLang="zh-CN" sz="23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3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join</a:t>
            </a:r>
            <a:r>
              <a:rPr lang="en-US" altLang="zh-CN" sz="23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3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the</a:t>
            </a:r>
            <a:r>
              <a:rPr lang="en-US" altLang="zh-CN" sz="23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3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six-month</a:t>
            </a:r>
            <a:r>
              <a:rPr lang="en-US" altLang="zh-CN" sz="23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3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Student</a:t>
            </a:r>
            <a:r>
              <a:rPr lang="en-US" altLang="zh-CN" sz="23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300" b="1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Exchange</a:t>
            </a:r>
            <a:r>
              <a:rPr lang="en-US" altLang="zh-CN" sz="2300" b="1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3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Program</a:t>
            </a:r>
            <a:r>
              <a:rPr lang="en-US" altLang="zh-CN" sz="23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300" b="0" i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in</a:t>
            </a:r>
            <a:r>
              <a:rPr lang="en-US" altLang="zh-CN" sz="2300" b="0" i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endParaRPr lang="en-US" altLang="zh-CN" sz="2300" b="0" i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34" charset="-120"/>
            </a:endParaRPr>
          </a:p>
          <a:p>
            <a:pPr>
              <a:lnSpc>
                <a:spcPts val="4100"/>
              </a:lnSpc>
            </a:pPr>
            <a:r>
              <a:rPr lang="en-US" altLang="zh-CN" sz="2300" b="0" i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Newcastle</a:t>
            </a:r>
            <a:r>
              <a:rPr lang="en-US" altLang="zh-CN" sz="2300" b="0" i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3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High</a:t>
            </a:r>
            <a:r>
              <a:rPr lang="en-US" altLang="zh-CN" sz="23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3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School</a:t>
            </a:r>
            <a:r>
              <a:rPr lang="en-US" altLang="zh-CN" sz="24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.</a:t>
            </a:r>
            <a:r>
              <a:rPr lang="en-US" altLang="zh-CN" sz="24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1.</a:t>
            </a:r>
            <a:r>
              <a:rPr lang="en-US" altLang="zh-CN" sz="2300" i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______________________________</a:t>
            </a:r>
            <a:r>
              <a:rPr lang="en-US" altLang="zh-CN" sz="2300" b="0" i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（</a:t>
            </a:r>
            <a:r>
              <a:rPr lang="en-US" altLang="zh-CN" sz="23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喜欢迎接新的挑战</a:t>
            </a:r>
            <a:r>
              <a:rPr lang="en-US" altLang="zh-CN" sz="2300" b="0" i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）,</a:t>
            </a:r>
            <a:r>
              <a:rPr lang="en-US" altLang="zh-CN" sz="2300" b="0" i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endParaRPr lang="en-US" altLang="zh-CN" sz="2300" b="0" i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34" charset="-120"/>
            </a:endParaRPr>
          </a:p>
          <a:p>
            <a:pPr>
              <a:lnSpc>
                <a:spcPts val="4100"/>
              </a:lnSpc>
            </a:pPr>
            <a:r>
              <a:rPr lang="en-US" altLang="zh-CN" sz="2300" b="0" i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I</a:t>
            </a:r>
            <a:r>
              <a:rPr lang="en-US" altLang="zh-CN" sz="2300" b="0" i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3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am</a:t>
            </a:r>
            <a:r>
              <a:rPr lang="en-US" altLang="zh-CN" sz="23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3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quite</a:t>
            </a:r>
            <a:r>
              <a:rPr lang="en-US" altLang="zh-CN" sz="23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3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a</a:t>
            </a:r>
            <a:r>
              <a:rPr lang="en-US" altLang="zh-CN" sz="23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3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social</a:t>
            </a:r>
            <a:r>
              <a:rPr lang="en-US" altLang="zh-CN" sz="23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3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person</a:t>
            </a:r>
            <a:r>
              <a:rPr lang="en-US" altLang="zh-CN" sz="24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.</a:t>
            </a:r>
            <a:r>
              <a:rPr lang="en-US" altLang="zh-CN" sz="24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2.</a:t>
            </a:r>
            <a:r>
              <a:rPr lang="en-US" altLang="zh-CN" sz="2300" i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____________________________________________</a:t>
            </a:r>
            <a:r>
              <a:rPr lang="en-US" altLang="zh-CN" sz="2300" b="0" i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（我</a:t>
            </a:r>
            <a:endParaRPr lang="en-US" altLang="zh-CN" sz="2300" b="0" i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34" charset="-120"/>
            </a:endParaRPr>
          </a:p>
          <a:p>
            <a:pPr>
              <a:lnSpc>
                <a:spcPts val="3900"/>
              </a:lnSpc>
            </a:pPr>
            <a:r>
              <a:rPr lang="en-US" altLang="zh-CN" sz="2300" b="0" i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认为这是一个极好的交新朋友的机会</a:t>
            </a:r>
            <a:r>
              <a:rPr lang="en-US" altLang="zh-CN" sz="23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）</a:t>
            </a:r>
            <a:r>
              <a:rPr lang="en-US" altLang="zh-CN" sz="23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3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and</a:t>
            </a:r>
            <a:r>
              <a:rPr lang="en-US" altLang="zh-CN" sz="23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3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we</a:t>
            </a:r>
            <a:r>
              <a:rPr lang="en-US" altLang="zh-CN" sz="23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3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can</a:t>
            </a:r>
            <a:r>
              <a:rPr lang="en-US" altLang="zh-CN" sz="23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3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introduce</a:t>
            </a:r>
            <a:r>
              <a:rPr lang="en-US" altLang="zh-CN" sz="23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3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our</a:t>
            </a:r>
            <a:r>
              <a:rPr lang="en-US" altLang="zh-CN" sz="23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3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history</a:t>
            </a:r>
            <a:r>
              <a:rPr lang="en-US" altLang="zh-CN" sz="23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3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and</a:t>
            </a:r>
            <a:r>
              <a:rPr lang="en-US" altLang="zh-CN" sz="23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300" b="0" i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culture</a:t>
            </a:r>
            <a:r>
              <a:rPr lang="en-US" altLang="zh-CN" sz="2300" b="0" i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endParaRPr lang="en-US" altLang="zh-CN" sz="2300" b="0" i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34" charset="-120"/>
            </a:endParaRPr>
          </a:p>
          <a:p>
            <a:pPr>
              <a:lnSpc>
                <a:spcPts val="4100"/>
              </a:lnSpc>
            </a:pPr>
            <a:r>
              <a:rPr lang="en-US" altLang="zh-CN" sz="2300" b="0" i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to</a:t>
            </a:r>
            <a:r>
              <a:rPr lang="en-US" altLang="zh-CN" sz="2300" b="0" i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3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each</a:t>
            </a:r>
            <a:r>
              <a:rPr lang="en-US" altLang="zh-CN" sz="23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3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other</a:t>
            </a:r>
            <a:r>
              <a:rPr lang="en-US" altLang="zh-CN" sz="24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.</a:t>
            </a:r>
            <a:r>
              <a:rPr lang="en-US" altLang="zh-CN" sz="24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3.</a:t>
            </a:r>
            <a:r>
              <a:rPr lang="en-US" altLang="zh-CN" sz="2300" i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_____________________</a:t>
            </a:r>
            <a:r>
              <a:rPr lang="en-US" altLang="zh-CN" sz="2300" b="0" i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（</a:t>
            </a:r>
            <a:r>
              <a:rPr lang="en-US" altLang="zh-CN" sz="23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同等重要的是）</a:t>
            </a:r>
            <a:r>
              <a:rPr lang="en-US" altLang="zh-CN" sz="23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3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developing</a:t>
            </a:r>
            <a:r>
              <a:rPr lang="en-US" altLang="zh-CN" sz="23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300" b="0" i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my</a:t>
            </a:r>
            <a:r>
              <a:rPr lang="en-US" altLang="zh-CN" sz="2300" b="0" i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endParaRPr lang="en-US" altLang="zh-CN" sz="2300" b="0" i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34" charset="-120"/>
            </a:endParaRPr>
          </a:p>
          <a:p>
            <a:pPr>
              <a:lnSpc>
                <a:spcPts val="3500"/>
              </a:lnSpc>
            </a:pPr>
            <a:r>
              <a:rPr lang="en-US" altLang="zh-CN" sz="2300" b="0" i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independent</a:t>
            </a:r>
            <a:r>
              <a:rPr lang="en-US" altLang="zh-CN" sz="2300" b="0" i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3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abilities</a:t>
            </a:r>
            <a:r>
              <a:rPr lang="en-US" altLang="zh-CN" sz="2300" b="0" i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,</a:t>
            </a:r>
            <a:r>
              <a:rPr lang="en-US" altLang="zh-CN" sz="2300" b="0" i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endParaRPr lang="en-US" altLang="zh-CN" sz="2300" dirty="0"/>
          </a:p>
        </p:txBody>
      </p:sp>
      <p:sp>
        <p:nvSpPr>
          <p:cNvPr id="4" name="QM_6_AN.224_1#081d54c4c.blank?parentnodeid=d6ff63cc6&amp;vbapositionanswer=193&amp;vbahtmlprocessed=1"/>
          <p:cNvSpPr/>
          <p:nvPr/>
        </p:nvSpPr>
        <p:spPr>
          <a:xfrm>
            <a:off x="4051706" y="3506259"/>
            <a:ext cx="4237521" cy="404708"/>
          </a:xfrm>
          <a:prstGeom prst="rect">
            <a:avLst/>
          </a:prstGeom>
          <a:noFill/>
        </p:spPr>
        <p:txBody>
          <a:bodyPr wrap="none" lIns="0" tIns="0" rIns="0" bIns="0" rtlCol="0" anchor="t"/>
          <a:lstStyle/>
          <a:p>
            <a:pPr algn="ctr">
              <a:lnSpc>
                <a:spcPts val="3500"/>
              </a:lnSpc>
            </a:pPr>
            <a:r>
              <a:rPr lang="en-US" altLang="zh-CN" sz="2300" b="0" i="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34" charset="-122"/>
                <a:cs typeface="Times New Roman" panose="02020603050405020304" pitchFamily="34" charset="-120"/>
              </a:rPr>
              <a:t>Enjoying rising to new</a:t>
            </a:r>
            <a:r>
              <a:rPr lang="en-US" altLang="zh-CN" sz="2300" b="0" i="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300" b="0" i="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34" charset="-122"/>
                <a:cs typeface="Times New Roman" panose="02020603050405020304" pitchFamily="34" charset="-120"/>
              </a:rPr>
              <a:t>challenges</a:t>
            </a:r>
            <a:endParaRPr lang="en-US" altLang="zh-CN" sz="2300" dirty="0"/>
          </a:p>
        </p:txBody>
      </p:sp>
      <p:sp>
        <p:nvSpPr>
          <p:cNvPr id="5" name="QM_6_AN.225_1#081d54c4c.blank?parentnodeid=d6ff63cc6&amp;vbapositionanswer=194&amp;vbahtmlprocessed=1"/>
          <p:cNvSpPr/>
          <p:nvPr/>
        </p:nvSpPr>
        <p:spPr>
          <a:xfrm>
            <a:off x="4492916" y="4027331"/>
            <a:ext cx="6311844" cy="404708"/>
          </a:xfrm>
          <a:prstGeom prst="rect">
            <a:avLst/>
          </a:prstGeom>
          <a:noFill/>
        </p:spPr>
        <p:txBody>
          <a:bodyPr wrap="none" lIns="0" tIns="0" rIns="0" bIns="0" rtlCol="0" anchor="t"/>
          <a:lstStyle/>
          <a:p>
            <a:pPr algn="ctr">
              <a:lnSpc>
                <a:spcPts val="3500"/>
              </a:lnSpc>
            </a:pPr>
            <a:r>
              <a:rPr lang="en-US" altLang="zh-CN" sz="2300" b="0" i="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34" charset="-122"/>
                <a:cs typeface="Times New Roman" panose="02020603050405020304" pitchFamily="34" charset="-120"/>
              </a:rPr>
              <a:t>I</a:t>
            </a:r>
            <a:r>
              <a:rPr lang="en-US" altLang="zh-CN" sz="2300" b="0" i="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300" b="0" i="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34" charset="-122"/>
                <a:cs typeface="Times New Roman" panose="02020603050405020304" pitchFamily="34" charset="-120"/>
              </a:rPr>
              <a:t>feel</a:t>
            </a:r>
            <a:r>
              <a:rPr lang="en-US" altLang="zh-CN" sz="2300" b="0" i="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300" b="0" i="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34" charset="-122"/>
                <a:cs typeface="Times New Roman" panose="02020603050405020304" pitchFamily="34" charset="-120"/>
              </a:rPr>
              <a:t>it</a:t>
            </a:r>
            <a:r>
              <a:rPr lang="en-US" altLang="zh-CN" sz="2300" b="0" i="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300" b="0" i="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34" charset="-122"/>
                <a:cs typeface="Times New Roman" panose="02020603050405020304" pitchFamily="34" charset="-120"/>
              </a:rPr>
              <a:t>a</a:t>
            </a:r>
            <a:r>
              <a:rPr lang="en-US" altLang="zh-CN" sz="2300" b="0" i="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300" b="0" i="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34" charset="-122"/>
                <a:cs typeface="Times New Roman" panose="02020603050405020304" pitchFamily="34" charset="-120"/>
              </a:rPr>
              <a:t>great</a:t>
            </a:r>
            <a:r>
              <a:rPr lang="en-US" altLang="zh-CN" sz="2300" b="0" i="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300" b="0" i="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34" charset="-122"/>
                <a:cs typeface="Times New Roman" panose="02020603050405020304" pitchFamily="34" charset="-120"/>
              </a:rPr>
              <a:t>opportunity</a:t>
            </a:r>
            <a:r>
              <a:rPr lang="en-US" altLang="zh-CN" sz="2300" b="0" i="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300" b="0" i="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34" charset="-122"/>
                <a:cs typeface="Times New Roman" panose="02020603050405020304" pitchFamily="34" charset="-120"/>
              </a:rPr>
              <a:t>to</a:t>
            </a:r>
            <a:r>
              <a:rPr lang="en-US" altLang="zh-CN" sz="2300" b="0" i="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300" b="0" i="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34" charset="-122"/>
                <a:cs typeface="Times New Roman" panose="02020603050405020304" pitchFamily="34" charset="-120"/>
              </a:rPr>
              <a:t>make</a:t>
            </a:r>
            <a:r>
              <a:rPr lang="en-US" altLang="zh-CN" sz="2300" b="0" i="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300" b="0" i="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34" charset="-122"/>
                <a:cs typeface="Times New Roman" panose="02020603050405020304" pitchFamily="34" charset="-120"/>
              </a:rPr>
              <a:t>new</a:t>
            </a:r>
            <a:r>
              <a:rPr lang="en-US" altLang="zh-CN" sz="2300" b="0" i="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300" b="0" i="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34" charset="-122"/>
                <a:cs typeface="Times New Roman" panose="02020603050405020304" pitchFamily="34" charset="-120"/>
              </a:rPr>
              <a:t>friends</a:t>
            </a:r>
            <a:endParaRPr lang="en-US" altLang="zh-CN" sz="2300" dirty="0"/>
          </a:p>
        </p:txBody>
      </p:sp>
      <p:sp>
        <p:nvSpPr>
          <p:cNvPr id="6" name="QM_6_AN.226_1#081d54c4c.blank?parentnodeid=d6ff63cc6&amp;vbapositionanswer=195&amp;vbahtmlprocessed=1"/>
          <p:cNvSpPr/>
          <p:nvPr/>
        </p:nvSpPr>
        <p:spPr>
          <a:xfrm>
            <a:off x="2788385" y="5035195"/>
            <a:ext cx="2955155" cy="404708"/>
          </a:xfrm>
          <a:prstGeom prst="rect">
            <a:avLst/>
          </a:prstGeom>
          <a:noFill/>
        </p:spPr>
        <p:txBody>
          <a:bodyPr wrap="none" lIns="0" tIns="0" rIns="0" bIns="0" rtlCol="0" anchor="t"/>
          <a:lstStyle/>
          <a:p>
            <a:pPr algn="ctr">
              <a:lnSpc>
                <a:spcPts val="3500"/>
              </a:lnSpc>
            </a:pPr>
            <a:r>
              <a:rPr lang="en-US" altLang="zh-CN" sz="2300" b="0" i="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34" charset="-122"/>
                <a:cs typeface="Times New Roman" panose="02020603050405020304" pitchFamily="34" charset="-120"/>
              </a:rPr>
              <a:t>Of</a:t>
            </a:r>
            <a:r>
              <a:rPr lang="en-US" altLang="zh-CN" sz="2300" b="0" i="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300" b="0" i="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34" charset="-122"/>
                <a:cs typeface="Times New Roman" panose="02020603050405020304" pitchFamily="34" charset="-120"/>
              </a:rPr>
              <a:t>equal</a:t>
            </a:r>
            <a:r>
              <a:rPr lang="en-US" altLang="zh-CN" sz="2300" b="0" i="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300" b="0" i="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34" charset="-122"/>
                <a:cs typeface="Times New Roman" panose="02020603050405020304" pitchFamily="34" charset="-120"/>
              </a:rPr>
              <a:t>importance</a:t>
            </a:r>
            <a:r>
              <a:rPr lang="en-US" altLang="zh-CN" sz="2300" b="0" i="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300" b="0" i="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34" charset="-122"/>
                <a:cs typeface="Times New Roman" panose="02020603050405020304" pitchFamily="34" charset="-120"/>
              </a:rPr>
              <a:t>is</a:t>
            </a:r>
            <a:endParaRPr lang="en-US" altLang="zh-CN" sz="2300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build="p"/>
      <p:bldP spid="5" grpId="0" animBg="1" build="p"/>
      <p:bldP spid="6" grpId="0" animBg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M_6_BD.223_1#081d54c4c?parentnodeid=d6ff63cc6&amp;vbahtmlprocessed=1"/>
          <p:cNvSpPr/>
          <p:nvPr/>
        </p:nvSpPr>
        <p:spPr>
          <a:xfrm>
            <a:off x="612488" y="486765"/>
            <a:ext cx="10960801" cy="5632507"/>
          </a:xfrm>
          <a:prstGeom prst="rect">
            <a:avLst/>
          </a:prstGeom>
          <a:noFill/>
        </p:spPr>
        <p:txBody>
          <a:bodyPr wrap="none" lIns="0" tIns="0" rIns="0" bIns="0" rtlCol="0" anchor="t"/>
          <a:lstStyle/>
          <a:p>
            <a:pPr>
              <a:lnSpc>
                <a:spcPts val="4100"/>
              </a:lnSpc>
            </a:pPr>
            <a:r>
              <a:rPr lang="en-US" altLang="zh-CN" sz="2400" b="0" i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useful</a:t>
            </a:r>
            <a:r>
              <a:rPr lang="en-US" altLang="zh-CN" sz="2400" b="0" i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skills</a:t>
            </a:r>
            <a:r>
              <a:rPr lang="en-US" altLang="zh-CN" sz="24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and</a:t>
            </a:r>
            <a:r>
              <a:rPr lang="en-US" altLang="zh-CN" sz="24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a</a:t>
            </a:r>
            <a:r>
              <a:rPr lang="en-US" altLang="zh-CN" sz="24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positive</a:t>
            </a:r>
            <a:r>
              <a:rPr lang="en-US" altLang="zh-CN" sz="24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attitude</a:t>
            </a:r>
            <a:r>
              <a:rPr lang="en-US" altLang="zh-CN" sz="24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in</a:t>
            </a:r>
            <a:r>
              <a:rPr lang="en-US" altLang="zh-CN" sz="24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a</a:t>
            </a:r>
            <a:r>
              <a:rPr lang="en-US" altLang="zh-CN" sz="24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different</a:t>
            </a:r>
            <a:r>
              <a:rPr lang="en-US" altLang="zh-CN" sz="24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environment.</a:t>
            </a:r>
            <a:r>
              <a:rPr lang="en-US" altLang="zh-CN" sz="24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The</a:t>
            </a:r>
            <a:r>
              <a:rPr lang="en-US" altLang="zh-CN" sz="24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experience</a:t>
            </a:r>
            <a:r>
              <a:rPr lang="en-US" altLang="zh-CN" sz="2400" b="0" i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endParaRPr lang="en-US" altLang="zh-CN" sz="2400" b="0" i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34" charset="-120"/>
            </a:endParaRPr>
          </a:p>
          <a:p>
            <a:pPr>
              <a:lnSpc>
                <a:spcPts val="4100"/>
              </a:lnSpc>
            </a:pPr>
            <a:r>
              <a:rPr lang="en-US" altLang="zh-CN" sz="2400" b="0" i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also</a:t>
            </a:r>
            <a:r>
              <a:rPr lang="en-US" altLang="zh-CN" sz="2400" b="0" i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provides</a:t>
            </a:r>
            <a:r>
              <a:rPr lang="en-US" altLang="zh-CN" sz="24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me</a:t>
            </a:r>
            <a:r>
              <a:rPr lang="en-US" altLang="zh-CN" sz="24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with</a:t>
            </a:r>
            <a:r>
              <a:rPr lang="en-US" altLang="zh-CN" sz="24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an opportunity</a:t>
            </a:r>
            <a:r>
              <a:rPr lang="en-US" altLang="zh-CN" sz="24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to</a:t>
            </a:r>
            <a:r>
              <a:rPr lang="en-US" altLang="zh-CN" sz="24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discover</a:t>
            </a:r>
            <a:r>
              <a:rPr lang="en-US" altLang="zh-CN" sz="24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my</a:t>
            </a:r>
            <a:r>
              <a:rPr lang="en-US" altLang="zh-CN" sz="24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potential</a:t>
            </a:r>
            <a:r>
              <a:rPr lang="en-US" altLang="zh-CN" sz="24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while</a:t>
            </a:r>
            <a:r>
              <a:rPr lang="en-US" altLang="zh-CN" sz="24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I</a:t>
            </a:r>
            <a:r>
              <a:rPr lang="en-US" altLang="zh-CN" sz="24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develop</a:t>
            </a:r>
            <a:r>
              <a:rPr lang="en-US" altLang="zh-CN" sz="24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as</a:t>
            </a:r>
            <a:r>
              <a:rPr lang="en-US" altLang="zh-CN" sz="24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a</a:t>
            </a:r>
            <a:r>
              <a:rPr lang="en-US" altLang="zh-CN" sz="2400" b="0" i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endParaRPr lang="en-US" altLang="zh-CN" sz="2400" b="0" i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34" charset="-120"/>
            </a:endParaRPr>
          </a:p>
          <a:p>
            <a:pPr>
              <a:lnSpc>
                <a:spcPts val="4100"/>
              </a:lnSpc>
            </a:pPr>
            <a:r>
              <a:rPr lang="en-US" altLang="zh-CN" sz="2400" b="0" i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person</a:t>
            </a:r>
            <a:r>
              <a:rPr lang="en-US" altLang="zh-CN" sz="24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.</a:t>
            </a:r>
            <a:r>
              <a:rPr lang="en-US" altLang="zh-CN" sz="24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Besides,</a:t>
            </a:r>
            <a:r>
              <a:rPr lang="en-US" altLang="zh-CN" sz="24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4.</a:t>
            </a:r>
            <a:r>
              <a:rPr lang="en-US" altLang="zh-CN" sz="2400" i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__________________________________________</a:t>
            </a:r>
            <a:r>
              <a:rPr lang="en-US" altLang="zh-CN" sz="2400" b="0" i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（我如此喜欢</a:t>
            </a:r>
            <a:endParaRPr lang="en-US" altLang="zh-CN" sz="2400" b="0" i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34" charset="-120"/>
            </a:endParaRPr>
          </a:p>
          <a:p>
            <a:pPr>
              <a:lnSpc>
                <a:spcPts val="4100"/>
              </a:lnSpc>
            </a:pPr>
            <a:r>
              <a:rPr lang="en-US" altLang="zh-CN" sz="2400" b="0" i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旅游以至于我迫不及待要</a:t>
            </a:r>
            <a:r>
              <a:rPr lang="en-US" altLang="zh-CN" sz="24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）</a:t>
            </a:r>
            <a:r>
              <a:rPr lang="en-US" altLang="zh-CN" sz="24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see</a:t>
            </a:r>
            <a:r>
              <a:rPr lang="en-US" altLang="zh-CN" sz="24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beautiful</a:t>
            </a:r>
            <a:r>
              <a:rPr lang="en-US" altLang="zh-CN" sz="24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scenery</a:t>
            </a:r>
            <a:r>
              <a:rPr lang="en-US" altLang="zh-CN" sz="24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of</a:t>
            </a:r>
            <a:r>
              <a:rPr lang="en-US" altLang="zh-CN" sz="24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England.</a:t>
            </a:r>
            <a:r>
              <a:rPr lang="en-US" altLang="zh-CN" sz="24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I</a:t>
            </a:r>
            <a:r>
              <a:rPr lang="en-US" altLang="zh-CN" sz="24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think</a:t>
            </a:r>
            <a:r>
              <a:rPr lang="en-US" altLang="zh-CN" sz="24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this</a:t>
            </a:r>
            <a:r>
              <a:rPr lang="en-US" altLang="zh-CN" sz="2400" b="0" i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endParaRPr lang="en-US" altLang="zh-CN" sz="2400" b="0" i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34" charset="-120"/>
            </a:endParaRPr>
          </a:p>
          <a:p>
            <a:pPr>
              <a:lnSpc>
                <a:spcPts val="4100"/>
              </a:lnSpc>
            </a:pPr>
            <a:r>
              <a:rPr lang="en-US" altLang="zh-CN" sz="2400" b="0" i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program</a:t>
            </a:r>
            <a:r>
              <a:rPr lang="en-US" altLang="zh-CN" sz="2400" b="0" i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would</a:t>
            </a:r>
            <a:r>
              <a:rPr lang="en-US" altLang="zh-CN" sz="2400" b="1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1" i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definitely</a:t>
            </a:r>
            <a:r>
              <a:rPr lang="en-US" altLang="zh-CN" sz="2400" b="1" i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endParaRPr lang="en-US" altLang="zh-CN" sz="2400" b="1" i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34" charset="-120"/>
            </a:endParaRPr>
          </a:p>
          <a:p>
            <a:pPr>
              <a:lnSpc>
                <a:spcPts val="4100"/>
              </a:lnSpc>
            </a:pPr>
            <a:r>
              <a:rPr lang="en-US" altLang="zh-CN" sz="2400" b="0" i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5.</a:t>
            </a:r>
            <a:r>
              <a:rPr lang="en-US" altLang="zh-CN" sz="2400" i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___________________________________________________________</a:t>
            </a:r>
            <a:r>
              <a:rPr lang="en-US" altLang="zh-CN" sz="2400" b="0" i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（开拓我的</a:t>
            </a:r>
            <a:endParaRPr lang="en-US" altLang="zh-CN" sz="2400" b="0" i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34" charset="-120"/>
            </a:endParaRPr>
          </a:p>
          <a:p>
            <a:pPr>
              <a:lnSpc>
                <a:spcPts val="4100"/>
              </a:lnSpc>
            </a:pPr>
            <a:r>
              <a:rPr lang="en-US" altLang="zh-CN" sz="2400" b="0" i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视野并帮助我更好地理解</a:t>
            </a:r>
            <a:r>
              <a:rPr lang="en-US" altLang="zh-CN" sz="24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）</a:t>
            </a:r>
            <a:r>
              <a:rPr lang="en-US" altLang="zh-CN" sz="24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British</a:t>
            </a:r>
            <a:r>
              <a:rPr lang="en-US" altLang="zh-CN" sz="24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customs.</a:t>
            </a:r>
            <a:r>
              <a:rPr lang="en-US" altLang="zh-CN" sz="24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It</a:t>
            </a:r>
            <a:r>
              <a:rPr lang="en-US" altLang="zh-CN" sz="24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will</a:t>
            </a:r>
            <a:r>
              <a:rPr lang="en-US" altLang="zh-CN" sz="24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be</a:t>
            </a:r>
            <a:r>
              <a:rPr lang="en-US" altLang="zh-CN" sz="24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a</a:t>
            </a:r>
            <a:r>
              <a:rPr lang="en-US" altLang="zh-CN" sz="24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wonderful</a:t>
            </a:r>
            <a:r>
              <a:rPr lang="en-US" altLang="zh-CN" sz="24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opportunity</a:t>
            </a:r>
            <a:r>
              <a:rPr lang="en-US" altLang="zh-CN" sz="24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to</a:t>
            </a:r>
            <a:r>
              <a:rPr lang="en-US" altLang="zh-CN" sz="2400" b="0" i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endParaRPr lang="en-US" altLang="zh-CN" sz="2400" b="0" i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34" charset="-120"/>
            </a:endParaRPr>
          </a:p>
          <a:p>
            <a:pPr>
              <a:lnSpc>
                <a:spcPts val="4100"/>
              </a:lnSpc>
            </a:pPr>
            <a:r>
              <a:rPr lang="en-US" altLang="zh-CN" sz="2400" b="0" i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learn</a:t>
            </a:r>
            <a:r>
              <a:rPr lang="en-US" altLang="zh-CN" sz="2400" b="0" i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and</a:t>
            </a:r>
            <a:r>
              <a:rPr lang="en-US" altLang="zh-CN" sz="24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grow.</a:t>
            </a:r>
            <a:endParaRPr lang="en-US" altLang="zh-CN" sz="2400" dirty="0"/>
          </a:p>
          <a:p>
            <a:pPr>
              <a:lnSpc>
                <a:spcPts val="4100"/>
              </a:lnSpc>
            </a:pPr>
            <a:r>
              <a:rPr lang="en-US" altLang="zh-CN" sz="24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  </a:t>
            </a:r>
            <a:r>
              <a:rPr lang="en-US" altLang="zh-CN" sz="24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Hope</a:t>
            </a:r>
            <a:r>
              <a:rPr lang="en-US" altLang="zh-CN" sz="24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for</a:t>
            </a:r>
            <a:r>
              <a:rPr lang="en-US" altLang="zh-CN" sz="24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your</a:t>
            </a:r>
            <a:r>
              <a:rPr lang="en-US" altLang="zh-CN" sz="24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reply</a:t>
            </a:r>
            <a:r>
              <a:rPr lang="en-US" altLang="zh-CN" sz="24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as</a:t>
            </a:r>
            <a:r>
              <a:rPr lang="en-US" altLang="zh-CN" sz="24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soon</a:t>
            </a:r>
            <a:r>
              <a:rPr lang="en-US" altLang="zh-CN" sz="24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as</a:t>
            </a:r>
            <a:r>
              <a:rPr lang="en-US" altLang="zh-CN" sz="24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possible.</a:t>
            </a:r>
            <a:endParaRPr lang="en-US" altLang="zh-CN" sz="2400" dirty="0"/>
          </a:p>
          <a:p>
            <a:pPr algn="r">
              <a:lnSpc>
                <a:spcPts val="4100"/>
              </a:lnSpc>
            </a:pPr>
            <a:r>
              <a:rPr lang="en-US" altLang="zh-CN" sz="24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Yours</a:t>
            </a:r>
            <a:r>
              <a:rPr lang="en-US" altLang="zh-CN" sz="24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sincerely,</a:t>
            </a:r>
            <a:endParaRPr lang="en-US" altLang="zh-CN" sz="2400" dirty="0"/>
          </a:p>
          <a:p>
            <a:pPr algn="r">
              <a:lnSpc>
                <a:spcPts val="3700"/>
              </a:lnSpc>
            </a:pPr>
            <a:r>
              <a:rPr lang="en-US" altLang="zh-CN" sz="24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Li</a:t>
            </a:r>
            <a:r>
              <a:rPr lang="en-US" altLang="zh-CN" sz="2400" b="0" i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34" charset="-120"/>
              </a:rPr>
              <a:t>Hua</a:t>
            </a:r>
            <a:endParaRPr lang="en-US" altLang="zh-CN" sz="2400" dirty="0"/>
          </a:p>
        </p:txBody>
      </p:sp>
      <p:sp>
        <p:nvSpPr>
          <p:cNvPr id="3" name="QM_6_AN.227_1#081d54c4c.blank?parentnodeid=d6ff63cc6&amp;vbapositionanswer=196&amp;vbahtmlprocessed=1"/>
          <p:cNvSpPr/>
          <p:nvPr/>
        </p:nvSpPr>
        <p:spPr>
          <a:xfrm>
            <a:off x="3185156" y="1488945"/>
            <a:ext cx="6165070" cy="426863"/>
          </a:xfrm>
          <a:prstGeom prst="rect">
            <a:avLst/>
          </a:prstGeom>
          <a:noFill/>
        </p:spPr>
        <p:txBody>
          <a:bodyPr wrap="none" lIns="0" tIns="0" rIns="0" bIns="0" rtlCol="0" anchor="t"/>
          <a:lstStyle/>
          <a:p>
            <a:pPr algn="ctr">
              <a:lnSpc>
                <a:spcPts val="3700"/>
              </a:lnSpc>
            </a:pPr>
            <a:r>
              <a:rPr lang="en-US" altLang="zh-CN" sz="2400" b="0" i="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34" charset="-122"/>
                <a:cs typeface="Times New Roman" panose="02020603050405020304" pitchFamily="34" charset="-120"/>
              </a:rPr>
              <a:t>I</a:t>
            </a:r>
            <a:r>
              <a:rPr lang="en-US" altLang="zh-CN" sz="2400" b="0" i="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34" charset="-122"/>
                <a:cs typeface="Times New Roman" panose="02020603050405020304" pitchFamily="34" charset="-120"/>
              </a:rPr>
              <a:t>enjoy</a:t>
            </a:r>
            <a:r>
              <a:rPr lang="en-US" altLang="zh-CN" sz="2400" b="0" i="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34" charset="-122"/>
                <a:cs typeface="Times New Roman" panose="02020603050405020304" pitchFamily="34" charset="-120"/>
              </a:rPr>
              <a:t>traveling</a:t>
            </a:r>
            <a:r>
              <a:rPr lang="en-US" altLang="zh-CN" sz="2400" b="0" i="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34" charset="-122"/>
                <a:cs typeface="Times New Roman" panose="02020603050405020304" pitchFamily="34" charset="-120"/>
              </a:rPr>
              <a:t>so</a:t>
            </a:r>
            <a:r>
              <a:rPr lang="en-US" altLang="zh-CN" sz="2400" b="0" i="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34" charset="-122"/>
                <a:cs typeface="Times New Roman" panose="02020603050405020304" pitchFamily="34" charset="-120"/>
              </a:rPr>
              <a:t>much</a:t>
            </a:r>
            <a:r>
              <a:rPr lang="en-US" altLang="zh-CN" sz="2400" b="0" i="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34" charset="-122"/>
                <a:cs typeface="Times New Roman" panose="02020603050405020304" pitchFamily="34" charset="-120"/>
              </a:rPr>
              <a:t>that</a:t>
            </a:r>
            <a:r>
              <a:rPr lang="en-US" altLang="zh-CN" sz="2400" b="0" i="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34" charset="-122"/>
                <a:cs typeface="Times New Roman" panose="02020603050405020304" pitchFamily="34" charset="-120"/>
              </a:rPr>
              <a:t>I</a:t>
            </a:r>
            <a:r>
              <a:rPr lang="en-US" altLang="zh-CN" sz="2400" b="0" i="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34" charset="-122"/>
                <a:cs typeface="Times New Roman" panose="02020603050405020304" pitchFamily="34" charset="-120"/>
              </a:rPr>
              <a:t>can’t</a:t>
            </a:r>
            <a:r>
              <a:rPr lang="en-US" altLang="zh-CN" sz="2400" b="0" i="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34" charset="-122"/>
                <a:cs typeface="Times New Roman" panose="02020603050405020304" pitchFamily="34" charset="-120"/>
              </a:rPr>
              <a:t>wait</a:t>
            </a:r>
            <a:r>
              <a:rPr lang="en-US" altLang="zh-CN" sz="2400" b="0" i="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34" charset="-122"/>
                <a:cs typeface="Times New Roman" panose="02020603050405020304" pitchFamily="34" charset="-120"/>
              </a:rPr>
              <a:t>to</a:t>
            </a:r>
            <a:endParaRPr lang="en-US" altLang="zh-CN" sz="2400" dirty="0"/>
          </a:p>
        </p:txBody>
      </p:sp>
      <p:sp>
        <p:nvSpPr>
          <p:cNvPr id="4" name="QM_6_AN.228_1#081d54c4c.blank?parentnodeid=d6ff63cc6&amp;vbapositionanswer=197&amp;vbahtmlprocessed=1"/>
          <p:cNvSpPr/>
          <p:nvPr/>
        </p:nvSpPr>
        <p:spPr>
          <a:xfrm>
            <a:off x="980693" y="3052162"/>
            <a:ext cx="8725802" cy="426863"/>
          </a:xfrm>
          <a:prstGeom prst="rect">
            <a:avLst/>
          </a:prstGeom>
          <a:noFill/>
        </p:spPr>
        <p:txBody>
          <a:bodyPr wrap="none" lIns="0" tIns="0" rIns="0" bIns="0" rtlCol="0" anchor="t"/>
          <a:lstStyle/>
          <a:p>
            <a:pPr algn="ctr">
              <a:lnSpc>
                <a:spcPts val="3700"/>
              </a:lnSpc>
            </a:pPr>
            <a:r>
              <a:rPr lang="en-US" altLang="zh-CN" sz="2400" b="0" i="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34" charset="-122"/>
                <a:cs typeface="Times New Roman" panose="02020603050405020304" pitchFamily="34" charset="-120"/>
              </a:rPr>
              <a:t>broaden</a:t>
            </a:r>
            <a:r>
              <a:rPr lang="en-US" altLang="zh-CN" sz="2400" b="0" i="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34" charset="-122"/>
                <a:cs typeface="Times New Roman" panose="02020603050405020304" pitchFamily="34" charset="-120"/>
              </a:rPr>
              <a:t>my</a:t>
            </a:r>
            <a:r>
              <a:rPr lang="en-US" altLang="zh-CN" sz="2400" b="0" i="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34" charset="-122"/>
                <a:cs typeface="Times New Roman" panose="02020603050405020304" pitchFamily="34" charset="-120"/>
              </a:rPr>
              <a:t>horizons</a:t>
            </a:r>
            <a:r>
              <a:rPr lang="en-US" altLang="zh-CN" sz="2400" b="0" i="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34" charset="-122"/>
                <a:cs typeface="Times New Roman" panose="02020603050405020304" pitchFamily="34" charset="-120"/>
              </a:rPr>
              <a:t>and</a:t>
            </a:r>
            <a:r>
              <a:rPr lang="en-US" altLang="zh-CN" sz="2400" b="0" i="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34" charset="-122"/>
                <a:cs typeface="Times New Roman" panose="02020603050405020304" pitchFamily="34" charset="-120"/>
              </a:rPr>
              <a:t>contribute to having</a:t>
            </a:r>
            <a:r>
              <a:rPr lang="en-US" altLang="zh-CN" sz="2400" b="0" i="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34" charset="-122"/>
                <a:cs typeface="Times New Roman" panose="02020603050405020304" pitchFamily="34" charset="-120"/>
              </a:rPr>
              <a:t>a</a:t>
            </a:r>
            <a:r>
              <a:rPr lang="en-US" altLang="zh-CN" sz="2400" b="0" i="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34" charset="-122"/>
                <a:cs typeface="Times New Roman" panose="02020603050405020304" pitchFamily="34" charset="-120"/>
              </a:rPr>
              <a:t>better</a:t>
            </a:r>
            <a:r>
              <a:rPr lang="en-US" altLang="zh-CN" sz="2400" b="0" i="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34" charset="-122"/>
                <a:cs typeface="Times New Roman" panose="02020603050405020304" pitchFamily="34" charset="-120"/>
              </a:rPr>
              <a:t>understanding</a:t>
            </a:r>
            <a:r>
              <a:rPr lang="en-US" altLang="zh-CN" sz="2400" b="0" i="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altLang="zh-CN" sz="2400" b="0" i="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34" charset="-122"/>
                <a:cs typeface="Times New Roman" panose="02020603050405020304" pitchFamily="34" charset="-120"/>
              </a:rPr>
              <a:t>of</a:t>
            </a:r>
            <a:endParaRPr lang="en-US" altLang="zh-CN" sz="2400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build="p"/>
      <p:bldP spid="4" grpId="0" animBg="1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909836" y="476672"/>
            <a:ext cx="108012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19455"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请从以上语料中选择合适的词汇，完成以下语段。然后核对答案并背诵该语段。</a:t>
            </a:r>
            <a:endParaRPr lang="zh-CN" altLang="zh-CN" sz="2800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spc="-100" dirty="0">
                <a:solidFill>
                  <a:srgbClr val="3607B9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(2022·</a:t>
            </a:r>
            <a:r>
              <a:rPr lang="zh-CN" altLang="zh-CN" sz="2800" b="1" kern="100" spc="-100" dirty="0">
                <a:solidFill>
                  <a:srgbClr val="3607B9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新高考全国</a:t>
            </a:r>
            <a:r>
              <a:rPr lang="en-US" altLang="zh-CN" sz="2800" b="1" kern="100" spc="-100" dirty="0">
                <a:solidFill>
                  <a:srgbClr val="3607B9"/>
                </a:solidFill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Ⅰ</a:t>
            </a:r>
            <a:r>
              <a:rPr lang="zh-CN" altLang="zh-CN" sz="2800" b="1" kern="100" spc="-100" dirty="0">
                <a:solidFill>
                  <a:srgbClr val="3607B9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，读后续写</a:t>
            </a:r>
            <a:r>
              <a:rPr lang="en-US" altLang="zh-CN" sz="2800" b="1" kern="100" spc="-100" dirty="0">
                <a:solidFill>
                  <a:srgbClr val="3607B9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)——</a:t>
            </a:r>
            <a:r>
              <a:rPr lang="zh-CN" altLang="zh-CN" sz="2800" b="1" kern="100" spc="-100" dirty="0">
                <a:solidFill>
                  <a:srgbClr val="3607B9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身残志坚的男孩成功跑完越野</a:t>
            </a:r>
            <a:r>
              <a:rPr lang="zh-CN" altLang="zh-CN" sz="2800" b="1" kern="100" dirty="0">
                <a:solidFill>
                  <a:srgbClr val="3607B9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赛</a:t>
            </a:r>
            <a:endParaRPr lang="zh-CN" altLang="zh-CN" sz="2800" kern="100" dirty="0">
              <a:solidFill>
                <a:srgbClr val="3607B9"/>
              </a:solidFill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713740"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幸运的是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，听了我的话，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David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又变得</a:t>
            </a:r>
            <a:r>
              <a:rPr lang="zh-CN" altLang="zh-CN" sz="28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积极乐观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起来。他站起来，</a:t>
            </a:r>
            <a:r>
              <a:rPr lang="zh-CN" altLang="zh-CN" sz="28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向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起跑线</a:t>
            </a:r>
            <a:r>
              <a:rPr lang="zh-CN" altLang="zh-CN" sz="28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走去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。看着他脸上坚定的表情，我被他的勇气和</a:t>
            </a:r>
            <a:r>
              <a:rPr lang="zh-CN" altLang="zh-CN" sz="28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信心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所感动。他</a:t>
            </a:r>
            <a:r>
              <a:rPr lang="zh-CN" altLang="zh-CN" sz="28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专注地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跑着，尽管他被远远地甩在了后面。他瘦小的身体左右摇晃着，但最后他成功地到达了终点线。所有的孩子都对他的毅力和决心感到</a:t>
            </a:r>
            <a:r>
              <a:rPr lang="zh-CN" altLang="zh-CN" sz="28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惊讶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。</a:t>
            </a:r>
            <a:endParaRPr lang="zh-CN" altLang="zh-CN" sz="2800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0" y="620688"/>
            <a:ext cx="605900" cy="194421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eaVert" wrap="square" rtlCol="0">
            <a:spAutoFit/>
          </a:bodyPr>
          <a:lstStyle/>
          <a:p>
            <a:pPr algn="ctr"/>
            <a:r>
              <a:rPr lang="zh-CN" altLang="zh-CN" sz="2400" b="1" kern="100" dirty="0" smtClean="0">
                <a:solidFill>
                  <a:srgbClr val="FFC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续</a:t>
            </a:r>
            <a:r>
              <a:rPr lang="zh-CN" altLang="zh-CN" sz="2400" b="1" kern="100" dirty="0">
                <a:solidFill>
                  <a:srgbClr val="FFC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写</a:t>
            </a:r>
            <a:r>
              <a:rPr lang="zh-CN" altLang="zh-CN" sz="2400" b="1" kern="100" dirty="0" smtClean="0">
                <a:solidFill>
                  <a:srgbClr val="FFC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语料</a:t>
            </a:r>
            <a:r>
              <a:rPr lang="zh-CN" altLang="en-US" sz="2400" b="1" kern="100" dirty="0">
                <a:solidFill>
                  <a:srgbClr val="FFC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运用</a:t>
            </a:r>
            <a:endParaRPr lang="zh-CN" altLang="zh-CN" sz="2400" kern="100" dirty="0">
              <a:solidFill>
                <a:srgbClr val="FFC000"/>
              </a:solidFill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694974" y="404664"/>
            <a:ext cx="11232086" cy="461581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　　</a:t>
            </a:r>
            <a:r>
              <a:rPr lang="en-US" altLang="zh-CN" sz="2800" b="1" u="sng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　　　　　  </a:t>
            </a:r>
            <a:r>
              <a:rPr lang="zh-CN" altLang="zh-CN" sz="2800" b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hearing my words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David </a:t>
            </a:r>
            <a:r>
              <a:rPr lang="en-US" altLang="zh-CN" sz="2800" b="1" u="sng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                         </a:t>
            </a:r>
            <a:r>
              <a:rPr lang="en-US" altLang="zh-CN" sz="2800" b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</a:t>
            </a:r>
            <a:r>
              <a:rPr lang="en-US" altLang="zh-CN" sz="2800" b="1" kern="100" dirty="0" err="1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again.He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stood up and </a:t>
            </a:r>
            <a:r>
              <a:rPr lang="en-US" altLang="zh-CN" sz="2800" b="1" u="sng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                                    </a:t>
            </a:r>
            <a:r>
              <a:rPr lang="en-US" altLang="zh-CN" sz="2800" b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the starting </a:t>
            </a:r>
            <a:r>
              <a:rPr lang="en-US" altLang="zh-CN" sz="2800" b="1" kern="100" dirty="0" err="1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line.Looking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at his determined face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I </a:t>
            </a:r>
            <a:r>
              <a:rPr lang="en-US" altLang="zh-CN" sz="2800" b="1" u="sng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                                                                                 </a:t>
            </a:r>
            <a:r>
              <a:rPr lang="en-US" altLang="zh-CN" sz="2800" b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He </a:t>
            </a:r>
            <a:endParaRPr lang="en-US" altLang="zh-CN" sz="2800" b="1" kern="100" dirty="0" smtClean="0">
              <a:latin typeface="Times New Roman" panose="02020603050405020304" pitchFamily="18" charset="0"/>
              <a:ea typeface="方正中等线简体" panose="03000509000000000000" pitchFamily="65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u="sng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                                                     </a:t>
            </a:r>
            <a:r>
              <a:rPr lang="en-US" altLang="zh-CN" sz="2800" b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though he was left far </a:t>
            </a:r>
            <a:r>
              <a:rPr lang="en-US" altLang="zh-CN" sz="2800" b="1" kern="100" dirty="0" err="1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behind.His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small body swayed from side to side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but he reached the finishing line successfully at </a:t>
            </a:r>
            <a:r>
              <a:rPr lang="en-US" altLang="zh-CN" sz="2800" b="1" kern="100" dirty="0" err="1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last.All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of the </a:t>
            </a:r>
            <a:r>
              <a:rPr lang="en-US" altLang="zh-CN" sz="2800" b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kids _________________________________</a:t>
            </a:r>
            <a:endParaRPr lang="en-US" altLang="zh-CN" sz="2800" b="1" u="sng" kern="100" dirty="0" smtClean="0">
              <a:latin typeface="Times New Roman" panose="02020603050405020304" pitchFamily="18" charset="0"/>
              <a:ea typeface="方正中等线简体" panose="03000509000000000000" pitchFamily="65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u="sng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                          </a:t>
            </a:r>
            <a:r>
              <a:rPr lang="en-US" altLang="zh-CN" sz="2800" b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sz="2800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4" name="返回">
            <a:hlinkClick r:id="rId1" action="ppaction://hlinksldjump"/>
          </p:cNvPr>
          <p:cNvSpPr/>
          <p:nvPr/>
        </p:nvSpPr>
        <p:spPr bwMode="auto">
          <a:xfrm>
            <a:off x="11211213" y="6398788"/>
            <a:ext cx="979200" cy="4608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defTabSz="914400">
              <a:spcBef>
                <a:spcPct val="50000"/>
              </a:spcBef>
            </a:pPr>
            <a:r>
              <a:rPr lang="zh-CN" altLang="en-US" sz="2000" kern="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/>
              </a:rPr>
              <a:t>返 回</a:t>
            </a:r>
            <a:endParaRPr lang="zh-CN" altLang="en-US" sz="2000" kern="1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Times New Roman" panose="02020603050405020304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0" y="620688"/>
            <a:ext cx="605900" cy="194421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eaVert" wrap="square" rtlCol="0">
            <a:spAutoFit/>
          </a:bodyPr>
          <a:lstStyle/>
          <a:p>
            <a:pPr algn="ctr"/>
            <a:r>
              <a:rPr lang="zh-CN" altLang="zh-CN" sz="2400" b="1" kern="100" dirty="0" smtClean="0">
                <a:solidFill>
                  <a:srgbClr val="FFC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续</a:t>
            </a:r>
            <a:r>
              <a:rPr lang="zh-CN" altLang="zh-CN" sz="2400" b="1" kern="100" dirty="0">
                <a:solidFill>
                  <a:srgbClr val="FFC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写</a:t>
            </a:r>
            <a:r>
              <a:rPr lang="zh-CN" altLang="zh-CN" sz="2400" b="1" kern="100" dirty="0" smtClean="0">
                <a:solidFill>
                  <a:srgbClr val="FFC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语料</a:t>
            </a:r>
            <a:r>
              <a:rPr lang="zh-CN" altLang="en-US" sz="2400" b="1" kern="100" dirty="0">
                <a:solidFill>
                  <a:srgbClr val="FFC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运用</a:t>
            </a:r>
            <a:endParaRPr lang="zh-CN" altLang="zh-CN" sz="2400" kern="100" dirty="0">
              <a:solidFill>
                <a:srgbClr val="FFC000"/>
              </a:solidFill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504950" y="486197"/>
            <a:ext cx="20008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Fortunately</a:t>
            </a:r>
            <a:endParaRPr lang="zh-CN" altLang="en-US" sz="2800" b="1" kern="100" dirty="0">
              <a:solidFill>
                <a:srgbClr val="0000FF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Courier New" panose="02070309020205020404" pitchFamily="49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860704" y="487363"/>
            <a:ext cx="26068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became</a:t>
            </a:r>
            <a:r>
              <a:rPr lang="en-US" altLang="zh-CN" sz="28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positive</a:t>
            </a:r>
            <a:endParaRPr lang="zh-CN" altLang="en-US" sz="2800" b="1" kern="100" dirty="0">
              <a:solidFill>
                <a:srgbClr val="0000FF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Courier New" panose="02070309020205020404" pitchFamily="49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142084" y="1182185"/>
            <a:ext cx="34483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advanced</a:t>
            </a:r>
            <a:r>
              <a:rPr lang="en-US" altLang="zh-CN" sz="28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</a:t>
            </a:r>
            <a:r>
              <a:rPr lang="en-US" altLang="zh-CN" sz="28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towards/on</a:t>
            </a:r>
            <a:endParaRPr lang="zh-CN" altLang="en-US" sz="2800" b="1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Courier New" panose="02070309020205020404" pitchFamily="49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139621" y="1778149"/>
            <a:ext cx="67698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was touched by his courage and</a:t>
            </a:r>
            <a:r>
              <a:rPr lang="en-US" altLang="zh-CN" sz="28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</a:t>
            </a:r>
            <a:r>
              <a:rPr lang="en-US" altLang="zh-CN" sz="28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confidence</a:t>
            </a:r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972319" y="2392313"/>
            <a:ext cx="3630295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focused</a:t>
            </a:r>
            <a:r>
              <a:rPr lang="en-US" altLang="zh-CN" sz="28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</a:t>
            </a:r>
            <a:r>
              <a:rPr lang="en-US" altLang="zh-CN" sz="28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on his running</a:t>
            </a:r>
            <a:endParaRPr lang="zh-CN" altLang="en-US" sz="2800" b="1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Courier New" panose="02070309020205020404" pitchFamily="49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921821" y="3669407"/>
            <a:ext cx="58688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were</a:t>
            </a:r>
            <a:r>
              <a:rPr lang="en-US" altLang="zh-CN" sz="28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</a:t>
            </a:r>
            <a:r>
              <a:rPr lang="en-US" altLang="zh-CN" sz="28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amazed</a:t>
            </a:r>
            <a:r>
              <a:rPr lang="en-US" altLang="zh-CN" sz="28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</a:t>
            </a:r>
            <a:r>
              <a:rPr lang="en-US" altLang="zh-CN" sz="28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at his perseverance and</a:t>
            </a:r>
            <a:endParaRPr lang="zh-CN" altLang="en-US" sz="2800" b="1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Courier New" panose="02070309020205020404" pitchFamily="49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854151" y="4393679"/>
            <a:ext cx="23599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determination</a:t>
            </a:r>
            <a:endParaRPr lang="zh-CN" altLang="en-US" sz="2800" b="1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9" grpId="0"/>
      <p:bldP spid="15" grpId="0"/>
      <p:bldP spid="21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2133972" cy="115100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0" y="-1901"/>
            <a:ext cx="374135" cy="334557"/>
          </a:xfrm>
          <a:prstGeom prst="rect">
            <a:avLst/>
          </a:prstGeom>
          <a:solidFill>
            <a:srgbClr val="FDD3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矩形 29"/>
          <p:cNvSpPr/>
          <p:nvPr/>
        </p:nvSpPr>
        <p:spPr>
          <a:xfrm>
            <a:off x="638349" y="1791866"/>
            <a:ext cx="6752207" cy="267765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71755"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 smtClean="0">
                <a:solidFill>
                  <a:srgbClr val="C00000"/>
                </a:solidFill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•</a:t>
            </a:r>
            <a:r>
              <a:rPr lang="en-US" altLang="zh-CN" sz="2800" b="1" kern="1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</a:rPr>
              <a:t>be amazed at/by/that...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对</a:t>
            </a:r>
            <a:r>
              <a:rPr lang="en-US" altLang="zh-CN" sz="2800" b="1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……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感到惊讶</a:t>
            </a:r>
            <a:endParaRPr lang="zh-CN" altLang="zh-CN" sz="2800" kern="100" dirty="0" smtClean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marL="71755"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 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</a:rPr>
              <a:t>be amazed to do </a:t>
            </a:r>
            <a:r>
              <a:rPr lang="en-US" altLang="zh-CN" sz="2800" b="1" kern="100" dirty="0" err="1">
                <a:latin typeface="Times New Roman" panose="02020603050405020304" pitchFamily="18" charset="0"/>
                <a:ea typeface="方正中等线简体" panose="03000509000000000000" pitchFamily="65" charset="-122"/>
              </a:rPr>
              <a:t>sth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对做某事感到惊奇</a:t>
            </a:r>
            <a:endParaRPr lang="zh-CN" altLang="zh-CN" sz="2800" kern="100" dirty="0" smtClean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marL="71755"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 smtClean="0">
                <a:solidFill>
                  <a:srgbClr val="C00000"/>
                </a:solidFill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•</a:t>
            </a:r>
            <a:r>
              <a:rPr lang="en-US" altLang="zh-CN" sz="2800" b="1" kern="1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</a:rPr>
              <a:t>in amazement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惊讶地</a:t>
            </a:r>
            <a:endParaRPr lang="zh-CN" altLang="zh-CN" sz="2800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marL="71755">
              <a:lnSpc>
                <a:spcPct val="150000"/>
              </a:lnSpc>
            </a:pPr>
            <a:r>
              <a:rPr lang="en-US" altLang="zh-CN" sz="2800" b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</a:rPr>
              <a:t>   to 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</a:rPr>
              <a:t>one’s amazement 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令某人吃惊的是</a:t>
            </a:r>
            <a:endParaRPr lang="zh-CN" altLang="zh-CN" sz="2800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133973" y="-1"/>
            <a:ext cx="10054852" cy="115100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/>
          </a:p>
        </p:txBody>
      </p:sp>
      <p:sp>
        <p:nvSpPr>
          <p:cNvPr id="16" name="矩形 15"/>
          <p:cNvSpPr/>
          <p:nvPr/>
        </p:nvSpPr>
        <p:spPr>
          <a:xfrm>
            <a:off x="333772" y="335195"/>
            <a:ext cx="16658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kern="100" dirty="0">
                <a:solidFill>
                  <a:srgbClr val="F2F2F2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</a:rPr>
              <a:t>amazing</a:t>
            </a:r>
            <a:endParaRPr lang="zh-CN" altLang="en-US" sz="3200" b="1" kern="100" dirty="0">
              <a:solidFill>
                <a:srgbClr val="F2F2F2"/>
              </a:solidFill>
              <a:latin typeface="Times New Roman" panose="02020603050405020304" pitchFamily="18" charset="0"/>
              <a:ea typeface="方正中等线简体" panose="03000509000000000000" pitchFamily="65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007" y="-56417"/>
            <a:ext cx="288032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CN" sz="2800" dirty="0" smtClean="0">
                <a:solidFill>
                  <a:schemeClr val="bg1">
                    <a:lumMod val="95000"/>
                  </a:schemeClr>
                </a:solidFill>
              </a:rPr>
              <a:t>2</a:t>
            </a:r>
            <a:endParaRPr lang="zh-CN" altLang="en-US" sz="28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65487" y="458104"/>
            <a:ext cx="11457851" cy="396938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(2)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使我惊奇的是，你是如此了解中国的历史和文化</a:t>
            </a:r>
            <a:r>
              <a:rPr lang="zh-CN" altLang="zh-CN" sz="2800" b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。</a:t>
            </a:r>
            <a:endParaRPr lang="en-US" altLang="zh-CN" sz="2800" b="1" kern="100" dirty="0" smtClean="0"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  <a:p>
            <a:pPr algn="r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 smtClean="0">
                <a:solidFill>
                  <a:srgbClr val="0070C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</a:t>
            </a:r>
            <a:r>
              <a:rPr lang="en-US" altLang="zh-CN" sz="2800" b="1" kern="100" dirty="0">
                <a:solidFill>
                  <a:srgbClr val="0070C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2022·</a:t>
            </a:r>
            <a:r>
              <a:rPr lang="zh-CN" altLang="zh-CN" sz="2800" b="1" kern="100" dirty="0">
                <a:solidFill>
                  <a:srgbClr val="0070C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浙江</a:t>
            </a:r>
            <a:r>
              <a:rPr lang="en-US" altLang="zh-CN" sz="2800" b="1" kern="100" dirty="0">
                <a:solidFill>
                  <a:srgbClr val="0070C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</a:t>
            </a:r>
            <a:r>
              <a:rPr lang="zh-CN" altLang="zh-CN" sz="2800" b="1" kern="100" dirty="0">
                <a:solidFill>
                  <a:srgbClr val="0070C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月，应用文写作</a:t>
            </a:r>
            <a:r>
              <a:rPr lang="en-US" altLang="zh-CN" sz="2800" b="1" kern="100" dirty="0">
                <a:solidFill>
                  <a:srgbClr val="0070C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endParaRPr lang="zh-CN" altLang="zh-CN" sz="2800" kern="100" dirty="0">
              <a:solidFill>
                <a:srgbClr val="0070C0"/>
              </a:solidFill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 smtClean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①</a:t>
            </a:r>
            <a:r>
              <a:rPr lang="en-US" altLang="zh-CN" sz="2800" b="1" u="sng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                               </a:t>
            </a:r>
            <a:r>
              <a:rPr lang="zh-CN" altLang="zh-CN" sz="2800" b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you have a good knowledge of Chinese history and culture.(amazement)</a:t>
            </a:r>
            <a:endParaRPr lang="zh-CN" altLang="zh-CN" sz="2800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 smtClean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②</a:t>
            </a:r>
            <a:r>
              <a:rPr lang="en-US" altLang="zh-CN" sz="2800" b="1" u="sng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                         </a:t>
            </a:r>
            <a:r>
              <a:rPr lang="en-US" altLang="zh-CN" sz="2800" b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you have a good knowledge of Chinese history and culture.(it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作形式主语，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amazing)</a:t>
            </a:r>
            <a:endParaRPr lang="zh-CN" altLang="zh-CN" sz="2800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982226" y="1828805"/>
            <a:ext cx="29842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To my amazement</a:t>
            </a:r>
            <a:endParaRPr lang="zh-CN" altLang="en-US" sz="2800" b="1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909965" y="3107241"/>
            <a:ext cx="28696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It is amazing that</a:t>
            </a:r>
            <a:endParaRPr lang="zh-CN" altLang="en-US" sz="2800" b="1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422209" y="977177"/>
            <a:ext cx="11344407" cy="20300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 smtClean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③</a:t>
            </a:r>
            <a:r>
              <a:rPr lang="en-US" altLang="zh-CN" sz="2800" b="1" u="sng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                                        </a:t>
            </a:r>
            <a:r>
              <a:rPr lang="en-US" altLang="zh-CN" sz="2800" b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you have a good knowledge of Chinese history and culture.(what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引导主语从句，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amaze)</a:t>
            </a:r>
            <a:endParaRPr lang="zh-CN" altLang="zh-CN" sz="2800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zh-CN" altLang="zh-CN" sz="2800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135385" y="1109886"/>
            <a:ext cx="38363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What amazes me is that</a:t>
            </a:r>
            <a:endParaRPr lang="zh-CN" altLang="en-US" sz="2800" b="1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0" y="-1"/>
            <a:ext cx="2503408" cy="1692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0" y="-1901"/>
            <a:ext cx="374135" cy="334557"/>
          </a:xfrm>
          <a:prstGeom prst="rect">
            <a:avLst/>
          </a:prstGeom>
          <a:solidFill>
            <a:srgbClr val="FDD3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477789" y="2047488"/>
            <a:ext cx="9217023" cy="203132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71755"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 smtClean="0">
                <a:solidFill>
                  <a:srgbClr val="C00000"/>
                </a:solidFill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•</a:t>
            </a:r>
            <a:r>
              <a:rPr lang="en-US" altLang="zh-CN" sz="2800" b="1" kern="1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</a:rPr>
              <a:t>be equal to (doing) </a:t>
            </a:r>
            <a:r>
              <a:rPr lang="en-US" altLang="zh-CN" sz="2800" b="1" kern="100" dirty="0" err="1">
                <a:latin typeface="Times New Roman" panose="02020603050405020304" pitchFamily="18" charset="0"/>
                <a:ea typeface="方正中等线简体" panose="03000509000000000000" pitchFamily="65" charset="-122"/>
              </a:rPr>
              <a:t>sth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等于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</a:rPr>
              <a:t>/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胜任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</a:rPr>
              <a:t>(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做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</a:rPr>
              <a:t>)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某事</a:t>
            </a:r>
            <a:endParaRPr lang="zh-CN" altLang="zh-CN" sz="2800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marL="71755"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 </a:t>
            </a:r>
            <a:r>
              <a:rPr lang="en-US" altLang="zh-CN" sz="2800" b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</a:rPr>
              <a:t>equal </a:t>
            </a:r>
            <a:r>
              <a:rPr lang="en-US" altLang="zh-CN" sz="2800" b="1" kern="100" dirty="0" err="1">
                <a:latin typeface="Times New Roman" panose="02020603050405020304" pitchFamily="18" charset="0"/>
                <a:ea typeface="方正中等线简体" panose="03000509000000000000" pitchFamily="65" charset="-122"/>
              </a:rPr>
              <a:t>sb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</a:rPr>
              <a:t>/</a:t>
            </a:r>
            <a:r>
              <a:rPr lang="en-US" altLang="zh-CN" sz="2800" b="1" kern="100" dirty="0" err="1">
                <a:latin typeface="Times New Roman" panose="02020603050405020304" pitchFamily="18" charset="0"/>
                <a:ea typeface="方正中等线简体" panose="03000509000000000000" pitchFamily="65" charset="-122"/>
              </a:rPr>
              <a:t>sth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</a:rPr>
              <a:t> in (doing) </a:t>
            </a:r>
            <a:r>
              <a:rPr lang="en-US" altLang="zh-CN" sz="2800" b="1" kern="100" dirty="0" err="1">
                <a:latin typeface="Times New Roman" panose="02020603050405020304" pitchFamily="18" charset="0"/>
                <a:ea typeface="方正中等线简体" panose="03000509000000000000" pitchFamily="65" charset="-122"/>
              </a:rPr>
              <a:t>sth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在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</a:rPr>
              <a:t>(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做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</a:rPr>
              <a:t>)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某事上比得过某人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</a:rPr>
              <a:t>/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物</a:t>
            </a:r>
            <a:endParaRPr lang="zh-CN" altLang="zh-CN" sz="2800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marL="71755"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 smtClean="0">
                <a:solidFill>
                  <a:srgbClr val="C00000"/>
                </a:solidFill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•</a:t>
            </a:r>
            <a:r>
              <a:rPr lang="en-US" altLang="zh-CN" sz="28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</a:rPr>
              <a:t>be without equal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＝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</a:rPr>
              <a:t>have no equal</a:t>
            </a:r>
            <a:r>
              <a:rPr lang="zh-CN" altLang="zh-CN" sz="2800" b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无与伦比</a:t>
            </a:r>
            <a:endParaRPr lang="zh-CN" altLang="zh-CN" sz="2800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503408" y="-1"/>
            <a:ext cx="9685417" cy="169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/>
          </a:p>
        </p:txBody>
      </p:sp>
      <p:sp>
        <p:nvSpPr>
          <p:cNvPr id="12" name="文本框 11"/>
          <p:cNvSpPr txBox="1"/>
          <p:nvPr/>
        </p:nvSpPr>
        <p:spPr>
          <a:xfrm>
            <a:off x="3007" y="-56417"/>
            <a:ext cx="288032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CN" sz="2800" dirty="0" smtClean="0">
                <a:solidFill>
                  <a:schemeClr val="bg1">
                    <a:lumMod val="95000"/>
                  </a:schemeClr>
                </a:solidFill>
              </a:rPr>
              <a:t>3</a:t>
            </a:r>
            <a:endParaRPr lang="zh-CN" altLang="en-US" sz="2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52238" y="476672"/>
            <a:ext cx="2097757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kern="1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方正中等线简体" panose="03000509000000000000" pitchFamily="65" charset="-122"/>
              </a:rPr>
              <a:t>equal</a:t>
            </a:r>
            <a:endParaRPr lang="en-US" altLang="zh-CN" sz="3200" b="1" kern="100" dirty="0"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ea typeface="方正中等线简体" panose="03000509000000000000" pitchFamily="65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88412" y="4232060"/>
            <a:ext cx="1141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(1)As far as I’m concerned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he is equal </a:t>
            </a:r>
            <a:r>
              <a:rPr lang="en-US" altLang="zh-CN" sz="2800" b="1" u="sng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   </a:t>
            </a:r>
            <a:r>
              <a:rPr lang="en-US" altLang="zh-CN" sz="2800" b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accomplishing the </a:t>
            </a:r>
            <a:r>
              <a:rPr lang="en-US" altLang="zh-CN" sz="2800" b="1" kern="100" dirty="0">
                <a:highlight>
                  <a:srgbClr val="D3D3D3"/>
                </a:highlight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tough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task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for no one </a:t>
            </a:r>
            <a:r>
              <a:rPr lang="en-US" altLang="zh-CN" sz="2800" b="1" u="sng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          </a:t>
            </a:r>
            <a:r>
              <a:rPr lang="en-US" altLang="zh-CN" sz="2800" b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</a:t>
            </a:r>
            <a:r>
              <a:rPr lang="en-US" altLang="zh-CN" sz="2800" b="1" kern="100" dirty="0" err="1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him.In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other words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he is </a:t>
            </a:r>
            <a:r>
              <a:rPr lang="en-US" altLang="zh-CN" sz="2800" b="1" u="sng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             </a:t>
            </a:r>
            <a:r>
              <a:rPr lang="en-US" altLang="zh-CN" sz="2800" b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equal.(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用合适的词或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equal 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的适当形式填空</a:t>
            </a:r>
            <a:r>
              <a:rPr lang="en-US" altLang="zh-CN" sz="2800" b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endParaRPr lang="en-US" altLang="zh-CN" sz="2800" b="1" kern="100" dirty="0" smtClean="0">
              <a:latin typeface="Times New Roman" panose="02020603050405020304" pitchFamily="18" charset="0"/>
              <a:ea typeface="方正中等线简体" panose="03000509000000000000" pitchFamily="65" charset="-122"/>
              <a:cs typeface="Courier New" panose="02070309020205020404" pitchFamily="49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672540" y="4384154"/>
            <a:ext cx="4844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to</a:t>
            </a:r>
            <a:endParaRPr lang="zh-CN" altLang="en-US" sz="2800" b="1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086347" y="4967062"/>
            <a:ext cx="11624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equals</a:t>
            </a:r>
            <a:endParaRPr lang="zh-CN" altLang="en-US" sz="2800" b="1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375182" y="5022701"/>
            <a:ext cx="13644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without</a:t>
            </a:r>
            <a:endParaRPr lang="zh-CN" altLang="en-US" sz="2800" b="1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矩形 29"/>
          <p:cNvSpPr/>
          <p:nvPr/>
        </p:nvSpPr>
        <p:spPr>
          <a:xfrm>
            <a:off x="388412" y="682818"/>
            <a:ext cx="11412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(2)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首先，没人在英语口语方面比得过我。同样重要的是，我擅长与其他人交流。因此，我坚信我能胜任作为博览会志愿者的工作。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应用文写作之申请信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endParaRPr lang="zh-CN" altLang="zh-CN" sz="2800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Firstly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nobody can </a:t>
            </a:r>
            <a:r>
              <a:rPr lang="en-US" altLang="zh-CN" sz="2800" b="1" u="sng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                                         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r>
              <a:rPr lang="en-US" altLang="zh-CN" sz="2800" b="1" u="sng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                                </a:t>
            </a:r>
            <a:r>
              <a:rPr lang="en-US" altLang="zh-CN" sz="2800" b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is that I am good at communicating with </a:t>
            </a:r>
            <a:r>
              <a:rPr lang="en-US" altLang="zh-CN" sz="2800" b="1" kern="100" dirty="0" err="1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others.So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I hold the firm belief </a:t>
            </a:r>
            <a:r>
              <a:rPr lang="en-US" altLang="zh-CN" sz="2800" b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that ___</a:t>
            </a:r>
            <a:endParaRPr lang="en-US" altLang="zh-CN" sz="2800" b="1" u="sng" kern="100" dirty="0" smtClean="0">
              <a:latin typeface="Times New Roman" panose="02020603050405020304" pitchFamily="18" charset="0"/>
              <a:ea typeface="方正中等线简体" panose="03000509000000000000" pitchFamily="65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u="sng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                                  </a:t>
            </a:r>
            <a:r>
              <a:rPr lang="en-US" altLang="zh-CN" sz="2800" b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as a volunteer </a:t>
            </a:r>
            <a:r>
              <a:rPr lang="en-US" altLang="zh-CN" sz="2800" b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for 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the fair.</a:t>
            </a:r>
            <a:endParaRPr lang="zh-CN" altLang="zh-CN" sz="2800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684280" y="2683702"/>
            <a:ext cx="70294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equal me in oral </a:t>
            </a:r>
            <a:r>
              <a:rPr lang="en-US" altLang="zh-CN" sz="2800" b="1" kern="100" smtClean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English   Equally </a:t>
            </a:r>
            <a:r>
              <a:rPr lang="en-US" altLang="zh-CN" sz="28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important</a:t>
            </a:r>
            <a:endParaRPr lang="zh-CN" altLang="en-US" sz="2800" b="1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1206980" y="3384732"/>
            <a:ext cx="3241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I</a:t>
            </a:r>
            <a:endParaRPr lang="zh-CN" altLang="en-US" sz="2800" b="1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06363" y="3964988"/>
            <a:ext cx="31406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am equal to the job</a:t>
            </a:r>
            <a:endParaRPr lang="zh-CN" altLang="en-US" sz="2800" b="1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2145930" y="0"/>
            <a:ext cx="10042894" cy="115100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/>
          </a:p>
        </p:txBody>
      </p:sp>
      <p:sp>
        <p:nvSpPr>
          <p:cNvPr id="20" name="矩形 19"/>
          <p:cNvSpPr/>
          <p:nvPr/>
        </p:nvSpPr>
        <p:spPr>
          <a:xfrm>
            <a:off x="0" y="0"/>
            <a:ext cx="2277988" cy="115100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0" y="-1901"/>
            <a:ext cx="374135" cy="334557"/>
          </a:xfrm>
          <a:prstGeom prst="rect">
            <a:avLst/>
          </a:prstGeom>
          <a:solidFill>
            <a:srgbClr val="FDD3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3007" y="-56417"/>
            <a:ext cx="288032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CN" sz="2800" dirty="0" smtClean="0">
                <a:solidFill>
                  <a:schemeClr val="bg1">
                    <a:lumMod val="95000"/>
                  </a:schemeClr>
                </a:solidFill>
              </a:rPr>
              <a:t>4</a:t>
            </a:r>
            <a:endParaRPr lang="zh-CN" altLang="en-US" sz="2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77788" y="1532166"/>
            <a:ext cx="9649072" cy="203132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71755"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 smtClean="0">
                <a:solidFill>
                  <a:srgbClr val="C00000"/>
                </a:solidFill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•</a:t>
            </a:r>
            <a:r>
              <a:rPr lang="en-US" altLang="zh-CN" sz="2800" b="1" kern="1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</a:rPr>
              <a:t>keep/lose (one’s) balance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保持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</a:rPr>
              <a:t>/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失去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</a:rPr>
              <a:t>(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某人的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</a:rPr>
              <a:t>)</a:t>
            </a:r>
            <a:r>
              <a:rPr lang="zh-CN" altLang="zh-CN" sz="2800" b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平衡</a:t>
            </a:r>
            <a:endParaRPr lang="en-US" altLang="zh-CN" sz="2800" b="1" kern="100" dirty="0" smtClean="0"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  <a:p>
            <a:pPr marL="71755"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</a:rPr>
              <a:t>   keep 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</a:rPr>
              <a:t>a balance between A and B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　在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</a:rPr>
              <a:t>A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和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</a:rPr>
              <a:t>B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之间保持平衡</a:t>
            </a:r>
            <a:endParaRPr lang="zh-CN" altLang="zh-CN" sz="2800" kern="100" dirty="0" smtClean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marL="71755">
              <a:lnSpc>
                <a:spcPct val="150000"/>
              </a:lnSpc>
            </a:pPr>
            <a:r>
              <a:rPr lang="en-US" altLang="zh-CN" sz="2800" b="1" kern="100" dirty="0" smtClean="0">
                <a:solidFill>
                  <a:srgbClr val="C00000"/>
                </a:solidFill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•</a:t>
            </a:r>
            <a:r>
              <a:rPr lang="en-US" altLang="zh-CN" sz="2800" b="1" kern="1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</a:rPr>
              <a:t>balance...against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权衡，比较</a:t>
            </a:r>
            <a:endParaRPr lang="zh-CN" altLang="zh-CN" sz="2800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117748" y="280512"/>
            <a:ext cx="210026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kern="1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方正中等线简体" panose="03000509000000000000" pitchFamily="65" charset="-122"/>
              </a:rPr>
              <a:t>balance</a:t>
            </a:r>
            <a:endParaRPr lang="en-US" altLang="zh-CN" sz="3200" b="1" kern="100" dirty="0"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ea typeface="方正中等线简体" panose="03000509000000000000" pitchFamily="65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90808" y="3722722"/>
            <a:ext cx="1140720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(1)Before 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going on a diet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you’d better balance the advantages </a:t>
            </a:r>
            <a:r>
              <a:rPr lang="en-US" altLang="zh-CN" sz="2800" b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________ </a:t>
            </a:r>
            <a:endParaRPr lang="en-US" altLang="zh-CN" sz="2800" b="1" kern="100" dirty="0" smtClean="0">
              <a:latin typeface="Times New Roman" panose="02020603050405020304" pitchFamily="18" charset="0"/>
              <a:ea typeface="方正中等线简体" panose="03000509000000000000" pitchFamily="65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the </a:t>
            </a:r>
            <a:r>
              <a:rPr lang="en-US" altLang="zh-CN" sz="2800" b="1" kern="100" dirty="0" err="1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disadvantages.In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my opinion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you’d better keep a </a:t>
            </a:r>
            <a:r>
              <a:rPr lang="en-US" altLang="zh-CN" sz="2800" b="1" u="sng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             </a:t>
            </a:r>
            <a:r>
              <a:rPr lang="en-US" altLang="zh-CN" sz="2800" b="1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diet for the benefit of your health.(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用合适的词或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balance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的适当形式填空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endParaRPr lang="zh-CN" altLang="zh-CN" sz="2800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0198868" y="3789040"/>
            <a:ext cx="12827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against</a:t>
            </a:r>
            <a:endParaRPr lang="zh-CN" altLang="en-US" sz="2800" b="1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8893199" y="4518645"/>
            <a:ext cx="15616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balanced</a:t>
            </a:r>
            <a:endParaRPr lang="zh-CN" altLang="en-US" sz="2800" b="1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ags/tag1.xml><?xml version="1.0" encoding="utf-8"?>
<p:tagLst xmlns:p="http://schemas.openxmlformats.org/presentationml/2006/main">
  <p:tag name="KSO_WPP_MARK_KEY" val="5bd2fefc-3a18-4de9-a9f7-3ae5cd93227d"/>
  <p:tag name="COMMONDATA" val="eyJoZGlkIjoiYTExYzk4NWRhNmQ0MGRhYTRiMDRhNDVkOWFhOTZhYTYifQ=="/>
</p:tagLst>
</file>

<file path=ppt/theme/theme1.xml><?xml version="1.0" encoding="utf-8"?>
<a:theme xmlns:a="http://schemas.openxmlformats.org/drawingml/2006/main" name="第一PPT，www.1ppt.com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11787</Words>
  <Application>WPS 演示</Application>
  <PresentationFormat>自定义</PresentationFormat>
  <Paragraphs>432</Paragraphs>
  <Slides>36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36</vt:i4>
      </vt:variant>
    </vt:vector>
  </HeadingPairs>
  <TitlesOfParts>
    <vt:vector size="50" baseType="lpstr">
      <vt:lpstr>Arial</vt:lpstr>
      <vt:lpstr>宋体</vt:lpstr>
      <vt:lpstr>Wingdings</vt:lpstr>
      <vt:lpstr>Times New Roman</vt:lpstr>
      <vt:lpstr>微软雅黑</vt:lpstr>
      <vt:lpstr>Times New Roman</vt:lpstr>
      <vt:lpstr>宋体</vt:lpstr>
      <vt:lpstr>楷体</vt:lpstr>
      <vt:lpstr>方正中等线简体</vt:lpstr>
      <vt:lpstr>Courier New</vt:lpstr>
      <vt:lpstr>Calibri</vt:lpstr>
      <vt:lpstr>Arial Unicode MS</vt:lpstr>
      <vt:lpstr>Times New Roman</vt:lpstr>
      <vt:lpstr>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第一PPT，www.1ppt.com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工作总结</dc:title>
  <dc:creator>第一PPT</dc:creator>
  <cp:keywords>www.1ppt.com</cp:keywords>
  <cp:lastModifiedBy>Administrator</cp:lastModifiedBy>
  <cp:revision>2297</cp:revision>
  <dcterms:created xsi:type="dcterms:W3CDTF">2016-12-28T11:43:00Z</dcterms:created>
  <dcterms:modified xsi:type="dcterms:W3CDTF">2023-05-22T08:01:11Z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B6C47DE5CF2F458BA541DCD23DFAD5D6_13</vt:lpwstr>
  </property>
  <property fmtid="{D5CDD505-2E9C-101B-9397-08002B2CF9AE}" pid="3" name="KSOProductBuildVer">
    <vt:lpwstr>2052-11.1.0.14309</vt:lpwstr>
  </property>
</Properties>
</file>