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66" r:id="rId3"/>
    <p:sldId id="267" r:id="rId4"/>
    <p:sldId id="257" r:id="rId5"/>
    <p:sldId id="268" r:id="rId6"/>
    <p:sldId id="269" r:id="rId7"/>
    <p:sldId id="260" r:id="rId8"/>
    <p:sldId id="258" r:id="rId9"/>
    <p:sldId id="261" r:id="rId10"/>
    <p:sldId id="262" r:id="rId11"/>
    <p:sldId id="263" r:id="rId12"/>
    <p:sldId id="264" r:id="rId13"/>
    <p:sldId id="265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2560-7987-4F6E-A488-FEEA4DCCA7B9}" type="datetimeFigureOut">
              <a:rPr lang="zh-CN" altLang="en-US" smtClean="0"/>
              <a:t>2023/4/23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F5AB291-F4B3-425B-8919-B9A2F699C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4583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2560-7987-4F6E-A488-FEEA4DCCA7B9}" type="datetimeFigureOut">
              <a:rPr lang="zh-CN" altLang="en-US" smtClean="0"/>
              <a:t>2023/4/23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F5AB291-F4B3-425B-8919-B9A2F699C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8595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2560-7987-4F6E-A488-FEEA4DCCA7B9}" type="datetimeFigureOut">
              <a:rPr lang="zh-CN" altLang="en-US" smtClean="0"/>
              <a:t>2023/4/23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F5AB291-F4B3-425B-8919-B9A2F699CD1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8071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2560-7987-4F6E-A488-FEEA4DCCA7B9}" type="datetimeFigureOut">
              <a:rPr lang="zh-CN" altLang="en-US" smtClean="0"/>
              <a:t>2023/4/23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F5AB291-F4B3-425B-8919-B9A2F699C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818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2560-7987-4F6E-A488-FEEA4DCCA7B9}" type="datetimeFigureOut">
              <a:rPr lang="zh-CN" altLang="en-US" smtClean="0"/>
              <a:t>2023/4/23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F5AB291-F4B3-425B-8919-B9A2F699CD1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981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2560-7987-4F6E-A488-FEEA4DCCA7B9}" type="datetimeFigureOut">
              <a:rPr lang="zh-CN" altLang="en-US" smtClean="0"/>
              <a:t>2023/4/23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F5AB291-F4B3-425B-8919-B9A2F699C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9319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2560-7987-4F6E-A488-FEEA4DCCA7B9}" type="datetimeFigureOut">
              <a:rPr lang="zh-CN" altLang="en-US" smtClean="0"/>
              <a:t>2023/4/23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B291-F4B3-425B-8919-B9A2F699C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4141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2560-7987-4F6E-A488-FEEA4DCCA7B9}" type="datetimeFigureOut">
              <a:rPr lang="zh-CN" altLang="en-US" smtClean="0"/>
              <a:t>2023/4/23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B291-F4B3-425B-8919-B9A2F699C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4875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2560-7987-4F6E-A488-FEEA4DCCA7B9}" type="datetimeFigureOut">
              <a:rPr lang="zh-CN" altLang="en-US" smtClean="0"/>
              <a:t>2023/4/23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B291-F4B3-425B-8919-B9A2F699C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48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2560-7987-4F6E-A488-FEEA4DCCA7B9}" type="datetimeFigureOut">
              <a:rPr lang="zh-CN" altLang="en-US" smtClean="0"/>
              <a:t>2023/4/23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F5AB291-F4B3-425B-8919-B9A2F699C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9481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2560-7987-4F6E-A488-FEEA4DCCA7B9}" type="datetimeFigureOut">
              <a:rPr lang="zh-CN" altLang="en-US" smtClean="0"/>
              <a:t>2023/4/23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F5AB291-F4B3-425B-8919-B9A2F699C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928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2560-7987-4F6E-A488-FEEA4DCCA7B9}" type="datetimeFigureOut">
              <a:rPr lang="zh-CN" altLang="en-US" smtClean="0"/>
              <a:t>2023/4/23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F5AB291-F4B3-425B-8919-B9A2F699C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1523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2560-7987-4F6E-A488-FEEA4DCCA7B9}" type="datetimeFigureOut">
              <a:rPr lang="zh-CN" altLang="en-US" smtClean="0"/>
              <a:t>2023/4/23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B291-F4B3-425B-8919-B9A2F699C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028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2560-7987-4F6E-A488-FEEA4DCCA7B9}" type="datetimeFigureOut">
              <a:rPr lang="zh-CN" altLang="en-US" smtClean="0"/>
              <a:t>2023/4/23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B291-F4B3-425B-8919-B9A2F699C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349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2560-7987-4F6E-A488-FEEA4DCCA7B9}" type="datetimeFigureOut">
              <a:rPr lang="zh-CN" altLang="en-US" smtClean="0"/>
              <a:t>2023/4/23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AB291-F4B3-425B-8919-B9A2F699C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7654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2560-7987-4F6E-A488-FEEA4DCCA7B9}" type="datetimeFigureOut">
              <a:rPr lang="zh-CN" altLang="en-US" smtClean="0"/>
              <a:t>2023/4/23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F5AB291-F4B3-425B-8919-B9A2F699C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9900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C2560-7987-4F6E-A488-FEEA4DCCA7B9}" type="datetimeFigureOut">
              <a:rPr lang="zh-CN" altLang="en-US" smtClean="0"/>
              <a:t>2023/4/23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F5AB291-F4B3-425B-8919-B9A2F699CD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9723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13" Type="http://schemas.openxmlformats.org/officeDocument/2006/relationships/tags" Target="../tags/tag28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12" Type="http://schemas.openxmlformats.org/officeDocument/2006/relationships/tags" Target="../tags/tag27.xml"/><Relationship Id="rId17" Type="http://schemas.openxmlformats.org/officeDocument/2006/relationships/tags" Target="../tags/tag32.xml"/><Relationship Id="rId2" Type="http://schemas.openxmlformats.org/officeDocument/2006/relationships/tags" Target="../tags/tag17.xml"/><Relationship Id="rId16" Type="http://schemas.openxmlformats.org/officeDocument/2006/relationships/tags" Target="../tags/tag31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11" Type="http://schemas.openxmlformats.org/officeDocument/2006/relationships/tags" Target="../tags/tag26.xml"/><Relationship Id="rId5" Type="http://schemas.openxmlformats.org/officeDocument/2006/relationships/tags" Target="../tags/tag20.xml"/><Relationship Id="rId15" Type="http://schemas.openxmlformats.org/officeDocument/2006/relationships/tags" Target="../tags/tag30.xml"/><Relationship Id="rId10" Type="http://schemas.openxmlformats.org/officeDocument/2006/relationships/tags" Target="../tags/tag25.xml"/><Relationship Id="rId4" Type="http://schemas.openxmlformats.org/officeDocument/2006/relationships/tags" Target="../tags/tag19.xml"/><Relationship Id="rId9" Type="http://schemas.openxmlformats.org/officeDocument/2006/relationships/tags" Target="../tags/tag24.xml"/><Relationship Id="rId14" Type="http://schemas.openxmlformats.org/officeDocument/2006/relationships/tags" Target="../tags/tag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tags" Target="../tags/tag15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5" Type="http://schemas.openxmlformats.org/officeDocument/2006/relationships/tags" Target="../tags/tag7.xml"/><Relationship Id="rId10" Type="http://schemas.openxmlformats.org/officeDocument/2006/relationships/tags" Target="../tags/tag12.xml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B0B7CB-6A3E-8F58-F541-CA4946FCCA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7200" dirty="0">
                <a:latin typeface="华文行楷" panose="02010800040101010101" pitchFamily="2" charset="-122"/>
                <a:ea typeface="华文行楷" panose="02010800040101010101" pitchFamily="2" charset="-122"/>
              </a:rPr>
              <a:t>望海潮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B1C4864-F37D-E7B9-0619-D576B9E093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</a:rPr>
              <a:t>北宋</a:t>
            </a:r>
            <a:r>
              <a:rPr lang="en-US" altLang="zh-CN" sz="3200" dirty="0">
                <a:latin typeface="楷体" panose="02010609060101010101" pitchFamily="49" charset="-122"/>
                <a:ea typeface="楷体" panose="02010609060101010101" pitchFamily="49" charset="-122"/>
              </a:rPr>
              <a:t>·</a:t>
            </a:r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</a:rPr>
              <a:t>柳永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534C8129-FB7C-D5AB-5BCA-834EB3353307}"/>
              </a:ext>
            </a:extLst>
          </p:cNvPr>
          <p:cNvSpPr txBox="1"/>
          <p:nvPr/>
        </p:nvSpPr>
        <p:spPr>
          <a:xfrm>
            <a:off x="6878320" y="4878855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rgbClr val="7030A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说课人：陈明珠</a:t>
            </a:r>
          </a:p>
        </p:txBody>
      </p:sp>
    </p:spTree>
    <p:extLst>
      <p:ext uri="{BB962C8B-B14F-4D97-AF65-F5344CB8AC3E}">
        <p14:creationId xmlns:p14="http://schemas.microsoft.com/office/powerpoint/2010/main" val="403793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CFC96029-6203-821F-D591-ADCB30F0AAA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37515" y="-1"/>
            <a:ext cx="11608728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24063D5-6528-2731-C563-A99D97153154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4434840" y="502285"/>
            <a:ext cx="3307080" cy="706755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t">
            <a:spAutoFit/>
          </a:bodyPr>
          <a:lstStyle/>
          <a:p>
            <a:r>
              <a:rPr lang="zh-CN" altLang="en-US" sz="4000" b="1" spc="100" noProof="0" dirty="0">
                <a:ln>
                  <a:noFill/>
                </a:ln>
                <a:solidFill>
                  <a:srgbClr val="000000"/>
                </a:solidFill>
                <a:effectLst/>
                <a:latin typeface="华文中宋" panose="02010600040101010101" pitchFamily="2" charset="-122"/>
                <a:ea typeface="华文中宋" panose="02010600040101010101" pitchFamily="2" charset="-122"/>
                <a:cs typeface="微软雅黑" panose="020B0503020204020204" pitchFamily="34" charset="-122"/>
                <a:sym typeface="宋体" panose="02010600030101010101" pitchFamily="2" charset="-122"/>
              </a:rPr>
              <a:t>“点染”艺术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62F53391-C5B2-B790-7D27-C60F938DE558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718185" y="1489710"/>
            <a:ext cx="10755630" cy="496443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t">
            <a:spAutoFit/>
          </a:bodyPr>
          <a:lstStyle/>
          <a:p>
            <a:pPr indent="914400" algn="l" fontAlgn="base">
              <a:lnSpc>
                <a:spcPct val="110000"/>
              </a:lnSpc>
              <a:spcBef>
                <a:spcPct val="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东南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形胜，三吴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都会，钱塘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自古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繁华。烟柳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画桥，风帘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翠幕，参差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十万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人家。云树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绕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堤沙，怒涛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卷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霜雪，天堑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无涯。市列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珠玑，户盈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罗绮，竞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豪奢。</a:t>
            </a:r>
            <a:endParaRPr lang="zh-CN" altLang="en-US" sz="3600" b="1" dirty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  <a:cs typeface="微软雅黑" panose="020B0503020204020204" pitchFamily="34" charset="-122"/>
            </a:endParaRPr>
          </a:p>
          <a:p>
            <a:pPr indent="914400" algn="l" fontAlgn="base">
              <a:lnSpc>
                <a:spcPct val="110000"/>
              </a:lnSpc>
              <a:spcBef>
                <a:spcPct val="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重湖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叠</a:t>
            </a:r>
            <a:r>
              <a:rPr lang="zh-CN" altLang="en-US" sz="3600" b="1" dirty="0">
                <a:solidFill>
                  <a:srgbClr val="00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巘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清嘉，有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三秋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桂子，十里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荷花。羌管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弄晴，菱歌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泛夜，嬉嬉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钓叟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莲娃。千骑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拥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高牙，乘醉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听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箫鼓，吟赏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烟霞。异日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图将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好景，归去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凤池</a:t>
            </a:r>
            <a:r>
              <a:rPr lang="en-US" altLang="zh-CN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6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夸。</a:t>
            </a:r>
          </a:p>
        </p:txBody>
      </p:sp>
      <p:sp>
        <p:nvSpPr>
          <p:cNvPr id="5" name="左中括号 4">
            <a:extLst>
              <a:ext uri="{FF2B5EF4-FFF2-40B4-BE49-F238E27FC236}">
                <a16:creationId xmlns:a16="http://schemas.microsoft.com/office/drawing/2014/main" id="{84A8A3E6-A214-8296-5CB0-40665FB34A9C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0024745" y="1567180"/>
            <a:ext cx="293369" cy="517525"/>
          </a:xfrm>
          <a:prstGeom prst="leftBracket">
            <a:avLst/>
          </a:prstGeom>
          <a:solidFill>
            <a:schemeClr val="bg1"/>
          </a:solidFill>
          <a:ln w="38100"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隶书" charset="0"/>
            </a:endParaRPr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585D5CAC-7FD6-C82B-5C93-84A9B47235E6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774190" y="2084705"/>
            <a:ext cx="83883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7C5476F7-B57E-B3B7-679D-1E3CA953B0DB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652905" y="766224"/>
            <a:ext cx="640080" cy="6451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 anchor="t">
            <a:spAutoFit/>
          </a:bodyPr>
          <a:lstStyle/>
          <a:p>
            <a:r>
              <a:rPr lang="zh-CN" altLang="en-US" sz="3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点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926CB51-3BEC-07C8-8C98-B6D56A130AC0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3792855" y="3293745"/>
            <a:ext cx="640080" cy="6451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 anchor="t">
            <a:spAutoFit/>
          </a:bodyPr>
          <a:lstStyle/>
          <a:p>
            <a:r>
              <a:rPr lang="zh-CN" altLang="en-US" sz="3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染</a:t>
            </a:r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F5A0A49B-6C5C-7D01-4B61-BF164FADCBAB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 flipV="1">
            <a:off x="1774190" y="4549140"/>
            <a:ext cx="3205480" cy="158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左中括号 9">
            <a:extLst>
              <a:ext uri="{FF2B5EF4-FFF2-40B4-BE49-F238E27FC236}">
                <a16:creationId xmlns:a16="http://schemas.microsoft.com/office/drawing/2014/main" id="{E4F7D552-3156-AAA9-D075-30FC9EA4CDCA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5179819" y="3938905"/>
            <a:ext cx="230892" cy="610870"/>
          </a:xfrm>
          <a:prstGeom prst="leftBracket">
            <a:avLst/>
          </a:prstGeom>
          <a:solidFill>
            <a:schemeClr val="bg1"/>
          </a:solidFill>
          <a:ln w="38100"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隶书" charset="0"/>
            </a:endParaRPr>
          </a:p>
        </p:txBody>
      </p:sp>
      <p:sp>
        <p:nvSpPr>
          <p:cNvPr id="11" name="右中括号 10">
            <a:extLst>
              <a:ext uri="{FF2B5EF4-FFF2-40B4-BE49-F238E27FC236}">
                <a16:creationId xmlns:a16="http://schemas.microsoft.com/office/drawing/2014/main" id="{ECBF3B60-9627-6904-7EEE-BBD961C01549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7615361" y="5198746"/>
            <a:ext cx="253117" cy="516889"/>
          </a:xfrm>
          <a:prstGeom prst="rightBracket">
            <a:avLst/>
          </a:prstGeom>
          <a:solidFill>
            <a:schemeClr val="bg1"/>
          </a:solidFill>
          <a:ln w="38100"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隶书" charset="0"/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96F50969-A1A9-D117-D5B7-7E4EF83C5117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 flipH="1" flipV="1">
            <a:off x="2301875" y="1171575"/>
            <a:ext cx="842010" cy="39560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F348E7F1-3AE4-1035-30BD-8AD42E95CC22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2874645" y="3616325"/>
            <a:ext cx="88773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>
            <a:extLst>
              <a:ext uri="{FF2B5EF4-FFF2-40B4-BE49-F238E27FC236}">
                <a16:creationId xmlns:a16="http://schemas.microsoft.com/office/drawing/2014/main" id="{811C7EDB-2CA4-E75A-1E05-EC7B4F6DFB05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437515" y="3903980"/>
            <a:ext cx="640080" cy="6451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 anchor="t">
            <a:spAutoFit/>
          </a:bodyPr>
          <a:lstStyle/>
          <a:p>
            <a:r>
              <a:rPr lang="zh-CN" altLang="en-US" sz="3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点</a:t>
            </a:r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FFD5EBE8-5E90-E4E2-4B5A-3F063CFC4320}"/>
              </a:ext>
            </a:extLst>
          </p:cNvPr>
          <p:cNvCxnSpPr>
            <a:endCxn id="14" idx="3"/>
          </p:cNvCxnSpPr>
          <p:nvPr>
            <p:custDataLst>
              <p:tags r:id="rId14"/>
            </p:custDataLst>
          </p:nvPr>
        </p:nvCxnSpPr>
        <p:spPr>
          <a:xfrm flipH="1" flipV="1">
            <a:off x="1077595" y="4226560"/>
            <a:ext cx="573405" cy="9969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45801B39-248C-BD3F-9DD2-753812F6FE26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5295265" y="5715635"/>
            <a:ext cx="1022985" cy="37528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8334801C-EDB6-B6CB-5EDC-52DA73E1DCB2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6395085" y="5729605"/>
            <a:ext cx="640080" cy="6451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 anchor="t">
            <a:spAutoFit/>
          </a:bodyPr>
          <a:lstStyle/>
          <a:p>
            <a:r>
              <a:rPr lang="zh-CN" altLang="en-US" sz="3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染</a:t>
            </a:r>
          </a:p>
        </p:txBody>
      </p:sp>
      <p:sp>
        <p:nvSpPr>
          <p:cNvPr id="18" name="右中括号 17">
            <a:extLst>
              <a:ext uri="{FF2B5EF4-FFF2-40B4-BE49-F238E27FC236}">
                <a16:creationId xmlns:a16="http://schemas.microsoft.com/office/drawing/2014/main" id="{E2657FF7-A52C-945A-76D8-0D5066C6C292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2453005" y="3428999"/>
            <a:ext cx="285115" cy="503555"/>
          </a:xfrm>
          <a:prstGeom prst="rightBracket">
            <a:avLst/>
          </a:prstGeom>
          <a:ln w="38100"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隶书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681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10" grpId="0" animBg="1"/>
      <p:bldP spid="11" grpId="0" animBg="1"/>
      <p:bldP spid="14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710AD5-C3A7-69D9-2819-64AAE02DF283}"/>
              </a:ext>
            </a:extLst>
          </p:cNvPr>
          <p:cNvSpPr txBox="1">
            <a:spLocks/>
          </p:cNvSpPr>
          <p:nvPr/>
        </p:nvSpPr>
        <p:spPr>
          <a:xfrm>
            <a:off x="-1529078" y="625915"/>
            <a:ext cx="9601196" cy="1303867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CN" dirty="0">
                <a:latin typeface="华文行楷" panose="02010800040101010101" pitchFamily="2" charset="-122"/>
                <a:ea typeface="华文行楷" panose="02010800040101010101" pitchFamily="2" charset="-122"/>
              </a:rPr>
              <a:t>【</a:t>
            </a:r>
            <a:r>
              <a:rPr lang="zh-CN" altLang="en-US" dirty="0">
                <a:latin typeface="华文行楷" panose="02010800040101010101" pitchFamily="2" charset="-122"/>
                <a:ea typeface="华文行楷" panose="02010800040101010101" pitchFamily="2" charset="-122"/>
              </a:rPr>
              <a:t>词句扩写</a:t>
            </a:r>
            <a:r>
              <a:rPr lang="en-US" altLang="zh-CN" dirty="0">
                <a:latin typeface="华文行楷" panose="02010800040101010101" pitchFamily="2" charset="-122"/>
                <a:ea typeface="华文行楷" panose="02010800040101010101" pitchFamily="2" charset="-122"/>
              </a:rPr>
              <a:t>】</a:t>
            </a:r>
            <a:endParaRPr lang="zh-CN" altLang="en-US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8BE609C-9EFE-A528-599C-C343DEEE9618}"/>
              </a:ext>
            </a:extLst>
          </p:cNvPr>
          <p:cNvSpPr txBox="1"/>
          <p:nvPr/>
        </p:nvSpPr>
        <p:spPr>
          <a:xfrm>
            <a:off x="1366520" y="1775596"/>
            <a:ext cx="96011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i="0" dirty="0">
                <a:solidFill>
                  <a:srgbClr val="3E3E3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用自己的话描述喜欢或印象深刻的句子，突出“点染”手法。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64452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C54ACB-A158-4696-A3A3-115BCF026118}"/>
              </a:ext>
            </a:extLst>
          </p:cNvPr>
          <p:cNvSpPr txBox="1">
            <a:spLocks/>
          </p:cNvSpPr>
          <p:nvPr/>
        </p:nvSpPr>
        <p:spPr>
          <a:xfrm>
            <a:off x="0" y="585275"/>
            <a:ext cx="9601196" cy="1303867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CN" dirty="0">
                <a:latin typeface="华文行楷" panose="02010800040101010101" pitchFamily="2" charset="-122"/>
                <a:ea typeface="华文行楷" panose="02010800040101010101" pitchFamily="2" charset="-122"/>
              </a:rPr>
              <a:t>【</a:t>
            </a:r>
            <a:r>
              <a:rPr lang="zh-CN" altLang="en-US" dirty="0">
                <a:latin typeface="华文行楷" panose="02010800040101010101" pitchFamily="2" charset="-122"/>
                <a:ea typeface="华文行楷" panose="02010800040101010101" pitchFamily="2" charset="-122"/>
              </a:rPr>
              <a:t>拓展升华</a:t>
            </a:r>
            <a:r>
              <a:rPr lang="en-US" altLang="zh-CN" dirty="0">
                <a:latin typeface="华文行楷" panose="02010800040101010101" pitchFamily="2" charset="-122"/>
                <a:ea typeface="华文行楷" panose="02010800040101010101" pitchFamily="2" charset="-122"/>
              </a:rPr>
              <a:t>——</a:t>
            </a:r>
            <a:r>
              <a:rPr lang="zh-CN" altLang="en-US" dirty="0">
                <a:latin typeface="华文行楷" panose="02010800040101010101" pitchFamily="2" charset="-122"/>
                <a:ea typeface="华文行楷" panose="02010800040101010101" pitchFamily="2" charset="-122"/>
              </a:rPr>
              <a:t>自荐信</a:t>
            </a:r>
            <a:r>
              <a:rPr lang="en-US" altLang="zh-CN" dirty="0">
                <a:latin typeface="华文行楷" panose="02010800040101010101" pitchFamily="2" charset="-122"/>
                <a:ea typeface="华文行楷" panose="02010800040101010101" pitchFamily="2" charset="-122"/>
              </a:rPr>
              <a:t>】</a:t>
            </a:r>
            <a:endParaRPr lang="zh-CN" altLang="en-US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EA8B864-3843-13DC-4420-4CD6F16125EE}"/>
              </a:ext>
            </a:extLst>
          </p:cNvPr>
          <p:cNvSpPr txBox="1"/>
          <p:nvPr/>
        </p:nvSpPr>
        <p:spPr>
          <a:xfrm>
            <a:off x="1407160" y="1745116"/>
            <a:ext cx="67157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b="1" i="0" dirty="0">
                <a:solidFill>
                  <a:srgbClr val="3E3E3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如果你是柳永，如何让孙何认可你？</a:t>
            </a: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24758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A8B301-23C8-9FFE-59CD-D886BEF40F19}"/>
              </a:ext>
            </a:extLst>
          </p:cNvPr>
          <p:cNvSpPr txBox="1">
            <a:spLocks/>
          </p:cNvSpPr>
          <p:nvPr/>
        </p:nvSpPr>
        <p:spPr>
          <a:xfrm>
            <a:off x="-2402838" y="656395"/>
            <a:ext cx="9601196" cy="1303867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CN" dirty="0">
                <a:latin typeface="华文行楷" panose="02010800040101010101" pitchFamily="2" charset="-122"/>
                <a:ea typeface="华文行楷" panose="02010800040101010101" pitchFamily="2" charset="-122"/>
              </a:rPr>
              <a:t>【</a:t>
            </a:r>
            <a:r>
              <a:rPr lang="zh-CN" altLang="en-US" dirty="0">
                <a:latin typeface="华文行楷" panose="02010800040101010101" pitchFamily="2" charset="-122"/>
                <a:ea typeface="华文行楷" panose="02010800040101010101" pitchFamily="2" charset="-122"/>
              </a:rPr>
              <a:t>作业</a:t>
            </a:r>
            <a:r>
              <a:rPr lang="en-US" altLang="zh-CN" dirty="0">
                <a:latin typeface="华文行楷" panose="02010800040101010101" pitchFamily="2" charset="-122"/>
                <a:ea typeface="华文行楷" panose="02010800040101010101" pitchFamily="2" charset="-122"/>
              </a:rPr>
              <a:t>】</a:t>
            </a:r>
            <a:endParaRPr lang="zh-CN" altLang="en-US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EE2861C-E4B3-B2E7-556F-BF6760432470}"/>
              </a:ext>
            </a:extLst>
          </p:cNvPr>
          <p:cNvSpPr txBox="1"/>
          <p:nvPr/>
        </p:nvSpPr>
        <p:spPr>
          <a:xfrm>
            <a:off x="1259840" y="1960262"/>
            <a:ext cx="10119360" cy="25766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800" b="1" i="0" dirty="0">
                <a:solidFill>
                  <a:srgbClr val="3E3E3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1.</a:t>
            </a:r>
            <a:r>
              <a:rPr lang="zh-CN" altLang="en-US" sz="2800" b="1" i="0" dirty="0">
                <a:solidFill>
                  <a:srgbClr val="3E3E3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给班主任写一封自荐信，推荐自己作为担任班级的某职位。</a:t>
            </a:r>
          </a:p>
          <a:p>
            <a:pPr algn="just">
              <a:lnSpc>
                <a:spcPct val="150000"/>
              </a:lnSpc>
            </a:pPr>
            <a:r>
              <a:rPr lang="en-US" altLang="zh-CN" sz="2800" b="1" i="0" dirty="0">
                <a:solidFill>
                  <a:srgbClr val="3E3E3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2.</a:t>
            </a:r>
            <a:r>
              <a:rPr lang="zh-CN" altLang="en-US" sz="2800" b="1" i="0" dirty="0">
                <a:solidFill>
                  <a:srgbClr val="3E3E3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用“铺陈”“点染”的写作手法完成练笔，用发“朋友圈”的形式介绍一处你熟悉的环境。</a:t>
            </a:r>
            <a:endParaRPr lang="en-US" altLang="zh-CN" sz="2800" b="1" i="0" dirty="0">
              <a:solidFill>
                <a:srgbClr val="3E3E3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800" b="1" dirty="0">
                <a:solidFill>
                  <a:srgbClr val="3E3E3E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二选一。</a:t>
            </a:r>
            <a:endParaRPr lang="zh-CN" altLang="en-US" sz="2800" b="1" i="0" dirty="0">
              <a:solidFill>
                <a:srgbClr val="3E3E3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3047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43868C-5E1E-9A66-8D90-D8BF87172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华文中宋" panose="02010600040101010101" pitchFamily="2" charset="-122"/>
                <a:ea typeface="华文中宋" panose="02010600040101010101" pitchFamily="2" charset="-122"/>
              </a:rPr>
              <a:t>板书设计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606ED41-0D88-DA34-2627-6A66D27E7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59603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1FD9E6-3934-DA0C-1D6C-1036E4737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华文中宋" panose="02010600040101010101" pitchFamily="2" charset="-122"/>
                <a:ea typeface="华文中宋" panose="02010600040101010101" pitchFamily="2" charset="-122"/>
              </a:rPr>
              <a:t>教材分析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3CEE94-7FDA-86AC-3200-6151F6C69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1564640"/>
            <a:ext cx="8911688" cy="4346582"/>
          </a:xfrm>
        </p:spPr>
        <p:txBody>
          <a:bodyPr>
            <a:normAutofit fontScale="92500"/>
          </a:bodyPr>
          <a:lstStyle/>
          <a:p>
            <a:r>
              <a:rPr lang="zh-CN" altLang="en-US" sz="2400" dirty="0">
                <a:solidFill>
                  <a:srgbClr val="FF0000"/>
                </a:solidFill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单元特点：</a:t>
            </a:r>
            <a:r>
              <a:rPr lang="zh-CN" altLang="en-US" sz="24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本</a:t>
            </a:r>
            <a:r>
              <a:rPr lang="zh-CN" altLang="zh-CN" sz="24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单元围绕“诗意的探寻”对古典诗歌展开研习</a:t>
            </a:r>
            <a:r>
              <a:rPr lang="zh-CN" altLang="en-US" sz="24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sz="2400" dirty="0">
              <a:effectLst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solidFill>
                  <a:srgbClr val="FF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单元目标：</a:t>
            </a:r>
            <a:r>
              <a:rPr lang="zh-CN" altLang="en-US" sz="3200" dirty="0">
                <a:solidFill>
                  <a:srgbClr val="FF0000"/>
                </a:solidFill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en-US" sz="2800" dirty="0">
                <a:effectLst/>
                <a:ea typeface="楷体" panose="02010609060101010101" pitchFamily="49" charset="-122"/>
                <a:cs typeface="Times New Roman" panose="02020603050405020304" pitchFamily="18" charset="0"/>
              </a:rPr>
              <a:t>品味诗歌之美，感受古人的哀乐悲欢，把握诗歌蕴含的传统文化精神，认识古典诗词的当代价值。结合以前所学，了解我国古典诗歌的发展脉络，并比较不同体裁的诗歌在节奏韵律、表现手法、艺术风格等方面的异同。</a:t>
            </a:r>
            <a:endParaRPr lang="en-US" altLang="zh-CN" sz="2800" dirty="0">
              <a:effectLst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solidFill>
                  <a:srgbClr val="FF0000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课文特点：</a:t>
            </a:r>
            <a:r>
              <a:rPr lang="zh-CN" altLang="zh-CN" sz="2400" kern="100" dirty="0">
                <a:effectLst/>
                <a:latin typeface="等线" panose="02010600030101010101" pitchFamily="2" charset="-122"/>
                <a:ea typeface="楷体" panose="02010609060101010101" pitchFamily="49" charset="-122"/>
                <a:cs typeface="Times New Roman" panose="02020603050405020304" pitchFamily="18" charset="0"/>
              </a:rPr>
              <a:t>柳永的《望海潮》，向来被评价为“承平气象，形容曲尽”，文学和文化的感染力都很强，学生可以通过学习这篇词作，触碰中国古代优秀文学作品，理解中华优秀传统文化精神。</a:t>
            </a:r>
            <a:endParaRPr lang="en-US" altLang="zh-CN" sz="2400" kern="100" dirty="0">
              <a:effectLst/>
              <a:latin typeface="等线" panose="02010600030101010101" pitchFamily="2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sz="2400" kern="100" dirty="0">
                <a:solidFill>
                  <a:srgbClr val="FF0000"/>
                </a:solidFill>
                <a:latin typeface="等线" panose="02010600030101010101" pitchFamily="2" charset="-122"/>
                <a:ea typeface="楷体" panose="02010609060101010101" pitchFamily="49" charset="-122"/>
                <a:cs typeface="Times New Roman" panose="02020603050405020304" pitchFamily="18" charset="0"/>
              </a:rPr>
              <a:t>目标落实：</a:t>
            </a:r>
            <a:r>
              <a:rPr lang="zh-CN" altLang="en-US" sz="2400" kern="100" dirty="0">
                <a:latin typeface="等线" panose="02010600030101010101" pitchFamily="2" charset="-122"/>
                <a:ea typeface="楷体" panose="02010609060101010101" pitchFamily="49" charset="-122"/>
                <a:cs typeface="Times New Roman" panose="02020603050405020304" pitchFamily="18" charset="0"/>
              </a:rPr>
              <a:t>通过本词的研习，可以增进对柳永词的理解对铺陈点染手法的了解。</a:t>
            </a:r>
            <a:endParaRPr lang="zh-CN" altLang="zh-CN" sz="24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16439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FF8C2A-86D7-E807-0D3A-27EA1A843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华文中宋" panose="02010600040101010101" pitchFamily="2" charset="-122"/>
                <a:ea typeface="华文中宋" panose="02010600040101010101" pitchFamily="2" charset="-122"/>
              </a:rPr>
              <a:t>学情分析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1AE52C4-82E5-9356-107F-DCDF333E2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1808480"/>
            <a:ext cx="8911687" cy="4102742"/>
          </a:xfrm>
        </p:spPr>
        <p:txBody>
          <a:bodyPr>
            <a:normAutofit fontScale="92500" lnSpcReduction="10000"/>
          </a:bodyPr>
          <a:lstStyle/>
          <a:p>
            <a:pPr indent="266700" algn="just"/>
            <a:r>
              <a:rPr lang="en-US" altLang="zh-CN" sz="2600" kern="100" dirty="0">
                <a:effectLst/>
                <a:latin typeface="等线" panose="02010600030101010101" pitchFamily="2" charset="-122"/>
                <a:ea typeface="楷体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zh-CN" sz="2600" kern="100" dirty="0">
                <a:effectLst/>
                <a:latin typeface="等线" panose="02010600030101010101" pitchFamily="2" charset="-122"/>
                <a:ea typeface="楷体" panose="02010609060101010101" pitchFamily="49" charset="-122"/>
                <a:cs typeface="Times New Roman" panose="02020603050405020304" pitchFamily="18" charset="0"/>
              </a:rPr>
              <a:t> 学生具备了一定的</a:t>
            </a:r>
            <a:r>
              <a:rPr lang="zh-CN" altLang="en-US" sz="2600" kern="100" dirty="0">
                <a:effectLst/>
                <a:latin typeface="等线" panose="02010600030101010101" pitchFamily="2" charset="-122"/>
                <a:ea typeface="楷体" panose="02010609060101010101" pitchFamily="49" charset="-122"/>
                <a:cs typeface="Times New Roman" panose="02020603050405020304" pitchFamily="18" charset="0"/>
              </a:rPr>
              <a:t>诗歌</a:t>
            </a:r>
            <a:r>
              <a:rPr lang="zh-CN" altLang="zh-CN" sz="2600" kern="100" dirty="0">
                <a:effectLst/>
                <a:latin typeface="等线" panose="02010600030101010101" pitchFamily="2" charset="-122"/>
                <a:ea typeface="楷体" panose="02010609060101010101" pitchFamily="49" charset="-122"/>
                <a:cs typeface="Times New Roman" panose="02020603050405020304" pitchFamily="18" charset="0"/>
              </a:rPr>
              <a:t>赏析能力，但还不够成熟。学生独立鉴赏能力较弱，较难读出诗词的深层意蕴，赏析诗词找不到切入点，不能很好地将所学知识技能应用到鉴赏活动中，语言表述口语化严重，审美和思维的水平有待提高。因此，在教学时需引导学生了解并掌握宋词的基本知识，培养赏析宋词的能力。</a:t>
            </a:r>
            <a:endParaRPr lang="zh-CN" altLang="zh-CN" sz="2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indent="266700" algn="just"/>
            <a:r>
              <a:rPr lang="en-US" altLang="zh-CN" sz="2600" kern="100" dirty="0">
                <a:effectLst/>
                <a:latin typeface="等线" panose="02010600030101010101" pitchFamily="2" charset="-122"/>
                <a:ea typeface="楷体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zh-CN" sz="2600" kern="100" dirty="0">
                <a:effectLst/>
                <a:latin typeface="等线" panose="02010600030101010101" pitchFamily="2" charset="-122"/>
                <a:ea typeface="楷体" panose="02010609060101010101" pitchFamily="49" charset="-122"/>
                <a:cs typeface="Times New Roman" panose="02020603050405020304" pitchFamily="18" charset="0"/>
              </a:rPr>
              <a:t>学生的语言表达内容、思路与平时阅读的材料严重脱节，口头或书面的表述非常随意，缺乏逻辑，病句层出，少有文采。将《望海潮》的学习与语言表达训练相融合，学以致用，</a:t>
            </a:r>
            <a:r>
              <a:rPr lang="zh-CN" altLang="en-US" sz="2600" kern="100" dirty="0">
                <a:effectLst/>
                <a:latin typeface="等线" panose="02010600030101010101" pitchFamily="2" charset="-122"/>
                <a:ea typeface="楷体" panose="02010609060101010101" pitchFamily="49" charset="-122"/>
                <a:cs typeface="Times New Roman" panose="02020603050405020304" pitchFamily="18" charset="0"/>
              </a:rPr>
              <a:t>希望</a:t>
            </a:r>
            <a:r>
              <a:rPr lang="zh-CN" altLang="zh-CN" sz="2600" kern="100" dirty="0">
                <a:effectLst/>
                <a:latin typeface="等线" panose="02010600030101010101" pitchFamily="2" charset="-122"/>
                <a:ea typeface="楷体" panose="02010609060101010101" pitchFamily="49" charset="-122"/>
                <a:cs typeface="Times New Roman" panose="02020603050405020304" pitchFamily="18" charset="0"/>
              </a:rPr>
              <a:t>学生能从优秀作品中借鉴语言表达方式，提升自身语言表达能力。</a:t>
            </a:r>
            <a:endParaRPr lang="zh-CN" altLang="zh-CN" sz="2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86638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E88E9C79-A7C3-D871-793A-0A0B289D6E35}"/>
              </a:ext>
            </a:extLst>
          </p:cNvPr>
          <p:cNvSpPr txBox="1"/>
          <p:nvPr/>
        </p:nvSpPr>
        <p:spPr>
          <a:xfrm>
            <a:off x="1016000" y="924560"/>
            <a:ext cx="10728960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zh-CN" sz="4400" kern="100" dirty="0">
                <a:effectLst/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【教学目标】</a:t>
            </a:r>
          </a:p>
          <a:p>
            <a:pPr algn="just"/>
            <a:r>
              <a:rPr lang="zh-CN" altLang="zh-CN" sz="2800" kern="100" dirty="0"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１．通过学习《望海潮》，理解词这一文学体裁，重点</a:t>
            </a:r>
            <a:r>
              <a:rPr lang="zh-CN" altLang="zh-CN" sz="2800" kern="100" dirty="0">
                <a:solidFill>
                  <a:srgbClr val="FF0000"/>
                </a:solidFill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积累“铺陈”“点染”的写作手法</a:t>
            </a:r>
            <a:r>
              <a:rPr lang="zh-CN" altLang="zh-CN" sz="2800" kern="100" dirty="0"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，能辨别出两种手法在词中的运用，总结“点染”手法的特征。</a:t>
            </a:r>
          </a:p>
          <a:p>
            <a:pPr algn="just"/>
            <a:r>
              <a:rPr lang="zh-CN" altLang="zh-CN" sz="2800" kern="100" dirty="0"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２．展开联想和想象，能用自己的语言描述作品的内容，完成</a:t>
            </a:r>
            <a:r>
              <a:rPr lang="zh-CN" altLang="zh-CN" sz="2800" kern="100" dirty="0">
                <a:solidFill>
                  <a:srgbClr val="FF0000"/>
                </a:solidFill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词句扩写</a:t>
            </a:r>
            <a:r>
              <a:rPr lang="zh-CN" altLang="zh-CN" sz="2800" kern="100" dirty="0"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。</a:t>
            </a:r>
            <a:r>
              <a:rPr lang="zh-CN" altLang="en-US" sz="2800" kern="100" dirty="0"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（重难点）</a:t>
            </a:r>
            <a:endParaRPr lang="zh-CN" altLang="zh-CN" sz="2800" kern="100" dirty="0">
              <a:effectLst/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800" kern="100" dirty="0"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３．熟悉</a:t>
            </a:r>
            <a:r>
              <a:rPr lang="zh-CN" altLang="zh-CN" sz="2800" kern="100" dirty="0">
                <a:solidFill>
                  <a:srgbClr val="FF0000"/>
                </a:solidFill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自荐信（书信体）</a:t>
            </a:r>
            <a:r>
              <a:rPr lang="zh-CN" altLang="zh-CN" sz="2800" kern="100" dirty="0">
                <a:effectLst/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的书写规范，尝试自荐信写作。</a:t>
            </a:r>
          </a:p>
        </p:txBody>
      </p:sp>
    </p:spTree>
    <p:extLst>
      <p:ext uri="{BB962C8B-B14F-4D97-AF65-F5344CB8AC3E}">
        <p14:creationId xmlns:p14="http://schemas.microsoft.com/office/powerpoint/2010/main" val="484937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9D913A-5642-3684-3D8C-F023B0BA4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华文中宋" panose="02010600040101010101" pitchFamily="2" charset="-122"/>
                <a:ea typeface="华文中宋" panose="02010600040101010101" pitchFamily="2" charset="-122"/>
              </a:rPr>
              <a:t>教学方法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7D82970-5D24-60FA-B665-FB872E0C4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1.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诵读感悟法</a:t>
            </a:r>
            <a:endParaRPr lang="en-US" altLang="zh-CN" sz="2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2.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讲授法</a:t>
            </a:r>
            <a:endParaRPr lang="en-US" altLang="zh-CN" sz="2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3.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合作探究法</a:t>
            </a:r>
            <a:endParaRPr lang="en-US" altLang="zh-CN" sz="2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4.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练习法</a:t>
            </a:r>
            <a:endParaRPr lang="en-US" altLang="zh-CN" sz="28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5.</a:t>
            </a:r>
            <a:r>
              <a:rPr lang="zh-CN" altLang="en-US" sz="2800" dirty="0">
                <a:latin typeface="华文楷体" panose="02010600040101010101" pitchFamily="2" charset="-122"/>
                <a:ea typeface="华文楷体" panose="02010600040101010101" pitchFamily="2" charset="-122"/>
              </a:rPr>
              <a:t>情境创设法</a:t>
            </a:r>
          </a:p>
        </p:txBody>
      </p:sp>
    </p:spTree>
    <p:extLst>
      <p:ext uri="{BB962C8B-B14F-4D97-AF65-F5344CB8AC3E}">
        <p14:creationId xmlns:p14="http://schemas.microsoft.com/office/powerpoint/2010/main" val="376970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EEEDF3-B2CC-876E-746E-E02E0D237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华文中宋" panose="02010600040101010101" pitchFamily="2" charset="-122"/>
                <a:ea typeface="华文中宋" panose="02010600040101010101" pitchFamily="2" charset="-122"/>
              </a:rPr>
              <a:t>教学过程</a:t>
            </a:r>
          </a:p>
        </p:txBody>
      </p:sp>
    </p:spTree>
    <p:extLst>
      <p:ext uri="{BB962C8B-B14F-4D97-AF65-F5344CB8AC3E}">
        <p14:creationId xmlns:p14="http://schemas.microsoft.com/office/powerpoint/2010/main" val="2950383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58D183-639C-19EC-D6F0-1F00E99119E4}"/>
              </a:ext>
            </a:extLst>
          </p:cNvPr>
          <p:cNvSpPr txBox="1">
            <a:spLocks/>
          </p:cNvSpPr>
          <p:nvPr/>
        </p:nvSpPr>
        <p:spPr>
          <a:xfrm>
            <a:off x="-1701798" y="605595"/>
            <a:ext cx="9601196" cy="1303867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CN" dirty="0">
                <a:latin typeface="华文行楷" panose="02010800040101010101" pitchFamily="2" charset="-122"/>
                <a:ea typeface="华文行楷" panose="02010800040101010101" pitchFamily="2" charset="-122"/>
              </a:rPr>
              <a:t>【</a:t>
            </a:r>
            <a:r>
              <a:rPr lang="zh-CN" altLang="en-US" dirty="0">
                <a:latin typeface="华文行楷" panose="02010800040101010101" pitchFamily="2" charset="-122"/>
                <a:ea typeface="华文行楷" panose="02010800040101010101" pitchFamily="2" charset="-122"/>
              </a:rPr>
              <a:t>复习导入</a:t>
            </a:r>
            <a:r>
              <a:rPr lang="en-US" altLang="zh-CN" dirty="0">
                <a:latin typeface="华文行楷" panose="02010800040101010101" pitchFamily="2" charset="-122"/>
                <a:ea typeface="华文行楷" panose="02010800040101010101" pitchFamily="2" charset="-122"/>
              </a:rPr>
              <a:t>】</a:t>
            </a:r>
            <a:endParaRPr lang="zh-CN" altLang="en-US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8E5EECED-FDDC-5E5F-2B8A-DB3DC0DA8168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893858" y="1280159"/>
            <a:ext cx="6817582" cy="1930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245110" indent="-514350" algn="just">
              <a:lnSpc>
                <a:spcPct val="150000"/>
              </a:lnSpc>
              <a:buAutoNum type="arabicPeriod"/>
            </a:pPr>
            <a:r>
              <a:rPr lang="zh-CN" altLang="zh-CN" sz="28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婉约派的代表人物有</a:t>
            </a:r>
            <a:r>
              <a:rPr lang="zh-CN" altLang="en-US" sz="2800" b="0" i="0" dirty="0">
                <a:solidFill>
                  <a:srgbClr val="3E3E3E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  <a:endParaRPr lang="en-US" altLang="zh-CN" sz="2800" b="0" i="0" dirty="0">
              <a:solidFill>
                <a:srgbClr val="3E3E3E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514350" marR="245110" indent="-514350" algn="just">
              <a:lnSpc>
                <a:spcPct val="150000"/>
              </a:lnSpc>
              <a:buAutoNum type="arabicPeriod"/>
            </a:pPr>
            <a:endParaRPr lang="en-US" altLang="zh-CN" sz="2800" dirty="0">
              <a:solidFill>
                <a:srgbClr val="3E3E3E"/>
              </a:solidFill>
              <a:latin typeface="楷体" panose="02010609060101010101" pitchFamily="49" charset="-122"/>
              <a:ea typeface="楷体" panose="02010609060101010101" pitchFamily="49" charset="-122"/>
              <a:cs typeface="宋体" panose="02010600030101010101" pitchFamily="2" charset="-122"/>
            </a:endParaRPr>
          </a:p>
          <a:p>
            <a:pPr marL="514350" marR="245110" indent="-514350" algn="just">
              <a:lnSpc>
                <a:spcPct val="150000"/>
              </a:lnSpc>
              <a:buAutoNum type="arabicPeriod"/>
            </a:pP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望海潮</a:t>
            </a: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内容结构。结构如图：</a:t>
            </a:r>
            <a:endParaRPr lang="zh-CN" altLang="zh-CN" sz="4000" dirty="0">
              <a:effectLst/>
              <a:latin typeface="楷体" panose="02010609060101010101" pitchFamily="49" charset="-122"/>
              <a:ea typeface="楷体" panose="0201060906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BBFDBCDA-FD6A-18A3-2C9E-5AD944008B11}"/>
              </a:ext>
            </a:extLst>
          </p:cNvPr>
          <p:cNvSpPr txBox="1"/>
          <p:nvPr/>
        </p:nvSpPr>
        <p:spPr>
          <a:xfrm>
            <a:off x="1635760" y="1961495"/>
            <a:ext cx="9357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0" i="0" dirty="0">
                <a:solidFill>
                  <a:srgbClr val="3E3E3E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</a:rPr>
              <a:t>“闺语”李清照、“别恨”晏殊、“情长”柳永、“愁宗”李煜等。</a:t>
            </a:r>
            <a:endParaRPr lang="zh-CN" altLang="en-US" sz="24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8FAA361-8AED-2632-FB52-45F831EA22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8160" y="3210496"/>
            <a:ext cx="9067269" cy="2564784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6D2470E0-8157-540D-6AA4-FC7F9B901922}"/>
              </a:ext>
            </a:extLst>
          </p:cNvPr>
          <p:cNvSpPr txBox="1"/>
          <p:nvPr/>
        </p:nvSpPr>
        <p:spPr>
          <a:xfrm>
            <a:off x="1788160" y="5729185"/>
            <a:ext cx="2377440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称赞、祝愿</a:t>
            </a: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C24E91D6-4119-D31E-F957-0AF9F1F11D70}"/>
              </a:ext>
            </a:extLst>
          </p:cNvPr>
          <p:cNvCxnSpPr/>
          <p:nvPr/>
        </p:nvCxnSpPr>
        <p:spPr>
          <a:xfrm>
            <a:off x="2885440" y="4901185"/>
            <a:ext cx="0" cy="82800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13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A71A40-AF48-CB9B-2DB5-A832DBCAD153}"/>
              </a:ext>
            </a:extLst>
          </p:cNvPr>
          <p:cNvSpPr txBox="1">
            <a:spLocks/>
          </p:cNvSpPr>
          <p:nvPr/>
        </p:nvSpPr>
        <p:spPr>
          <a:xfrm>
            <a:off x="-263804" y="585786"/>
            <a:ext cx="9601196" cy="1303867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zh-CN" dirty="0">
                <a:latin typeface="华文行楷" panose="02010800040101010101" pitchFamily="2" charset="-122"/>
                <a:ea typeface="华文行楷" panose="02010800040101010101" pitchFamily="2" charset="-122"/>
              </a:rPr>
              <a:t>【</a:t>
            </a:r>
            <a:r>
              <a:rPr lang="zh-CN" altLang="en-US" dirty="0">
                <a:latin typeface="华文行楷" panose="02010800040101010101" pitchFamily="2" charset="-122"/>
                <a:ea typeface="华文行楷" panose="02010800040101010101" pitchFamily="2" charset="-122"/>
              </a:rPr>
              <a:t>技法</a:t>
            </a:r>
            <a:r>
              <a:rPr lang="en-US" altLang="zh-CN" dirty="0">
                <a:latin typeface="华文行楷" panose="02010800040101010101" pitchFamily="2" charset="-122"/>
                <a:ea typeface="华文行楷" panose="02010800040101010101" pitchFamily="2" charset="-122"/>
              </a:rPr>
              <a:t>——</a:t>
            </a:r>
            <a:r>
              <a:rPr lang="zh-CN" altLang="en-US" dirty="0">
                <a:latin typeface="华文行楷" panose="02010800040101010101" pitchFamily="2" charset="-122"/>
                <a:ea typeface="华文行楷" panose="02010800040101010101" pitchFamily="2" charset="-122"/>
              </a:rPr>
              <a:t>铺陈、点染</a:t>
            </a:r>
            <a:r>
              <a:rPr lang="en-US" altLang="zh-CN" dirty="0">
                <a:latin typeface="华文行楷" panose="02010800040101010101" pitchFamily="2" charset="-122"/>
                <a:ea typeface="华文行楷" panose="02010800040101010101" pitchFamily="2" charset="-122"/>
              </a:rPr>
              <a:t>】</a:t>
            </a:r>
            <a:endParaRPr lang="zh-CN" altLang="en-US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DE70641-A014-F254-8F6B-65E30A8AD0FD}"/>
              </a:ext>
            </a:extLst>
          </p:cNvPr>
          <p:cNvSpPr txBox="1"/>
          <p:nvPr/>
        </p:nvSpPr>
        <p:spPr>
          <a:xfrm>
            <a:off x="1295400" y="1452430"/>
            <a:ext cx="730504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400" kern="100" dirty="0">
                <a:solidFill>
                  <a:srgbClr val="0D0D0D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清</a:t>
            </a:r>
            <a:r>
              <a:rPr lang="en-US" altLang="zh-CN" sz="2400" kern="100" dirty="0">
                <a:solidFill>
                  <a:srgbClr val="0D0D0D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·</a:t>
            </a:r>
            <a:r>
              <a:rPr lang="zh-CN" altLang="zh-CN" sz="2400" kern="100" dirty="0">
                <a:solidFill>
                  <a:srgbClr val="0D0D0D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刘熙载《艺概</a:t>
            </a:r>
            <a:r>
              <a:rPr lang="en-US" altLang="zh-CN" sz="2400" kern="100" dirty="0">
                <a:solidFill>
                  <a:srgbClr val="0D0D0D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·</a:t>
            </a:r>
            <a:r>
              <a:rPr lang="zh-CN" altLang="zh-CN" sz="2400" kern="100" dirty="0">
                <a:solidFill>
                  <a:srgbClr val="0D0D0D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词曲概》：</a:t>
            </a:r>
            <a:r>
              <a:rPr lang="en-US" altLang="zh-CN" sz="2400" kern="100" dirty="0">
                <a:solidFill>
                  <a:srgbClr val="0D0D0D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2400" kern="100" dirty="0">
                <a:solidFill>
                  <a:srgbClr val="0D0D0D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词有点，有染。</a:t>
            </a:r>
            <a:r>
              <a:rPr lang="en-US" altLang="zh-CN" sz="2400" kern="100" dirty="0">
                <a:solidFill>
                  <a:srgbClr val="0D0D0D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</a:p>
          <a:p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4C04F59-9D62-7CF9-5A37-C10EDC84A5D1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670560" y="1720840"/>
            <a:ext cx="105050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6700" fontAlgn="ctr">
              <a:lnSpc>
                <a:spcPct val="150000"/>
              </a:lnSpc>
            </a:pPr>
            <a:r>
              <a:rPr lang="en-US" altLang="zh-CN" sz="24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lang="zh-CN" altLang="zh-CN" sz="24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点染： 本是国画术语。绘画时，有的地方点，有的地方染，从而绘出一幅</a:t>
            </a:r>
            <a:r>
              <a:rPr lang="zh-CN" altLang="en-US" sz="24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既有</a:t>
            </a:r>
            <a:r>
              <a:rPr lang="zh-CN" altLang="en-US" sz="2400" kern="10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层次感</a:t>
            </a:r>
            <a:r>
              <a:rPr lang="zh-CN" altLang="en-US" sz="24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又</a:t>
            </a:r>
            <a:r>
              <a:rPr lang="zh-CN" altLang="zh-CN" sz="2400" kern="10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和谐统一</a:t>
            </a:r>
            <a:r>
              <a:rPr lang="zh-CN" altLang="zh-CN" sz="24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的画面。</a:t>
            </a:r>
            <a:endParaRPr lang="zh-CN" altLang="zh-CN" sz="24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266700" fontAlgn="ctr">
              <a:lnSpc>
                <a:spcPct val="150000"/>
              </a:lnSpc>
            </a:pPr>
            <a:r>
              <a:rPr lang="zh-CN" altLang="en-US" sz="2400" b="0" i="0" dirty="0">
                <a:solidFill>
                  <a:srgbClr val="3E3E3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 所谓“点”，指的是点明情感的内涵，使读者了然于胸；“染”，指的是用景物来渲染烘托所点明的情感，以便读者能对其有更具体、更生动的把握。</a:t>
            </a:r>
            <a:endParaRPr lang="en-US" altLang="zh-CN" sz="2400" b="0" i="0" dirty="0">
              <a:solidFill>
                <a:srgbClr val="3E3E3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indent="266700" fontAlgn="ctr">
              <a:lnSpc>
                <a:spcPct val="150000"/>
              </a:lnSpc>
            </a:pPr>
            <a:r>
              <a:rPr lang="en-US" altLang="zh-CN" sz="24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4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点</a:t>
            </a:r>
            <a:r>
              <a:rPr lang="en-US" altLang="zh-CN" sz="24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4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：抽象的评点（总写）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         </a:t>
            </a:r>
            <a:r>
              <a:rPr lang="en-US" altLang="zh-CN" sz="24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4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染</a:t>
            </a:r>
            <a:r>
              <a:rPr lang="en-US" altLang="zh-CN" sz="24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4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：具体的描述（分述）</a:t>
            </a:r>
            <a:endParaRPr lang="zh-CN" altLang="zh-CN" sz="2400" dirty="0"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8613E6C-D688-FF3C-C855-3A6541DB3293}"/>
              </a:ext>
            </a:extLst>
          </p:cNvPr>
          <p:cNvSpPr txBox="1"/>
          <p:nvPr/>
        </p:nvSpPr>
        <p:spPr>
          <a:xfrm>
            <a:off x="788492" y="5137160"/>
            <a:ext cx="10269220" cy="1135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 fontAlgn="auto">
              <a:lnSpc>
                <a:spcPct val="150000"/>
              </a:lnSpc>
              <a:spcAft>
                <a:spcPts val="1000"/>
              </a:spcAft>
              <a:buSzTx/>
              <a:buFont typeface="Wingdings" panose="05000000000000000000" pitchFamily="2" charset="2"/>
              <a:buChar char="u"/>
              <a:defRPr/>
            </a:pPr>
            <a:r>
              <a:rPr lang="zh-CN" altLang="en-US" sz="2400" b="1" spc="15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点染间不能有其它相隔，必须是一气而下，二者紧密相连，表达共同意境</a:t>
            </a:r>
            <a:r>
              <a:rPr lang="zh-CN" altLang="en-US" sz="1800" b="1" spc="15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1800" b="1" kern="100" spc="15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8922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3457668-173D-AFD4-75A0-8009B992C7CB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6626860" y="1562735"/>
            <a:ext cx="4225290" cy="48025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05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隶书" charset="0"/>
              <a:sym typeface="Arial" panose="020B0604020202020204" pitchFamily="34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44182B8-497F-AFFA-B978-DB8376868A6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06220" y="1562735"/>
            <a:ext cx="4144010" cy="480250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05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隶书" charset="0"/>
              <a:sym typeface="Arial" panose="020B0604020202020204" pitchFamily="34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F6CD0DC7-BF14-C0B4-DDEC-0CFB0C433CA8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564640" y="1623060"/>
            <a:ext cx="3267710" cy="4681855"/>
          </a:xfrm>
          <a:prstGeom prst="rect">
            <a:avLst/>
          </a:prstGeom>
          <a:solidFill>
            <a:schemeClr val="bg1"/>
          </a:solidFill>
        </p:spPr>
        <p:txBody>
          <a:bodyPr wrap="square" lIns="85494" tIns="44553" rIns="85494" bIns="44553" rtlCol="0" anchor="ctr">
            <a:no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  <a:sym typeface="+mn-ea"/>
              </a:rPr>
              <a:t>长亭送别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微软雅黑" panose="020B0503020204020204" pitchFamily="34" charset="-122"/>
                <a:sym typeface="+mn-ea"/>
              </a:rPr>
              <a:t>碧云天，                    黄花地，             西风紧，              北雁南飞。          晓来谁染霜林醉？                总是离人泪。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4D12500-8EE1-762C-8D77-4E040F5577FA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6769100" y="1767840"/>
            <a:ext cx="3019425" cy="4392295"/>
          </a:xfrm>
          <a:prstGeom prst="rect">
            <a:avLst/>
          </a:prstGeom>
          <a:solidFill>
            <a:schemeClr val="bg1"/>
          </a:solidFill>
        </p:spPr>
        <p:txBody>
          <a:bodyPr wrap="square" lIns="85494" tIns="44553" rIns="85494" bIns="44553" rtlCol="0" anchor="ctr">
            <a:no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0" lvl="2" indent="0" algn="l" fontAlgn="ctr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SzTx/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</a:rPr>
              <a:t>天净沙•秋思</a:t>
            </a:r>
          </a:p>
          <a:p>
            <a:pPr marL="0" lvl="2" indent="0" algn="l" fontAlgn="ctr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SzTx/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</a:rPr>
              <a:t>     马致远</a:t>
            </a:r>
            <a:br>
              <a:rPr lang="zh-CN" altLang="en-US" sz="32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微软雅黑" panose="020B0503020204020204" pitchFamily="34" charset="-122"/>
              </a:rPr>
            </a:br>
            <a:r>
              <a:rPr lang="zh-CN" altLang="en-US" sz="32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微软雅黑" panose="020B0503020204020204" pitchFamily="34" charset="-122"/>
              </a:rPr>
              <a:t>枯藤老树昏鸦，</a:t>
            </a:r>
            <a:br>
              <a:rPr lang="zh-CN" altLang="en-US" sz="32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微软雅黑" panose="020B0503020204020204" pitchFamily="34" charset="-122"/>
              </a:rPr>
            </a:br>
            <a:r>
              <a:rPr lang="zh-CN" altLang="en-US" sz="32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微软雅黑" panose="020B0503020204020204" pitchFamily="34" charset="-122"/>
              </a:rPr>
              <a:t>小桥流水人家。</a:t>
            </a:r>
            <a:br>
              <a:rPr lang="zh-CN" altLang="en-US" sz="32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微软雅黑" panose="020B0503020204020204" pitchFamily="34" charset="-122"/>
              </a:rPr>
            </a:br>
            <a:r>
              <a:rPr lang="zh-CN" altLang="en-US" sz="32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微软雅黑" panose="020B0503020204020204" pitchFamily="34" charset="-122"/>
              </a:rPr>
              <a:t>古道西风瘦马，</a:t>
            </a:r>
            <a:br>
              <a:rPr lang="zh-CN" altLang="en-US" sz="32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微软雅黑" panose="020B0503020204020204" pitchFamily="34" charset="-122"/>
              </a:rPr>
            </a:br>
            <a:r>
              <a:rPr lang="zh-CN" altLang="en-US" sz="32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微软雅黑" panose="020B0503020204020204" pitchFamily="34" charset="-122"/>
              </a:rPr>
              <a:t>夕阳西下，</a:t>
            </a:r>
            <a:br>
              <a:rPr lang="zh-CN" altLang="en-US" sz="32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微软雅黑" panose="020B0503020204020204" pitchFamily="34" charset="-122"/>
              </a:rPr>
            </a:br>
            <a:r>
              <a:rPr lang="zh-CN" altLang="en-US" sz="32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微软雅黑" panose="020B0503020204020204" pitchFamily="34" charset="-122"/>
              </a:rPr>
              <a:t>断肠人在天涯。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DFD5A709-7F9F-152A-B760-4A7DF6FB17AF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4987290" y="3656330"/>
            <a:ext cx="687070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染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E227EA74-4ABD-2EB4-8676-5589904B2372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9688195" y="3872230"/>
            <a:ext cx="730250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染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2AFC04F3-895B-2A32-F629-12F03965AB99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4892675" y="5598160"/>
            <a:ext cx="757555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A41F2783-F59A-0A79-BDF4-D1ADAD2C6376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10121900" y="5598160"/>
            <a:ext cx="730250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DD6E7B3-2878-39CC-0B9E-0CB9F7BCED53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1809115" y="570230"/>
            <a:ext cx="33070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4000" b="1" spc="100" noProof="0" dirty="0">
                <a:ln>
                  <a:noFill/>
                </a:ln>
                <a:solidFill>
                  <a:srgbClr val="000000"/>
                </a:solidFill>
                <a:effectLst/>
                <a:latin typeface="华文新魏" panose="02010800040101010101" pitchFamily="2" charset="-122"/>
                <a:ea typeface="华文新魏" panose="02010800040101010101" pitchFamily="2" charset="-122"/>
                <a:cs typeface="微软雅黑" panose="020B0503020204020204" pitchFamily="34" charset="-122"/>
                <a:sym typeface="宋体" panose="02010600030101010101" pitchFamily="2" charset="-122"/>
              </a:rPr>
              <a:t>“点染”艺术</a:t>
            </a:r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37723013-3514-09FB-491B-7D417E93A526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4900930" y="2663825"/>
            <a:ext cx="86360" cy="2752725"/>
          </a:xfrm>
          <a:prstGeom prst="rightBrace">
            <a:avLst>
              <a:gd name="adj1" fmla="val 264000"/>
              <a:gd name="adj2" fmla="val 50000"/>
            </a:avLst>
          </a:prstGeom>
          <a:noFill/>
          <a:ln w="28575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sz="10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隶书" charset="0"/>
            </a:endParaRPr>
          </a:p>
        </p:txBody>
      </p:sp>
      <p:sp>
        <p:nvSpPr>
          <p:cNvPr id="12" name="AutoShape 3">
            <a:extLst>
              <a:ext uri="{FF2B5EF4-FFF2-40B4-BE49-F238E27FC236}">
                <a16:creationId xmlns:a16="http://schemas.microsoft.com/office/drawing/2014/main" id="{5B65E4F9-C241-2219-895C-DD3EE90663E2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9606280" y="3258185"/>
            <a:ext cx="81915" cy="2304415"/>
          </a:xfrm>
          <a:prstGeom prst="rightBrace">
            <a:avLst>
              <a:gd name="adj1" fmla="val 264000"/>
              <a:gd name="adj2" fmla="val 50000"/>
            </a:avLst>
          </a:prstGeom>
          <a:noFill/>
          <a:ln w="28575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sz="10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隶书" charset="0"/>
            </a:endParaRPr>
          </a:p>
        </p:txBody>
      </p:sp>
      <p:sp>
        <p:nvSpPr>
          <p:cNvPr id="13" name="Line 5">
            <a:extLst>
              <a:ext uri="{FF2B5EF4-FFF2-40B4-BE49-F238E27FC236}">
                <a16:creationId xmlns:a16="http://schemas.microsoft.com/office/drawing/2014/main" id="{61A4DA24-D442-A616-1679-4CEF13A7EDEE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 flipV="1">
            <a:off x="4022673" y="5942485"/>
            <a:ext cx="885651" cy="9031"/>
          </a:xfrm>
          <a:prstGeom prst="line">
            <a:avLst/>
          </a:prstGeom>
          <a:ln w="28575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sz="1705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隶书" charset="0"/>
            </a:endParaRPr>
          </a:p>
        </p:txBody>
      </p:sp>
      <p:sp>
        <p:nvSpPr>
          <p:cNvPr id="14" name="Line 5">
            <a:extLst>
              <a:ext uri="{FF2B5EF4-FFF2-40B4-BE49-F238E27FC236}">
                <a16:creationId xmlns:a16="http://schemas.microsoft.com/office/drawing/2014/main" id="{0B293D9E-8D85-1863-7DB0-CB80F84BF95D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 flipV="1">
            <a:off x="9610725" y="5933440"/>
            <a:ext cx="634365" cy="8890"/>
          </a:xfrm>
          <a:prstGeom prst="line">
            <a:avLst/>
          </a:prstGeom>
          <a:ln w="28575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sz="1705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隶书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726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/>
      <p:bldP spid="7" grpId="0"/>
      <p:bldP spid="8" grpId="0"/>
      <p:bldP spid="9" grpId="0"/>
      <p:bldP spid="11" grpId="0" animBg="1"/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70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9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9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90"/>
  <p:tag name="KSO_WM_UNIT_TEXT_FILL_FORE_SCHEMECOLOR_INDEX" val="13"/>
  <p:tag name="KSO_WM_UNIT_TEXT_FILL_FORE_SCHEMECOLOR_INDEX_BRIGHTNESS" val="0"/>
  <p:tag name="KSO_WM_UNIT_TEXT_FILL_TYPE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91"/>
  <p:tag name="KSO_WM_UNIT_TEXT_FILL_FORE_SCHEMECOLOR_INDEX" val="13"/>
  <p:tag name="KSO_WM_UNIT_TEXT_FILL_FORE_SCHEMECOLOR_INDEX_BRIGHTNESS" val="0"/>
  <p:tag name="KSO_WM_UNIT_TEXT_FILL_TYPE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94"/>
  <p:tag name="KSO_WM_UNIT_TEXT_FILL_FORE_SCHEMECOLOR_INDEX" val="13"/>
  <p:tag name="KSO_WM_UNIT_TEXT_FILL_FORE_SCHEMECOLOR_INDEX_BRIGHTNESS" val="0"/>
  <p:tag name="KSO_WM_UNIT_TEXT_FILL_TYPE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95"/>
  <p:tag name="KSO_WM_UNIT_TEXT_FILL_FORE_SCHEMECOLOR_INDEX" val="13"/>
  <p:tag name="KSO_WM_UNIT_TEXT_FILL_FORE_SCHEMECOLOR_INDEX_BRIGHTNESS" val="0"/>
  <p:tag name="KSO_WM_UNIT_TEXT_FILL_TYPE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172"/>
  <p:tag name="KSO_WM_BEAUTIFY_FLAG" val="#wm#"/>
  <p:tag name="KSO_WM_SLIDE_BACKGROUND_TYPE" val="general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FILL_FORE_SCHEMECOLOR_INDEX" val="16"/>
  <p:tag name="KSO_WM_UNIT_FILL_FORE_SCHEMECOLOR_INDEX_BRIGHTNESS" val="0"/>
  <p:tag name="KSO_WM_UNIT_FILL_TYPE" val="1"/>
  <p:tag name="KSO_WM_UNIT_HIGHLIGHT" val="0"/>
  <p:tag name="KSO_WM_UNIT_ID" val="_12*i*0"/>
  <p:tag name="KSO_WM_UNIT_INDEX" val="0"/>
  <p:tag name="KSO_WM_UNIT_LAYERLEVEL" val="1"/>
  <p:tag name="KSO_WM_UNIT_SUBTYPE" val="h"/>
  <p:tag name="KSO_WM_UNIT_TEXT_FILL_FORE_SCHEMECOLOR_INDEX" val="2"/>
  <p:tag name="KSO_WM_UNIT_TEXT_FILL_FORE_SCHEMECOLOR_INDEX_BRIGHTNESS" val="0"/>
  <p:tag name="KSO_WM_UNIT_TEXT_FILL_TYPE" val="1"/>
  <p:tag name="KSO_WM_UNIT_TYPE" val="i"/>
  <p:tag name="WM_BEAUTIFY_SHAPE_IDENTITY" val="{3563be24-4d15-4b20-abfb-1d334a2541be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0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0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09"/>
  <p:tag name="KSO_WM_UNIT_TEXT_FILL_FORE_SCHEMECOLOR_INDEX" val="13"/>
  <p:tag name="KSO_WM_UNIT_TEXT_FILL_FORE_SCHEMECOLOR_INDEX_BRIGHTNESS" val="0"/>
  <p:tag name="KSO_WM_UNIT_TEXT_FILL_TYP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7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1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12"/>
  <p:tag name="KSO_WM_UNIT_FILL_FORE_SCHEMECOLOR_INDEX" val="9"/>
  <p:tag name="KSO_WM_UNIT_FILL_FORE_SCHEMECOLOR_INDEX_BRIGHTNESS" val="0.6"/>
  <p:tag name="KSO_WM_UNIT_FILL_TYPE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13"/>
  <p:tag name="KSO_WM_UNIT_FILL_FORE_SCHEMECOLOR_INDEX" val="9"/>
  <p:tag name="KSO_WM_UNIT_FILL_FORE_SCHEMECOLOR_INDEX_BRIGHTNESS" val="0.6"/>
  <p:tag name="KSO_WM_UNIT_FILL_TYPE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1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15"/>
  <p:tag name="KSO_WM_UNIT_TEXT_FILL_FORE_SCHEMECOLOR_INDEX" val="13"/>
  <p:tag name="KSO_WM_UNIT_TEXT_FILL_FORE_SCHEMECOLOR_INDEX_BRIGHTNESS" val="0"/>
  <p:tag name="KSO_WM_UNIT_TEXT_FILL_TYPE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16"/>
  <p:tag name="KSO_WM_UNIT_TEXT_FILL_FORE_SCHEMECOLOR_INDEX" val="13"/>
  <p:tag name="KSO_WM_UNIT_TEXT_FILL_FORE_SCHEMECOLOR_INDEX_BRIGHTNESS" val="0"/>
  <p:tag name="KSO_WM_UNIT_TEXT_FILL_TYPE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17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18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19"/>
  <p:tag name="KSO_WM_UNIT_FILL_FORE_SCHEMECOLOR_INDEX" val="9"/>
  <p:tag name="KSO_WM_UNIT_FILL_FORE_SCHEMECOLOR_INDEX_BRIGHTNESS" val="0.6"/>
  <p:tag name="KSO_WM_UNIT_FILL_TYPE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2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86"/>
  <p:tag name="KSO_WM_TAG_VERSION" val="1.0"/>
  <p:tag name="KSO_WM_TEMPLATE_CATEGORY" val="diagram"/>
  <p:tag name="KSO_WM_TEMPLATE_INDEX" val="20205105"/>
  <p:tag name="KSO_WM_UNIT_COMPATIBLE" val="0"/>
  <p:tag name="KSO_WM_UNIT_DIAGRAM_ISNUMVISUAL" val="0"/>
  <p:tag name="KSO_WM_UNIT_DIAGRAM_ISREFERUNIT" val="0"/>
  <p:tag name="KSO_WM_UNIT_FILL_FORE_SCHEMECOLOR_INDEX" val="16"/>
  <p:tag name="KSO_WM_UNIT_FILL_FORE_SCHEMECOLOR_INDEX_BRIGHTNESS" val="0"/>
  <p:tag name="KSO_WM_UNIT_FILL_TYPE" val="1"/>
  <p:tag name="KSO_WM_UNIT_HIGHLIGHT" val="0"/>
  <p:tag name="KSO_WM_UNIT_ID" val="diagram20205105_1*i*1"/>
  <p:tag name="KSO_WM_UNIT_LAYERLEVEL" val="1"/>
  <p:tag name="KSO_WM_UNIT_LINE_FILL_TYPE" val="2"/>
  <p:tag name="KSO_WM_UNIT_LINE_FORE_SCHEMECOLOR_INDEX" val="5"/>
  <p:tag name="KSO_WM_UNIT_LINE_FORE_SCHEMECOLOR_INDEX_BRIGHTNESS" val="0"/>
  <p:tag name="KSO_WM_UNIT_TEXT_FILL_FORE_SCHEMECOLOR_INDEX" val="2"/>
  <p:tag name="KSO_WM_UNIT_TEXT_FILL_FORE_SCHEMECOLOR_INDEX_BRIGHTNESS" val="0"/>
  <p:tag name="KSO_WM_UNIT_TEXT_FILL_TYPE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2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22"/>
  <p:tag name="KSO_WM_UNIT_FILL_FORE_SCHEMECOLOR_INDEX" val="9"/>
  <p:tag name="KSO_WM_UNIT_FILL_FORE_SCHEMECOLOR_INDEX_BRIGHTNESS" val="0.6"/>
  <p:tag name="KSO_WM_UNIT_FILL_TYPE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710"/>
  <p:tag name="KSO_WM_UNIT_TEXT_FILL_FORE_SCHEMECOLOR_INDEX" val="13"/>
  <p:tag name="KSO_WM_UNIT_TEXT_FILL_FORE_SCHEMECOLOR_INDEX_BRIGHTNESS" val="0"/>
  <p:tag name="KSO_WM_UNIT_TEXT_FILL_TYPE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87"/>
  <p:tag name="KSO_WM_TAG_VERSION" val="1.0"/>
  <p:tag name="KSO_WM_TEMPLATE_CATEGORY" val="diagram"/>
  <p:tag name="KSO_WM_TEMPLATE_INDEX" val="20205105"/>
  <p:tag name="KSO_WM_UNIT_COMPATIBLE" val="0"/>
  <p:tag name="KSO_WM_UNIT_DIAGRAM_ISNUMVISUAL" val="0"/>
  <p:tag name="KSO_WM_UNIT_DIAGRAM_ISREFERUNIT" val="0"/>
  <p:tag name="KSO_WM_UNIT_FILL_FORE_SCHEMECOLOR_INDEX" val="16"/>
  <p:tag name="KSO_WM_UNIT_FILL_FORE_SCHEMECOLOR_INDEX_BRIGHTNESS" val="0"/>
  <p:tag name="KSO_WM_UNIT_FILL_TYPE" val="1"/>
  <p:tag name="KSO_WM_UNIT_HIGHLIGHT" val="0"/>
  <p:tag name="KSO_WM_UNIT_ID" val="diagram20205105_1*i*4"/>
  <p:tag name="KSO_WM_UNIT_LAYERLEVEL" val="1"/>
  <p:tag name="KSO_WM_UNIT_LINE_FILL_TYPE" val="2"/>
  <p:tag name="KSO_WM_UNIT_LINE_FORE_SCHEMECOLOR_INDEX" val="5"/>
  <p:tag name="KSO_WM_UNIT_LINE_FORE_SCHEMECOLOR_INDEX_BRIGHTNESS" val="0"/>
  <p:tag name="KSO_WM_UNIT_TEXT_FILL_FORE_SCHEMECOLOR_INDEX" val="2"/>
  <p:tag name="KSO_WM_UNIT_TEXT_FILL_FORE_SCHEMECOLOR_INDEX_BRIGHTNESS" val="0"/>
  <p:tag name="KSO_WM_UNIT_TEXT_FILL_TYP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88"/>
  <p:tag name="KSO_WM_TAG_VERSION" val="1.0"/>
  <p:tag name="KSO_WM_TEMPLATE_CATEGORY" val="diagram"/>
  <p:tag name="KSO_WM_TEMPLATE_INDEX" val="20205105"/>
  <p:tag name="KSO_WM_UNIT_COMPATIBLE" val="0"/>
  <p:tag name="KSO_WM_UNIT_DIAGRAM_ISNUMVISUAL" val="0"/>
  <p:tag name="KSO_WM_UNIT_DIAGRAM_ISREFERUNIT" val="0"/>
  <p:tag name="KSO_WM_UNIT_HIGHLIGHT" val="0"/>
  <p:tag name="KSO_WM_UNIT_ID" val="diagram20205105_1*f*2"/>
  <p:tag name="KSO_WM_UNIT_LAYERLEVEL" val="1"/>
  <p:tag name="KSO_WM_UNIT_NOCLEAR" val="0"/>
  <p:tag name="KSO_WM_UNIT_PRESET_TEXT" val="点击此处添加正文，文字是您思想的提炼，为了最终呈现发布的良好效果。&#10;请尽量言简意赅的阐述观点；根据需要可酌情增减文字以便观者可以。"/>
  <p:tag name="KSO_WM_UNIT_TEXT_FILL_FORE_SCHEMECOLOR_INDEX" val="13"/>
  <p:tag name="KSO_WM_UNIT_TEXT_FILL_FORE_SCHEMECOLOR_INDEX_BRIGHTNESS" val="0.25"/>
  <p:tag name="KSO_WM_UNIT_TEXT_FILL_TYPE" val="1"/>
  <p:tag name="KSO_WM_UNIT_TEXT_PART_ID_V2" val="d-3-2"/>
  <p:tag name="KSO_WM_UNIT_VALUE" val="23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89"/>
  <p:tag name="KSO_WM_TAG_VERSION" val="1.0"/>
  <p:tag name="KSO_WM_TEMPLATE_CATEGORY" val="diagram"/>
  <p:tag name="KSO_WM_TEMPLATE_INDEX" val="20205105"/>
  <p:tag name="KSO_WM_UNIT_COMPATIBLE" val="0"/>
  <p:tag name="KSO_WM_UNIT_DIAGRAM_ISNUMVISUAL" val="0"/>
  <p:tag name="KSO_WM_UNIT_DIAGRAM_ISREFERUNIT" val="0"/>
  <p:tag name="KSO_WM_UNIT_HIGHLIGHT" val="0"/>
  <p:tag name="KSO_WM_UNIT_ID" val="diagram20205105_1*f*2"/>
  <p:tag name="KSO_WM_UNIT_LAYERLEVEL" val="1"/>
  <p:tag name="KSO_WM_UNIT_NOCLEAR" val="0"/>
  <p:tag name="KSO_WM_UNIT_PRESET_TEXT" val="点击此处添加正文，文字是您思想的提炼，为了最终呈现发布的良好效果。&#10;请尽量言简意赅的阐述观点；根据需要可酌情增减文字以便观者可以。"/>
  <p:tag name="KSO_WM_UNIT_TEXT_FILL_FORE_SCHEMECOLOR_INDEX" val="13"/>
  <p:tag name="KSO_WM_UNIT_TEXT_FILL_FORE_SCHEMECOLOR_INDEX_BRIGHTNESS" val="0.25"/>
  <p:tag name="KSO_WM_UNIT_TEXT_FILL_TYPE" val="1"/>
  <p:tag name="KSO_WM_UNIT_TEXT_PART_ID_V2" val="d-3-2"/>
  <p:tag name="KSO_WM_UNIT_VALUE" val="23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9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9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696"/>
</p:tagLst>
</file>

<file path=ppt/theme/theme1.xml><?xml version="1.0" encoding="utf-8"?>
<a:theme xmlns:a="http://schemas.openxmlformats.org/drawingml/2006/main" name="丝状">
  <a:themeElements>
    <a:clrScheme name="丝状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丝状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88</TotalTime>
  <Words>926</Words>
  <Application>Microsoft Office PowerPoint</Application>
  <PresentationFormat>宽屏</PresentationFormat>
  <Paragraphs>59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7" baseType="lpstr">
      <vt:lpstr>等线</vt:lpstr>
      <vt:lpstr>华文楷体</vt:lpstr>
      <vt:lpstr>华文新魏</vt:lpstr>
      <vt:lpstr>华文行楷</vt:lpstr>
      <vt:lpstr>华文中宋</vt:lpstr>
      <vt:lpstr>楷体</vt:lpstr>
      <vt:lpstr>宋体</vt:lpstr>
      <vt:lpstr>微软雅黑</vt:lpstr>
      <vt:lpstr>Arial</vt:lpstr>
      <vt:lpstr>Century Gothic</vt:lpstr>
      <vt:lpstr>Wingdings</vt:lpstr>
      <vt:lpstr>Wingdings 3</vt:lpstr>
      <vt:lpstr>丝状</vt:lpstr>
      <vt:lpstr>望海潮</vt:lpstr>
      <vt:lpstr>教材分析</vt:lpstr>
      <vt:lpstr>学情分析</vt:lpstr>
      <vt:lpstr>PowerPoint 演示文稿</vt:lpstr>
      <vt:lpstr>教学方法</vt:lpstr>
      <vt:lpstr>教学过程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板书设计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望海潮</dc:title>
  <dc:creator>陈 明珠</dc:creator>
  <cp:lastModifiedBy>明珠</cp:lastModifiedBy>
  <cp:revision>5</cp:revision>
  <dcterms:created xsi:type="dcterms:W3CDTF">2023-04-23T12:23:49Z</dcterms:created>
  <dcterms:modified xsi:type="dcterms:W3CDTF">2023-04-23T13:57:05Z</dcterms:modified>
</cp:coreProperties>
</file>