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doc" ContentType="application/msword"/>
  <Default Extension="docx" ContentType="application/vnd.openxmlformats-officedocument.wordprocessingml.document"/>
  <Default Extension="bin" ContentType="application/vnd.openxmlformats-officedocument.oleObject"/>
  <Default Extension="wmf" ContentType="image/x-wmf"/>
  <Default Extension="png" ContentType="image/png"/>
  <Default Extension="emf" ContentType="image/x-e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3376" r:id="rId3"/>
    <p:sldId id="3425" r:id="rId4"/>
    <p:sldId id="3426" r:id="rId5"/>
    <p:sldId id="3379" r:id="rId6"/>
    <p:sldId id="3385" r:id="rId7"/>
    <p:sldId id="3386" r:id="rId8"/>
    <p:sldId id="3427" r:id="rId9"/>
    <p:sldId id="3387" r:id="rId11"/>
    <p:sldId id="3423" r:id="rId12"/>
    <p:sldId id="3424" r:id="rId13"/>
    <p:sldId id="3388" r:id="rId14"/>
    <p:sldId id="3389" r:id="rId15"/>
    <p:sldId id="3428" r:id="rId16"/>
    <p:sldId id="3429" r:id="rId17"/>
    <p:sldId id="3430" r:id="rId18"/>
    <p:sldId id="3431" r:id="rId19"/>
    <p:sldId id="3392" r:id="rId20"/>
    <p:sldId id="3394" r:id="rId21"/>
    <p:sldId id="3432" r:id="rId22"/>
    <p:sldId id="3433" r:id="rId23"/>
    <p:sldId id="3434" r:id="rId24"/>
    <p:sldId id="3435" r:id="rId25"/>
    <p:sldId id="3396" r:id="rId26"/>
  </p:sldIdLst>
  <p:sldSz cx="12192000" cy="6858000"/>
  <p:notesSz cx="9928225" cy="6797675"/>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30" userDrawn="1">
          <p15:clr>
            <a:srgbClr val="A4A3A4"/>
          </p15:clr>
        </p15:guide>
        <p15:guide id="2" pos="212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2" autoAdjust="0"/>
    <p:restoredTop sz="94660"/>
  </p:normalViewPr>
  <p:slideViewPr>
    <p:cSldViewPr showGuides="1">
      <p:cViewPr varScale="1">
        <p:scale>
          <a:sx n="105" d="100"/>
          <a:sy n="105" d="100"/>
        </p:scale>
        <p:origin x="198" y="114"/>
      </p:cViewPr>
      <p:guideLst>
        <p:guide orient="horz" pos="2930"/>
        <p:guide pos="2121"/>
      </p:guideLst>
    </p:cSldViewPr>
  </p:slideViewPr>
  <p:notesTextViewPr>
    <p:cViewPr>
      <p:scale>
        <a:sx n="100" d="100"/>
        <a:sy n="100" d="100"/>
      </p:scale>
      <p:origin x="0" y="0"/>
    </p:cViewPr>
  </p:notesTextViewPr>
  <p:notesViewPr>
    <p:cSldViewPr>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55.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2231" cy="341458"/>
          </a:xfrm>
          <a:prstGeom prst="rect">
            <a:avLst/>
          </a:prstGeom>
        </p:spPr>
        <p:txBody>
          <a:bodyPr vert="horz" lIns="80284" tIns="40142" rIns="80284" bIns="40142" rtlCol="0"/>
          <a:lstStyle>
            <a:lvl1pPr algn="l">
              <a:defRPr sz="1100"/>
            </a:lvl1pPr>
          </a:lstStyle>
          <a:p>
            <a:endParaRPr lang="zh-CN" altLang="en-US"/>
          </a:p>
        </p:txBody>
      </p:sp>
      <p:sp>
        <p:nvSpPr>
          <p:cNvPr id="3" name="日期占位符 2"/>
          <p:cNvSpPr>
            <a:spLocks noGrp="1"/>
          </p:cNvSpPr>
          <p:nvPr>
            <p:ph type="dt" idx="1"/>
          </p:nvPr>
        </p:nvSpPr>
        <p:spPr>
          <a:xfrm>
            <a:off x="5623409" y="0"/>
            <a:ext cx="4302231" cy="341458"/>
          </a:xfrm>
          <a:prstGeom prst="rect">
            <a:avLst/>
          </a:prstGeom>
        </p:spPr>
        <p:txBody>
          <a:bodyPr vert="horz" lIns="80284" tIns="40142" rIns="80284" bIns="40142" rtlCol="0"/>
          <a:lstStyle>
            <a:lvl1pPr algn="r">
              <a:defRPr sz="1100"/>
            </a:lvl1pPr>
          </a:lstStyle>
          <a:p>
            <a:fld id="{3B5801A6-ED62-4A20-9491-9B5BD5A6C23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925763" y="849313"/>
            <a:ext cx="4076700" cy="2293937"/>
          </a:xfrm>
          <a:prstGeom prst="rect">
            <a:avLst/>
          </a:prstGeom>
          <a:noFill/>
          <a:ln w="12700">
            <a:solidFill>
              <a:prstClr val="black"/>
            </a:solidFill>
          </a:ln>
        </p:spPr>
      </p:sp>
      <p:sp>
        <p:nvSpPr>
          <p:cNvPr id="5" name="备注占位符 4"/>
          <p:cNvSpPr>
            <a:spLocks noGrp="1"/>
          </p:cNvSpPr>
          <p:nvPr>
            <p:ph type="body" sz="quarter" idx="3"/>
          </p:nvPr>
        </p:nvSpPr>
        <p:spPr>
          <a:xfrm>
            <a:off x="992823" y="3271382"/>
            <a:ext cx="7942580" cy="2676584"/>
          </a:xfrm>
          <a:prstGeom prst="rect">
            <a:avLst/>
          </a:prstGeom>
        </p:spPr>
        <p:txBody>
          <a:bodyPr vert="horz" lIns="80284" tIns="40142" rIns="80284" bIns="40142"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6456219"/>
            <a:ext cx="4302231" cy="341457"/>
          </a:xfrm>
          <a:prstGeom prst="rect">
            <a:avLst/>
          </a:prstGeom>
        </p:spPr>
        <p:txBody>
          <a:bodyPr vert="horz" lIns="80284" tIns="40142" rIns="80284" bIns="40142" rtlCol="0" anchor="b"/>
          <a:lstStyle>
            <a:lvl1pPr algn="l">
              <a:defRPr sz="1100"/>
            </a:lvl1pPr>
          </a:lstStyle>
          <a:p>
            <a:endParaRPr lang="zh-CN" altLang="en-US"/>
          </a:p>
        </p:txBody>
      </p:sp>
      <p:sp>
        <p:nvSpPr>
          <p:cNvPr id="7" name="灯片编号占位符 6"/>
          <p:cNvSpPr>
            <a:spLocks noGrp="1"/>
          </p:cNvSpPr>
          <p:nvPr>
            <p:ph type="sldNum" sz="quarter" idx="5"/>
          </p:nvPr>
        </p:nvSpPr>
        <p:spPr>
          <a:xfrm>
            <a:off x="5623409" y="6456219"/>
            <a:ext cx="4302231" cy="341457"/>
          </a:xfrm>
          <a:prstGeom prst="rect">
            <a:avLst/>
          </a:prstGeom>
        </p:spPr>
        <p:txBody>
          <a:bodyPr vert="horz" lIns="80284" tIns="40142" rIns="80284" bIns="40142" rtlCol="0" anchor="b"/>
          <a:lstStyle>
            <a:lvl1pPr algn="r">
              <a:defRPr sz="1100"/>
            </a:lvl1pPr>
          </a:lstStyle>
          <a:p>
            <a:fld id="{112005BB-2098-4628-B5EF-0E902037273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ACA4BDDB-8930-4DFF-B728-F90EE060943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showMasterSp="0">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60603" y="192735"/>
            <a:ext cx="10870793" cy="742950"/>
          </a:xfrm>
          <a:prstGeom prst="rect">
            <a:avLst/>
          </a:prstGeom>
        </p:spPr>
        <p:txBody>
          <a:bodyPr wrap="square" lIns="0" tIns="0" rIns="0" bIns="0">
            <a:spAutoFit/>
          </a:bodyPr>
          <a:lstStyle>
            <a:lvl1pPr>
              <a:defRPr b="0" i="0">
                <a:solidFill>
                  <a:schemeClr val="tx1"/>
                </a:solidFill>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defRPr sz="1400" b="0" i="0">
                <a:solidFill>
                  <a:srgbClr val="1C1C1C"/>
                </a:solidFill>
                <a:latin typeface="Tahoma" panose="020B0604030504040204"/>
                <a:cs typeface="Tahoma" panose="020B0604030504040204"/>
              </a:defRPr>
            </a:lvl1pPr>
          </a:lstStyle>
          <a:p>
            <a:pPr marL="25400">
              <a:lnSpc>
                <a:spcPct val="100000"/>
              </a:lnSpc>
              <a:spcBef>
                <a:spcPts val="105"/>
              </a:spcBef>
            </a:pPr>
            <a:fld id="{81D60167-4931-47E6-BA6A-407CBD079E47}" type="slidenum">
              <a:rPr>
                <a:solidFill>
                  <a:srgbClr val="C00000"/>
                </a:solidFill>
              </a:rPr>
            </a:fld>
            <a:endParaRPr>
              <a:solidFill>
                <a:srgbClr val="C00000"/>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1" i="0">
                <a:solidFill>
                  <a:srgbClr val="9A0000"/>
                </a:solidFill>
                <a:latin typeface="微软雅黑" panose="020B0503020204020204" charset="-122"/>
                <a:cs typeface="微软雅黑" panose="020B0503020204020204" charset="-122"/>
              </a:defRPr>
            </a:lvl1pPr>
          </a:lstStyle>
          <a:p/>
        </p:txBody>
      </p:sp>
      <p:sp>
        <p:nvSpPr>
          <p:cNvPr id="3" name="Holder 3"/>
          <p:cNvSpPr>
            <a:spLocks noGrp="1"/>
          </p:cNvSpPr>
          <p:nvPr>
            <p:ph type="body" idx="1"/>
          </p:nvPr>
        </p:nvSpPr>
        <p:spPr/>
        <p:txBody>
          <a:bodyPr lIns="0" tIns="0" rIns="0" bIns="0"/>
          <a:lstStyle>
            <a:lvl1pPr>
              <a:defRPr sz="3600" b="0" i="0">
                <a:solidFill>
                  <a:schemeClr val="tx1"/>
                </a:solidFill>
                <a:latin typeface="宋体" panose="02010600030101010101" pitchFamily="2" charset="-122"/>
                <a:cs typeface="宋体" panose="02010600030101010101" pitchFamily="2" charset="-122"/>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defRPr sz="1400" b="0" i="0">
                <a:solidFill>
                  <a:srgbClr val="1C1C1C"/>
                </a:solidFill>
                <a:latin typeface="Tahoma" panose="020B0604030504040204"/>
                <a:cs typeface="Tahoma" panose="020B0604030504040204"/>
              </a:defRPr>
            </a:lvl1pPr>
          </a:lstStyle>
          <a:p>
            <a:pPr marL="25400">
              <a:lnSpc>
                <a:spcPct val="100000"/>
              </a:lnSpc>
              <a:spcBef>
                <a:spcPts val="105"/>
              </a:spcBef>
            </a:pPr>
            <a:fld id="{81D60167-4931-47E6-BA6A-407CBD079E47}" type="slidenum">
              <a:rPr>
                <a:solidFill>
                  <a:srgbClr val="C00000"/>
                </a:solidFill>
              </a:rPr>
            </a:fld>
            <a:endParaRPr>
              <a:solidFill>
                <a:srgbClr val="C00000"/>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showMasterSp="0">
  <p:cSld name="Two Content">
    <p:spTree>
      <p:nvGrpSpPr>
        <p:cNvPr id="1" name=""/>
        <p:cNvGrpSpPr/>
        <p:nvPr/>
      </p:nvGrpSpPr>
      <p:grpSpPr>
        <a:xfrm>
          <a:off x="0" y="0"/>
          <a:ext cx="0" cy="0"/>
          <a:chOff x="0" y="0"/>
          <a:chExt cx="0" cy="0"/>
        </a:xfrm>
      </p:grpSpPr>
      <p:sp>
        <p:nvSpPr>
          <p:cNvPr id="18" name="bk object 18"/>
          <p:cNvSpPr/>
          <p:nvPr/>
        </p:nvSpPr>
        <p:spPr>
          <a:xfrm>
            <a:off x="761" y="1044702"/>
            <a:ext cx="3503929" cy="8890"/>
          </a:xfrm>
          <a:custGeom>
            <a:avLst/>
            <a:gdLst/>
            <a:ahLst/>
            <a:cxnLst/>
            <a:rect l="l" t="t" r="r" b="b"/>
            <a:pathLst>
              <a:path w="3503929" h="8890">
                <a:moveTo>
                  <a:pt x="0" y="0"/>
                </a:moveTo>
                <a:lnTo>
                  <a:pt x="3503676" y="8762"/>
                </a:lnTo>
              </a:path>
            </a:pathLst>
          </a:custGeom>
          <a:ln w="38100">
            <a:solidFill>
              <a:srgbClr val="9A0000"/>
            </a:solidFill>
          </a:ln>
        </p:spPr>
        <p:txBody>
          <a:bodyPr wrap="square" lIns="0" tIns="0" rIns="0" bIns="0" rtlCol="0"/>
          <a:lstStyle/>
          <a:p/>
        </p:txBody>
      </p:sp>
      <p:sp>
        <p:nvSpPr>
          <p:cNvPr id="2" name="Holder 2"/>
          <p:cNvSpPr>
            <a:spLocks noGrp="1"/>
          </p:cNvSpPr>
          <p:nvPr>
            <p:ph type="title"/>
          </p:nvPr>
        </p:nvSpPr>
        <p:spPr/>
        <p:txBody>
          <a:bodyPr lIns="0" tIns="0" rIns="0" bIns="0"/>
          <a:lstStyle>
            <a:lvl1pPr>
              <a:defRPr sz="6600" b="1" i="0">
                <a:solidFill>
                  <a:srgbClr val="9A0000"/>
                </a:solidFill>
                <a:latin typeface="微软雅黑" panose="020B0503020204020204" charset="-122"/>
                <a:cs typeface="微软雅黑" panose="020B0503020204020204" charset="-122"/>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defRPr sz="1400" b="0" i="0">
                <a:solidFill>
                  <a:srgbClr val="1C1C1C"/>
                </a:solidFill>
                <a:latin typeface="Tahoma" panose="020B0604030504040204"/>
                <a:cs typeface="Tahoma" panose="020B0604030504040204"/>
              </a:defRPr>
            </a:lvl1pPr>
          </a:lstStyle>
          <a:p>
            <a:pPr marL="25400">
              <a:lnSpc>
                <a:spcPct val="100000"/>
              </a:lnSpc>
              <a:spcBef>
                <a:spcPts val="105"/>
              </a:spcBef>
            </a:pPr>
            <a:fld id="{81D60167-4931-47E6-BA6A-407CBD079E47}" type="slidenum">
              <a:rPr>
                <a:solidFill>
                  <a:srgbClr val="C00000"/>
                </a:solidFill>
              </a:rPr>
            </a:fld>
            <a:endParaRPr>
              <a:solidFill>
                <a:srgbClr val="C00000"/>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showMasterSp="0">
  <p:cSld name="Title Only">
    <p:spTree>
      <p:nvGrpSpPr>
        <p:cNvPr id="1" name=""/>
        <p:cNvGrpSpPr/>
        <p:nvPr/>
      </p:nvGrpSpPr>
      <p:grpSpPr>
        <a:xfrm>
          <a:off x="0" y="0"/>
          <a:ext cx="0" cy="0"/>
          <a:chOff x="0" y="0"/>
          <a:chExt cx="0" cy="0"/>
        </a:xfrm>
      </p:grpSpPr>
      <p:sp>
        <p:nvSpPr>
          <p:cNvPr id="18" name="bk object 18"/>
          <p:cNvSpPr/>
          <p:nvPr/>
        </p:nvSpPr>
        <p:spPr>
          <a:xfrm>
            <a:off x="761" y="1044702"/>
            <a:ext cx="3503929" cy="8890"/>
          </a:xfrm>
          <a:custGeom>
            <a:avLst/>
            <a:gdLst/>
            <a:ahLst/>
            <a:cxnLst/>
            <a:rect l="l" t="t" r="r" b="b"/>
            <a:pathLst>
              <a:path w="3503929" h="8890">
                <a:moveTo>
                  <a:pt x="0" y="0"/>
                </a:moveTo>
                <a:lnTo>
                  <a:pt x="3503676" y="8762"/>
                </a:lnTo>
              </a:path>
            </a:pathLst>
          </a:custGeom>
          <a:ln w="38100">
            <a:solidFill>
              <a:srgbClr val="9A0000"/>
            </a:solidFill>
          </a:ln>
        </p:spPr>
        <p:txBody>
          <a:bodyPr wrap="square" lIns="0" tIns="0" rIns="0" bIns="0" rtlCol="0"/>
          <a:lstStyle/>
          <a:p/>
        </p:txBody>
      </p:sp>
      <p:sp>
        <p:nvSpPr>
          <p:cNvPr id="2" name="Holder 2"/>
          <p:cNvSpPr>
            <a:spLocks noGrp="1"/>
          </p:cNvSpPr>
          <p:nvPr>
            <p:ph type="title"/>
          </p:nvPr>
        </p:nvSpPr>
        <p:spPr/>
        <p:txBody>
          <a:bodyPr lIns="0" tIns="0" rIns="0" bIns="0"/>
          <a:lstStyle>
            <a:lvl1pPr>
              <a:defRPr sz="6600" b="1" i="0">
                <a:solidFill>
                  <a:srgbClr val="9A0000"/>
                </a:solidFill>
                <a:latin typeface="微软雅黑" panose="020B0503020204020204" charset="-122"/>
                <a:cs typeface="微软雅黑" panose="020B0503020204020204" charset="-122"/>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defRPr sz="1400" b="0" i="0">
                <a:solidFill>
                  <a:srgbClr val="1C1C1C"/>
                </a:solidFill>
                <a:latin typeface="Tahoma" panose="020B0604030504040204"/>
                <a:cs typeface="Tahoma" panose="020B0604030504040204"/>
              </a:defRPr>
            </a:lvl1pPr>
          </a:lstStyle>
          <a:p>
            <a:pPr marL="25400">
              <a:lnSpc>
                <a:spcPct val="100000"/>
              </a:lnSpc>
              <a:spcBef>
                <a:spcPts val="105"/>
              </a:spcBef>
            </a:pPr>
            <a:fld id="{81D60167-4931-47E6-BA6A-407CBD079E47}" type="slidenum">
              <a:rPr>
                <a:solidFill>
                  <a:srgbClr val="C00000"/>
                </a:solidFill>
              </a:rPr>
            </a:fld>
            <a:endParaRPr>
              <a:solidFill>
                <a:srgbClr val="C00000"/>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showMasterSp="0">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defRPr sz="1400" b="0" i="0">
                <a:solidFill>
                  <a:srgbClr val="1C1C1C"/>
                </a:solidFill>
                <a:latin typeface="Tahoma" panose="020B0604030504040204"/>
                <a:cs typeface="Tahoma" panose="020B0604030504040204"/>
              </a:defRPr>
            </a:lvl1pPr>
          </a:lstStyle>
          <a:p>
            <a:pPr marL="25400">
              <a:lnSpc>
                <a:spcPct val="100000"/>
              </a:lnSpc>
              <a:spcBef>
                <a:spcPts val="105"/>
              </a:spcBef>
            </a:pPr>
            <a:fld id="{81D60167-4931-47E6-BA6A-407CBD079E47}" type="slidenum">
              <a:rPr>
                <a:solidFill>
                  <a:srgbClr val="C00000"/>
                </a:solidFill>
              </a:rPr>
            </a:fld>
            <a:endParaRPr>
              <a:solidFill>
                <a:srgbClr val="C00000"/>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D8BD707-D9CF-40AE-B4C6-C98DA3205C09}" type="datetimeFigureOut">
              <a:rPr lang="en-US"/>
            </a:fld>
            <a:endParaRPr lang="en-US"/>
          </a:p>
        </p:txBody>
      </p:sp>
      <p:sp>
        <p:nvSpPr>
          <p:cNvPr id="4" name="页脚占位符 3"/>
          <p:cNvSpPr>
            <a:spLocks noGrp="1"/>
          </p:cNvSpPr>
          <p:nvPr>
            <p:ph type="ftr" sz="quarter" idx="11"/>
          </p:nvPr>
        </p:nvSpPr>
        <p:spPr/>
        <p:txBody>
          <a:bodyPr/>
          <a:lstStyle/>
          <a:p/>
        </p:txBody>
      </p:sp>
      <p:sp>
        <p:nvSpPr>
          <p:cNvPr id="5" name="灯片编号占位符 4"/>
          <p:cNvSpPr>
            <a:spLocks noGrp="1"/>
          </p:cNvSpPr>
          <p:nvPr>
            <p:ph type="sldNum" sz="quarter" idx="12"/>
          </p:nvPr>
        </p:nvSpPr>
        <p:spPr/>
        <p:txBody>
          <a:bodyPr/>
          <a:lstStyle/>
          <a:p>
            <a:pPr marL="25400">
              <a:lnSpc>
                <a:spcPct val="100000"/>
              </a:lnSpc>
              <a:spcBef>
                <a:spcPts val="105"/>
              </a:spcBef>
            </a:pPr>
            <a:fld id="{81D60167-4931-47E6-BA6A-407CBD079E47}" type="slidenum">
              <a:rPr>
                <a:solidFill>
                  <a:srgbClr val="C00000"/>
                </a:solidFill>
              </a:rPr>
            </a:fld>
            <a:endParaRPr>
              <a:solidFill>
                <a:srgbClr val="C00000"/>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p>
        </p:txBody>
      </p:sp>
      <p:sp>
        <p:nvSpPr>
          <p:cNvPr id="3" name="页脚占位符 2"/>
          <p:cNvSpPr>
            <a:spLocks noGrp="1"/>
          </p:cNvSpPr>
          <p:nvPr>
            <p:ph type="ftr" sz="quarter" idx="11"/>
          </p:nvPr>
        </p:nvSpPr>
        <p:spPr/>
        <p:txBody>
          <a:bodyPr/>
          <a:lstStyle/>
          <a:p>
            <a:pPr lvl="0" fontAlgn="base"/>
            <a:endParaRPr lang="zh-CN" strike="noStrike" noProof="1"/>
          </a:p>
        </p:txBody>
      </p:sp>
      <p:sp>
        <p:nvSpPr>
          <p:cNvPr id="4" name="灯片编号占位符 3"/>
          <p:cNvSpPr>
            <a:spLocks noGrp="1"/>
          </p:cNvSpPr>
          <p:nvPr>
            <p:ph type="sldNum" sz="quarter" idx="12"/>
          </p:nvPr>
        </p:nvSpPr>
        <p:spPr/>
        <p:txBody>
          <a:bodyPr/>
          <a:lstStyle/>
          <a:p>
            <a:pPr lvl="0" fontAlgn="base"/>
            <a:fld id="{9A0DB2DC-4C9A-4742-B13C-FB6460FD3503}" type="slidenum">
              <a:rPr lang="en-US" alt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en-US" alt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2" name="矩形 11"/>
          <p:cNvSpPr/>
          <p:nvPr userDrawn="1"/>
        </p:nvSpPr>
        <p:spPr>
          <a:xfrm>
            <a:off x="175922" y="489494"/>
            <a:ext cx="11864924" cy="6218039"/>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141" y="13882"/>
            <a:ext cx="5332928" cy="36830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b="1" dirty="0" smtClean="0">
                <a:solidFill>
                  <a:schemeClr val="accent6">
                    <a:lumMod val="75000"/>
                  </a:schemeClr>
                </a:solidFill>
                <a:latin typeface="微软雅黑" panose="020B0503020204020204" charset="-122"/>
                <a:ea typeface="微软雅黑" panose="020B0503020204020204" charset="-122"/>
                <a:sym typeface="+mn-ea"/>
              </a:rPr>
              <a:t>知识点</a:t>
            </a:r>
            <a:endParaRPr lang="zh-CN" altLang="en-US" b="1" dirty="0">
              <a:solidFill>
                <a:schemeClr val="accent6">
                  <a:lumMod val="75000"/>
                </a:schemeClr>
              </a:solidFill>
              <a:latin typeface="微软雅黑" panose="020B0503020204020204" charset="-122"/>
              <a:ea typeface="微软雅黑" panose="020B0503020204020204" charset="-122"/>
              <a:sym typeface="+mn-ea"/>
            </a:endParaRPr>
          </a:p>
        </p:txBody>
      </p:sp>
      <p:cxnSp>
        <p:nvCxnSpPr>
          <p:cNvPr id="22" name="直接连接符 21"/>
          <p:cNvCxnSpPr/>
          <p:nvPr userDrawn="1"/>
        </p:nvCxnSpPr>
        <p:spPr>
          <a:xfrm>
            <a:off x="192435" y="358091"/>
            <a:ext cx="10947206" cy="8253"/>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922" y="1922"/>
            <a:ext cx="159410" cy="3707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7401" y="0"/>
            <a:ext cx="949473" cy="38092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4410" y="34267"/>
            <a:ext cx="1080939"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26" name="动作按钮: 后退或前一项 25">
            <a:hlinkClick r:id="" action="ppaction://hlinkshowjump?jump=previousslide"/>
          </p:cNvPr>
          <p:cNvSpPr/>
          <p:nvPr userDrawn="1"/>
        </p:nvSpPr>
        <p:spPr>
          <a:xfrm>
            <a:off x="11157967" y="6428086"/>
            <a:ext cx="268612" cy="26861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a:p>
        </p:txBody>
      </p:sp>
      <p:sp>
        <p:nvSpPr>
          <p:cNvPr id="27" name="动作按钮: 前进或下一项 26">
            <a:hlinkClick r:id="" action="ppaction://hlinkshowjump?jump=nextslide"/>
          </p:cNvPr>
          <p:cNvSpPr/>
          <p:nvPr userDrawn="1"/>
        </p:nvSpPr>
        <p:spPr>
          <a:xfrm>
            <a:off x="11537708" y="6428086"/>
            <a:ext cx="268612" cy="26861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a:p>
        </p:txBody>
      </p:sp>
      <p:sp>
        <p:nvSpPr>
          <p:cNvPr id="28" name="动作按钮: 结束 27">
            <a:hlinkClick r:id="" action="ppaction://hlinkshowjump?jump=endshow"/>
          </p:cNvPr>
          <p:cNvSpPr/>
          <p:nvPr userDrawn="1"/>
        </p:nvSpPr>
        <p:spPr>
          <a:xfrm>
            <a:off x="11917448" y="6423958"/>
            <a:ext cx="276867" cy="276873"/>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a:p>
        </p:txBody>
      </p:sp>
      <p:sp>
        <p:nvSpPr>
          <p:cNvPr id="29" name="TextBox 28">
            <a:hlinkClick r:id="" action="ppaction://noaction"/>
          </p:cNvPr>
          <p:cNvSpPr txBox="1"/>
          <p:nvPr userDrawn="1"/>
        </p:nvSpPr>
        <p:spPr>
          <a:xfrm>
            <a:off x="10466327" y="6388929"/>
            <a:ext cx="589280" cy="337185"/>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charset="-122"/>
                <a:ea typeface="微软雅黑" panose="020B0503020204020204" charset="-122"/>
              </a:rPr>
              <a:t>目录</a:t>
            </a:r>
            <a:endParaRPr lang="zh-CN" altLang="en-US" sz="1600" b="1" u="sng" dirty="0">
              <a:solidFill>
                <a:schemeClr val="accent1">
                  <a:lumMod val="7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file:///D:\qq&#25991;&#20214;\712321467\Image\C2C\Image2\%7b75232B38-A165-1FB7-499C-2E1C792CACB5%7d.png" TargetMode="External"/><Relationship Id="rId11" Type="http://schemas.openxmlformats.org/officeDocument/2006/relationships/image" Target="../media/image2.png"/><Relationship Id="rId10" Type="http://schemas.openxmlformats.org/officeDocument/2006/relationships/image" Target="../media/image1.jpe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0"/>
          <a:stretch>
            <a:fillRect/>
          </a:stretch>
        </a:blipFill>
        <a:effectLst/>
      </p:bgPr>
    </p:bg>
    <p:spTree>
      <p:nvGrpSpPr>
        <p:cNvPr id="1" name=""/>
        <p:cNvGrpSpPr/>
        <p:nvPr/>
      </p:nvGrpSpPr>
      <p:grpSpPr>
        <a:xfrm>
          <a:off x="0" y="0"/>
          <a:ext cx="0" cy="0"/>
          <a:chOff x="0" y="0"/>
          <a:chExt cx="0" cy="0"/>
        </a:xfrm>
      </p:grpSpPr>
      <p:sp>
        <p:nvSpPr>
          <p:cNvPr id="18" name="bk object 18"/>
          <p:cNvSpPr/>
          <p:nvPr/>
        </p:nvSpPr>
        <p:spPr>
          <a:xfrm>
            <a:off x="761" y="1044702"/>
            <a:ext cx="3503929" cy="8890"/>
          </a:xfrm>
          <a:custGeom>
            <a:avLst/>
            <a:gdLst/>
            <a:ahLst/>
            <a:cxnLst/>
            <a:rect l="l" t="t" r="r" b="b"/>
            <a:pathLst>
              <a:path w="3503929" h="8890">
                <a:moveTo>
                  <a:pt x="0" y="0"/>
                </a:moveTo>
                <a:lnTo>
                  <a:pt x="3503676" y="8762"/>
                </a:lnTo>
              </a:path>
            </a:pathLst>
          </a:custGeom>
          <a:ln w="38100">
            <a:solidFill>
              <a:srgbClr val="9A0000"/>
            </a:solidFill>
          </a:ln>
        </p:spPr>
        <p:txBody>
          <a:bodyPr wrap="square" lIns="0" tIns="0" rIns="0" bIns="0" rtlCol="0"/>
          <a:lstStyle/>
          <a:p/>
        </p:txBody>
      </p:sp>
      <p:sp>
        <p:nvSpPr>
          <p:cNvPr id="2" name="Holder 2"/>
          <p:cNvSpPr>
            <a:spLocks noGrp="1"/>
          </p:cNvSpPr>
          <p:nvPr>
            <p:ph type="title"/>
          </p:nvPr>
        </p:nvSpPr>
        <p:spPr>
          <a:xfrm>
            <a:off x="9246616" y="1479118"/>
            <a:ext cx="1871979" cy="3547745"/>
          </a:xfrm>
          <a:prstGeom prst="rect">
            <a:avLst/>
          </a:prstGeom>
        </p:spPr>
        <p:txBody>
          <a:bodyPr wrap="square" lIns="0" tIns="0" rIns="0" bIns="0">
            <a:spAutoFit/>
          </a:bodyPr>
          <a:lstStyle>
            <a:lvl1pPr>
              <a:defRPr sz="6600" b="1" i="0">
                <a:solidFill>
                  <a:srgbClr val="9A0000"/>
                </a:solidFill>
                <a:latin typeface="微软雅黑" panose="020B0503020204020204" charset="-122"/>
                <a:cs typeface="微软雅黑" panose="020B0503020204020204" charset="-122"/>
              </a:defRPr>
            </a:lvl1pPr>
          </a:lstStyle>
          <a:p/>
        </p:txBody>
      </p:sp>
      <p:sp>
        <p:nvSpPr>
          <p:cNvPr id="3" name="Holder 3"/>
          <p:cNvSpPr>
            <a:spLocks noGrp="1"/>
          </p:cNvSpPr>
          <p:nvPr>
            <p:ph type="body" idx="1"/>
          </p:nvPr>
        </p:nvSpPr>
        <p:spPr>
          <a:xfrm>
            <a:off x="558190" y="1276858"/>
            <a:ext cx="10937240" cy="3647440"/>
          </a:xfrm>
          <a:prstGeom prst="rect">
            <a:avLst/>
          </a:prstGeom>
        </p:spPr>
        <p:txBody>
          <a:bodyPr wrap="square" lIns="0" tIns="0" rIns="0" bIns="0">
            <a:spAutoFit/>
          </a:bodyPr>
          <a:lstStyle>
            <a:lvl1pPr>
              <a:defRPr sz="3600" b="0" i="0">
                <a:solidFill>
                  <a:schemeClr val="tx1"/>
                </a:solidFill>
                <a:latin typeface="宋体" panose="02010600030101010101" pitchFamily="2" charset="-122"/>
                <a:cs typeface="宋体" panose="02010600030101010101" pitchFamily="2" charset="-122"/>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11880342" y="6585522"/>
            <a:ext cx="246379" cy="241300"/>
          </a:xfrm>
          <a:prstGeom prst="rect">
            <a:avLst/>
          </a:prstGeom>
        </p:spPr>
        <p:txBody>
          <a:bodyPr wrap="square" lIns="0" tIns="0" rIns="0" bIns="0">
            <a:spAutoFit/>
          </a:bodyPr>
          <a:lstStyle>
            <a:lvl1pPr>
              <a:defRPr sz="1400" b="0" i="0">
                <a:solidFill>
                  <a:srgbClr val="1C1C1C"/>
                </a:solidFill>
                <a:latin typeface="Tahoma" panose="020B0604030504040204"/>
                <a:cs typeface="Tahoma" panose="020B0604030504040204"/>
              </a:defRPr>
            </a:lvl1pPr>
          </a:lstStyle>
          <a:p>
            <a:pPr marL="25400">
              <a:lnSpc>
                <a:spcPct val="100000"/>
              </a:lnSpc>
              <a:spcBef>
                <a:spcPts val="105"/>
              </a:spcBef>
            </a:pPr>
            <a:fld id="{81D60167-4931-47E6-BA6A-407CBD079E47}" type="slidenum">
              <a:rPr>
                <a:solidFill>
                  <a:srgbClr val="C00000"/>
                </a:solidFill>
              </a:rPr>
            </a:fld>
            <a:endParaRPr>
              <a:solidFill>
                <a:srgbClr val="C00000"/>
              </a:solidFill>
            </a:endParaRPr>
          </a:p>
        </p:txBody>
      </p:sp>
      <p:pic>
        <p:nvPicPr>
          <p:cNvPr id="19" name="图片 1073743875" descr="学科网 zxxk.com"/>
          <p:cNvPicPr>
            <a:picLocks noChangeAspect="1"/>
          </p:cNvPicPr>
          <p:nvPr/>
        </p:nvPicPr>
        <p:blipFill>
          <a:blip r:embed="rId11" r:link="rId12"/>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8.png"/><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9" Type="http://schemas.openxmlformats.org/officeDocument/2006/relationships/slideLayout" Target="../slideLayouts/slideLayout1.xml"/><Relationship Id="rId28" Type="http://schemas.openxmlformats.org/officeDocument/2006/relationships/tags" Target="../tags/tag48.xml"/><Relationship Id="rId27" Type="http://schemas.openxmlformats.org/officeDocument/2006/relationships/tags" Target="../tags/tag47.xml"/><Relationship Id="rId26" Type="http://schemas.openxmlformats.org/officeDocument/2006/relationships/tags" Target="../tags/tag46.xml"/><Relationship Id="rId25" Type="http://schemas.openxmlformats.org/officeDocument/2006/relationships/tags" Target="../tags/tag45.xml"/><Relationship Id="rId24" Type="http://schemas.openxmlformats.org/officeDocument/2006/relationships/tags" Target="../tags/tag44.xml"/><Relationship Id="rId23" Type="http://schemas.openxmlformats.org/officeDocument/2006/relationships/tags" Target="../tags/tag43.xml"/><Relationship Id="rId22" Type="http://schemas.openxmlformats.org/officeDocument/2006/relationships/tags" Target="../tags/tag42.xml"/><Relationship Id="rId21" Type="http://schemas.openxmlformats.org/officeDocument/2006/relationships/tags" Target="../tags/tag41.xml"/><Relationship Id="rId20" Type="http://schemas.openxmlformats.org/officeDocument/2006/relationships/tags" Target="../tags/tag40.xml"/><Relationship Id="rId2" Type="http://schemas.openxmlformats.org/officeDocument/2006/relationships/tags" Target="../tags/tag22.xml"/><Relationship Id="rId19" Type="http://schemas.openxmlformats.org/officeDocument/2006/relationships/tags" Target="../tags/tag39.xml"/><Relationship Id="rId18" Type="http://schemas.openxmlformats.org/officeDocument/2006/relationships/tags" Target="../tags/tag38.xml"/><Relationship Id="rId17" Type="http://schemas.openxmlformats.org/officeDocument/2006/relationships/tags" Target="../tags/tag37.xml"/><Relationship Id="rId16" Type="http://schemas.openxmlformats.org/officeDocument/2006/relationships/tags" Target="../tags/tag36.xml"/><Relationship Id="rId15" Type="http://schemas.openxmlformats.org/officeDocument/2006/relationships/tags" Target="../tags/tag35.xml"/><Relationship Id="rId14" Type="http://schemas.openxmlformats.org/officeDocument/2006/relationships/tags" Target="../tags/tag34.xml"/><Relationship Id="rId13" Type="http://schemas.openxmlformats.org/officeDocument/2006/relationships/tags" Target="../tags/tag33.xml"/><Relationship Id="rId12" Type="http://schemas.openxmlformats.org/officeDocument/2006/relationships/tags" Target="../tags/tag32.xml"/><Relationship Id="rId11" Type="http://schemas.openxmlformats.org/officeDocument/2006/relationships/tags" Target="../tags/tag31.xml"/><Relationship Id="rId10" Type="http://schemas.openxmlformats.org/officeDocument/2006/relationships/tags" Target="../tags/tag30.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image" Target="../media/image21.png"/><Relationship Id="rId2" Type="http://schemas.openxmlformats.org/officeDocument/2006/relationships/tags" Target="../tags/tag50.xml"/><Relationship Id="rId1" Type="http://schemas.openxmlformats.org/officeDocument/2006/relationships/tags" Target="../tags/tag49.xml"/></Relationships>
</file>

<file path=ppt/slides/_rels/slide15.xml.rels><?xml version="1.0" encoding="UTF-8" standalone="yes"?>
<Relationships xmlns="http://schemas.openxmlformats.org/package/2006/relationships"><Relationship Id="rId7" Type="http://schemas.openxmlformats.org/officeDocument/2006/relationships/vmlDrawing" Target="../drawings/vmlDrawing2.vml"/><Relationship Id="rId6" Type="http://schemas.openxmlformats.org/officeDocument/2006/relationships/slideLayout" Target="../slideLayouts/slideLayout9.xml"/><Relationship Id="rId5" Type="http://schemas.openxmlformats.org/officeDocument/2006/relationships/image" Target="../media/image24.emf"/><Relationship Id="rId4" Type="http://schemas.openxmlformats.org/officeDocument/2006/relationships/package" Target="../embeddings/Document2.docx"/><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oleObject" Target="../embeddings/Document1.doc"/></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slideLayout" Target="../slideLayouts/slideLayout5.xml"/><Relationship Id="rId3" Type="http://schemas.openxmlformats.org/officeDocument/2006/relationships/image" Target="../media/image26.wmf"/><Relationship Id="rId2" Type="http://schemas.openxmlformats.org/officeDocument/2006/relationships/oleObject" Target="../embeddings/oleObject2.bin"/><Relationship Id="rId1"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27.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4.xml"/><Relationship Id="rId5" Type="http://schemas.openxmlformats.org/officeDocument/2006/relationships/image" Target="../media/image4.png"/><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3.pn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5" Type="http://schemas.openxmlformats.org/officeDocument/2006/relationships/vmlDrawing" Target="../drawings/vmlDrawing4.vml"/><Relationship Id="rId4" Type="http://schemas.openxmlformats.org/officeDocument/2006/relationships/slideLayout" Target="../slideLayouts/slideLayout9.xml"/><Relationship Id="rId3" Type="http://schemas.openxmlformats.org/officeDocument/2006/relationships/image" Target="../media/image29.emf"/><Relationship Id="rId2" Type="http://schemas.openxmlformats.org/officeDocument/2006/relationships/package" Target="../embeddings/Document3.docx"/><Relationship Id="rId1" Type="http://schemas.openxmlformats.org/officeDocument/2006/relationships/image" Target="../media/image28.png"/></Relationships>
</file>

<file path=ppt/slides/_rels/slide22.xml.rels><?xml version="1.0" encoding="UTF-8" standalone="yes"?>
<Relationships xmlns="http://schemas.openxmlformats.org/package/2006/relationships"><Relationship Id="rId6" Type="http://schemas.openxmlformats.org/officeDocument/2006/relationships/vmlDrawing" Target="../drawings/vmlDrawing5.vml"/><Relationship Id="rId5" Type="http://schemas.openxmlformats.org/officeDocument/2006/relationships/slideLayout" Target="../slideLayouts/slideLayout9.xml"/><Relationship Id="rId4" Type="http://schemas.openxmlformats.org/officeDocument/2006/relationships/image" Target="../media/image31.emf"/><Relationship Id="rId3" Type="http://schemas.openxmlformats.org/officeDocument/2006/relationships/package" Target="../embeddings/Document5.docx"/><Relationship Id="rId2" Type="http://schemas.openxmlformats.org/officeDocument/2006/relationships/image" Target="../media/image30.emf"/><Relationship Id="rId1" Type="http://schemas.openxmlformats.org/officeDocument/2006/relationships/oleObject" Target="../embeddings/Document4.doc"/></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2.png"/></Relationships>
</file>

<file path=ppt/slides/_rels/slide3.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image" Target="../media/image8.GIF"/><Relationship Id="rId7" Type="http://schemas.openxmlformats.org/officeDocument/2006/relationships/tags" Target="../tags/tag8.xml"/><Relationship Id="rId6" Type="http://schemas.openxmlformats.org/officeDocument/2006/relationships/image" Target="../media/image7.png"/><Relationship Id="rId5" Type="http://schemas.openxmlformats.org/officeDocument/2006/relationships/tags" Target="../tags/tag7.xml"/><Relationship Id="rId4" Type="http://schemas.openxmlformats.org/officeDocument/2006/relationships/image" Target="../media/image6.png"/><Relationship Id="rId3" Type="http://schemas.openxmlformats.org/officeDocument/2006/relationships/tags" Target="../tags/tag6.xml"/><Relationship Id="rId2" Type="http://schemas.openxmlformats.org/officeDocument/2006/relationships/image" Target="../media/image5.png"/><Relationship Id="rId12" Type="http://schemas.openxmlformats.org/officeDocument/2006/relationships/slideLayout" Target="../slideLayouts/slideLayout1.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2.xml"/><Relationship Id="rId3" Type="http://schemas.openxmlformats.org/officeDocument/2006/relationships/image" Target="../media/image10.wmf"/><Relationship Id="rId2" Type="http://schemas.openxmlformats.org/officeDocument/2006/relationships/oleObject" Target="../embeddings/oleObject1.bin"/><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3.jpeg"/><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image" Target="../media/image15.png"/><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image" Target="../media/image14.png"/><Relationship Id="rId2" Type="http://schemas.openxmlformats.org/officeDocument/2006/relationships/tags" Target="../tags/tag13.xml"/><Relationship Id="rId10" Type="http://schemas.openxmlformats.org/officeDocument/2006/relationships/notesSlide" Target="../notesSlides/notesSlide1.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3124200" y="2362200"/>
            <a:ext cx="6583680" cy="829945"/>
          </a:xfrm>
          <a:prstGeom prst="rect">
            <a:avLst/>
          </a:prstGeom>
        </p:spPr>
        <p:txBody>
          <a:bodyPr wrap="none">
            <a:spAutoFit/>
          </a:bodyPr>
          <a:lstStyle/>
          <a:p>
            <a:r>
              <a:rPr lang="en-US" altLang="zh-CN" sz="4800">
                <a:solidFill>
                  <a:srgbClr val="FF0000"/>
                </a:solidFill>
                <a:latin typeface="黑体" panose="02010609060101010101" pitchFamily="49" charset="-122"/>
                <a:ea typeface="黑体" panose="02010609060101010101" pitchFamily="49" charset="-122"/>
              </a:rPr>
              <a:t>3</a:t>
            </a:r>
            <a:r>
              <a:rPr lang="zh-CN" altLang="en-US" sz="4800">
                <a:solidFill>
                  <a:srgbClr val="FF0000"/>
                </a:solidFill>
                <a:latin typeface="黑体" panose="02010609060101010101" pitchFamily="49" charset="-122"/>
                <a:ea typeface="黑体" panose="02010609060101010101" pitchFamily="49" charset="-122"/>
              </a:rPr>
              <a:t>、核 力 与 结 合 能 </a:t>
            </a:r>
            <a:endParaRPr lang="zh-CN" altLang="en-US" sz="4800">
              <a:solidFill>
                <a:srgbClr val="FF0000"/>
              </a:solidFill>
              <a:effectLst/>
              <a:latin typeface="黑体" panose="02010609060101010101" pitchFamily="49" charset="-122"/>
              <a:ea typeface="黑体" panose="02010609060101010101" pitchFamily="49"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75985" y="703521"/>
            <a:ext cx="719957" cy="553085"/>
          </a:xfrm>
          <a:prstGeom prst="rect">
            <a:avLst/>
          </a:prstGeom>
          <a:noFill/>
        </p:spPr>
        <p:txBody>
          <a:bodyPr wrap="square" rtlCol="0">
            <a:spAutoFit/>
          </a:bodyPr>
          <a:lstStyle/>
          <a:p>
            <a:r>
              <a:rPr lang="en-US" altLang="zh-CN" sz="3000" b="1">
                <a:solidFill>
                  <a:srgbClr val="C00000"/>
                </a:solidFill>
                <a:latin typeface="Times New Roman" panose="02020603050405020304" pitchFamily="18" charset="0"/>
                <a:ea typeface="华文细黑" pitchFamily="2" charset="-122"/>
                <a:cs typeface="Times New Roman" panose="02020603050405020304" pitchFamily="18" charset="0"/>
              </a:rPr>
              <a:t>A</a:t>
            </a:r>
            <a:endParaRPr lang="zh-CN" altLang="en-US" sz="3000" b="1" dirty="0">
              <a:solidFill>
                <a:srgbClr val="C00000"/>
              </a:solidFill>
              <a:latin typeface="Times New Roman" panose="02020603050405020304" pitchFamily="18" charset="0"/>
              <a:ea typeface="华文细黑" pitchFamily="2" charset="-122"/>
              <a:cs typeface="Times New Roman" panose="02020603050405020304" pitchFamily="18" charset="0"/>
            </a:endParaRPr>
          </a:p>
        </p:txBody>
      </p:sp>
      <p:sp>
        <p:nvSpPr>
          <p:cNvPr id="7" name="矩形 6"/>
          <p:cNvSpPr/>
          <p:nvPr/>
        </p:nvSpPr>
        <p:spPr>
          <a:xfrm>
            <a:off x="371568" y="573078"/>
            <a:ext cx="11448626" cy="3721735"/>
          </a:xfrm>
          <a:prstGeom prst="rect">
            <a:avLst/>
          </a:prstGeom>
        </p:spPr>
        <p:txBody>
          <a:bodyPr wrap="square" lIns="121875" tIns="60936" rIns="121875" bIns="60936">
            <a:spAutoFit/>
          </a:bodyPr>
          <a:lstStyle/>
          <a:p>
            <a:pPr marL="252095" indent="-457200" algn="just">
              <a:lnSpc>
                <a:spcPct val="150000"/>
              </a:lnSpc>
              <a:spcAft>
                <a:spcPts val="0"/>
              </a:spcAft>
              <a:tabLst>
                <a:tab pos="1620520" algn="l"/>
              </a:tabLst>
            </a:pPr>
            <a:r>
              <a:rPr lang="zh-CN" altLang="zh-CN" sz="2600" b="1" kern="100" dirty="0">
                <a:latin typeface="Arial" panose="020B0604020202020204"/>
                <a:ea typeface="黑体" panose="02010609060101010101" pitchFamily="49" charset="-122"/>
                <a:cs typeface="Arial" panose="020B0604020202020204"/>
              </a:rPr>
              <a:t>【训练</a:t>
            </a:r>
            <a:r>
              <a:rPr lang="en-US" altLang="zh-CN" sz="2600" b="1" kern="100" dirty="0">
                <a:latin typeface="Arial" panose="020B0604020202020204"/>
                <a:ea typeface="黑体" panose="02010609060101010101" pitchFamily="49" charset="-122"/>
                <a:cs typeface="Courier New" panose="02070309020205020404"/>
              </a:rPr>
              <a:t>1</a:t>
            </a:r>
            <a:r>
              <a:rPr lang="zh-CN" altLang="zh-CN" sz="2600" b="1" kern="100" dirty="0">
                <a:latin typeface="Arial" panose="020B0604020202020204"/>
                <a:ea typeface="黑体" panose="02010609060101010101" pitchFamily="49" charset="-122"/>
                <a:cs typeface="Arial" panose="020B0604020202020204"/>
              </a:rPr>
              <a:t>】</a:t>
            </a:r>
            <a:r>
              <a:rPr lang="zh-CN" altLang="zh-CN" sz="2600" kern="100" dirty="0">
                <a:latin typeface="宋体" panose="02010600030101010101" pitchFamily="2" charset="-122"/>
                <a:ea typeface="Times New Roman" panose="02020603050405020304"/>
                <a:cs typeface="Courier New" panose="02070309020205020404"/>
              </a:rPr>
              <a:t> </a:t>
            </a:r>
            <a:r>
              <a:rPr lang="zh-CN" altLang="zh-CN" sz="2600" kern="100" dirty="0">
                <a:latin typeface="Times New Roman" panose="02020603050405020304"/>
                <a:ea typeface="微软雅黑" panose="020B0503020204020204" charset="-122"/>
                <a:cs typeface="Times New Roman" panose="02020603050405020304"/>
              </a:rPr>
              <a:t>关于原子内的相互作用力，下列说法正确的是</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　　</a:t>
            </a:r>
            <a:r>
              <a:rPr lang="en-US" altLang="zh-CN" sz="2600" kern="100" dirty="0">
                <a:latin typeface="Times New Roman" panose="02020603050405020304"/>
                <a:ea typeface="微软雅黑" panose="020B0503020204020204" charset="-122"/>
                <a:cs typeface="Courier New" panose="02070309020205020404"/>
              </a:rPr>
              <a:t>)</a:t>
            </a:r>
            <a:endParaRPr lang="zh-CN" altLang="zh-CN" sz="1050" kern="100" dirty="0">
              <a:latin typeface="宋体" panose="02010600030101010101" pitchFamily="2" charset="-122"/>
              <a:cs typeface="Courier New" panose="02070309020205020404"/>
            </a:endParaRPr>
          </a:p>
          <a:p>
            <a:pPr marL="252095" indent="-457200" algn="just">
              <a:lnSpc>
                <a:spcPct val="150000"/>
              </a:lnSpc>
              <a:spcAft>
                <a:spcPts val="0"/>
              </a:spcAft>
              <a:tabLst>
                <a:tab pos="1620520" algn="l"/>
              </a:tabLst>
            </a:pPr>
            <a:r>
              <a:rPr lang="en-US" altLang="zh-CN" sz="2600" kern="100" dirty="0" smtClean="0">
                <a:latin typeface="Times New Roman" panose="02020603050405020304"/>
                <a:ea typeface="微软雅黑" panose="020B0503020204020204" charset="-122"/>
                <a:cs typeface="Courier New" panose="02070309020205020404"/>
              </a:rPr>
              <a:t>	A</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原子核与电子之间的作用力主要是电磁力</a:t>
            </a:r>
            <a:endParaRPr lang="zh-CN" altLang="zh-CN" sz="1050" kern="100" dirty="0">
              <a:latin typeface="宋体" panose="02010600030101010101" pitchFamily="2" charset="-122"/>
              <a:cs typeface="Courier New" panose="02070309020205020404"/>
            </a:endParaRPr>
          </a:p>
          <a:p>
            <a:pPr marL="252095" indent="-457200" algn="just">
              <a:lnSpc>
                <a:spcPct val="150000"/>
              </a:lnSpc>
              <a:spcAft>
                <a:spcPts val="0"/>
              </a:spcAft>
              <a:tabLst>
                <a:tab pos="1620520" algn="l"/>
              </a:tabLst>
            </a:pPr>
            <a:r>
              <a:rPr lang="en-US" altLang="zh-CN" sz="2600" kern="100" dirty="0" smtClean="0">
                <a:latin typeface="Times New Roman" panose="02020603050405020304"/>
                <a:ea typeface="微软雅黑" panose="020B0503020204020204" charset="-122"/>
                <a:cs typeface="Courier New" panose="02070309020205020404"/>
              </a:rPr>
              <a:t>	B</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中子和质子间的作用力主要是库仑力</a:t>
            </a:r>
            <a:endParaRPr lang="zh-CN" altLang="zh-CN" sz="1050" kern="100" dirty="0">
              <a:latin typeface="宋体" panose="02010600030101010101" pitchFamily="2" charset="-122"/>
              <a:cs typeface="Courier New" panose="02070309020205020404"/>
            </a:endParaRPr>
          </a:p>
          <a:p>
            <a:pPr marL="252095" indent="-457200" algn="just">
              <a:lnSpc>
                <a:spcPct val="150000"/>
              </a:lnSpc>
              <a:spcAft>
                <a:spcPts val="0"/>
              </a:spcAft>
              <a:tabLst>
                <a:tab pos="1620520" algn="l"/>
              </a:tabLst>
            </a:pPr>
            <a:r>
              <a:rPr lang="en-US" altLang="zh-CN" sz="2600" kern="100" dirty="0" smtClean="0">
                <a:latin typeface="Times New Roman" panose="02020603050405020304"/>
                <a:ea typeface="微软雅黑" panose="020B0503020204020204" charset="-122"/>
                <a:cs typeface="Courier New" panose="02070309020205020404"/>
              </a:rPr>
              <a:t>	C</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质子与质子间的核力，在</a:t>
            </a:r>
            <a:r>
              <a:rPr lang="en-US" altLang="zh-CN" sz="2600" kern="100" dirty="0">
                <a:latin typeface="Times New Roman" panose="02020603050405020304"/>
                <a:ea typeface="微软雅黑" panose="020B0503020204020204" charset="-122"/>
                <a:cs typeface="Courier New" panose="02070309020205020404"/>
              </a:rPr>
              <a:t>2.0</a:t>
            </a:r>
            <a:r>
              <a:rPr lang="en-US" altLang="zh-CN" sz="2600" kern="100" dirty="0">
                <a:latin typeface="宋体" panose="02010600030101010101" pitchFamily="2" charset="-122"/>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10</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baseline="30000" dirty="0">
                <a:latin typeface="Times New Roman" panose="02020603050405020304"/>
                <a:ea typeface="微软雅黑" panose="020B0503020204020204" charset="-122"/>
                <a:cs typeface="Courier New" panose="02070309020205020404"/>
              </a:rPr>
              <a:t>15</a:t>
            </a:r>
            <a:r>
              <a:rPr lang="en-US" altLang="zh-CN" sz="2600" kern="100" dirty="0">
                <a:latin typeface="Times New Roman" panose="02020603050405020304"/>
                <a:ea typeface="微软雅黑" panose="020B0503020204020204" charset="-122"/>
                <a:cs typeface="Courier New" panose="02070309020205020404"/>
              </a:rPr>
              <a:t> m</a:t>
            </a:r>
            <a:r>
              <a:rPr lang="zh-CN" altLang="zh-CN" sz="2600" kern="100" dirty="0">
                <a:latin typeface="Times New Roman" panose="02020603050405020304"/>
                <a:ea typeface="微软雅黑" panose="020B0503020204020204" charset="-122"/>
                <a:cs typeface="Times New Roman" panose="02020603050405020304"/>
              </a:rPr>
              <a:t>的距离内远大于它们相互间的库仑力</a:t>
            </a:r>
            <a:endParaRPr lang="zh-CN" altLang="zh-CN" sz="1050" kern="100" dirty="0">
              <a:latin typeface="宋体" panose="02010600030101010101" pitchFamily="2" charset="-122"/>
              <a:cs typeface="Courier New" panose="02070309020205020404"/>
            </a:endParaRPr>
          </a:p>
          <a:p>
            <a:pPr marL="252095" indent="-457200" algn="just">
              <a:lnSpc>
                <a:spcPct val="150000"/>
              </a:lnSpc>
              <a:spcAft>
                <a:spcPts val="0"/>
              </a:spcAft>
              <a:tabLst>
                <a:tab pos="1620520" algn="l"/>
              </a:tabLst>
            </a:pPr>
            <a:r>
              <a:rPr lang="en-US" altLang="zh-CN" sz="2600" kern="100" dirty="0" smtClean="0">
                <a:latin typeface="Times New Roman" panose="02020603050405020304"/>
                <a:ea typeface="微软雅黑" panose="020B0503020204020204" charset="-122"/>
                <a:cs typeface="Courier New" panose="02070309020205020404"/>
              </a:rPr>
              <a:t>	D</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原子核与电子之间的万有引力大于它们之间的电磁力</a:t>
            </a:r>
            <a:endParaRPr lang="zh-CN" altLang="zh-CN" sz="1050" kern="100" dirty="0">
              <a:effectLst/>
              <a:latin typeface="宋体" panose="02010600030101010101" pitchFamily="2" charset="-122"/>
              <a:cs typeface="Courier New" panose="02070309020205020404"/>
            </a:endParaRPr>
          </a:p>
        </p:txBody>
      </p:sp>
      <p:sp>
        <p:nvSpPr>
          <p:cNvPr id="8" name="矩形 7"/>
          <p:cNvSpPr/>
          <p:nvPr/>
        </p:nvSpPr>
        <p:spPr>
          <a:xfrm>
            <a:off x="559558" y="4126022"/>
            <a:ext cx="11296254" cy="2200275"/>
          </a:xfrm>
          <a:prstGeom prst="rect">
            <a:avLst/>
          </a:prstGeom>
        </p:spPr>
        <p:txBody>
          <a:bodyPr wrap="square" lIns="121875" tIns="60936" rIns="121875" bIns="60936">
            <a:spAutoFit/>
          </a:bodyPr>
          <a:lstStyle/>
          <a:p>
            <a:pPr>
              <a:lnSpc>
                <a:spcPct val="130000"/>
              </a:lnSpc>
              <a:spcAft>
                <a:spcPts val="600"/>
              </a:spcAft>
              <a:tabLst>
                <a:tab pos="1620520" algn="l"/>
              </a:tabLst>
            </a:pPr>
            <a:r>
              <a:rPr lang="zh-CN" altLang="zh-CN" sz="2600" b="1" kern="100">
                <a:solidFill>
                  <a:srgbClr val="0000FF"/>
                </a:solidFill>
                <a:latin typeface="Times New Roman" panose="02020603050405020304"/>
                <a:ea typeface="黑体" panose="02010609060101010101" pitchFamily="49" charset="-122"/>
                <a:cs typeface="Times New Roman" panose="02020603050405020304"/>
              </a:rPr>
              <a:t>解析　</a:t>
            </a:r>
            <a:r>
              <a:rPr lang="zh-CN" altLang="zh-CN" sz="2600" b="1" kern="100">
                <a:solidFill>
                  <a:srgbClr val="0000FF"/>
                </a:solidFill>
                <a:latin typeface="Times New Roman" panose="02020603050405020304"/>
                <a:ea typeface="仿宋_GB2312"/>
                <a:cs typeface="Times New Roman" panose="02020603050405020304"/>
              </a:rPr>
              <a:t>原子核与电子之间的作用力主要是电磁力，</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正确；中子和质子间的作用力主要是核力，</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错误；核力与万有引力、电磁力的性质不同，核力是短程力，作用范围在</a:t>
            </a:r>
            <a:r>
              <a:rPr lang="en-US" altLang="zh-CN" sz="2600" b="1" kern="100" dirty="0">
                <a:solidFill>
                  <a:srgbClr val="0000FF"/>
                </a:solidFill>
                <a:latin typeface="Times New Roman" panose="02020603050405020304"/>
                <a:ea typeface="仿宋_GB2312"/>
                <a:cs typeface="Courier New" panose="02070309020205020404"/>
              </a:rPr>
              <a:t>1.5</a:t>
            </a:r>
            <a:r>
              <a:rPr lang="en-US" altLang="zh-CN" sz="2600" kern="100" dirty="0">
                <a:solidFill>
                  <a:srgbClr val="0000FF"/>
                </a:solidFill>
                <a:latin typeface="宋体" panose="02010600030101010101" pitchFamily="2" charset="-122"/>
                <a:ea typeface="微软雅黑" panose="020B0503020204020204" charset="-12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10</a:t>
            </a:r>
            <a:r>
              <a:rPr lang="zh-CN" altLang="zh-CN" sz="2600" b="1" kern="100" baseline="30000" dirty="0">
                <a:solidFill>
                  <a:srgbClr val="0000FF"/>
                </a:solidFill>
                <a:latin typeface="Times New Roman" panose="02020603050405020304"/>
                <a:ea typeface="仿宋_GB2312"/>
                <a:cs typeface="Times New Roman" panose="02020603050405020304"/>
              </a:rPr>
              <a:t>－</a:t>
            </a:r>
            <a:r>
              <a:rPr lang="en-US" altLang="zh-CN" sz="2600" b="1" kern="100" baseline="30000" dirty="0">
                <a:solidFill>
                  <a:srgbClr val="0000FF"/>
                </a:solidFill>
                <a:latin typeface="Times New Roman" panose="02020603050405020304"/>
                <a:ea typeface="仿宋_GB2312"/>
                <a:cs typeface="Courier New" panose="02070309020205020404"/>
              </a:rPr>
              <a:t>15</a:t>
            </a:r>
            <a:r>
              <a:rPr lang="en-US" altLang="zh-CN" sz="2600" b="1" kern="100" dirty="0">
                <a:solidFill>
                  <a:srgbClr val="0000FF"/>
                </a:solidFill>
                <a:latin typeface="Times New Roman" panose="02020603050405020304"/>
                <a:ea typeface="仿宋_GB2312"/>
                <a:cs typeface="Courier New" panose="02070309020205020404"/>
              </a:rPr>
              <a:t> m</a:t>
            </a:r>
            <a:r>
              <a:rPr lang="zh-CN" altLang="zh-CN" sz="2600" b="1" kern="100" dirty="0">
                <a:solidFill>
                  <a:srgbClr val="0000FF"/>
                </a:solidFill>
                <a:latin typeface="Times New Roman" panose="02020603050405020304"/>
                <a:ea typeface="仿宋_GB2312"/>
                <a:cs typeface="Times New Roman" panose="02020603050405020304"/>
              </a:rPr>
              <a:t>之内，</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错误；原子核与电子之间的万有引力小于它们之间的电磁力，</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错误。</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66700" y="1219200"/>
            <a:ext cx="11658600" cy="1815882"/>
          </a:xfrm>
          <a:prstGeom prst="rect">
            <a:avLst/>
          </a:prstGeom>
        </p:spPr>
        <p:txBody>
          <a:bodyPr wrap="square">
            <a:spAutoFit/>
          </a:bodyPr>
          <a:lstStyle/>
          <a:p>
            <a:r>
              <a:rPr lang="zh-CN" altLang="en-US" sz="2800">
                <a:latin typeface="黑体" panose="02010609060101010101" pitchFamily="49" charset="-122"/>
                <a:ea typeface="黑体" panose="02010609060101010101" pitchFamily="49" charset="-122"/>
              </a:rPr>
              <a:t>宏观模型：相距很远的两个物体，由于万有引力而相互接近，运动速度越来越大，引力势能转化为动能，最后撞在一起，动能变成它们的内能散失掉了。两个物体为了结合而付出了代价，失去了一些能量，如果要把它们分开，还要重新赋予它们这份能量。 </a:t>
            </a:r>
            <a:endParaRPr lang="zh-CN" altLang="en-US" sz="2800">
              <a:latin typeface="黑体" panose="02010609060101010101" pitchFamily="49" charset="-122"/>
              <a:ea typeface="黑体" panose="02010609060101010101" pitchFamily="49" charset="-122"/>
            </a:endParaRPr>
          </a:p>
        </p:txBody>
      </p:sp>
      <p:sp>
        <p:nvSpPr>
          <p:cNvPr id="3" name="矩形 2"/>
          <p:cNvSpPr/>
          <p:nvPr/>
        </p:nvSpPr>
        <p:spPr>
          <a:xfrm>
            <a:off x="228600" y="3352800"/>
            <a:ext cx="11506200" cy="953135"/>
          </a:xfrm>
          <a:prstGeom prst="rect">
            <a:avLst/>
          </a:prstGeom>
        </p:spPr>
        <p:txBody>
          <a:bodyPr wrap="square">
            <a:spAutoFit/>
          </a:bodyPr>
          <a:lstStyle/>
          <a:p>
            <a:r>
              <a:rPr lang="en-US" altLang="zh-CN" sz="2800">
                <a:latin typeface="黑体" panose="02010609060101010101" pitchFamily="49" charset="-122"/>
                <a:ea typeface="黑体" panose="02010609060101010101" pitchFamily="49" charset="-122"/>
              </a:rPr>
              <a:t>  </a:t>
            </a:r>
            <a:r>
              <a:rPr lang="zh-CN" altLang="en-US" sz="2800">
                <a:latin typeface="黑体" panose="02010609060101010101" pitchFamily="49" charset="-122"/>
                <a:ea typeface="黑体" panose="02010609060101010101" pitchFamily="49" charset="-122"/>
              </a:rPr>
              <a:t>由于核子间存在着强大的核力，所以核子</a:t>
            </a:r>
            <a:r>
              <a:rPr lang="zh-CN" altLang="en-US" sz="2800">
                <a:solidFill>
                  <a:srgbClr val="FF0000"/>
                </a:solidFill>
                <a:latin typeface="黑体" panose="02010609060101010101" pitchFamily="49" charset="-122"/>
                <a:ea typeface="黑体" panose="02010609060101010101" pitchFamily="49" charset="-122"/>
              </a:rPr>
              <a:t>结合</a:t>
            </a:r>
            <a:r>
              <a:rPr lang="zh-CN" altLang="en-US" sz="2800">
                <a:latin typeface="黑体" panose="02010609060101010101" pitchFamily="49" charset="-122"/>
                <a:ea typeface="黑体" panose="02010609060101010101" pitchFamily="49" charset="-122"/>
              </a:rPr>
              <a:t>成原子核或原子核</a:t>
            </a:r>
            <a:r>
              <a:rPr lang="zh-CN" altLang="en-US" sz="2800">
                <a:solidFill>
                  <a:srgbClr val="FF0000"/>
                </a:solidFill>
                <a:latin typeface="黑体" panose="02010609060101010101" pitchFamily="49" charset="-122"/>
                <a:ea typeface="黑体" panose="02010609060101010101" pitchFamily="49" charset="-122"/>
              </a:rPr>
              <a:t>分解</a:t>
            </a:r>
            <a:r>
              <a:rPr lang="zh-CN" altLang="en-US" sz="2800">
                <a:latin typeface="黑体" panose="02010609060101010101" pitchFamily="49" charset="-122"/>
                <a:ea typeface="黑体" panose="02010609060101010101" pitchFamily="49" charset="-122"/>
              </a:rPr>
              <a:t>为核子时，会伴随着巨大的能量变化。</a:t>
            </a:r>
            <a:endParaRPr lang="zh-CN" altLang="en-US" sz="2800">
              <a:latin typeface="黑体" panose="02010609060101010101" pitchFamily="49" charset="-122"/>
              <a:ea typeface="黑体" panose="02010609060101010101" pitchFamily="49" charset="-122"/>
            </a:endParaRPr>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990588" y="4800600"/>
            <a:ext cx="1343161" cy="16287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86400" y="5105400"/>
            <a:ext cx="2895600" cy="1614214"/>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304800" y="228600"/>
            <a:ext cx="11467465" cy="829945"/>
          </a:xfrm>
          <a:prstGeom prst="rect">
            <a:avLst/>
          </a:prstGeom>
          <a:noFill/>
          <a:ln w="9525">
            <a:noFill/>
          </a:ln>
        </p:spPr>
        <p:txBody>
          <a:bodyPr wrap="square" anchor="t">
            <a:spAutoFit/>
          </a:bodyPr>
          <a:lstStyle/>
          <a:p>
            <a:r>
              <a:rPr lang="zh-CN" altLang="zh-CN" sz="2400" b="1">
                <a:solidFill>
                  <a:schemeClr val="tx1"/>
                </a:solidFill>
                <a:latin typeface="Times New Roman" panose="02020603050405020304"/>
                <a:ea typeface="楷体_GB2312"/>
              </a:rPr>
              <a:t>思考：现今的原子核为什么会稳定的存在呢？核子结合成原子核过程中有无会伴随能量变化？</a:t>
            </a:r>
            <a:endParaRPr lang="zh-CN" altLang="zh-CN" sz="2400" b="1">
              <a:solidFill>
                <a:schemeClr val="tx1"/>
              </a:solidFill>
              <a:latin typeface="Times New Roman" panose="02020603050405020304"/>
              <a:ea typeface="楷体_GB231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90500" y="381000"/>
            <a:ext cx="2214880" cy="583565"/>
          </a:xfrm>
          <a:prstGeom prst="rect">
            <a:avLst/>
          </a:prstGeom>
        </p:spPr>
        <p:txBody>
          <a:bodyPr wrap="none">
            <a:spAutoFit/>
          </a:bodyPr>
          <a:lstStyle/>
          <a:p>
            <a:r>
              <a:rPr lang="zh-CN" altLang="en-US" sz="3200">
                <a:latin typeface="黑体" panose="02010609060101010101" pitchFamily="49" charset="-122"/>
                <a:ea typeface="黑体" panose="02010609060101010101" pitchFamily="49" charset="-122"/>
              </a:rPr>
              <a:t>二、结合能</a:t>
            </a:r>
            <a:endParaRPr lang="zh-CN" altLang="en-US" sz="3200">
              <a:latin typeface="黑体" panose="02010609060101010101" pitchFamily="49" charset="-122"/>
              <a:ea typeface="黑体" panose="02010609060101010101" pitchFamily="49" charset="-122"/>
            </a:endParaRPr>
          </a:p>
        </p:txBody>
      </p:sp>
      <p:sp>
        <p:nvSpPr>
          <p:cNvPr id="3" name="矩形 2"/>
          <p:cNvSpPr/>
          <p:nvPr/>
        </p:nvSpPr>
        <p:spPr>
          <a:xfrm>
            <a:off x="152400" y="1142909"/>
            <a:ext cx="11201400" cy="953135"/>
          </a:xfrm>
          <a:prstGeom prst="rect">
            <a:avLst/>
          </a:prstGeom>
        </p:spPr>
        <p:txBody>
          <a:bodyPr wrap="square">
            <a:spAutoFit/>
          </a:bodyPr>
          <a:lstStyle/>
          <a:p>
            <a:r>
              <a:rPr lang="en-US" altLang="zh-CN" sz="2800">
                <a:latin typeface="黑体" panose="02010609060101010101" pitchFamily="49" charset="-122"/>
                <a:ea typeface="黑体" panose="02010609060101010101" pitchFamily="49" charset="-122"/>
              </a:rPr>
              <a:t>  </a:t>
            </a:r>
            <a:r>
              <a:rPr lang="zh-CN" altLang="en-US" sz="2800">
                <a:latin typeface="黑体" panose="02010609060101010101" pitchFamily="49" charset="-122"/>
                <a:ea typeface="黑体" panose="02010609060101010101" pitchFamily="49" charset="-122"/>
              </a:rPr>
              <a:t>当核子结合成原子核时要放出一定能量；原子核分解成核子时，要吸收同样的能量。这个能量叫做原子核的</a:t>
            </a:r>
            <a:r>
              <a:rPr lang="zh-CN" altLang="en-US" sz="2800">
                <a:solidFill>
                  <a:srgbClr val="FF0000"/>
                </a:solidFill>
                <a:latin typeface="黑体" panose="02010609060101010101" pitchFamily="49" charset="-122"/>
                <a:ea typeface="黑体" panose="02010609060101010101" pitchFamily="49" charset="-122"/>
              </a:rPr>
              <a:t>结合能</a:t>
            </a:r>
            <a:r>
              <a:rPr lang="zh-CN" altLang="en-US" sz="2800">
                <a:latin typeface="黑体" panose="02010609060101010101" pitchFamily="49" charset="-122"/>
                <a:ea typeface="黑体" panose="02010609060101010101" pitchFamily="49" charset="-122"/>
              </a:rPr>
              <a:t>。</a:t>
            </a:r>
            <a:endParaRPr lang="zh-CN" altLang="en-US" sz="2800">
              <a:latin typeface="黑体" panose="02010609060101010101" pitchFamily="49" charset="-122"/>
              <a:ea typeface="黑体" panose="02010609060101010101" pitchFamily="49" charset="-122"/>
            </a:endParaRPr>
          </a:p>
        </p:txBody>
      </p:sp>
      <p:pic>
        <p:nvPicPr>
          <p:cNvPr id="4"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362200" y="2286000"/>
            <a:ext cx="1343161" cy="16287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88152" y="2590800"/>
            <a:ext cx="2895600" cy="1614214"/>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76200" y="4038510"/>
            <a:ext cx="11887200" cy="1815882"/>
          </a:xfrm>
          <a:prstGeom prst="rect">
            <a:avLst/>
          </a:prstGeom>
        </p:spPr>
        <p:txBody>
          <a:bodyPr wrap="square">
            <a:spAutoFit/>
          </a:bodyPr>
          <a:lstStyle/>
          <a:p>
            <a:r>
              <a:rPr lang="zh-CN" altLang="en-US" sz="2800">
                <a:latin typeface="黑体" panose="02010609060101010101" pitchFamily="49" charset="-122"/>
                <a:ea typeface="黑体" panose="02010609060101010101" pitchFamily="49" charset="-122"/>
              </a:rPr>
              <a:t>微观模型：用</a:t>
            </a:r>
            <a:r>
              <a:rPr lang="en-US" altLang="zh-CN" sz="2800">
                <a:latin typeface="黑体" panose="02010609060101010101" pitchFamily="49" charset="-122"/>
                <a:ea typeface="黑体" panose="02010609060101010101" pitchFamily="49" charset="-122"/>
              </a:rPr>
              <a:t>γ</a:t>
            </a:r>
            <a:r>
              <a:rPr lang="zh-CN" altLang="en-US" sz="2800">
                <a:latin typeface="黑体" panose="02010609060101010101" pitchFamily="49" charset="-122"/>
                <a:ea typeface="黑体" panose="02010609060101010101" pitchFamily="49" charset="-122"/>
              </a:rPr>
              <a:t>光子照射氘核，可以使它分解为一个质子和一个中子，</a:t>
            </a:r>
            <a:endParaRPr lang="zh-CN" altLang="en-US" sz="2800">
              <a:latin typeface="黑体" panose="02010609060101010101" pitchFamily="49" charset="-122"/>
              <a:ea typeface="黑体" panose="02010609060101010101" pitchFamily="49" charset="-122"/>
            </a:endParaRPr>
          </a:p>
          <a:p>
            <a:r>
              <a:rPr lang="zh-CN" altLang="en-US" sz="2800">
                <a:latin typeface="黑体" panose="02010609060101010101" pitchFamily="49" charset="-122"/>
                <a:ea typeface="黑体" panose="02010609060101010101" pitchFamily="49" charset="-122"/>
              </a:rPr>
              <a:t>从实验知道，只有当光子能量等于或者大于</a:t>
            </a:r>
            <a:r>
              <a:rPr lang="en-US" altLang="zh-CN" sz="2800" err="1">
                <a:latin typeface="黑体" panose="02010609060101010101" pitchFamily="49" charset="-122"/>
                <a:ea typeface="黑体" panose="02010609060101010101" pitchFamily="49" charset="-122"/>
              </a:rPr>
              <a:t>2.22MeV</a:t>
            </a:r>
            <a:r>
              <a:rPr lang="zh-CN" altLang="en-US" sz="2800">
                <a:latin typeface="黑体" panose="02010609060101010101" pitchFamily="49" charset="-122"/>
                <a:ea typeface="黑体" panose="02010609060101010101" pitchFamily="49" charset="-122"/>
              </a:rPr>
              <a:t>时，这个反应才会发生。</a:t>
            </a:r>
            <a:endParaRPr lang="zh-CN" altLang="en-US" sz="2800">
              <a:latin typeface="黑体" panose="02010609060101010101" pitchFamily="49" charset="-122"/>
              <a:ea typeface="黑体" panose="02010609060101010101" pitchFamily="49" charset="-122"/>
            </a:endParaRPr>
          </a:p>
          <a:p>
            <a:r>
              <a:rPr lang="zh-CN" altLang="en-US" sz="2800">
                <a:latin typeface="黑体" panose="02010609060101010101" pitchFamily="49" charset="-122"/>
                <a:ea typeface="黑体" panose="02010609060101010101" pitchFamily="49" charset="-122"/>
              </a:rPr>
              <a:t>相反的过程是一个质子和一个中子结合成氘核，要放出</a:t>
            </a:r>
            <a:r>
              <a:rPr lang="en-US" altLang="zh-CN" sz="2800" err="1">
                <a:latin typeface="黑体" panose="02010609060101010101" pitchFamily="49" charset="-122"/>
                <a:ea typeface="黑体" panose="02010609060101010101" pitchFamily="49" charset="-122"/>
              </a:rPr>
              <a:t>2.22MeV</a:t>
            </a:r>
            <a:r>
              <a:rPr lang="zh-CN" altLang="en-US" sz="2800">
                <a:latin typeface="黑体" panose="02010609060101010101" pitchFamily="49" charset="-122"/>
                <a:ea typeface="黑体" panose="02010609060101010101" pitchFamily="49" charset="-122"/>
              </a:rPr>
              <a:t>的能量，这</a:t>
            </a:r>
            <a:endParaRPr lang="zh-CN" altLang="en-US" sz="2800">
              <a:latin typeface="黑体" panose="02010609060101010101" pitchFamily="49" charset="-122"/>
              <a:ea typeface="黑体" panose="02010609060101010101" pitchFamily="49" charset="-122"/>
            </a:endParaRPr>
          </a:p>
          <a:p>
            <a:r>
              <a:rPr lang="zh-CN" altLang="en-US" sz="2800">
                <a:latin typeface="黑体" panose="02010609060101010101" pitchFamily="49" charset="-122"/>
                <a:ea typeface="黑体" panose="02010609060101010101" pitchFamily="49" charset="-122"/>
              </a:rPr>
              <a:t>个能量以</a:t>
            </a:r>
            <a:r>
              <a:rPr lang="en-US" altLang="zh-CN" sz="2800">
                <a:latin typeface="黑体" panose="02010609060101010101" pitchFamily="49" charset="-122"/>
                <a:ea typeface="黑体" panose="02010609060101010101" pitchFamily="49" charset="-122"/>
              </a:rPr>
              <a:t>γ</a:t>
            </a:r>
            <a:r>
              <a:rPr lang="zh-CN" altLang="en-US" sz="2800">
                <a:latin typeface="黑体" panose="02010609060101010101" pitchFamily="49" charset="-122"/>
                <a:ea typeface="黑体" panose="02010609060101010101" pitchFamily="49" charset="-122"/>
              </a:rPr>
              <a:t>光子的形式辐射出去</a:t>
            </a:r>
            <a:endParaRPr lang="zh-CN" altLang="en-US" sz="2800">
              <a:latin typeface="黑体" panose="02010609060101010101" pitchFamily="49" charset="-122"/>
              <a:ea typeface="黑体" panose="02010609060101010101" pitchFamily="49" charset="-122"/>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64689" y="5867400"/>
            <a:ext cx="2738182" cy="6619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62882" y="5889624"/>
            <a:ext cx="2547307" cy="6175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263144" y="643523"/>
            <a:ext cx="11928856" cy="1135054"/>
          </a:xfrm>
          <a:prstGeom prst="rect">
            <a:avLst/>
          </a:prstGeom>
          <a:noFill/>
          <a:ln w="9525">
            <a:noFill/>
          </a:ln>
        </p:spPr>
        <p:txBody>
          <a:bodyPr wrap="square" anchor="t" anchorCtr="0">
            <a:spAutoFit/>
          </a:bodyPr>
          <a:lstStyle/>
          <a:p>
            <a:pPr>
              <a:lnSpc>
                <a:spcPct val="150000"/>
              </a:lnSpc>
            </a:pPr>
            <a:r>
              <a:rPr lang="zh-CN" altLang="zh-CN" sz="2400" b="1">
                <a:latin typeface="微软雅黑" panose="020B0503020204020204" charset="-122"/>
                <a:ea typeface="微软雅黑" panose="020B0503020204020204" charset="-122"/>
              </a:rPr>
              <a:t>思考：</a:t>
            </a:r>
            <a:r>
              <a:rPr lang="zh-CN" altLang="zh-CN" sz="2400">
                <a:latin typeface="微软雅黑" panose="020B0503020204020204" charset="-122"/>
                <a:ea typeface="微软雅黑" panose="020B0503020204020204" charset="-122"/>
              </a:rPr>
              <a:t>如果结合能越大，就说明把原子核分开，所需要的能量越大，是不是就意味着原子核越稳定吗？</a:t>
            </a:r>
            <a:endParaRPr lang="zh-CN" altLang="zh-CN" sz="2400">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907415" y="1862455"/>
            <a:ext cx="2649220" cy="264922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custDataLst>
              <p:tags r:id="rId3"/>
            </p:custDataLst>
          </p:nvPr>
        </p:nvSpPr>
        <p:spPr>
          <a:xfrm>
            <a:off x="1475740" y="3778885"/>
            <a:ext cx="243840" cy="244475"/>
          </a:xfrm>
          <a:prstGeom prst="ellipse">
            <a:avLst/>
          </a:prstGeom>
          <a:gradFill flip="none" rotWithShape="1">
            <a:gsLst>
              <a:gs pos="0">
                <a:srgbClr val="00FF00"/>
              </a:gs>
              <a:gs pos="44000">
                <a:srgbClr val="009900"/>
              </a:gs>
              <a:gs pos="100000">
                <a:srgbClr val="003300"/>
              </a:gs>
            </a:gsLst>
            <a:path path="shape">
              <a:fillToRect l="50000" t="50000" r="50000" b="50000"/>
            </a:path>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strike="noStrike" noProof="1">
              <a:latin typeface="微软雅黑" panose="020B0503020204020204" charset="-122"/>
              <a:ea typeface="微软雅黑" panose="020B0503020204020204" charset="-122"/>
            </a:endParaRPr>
          </a:p>
        </p:txBody>
      </p:sp>
      <p:sp>
        <p:nvSpPr>
          <p:cNvPr id="10" name="椭圆 1"/>
          <p:cNvSpPr/>
          <p:nvPr>
            <p:custDataLst>
              <p:tags r:id="rId4"/>
            </p:custDataLst>
          </p:nvPr>
        </p:nvSpPr>
        <p:spPr>
          <a:xfrm>
            <a:off x="2905760" y="3620135"/>
            <a:ext cx="252095" cy="244475"/>
          </a:xfrm>
          <a:prstGeom prst="ellipse">
            <a:avLst/>
          </a:prstGeom>
          <a:gradFill rotWithShape="1">
            <a:gsLst>
              <a:gs pos="0">
                <a:schemeClr val="bg1"/>
              </a:gs>
              <a:gs pos="100000">
                <a:srgbClr val="FF0000"/>
              </a:gs>
            </a:gsLst>
            <a:path path="shape">
              <a:fillToRect l="50000" t="50000" r="50000" b="50000"/>
            </a:path>
          </a:gradFill>
          <a:ln w="9525" cap="flat" cmpd="sng">
            <a:solidFill>
              <a:schemeClr val="tx1"/>
            </a:solidFill>
            <a:prstDash val="solid"/>
            <a:miter/>
            <a:headEnd type="none" w="med" len="med"/>
            <a:tailEnd type="none" w="med" len="med"/>
          </a:ln>
        </p:spPr>
        <p:txBody>
          <a:bodyPr anchor="t" anchorCtr="0"/>
          <a:lstStyle/>
          <a:p>
            <a:endParaRPr lang="zh-CN" altLang="en-US">
              <a:latin typeface="微软雅黑" panose="020B0503020204020204" charset="-122"/>
              <a:ea typeface="微软雅黑" panose="020B0503020204020204" charset="-122"/>
            </a:endParaRPr>
          </a:p>
        </p:txBody>
      </p:sp>
      <p:sp>
        <p:nvSpPr>
          <p:cNvPr id="11" name="椭圆 10"/>
          <p:cNvSpPr/>
          <p:nvPr>
            <p:custDataLst>
              <p:tags r:id="rId5"/>
            </p:custDataLst>
          </p:nvPr>
        </p:nvSpPr>
        <p:spPr>
          <a:xfrm>
            <a:off x="1905635" y="2698115"/>
            <a:ext cx="243840" cy="244475"/>
          </a:xfrm>
          <a:prstGeom prst="ellipse">
            <a:avLst/>
          </a:prstGeom>
          <a:gradFill flip="none" rotWithShape="1">
            <a:gsLst>
              <a:gs pos="0">
                <a:srgbClr val="00FF00"/>
              </a:gs>
              <a:gs pos="44000">
                <a:srgbClr val="009900"/>
              </a:gs>
              <a:gs pos="100000">
                <a:srgbClr val="003300"/>
              </a:gs>
            </a:gsLst>
            <a:path path="shape">
              <a:fillToRect l="50000" t="50000" r="50000" b="50000"/>
            </a:path>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strike="noStrike" noProof="1">
              <a:latin typeface="微软雅黑" panose="020B0503020204020204" charset="-122"/>
              <a:ea typeface="微软雅黑" panose="020B0503020204020204" charset="-122"/>
            </a:endParaRPr>
          </a:p>
        </p:txBody>
      </p:sp>
      <p:sp>
        <p:nvSpPr>
          <p:cNvPr id="12" name="椭圆 1"/>
          <p:cNvSpPr/>
          <p:nvPr>
            <p:custDataLst>
              <p:tags r:id="rId6"/>
            </p:custDataLst>
          </p:nvPr>
        </p:nvSpPr>
        <p:spPr>
          <a:xfrm>
            <a:off x="2653665" y="3757295"/>
            <a:ext cx="252095" cy="244475"/>
          </a:xfrm>
          <a:prstGeom prst="ellipse">
            <a:avLst/>
          </a:prstGeom>
          <a:gradFill rotWithShape="1">
            <a:gsLst>
              <a:gs pos="0">
                <a:schemeClr val="bg1"/>
              </a:gs>
              <a:gs pos="100000">
                <a:srgbClr val="FF0000"/>
              </a:gs>
            </a:gsLst>
            <a:path path="shape">
              <a:fillToRect l="50000" t="50000" r="50000" b="50000"/>
            </a:path>
          </a:gradFill>
          <a:ln w="9525" cap="flat" cmpd="sng">
            <a:solidFill>
              <a:schemeClr val="tx1"/>
            </a:solidFill>
            <a:prstDash val="solid"/>
            <a:miter/>
            <a:headEnd type="none" w="med" len="med"/>
            <a:tailEnd type="none" w="med" len="med"/>
          </a:ln>
        </p:spPr>
        <p:txBody>
          <a:bodyPr anchor="t" anchorCtr="0"/>
          <a:lstStyle/>
          <a:p>
            <a:endParaRPr lang="zh-CN" altLang="en-US">
              <a:latin typeface="微软雅黑" panose="020B0503020204020204" charset="-122"/>
              <a:ea typeface="微软雅黑" panose="020B0503020204020204" charset="-122"/>
            </a:endParaRPr>
          </a:p>
        </p:txBody>
      </p:sp>
      <p:sp>
        <p:nvSpPr>
          <p:cNvPr id="13" name="椭圆 12"/>
          <p:cNvSpPr/>
          <p:nvPr>
            <p:custDataLst>
              <p:tags r:id="rId7"/>
            </p:custDataLst>
          </p:nvPr>
        </p:nvSpPr>
        <p:spPr>
          <a:xfrm>
            <a:off x="1865630" y="2212340"/>
            <a:ext cx="243840" cy="244475"/>
          </a:xfrm>
          <a:prstGeom prst="ellipse">
            <a:avLst/>
          </a:prstGeom>
          <a:gradFill flip="none" rotWithShape="1">
            <a:gsLst>
              <a:gs pos="0">
                <a:srgbClr val="00FF00"/>
              </a:gs>
              <a:gs pos="44000">
                <a:srgbClr val="009900"/>
              </a:gs>
              <a:gs pos="100000">
                <a:srgbClr val="003300"/>
              </a:gs>
            </a:gsLst>
            <a:path path="shape">
              <a:fillToRect l="50000" t="50000" r="50000" b="50000"/>
            </a:path>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strike="noStrike" noProof="1">
              <a:latin typeface="微软雅黑" panose="020B0503020204020204" charset="-122"/>
              <a:ea typeface="微软雅黑" panose="020B0503020204020204" charset="-122"/>
            </a:endParaRPr>
          </a:p>
        </p:txBody>
      </p:sp>
      <p:sp>
        <p:nvSpPr>
          <p:cNvPr id="14" name="椭圆 1"/>
          <p:cNvSpPr/>
          <p:nvPr>
            <p:custDataLst>
              <p:tags r:id="rId8"/>
            </p:custDataLst>
          </p:nvPr>
        </p:nvSpPr>
        <p:spPr>
          <a:xfrm>
            <a:off x="1467485" y="2710815"/>
            <a:ext cx="252095" cy="244475"/>
          </a:xfrm>
          <a:prstGeom prst="ellipse">
            <a:avLst/>
          </a:prstGeom>
          <a:gradFill rotWithShape="1">
            <a:gsLst>
              <a:gs pos="0">
                <a:schemeClr val="bg1"/>
              </a:gs>
              <a:gs pos="100000">
                <a:srgbClr val="FF0000"/>
              </a:gs>
            </a:gsLst>
            <a:path path="shape">
              <a:fillToRect l="50000" t="50000" r="50000" b="50000"/>
            </a:path>
          </a:gradFill>
          <a:ln w="9525" cap="flat" cmpd="sng">
            <a:solidFill>
              <a:schemeClr val="tx1"/>
            </a:solidFill>
            <a:prstDash val="solid"/>
            <a:miter/>
            <a:headEnd type="none" w="med" len="med"/>
            <a:tailEnd type="none" w="med" len="med"/>
          </a:ln>
        </p:spPr>
        <p:txBody>
          <a:bodyPr anchor="t" anchorCtr="0"/>
          <a:lstStyle/>
          <a:p>
            <a:endParaRPr lang="zh-CN" altLang="en-US">
              <a:latin typeface="微软雅黑" panose="020B0503020204020204" charset="-122"/>
              <a:ea typeface="微软雅黑" panose="020B0503020204020204" charset="-122"/>
            </a:endParaRPr>
          </a:p>
        </p:txBody>
      </p:sp>
      <p:sp>
        <p:nvSpPr>
          <p:cNvPr id="15" name="椭圆 14"/>
          <p:cNvSpPr/>
          <p:nvPr>
            <p:custDataLst>
              <p:tags r:id="rId9"/>
            </p:custDataLst>
          </p:nvPr>
        </p:nvSpPr>
        <p:spPr>
          <a:xfrm>
            <a:off x="1953895" y="3757295"/>
            <a:ext cx="243840" cy="244475"/>
          </a:xfrm>
          <a:prstGeom prst="ellipse">
            <a:avLst/>
          </a:prstGeom>
          <a:gradFill flip="none" rotWithShape="1">
            <a:gsLst>
              <a:gs pos="0">
                <a:srgbClr val="00FF00"/>
              </a:gs>
              <a:gs pos="44000">
                <a:srgbClr val="009900"/>
              </a:gs>
              <a:gs pos="100000">
                <a:srgbClr val="003300"/>
              </a:gs>
            </a:gsLst>
            <a:path path="shape">
              <a:fillToRect l="50000" t="50000" r="50000" b="50000"/>
            </a:path>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strike="noStrike" noProof="1">
              <a:latin typeface="微软雅黑" panose="020B0503020204020204" charset="-122"/>
              <a:ea typeface="微软雅黑" panose="020B0503020204020204" charset="-122"/>
            </a:endParaRPr>
          </a:p>
        </p:txBody>
      </p:sp>
      <p:sp>
        <p:nvSpPr>
          <p:cNvPr id="16" name="椭圆 1"/>
          <p:cNvSpPr/>
          <p:nvPr>
            <p:custDataLst>
              <p:tags r:id="rId10"/>
            </p:custDataLst>
          </p:nvPr>
        </p:nvSpPr>
        <p:spPr>
          <a:xfrm>
            <a:off x="2933065" y="2621280"/>
            <a:ext cx="252095" cy="244475"/>
          </a:xfrm>
          <a:prstGeom prst="ellipse">
            <a:avLst/>
          </a:prstGeom>
          <a:gradFill rotWithShape="1">
            <a:gsLst>
              <a:gs pos="0">
                <a:schemeClr val="bg1"/>
              </a:gs>
              <a:gs pos="100000">
                <a:srgbClr val="FF0000"/>
              </a:gs>
            </a:gsLst>
            <a:path path="shape">
              <a:fillToRect l="50000" t="50000" r="50000" b="50000"/>
            </a:path>
          </a:gradFill>
          <a:ln w="9525" cap="flat" cmpd="sng">
            <a:solidFill>
              <a:schemeClr val="tx1"/>
            </a:solidFill>
            <a:prstDash val="solid"/>
            <a:miter/>
            <a:headEnd type="none" w="med" len="med"/>
            <a:tailEnd type="none" w="med" len="med"/>
          </a:ln>
        </p:spPr>
        <p:txBody>
          <a:bodyPr anchor="t" anchorCtr="0"/>
          <a:lstStyle/>
          <a:p>
            <a:endParaRPr lang="zh-CN" altLang="en-US">
              <a:latin typeface="微软雅黑" panose="020B0503020204020204" charset="-122"/>
              <a:ea typeface="微软雅黑" panose="020B0503020204020204" charset="-122"/>
            </a:endParaRPr>
          </a:p>
        </p:txBody>
      </p:sp>
      <p:sp>
        <p:nvSpPr>
          <p:cNvPr id="17" name="椭圆 16"/>
          <p:cNvSpPr/>
          <p:nvPr>
            <p:custDataLst>
              <p:tags r:id="rId11"/>
            </p:custDataLst>
          </p:nvPr>
        </p:nvSpPr>
        <p:spPr>
          <a:xfrm>
            <a:off x="2941320" y="3310255"/>
            <a:ext cx="243840" cy="244475"/>
          </a:xfrm>
          <a:prstGeom prst="ellipse">
            <a:avLst/>
          </a:prstGeom>
          <a:gradFill flip="none" rotWithShape="1">
            <a:gsLst>
              <a:gs pos="0">
                <a:srgbClr val="00FF00"/>
              </a:gs>
              <a:gs pos="44000">
                <a:srgbClr val="009900"/>
              </a:gs>
              <a:gs pos="100000">
                <a:srgbClr val="003300"/>
              </a:gs>
            </a:gsLst>
            <a:path path="shape">
              <a:fillToRect l="50000" t="50000" r="50000" b="50000"/>
            </a:path>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strike="noStrike" noProof="1">
              <a:latin typeface="微软雅黑" panose="020B0503020204020204" charset="-122"/>
              <a:ea typeface="微软雅黑" panose="020B0503020204020204" charset="-122"/>
            </a:endParaRPr>
          </a:p>
        </p:txBody>
      </p:sp>
      <p:sp>
        <p:nvSpPr>
          <p:cNvPr id="18" name="椭圆 1"/>
          <p:cNvSpPr/>
          <p:nvPr>
            <p:custDataLst>
              <p:tags r:id="rId12"/>
            </p:custDataLst>
          </p:nvPr>
        </p:nvSpPr>
        <p:spPr>
          <a:xfrm>
            <a:off x="1866900" y="4001770"/>
            <a:ext cx="252095" cy="244475"/>
          </a:xfrm>
          <a:prstGeom prst="ellipse">
            <a:avLst/>
          </a:prstGeom>
          <a:gradFill rotWithShape="1">
            <a:gsLst>
              <a:gs pos="0">
                <a:schemeClr val="bg1"/>
              </a:gs>
              <a:gs pos="100000">
                <a:srgbClr val="FF0000"/>
              </a:gs>
            </a:gsLst>
            <a:path path="shape">
              <a:fillToRect l="50000" t="50000" r="50000" b="50000"/>
            </a:path>
          </a:gradFill>
          <a:ln w="9525" cap="flat" cmpd="sng">
            <a:solidFill>
              <a:schemeClr val="tx1"/>
            </a:solidFill>
            <a:prstDash val="solid"/>
            <a:miter/>
            <a:headEnd type="none" w="med" len="med"/>
            <a:tailEnd type="none" w="med" len="med"/>
          </a:ln>
        </p:spPr>
        <p:txBody>
          <a:bodyPr anchor="t" anchorCtr="0"/>
          <a:lstStyle/>
          <a:p>
            <a:endParaRPr lang="zh-CN" altLang="en-US">
              <a:latin typeface="微软雅黑" panose="020B0503020204020204" charset="-122"/>
              <a:ea typeface="微软雅黑" panose="020B0503020204020204" charset="-122"/>
            </a:endParaRPr>
          </a:p>
        </p:txBody>
      </p:sp>
      <p:sp>
        <p:nvSpPr>
          <p:cNvPr id="19" name="椭圆 18"/>
          <p:cNvSpPr/>
          <p:nvPr>
            <p:custDataLst>
              <p:tags r:id="rId13"/>
            </p:custDataLst>
          </p:nvPr>
        </p:nvSpPr>
        <p:spPr>
          <a:xfrm>
            <a:off x="1290955" y="3025775"/>
            <a:ext cx="243840" cy="244475"/>
          </a:xfrm>
          <a:prstGeom prst="ellipse">
            <a:avLst/>
          </a:prstGeom>
          <a:gradFill flip="none" rotWithShape="1">
            <a:gsLst>
              <a:gs pos="0">
                <a:srgbClr val="00FF00"/>
              </a:gs>
              <a:gs pos="44000">
                <a:srgbClr val="009900"/>
              </a:gs>
              <a:gs pos="100000">
                <a:srgbClr val="003300"/>
              </a:gs>
            </a:gsLst>
            <a:path path="shape">
              <a:fillToRect l="50000" t="50000" r="50000" b="50000"/>
            </a:path>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strike="noStrike" noProof="1">
              <a:latin typeface="微软雅黑" panose="020B0503020204020204" charset="-122"/>
              <a:ea typeface="微软雅黑" panose="020B0503020204020204" charset="-122"/>
            </a:endParaRPr>
          </a:p>
        </p:txBody>
      </p:sp>
      <p:sp>
        <p:nvSpPr>
          <p:cNvPr id="20" name="椭圆 1"/>
          <p:cNvSpPr/>
          <p:nvPr>
            <p:custDataLst>
              <p:tags r:id="rId14"/>
            </p:custDataLst>
          </p:nvPr>
        </p:nvSpPr>
        <p:spPr>
          <a:xfrm>
            <a:off x="2299970" y="3375660"/>
            <a:ext cx="252095" cy="244475"/>
          </a:xfrm>
          <a:prstGeom prst="ellipse">
            <a:avLst/>
          </a:prstGeom>
          <a:gradFill rotWithShape="1">
            <a:gsLst>
              <a:gs pos="0">
                <a:schemeClr val="bg1"/>
              </a:gs>
              <a:gs pos="100000">
                <a:srgbClr val="FF0000"/>
              </a:gs>
            </a:gsLst>
            <a:path path="shape">
              <a:fillToRect l="50000" t="50000" r="50000" b="50000"/>
            </a:path>
          </a:gradFill>
          <a:ln w="9525" cap="flat" cmpd="sng">
            <a:solidFill>
              <a:schemeClr val="tx1"/>
            </a:solidFill>
            <a:prstDash val="solid"/>
            <a:miter/>
            <a:headEnd type="none" w="med" len="med"/>
            <a:tailEnd type="none" w="med" len="med"/>
          </a:ln>
        </p:spPr>
        <p:txBody>
          <a:bodyPr anchor="t" anchorCtr="0"/>
          <a:lstStyle/>
          <a:p>
            <a:endParaRPr lang="zh-CN" altLang="en-US">
              <a:latin typeface="微软雅黑" panose="020B0503020204020204" charset="-122"/>
              <a:ea typeface="微软雅黑" panose="020B0503020204020204" charset="-122"/>
            </a:endParaRPr>
          </a:p>
        </p:txBody>
      </p:sp>
      <p:sp>
        <p:nvSpPr>
          <p:cNvPr id="21" name="椭圆 20"/>
          <p:cNvSpPr/>
          <p:nvPr>
            <p:custDataLst>
              <p:tags r:id="rId15"/>
            </p:custDataLst>
          </p:nvPr>
        </p:nvSpPr>
        <p:spPr>
          <a:xfrm rot="3660000">
            <a:off x="1909445" y="3227705"/>
            <a:ext cx="243840" cy="244475"/>
          </a:xfrm>
          <a:prstGeom prst="ellipse">
            <a:avLst/>
          </a:prstGeom>
          <a:gradFill flip="none" rotWithShape="1">
            <a:gsLst>
              <a:gs pos="0">
                <a:srgbClr val="00FF00"/>
              </a:gs>
              <a:gs pos="44000">
                <a:srgbClr val="009900"/>
              </a:gs>
              <a:gs pos="100000">
                <a:srgbClr val="003300"/>
              </a:gs>
            </a:gsLst>
            <a:path path="shape">
              <a:fillToRect l="50000" t="50000" r="50000" b="50000"/>
            </a:path>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strike="noStrike" noProof="1">
              <a:latin typeface="微软雅黑" panose="020B0503020204020204" charset="-122"/>
              <a:ea typeface="微软雅黑" panose="020B0503020204020204" charset="-122"/>
            </a:endParaRPr>
          </a:p>
        </p:txBody>
      </p:sp>
      <p:sp>
        <p:nvSpPr>
          <p:cNvPr id="22" name="椭圆 1"/>
          <p:cNvSpPr/>
          <p:nvPr>
            <p:custDataLst>
              <p:tags r:id="rId16"/>
            </p:custDataLst>
          </p:nvPr>
        </p:nvSpPr>
        <p:spPr>
          <a:xfrm rot="3660000">
            <a:off x="2443480" y="3018790"/>
            <a:ext cx="252095" cy="244475"/>
          </a:xfrm>
          <a:prstGeom prst="ellipse">
            <a:avLst/>
          </a:prstGeom>
          <a:gradFill rotWithShape="1">
            <a:gsLst>
              <a:gs pos="0">
                <a:schemeClr val="bg1"/>
              </a:gs>
              <a:gs pos="100000">
                <a:srgbClr val="FF0000"/>
              </a:gs>
            </a:gsLst>
            <a:path path="shape">
              <a:fillToRect l="50000" t="50000" r="50000" b="50000"/>
            </a:path>
          </a:gradFill>
          <a:ln w="9525" cap="flat" cmpd="sng">
            <a:solidFill>
              <a:schemeClr val="tx1"/>
            </a:solidFill>
            <a:prstDash val="solid"/>
            <a:miter/>
            <a:headEnd type="none" w="med" len="med"/>
            <a:tailEnd type="none" w="med" len="med"/>
          </a:ln>
        </p:spPr>
        <p:txBody>
          <a:bodyPr anchor="t" anchorCtr="0"/>
          <a:lstStyle/>
          <a:p>
            <a:endParaRPr lang="zh-CN" altLang="en-US">
              <a:latin typeface="微软雅黑" panose="020B0503020204020204" charset="-122"/>
              <a:ea typeface="微软雅黑" panose="020B0503020204020204" charset="-122"/>
            </a:endParaRPr>
          </a:p>
        </p:txBody>
      </p:sp>
      <p:sp>
        <p:nvSpPr>
          <p:cNvPr id="23" name="椭圆 22"/>
          <p:cNvSpPr/>
          <p:nvPr>
            <p:custDataLst>
              <p:tags r:id="rId17"/>
            </p:custDataLst>
          </p:nvPr>
        </p:nvSpPr>
        <p:spPr>
          <a:xfrm>
            <a:off x="2941320" y="2865755"/>
            <a:ext cx="243840" cy="244475"/>
          </a:xfrm>
          <a:prstGeom prst="ellipse">
            <a:avLst/>
          </a:prstGeom>
          <a:gradFill flip="none" rotWithShape="1">
            <a:gsLst>
              <a:gs pos="0">
                <a:srgbClr val="00FF00"/>
              </a:gs>
              <a:gs pos="44000">
                <a:srgbClr val="009900"/>
              </a:gs>
              <a:gs pos="100000">
                <a:srgbClr val="003300"/>
              </a:gs>
            </a:gsLst>
            <a:path path="shape">
              <a:fillToRect l="50000" t="50000" r="50000" b="50000"/>
            </a:path>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strike="noStrike" noProof="1">
              <a:latin typeface="微软雅黑" panose="020B0503020204020204" charset="-122"/>
              <a:ea typeface="微软雅黑" panose="020B0503020204020204" charset="-122"/>
            </a:endParaRPr>
          </a:p>
        </p:txBody>
      </p:sp>
      <p:sp>
        <p:nvSpPr>
          <p:cNvPr id="24" name="椭圆 1"/>
          <p:cNvSpPr/>
          <p:nvPr>
            <p:custDataLst>
              <p:tags r:id="rId18"/>
            </p:custDataLst>
          </p:nvPr>
        </p:nvSpPr>
        <p:spPr>
          <a:xfrm>
            <a:off x="2401570" y="2280285"/>
            <a:ext cx="252095" cy="244475"/>
          </a:xfrm>
          <a:prstGeom prst="ellipse">
            <a:avLst/>
          </a:prstGeom>
          <a:gradFill rotWithShape="1">
            <a:gsLst>
              <a:gs pos="0">
                <a:schemeClr val="bg1"/>
              </a:gs>
              <a:gs pos="100000">
                <a:srgbClr val="FF0000"/>
              </a:gs>
            </a:gsLst>
            <a:path path="shape">
              <a:fillToRect l="50000" t="50000" r="50000" b="50000"/>
            </a:path>
          </a:gradFill>
          <a:ln w="9525" cap="flat" cmpd="sng">
            <a:solidFill>
              <a:schemeClr val="tx1"/>
            </a:solidFill>
            <a:prstDash val="solid"/>
            <a:miter/>
            <a:headEnd type="none" w="med" len="med"/>
            <a:tailEnd type="none" w="med" len="med"/>
          </a:ln>
        </p:spPr>
        <p:txBody>
          <a:bodyPr anchor="t" anchorCtr="0"/>
          <a:lstStyle/>
          <a:p>
            <a:endParaRPr lang="zh-CN" altLang="en-US">
              <a:latin typeface="微软雅黑" panose="020B0503020204020204" charset="-122"/>
              <a:ea typeface="微软雅黑" panose="020B0503020204020204" charset="-122"/>
            </a:endParaRPr>
          </a:p>
        </p:txBody>
      </p:sp>
      <p:sp>
        <p:nvSpPr>
          <p:cNvPr id="25" name="文本框 24"/>
          <p:cNvSpPr txBox="1"/>
          <p:nvPr>
            <p:custDataLst>
              <p:tags r:id="rId19"/>
            </p:custDataLst>
          </p:nvPr>
        </p:nvSpPr>
        <p:spPr>
          <a:xfrm>
            <a:off x="86360" y="5043805"/>
            <a:ext cx="2540000" cy="583565"/>
          </a:xfrm>
          <a:prstGeom prst="rect">
            <a:avLst/>
          </a:prstGeom>
          <a:noFill/>
          <a:ln w="9525">
            <a:noFill/>
          </a:ln>
        </p:spPr>
        <p:txBody>
          <a:bodyPr wrap="square" anchor="t" anchorCtr="0">
            <a:spAutoFit/>
          </a:bodyPr>
          <a:lstStyle/>
          <a:p>
            <a:r>
              <a:rPr lang="zh-CN" altLang="zh-CN" sz="3200" b="1">
                <a:latin typeface="微软雅黑" panose="020B0503020204020204" charset="-122"/>
                <a:ea typeface="微软雅黑" panose="020B0503020204020204" charset="-122"/>
              </a:rPr>
              <a:t>原子核越大</a:t>
            </a:r>
            <a:endParaRPr lang="zh-CN" altLang="zh-CN" sz="3200" b="1">
              <a:latin typeface="微软雅黑" panose="020B0503020204020204" charset="-122"/>
              <a:ea typeface="微软雅黑" panose="020B0503020204020204" charset="-122"/>
            </a:endParaRPr>
          </a:p>
        </p:txBody>
      </p:sp>
      <p:sp>
        <p:nvSpPr>
          <p:cNvPr id="26" name="文本框 25"/>
          <p:cNvSpPr txBox="1"/>
          <p:nvPr>
            <p:custDataLst>
              <p:tags r:id="rId20"/>
            </p:custDataLst>
          </p:nvPr>
        </p:nvSpPr>
        <p:spPr>
          <a:xfrm>
            <a:off x="2178685" y="5023485"/>
            <a:ext cx="3147060" cy="583565"/>
          </a:xfrm>
          <a:prstGeom prst="rect">
            <a:avLst/>
          </a:prstGeom>
          <a:noFill/>
          <a:ln w="9525">
            <a:noFill/>
          </a:ln>
        </p:spPr>
        <p:txBody>
          <a:bodyPr wrap="square" anchor="t" anchorCtr="0">
            <a:spAutoFit/>
          </a:bodyPr>
          <a:lstStyle/>
          <a:p>
            <a:r>
              <a:rPr lang="zh-CN" altLang="zh-CN" sz="3200" b="1">
                <a:latin typeface="宋体" panose="02010600030101010101" pitchFamily="2" charset="-122"/>
                <a:ea typeface="宋体" panose="02010600030101010101" pitchFamily="2" charset="-122"/>
              </a:rPr>
              <a:t>→</a:t>
            </a:r>
            <a:r>
              <a:rPr lang="zh-CN" altLang="zh-CN" sz="3200" b="1">
                <a:latin typeface="微软雅黑" panose="020B0503020204020204" charset="-122"/>
                <a:ea typeface="微软雅黑" panose="020B0503020204020204" charset="-122"/>
              </a:rPr>
              <a:t>核子个数越多</a:t>
            </a:r>
            <a:endParaRPr lang="zh-CN" altLang="zh-CN" sz="3200" b="1">
              <a:latin typeface="微软雅黑" panose="020B0503020204020204" charset="-122"/>
              <a:ea typeface="微软雅黑" panose="020B0503020204020204" charset="-122"/>
            </a:endParaRPr>
          </a:p>
        </p:txBody>
      </p:sp>
      <p:sp>
        <p:nvSpPr>
          <p:cNvPr id="28" name="文本框 27"/>
          <p:cNvSpPr txBox="1"/>
          <p:nvPr>
            <p:custDataLst>
              <p:tags r:id="rId21"/>
            </p:custDataLst>
          </p:nvPr>
        </p:nvSpPr>
        <p:spPr>
          <a:xfrm>
            <a:off x="252095" y="5899150"/>
            <a:ext cx="8796655" cy="523220"/>
          </a:xfrm>
          <a:prstGeom prst="rect">
            <a:avLst/>
          </a:prstGeom>
          <a:noFill/>
          <a:ln w="9525">
            <a:noFill/>
          </a:ln>
        </p:spPr>
        <p:txBody>
          <a:bodyPr wrap="square" anchor="t" anchorCtr="0">
            <a:spAutoFit/>
          </a:bodyPr>
          <a:lstStyle/>
          <a:p>
            <a:r>
              <a:rPr lang="zh-CN" altLang="zh-CN" sz="2800" u="sng">
                <a:solidFill>
                  <a:srgbClr val="FF0000"/>
                </a:solidFill>
                <a:latin typeface="微软雅黑" panose="020B0503020204020204" charset="-122"/>
                <a:ea typeface="微软雅黑" panose="020B0503020204020204" charset="-122"/>
              </a:rPr>
              <a:t>平均到每一个核子的结合能</a:t>
            </a:r>
            <a:r>
              <a:rPr lang="zh-CN" altLang="zh-CN" sz="2800">
                <a:latin typeface="微软雅黑" panose="020B0503020204020204" charset="-122"/>
                <a:ea typeface="微软雅黑" panose="020B0503020204020204" charset="-122"/>
              </a:rPr>
              <a:t>大小来</a:t>
            </a:r>
            <a:r>
              <a:rPr lang="zh-CN" altLang="zh-CN" sz="2800" u="sng">
                <a:solidFill>
                  <a:srgbClr val="FF0000"/>
                </a:solidFill>
                <a:latin typeface="微软雅黑" panose="020B0503020204020204" charset="-122"/>
                <a:ea typeface="微软雅黑" panose="020B0503020204020204" charset="-122"/>
              </a:rPr>
              <a:t>反应原子核的稳定性</a:t>
            </a:r>
            <a:r>
              <a:rPr lang="zh-CN" altLang="zh-CN" sz="2800">
                <a:latin typeface="微软雅黑" panose="020B0503020204020204" charset="-122"/>
                <a:ea typeface="微软雅黑" panose="020B0503020204020204" charset="-122"/>
              </a:rPr>
              <a:t>。</a:t>
            </a:r>
            <a:endParaRPr lang="zh-CN" altLang="zh-CN" sz="2800">
              <a:latin typeface="微软雅黑" panose="020B0503020204020204" charset="-122"/>
              <a:ea typeface="微软雅黑" panose="020B0503020204020204" charset="-122"/>
            </a:endParaRPr>
          </a:p>
        </p:txBody>
      </p:sp>
      <p:sp>
        <p:nvSpPr>
          <p:cNvPr id="29" name="文本框 28"/>
          <p:cNvSpPr txBox="1"/>
          <p:nvPr>
            <p:custDataLst>
              <p:tags r:id="rId22"/>
            </p:custDataLst>
          </p:nvPr>
        </p:nvSpPr>
        <p:spPr>
          <a:xfrm>
            <a:off x="5100724" y="5043805"/>
            <a:ext cx="4223385" cy="584775"/>
          </a:xfrm>
          <a:prstGeom prst="rect">
            <a:avLst/>
          </a:prstGeom>
          <a:noFill/>
          <a:ln w="9525">
            <a:noFill/>
          </a:ln>
        </p:spPr>
        <p:txBody>
          <a:bodyPr wrap="square" anchor="t" anchorCtr="0">
            <a:spAutoFit/>
          </a:bodyPr>
          <a:lstStyle/>
          <a:p>
            <a:r>
              <a:rPr lang="zh-CN" altLang="zh-CN" sz="3200" b="1" smtClean="0">
                <a:latin typeface="宋体" panose="02010600030101010101" pitchFamily="2" charset="-122"/>
                <a:ea typeface="宋体" panose="02010600030101010101" pitchFamily="2" charset="-122"/>
              </a:rPr>
              <a:t>→</a:t>
            </a:r>
            <a:r>
              <a:rPr lang="zh-CN" altLang="en-US" sz="3200" b="1">
                <a:latin typeface="微软雅黑" panose="020B0503020204020204" charset="-122"/>
                <a:ea typeface="微软雅黑" panose="020B0503020204020204" charset="-122"/>
              </a:rPr>
              <a:t>原子核</a:t>
            </a:r>
            <a:r>
              <a:rPr lang="zh-CN" altLang="en-US" sz="3200" b="1" smtClean="0">
                <a:latin typeface="微软雅黑" panose="020B0503020204020204" charset="-122"/>
                <a:ea typeface="微软雅黑" panose="020B0503020204020204" charset="-122"/>
              </a:rPr>
              <a:t>不一定稳定</a:t>
            </a:r>
            <a:endParaRPr lang="zh-CN" altLang="zh-CN" sz="3200" b="1">
              <a:latin typeface="微软雅黑" panose="020B0503020204020204" charset="-122"/>
              <a:ea typeface="微软雅黑" panose="020B0503020204020204" charset="-122"/>
            </a:endParaRPr>
          </a:p>
        </p:txBody>
      </p:sp>
      <p:grpSp>
        <p:nvGrpSpPr>
          <p:cNvPr id="30" name="组合 29"/>
          <p:cNvGrpSpPr/>
          <p:nvPr>
            <p:custDataLst>
              <p:tags r:id="rId23"/>
            </p:custDataLst>
          </p:nvPr>
        </p:nvGrpSpPr>
        <p:grpSpPr>
          <a:xfrm>
            <a:off x="6935470" y="2527935"/>
            <a:ext cx="1652270" cy="1292225"/>
            <a:chOff x="10684" y="3299"/>
            <a:chExt cx="2602" cy="2035"/>
          </a:xfrm>
        </p:grpSpPr>
        <p:sp>
          <p:nvSpPr>
            <p:cNvPr id="31" name="Line 16"/>
            <p:cNvSpPr/>
            <p:nvPr>
              <p:custDataLst>
                <p:tags r:id="rId24"/>
              </p:custDataLst>
            </p:nvPr>
          </p:nvSpPr>
          <p:spPr>
            <a:xfrm rot="10800000" flipH="1" flipV="1">
              <a:off x="10684" y="4309"/>
              <a:ext cx="2602" cy="16"/>
            </a:xfrm>
            <a:prstGeom prst="line">
              <a:avLst/>
            </a:prstGeom>
            <a:ln w="38100" cap="flat" cmpd="sng">
              <a:solidFill>
                <a:schemeClr val="tx1"/>
              </a:solidFill>
              <a:prstDash val="solid"/>
              <a:round/>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32" name="文本框 31"/>
            <p:cNvSpPr txBox="1"/>
            <p:nvPr>
              <p:custDataLst>
                <p:tags r:id="rId25"/>
              </p:custDataLst>
            </p:nvPr>
          </p:nvSpPr>
          <p:spPr>
            <a:xfrm>
              <a:off x="10794" y="3299"/>
              <a:ext cx="2336" cy="919"/>
            </a:xfrm>
            <a:prstGeom prst="rect">
              <a:avLst/>
            </a:prstGeom>
            <a:noFill/>
            <a:ln w="9525">
              <a:noFill/>
            </a:ln>
          </p:spPr>
          <p:txBody>
            <a:bodyPr wrap="square" anchor="t" anchorCtr="0">
              <a:spAutoFit/>
            </a:bodyPr>
            <a:lstStyle/>
            <a:p>
              <a:r>
                <a:rPr lang="zh-CN" altLang="zh-CN" sz="3200" b="1">
                  <a:latin typeface="微软雅黑" panose="020B0503020204020204" charset="-122"/>
                  <a:ea typeface="微软雅黑" panose="020B0503020204020204" charset="-122"/>
                </a:rPr>
                <a:t>结合能</a:t>
              </a:r>
              <a:endParaRPr lang="zh-CN" altLang="zh-CN" sz="3200" b="1">
                <a:latin typeface="微软雅黑" panose="020B0503020204020204" charset="-122"/>
                <a:ea typeface="微软雅黑" panose="020B0503020204020204" charset="-122"/>
              </a:endParaRPr>
            </a:p>
          </p:txBody>
        </p:sp>
        <p:sp>
          <p:nvSpPr>
            <p:cNvPr id="33" name="文本框 32"/>
            <p:cNvSpPr txBox="1"/>
            <p:nvPr>
              <p:custDataLst>
                <p:tags r:id="rId26"/>
              </p:custDataLst>
            </p:nvPr>
          </p:nvSpPr>
          <p:spPr>
            <a:xfrm>
              <a:off x="10816" y="4416"/>
              <a:ext cx="2290" cy="919"/>
            </a:xfrm>
            <a:prstGeom prst="rect">
              <a:avLst/>
            </a:prstGeom>
            <a:noFill/>
            <a:ln w="9525">
              <a:noFill/>
            </a:ln>
          </p:spPr>
          <p:txBody>
            <a:bodyPr wrap="square" anchor="t" anchorCtr="0">
              <a:spAutoFit/>
            </a:bodyPr>
            <a:lstStyle/>
            <a:p>
              <a:r>
                <a:rPr lang="zh-CN" altLang="zh-CN" sz="3200" b="1">
                  <a:latin typeface="微软雅黑" panose="020B0503020204020204" charset="-122"/>
                  <a:ea typeface="微软雅黑" panose="020B0503020204020204" charset="-122"/>
                </a:rPr>
                <a:t>核子数</a:t>
              </a:r>
              <a:endParaRPr lang="zh-CN" altLang="zh-CN" sz="3200" b="1">
                <a:latin typeface="微软雅黑" panose="020B0503020204020204" charset="-122"/>
                <a:ea typeface="微软雅黑" panose="020B0503020204020204" charset="-122"/>
              </a:endParaRPr>
            </a:p>
          </p:txBody>
        </p:sp>
      </p:grpSp>
      <p:sp>
        <p:nvSpPr>
          <p:cNvPr id="34" name="文本框 33"/>
          <p:cNvSpPr txBox="1"/>
          <p:nvPr>
            <p:custDataLst>
              <p:tags r:id="rId27"/>
            </p:custDataLst>
          </p:nvPr>
        </p:nvSpPr>
        <p:spPr>
          <a:xfrm>
            <a:off x="4820285" y="2827020"/>
            <a:ext cx="2346325" cy="583565"/>
          </a:xfrm>
          <a:prstGeom prst="rect">
            <a:avLst/>
          </a:prstGeom>
          <a:noFill/>
          <a:ln w="9525">
            <a:noFill/>
          </a:ln>
        </p:spPr>
        <p:txBody>
          <a:bodyPr wrap="square" anchor="t" anchorCtr="0">
            <a:spAutoFit/>
          </a:bodyPr>
          <a:lstStyle/>
          <a:p>
            <a:r>
              <a:rPr lang="zh-CN" altLang="zh-CN" sz="3200" b="1">
                <a:latin typeface="微软雅黑" panose="020B0503020204020204" charset="-122"/>
                <a:ea typeface="微软雅黑" panose="020B0503020204020204" charset="-122"/>
              </a:rPr>
              <a:t>比结合能</a:t>
            </a:r>
            <a:r>
              <a:rPr lang="en-US" altLang="zh-CN" sz="3200" b="1">
                <a:latin typeface="微软雅黑" panose="020B0503020204020204" charset="-122"/>
                <a:ea typeface="微软雅黑" panose="020B0503020204020204" charset="-122"/>
              </a:rPr>
              <a:t>=</a:t>
            </a:r>
            <a:endParaRPr lang="en-US" altLang="zh-CN" sz="3200" b="1">
              <a:latin typeface="微软雅黑" panose="020B0503020204020204" charset="-122"/>
              <a:ea typeface="微软雅黑" panose="020B0503020204020204" charset="-122"/>
            </a:endParaRPr>
          </a:p>
        </p:txBody>
      </p:sp>
      <p:sp>
        <p:nvSpPr>
          <p:cNvPr id="35" name="文本框 34"/>
          <p:cNvSpPr txBox="1"/>
          <p:nvPr>
            <p:custDataLst>
              <p:tags r:id="rId28"/>
            </p:custDataLst>
          </p:nvPr>
        </p:nvSpPr>
        <p:spPr>
          <a:xfrm>
            <a:off x="451460" y="194603"/>
            <a:ext cx="1678990"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zh-CN" altLang="en-US" sz="2800" smtClean="0"/>
              <a:t>比结合能</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par>
                          <p:cTn id="32" fill="hold">
                            <p:stCondLst>
                              <p:cond delay="2500"/>
                            </p:stCondLst>
                            <p:childTnLst>
                              <p:par>
                                <p:cTn id="33" presetID="22" presetClass="entr" presetSubtype="4"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par>
                          <p:cTn id="36" fill="hold">
                            <p:stCondLst>
                              <p:cond delay="3000"/>
                            </p:stCondLst>
                            <p:childTnLst>
                              <p:par>
                                <p:cTn id="37" presetID="22" presetClass="entr" presetSubtype="4"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par>
                          <p:cTn id="40" fill="hold">
                            <p:stCondLst>
                              <p:cond delay="3500"/>
                            </p:stCondLst>
                            <p:childTnLst>
                              <p:par>
                                <p:cTn id="41" presetID="22" presetClass="entr" presetSubtype="4"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par>
                          <p:cTn id="48" fill="hold">
                            <p:stCondLst>
                              <p:cond delay="4500"/>
                            </p:stCondLst>
                            <p:childTnLst>
                              <p:par>
                                <p:cTn id="49" presetID="22" presetClass="entr" presetSubtype="4"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down)">
                                      <p:cBhvr>
                                        <p:cTn id="51" dur="500"/>
                                        <p:tgtEl>
                                          <p:spTgt spid="17"/>
                                        </p:tgtEl>
                                      </p:cBhvr>
                                    </p:animEffect>
                                  </p:childTnLst>
                                </p:cTn>
                              </p:par>
                            </p:childTnLst>
                          </p:cTn>
                        </p:par>
                        <p:par>
                          <p:cTn id="52" fill="hold">
                            <p:stCondLst>
                              <p:cond delay="5000"/>
                            </p:stCondLst>
                            <p:childTnLst>
                              <p:par>
                                <p:cTn id="53" presetID="22" presetClass="entr" presetSubtype="4"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down)">
                                      <p:cBhvr>
                                        <p:cTn id="55" dur="500"/>
                                        <p:tgtEl>
                                          <p:spTgt spid="18"/>
                                        </p:tgtEl>
                                      </p:cBhvr>
                                    </p:animEffect>
                                  </p:childTnLst>
                                </p:cTn>
                              </p:par>
                            </p:childTnLst>
                          </p:cTn>
                        </p:par>
                        <p:par>
                          <p:cTn id="56" fill="hold">
                            <p:stCondLst>
                              <p:cond delay="5500"/>
                            </p:stCondLst>
                            <p:childTnLst>
                              <p:par>
                                <p:cTn id="57" presetID="22" presetClass="entr" presetSubtype="4"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00"/>
                                        <p:tgtEl>
                                          <p:spTgt spid="19"/>
                                        </p:tgtEl>
                                      </p:cBhvr>
                                    </p:animEffect>
                                  </p:childTnLst>
                                </p:cTn>
                              </p:par>
                            </p:childTnLst>
                          </p:cTn>
                        </p:par>
                        <p:par>
                          <p:cTn id="60" fill="hold">
                            <p:stCondLst>
                              <p:cond delay="6000"/>
                            </p:stCondLst>
                            <p:childTnLst>
                              <p:par>
                                <p:cTn id="61" presetID="22" presetClass="entr" presetSubtype="4"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down)">
                                      <p:cBhvr>
                                        <p:cTn id="63" dur="500"/>
                                        <p:tgtEl>
                                          <p:spTgt spid="20"/>
                                        </p:tgtEl>
                                      </p:cBhvr>
                                    </p:animEffect>
                                  </p:childTnLst>
                                </p:cTn>
                              </p:par>
                            </p:childTnLst>
                          </p:cTn>
                        </p:par>
                        <p:par>
                          <p:cTn id="64" fill="hold">
                            <p:stCondLst>
                              <p:cond delay="6500"/>
                            </p:stCondLst>
                            <p:childTnLst>
                              <p:par>
                                <p:cTn id="65" presetID="22" presetClass="entr" presetSubtype="4"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down)">
                                      <p:cBhvr>
                                        <p:cTn id="67" dur="500"/>
                                        <p:tgtEl>
                                          <p:spTgt spid="21"/>
                                        </p:tgtEl>
                                      </p:cBhvr>
                                    </p:animEffect>
                                  </p:childTnLst>
                                </p:cTn>
                              </p:par>
                            </p:childTnLst>
                          </p:cTn>
                        </p:par>
                        <p:par>
                          <p:cTn id="68" fill="hold">
                            <p:stCondLst>
                              <p:cond delay="7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7500"/>
                            </p:stCondLst>
                            <p:childTnLst>
                              <p:par>
                                <p:cTn id="73" presetID="22" presetClass="entr" presetSubtype="4"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down)">
                                      <p:cBhvr>
                                        <p:cTn id="75" dur="500"/>
                                        <p:tgtEl>
                                          <p:spTgt spid="23"/>
                                        </p:tgtEl>
                                      </p:cBhvr>
                                    </p:animEffect>
                                  </p:childTnLst>
                                </p:cTn>
                              </p:par>
                            </p:childTnLst>
                          </p:cTn>
                        </p:par>
                        <p:par>
                          <p:cTn id="76" fill="hold">
                            <p:stCondLst>
                              <p:cond delay="8000"/>
                            </p:stCondLst>
                            <p:childTnLst>
                              <p:par>
                                <p:cTn id="77" presetID="22" presetClass="entr" presetSubtype="4"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down)">
                                      <p:cBhvr>
                                        <p:cTn id="79" dur="5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wipe(down)">
                                      <p:cBhvr>
                                        <p:cTn id="84" dur="500"/>
                                        <p:tgtEl>
                                          <p:spTgt spid="29"/>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down)">
                                      <p:cBhvr>
                                        <p:cTn id="89" dur="500"/>
                                        <p:tgtEl>
                                          <p:spTgt spid="30"/>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wipe(down)">
                                      <p:cBhvr>
                                        <p:cTn id="94" dur="500"/>
                                        <p:tgtEl>
                                          <p:spTgt spid="34"/>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wipe(down)">
                                      <p:cBhvr>
                                        <p:cTn id="9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25" grpId="0"/>
      <p:bldP spid="26" grpId="0"/>
      <p:bldP spid="28" grpId="0"/>
      <p:bldP spid="29"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2"/>
          <p:cNvSpPr txBox="1"/>
          <p:nvPr>
            <p:custDataLst>
              <p:tags r:id="rId1"/>
            </p:custDataLst>
          </p:nvPr>
        </p:nvSpPr>
        <p:spPr>
          <a:xfrm>
            <a:off x="413004" y="3429000"/>
            <a:ext cx="6522720" cy="3046095"/>
          </a:xfrm>
          <a:prstGeom prst="rect">
            <a:avLst/>
          </a:prstGeom>
          <a:noFill/>
          <a:ln w="9525">
            <a:noFill/>
          </a:ln>
        </p:spPr>
        <p:txBody>
          <a:bodyPr wrap="square" anchor="t">
            <a:spAutoFit/>
          </a:bodyPr>
          <a:lstStyle/>
          <a:p>
            <a:pPr>
              <a:lnSpc>
                <a:spcPct val="150000"/>
              </a:lnSpc>
            </a:pPr>
            <a:r>
              <a:rPr lang="en-US" altLang="zh-CN" sz="3200" b="1">
                <a:latin typeface="Arial" panose="020B0604020202020204" pitchFamily="34" charset="0"/>
                <a:ea typeface="微软雅黑" panose="020B0503020204020204" charset="-122"/>
                <a:sym typeface="黑体" panose="02010609060101010101" pitchFamily="49" charset="-122"/>
              </a:rPr>
              <a:t>(1)</a:t>
            </a:r>
            <a:r>
              <a:rPr lang="zh-CN" altLang="en-US" sz="3200" b="1">
                <a:latin typeface="Arial" panose="020B0604020202020204" pitchFamily="34" charset="0"/>
                <a:ea typeface="微软雅黑" panose="020B0503020204020204" charset="-122"/>
                <a:sym typeface="黑体" panose="02010609060101010101" pitchFamily="49" charset="-122"/>
              </a:rPr>
              <a:t>由图可知，</a:t>
            </a:r>
            <a:r>
              <a:rPr lang="zh-CN" altLang="en-US" sz="3200" b="1" u="sng">
                <a:solidFill>
                  <a:srgbClr val="FF0000"/>
                </a:solidFill>
                <a:latin typeface="Arial" panose="020B0604020202020204" pitchFamily="34" charset="0"/>
                <a:ea typeface="微软雅黑" panose="020B0503020204020204" charset="-122"/>
                <a:sym typeface="黑体" panose="02010609060101010101" pitchFamily="49" charset="-122"/>
              </a:rPr>
              <a:t>中等质量原子核</a:t>
            </a:r>
            <a:r>
              <a:rPr lang="zh-CN" altLang="en-US" sz="3200" b="1">
                <a:latin typeface="Arial" panose="020B0604020202020204" pitchFamily="34" charset="0"/>
                <a:ea typeface="微软雅黑" panose="020B0503020204020204" charset="-122"/>
                <a:sym typeface="黑体" panose="02010609060101010101" pitchFamily="49" charset="-122"/>
              </a:rPr>
              <a:t>的</a:t>
            </a:r>
            <a:endParaRPr lang="zh-CN" altLang="en-US" sz="3200" b="1">
              <a:latin typeface="Arial" panose="020B0604020202020204" pitchFamily="34" charset="0"/>
              <a:ea typeface="微软雅黑" panose="020B0503020204020204" charset="-122"/>
              <a:sym typeface="黑体" panose="02010609060101010101" pitchFamily="49" charset="-122"/>
            </a:endParaRPr>
          </a:p>
          <a:p>
            <a:pPr>
              <a:lnSpc>
                <a:spcPct val="150000"/>
              </a:lnSpc>
            </a:pPr>
            <a:r>
              <a:rPr lang="zh-CN" altLang="en-US" sz="3200" b="1" u="sng">
                <a:solidFill>
                  <a:srgbClr val="FF0000"/>
                </a:solidFill>
                <a:latin typeface="Arial" panose="020B0604020202020204" pitchFamily="34" charset="0"/>
                <a:ea typeface="微软雅黑" panose="020B0503020204020204" charset="-122"/>
                <a:sym typeface="黑体" panose="02010609060101010101" pitchFamily="49" charset="-122"/>
              </a:rPr>
              <a:t>比结合能大</a:t>
            </a:r>
            <a:r>
              <a:rPr lang="zh-CN" altLang="en-US" sz="3200" b="1">
                <a:latin typeface="Arial" panose="020B0604020202020204" pitchFamily="34" charset="0"/>
                <a:ea typeface="微软雅黑" panose="020B0503020204020204" charset="-122"/>
                <a:sym typeface="黑体" panose="02010609060101010101" pitchFamily="49" charset="-122"/>
              </a:rPr>
              <a:t>，</a:t>
            </a:r>
            <a:r>
              <a:rPr lang="zh-CN" altLang="en-US" sz="3200" b="1">
                <a:latin typeface="微软雅黑" panose="020B0503020204020204" charset="-122"/>
                <a:ea typeface="微软雅黑" panose="020B0503020204020204" charset="-122"/>
                <a:sym typeface="+mn-ea"/>
              </a:rPr>
              <a:t>原子核比较稳定</a:t>
            </a:r>
            <a:r>
              <a:rPr lang="en-US" altLang="zh-CN" sz="3200" b="1">
                <a:latin typeface="微软雅黑" panose="020B0503020204020204" charset="-122"/>
                <a:ea typeface="微软雅黑" panose="020B0503020204020204" charset="-122"/>
                <a:sym typeface="+mn-ea"/>
              </a:rPr>
              <a:t>,</a:t>
            </a:r>
            <a:r>
              <a:rPr lang="zh-CN" altLang="en-US" sz="3200" b="1">
                <a:latin typeface="Arial" panose="020B0604020202020204" pitchFamily="34" charset="0"/>
                <a:ea typeface="微软雅黑" panose="020B0503020204020204" charset="-122"/>
                <a:sym typeface="黑体" panose="02010609060101010101" pitchFamily="49" charset="-122"/>
              </a:rPr>
              <a:t>轻</a:t>
            </a:r>
            <a:endParaRPr lang="zh-CN" altLang="en-US" sz="3200" b="1">
              <a:latin typeface="Arial" panose="020B0604020202020204" pitchFamily="34" charset="0"/>
              <a:ea typeface="微软雅黑" panose="020B0503020204020204" charset="-122"/>
              <a:sym typeface="黑体" panose="02010609060101010101" pitchFamily="49" charset="-122"/>
            </a:endParaRPr>
          </a:p>
          <a:p>
            <a:pPr>
              <a:lnSpc>
                <a:spcPct val="150000"/>
              </a:lnSpc>
            </a:pPr>
            <a:r>
              <a:rPr lang="zh-CN" altLang="en-US" sz="3200" b="1">
                <a:latin typeface="Arial" panose="020B0604020202020204" pitchFamily="34" charset="0"/>
                <a:ea typeface="微软雅黑" panose="020B0503020204020204" charset="-122"/>
                <a:sym typeface="黑体" panose="02010609060101010101" pitchFamily="49" charset="-122"/>
              </a:rPr>
              <a:t>核和重核的比结合能都比中等质</a:t>
            </a:r>
            <a:endParaRPr lang="zh-CN" altLang="en-US" sz="3200" b="1">
              <a:latin typeface="Arial" panose="020B0604020202020204" pitchFamily="34" charset="0"/>
              <a:ea typeface="微软雅黑" panose="020B0503020204020204" charset="-122"/>
              <a:sym typeface="黑体" panose="02010609060101010101" pitchFamily="49" charset="-122"/>
            </a:endParaRPr>
          </a:p>
          <a:p>
            <a:pPr>
              <a:lnSpc>
                <a:spcPct val="150000"/>
              </a:lnSpc>
            </a:pPr>
            <a:r>
              <a:rPr lang="zh-CN" altLang="en-US" sz="3200" b="1">
                <a:latin typeface="Arial" panose="020B0604020202020204" pitchFamily="34" charset="0"/>
                <a:ea typeface="微软雅黑" panose="020B0503020204020204" charset="-122"/>
                <a:sym typeface="黑体" panose="02010609060101010101" pitchFamily="49" charset="-122"/>
              </a:rPr>
              <a:t>量的原子核小。</a:t>
            </a:r>
            <a:endParaRPr lang="zh-CN" altLang="en-US" sz="3200" b="1">
              <a:latin typeface="Arial" panose="020B0604020202020204" pitchFamily="34" charset="0"/>
              <a:ea typeface="微软雅黑" panose="020B0503020204020204" charset="-122"/>
              <a:sym typeface="黑体" panose="02010609060101010101" pitchFamily="49" charset="-122"/>
            </a:endParaRPr>
          </a:p>
        </p:txBody>
      </p:sp>
      <p:pic>
        <p:nvPicPr>
          <p:cNvPr id="8" name="图片 7"/>
          <p:cNvPicPr>
            <a:picLocks noChangeAspect="1"/>
          </p:cNvPicPr>
          <p:nvPr>
            <p:custDataLst>
              <p:tags r:id="rId2"/>
            </p:custDataLst>
          </p:nvPr>
        </p:nvPicPr>
        <p:blipFill>
          <a:blip r:embed="rId3"/>
          <a:srcRect l="6500" t="-171" r="6038" b="2887"/>
          <a:stretch>
            <a:fillRect/>
          </a:stretch>
        </p:blipFill>
        <p:spPr>
          <a:xfrm>
            <a:off x="6737350" y="1842184"/>
            <a:ext cx="5454650" cy="4692650"/>
          </a:xfrm>
          <a:prstGeom prst="rect">
            <a:avLst/>
          </a:prstGeom>
        </p:spPr>
      </p:pic>
      <p:sp>
        <p:nvSpPr>
          <p:cNvPr id="9" name="文本框 3"/>
          <p:cNvSpPr txBox="1"/>
          <p:nvPr>
            <p:custDataLst>
              <p:tags r:id="rId4"/>
            </p:custDataLst>
          </p:nvPr>
        </p:nvSpPr>
        <p:spPr>
          <a:xfrm>
            <a:off x="2706624" y="859116"/>
            <a:ext cx="9504045" cy="1568450"/>
          </a:xfrm>
          <a:prstGeom prst="rect">
            <a:avLst/>
          </a:prstGeom>
          <a:noFill/>
          <a:ln w="9525">
            <a:noFill/>
          </a:ln>
        </p:spPr>
        <p:txBody>
          <a:bodyPr wrap="square" anchor="t">
            <a:spAutoFit/>
          </a:bodyPr>
          <a:lstStyle/>
          <a:p>
            <a:pPr>
              <a:lnSpc>
                <a:spcPct val="150000"/>
              </a:lnSpc>
            </a:pPr>
            <a:r>
              <a:rPr lang="zh-CN" altLang="en-US" sz="3200" b="1">
                <a:latin typeface="Arial" panose="020B0604020202020204" pitchFamily="34" charset="0"/>
                <a:ea typeface="微软雅黑" panose="020B0503020204020204" charset="-122"/>
                <a:sym typeface="黑体" panose="02010609060101010101" pitchFamily="49" charset="-122"/>
              </a:rPr>
              <a:t>原子核的</a:t>
            </a:r>
            <a:r>
              <a:rPr lang="zh-CN" altLang="en-US" sz="3200" b="1">
                <a:solidFill>
                  <a:srgbClr val="FF0000"/>
                </a:solidFill>
                <a:latin typeface="Arial" panose="020B0604020202020204" pitchFamily="34" charset="0"/>
                <a:ea typeface="微软雅黑" panose="020B0503020204020204" charset="-122"/>
                <a:sym typeface="黑体" panose="02010609060101010101" pitchFamily="49" charset="-122"/>
              </a:rPr>
              <a:t>结合能与其核子数之比，</a:t>
            </a:r>
            <a:r>
              <a:rPr lang="zh-CN" altLang="en-US" sz="3200" b="1">
                <a:latin typeface="Arial" panose="020B0604020202020204" pitchFamily="34" charset="0"/>
                <a:ea typeface="微软雅黑" panose="020B0503020204020204" charset="-122"/>
                <a:sym typeface="黑体" panose="02010609060101010101" pitchFamily="49" charset="-122"/>
              </a:rPr>
              <a:t>称为比结合能</a:t>
            </a:r>
            <a:r>
              <a:rPr lang="en-US" altLang="zh-CN" sz="3200" b="1">
                <a:latin typeface="Arial" panose="020B0604020202020204" pitchFamily="34" charset="0"/>
                <a:ea typeface="微软雅黑" panose="020B0503020204020204" charset="-122"/>
                <a:sym typeface="黑体" panose="02010609060101010101" pitchFamily="49" charset="-122"/>
              </a:rPr>
              <a:t>.</a:t>
            </a:r>
            <a:endParaRPr lang="en-US" altLang="zh-CN" sz="3200" b="1">
              <a:latin typeface="Arial" panose="020B0604020202020204" pitchFamily="34" charset="0"/>
              <a:ea typeface="微软雅黑" panose="020B0503020204020204" charset="-122"/>
              <a:sym typeface="黑体" panose="02010609060101010101" pitchFamily="49" charset="-122"/>
            </a:endParaRPr>
          </a:p>
          <a:p>
            <a:pPr>
              <a:lnSpc>
                <a:spcPct val="150000"/>
              </a:lnSpc>
            </a:pPr>
            <a:r>
              <a:rPr lang="zh-CN" altLang="en-US" sz="3200" b="1">
                <a:latin typeface="Arial" panose="020B0604020202020204" pitchFamily="34" charset="0"/>
                <a:ea typeface="微软雅黑" panose="020B0503020204020204" charset="-122"/>
                <a:sym typeface="黑体" panose="02010609060101010101" pitchFamily="49" charset="-122"/>
              </a:rPr>
              <a:t>也叫平均结合能。</a:t>
            </a:r>
            <a:endParaRPr lang="zh-CN" altLang="en-US" sz="3200" b="1">
              <a:latin typeface="Arial" panose="020B0604020202020204" pitchFamily="34" charset="0"/>
              <a:ea typeface="微软雅黑" panose="020B0503020204020204" charset="-122"/>
              <a:sym typeface="黑体" panose="02010609060101010101" pitchFamily="49" charset="-122"/>
            </a:endParaRPr>
          </a:p>
        </p:txBody>
      </p:sp>
      <p:sp>
        <p:nvSpPr>
          <p:cNvPr id="10" name="文本框 9"/>
          <p:cNvSpPr txBox="1"/>
          <p:nvPr>
            <p:custDataLst>
              <p:tags r:id="rId5"/>
            </p:custDataLst>
          </p:nvPr>
        </p:nvSpPr>
        <p:spPr>
          <a:xfrm>
            <a:off x="205994" y="859116"/>
            <a:ext cx="2501265" cy="829945"/>
          </a:xfrm>
          <a:prstGeom prst="rect">
            <a:avLst/>
          </a:prstGeom>
          <a:noFill/>
          <a:ln w="9525">
            <a:noFill/>
          </a:ln>
        </p:spPr>
        <p:txBody>
          <a:bodyPr wrap="square" anchor="t">
            <a:spAutoFit/>
          </a:bodyPr>
          <a:lstStyle/>
          <a:p>
            <a:pPr>
              <a:lnSpc>
                <a:spcPct val="150000"/>
              </a:lnSpc>
            </a:pPr>
            <a:r>
              <a:rPr lang="zh-CN" altLang="en-US" sz="3200" b="1">
                <a:solidFill>
                  <a:srgbClr val="FF0000"/>
                </a:solidFill>
                <a:latin typeface="微软雅黑" panose="020B0503020204020204" charset="-122"/>
                <a:ea typeface="微软雅黑" panose="020B0503020204020204" charset="-122"/>
                <a:cs typeface="微软雅黑" panose="020B0503020204020204" charset="-122"/>
                <a:sym typeface="黑体" panose="02010609060101010101" pitchFamily="49" charset="-122"/>
              </a:rPr>
              <a:t>比结合能：</a:t>
            </a:r>
            <a:endParaRPr lang="zh-CN" altLang="en-US" sz="3200" b="1">
              <a:solidFill>
                <a:srgbClr val="FF0000"/>
              </a:solidFill>
              <a:latin typeface="微软雅黑" panose="020B0503020204020204" charset="-122"/>
              <a:ea typeface="微软雅黑" panose="020B0503020204020204" charset="-122"/>
              <a:cs typeface="微软雅黑" panose="020B0503020204020204" charset="-122"/>
              <a:sym typeface="黑体" panose="02010609060101010101" pitchFamily="49" charset="-122"/>
            </a:endParaRPr>
          </a:p>
        </p:txBody>
      </p:sp>
      <p:sp>
        <p:nvSpPr>
          <p:cNvPr id="11" name="文本框 4"/>
          <p:cNvSpPr txBox="1"/>
          <p:nvPr>
            <p:custDataLst>
              <p:tags r:id="rId6"/>
            </p:custDataLst>
          </p:nvPr>
        </p:nvSpPr>
        <p:spPr>
          <a:xfrm>
            <a:off x="205994" y="2456737"/>
            <a:ext cx="6936740" cy="829945"/>
          </a:xfrm>
          <a:prstGeom prst="rect">
            <a:avLst/>
          </a:prstGeom>
          <a:noFill/>
          <a:ln w="9525">
            <a:noFill/>
          </a:ln>
        </p:spPr>
        <p:txBody>
          <a:bodyPr wrap="square" anchor="t">
            <a:spAutoFit/>
          </a:bodyPr>
          <a:lstStyle/>
          <a:p>
            <a:pPr>
              <a:lnSpc>
                <a:spcPct val="150000"/>
              </a:lnSpc>
            </a:pPr>
            <a:r>
              <a:rPr lang="zh-CN" altLang="en-US" sz="3200" b="1">
                <a:latin typeface="微软雅黑" panose="020B0503020204020204" charset="-122"/>
                <a:ea typeface="微软雅黑" panose="020B0503020204020204" charset="-122"/>
              </a:rPr>
              <a:t>（</a:t>
            </a:r>
            <a:r>
              <a:rPr lang="en-US" altLang="zh-CN" sz="3200" b="1">
                <a:latin typeface="微软雅黑" panose="020B0503020204020204" charset="-122"/>
                <a:ea typeface="微软雅黑" panose="020B0503020204020204" charset="-122"/>
              </a:rPr>
              <a:t>1</a:t>
            </a:r>
            <a:r>
              <a:rPr lang="zh-CN" altLang="en-US" sz="3200" b="1">
                <a:latin typeface="微软雅黑" panose="020B0503020204020204" charset="-122"/>
                <a:ea typeface="微软雅黑" panose="020B0503020204020204" charset="-122"/>
              </a:rPr>
              <a:t>）</a:t>
            </a:r>
            <a:r>
              <a:rPr lang="zh-CN" altLang="en-US" sz="3200" b="1" u="sng">
                <a:solidFill>
                  <a:srgbClr val="FF0000"/>
                </a:solidFill>
                <a:latin typeface="微软雅黑" panose="020B0503020204020204" charset="-122"/>
                <a:ea typeface="微软雅黑" panose="020B0503020204020204" charset="-122"/>
              </a:rPr>
              <a:t>比结合能越大</a:t>
            </a:r>
            <a:r>
              <a:rPr lang="zh-CN" altLang="en-US" sz="3200" b="1">
                <a:latin typeface="微软雅黑" panose="020B0503020204020204" charset="-122"/>
                <a:ea typeface="微软雅黑" panose="020B0503020204020204" charset="-122"/>
              </a:rPr>
              <a:t>，原子</a:t>
            </a:r>
            <a:r>
              <a:rPr lang="zh-CN" altLang="en-US" sz="3200" b="1" u="sng">
                <a:solidFill>
                  <a:srgbClr val="FF0000"/>
                </a:solidFill>
                <a:latin typeface="微软雅黑" panose="020B0503020204020204" charset="-122"/>
                <a:ea typeface="微软雅黑" panose="020B0503020204020204" charset="-122"/>
              </a:rPr>
              <a:t>核越稳定</a:t>
            </a:r>
            <a:r>
              <a:rPr lang="en-US" altLang="zh-CN" sz="3200" b="1">
                <a:latin typeface="微软雅黑" panose="020B0503020204020204" charset="-122"/>
                <a:ea typeface="微软雅黑" panose="020B0503020204020204" charset="-122"/>
              </a:rPr>
              <a:t>.</a:t>
            </a:r>
            <a:endParaRPr lang="en-US" altLang="zh-CN" sz="3200" b="1">
              <a:latin typeface="微软雅黑" panose="020B0503020204020204" charset="-122"/>
              <a:ea typeface="微软雅黑" panose="020B0503020204020204" charset="-122"/>
            </a:endParaRPr>
          </a:p>
        </p:txBody>
      </p:sp>
      <p:sp>
        <p:nvSpPr>
          <p:cNvPr id="12" name="文本框 11"/>
          <p:cNvSpPr txBox="1"/>
          <p:nvPr>
            <p:custDataLst>
              <p:tags r:id="rId7"/>
            </p:custDataLst>
          </p:nvPr>
        </p:nvSpPr>
        <p:spPr>
          <a:xfrm>
            <a:off x="451460" y="194603"/>
            <a:ext cx="1678990"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zh-CN" altLang="en-US" sz="2800" smtClean="0"/>
              <a:t>比结合能</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09617" y="4523661"/>
            <a:ext cx="11808813" cy="186019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8975985" y="715394"/>
            <a:ext cx="719957" cy="553085"/>
          </a:xfrm>
          <a:prstGeom prst="rect">
            <a:avLst/>
          </a:prstGeom>
          <a:noFill/>
        </p:spPr>
        <p:txBody>
          <a:bodyPr wrap="square" rtlCol="0">
            <a:spAutoFit/>
          </a:bodyPr>
          <a:lstStyle/>
          <a:p>
            <a:r>
              <a:rPr lang="en-US" altLang="zh-CN" sz="3000" b="1">
                <a:solidFill>
                  <a:srgbClr val="C00000"/>
                </a:solidFill>
                <a:latin typeface="Times New Roman" panose="02020603050405020304" pitchFamily="18" charset="0"/>
                <a:ea typeface="华文细黑"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itchFamily="2" charset="-122"/>
              <a:cs typeface="Times New Roman" panose="02020603050405020304" pitchFamily="18" charset="0"/>
            </a:endParaRPr>
          </a:p>
        </p:txBody>
      </p:sp>
      <p:sp>
        <p:nvSpPr>
          <p:cNvPr id="7" name="矩形 6"/>
          <p:cNvSpPr/>
          <p:nvPr/>
        </p:nvSpPr>
        <p:spPr>
          <a:xfrm>
            <a:off x="371568" y="573078"/>
            <a:ext cx="11448626" cy="720725"/>
          </a:xfrm>
          <a:prstGeom prst="rect">
            <a:avLst/>
          </a:prstGeom>
        </p:spPr>
        <p:txBody>
          <a:bodyPr wrap="square" lIns="121875" tIns="60936" rIns="121875" bIns="60936">
            <a:spAutoFit/>
          </a:bodyPr>
          <a:lstStyle/>
          <a:p>
            <a:pPr algn="just">
              <a:lnSpc>
                <a:spcPct val="150000"/>
              </a:lnSpc>
              <a:spcAft>
                <a:spcPts val="0"/>
              </a:spcAft>
              <a:tabLst>
                <a:tab pos="1620520" algn="l"/>
              </a:tabLst>
            </a:pPr>
            <a:r>
              <a:rPr lang="zh-CN" altLang="zh-CN" sz="2600" b="1" kern="100">
                <a:latin typeface="Arial" panose="020B0604020202020204"/>
                <a:ea typeface="黑体" panose="02010609060101010101" pitchFamily="49" charset="-122"/>
                <a:cs typeface="Arial" panose="020B0604020202020204"/>
              </a:rPr>
              <a:t>【例</a:t>
            </a:r>
            <a:r>
              <a:rPr lang="en-US" altLang="zh-CN" sz="2600" b="1" kern="100" dirty="0">
                <a:latin typeface="Arial" panose="020B0604020202020204"/>
                <a:ea typeface="黑体" panose="02010609060101010101" pitchFamily="49" charset="-122"/>
                <a:cs typeface="Courier New" panose="02070309020205020404"/>
              </a:rPr>
              <a:t>2</a:t>
            </a:r>
            <a:r>
              <a:rPr lang="zh-CN" altLang="zh-CN" sz="2600" b="1" kern="100" dirty="0">
                <a:latin typeface="Arial" panose="020B0604020202020204"/>
                <a:ea typeface="黑体" panose="02010609060101010101" pitchFamily="49" charset="-122"/>
                <a:cs typeface="Arial" panose="020B0604020202020204"/>
              </a:rPr>
              <a:t>】</a:t>
            </a:r>
            <a:r>
              <a:rPr lang="zh-CN" altLang="zh-CN" sz="2600" kern="100" dirty="0">
                <a:latin typeface="宋体" panose="02010600030101010101" pitchFamily="2" charset="-122"/>
                <a:ea typeface="Times New Roman" panose="02020603050405020304"/>
                <a:cs typeface="Courier New" panose="02070309020205020404"/>
              </a:rPr>
              <a:t> </a:t>
            </a:r>
            <a:r>
              <a:rPr lang="zh-CN" altLang="zh-CN" sz="2600" kern="100" dirty="0">
                <a:latin typeface="Times New Roman" panose="02020603050405020304"/>
                <a:ea typeface="微软雅黑" panose="020B0503020204020204" charset="-122"/>
                <a:cs typeface="Times New Roman" panose="02020603050405020304"/>
              </a:rPr>
              <a:t>原子核的比结合能如图所示。下列说法正确的是</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　　</a:t>
            </a:r>
            <a:r>
              <a:rPr lang="en-US" altLang="zh-CN" sz="2600" kern="100" dirty="0">
                <a:latin typeface="Times New Roman" panose="02020603050405020304"/>
                <a:ea typeface="微软雅黑" panose="020B050302020402020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graphicFrame>
        <p:nvGraphicFramePr>
          <p:cNvPr id="9" name="对象 8"/>
          <p:cNvGraphicFramePr>
            <a:graphicFrameLocks noChangeAspect="1"/>
          </p:cNvGraphicFramePr>
          <p:nvPr/>
        </p:nvGraphicFramePr>
        <p:xfrm>
          <a:off x="667121" y="1340526"/>
          <a:ext cx="10981878" cy="3383923"/>
        </p:xfrm>
        <a:graphic>
          <a:graphicData uri="http://schemas.openxmlformats.org/presentationml/2006/ole">
            <mc:AlternateContent xmlns:mc="http://schemas.openxmlformats.org/markup-compatibility/2006">
              <mc:Choice xmlns:v="urn:schemas-microsoft-com:vml" Requires="v">
                <p:oleObj spid="_x0000_s48158" name="Document" r:id="rId1" imgW="11035665" imgH="3405505" progId="Word.Document.8">
                  <p:embed/>
                </p:oleObj>
              </mc:Choice>
              <mc:Fallback>
                <p:oleObj name="Document" r:id="rId1" imgW="11035665" imgH="3405505" progId="Word.Document.8">
                  <p:embed/>
                  <p:pic>
                    <p:nvPicPr>
                      <p:cNvPr id="0" name="图片 48157"/>
                      <p:cNvPicPr>
                        <a:picLocks noChangeAspect="1" noChangeArrowheads="1"/>
                      </p:cNvPicPr>
                      <p:nvPr/>
                    </p:nvPicPr>
                    <p:blipFill>
                      <a:blip r:embed="rId2"/>
                      <a:srcRect/>
                      <a:stretch>
                        <a:fillRect/>
                      </a:stretch>
                    </p:blipFill>
                    <p:spPr bwMode="auto">
                      <a:xfrm>
                        <a:off x="667121" y="1340526"/>
                        <a:ext cx="10981878" cy="3383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8138" name="Picture 10" descr="S19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77818" y="1413106"/>
            <a:ext cx="5089866" cy="304167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nvGraphicFramePr>
        <p:xfrm>
          <a:off x="636838" y="4608263"/>
          <a:ext cx="11013623" cy="1712596"/>
        </p:xfrm>
        <a:graphic>
          <a:graphicData uri="http://schemas.openxmlformats.org/presentationml/2006/ole">
            <mc:AlternateContent xmlns:mc="http://schemas.openxmlformats.org/markup-compatibility/2006">
              <mc:Choice xmlns:v="urn:schemas-microsoft-com:vml" Requires="v">
                <p:oleObj spid="_x0000_s48159" name="文档" r:id="rId4" imgW="11035665" imgH="1717675" progId="Word.Document.12">
                  <p:embed/>
                </p:oleObj>
              </mc:Choice>
              <mc:Fallback>
                <p:oleObj name="文档" r:id="rId4" imgW="11035665" imgH="1717675" progId="Word.Document.12">
                  <p:embed/>
                  <p:pic>
                    <p:nvPicPr>
                      <p:cNvPr id="0" name="对象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838" y="4608263"/>
                        <a:ext cx="11013623" cy="171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27880" y="715394"/>
            <a:ext cx="719957" cy="553085"/>
          </a:xfrm>
          <a:prstGeom prst="rect">
            <a:avLst/>
          </a:prstGeom>
          <a:noFill/>
        </p:spPr>
        <p:txBody>
          <a:bodyPr wrap="square" rtlCol="0">
            <a:spAutoFit/>
          </a:bodyPr>
          <a:lstStyle/>
          <a:p>
            <a:r>
              <a:rPr lang="en-US" altLang="zh-CN" sz="3000" b="1">
                <a:solidFill>
                  <a:srgbClr val="C00000"/>
                </a:solidFill>
                <a:latin typeface="Times New Roman" panose="02020603050405020304" pitchFamily="18" charset="0"/>
                <a:ea typeface="华文细黑"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itchFamily="2" charset="-122"/>
              <a:cs typeface="Times New Roman" panose="02020603050405020304" pitchFamily="18" charset="0"/>
            </a:endParaRPr>
          </a:p>
        </p:txBody>
      </p:sp>
      <p:sp>
        <p:nvSpPr>
          <p:cNvPr id="7" name="矩形 6"/>
          <p:cNvSpPr/>
          <p:nvPr/>
        </p:nvSpPr>
        <p:spPr>
          <a:xfrm>
            <a:off x="371568" y="573078"/>
            <a:ext cx="11448626" cy="3121025"/>
          </a:xfrm>
          <a:prstGeom prst="rect">
            <a:avLst/>
          </a:prstGeom>
        </p:spPr>
        <p:txBody>
          <a:bodyPr wrap="square" lIns="121875" tIns="60936" rIns="121875" bIns="60936">
            <a:spAutoFit/>
          </a:bodyPr>
          <a:lstStyle/>
          <a:p>
            <a:pPr marL="252095" indent="-457200" algn="just">
              <a:lnSpc>
                <a:spcPct val="150000"/>
              </a:lnSpc>
              <a:spcAft>
                <a:spcPts val="0"/>
              </a:spcAft>
              <a:tabLst>
                <a:tab pos="1620520" algn="l"/>
              </a:tabLst>
            </a:pPr>
            <a:r>
              <a:rPr lang="zh-CN" altLang="zh-CN" sz="2600" b="1" kern="100" dirty="0">
                <a:latin typeface="Arial" panose="020B0604020202020204"/>
                <a:ea typeface="黑体" panose="02010609060101010101" pitchFamily="49" charset="-122"/>
                <a:cs typeface="Arial" panose="020B0604020202020204"/>
              </a:rPr>
              <a:t>【训练</a:t>
            </a:r>
            <a:r>
              <a:rPr lang="en-US" altLang="zh-CN" sz="2600" b="1" kern="100" dirty="0">
                <a:latin typeface="Arial" panose="020B0604020202020204"/>
                <a:ea typeface="黑体" panose="02010609060101010101" pitchFamily="49" charset="-122"/>
                <a:cs typeface="Courier New" panose="02070309020205020404"/>
              </a:rPr>
              <a:t>2</a:t>
            </a:r>
            <a:r>
              <a:rPr lang="zh-CN" altLang="zh-CN" sz="2600" b="1" kern="100" dirty="0">
                <a:latin typeface="Arial" panose="020B0604020202020204"/>
                <a:ea typeface="黑体" panose="02010609060101010101" pitchFamily="49" charset="-122"/>
                <a:cs typeface="Arial" panose="020B0604020202020204"/>
              </a:rPr>
              <a:t>】</a:t>
            </a:r>
            <a:r>
              <a:rPr lang="zh-CN" altLang="zh-CN" sz="2600" kern="100" dirty="0">
                <a:latin typeface="宋体" panose="02010600030101010101" pitchFamily="2" charset="-122"/>
                <a:ea typeface="Times New Roman" panose="02020603050405020304"/>
                <a:cs typeface="Courier New" panose="02070309020205020404"/>
              </a:rPr>
              <a:t> </a:t>
            </a:r>
            <a:r>
              <a:rPr lang="zh-CN" altLang="zh-CN" sz="2600" kern="100" dirty="0">
                <a:latin typeface="Times New Roman" panose="02020603050405020304"/>
                <a:ea typeface="微软雅黑" panose="020B0503020204020204" charset="-122"/>
                <a:cs typeface="Times New Roman" panose="02020603050405020304"/>
              </a:rPr>
              <a:t>下列关于结合能和比结合能的说法正确的是</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　　</a:t>
            </a:r>
            <a:r>
              <a:rPr lang="en-US" altLang="zh-CN" sz="2600" kern="100" dirty="0">
                <a:latin typeface="Times New Roman" panose="02020603050405020304"/>
                <a:ea typeface="微软雅黑" panose="020B0503020204020204" charset="-122"/>
                <a:cs typeface="Courier New" panose="02070309020205020404"/>
              </a:rPr>
              <a:t>)</a:t>
            </a:r>
            <a:endParaRPr lang="zh-CN" altLang="zh-CN" sz="1050" kern="100" dirty="0">
              <a:latin typeface="宋体" panose="02010600030101010101" pitchFamily="2" charset="-122"/>
              <a:cs typeface="Courier New" panose="02070309020205020404"/>
            </a:endParaRPr>
          </a:p>
          <a:p>
            <a:pPr marL="252095" indent="-457200" algn="just">
              <a:lnSpc>
                <a:spcPct val="150000"/>
              </a:lnSpc>
              <a:spcAft>
                <a:spcPts val="0"/>
              </a:spcAft>
              <a:tabLst>
                <a:tab pos="1620520" algn="l"/>
              </a:tabLst>
            </a:pPr>
            <a:r>
              <a:rPr lang="en-US" altLang="zh-CN" sz="2600" kern="100" dirty="0" smtClean="0">
                <a:latin typeface="Times New Roman" panose="02020603050405020304"/>
                <a:ea typeface="微软雅黑" panose="020B0503020204020204" charset="-122"/>
                <a:cs typeface="Courier New" panose="02070309020205020404"/>
              </a:rPr>
              <a:t>	A</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核子结合成原子核吸收的能量或原子核拆解成核子放出的能量称为结合能</a:t>
            </a:r>
            <a:endParaRPr lang="zh-CN" altLang="zh-CN" sz="1050" kern="100" dirty="0">
              <a:latin typeface="宋体" panose="02010600030101010101" pitchFamily="2" charset="-122"/>
              <a:cs typeface="Courier New" panose="02070309020205020404"/>
            </a:endParaRPr>
          </a:p>
          <a:p>
            <a:pPr marL="252095" indent="-457200" algn="just">
              <a:lnSpc>
                <a:spcPct val="150000"/>
              </a:lnSpc>
              <a:spcAft>
                <a:spcPts val="0"/>
              </a:spcAft>
              <a:tabLst>
                <a:tab pos="1620520" algn="l"/>
              </a:tabLst>
            </a:pPr>
            <a:r>
              <a:rPr lang="en-US" altLang="zh-CN" sz="2600" kern="100" dirty="0" smtClean="0">
                <a:latin typeface="Times New Roman" panose="02020603050405020304"/>
                <a:ea typeface="微软雅黑" panose="020B0503020204020204" charset="-122"/>
                <a:cs typeface="Courier New" panose="02070309020205020404"/>
              </a:rPr>
              <a:t>	B</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比结合能越大的原子核越稳定，因此它的结合能也一定越大</a:t>
            </a:r>
            <a:endParaRPr lang="zh-CN" altLang="zh-CN" sz="1050" kern="100" dirty="0">
              <a:latin typeface="宋体" panose="02010600030101010101" pitchFamily="2" charset="-122"/>
              <a:cs typeface="Courier New" panose="02070309020205020404"/>
            </a:endParaRPr>
          </a:p>
          <a:p>
            <a:pPr marL="252095" indent="-457200" algn="just">
              <a:lnSpc>
                <a:spcPct val="150000"/>
              </a:lnSpc>
              <a:spcAft>
                <a:spcPts val="0"/>
              </a:spcAft>
              <a:tabLst>
                <a:tab pos="1620520" algn="l"/>
              </a:tabLst>
            </a:pPr>
            <a:r>
              <a:rPr lang="en-US" altLang="zh-CN" sz="2600" kern="100" dirty="0" smtClean="0">
                <a:latin typeface="Times New Roman" panose="02020603050405020304"/>
                <a:ea typeface="微软雅黑" panose="020B0503020204020204" charset="-122"/>
                <a:cs typeface="Courier New" panose="02070309020205020404"/>
              </a:rPr>
              <a:t>	C</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重核与中等质量的原子核相比较，重核的结合能和比结合能都大</a:t>
            </a:r>
            <a:endParaRPr lang="zh-CN" altLang="zh-CN" sz="1050" kern="100" dirty="0">
              <a:latin typeface="宋体" panose="02010600030101010101" pitchFamily="2" charset="-122"/>
              <a:cs typeface="Courier New" panose="02070309020205020404"/>
            </a:endParaRPr>
          </a:p>
          <a:p>
            <a:pPr marL="252095" indent="-457200" algn="just">
              <a:lnSpc>
                <a:spcPct val="150000"/>
              </a:lnSpc>
              <a:spcAft>
                <a:spcPts val="0"/>
              </a:spcAft>
              <a:tabLst>
                <a:tab pos="1620520" algn="l"/>
              </a:tabLst>
            </a:pPr>
            <a:r>
              <a:rPr lang="en-US" altLang="zh-CN" sz="2600" kern="100" dirty="0" smtClean="0">
                <a:latin typeface="Times New Roman" panose="02020603050405020304"/>
                <a:ea typeface="微软雅黑" panose="020B0503020204020204" charset="-122"/>
                <a:cs typeface="Courier New" panose="02070309020205020404"/>
              </a:rPr>
              <a:t>	D</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中等质量原子核的结合能和比结合能均比轻核的要大</a:t>
            </a:r>
            <a:endParaRPr lang="zh-CN" altLang="zh-CN" sz="1050" kern="100" dirty="0">
              <a:effectLst/>
              <a:latin typeface="宋体" panose="02010600030101010101" pitchFamily="2" charset="-122"/>
              <a:cs typeface="Courier New" panose="02070309020205020404"/>
            </a:endParaRPr>
          </a:p>
        </p:txBody>
      </p:sp>
      <p:sp>
        <p:nvSpPr>
          <p:cNvPr id="8" name="矩形 7"/>
          <p:cNvSpPr/>
          <p:nvPr/>
        </p:nvSpPr>
        <p:spPr>
          <a:xfrm>
            <a:off x="571431" y="3591950"/>
            <a:ext cx="11296254" cy="2520950"/>
          </a:xfrm>
          <a:prstGeom prst="rect">
            <a:avLst/>
          </a:prstGeom>
        </p:spPr>
        <p:txBody>
          <a:bodyPr wrap="square" lIns="121875" tIns="60936" rIns="121875" bIns="60936">
            <a:spAutoFit/>
          </a:bodyPr>
          <a:lstStyle/>
          <a:p>
            <a:pPr algn="just">
              <a:spcAft>
                <a:spcPts val="0"/>
              </a:spcAft>
              <a:tabLst>
                <a:tab pos="1620520" algn="l"/>
              </a:tabLst>
            </a:pPr>
            <a:r>
              <a:rPr lang="zh-CN" altLang="zh-CN" sz="2600" b="1" kern="100">
                <a:solidFill>
                  <a:srgbClr val="3333FF"/>
                </a:solidFill>
                <a:latin typeface="Times New Roman" panose="02020603050405020304"/>
                <a:ea typeface="黑体" panose="02010609060101010101" pitchFamily="49" charset="-122"/>
                <a:cs typeface="Times New Roman" panose="02020603050405020304"/>
              </a:rPr>
              <a:t>解析　</a:t>
            </a:r>
            <a:r>
              <a:rPr lang="zh-CN" altLang="zh-CN" sz="2600" b="1" kern="100">
                <a:solidFill>
                  <a:srgbClr val="3333FF"/>
                </a:solidFill>
                <a:latin typeface="Times New Roman" panose="02020603050405020304"/>
                <a:ea typeface="仿宋_GB2312"/>
                <a:cs typeface="Times New Roman" panose="02020603050405020304"/>
              </a:rPr>
              <a:t>核子结合成原子核是放出能量，原子核拆解成核子是吸收能量，选项</a:t>
            </a:r>
            <a:r>
              <a:rPr lang="en-US" altLang="zh-CN" sz="2600" b="1" kern="100" dirty="0">
                <a:solidFill>
                  <a:srgbClr val="3333FF"/>
                </a:solidFill>
                <a:latin typeface="Times New Roman" panose="02020603050405020304"/>
                <a:ea typeface="仿宋_GB2312"/>
                <a:cs typeface="Courier New" panose="02070309020205020404"/>
              </a:rPr>
              <a:t>A</a:t>
            </a:r>
            <a:r>
              <a:rPr lang="zh-CN" altLang="zh-CN" sz="2600" b="1" kern="100" dirty="0">
                <a:solidFill>
                  <a:srgbClr val="3333FF"/>
                </a:solidFill>
                <a:latin typeface="Times New Roman" panose="02020603050405020304"/>
                <a:ea typeface="仿宋_GB2312"/>
                <a:cs typeface="Times New Roman" panose="02020603050405020304"/>
              </a:rPr>
              <a:t>错误；比结合能越大的原子核越稳定，但比结合能越大的原子核，其结合能不一定大，例如中等质量原子核的比结合能比重核大，但由于核子数比重核少，其结合能比重核小，选项</a:t>
            </a:r>
            <a:r>
              <a:rPr lang="en-US" altLang="zh-CN" sz="2600" b="1" kern="100" dirty="0">
                <a:solidFill>
                  <a:srgbClr val="3333FF"/>
                </a:solidFill>
                <a:latin typeface="Times New Roman" panose="02020603050405020304"/>
                <a:ea typeface="仿宋_GB2312"/>
                <a:cs typeface="Courier New" panose="02070309020205020404"/>
              </a:rPr>
              <a:t>B</a:t>
            </a:r>
            <a:r>
              <a:rPr lang="zh-CN" altLang="zh-CN" sz="2600" b="1" kern="100" dirty="0">
                <a:solidFill>
                  <a:srgbClr val="3333FF"/>
                </a:solidFill>
                <a:latin typeface="Times New Roman" panose="02020603050405020304"/>
                <a:ea typeface="仿宋_GB2312"/>
                <a:cs typeface="Times New Roman" panose="02020603050405020304"/>
              </a:rPr>
              <a:t>、</a:t>
            </a:r>
            <a:r>
              <a:rPr lang="en-US" altLang="zh-CN" sz="2600" b="1" kern="100" dirty="0">
                <a:solidFill>
                  <a:srgbClr val="3333FF"/>
                </a:solidFill>
                <a:latin typeface="Times New Roman" panose="02020603050405020304"/>
                <a:ea typeface="仿宋_GB2312"/>
                <a:cs typeface="Courier New" panose="02070309020205020404"/>
              </a:rPr>
              <a:t>C</a:t>
            </a:r>
            <a:r>
              <a:rPr lang="zh-CN" altLang="zh-CN" sz="2600" b="1" kern="100" dirty="0">
                <a:solidFill>
                  <a:srgbClr val="3333FF"/>
                </a:solidFill>
                <a:latin typeface="Times New Roman" panose="02020603050405020304"/>
                <a:ea typeface="仿宋_GB2312"/>
                <a:cs typeface="Times New Roman" panose="02020603050405020304"/>
              </a:rPr>
              <a:t>错误；中等质量原子核的比结合能比轻核的大，它的核子数又比轻核多，因此它的结合能也比轻核大，选项</a:t>
            </a:r>
            <a:r>
              <a:rPr lang="en-US" altLang="zh-CN" sz="2600" b="1" kern="100" dirty="0">
                <a:solidFill>
                  <a:srgbClr val="3333FF"/>
                </a:solidFill>
                <a:latin typeface="Times New Roman" panose="02020603050405020304"/>
                <a:ea typeface="仿宋_GB2312"/>
                <a:cs typeface="Courier New" panose="02070309020205020404"/>
              </a:rPr>
              <a:t>D</a:t>
            </a:r>
            <a:r>
              <a:rPr lang="zh-CN" altLang="zh-CN" sz="2600" b="1" kern="100" dirty="0">
                <a:solidFill>
                  <a:srgbClr val="3333FF"/>
                </a:solidFill>
                <a:latin typeface="Times New Roman" panose="02020603050405020304"/>
                <a:ea typeface="仿宋_GB2312"/>
                <a:cs typeface="Times New Roman" panose="02020603050405020304"/>
              </a:rPr>
              <a:t>正确。</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28600" y="381000"/>
            <a:ext cx="2621280" cy="583565"/>
          </a:xfrm>
          <a:prstGeom prst="rect">
            <a:avLst/>
          </a:prstGeom>
        </p:spPr>
        <p:txBody>
          <a:bodyPr wrap="none">
            <a:spAutoFit/>
          </a:bodyPr>
          <a:lstStyle/>
          <a:p>
            <a:r>
              <a:rPr lang="zh-CN" altLang="en-US" sz="3200">
                <a:latin typeface="黑体" panose="02010609060101010101" pitchFamily="49" charset="-122"/>
                <a:ea typeface="黑体" panose="02010609060101010101" pitchFamily="49" charset="-122"/>
              </a:rPr>
              <a:t>三、质量亏损</a:t>
            </a:r>
            <a:endParaRPr lang="zh-CN" altLang="en-US" sz="3200">
              <a:latin typeface="黑体" panose="02010609060101010101" pitchFamily="49" charset="-122"/>
              <a:ea typeface="黑体" panose="02010609060101010101" pitchFamily="49" charset="-122"/>
            </a:endParaRPr>
          </a:p>
        </p:txBody>
      </p:sp>
      <p:sp>
        <p:nvSpPr>
          <p:cNvPr id="3" name="矩形 2"/>
          <p:cNvSpPr/>
          <p:nvPr/>
        </p:nvSpPr>
        <p:spPr>
          <a:xfrm>
            <a:off x="97790" y="1066800"/>
            <a:ext cx="8935522" cy="1383665"/>
          </a:xfrm>
          <a:prstGeom prst="rect">
            <a:avLst/>
          </a:prstGeom>
        </p:spPr>
        <p:txBody>
          <a:bodyPr wrap="square">
            <a:spAutoFit/>
          </a:bodyPr>
          <a:lstStyle/>
          <a:p>
            <a:r>
              <a:rPr lang="zh-CN" altLang="en-US" sz="2800">
                <a:latin typeface="黑体" panose="02010609060101010101" pitchFamily="49" charset="-122"/>
                <a:ea typeface="黑体" panose="02010609060101010101" pitchFamily="49" charset="-122"/>
              </a:rPr>
              <a:t>质能方程</a:t>
            </a:r>
            <a:endParaRPr lang="zh-CN" altLang="en-US" sz="2800">
              <a:latin typeface="黑体" panose="02010609060101010101" pitchFamily="49" charset="-122"/>
              <a:ea typeface="黑体" panose="02010609060101010101" pitchFamily="49" charset="-122"/>
            </a:endParaRPr>
          </a:p>
          <a:p>
            <a:endParaRPr lang="zh-CN" altLang="en-US" sz="2800">
              <a:latin typeface="黑体" panose="02010609060101010101" pitchFamily="49" charset="-122"/>
              <a:ea typeface="黑体" panose="02010609060101010101" pitchFamily="49" charset="-122"/>
            </a:endParaRPr>
          </a:p>
          <a:p>
            <a:r>
              <a:rPr lang="en-US" altLang="zh-CN" sz="2800">
                <a:latin typeface="黑体" panose="02010609060101010101" pitchFamily="49" charset="-122"/>
                <a:ea typeface="黑体" panose="02010609060101010101" pitchFamily="49" charset="-122"/>
              </a:rPr>
              <a:t>     </a:t>
            </a:r>
            <a:r>
              <a:rPr lang="zh-CN" altLang="en-US" sz="2800">
                <a:latin typeface="黑体" panose="02010609060101010101" pitchFamily="49" charset="-122"/>
                <a:ea typeface="黑体" panose="02010609060101010101" pitchFamily="49" charset="-122"/>
              </a:rPr>
              <a:t>物体的能量与它们质量的关系是：</a:t>
            </a:r>
            <a:r>
              <a:rPr lang="en-US" altLang="zh-CN" sz="2800" i="1">
                <a:latin typeface="Times New Roman" panose="02020603050405020304" pitchFamily="18" charset="0"/>
                <a:ea typeface="黑体" panose="02010609060101010101" pitchFamily="49" charset="-122"/>
                <a:cs typeface="Times New Roman" panose="02020603050405020304" pitchFamily="18" charset="0"/>
              </a:rPr>
              <a:t>E</a:t>
            </a:r>
            <a:r>
              <a:rPr lang="zh-CN" altLang="en-US" sz="2800" i="1">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err="1">
                <a:latin typeface="Times New Roman" panose="02020603050405020304" pitchFamily="18" charset="0"/>
                <a:ea typeface="黑体" panose="02010609060101010101" pitchFamily="49" charset="-122"/>
                <a:cs typeface="Times New Roman" panose="02020603050405020304" pitchFamily="18" charset="0"/>
              </a:rPr>
              <a:t>mc</a:t>
            </a:r>
            <a:r>
              <a:rPr lang="en-US" altLang="zh-CN" sz="2800" i="1" baseline="30000" err="1">
                <a:latin typeface="Times New Roman" panose="02020603050405020304" pitchFamily="18" charset="0"/>
                <a:ea typeface="黑体" panose="02010609060101010101" pitchFamily="49" charset="-122"/>
                <a:cs typeface="Times New Roman" panose="02020603050405020304" pitchFamily="18" charset="0"/>
              </a:rPr>
              <a:t>2</a:t>
            </a:r>
            <a:r>
              <a:rPr lang="zh-CN" altLang="en-US" sz="2800">
                <a:latin typeface="Times New Roman" panose="02020603050405020304" pitchFamily="18" charset="0"/>
                <a:ea typeface="黑体" panose="02010609060101010101" pitchFamily="49" charset="-122"/>
                <a:cs typeface="Times New Roman" panose="02020603050405020304" pitchFamily="18" charset="0"/>
              </a:rPr>
              <a:t>．</a:t>
            </a:r>
            <a:endParaRPr lang="zh-CN" altLang="en-US" sz="280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352800" y="4495800"/>
            <a:ext cx="5625241" cy="1895367"/>
          </a:xfrm>
          <a:prstGeom prst="rect">
            <a:avLst/>
          </a:prstGeom>
        </p:spPr>
      </p:pic>
      <p:sp>
        <p:nvSpPr>
          <p:cNvPr id="5" name="矩形 4"/>
          <p:cNvSpPr/>
          <p:nvPr/>
        </p:nvSpPr>
        <p:spPr>
          <a:xfrm>
            <a:off x="97790" y="2590800"/>
            <a:ext cx="11734800" cy="954107"/>
          </a:xfrm>
          <a:prstGeom prst="rect">
            <a:avLst/>
          </a:prstGeom>
        </p:spPr>
        <p:txBody>
          <a:bodyPr wrap="square">
            <a:spAutoFit/>
          </a:bodyPr>
          <a:lstStyle/>
          <a:p>
            <a:r>
              <a:rPr lang="zh-CN" altLang="en-US" sz="2800">
                <a:latin typeface="黑体" panose="02010609060101010101" pitchFamily="49" charset="-122"/>
                <a:ea typeface="黑体" panose="02010609060101010101" pitchFamily="49" charset="-122"/>
              </a:rPr>
              <a:t>原子核的质量小于组成它的核子的质量之和，这个现象叫作</a:t>
            </a:r>
            <a:r>
              <a:rPr lang="zh-CN" altLang="en-US" sz="2800">
                <a:solidFill>
                  <a:srgbClr val="FF0000"/>
                </a:solidFill>
                <a:latin typeface="黑体" panose="02010609060101010101" pitchFamily="49" charset="-122"/>
                <a:ea typeface="黑体" panose="02010609060101010101" pitchFamily="49" charset="-122"/>
              </a:rPr>
              <a:t>质量亏损（</a:t>
            </a:r>
            <a:r>
              <a:rPr lang="en-US" altLang="zh-CN" sz="2800">
                <a:solidFill>
                  <a:srgbClr val="FF0000"/>
                </a:solidFill>
                <a:latin typeface="黑体" panose="02010609060101010101" pitchFamily="49" charset="-122"/>
                <a:ea typeface="黑体" panose="02010609060101010101" pitchFamily="49" charset="-122"/>
              </a:rPr>
              <a:t>mass defect</a:t>
            </a:r>
            <a:r>
              <a:rPr lang="zh-CN" altLang="en-US" sz="2800">
                <a:solidFill>
                  <a:srgbClr val="FF0000"/>
                </a:solidFill>
                <a:latin typeface="黑体" panose="02010609060101010101" pitchFamily="49" charset="-122"/>
                <a:ea typeface="黑体" panose="02010609060101010101" pitchFamily="49" charset="-122"/>
              </a:rPr>
              <a:t>）</a:t>
            </a:r>
            <a:r>
              <a:rPr lang="zh-CN" altLang="en-US" sz="2800">
                <a:latin typeface="黑体" panose="02010609060101010101" pitchFamily="49" charset="-122"/>
                <a:ea typeface="黑体" panose="02010609060101010101" pitchFamily="49" charset="-122"/>
              </a:rPr>
              <a:t>。质量亏损表明，的确存在着原子核的结合能。</a:t>
            </a:r>
            <a:endParaRPr lang="zh-CN" altLang="en-US" sz="2800">
              <a:latin typeface="黑体" panose="02010609060101010101" pitchFamily="49" charset="-122"/>
              <a:ea typeface="黑体" panose="02010609060101010101" pitchFamily="49" charset="-122"/>
            </a:endParaRPr>
          </a:p>
        </p:txBody>
      </p:sp>
      <p:graphicFrame>
        <p:nvGraphicFramePr>
          <p:cNvPr id="6" name="对象 5">
            <a:hlinkClick r:id="" action="ppaction://ole?verb=0"/>
          </p:cNvPr>
          <p:cNvGraphicFramePr>
            <a:graphicFrameLocks noChangeAspect="1"/>
          </p:cNvGraphicFramePr>
          <p:nvPr/>
        </p:nvGraphicFramePr>
        <p:xfrm>
          <a:off x="8001000" y="3581400"/>
          <a:ext cx="2700020" cy="685800"/>
        </p:xfrm>
        <a:graphic>
          <a:graphicData uri="http://schemas.openxmlformats.org/presentationml/2006/ole">
            <mc:AlternateContent xmlns:mc="http://schemas.openxmlformats.org/markup-compatibility/2006">
              <mc:Choice xmlns:v="urn:schemas-microsoft-com:vml" Requires="v">
                <p:oleObj spid="_x0000_s2049" name="" r:id="rId2" imgW="800100" imgH="203200" progId="Equation.KSEE3">
                  <p:embed/>
                </p:oleObj>
              </mc:Choice>
              <mc:Fallback>
                <p:oleObj name="" r:id="rId2" imgW="800100" imgH="203200" progId="Equation.KSEE3">
                  <p:embed/>
                  <p:pic>
                    <p:nvPicPr>
                      <p:cNvPr id="0" name="对象 5">
                        <a:hlinkClick r:id="" action="ppaction://ole?verb=0"/>
                      </p:cNvPr>
                      <p:cNvPicPr/>
                      <p:nvPr/>
                    </p:nvPicPr>
                    <p:blipFill>
                      <a:blip r:embed="rId3"/>
                      <a:stretch>
                        <a:fillRect/>
                      </a:stretch>
                    </p:blipFill>
                    <p:spPr>
                      <a:xfrm>
                        <a:off x="8001000" y="3581400"/>
                        <a:ext cx="2700020" cy="685800"/>
                      </a:xfrm>
                      <a:prstGeom prst="rect">
                        <a:avLst/>
                      </a:prstGeom>
                    </p:spPr>
                  </p:pic>
                </p:oleObj>
              </mc:Fallback>
            </mc:AlternateContent>
          </a:graphicData>
        </a:graphic>
      </p:graphicFrame>
      <p:sp>
        <p:nvSpPr>
          <p:cNvPr id="7" name="文本框 6"/>
          <p:cNvSpPr txBox="1"/>
          <p:nvPr/>
        </p:nvSpPr>
        <p:spPr>
          <a:xfrm>
            <a:off x="244475" y="5105400"/>
            <a:ext cx="2462530" cy="460375"/>
          </a:xfrm>
          <a:prstGeom prst="rect">
            <a:avLst/>
          </a:prstGeom>
          <a:noFill/>
        </p:spPr>
        <p:txBody>
          <a:bodyPr wrap="square" rtlCol="0">
            <a:spAutoFit/>
          </a:bodyPr>
          <a:lstStyle/>
          <a:p>
            <a:r>
              <a:rPr lang="zh-CN" altLang="en-US" sz="2400" b="1">
                <a:solidFill>
                  <a:srgbClr val="FF0000"/>
                </a:solidFill>
              </a:rPr>
              <a:t>结合能计算思路：</a:t>
            </a:r>
            <a:endParaRPr lang="zh-CN" altLang="en-US" sz="24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0" y="457200"/>
            <a:ext cx="11125200" cy="3969385"/>
          </a:xfrm>
          <a:prstGeom prst="rect">
            <a:avLst/>
          </a:prstGeom>
        </p:spPr>
        <p:txBody>
          <a:bodyPr wrap="square">
            <a:spAutoFit/>
          </a:bodyPr>
          <a:lstStyle/>
          <a:p>
            <a:r>
              <a:rPr lang="zh-CN" altLang="en-US" sz="2800">
                <a:latin typeface="黑体" panose="02010609060101010101" pitchFamily="49" charset="-122"/>
                <a:ea typeface="黑体" panose="02010609060101010101" pitchFamily="49" charset="-122"/>
              </a:rPr>
              <a:t>【理解与拓展】</a:t>
            </a:r>
            <a:endParaRPr lang="zh-CN" altLang="en-US" sz="2800">
              <a:latin typeface="黑体" panose="02010609060101010101" pitchFamily="49" charset="-122"/>
              <a:ea typeface="黑体" panose="02010609060101010101" pitchFamily="49" charset="-122"/>
            </a:endParaRPr>
          </a:p>
          <a:p>
            <a:endParaRPr lang="en-US" altLang="zh-CN" sz="2800">
              <a:latin typeface="黑体" panose="02010609060101010101" pitchFamily="49" charset="-122"/>
              <a:ea typeface="黑体" panose="02010609060101010101" pitchFamily="49" charset="-122"/>
            </a:endParaRPr>
          </a:p>
          <a:p>
            <a:r>
              <a:rPr lang="en-US" altLang="zh-CN" sz="2800">
                <a:latin typeface="黑体" panose="02010609060101010101" pitchFamily="49" charset="-122"/>
                <a:ea typeface="黑体" panose="02010609060101010101" pitchFamily="49" charset="-122"/>
              </a:rPr>
              <a:t>1</a:t>
            </a:r>
            <a:r>
              <a:rPr lang="zh-CN" altLang="en-US" sz="2800">
                <a:latin typeface="黑体" panose="02010609060101010101" pitchFamily="49" charset="-122"/>
                <a:ea typeface="黑体" panose="02010609060101010101" pitchFamily="49" charset="-122"/>
              </a:rPr>
              <a:t>、有人认为质量亏损就是核子的个数变少了，对吗？</a:t>
            </a:r>
            <a:endParaRPr lang="zh-CN" altLang="en-US" sz="2800">
              <a:latin typeface="黑体" panose="02010609060101010101" pitchFamily="49" charset="-122"/>
              <a:ea typeface="黑体" panose="02010609060101010101" pitchFamily="49" charset="-122"/>
            </a:endParaRPr>
          </a:p>
          <a:p>
            <a:endParaRPr lang="zh-CN" altLang="en-US" sz="2800">
              <a:latin typeface="黑体" panose="02010609060101010101" pitchFamily="49" charset="-122"/>
              <a:ea typeface="黑体" panose="02010609060101010101" pitchFamily="49" charset="-122"/>
            </a:endParaRPr>
          </a:p>
          <a:p>
            <a:endParaRPr lang="zh-CN" altLang="en-US" sz="2800">
              <a:latin typeface="黑体" panose="02010609060101010101" pitchFamily="49" charset="-122"/>
              <a:ea typeface="黑体" panose="02010609060101010101" pitchFamily="49" charset="-122"/>
            </a:endParaRPr>
          </a:p>
          <a:p>
            <a:r>
              <a:rPr lang="en-US" altLang="zh-CN" sz="2800">
                <a:latin typeface="黑体" panose="02010609060101010101" pitchFamily="49" charset="-122"/>
                <a:ea typeface="黑体" panose="02010609060101010101" pitchFamily="49" charset="-122"/>
              </a:rPr>
              <a:t>2</a:t>
            </a:r>
            <a:r>
              <a:rPr lang="zh-CN" altLang="en-US" sz="2800">
                <a:latin typeface="黑体" panose="02010609060101010101" pitchFamily="49" charset="-122"/>
                <a:ea typeface="黑体" panose="02010609060101010101" pitchFamily="49" charset="-122"/>
              </a:rPr>
              <a:t>、质量亏损是不是这部分质量消失了或转变为能量了呢？</a:t>
            </a:r>
            <a:endParaRPr lang="zh-CN" altLang="en-US" sz="2800">
              <a:latin typeface="黑体" panose="02010609060101010101" pitchFamily="49" charset="-122"/>
              <a:ea typeface="黑体" panose="02010609060101010101" pitchFamily="49" charset="-122"/>
            </a:endParaRPr>
          </a:p>
          <a:p>
            <a:endParaRPr lang="zh-CN" altLang="en-US" sz="2800">
              <a:latin typeface="黑体" panose="02010609060101010101" pitchFamily="49" charset="-122"/>
              <a:ea typeface="黑体" panose="02010609060101010101" pitchFamily="49" charset="-122"/>
            </a:endParaRPr>
          </a:p>
          <a:p>
            <a:endParaRPr lang="zh-CN" altLang="en-US" sz="2800">
              <a:latin typeface="黑体" panose="02010609060101010101" pitchFamily="49" charset="-122"/>
              <a:ea typeface="黑体" panose="02010609060101010101" pitchFamily="49" charset="-122"/>
            </a:endParaRPr>
          </a:p>
          <a:p>
            <a:r>
              <a:rPr lang="en-US" altLang="zh-CN" sz="2800">
                <a:latin typeface="黑体" panose="02010609060101010101" pitchFamily="49" charset="-122"/>
                <a:ea typeface="黑体" panose="02010609060101010101" pitchFamily="49" charset="-122"/>
              </a:rPr>
              <a:t>3</a:t>
            </a:r>
            <a:r>
              <a:rPr lang="zh-CN" altLang="en-US" sz="2800">
                <a:latin typeface="黑体" panose="02010609060101010101" pitchFamily="49" charset="-122"/>
                <a:ea typeface="黑体" panose="02010609060101010101" pitchFamily="49" charset="-122"/>
              </a:rPr>
              <a:t>、爱因斯坦质能方程中说明质量和能量可以相互转化吗？</a:t>
            </a:r>
            <a:endParaRPr lang="zh-CN" altLang="en-US" sz="2800">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角度1"/>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1735" y="662516"/>
            <a:ext cx="1414684" cy="4872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536072" y="1423477"/>
            <a:ext cx="1439913" cy="553085"/>
          </a:xfrm>
          <a:prstGeom prst="rect">
            <a:avLst/>
          </a:prstGeom>
          <a:noFill/>
        </p:spPr>
        <p:txBody>
          <a:bodyPr wrap="square" rtlCol="0">
            <a:spAutoFit/>
          </a:bodyPr>
          <a:lstStyle/>
          <a:p>
            <a:r>
              <a:rPr lang="en-US" altLang="zh-CN" sz="3000" b="1">
                <a:solidFill>
                  <a:srgbClr val="C00000"/>
                </a:solidFill>
                <a:latin typeface="Times New Roman" panose="02020603050405020304" pitchFamily="18" charset="0"/>
                <a:ea typeface="华文细黑"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itchFamily="2" charset="-122"/>
              <a:cs typeface="Times New Roman" panose="02020603050405020304" pitchFamily="18" charset="0"/>
            </a:endParaRPr>
          </a:p>
        </p:txBody>
      </p:sp>
      <p:sp>
        <p:nvSpPr>
          <p:cNvPr id="9" name="矩形 8"/>
          <p:cNvSpPr/>
          <p:nvPr/>
        </p:nvSpPr>
        <p:spPr>
          <a:xfrm>
            <a:off x="240967" y="1269289"/>
            <a:ext cx="11448626" cy="4321810"/>
          </a:xfrm>
          <a:prstGeom prst="rect">
            <a:avLst/>
          </a:prstGeom>
        </p:spPr>
        <p:txBody>
          <a:bodyPr wrap="square" lIns="121875" tIns="60936" rIns="121875" bIns="60936">
            <a:spAutoFit/>
          </a:bodyPr>
          <a:lstStyle/>
          <a:p>
            <a:pPr marL="252095" indent="-457200" algn="just">
              <a:lnSpc>
                <a:spcPct val="150000"/>
              </a:lnSpc>
              <a:spcAft>
                <a:spcPts val="0"/>
              </a:spcAft>
              <a:tabLst>
                <a:tab pos="1620520" algn="l"/>
              </a:tabLst>
            </a:pPr>
            <a:r>
              <a:rPr lang="zh-CN" altLang="zh-CN" sz="2600" b="1" kern="100" dirty="0">
                <a:latin typeface="Arial" panose="020B0604020202020204"/>
                <a:ea typeface="黑体" panose="02010609060101010101" pitchFamily="49" charset="-122"/>
                <a:cs typeface="Arial" panose="020B0604020202020204"/>
              </a:rPr>
              <a:t>【例</a:t>
            </a:r>
            <a:r>
              <a:rPr lang="en-US" altLang="zh-CN" sz="2600" b="1" kern="100" dirty="0">
                <a:latin typeface="Arial" panose="020B0604020202020204"/>
                <a:ea typeface="黑体" panose="02010609060101010101" pitchFamily="49" charset="-122"/>
                <a:cs typeface="Courier New" panose="02070309020205020404"/>
              </a:rPr>
              <a:t>3</a:t>
            </a:r>
            <a:r>
              <a:rPr lang="zh-CN" altLang="zh-CN" sz="2600" b="1" kern="100" dirty="0">
                <a:latin typeface="Arial" panose="020B0604020202020204"/>
                <a:ea typeface="黑体" panose="02010609060101010101" pitchFamily="49" charset="-122"/>
                <a:cs typeface="Arial" panose="020B0604020202020204"/>
              </a:rPr>
              <a:t>】</a:t>
            </a:r>
            <a:r>
              <a:rPr lang="zh-CN" altLang="zh-CN" sz="2600" kern="100" dirty="0">
                <a:latin typeface="宋体" panose="02010600030101010101" pitchFamily="2" charset="-122"/>
                <a:ea typeface="Times New Roman" panose="02020603050405020304"/>
                <a:cs typeface="Courier New" panose="02070309020205020404"/>
              </a:rPr>
              <a:t> </a:t>
            </a:r>
            <a:r>
              <a:rPr lang="zh-CN" altLang="zh-CN" sz="2600" kern="100" dirty="0">
                <a:latin typeface="Times New Roman" panose="02020603050405020304"/>
                <a:ea typeface="微软雅黑" panose="020B0503020204020204" charset="-122"/>
                <a:cs typeface="Times New Roman" panose="02020603050405020304"/>
              </a:rPr>
              <a:t>下列有关质能方程的说法中，正确的是</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　　</a:t>
            </a:r>
            <a:r>
              <a:rPr lang="en-US" altLang="zh-CN" sz="2600" kern="100" dirty="0">
                <a:latin typeface="Times New Roman" panose="02020603050405020304"/>
                <a:ea typeface="微软雅黑" panose="020B0503020204020204" charset="-122"/>
                <a:cs typeface="Courier New" panose="02070309020205020404"/>
              </a:rPr>
              <a:t>)</a:t>
            </a:r>
            <a:endParaRPr lang="zh-CN" altLang="zh-CN" sz="1050" kern="100" dirty="0">
              <a:latin typeface="宋体" panose="02010600030101010101" pitchFamily="2" charset="-122"/>
              <a:cs typeface="Courier New" panose="02070309020205020404"/>
            </a:endParaRPr>
          </a:p>
          <a:p>
            <a:pPr marL="252095" indent="-457200" algn="just">
              <a:lnSpc>
                <a:spcPct val="150000"/>
              </a:lnSpc>
              <a:spcAft>
                <a:spcPts val="0"/>
              </a:spcAft>
              <a:tabLst>
                <a:tab pos="1620520" algn="l"/>
              </a:tabLst>
            </a:pPr>
            <a:r>
              <a:rPr lang="en-US" altLang="zh-CN" sz="2600" kern="100" dirty="0" smtClean="0">
                <a:latin typeface="Times New Roman" panose="02020603050405020304"/>
                <a:ea typeface="微软雅黑" panose="020B0503020204020204" charset="-122"/>
                <a:cs typeface="Courier New" panose="02070309020205020404"/>
              </a:rPr>
              <a:t>	A</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爱因斯坦质能方程反映了物体的质量就是能量，它们之间可以相互转化</a:t>
            </a:r>
            <a:endParaRPr lang="zh-CN" altLang="zh-CN" sz="1050" kern="100" dirty="0">
              <a:latin typeface="宋体" panose="02010600030101010101" pitchFamily="2" charset="-122"/>
              <a:cs typeface="Courier New" panose="02070309020205020404"/>
            </a:endParaRPr>
          </a:p>
          <a:p>
            <a:pPr marL="252095" indent="-457200" algn="just">
              <a:lnSpc>
                <a:spcPct val="150000"/>
              </a:lnSpc>
              <a:spcAft>
                <a:spcPts val="0"/>
              </a:spcAft>
              <a:tabLst>
                <a:tab pos="1620520" algn="l"/>
              </a:tabLst>
            </a:pPr>
            <a:r>
              <a:rPr lang="en-US" altLang="zh-CN" sz="2600" kern="100" dirty="0" smtClean="0">
                <a:latin typeface="Times New Roman" panose="02020603050405020304"/>
                <a:ea typeface="微软雅黑" panose="020B0503020204020204" charset="-122"/>
                <a:cs typeface="Courier New" panose="02070309020205020404"/>
              </a:rPr>
              <a:t>	B</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由</a:t>
            </a:r>
            <a:r>
              <a:rPr lang="en-US" altLang="zh-CN" sz="2600" i="1" kern="100" dirty="0">
                <a:latin typeface="Times New Roman" panose="02020603050405020304"/>
                <a:ea typeface="微软雅黑" panose="020B0503020204020204" charset="-122"/>
                <a:cs typeface="Courier New" panose="02070309020205020404"/>
              </a:rPr>
              <a:t>E</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i="1" kern="100" dirty="0">
                <a:latin typeface="Times New Roman" panose="02020603050405020304"/>
                <a:ea typeface="微软雅黑" panose="020B0503020204020204" charset="-122"/>
                <a:cs typeface="Courier New" panose="02070309020205020404"/>
              </a:rPr>
              <a:t>mc</a:t>
            </a:r>
            <a:r>
              <a:rPr lang="en-US" altLang="zh-CN" sz="2600" kern="100" baseline="300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可知，能量与质量之间存在着正比关系，可以用物体的质量作为它所蕴藏的能量的量度</a:t>
            </a:r>
            <a:endParaRPr lang="zh-CN" altLang="zh-CN" sz="1050" kern="100" dirty="0">
              <a:latin typeface="宋体" panose="02010600030101010101" pitchFamily="2" charset="-122"/>
              <a:cs typeface="Courier New" panose="02070309020205020404"/>
            </a:endParaRPr>
          </a:p>
          <a:p>
            <a:pPr marL="252095" indent="-457200" algn="just">
              <a:lnSpc>
                <a:spcPct val="150000"/>
              </a:lnSpc>
              <a:spcAft>
                <a:spcPts val="0"/>
              </a:spcAft>
              <a:tabLst>
                <a:tab pos="1620520" algn="l"/>
              </a:tabLst>
            </a:pPr>
            <a:r>
              <a:rPr lang="en-US" altLang="zh-CN" sz="2600" kern="100" dirty="0" smtClean="0">
                <a:latin typeface="Times New Roman" panose="02020603050405020304"/>
                <a:ea typeface="微软雅黑" panose="020B0503020204020204" charset="-122"/>
                <a:cs typeface="Courier New" panose="02070309020205020404"/>
              </a:rPr>
              <a:t>	C</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核反应中发生的</a:t>
            </a:r>
            <a:r>
              <a:rPr lang="en-US" altLang="zh-CN" sz="2600" kern="100" dirty="0">
                <a:latin typeface="宋体" panose="02010600030101010101" pitchFamily="2" charset="-122"/>
                <a:ea typeface="微软雅黑" panose="020B0503020204020204" charset="-122"/>
                <a:cs typeface="Times New Roman" panose="02020603050405020304"/>
              </a:rPr>
              <a:t>“</a:t>
            </a:r>
            <a:r>
              <a:rPr lang="zh-CN" altLang="zh-CN" sz="2600" kern="100" dirty="0">
                <a:latin typeface="Times New Roman" panose="02020603050405020304"/>
                <a:ea typeface="微软雅黑" panose="020B0503020204020204" charset="-122"/>
                <a:cs typeface="Times New Roman" panose="02020603050405020304"/>
              </a:rPr>
              <a:t>质量亏损</a:t>
            </a:r>
            <a:r>
              <a:rPr lang="en-US" altLang="zh-CN" sz="2600" kern="100" dirty="0">
                <a:latin typeface="宋体" panose="02010600030101010101" pitchFamily="2" charset="-122"/>
                <a:ea typeface="微软雅黑" panose="020B0503020204020204" charset="-122"/>
                <a:cs typeface="Times New Roman" panose="02020603050405020304"/>
              </a:rPr>
              <a:t>”</a:t>
            </a:r>
            <a:r>
              <a:rPr lang="zh-CN" altLang="zh-CN" sz="2600" kern="100" dirty="0">
                <a:latin typeface="Times New Roman" panose="02020603050405020304"/>
                <a:ea typeface="微软雅黑" panose="020B0503020204020204" charset="-122"/>
                <a:cs typeface="Times New Roman" panose="02020603050405020304"/>
              </a:rPr>
              <a:t>是消失的质量转变为能量</a:t>
            </a:r>
            <a:endParaRPr lang="zh-CN" altLang="zh-CN" sz="1050" kern="100" dirty="0">
              <a:latin typeface="宋体" panose="02010600030101010101" pitchFamily="2" charset="-122"/>
              <a:cs typeface="Courier New" panose="02070309020205020404"/>
            </a:endParaRPr>
          </a:p>
          <a:p>
            <a:pPr marL="252095" indent="-457200" algn="just">
              <a:lnSpc>
                <a:spcPct val="150000"/>
              </a:lnSpc>
              <a:spcAft>
                <a:spcPts val="0"/>
              </a:spcAft>
              <a:tabLst>
                <a:tab pos="1620520" algn="l"/>
              </a:tabLst>
            </a:pPr>
            <a:r>
              <a:rPr lang="en-US" altLang="zh-CN" sz="2600" kern="100" dirty="0" smtClean="0">
                <a:latin typeface="Times New Roman" panose="02020603050405020304"/>
                <a:ea typeface="微软雅黑" panose="020B0503020204020204" charset="-122"/>
                <a:cs typeface="Courier New" panose="02070309020205020404"/>
              </a:rPr>
              <a:t>	D</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因为在核反应中产生能量，有质量的转化，所以系统只有质量数守恒、系统的总能量和总质量并不守恒</a:t>
            </a:r>
            <a:endParaRPr lang="zh-CN" altLang="zh-CN" sz="1050" kern="100" dirty="0">
              <a:effectLst/>
              <a:latin typeface="宋体" panose="02010600030101010101" pitchFamily="2" charset="-122"/>
              <a:cs typeface="Courier New" panose="02070309020205020404"/>
            </a:endParaRPr>
          </a:p>
        </p:txBody>
      </p:sp>
      <p:sp>
        <p:nvSpPr>
          <p:cNvPr id="2" name="矩形 1"/>
          <p:cNvSpPr/>
          <p:nvPr/>
        </p:nvSpPr>
        <p:spPr>
          <a:xfrm>
            <a:off x="2100778" y="646336"/>
            <a:ext cx="3836035" cy="491490"/>
          </a:xfrm>
          <a:prstGeom prst="rect">
            <a:avLst/>
          </a:prstGeom>
        </p:spPr>
        <p:txBody>
          <a:bodyPr wrap="none">
            <a:spAutoFit/>
          </a:bodyPr>
          <a:lstStyle/>
          <a:p>
            <a:r>
              <a:rPr lang="zh-CN" altLang="zh-CN" sz="2600" b="1" kern="100">
                <a:latin typeface="Times New Roman" panose="02020603050405020304"/>
                <a:ea typeface="黑体" panose="02010609060101010101" pitchFamily="49" charset="-122"/>
                <a:cs typeface="Times New Roman" panose="02020603050405020304"/>
              </a:rPr>
              <a:t>爱因斯坦质能方程的理解</a:t>
            </a:r>
            <a:endParaRPr lang="zh-CN" altLang="en-US" sz="260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stretch>
            <a:fillRect/>
          </a:stretch>
        </p:blipFill>
        <p:spPr>
          <a:xfrm>
            <a:off x="6216990" y="1306720"/>
            <a:ext cx="5592537" cy="3267881"/>
          </a:xfrm>
          <a:prstGeom prst="rect">
            <a:avLst/>
          </a:prstGeom>
        </p:spPr>
      </p:pic>
      <p:sp>
        <p:nvSpPr>
          <p:cNvPr id="6" name="文本框 5"/>
          <p:cNvSpPr txBox="1"/>
          <p:nvPr>
            <p:custDataLst>
              <p:tags r:id="rId3"/>
            </p:custDataLst>
          </p:nvPr>
        </p:nvSpPr>
        <p:spPr>
          <a:xfrm>
            <a:off x="742615" y="5076783"/>
            <a:ext cx="10948751" cy="1200329"/>
          </a:xfrm>
          <a:prstGeom prst="rect">
            <a:avLst/>
          </a:prstGeom>
          <a:noFill/>
          <a:ln w="9525">
            <a:noFill/>
          </a:ln>
        </p:spPr>
        <p:txBody>
          <a:bodyPr wrap="square" anchor="t" anchorCtr="0">
            <a:spAutoFit/>
          </a:bodyPr>
          <a:lstStyle/>
          <a:p>
            <a:pPr>
              <a:lnSpc>
                <a:spcPct val="150000"/>
              </a:lnSpc>
            </a:pPr>
            <a:r>
              <a:rPr lang="zh-CN" altLang="en-US" sz="2400" smtClean="0">
                <a:latin typeface="微软雅黑" panose="020B0503020204020204" charset="-122"/>
                <a:ea typeface="微软雅黑" panose="020B0503020204020204" charset="-122"/>
              </a:rPr>
              <a:t>一切物体之间的</a:t>
            </a:r>
            <a:r>
              <a:rPr lang="zh-CN" altLang="en-US" sz="2400" smtClean="0">
                <a:solidFill>
                  <a:srgbClr val="FF0000"/>
                </a:solidFill>
                <a:latin typeface="微软雅黑" panose="020B0503020204020204" charset="-122"/>
                <a:ea typeface="微软雅黑" panose="020B0503020204020204" charset="-122"/>
              </a:rPr>
              <a:t>万有</a:t>
            </a:r>
            <a:r>
              <a:rPr lang="zh-CN" altLang="zh-CN" sz="2400" smtClean="0">
                <a:solidFill>
                  <a:srgbClr val="FF0000"/>
                </a:solidFill>
                <a:latin typeface="微软雅黑" panose="020B0503020204020204" charset="-122"/>
                <a:ea typeface="微软雅黑" panose="020B0503020204020204" charset="-122"/>
              </a:rPr>
              <a:t>引力</a:t>
            </a:r>
            <a:r>
              <a:rPr lang="zh-CN" altLang="zh-CN" sz="2400">
                <a:latin typeface="微软雅黑" panose="020B0503020204020204" charset="-122"/>
                <a:ea typeface="微软雅黑" panose="020B0503020204020204" charset="-122"/>
              </a:rPr>
              <a:t>是自然界的一种基本相互作用，</a:t>
            </a:r>
            <a:r>
              <a:rPr lang="zh-CN" altLang="zh-CN" sz="2400" smtClean="0">
                <a:latin typeface="微软雅黑" panose="020B0503020204020204" charset="-122"/>
                <a:ea typeface="微软雅黑" panose="020B0503020204020204" charset="-122"/>
              </a:rPr>
              <a:t>地面</a:t>
            </a:r>
            <a:r>
              <a:rPr lang="zh-CN" altLang="en-US" sz="2400" smtClean="0">
                <a:latin typeface="微软雅黑" panose="020B0503020204020204" charset="-122"/>
                <a:ea typeface="微软雅黑" panose="020B0503020204020204" charset="-122"/>
              </a:rPr>
              <a:t>上</a:t>
            </a:r>
            <a:r>
              <a:rPr lang="zh-CN" altLang="zh-CN" sz="2400" smtClean="0">
                <a:latin typeface="微软雅黑" panose="020B0503020204020204" charset="-122"/>
                <a:ea typeface="微软雅黑" panose="020B0503020204020204" charset="-122"/>
              </a:rPr>
              <a:t>物体</a:t>
            </a:r>
            <a:r>
              <a:rPr lang="zh-CN" altLang="zh-CN" sz="2400">
                <a:latin typeface="微软雅黑" panose="020B0503020204020204" charset="-122"/>
                <a:ea typeface="微软雅黑" panose="020B0503020204020204" charset="-122"/>
              </a:rPr>
              <a:t>所受的</a:t>
            </a:r>
            <a:r>
              <a:rPr lang="zh-CN" altLang="zh-CN" sz="2400" smtClean="0">
                <a:latin typeface="微软雅黑" panose="020B0503020204020204" charset="-122"/>
                <a:ea typeface="微软雅黑" panose="020B0503020204020204" charset="-122"/>
              </a:rPr>
              <a:t>重力</a:t>
            </a:r>
            <a:r>
              <a:rPr lang="zh-CN" altLang="en-US" sz="2400" smtClean="0">
                <a:latin typeface="微软雅黑" panose="020B0503020204020204" charset="-122"/>
                <a:ea typeface="微软雅黑" panose="020B0503020204020204" charset="-122"/>
              </a:rPr>
              <a:t>就</a:t>
            </a:r>
            <a:r>
              <a:rPr lang="zh-CN" altLang="zh-CN" sz="2400" smtClean="0">
                <a:latin typeface="微软雅黑" panose="020B0503020204020204" charset="-122"/>
                <a:ea typeface="微软雅黑" panose="020B0503020204020204" charset="-122"/>
              </a:rPr>
              <a:t>是</a:t>
            </a:r>
            <a:r>
              <a:rPr lang="zh-CN" altLang="en-US" sz="2400" smtClean="0">
                <a:latin typeface="微软雅黑" panose="020B0503020204020204" charset="-122"/>
                <a:ea typeface="微软雅黑" panose="020B0503020204020204" charset="-122"/>
              </a:rPr>
              <a:t>万有</a:t>
            </a:r>
            <a:r>
              <a:rPr lang="zh-CN" altLang="zh-CN" sz="2400" smtClean="0">
                <a:latin typeface="微软雅黑" panose="020B0503020204020204" charset="-122"/>
                <a:ea typeface="微软雅黑" panose="020B0503020204020204" charset="-122"/>
              </a:rPr>
              <a:t>引力</a:t>
            </a:r>
            <a:r>
              <a:rPr lang="zh-CN" altLang="zh-CN" sz="2400">
                <a:latin typeface="微软雅黑" panose="020B0503020204020204" charset="-122"/>
                <a:ea typeface="微软雅黑" panose="020B0503020204020204" charset="-122"/>
              </a:rPr>
              <a:t>在地球表面附近的一种表现。</a:t>
            </a:r>
            <a:endParaRPr lang="zh-CN" altLang="zh-CN" sz="2400">
              <a:latin typeface="微软雅黑" panose="020B0503020204020204" charset="-122"/>
              <a:ea typeface="微软雅黑" panose="020B0503020204020204" charset="-122"/>
            </a:endParaRPr>
          </a:p>
        </p:txBody>
      </p:sp>
      <p:pic>
        <p:nvPicPr>
          <p:cNvPr id="3" name="图片 2"/>
          <p:cNvPicPr>
            <a:picLocks noChangeAspect="1"/>
          </p:cNvPicPr>
          <p:nvPr>
            <p:custDataLst>
              <p:tags r:id="rId4"/>
            </p:custDataLst>
          </p:nvPr>
        </p:nvPicPr>
        <p:blipFill>
          <a:blip r:embed="rId5"/>
          <a:stretch>
            <a:fillRect/>
          </a:stretch>
        </p:blipFill>
        <p:spPr>
          <a:xfrm>
            <a:off x="742615" y="1306720"/>
            <a:ext cx="5025981" cy="3267881"/>
          </a:xfrm>
          <a:prstGeom prst="rect">
            <a:avLst/>
          </a:prstGeom>
        </p:spPr>
      </p:pic>
      <p:sp>
        <p:nvSpPr>
          <p:cNvPr id="10" name="文本框 9"/>
          <p:cNvSpPr txBox="1"/>
          <p:nvPr>
            <p:custDataLst>
              <p:tags r:id="rId6"/>
            </p:custDataLst>
          </p:nvPr>
        </p:nvSpPr>
        <p:spPr>
          <a:xfrm>
            <a:off x="289560" y="457200"/>
            <a:ext cx="7482840" cy="460375"/>
          </a:xfrm>
          <a:prstGeom prst="rect">
            <a:avLst/>
          </a:prstGeom>
          <a:noFill/>
        </p:spPr>
        <p:txBody>
          <a:bodyPr wrap="square" rtlCol="0">
            <a:spAutoFit/>
          </a:bodyPr>
          <a:p>
            <a:r>
              <a:rPr lang="en-US" altLang="zh-CN" sz="2400" b="1"/>
              <a:t>17</a:t>
            </a:r>
            <a:r>
              <a:rPr lang="zh-CN" altLang="en-US" sz="2400" b="1"/>
              <a:t>世纪下半叶，人们发现了</a:t>
            </a:r>
            <a:r>
              <a:rPr lang="zh-CN" altLang="en-US" sz="2400" b="1">
                <a:solidFill>
                  <a:srgbClr val="FF0000"/>
                </a:solidFill>
              </a:rPr>
              <a:t>万有引力</a:t>
            </a:r>
            <a:r>
              <a:rPr lang="zh-CN" altLang="en-US" sz="2400" b="1"/>
              <a:t>相互作用</a:t>
            </a:r>
            <a:endParaRPr lang="zh-CN" altLang="en-US" sz="24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09617" y="539647"/>
            <a:ext cx="11808813" cy="584420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23939" y="909311"/>
            <a:ext cx="11296254" cy="3721735"/>
          </a:xfrm>
          <a:prstGeom prst="rect">
            <a:avLst/>
          </a:prstGeom>
        </p:spPr>
        <p:txBody>
          <a:bodyPr wrap="square" lIns="121875" tIns="60936" rIns="121875" bIns="60936">
            <a:spAutoFit/>
          </a:bodyPr>
          <a:lstStyle/>
          <a:p>
            <a:pPr algn="just">
              <a:lnSpc>
                <a:spcPct val="150000"/>
              </a:lnSpc>
              <a:spcAft>
                <a:spcPts val="0"/>
              </a:spcAft>
              <a:tabLst>
                <a:tab pos="1620520" algn="l"/>
              </a:tabLst>
            </a:pPr>
            <a:r>
              <a:rPr lang="zh-CN" altLang="zh-CN" sz="2600" b="1" kern="100">
                <a:solidFill>
                  <a:srgbClr val="0000FF"/>
                </a:solidFill>
                <a:latin typeface="Times New Roman" panose="02020603050405020304"/>
                <a:ea typeface="黑体" panose="02010609060101010101" pitchFamily="49" charset="-122"/>
                <a:cs typeface="Times New Roman" panose="02020603050405020304"/>
              </a:rPr>
              <a:t>解析　</a:t>
            </a:r>
            <a:r>
              <a:rPr lang="en-US" altLang="zh-CN" sz="2600" b="1" i="1" kern="100" dirty="0">
                <a:solidFill>
                  <a:srgbClr val="0000FF"/>
                </a:solidFill>
                <a:latin typeface="Times New Roman" panose="02020603050405020304"/>
                <a:ea typeface="仿宋_GB2312"/>
                <a:cs typeface="Courier New" panose="02070309020205020404"/>
              </a:rPr>
              <a:t>E</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i="1" kern="100" dirty="0">
                <a:solidFill>
                  <a:srgbClr val="0000FF"/>
                </a:solidFill>
                <a:latin typeface="Times New Roman" panose="02020603050405020304"/>
                <a:ea typeface="仿宋_GB2312"/>
                <a:cs typeface="Courier New" panose="02070309020205020404"/>
              </a:rPr>
              <a:t>mc</a:t>
            </a:r>
            <a:r>
              <a:rPr lang="en-US" altLang="zh-CN" sz="2600" b="1" kern="100" baseline="30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说明能量和质量之间存在着联系，即能量与质量之间存在着正比关系，但并不说明能量和质量之间存在相互转化的关系，故</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项错误，</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项正确；核反应中发生的</a:t>
            </a:r>
            <a:r>
              <a:rPr lang="en-US" altLang="zh-CN" sz="2600" kern="100" dirty="0">
                <a:solidFill>
                  <a:srgbClr val="0000FF"/>
                </a:solidFill>
                <a:latin typeface="宋体" panose="02010600030101010101" pitchFamily="2" charset="-122"/>
                <a:ea typeface="微软雅黑" panose="020B0503020204020204" charset="-12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质量亏损</a:t>
            </a:r>
            <a:r>
              <a:rPr lang="en-US" altLang="zh-CN" sz="2600" kern="100" dirty="0">
                <a:solidFill>
                  <a:srgbClr val="0000FF"/>
                </a:solidFill>
                <a:latin typeface="宋体" panose="02010600030101010101" pitchFamily="2" charset="-122"/>
                <a:ea typeface="微软雅黑" panose="020B0503020204020204" charset="-12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并不是质量消失，实际上是由静止的质量突变成运动的质量，并不是质量转变成能量，故</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项错误；在核反应中，质量守恒，能量也守恒，在核反应前后只是能量的存在方式不同，总能量不变，只是物质由静质量变成动质量，故</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项错误。</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角度2"/>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5354" y="662737"/>
            <a:ext cx="1347318" cy="46407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084856" y="549332"/>
            <a:ext cx="1843405" cy="691515"/>
          </a:xfrm>
          <a:prstGeom prst="rect">
            <a:avLst/>
          </a:prstGeom>
        </p:spPr>
        <p:txBody>
          <a:bodyPr wrap="none">
            <a:spAutoFit/>
          </a:bodyPr>
          <a:lstStyle/>
          <a:p>
            <a:pPr algn="just">
              <a:lnSpc>
                <a:spcPct val="150000"/>
              </a:lnSpc>
              <a:spcAft>
                <a:spcPts val="0"/>
              </a:spcAft>
              <a:tabLst>
                <a:tab pos="1620520" algn="l"/>
              </a:tabLst>
            </a:pPr>
            <a:r>
              <a:rPr lang="zh-CN" altLang="zh-CN" sz="2600" b="1" kern="100">
                <a:latin typeface="Times New Roman" panose="02020603050405020304"/>
                <a:ea typeface="黑体" panose="02010609060101010101" pitchFamily="49" charset="-122"/>
                <a:cs typeface="Times New Roman" panose="02020603050405020304"/>
              </a:rPr>
              <a:t>核能的计算</a:t>
            </a:r>
            <a:endParaRPr lang="zh-CN" altLang="zh-CN" sz="2600" kern="100">
              <a:effectLst/>
              <a:latin typeface="宋体" panose="02010600030101010101" pitchFamily="2" charset="-122"/>
              <a:cs typeface="Courier New" panose="02070309020205020404"/>
            </a:endParaRPr>
          </a:p>
        </p:txBody>
      </p:sp>
      <p:graphicFrame>
        <p:nvGraphicFramePr>
          <p:cNvPr id="3" name="对象 2"/>
          <p:cNvGraphicFramePr>
            <a:graphicFrameLocks noChangeAspect="1"/>
          </p:cNvGraphicFramePr>
          <p:nvPr/>
        </p:nvGraphicFramePr>
        <p:xfrm>
          <a:off x="506238" y="1472448"/>
          <a:ext cx="11013623" cy="4417195"/>
        </p:xfrm>
        <a:graphic>
          <a:graphicData uri="http://schemas.openxmlformats.org/presentationml/2006/ole">
            <mc:AlternateContent xmlns:mc="http://schemas.openxmlformats.org/markup-compatibility/2006">
              <mc:Choice xmlns:v="urn:schemas-microsoft-com:vml" Requires="v">
                <p:oleObj spid="_x0000_s74771" name="文档" r:id="rId2" imgW="11035665" imgH="4427220" progId="Word.Document.12">
                  <p:embed/>
                </p:oleObj>
              </mc:Choice>
              <mc:Fallback>
                <p:oleObj name="文档" r:id="rId2" imgW="11035665" imgH="4427220" progId="Word.Document.12">
                  <p:embed/>
                  <p:pic>
                    <p:nvPicPr>
                      <p:cNvPr id="0" name="图片 74770"/>
                      <p:cNvPicPr/>
                      <p:nvPr/>
                    </p:nvPicPr>
                    <p:blipFill>
                      <a:blip r:embed="rId3"/>
                      <a:stretch>
                        <a:fillRect/>
                      </a:stretch>
                    </p:blipFill>
                    <p:spPr>
                      <a:xfrm>
                        <a:off x="506238" y="1472448"/>
                        <a:ext cx="11013623" cy="441719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09617" y="539647"/>
            <a:ext cx="11808813" cy="584420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12067" y="2770084"/>
            <a:ext cx="11296254" cy="3121025"/>
          </a:xfrm>
          <a:prstGeom prst="rect">
            <a:avLst/>
          </a:prstGeom>
        </p:spPr>
        <p:txBody>
          <a:bodyPr wrap="square" lIns="121875" tIns="60936" rIns="121875" bIns="60936">
            <a:spAutoFit/>
          </a:bodyPr>
          <a:lstStyle/>
          <a:p>
            <a:pPr algn="just">
              <a:lnSpc>
                <a:spcPct val="150000"/>
              </a:lnSpc>
              <a:spcAft>
                <a:spcPts val="0"/>
              </a:spcAft>
              <a:tabLst>
                <a:tab pos="1620520" algn="l"/>
              </a:tabLst>
            </a:pPr>
            <a:r>
              <a:rPr lang="en-US" altLang="zh-CN" sz="2600" b="1" kern="1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质量亏损为</a:t>
            </a:r>
            <a:r>
              <a:rPr lang="en-US" altLang="zh-CN" sz="2600" b="1" kern="100" dirty="0" err="1">
                <a:solidFill>
                  <a:srgbClr val="0000FF"/>
                </a:solidFill>
                <a:latin typeface="Times New Roman" panose="02020603050405020304"/>
                <a:ea typeface="仿宋_GB2312"/>
                <a:cs typeface="Courier New" panose="02070309020205020404"/>
              </a:rPr>
              <a:t>Δ</a:t>
            </a:r>
            <a:r>
              <a:rPr lang="en-US" altLang="zh-CN" sz="2600" b="1" i="1" kern="100" dirty="0" err="1">
                <a:solidFill>
                  <a:srgbClr val="0000FF"/>
                </a:solidFill>
                <a:latin typeface="Times New Roman" panose="02020603050405020304"/>
                <a:ea typeface="仿宋_GB2312"/>
                <a:cs typeface="Courier New" panose="02070309020205020404"/>
              </a:rPr>
              <a:t>m</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i="1" kern="100" dirty="0" err="1">
                <a:solidFill>
                  <a:srgbClr val="0000FF"/>
                </a:solidFill>
                <a:latin typeface="Times New Roman" panose="02020603050405020304"/>
                <a:ea typeface="仿宋_GB2312"/>
                <a:cs typeface="Courier New" panose="02070309020205020404"/>
              </a:rPr>
              <a:t>m</a:t>
            </a:r>
            <a:r>
              <a:rPr lang="en-US" altLang="zh-CN" sz="2600" b="1" kern="100" baseline="-25000" dirty="0" err="1">
                <a:solidFill>
                  <a:srgbClr val="0000FF"/>
                </a:solidFill>
                <a:latin typeface="Times New Roman" panose="02020603050405020304"/>
                <a:ea typeface="仿宋_GB2312"/>
                <a:cs typeface="Courier New" panose="02070309020205020404"/>
              </a:rPr>
              <a:t>U</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i="1" kern="100" dirty="0" err="1">
                <a:solidFill>
                  <a:srgbClr val="0000FF"/>
                </a:solidFill>
                <a:latin typeface="Times New Roman" panose="02020603050405020304"/>
                <a:ea typeface="仿宋_GB2312"/>
                <a:cs typeface="Courier New" panose="02070309020205020404"/>
              </a:rPr>
              <a:t>m</a:t>
            </a:r>
            <a:r>
              <a:rPr lang="en-US" altLang="zh-CN" sz="2600" b="1" kern="100" baseline="-25000" dirty="0" err="1">
                <a:solidFill>
                  <a:srgbClr val="0000FF"/>
                </a:solidFill>
                <a:latin typeface="Times New Roman" panose="02020603050405020304"/>
                <a:ea typeface="仿宋_GB2312"/>
                <a:cs typeface="Courier New" panose="02070309020205020404"/>
              </a:rPr>
              <a:t>Th</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i="1" kern="100" dirty="0">
                <a:solidFill>
                  <a:srgbClr val="0000FF"/>
                </a:solidFill>
                <a:latin typeface="Times New Roman" panose="02020603050405020304"/>
                <a:ea typeface="仿宋_GB2312"/>
                <a:cs typeface="Courier New" panose="02070309020205020404"/>
              </a:rPr>
              <a:t>m</a:t>
            </a:r>
            <a:r>
              <a:rPr lang="en-US" altLang="zh-CN" sz="2600" b="1" kern="100" baseline="-25000" dirty="0">
                <a:solidFill>
                  <a:srgbClr val="0000FF"/>
                </a:solidFill>
                <a:latin typeface="Times New Roman" panose="02020603050405020304"/>
                <a:ea typeface="仿宋_GB2312"/>
                <a:cs typeface="Courier New" panose="02070309020205020404"/>
              </a:rPr>
              <a:t>α</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1620520" algn="l"/>
              </a:tabLst>
            </a:pP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(232.037 2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228.028 7</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4.002 6)u</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1620520" algn="l"/>
              </a:tabLst>
            </a:pP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0.005 9 u</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1620520" algn="l"/>
              </a:tabLst>
            </a:pPr>
            <a:r>
              <a:rPr lang="en-US" altLang="zh-CN" sz="2600" b="1" kern="1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由质能方程可知释放的核能为</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1620520" algn="l"/>
              </a:tabLst>
            </a:pPr>
            <a:r>
              <a:rPr lang="en-US" altLang="zh-CN" sz="2600" b="1" kern="100" dirty="0">
                <a:solidFill>
                  <a:srgbClr val="0000FF"/>
                </a:solidFill>
                <a:latin typeface="Times New Roman" panose="02020603050405020304"/>
                <a:ea typeface="仿宋_GB2312"/>
                <a:cs typeface="Courier New" panose="02070309020205020404"/>
              </a:rPr>
              <a:t>Δ</a:t>
            </a:r>
            <a:r>
              <a:rPr lang="en-US" altLang="zh-CN" sz="2600" b="1" i="1" kern="100" dirty="0">
                <a:solidFill>
                  <a:srgbClr val="0000FF"/>
                </a:solidFill>
                <a:latin typeface="Times New Roman" panose="02020603050405020304"/>
                <a:ea typeface="仿宋_GB2312"/>
                <a:cs typeface="Courier New" panose="02070309020205020404"/>
              </a:rPr>
              <a:t>E</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Δ</a:t>
            </a:r>
            <a:r>
              <a:rPr lang="en-US" altLang="zh-CN" sz="2600" b="1" i="1" kern="100" dirty="0">
                <a:solidFill>
                  <a:srgbClr val="0000FF"/>
                </a:solidFill>
                <a:latin typeface="Times New Roman" panose="02020603050405020304"/>
                <a:ea typeface="仿宋_GB2312"/>
                <a:cs typeface="Courier New" panose="02070309020205020404"/>
              </a:rPr>
              <a:t>mc</a:t>
            </a:r>
            <a:r>
              <a:rPr lang="en-US" altLang="zh-CN" sz="2600" b="1" kern="100" baseline="30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0.005 9</a:t>
            </a:r>
            <a:r>
              <a:rPr lang="en-US" altLang="zh-CN" sz="2600" kern="100" dirty="0">
                <a:solidFill>
                  <a:srgbClr val="0000FF"/>
                </a:solidFill>
                <a:latin typeface="宋体" panose="02010600030101010101" pitchFamily="2" charset="-122"/>
                <a:ea typeface="微软雅黑" panose="020B0503020204020204" charset="-12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931.5 MeV</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5.5 MeV</a:t>
            </a:r>
            <a:endParaRPr lang="zh-CN" altLang="zh-CN" sz="1050" kern="100" dirty="0">
              <a:effectLst/>
              <a:latin typeface="宋体" panose="02010600030101010101" pitchFamily="2" charset="-122"/>
              <a:cs typeface="Courier New" panose="02070309020205020404"/>
            </a:endParaRPr>
          </a:p>
        </p:txBody>
      </p:sp>
      <p:graphicFrame>
        <p:nvGraphicFramePr>
          <p:cNvPr id="9" name="对象 8"/>
          <p:cNvGraphicFramePr>
            <a:graphicFrameLocks noChangeAspect="1"/>
          </p:cNvGraphicFramePr>
          <p:nvPr/>
        </p:nvGraphicFramePr>
        <p:xfrm>
          <a:off x="667121" y="1676758"/>
          <a:ext cx="11012858" cy="1211620"/>
        </p:xfrm>
        <a:graphic>
          <a:graphicData uri="http://schemas.openxmlformats.org/presentationml/2006/ole">
            <mc:AlternateContent xmlns:mc="http://schemas.openxmlformats.org/markup-compatibility/2006">
              <mc:Choice xmlns:v="urn:schemas-microsoft-com:vml" Requires="v">
                <p:oleObj spid="_x0000_s75803" name="Document" r:id="rId1" imgW="11035665" imgH="1215390" progId="Word.Document.8">
                  <p:embed/>
                </p:oleObj>
              </mc:Choice>
              <mc:Fallback>
                <p:oleObj name="Document" r:id="rId1" imgW="11035665" imgH="1215390" progId="Word.Document.8">
                  <p:embed/>
                  <p:pic>
                    <p:nvPicPr>
                      <p:cNvPr id="0" name="图片 75802"/>
                      <p:cNvPicPr>
                        <a:picLocks noChangeAspect="1" noChangeArrowheads="1"/>
                      </p:cNvPicPr>
                      <p:nvPr/>
                    </p:nvPicPr>
                    <p:blipFill>
                      <a:blip r:embed="rId2"/>
                      <a:srcRect/>
                      <a:stretch>
                        <a:fillRect/>
                      </a:stretch>
                    </p:blipFill>
                    <p:spPr bwMode="auto">
                      <a:xfrm>
                        <a:off x="667121" y="1676758"/>
                        <a:ext cx="11012858" cy="121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对象 2"/>
          <p:cNvGraphicFramePr>
            <a:graphicFrameLocks noChangeAspect="1"/>
          </p:cNvGraphicFramePr>
          <p:nvPr/>
        </p:nvGraphicFramePr>
        <p:xfrm>
          <a:off x="637119" y="909311"/>
          <a:ext cx="7443996" cy="849156"/>
        </p:xfrm>
        <a:graphic>
          <a:graphicData uri="http://schemas.openxmlformats.org/presentationml/2006/ole">
            <mc:AlternateContent xmlns:mc="http://schemas.openxmlformats.org/markup-compatibility/2006">
              <mc:Choice xmlns:v="urn:schemas-microsoft-com:vml" Requires="v">
                <p:oleObj spid="_x0000_s75804" name="文档" r:id="rId3" imgW="7458710" imgH="853440" progId="Word.Document.12">
                  <p:embed/>
                </p:oleObj>
              </mc:Choice>
              <mc:Fallback>
                <p:oleObj name="文档" r:id="rId3" imgW="7458710" imgH="853440" progId="Word.Document.12">
                  <p:embed/>
                  <p:pic>
                    <p:nvPicPr>
                      <p:cNvPr id="0" name="图片 75803"/>
                      <p:cNvPicPr/>
                      <p:nvPr/>
                    </p:nvPicPr>
                    <p:blipFill>
                      <a:blip r:embed="rId4"/>
                      <a:stretch>
                        <a:fillRect/>
                      </a:stretch>
                    </p:blipFill>
                    <p:spPr>
                      <a:xfrm>
                        <a:off x="637119" y="909311"/>
                        <a:ext cx="7443996" cy="849156"/>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linds(horizont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linds(horizontal)">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blinds(horizontal)">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blinds(horizontal)">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90600" y="1676400"/>
            <a:ext cx="8745170" cy="4020111"/>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stretch>
            <a:fillRect/>
          </a:stretch>
        </p:blipFill>
        <p:spPr>
          <a:xfrm>
            <a:off x="549355" y="1222168"/>
            <a:ext cx="2920278" cy="2747651"/>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3904449" y="3117331"/>
            <a:ext cx="4152900" cy="1704975"/>
          </a:xfrm>
          <a:prstGeom prst="rect">
            <a:avLst/>
          </a:prstGeom>
        </p:spPr>
      </p:pic>
      <p:pic>
        <p:nvPicPr>
          <p:cNvPr id="7" name="图片 6"/>
          <p:cNvPicPr>
            <a:picLocks noChangeAspect="1"/>
          </p:cNvPicPr>
          <p:nvPr>
            <p:custDataLst>
              <p:tags r:id="rId5"/>
            </p:custDataLst>
          </p:nvPr>
        </p:nvPicPr>
        <p:blipFill>
          <a:blip r:embed="rId6"/>
          <a:stretch>
            <a:fillRect/>
          </a:stretch>
        </p:blipFill>
        <p:spPr>
          <a:xfrm>
            <a:off x="4185805" y="1049283"/>
            <a:ext cx="2915150" cy="1859973"/>
          </a:xfrm>
          <a:prstGeom prst="rect">
            <a:avLst/>
          </a:prstGeom>
        </p:spPr>
      </p:pic>
      <p:pic>
        <p:nvPicPr>
          <p:cNvPr id="8" name="图片 7" descr="4.5电动机  (7)"/>
          <p:cNvPicPr>
            <a:picLocks noChangeAspect="1"/>
          </p:cNvPicPr>
          <p:nvPr>
            <p:custDataLst>
              <p:tags r:id="rId7"/>
            </p:custDataLst>
          </p:nvPr>
        </p:nvPicPr>
        <p:blipFill>
          <a:blip r:embed="rId8"/>
          <a:stretch>
            <a:fillRect/>
          </a:stretch>
        </p:blipFill>
        <p:spPr>
          <a:xfrm>
            <a:off x="8195894" y="1670516"/>
            <a:ext cx="2931664" cy="2299302"/>
          </a:xfrm>
          <a:prstGeom prst="rect">
            <a:avLst/>
          </a:prstGeom>
        </p:spPr>
      </p:pic>
      <p:sp>
        <p:nvSpPr>
          <p:cNvPr id="11" name="文本框 10"/>
          <p:cNvSpPr txBox="1"/>
          <p:nvPr>
            <p:custDataLst>
              <p:tags r:id="rId9"/>
            </p:custDataLst>
          </p:nvPr>
        </p:nvSpPr>
        <p:spPr>
          <a:xfrm>
            <a:off x="533111" y="4952944"/>
            <a:ext cx="10709563" cy="954107"/>
          </a:xfrm>
          <a:prstGeom prst="rect">
            <a:avLst/>
          </a:prstGeom>
          <a:noFill/>
        </p:spPr>
        <p:txBody>
          <a:bodyPr wrap="square" rtlCol="0">
            <a:spAutoFit/>
          </a:bodyPr>
          <a:lstStyle/>
          <a:p>
            <a:r>
              <a:rPr lang="zh-CN" altLang="en-US" sz="2800" smtClean="0"/>
              <a:t>两个</a:t>
            </a:r>
            <a:r>
              <a:rPr lang="zh-CN" altLang="en-US" sz="2800"/>
              <a:t>电荷和两个</a:t>
            </a:r>
            <a:r>
              <a:rPr lang="zh-CN" altLang="en-US" sz="2800" smtClean="0"/>
              <a:t>磁体之间存在着相互作用，同性相斥，异性相吸。其本质上都是</a:t>
            </a:r>
            <a:r>
              <a:rPr lang="zh-CN" altLang="en-US" sz="2800" smtClean="0">
                <a:solidFill>
                  <a:srgbClr val="FF0000"/>
                </a:solidFill>
              </a:rPr>
              <a:t>电磁相互作用</a:t>
            </a:r>
            <a:r>
              <a:rPr lang="zh-CN" altLang="en-US" sz="2800" smtClean="0"/>
              <a:t>的不同表现</a:t>
            </a:r>
            <a:endParaRPr lang="zh-CN" altLang="en-US" sz="2800"/>
          </a:p>
        </p:txBody>
      </p:sp>
      <p:sp>
        <p:nvSpPr>
          <p:cNvPr id="2" name="文本框 1"/>
          <p:cNvSpPr txBox="1"/>
          <p:nvPr>
            <p:custDataLst>
              <p:tags r:id="rId10"/>
            </p:custDataLst>
          </p:nvPr>
        </p:nvSpPr>
        <p:spPr>
          <a:xfrm>
            <a:off x="228600" y="152400"/>
            <a:ext cx="11688445" cy="829945"/>
          </a:xfrm>
          <a:prstGeom prst="rect">
            <a:avLst/>
          </a:prstGeom>
          <a:noFill/>
        </p:spPr>
        <p:txBody>
          <a:bodyPr wrap="square" rtlCol="0">
            <a:spAutoFit/>
          </a:bodyPr>
          <a:p>
            <a:r>
              <a:rPr lang="en-US" altLang="zh-CN" sz="2400" b="1"/>
              <a:t>19</a:t>
            </a:r>
            <a:r>
              <a:rPr lang="zh-CN" altLang="en-US" sz="2400" b="1"/>
              <a:t>世纪后，人们逐渐认识到电荷间的相互作用，磁体间的相互作用是同种性质的力</a:t>
            </a:r>
            <a:r>
              <a:rPr lang="en-US" altLang="zh-CN" sz="2400" b="1">
                <a:solidFill>
                  <a:srgbClr val="FF0000"/>
                </a:solidFill>
              </a:rPr>
              <a:t>----</a:t>
            </a:r>
            <a:r>
              <a:rPr lang="zh-CN" altLang="en-US" sz="2400" b="1">
                <a:solidFill>
                  <a:srgbClr val="FF0000"/>
                </a:solidFill>
              </a:rPr>
              <a:t>电磁相互作用</a:t>
            </a:r>
            <a:r>
              <a:rPr lang="zh-CN" altLang="en-US" sz="2400" b="1"/>
              <a:t>。</a:t>
            </a:r>
            <a:endParaRPr lang="zh-CN" altLang="en-US" sz="2400" b="1"/>
          </a:p>
        </p:txBody>
      </p:sp>
      <p:sp>
        <p:nvSpPr>
          <p:cNvPr id="12" name="文本框 11"/>
          <p:cNvSpPr txBox="1"/>
          <p:nvPr>
            <p:custDataLst>
              <p:tags r:id="rId11"/>
            </p:custDataLst>
          </p:nvPr>
        </p:nvSpPr>
        <p:spPr>
          <a:xfrm>
            <a:off x="549275" y="6037580"/>
            <a:ext cx="11734800" cy="460375"/>
          </a:xfrm>
          <a:prstGeom prst="rect">
            <a:avLst/>
          </a:prstGeom>
          <a:noFill/>
        </p:spPr>
        <p:txBody>
          <a:bodyPr wrap="square" rtlCol="0">
            <a:spAutoFit/>
          </a:bodyPr>
          <a:p>
            <a:r>
              <a:rPr lang="zh-CN" sz="2400"/>
              <a:t>宏观物体间的</a:t>
            </a:r>
            <a:r>
              <a:rPr lang="zh-CN" sz="2400">
                <a:solidFill>
                  <a:srgbClr val="FF0000"/>
                </a:solidFill>
              </a:rPr>
              <a:t>压力</a:t>
            </a:r>
            <a:r>
              <a:rPr lang="zh-CN" sz="2400"/>
              <a:t>、</a:t>
            </a:r>
            <a:r>
              <a:rPr lang="zh-CN" sz="2400">
                <a:solidFill>
                  <a:srgbClr val="FF0000"/>
                </a:solidFill>
              </a:rPr>
              <a:t>拉力</a:t>
            </a:r>
            <a:r>
              <a:rPr lang="zh-CN" sz="2400"/>
              <a:t>、</a:t>
            </a:r>
            <a:r>
              <a:rPr lang="zh-CN" sz="2400">
                <a:solidFill>
                  <a:srgbClr val="FF0000"/>
                </a:solidFill>
              </a:rPr>
              <a:t>弹力</a:t>
            </a:r>
            <a:r>
              <a:rPr lang="zh-CN" sz="2400"/>
              <a:t>、</a:t>
            </a:r>
            <a:r>
              <a:rPr lang="zh-CN" sz="2400">
                <a:solidFill>
                  <a:srgbClr val="FF0000"/>
                </a:solidFill>
              </a:rPr>
              <a:t>支持力</a:t>
            </a:r>
            <a:r>
              <a:rPr lang="zh-CN" sz="2400">
                <a:latin typeface="微软雅黑" panose="020B0503020204020204" charset="-122"/>
                <a:ea typeface="微软雅黑" panose="020B0503020204020204" charset="-122"/>
              </a:rPr>
              <a:t>……</a:t>
            </a:r>
            <a:r>
              <a:rPr lang="zh-CN" sz="2400"/>
              <a:t>等等，都起源于</a:t>
            </a:r>
            <a:r>
              <a:rPr lang="zh-CN" altLang="en-US" sz="2400"/>
              <a:t>电荷间的电磁相互作用</a:t>
            </a:r>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p:nvPr/>
        </p:nvSpPr>
        <p:spPr>
          <a:xfrm>
            <a:off x="125730" y="152400"/>
            <a:ext cx="11330940" cy="953135"/>
          </a:xfrm>
          <a:prstGeom prst="rect">
            <a:avLst/>
          </a:prstGeom>
        </p:spPr>
        <p:txBody>
          <a:bodyPr wrap="square">
            <a:spAutoFit/>
          </a:bodyPr>
          <a:lstStyle/>
          <a:p>
            <a:r>
              <a:rPr lang="zh-CN" altLang="en-US" sz="2800" b="1">
                <a:solidFill>
                  <a:srgbClr val="FF0000"/>
                </a:solidFill>
              </a:rPr>
              <a:t>思考：</a:t>
            </a:r>
            <a:r>
              <a:rPr lang="zh-CN" altLang="en-US" sz="2800" b="1"/>
              <a:t>在原子核那样狭小的空间里，带正电的质子为什么能够挤在一起而不散开？</a:t>
            </a:r>
            <a:endParaRPr lang="zh-CN" altLang="en-US" sz="2800" b="1"/>
          </a:p>
        </p:txBody>
      </p:sp>
      <p:sp>
        <p:nvSpPr>
          <p:cNvPr id="12" name="矩形 11"/>
          <p:cNvSpPr/>
          <p:nvPr/>
        </p:nvSpPr>
        <p:spPr>
          <a:xfrm>
            <a:off x="162560" y="3352609"/>
            <a:ext cx="11125200" cy="954107"/>
          </a:xfrm>
          <a:prstGeom prst="rect">
            <a:avLst/>
          </a:prstGeom>
        </p:spPr>
        <p:txBody>
          <a:bodyPr wrap="square">
            <a:spAutoFit/>
          </a:bodyPr>
          <a:lstStyle/>
          <a:p>
            <a:r>
              <a:rPr lang="zh-CN" altLang="en-US" sz="2800" b="1" dirty="0"/>
              <a:t>质子间距数量级为</a:t>
            </a:r>
            <a:r>
              <a:rPr lang="en-US" altLang="zh-CN" sz="2800" b="1" dirty="0"/>
              <a:t>10</a:t>
            </a:r>
            <a:r>
              <a:rPr lang="en-US" altLang="zh-CN" sz="2800" b="1" baseline="30000" dirty="0">
                <a:latin typeface="Times New Roman" panose="02020603050405020304" pitchFamily="18" charset="0"/>
                <a:cs typeface="Times New Roman" panose="02020603050405020304" pitchFamily="18" charset="0"/>
              </a:rPr>
              <a:t>-15</a:t>
            </a:r>
            <a:r>
              <a:rPr lang="en-US" altLang="zh-CN" sz="2800" b="1" dirty="0"/>
              <a:t>m</a:t>
            </a:r>
            <a:r>
              <a:rPr lang="zh-CN" altLang="en-US" sz="2800" b="1" dirty="0"/>
              <a:t>；质子质量数量级为</a:t>
            </a:r>
            <a:r>
              <a:rPr lang="en-US" altLang="zh-CN" sz="2800" b="1" dirty="0"/>
              <a:t>10</a:t>
            </a:r>
            <a:r>
              <a:rPr lang="en-US" altLang="zh-CN" sz="2800" b="1" baseline="30000" dirty="0"/>
              <a:t>-27</a:t>
            </a:r>
            <a:r>
              <a:rPr lang="en-US" altLang="zh-CN" sz="2800" b="1" dirty="0"/>
              <a:t>kg</a:t>
            </a:r>
            <a:r>
              <a:rPr lang="zh-CN" altLang="en-US" sz="2800" b="1" dirty="0"/>
              <a:t>；质子电量数量级为</a:t>
            </a:r>
            <a:r>
              <a:rPr lang="en-US" altLang="zh-CN" sz="2800" b="1"/>
              <a:t>10</a:t>
            </a:r>
            <a:r>
              <a:rPr lang="en-US" altLang="zh-CN" sz="2800" b="1" baseline="30000"/>
              <a:t>-19</a:t>
            </a:r>
            <a:r>
              <a:rPr lang="en-US" altLang="zh-CN" sz="2800" b="1"/>
              <a:t>C</a:t>
            </a:r>
            <a:r>
              <a:rPr lang="zh-CN" altLang="en-US" sz="2800" b="1"/>
              <a:t>；</a:t>
            </a:r>
            <a:r>
              <a:rPr lang="zh-CN" altLang="en-US" sz="2800" b="1" dirty="0"/>
              <a:t>万有引力常量数量级为</a:t>
            </a:r>
            <a:r>
              <a:rPr lang="en-US" altLang="zh-CN" sz="2800" b="1" dirty="0"/>
              <a:t>10</a:t>
            </a:r>
            <a:r>
              <a:rPr lang="en-US" altLang="zh-CN" sz="2800" b="1" baseline="30000" dirty="0"/>
              <a:t>-11</a:t>
            </a:r>
            <a:r>
              <a:rPr lang="zh-CN" altLang="en-US" sz="2800" b="1" dirty="0"/>
              <a:t>；静电力常量数量级</a:t>
            </a:r>
            <a:r>
              <a:rPr lang="en-US" altLang="zh-CN" sz="2800" b="1" dirty="0"/>
              <a:t>10</a:t>
            </a:r>
            <a:r>
              <a:rPr lang="en-US" altLang="zh-CN" sz="2800" b="1" baseline="30000" dirty="0"/>
              <a:t>9</a:t>
            </a:r>
            <a:r>
              <a:rPr lang="zh-CN" altLang="en-US" sz="2800" b="1" dirty="0"/>
              <a:t>。</a:t>
            </a:r>
            <a:endParaRPr lang="zh-CN" altLang="en-US" sz="2800" b="1" dirty="0"/>
          </a:p>
        </p:txBody>
      </p:sp>
      <p:sp>
        <p:nvSpPr>
          <p:cNvPr id="14" name="爆炸形 2 13"/>
          <p:cNvSpPr/>
          <p:nvPr/>
        </p:nvSpPr>
        <p:spPr>
          <a:xfrm>
            <a:off x="5486400" y="1295273"/>
            <a:ext cx="2438400" cy="184708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rgbClr val="FF0000"/>
                </a:solidFill>
              </a:rPr>
              <a:t>万有引力？</a:t>
            </a:r>
            <a:endParaRPr lang="zh-CN" altLang="en-US" sz="3200" dirty="0">
              <a:solidFill>
                <a:srgbClr val="FF0000"/>
              </a:solidFill>
            </a:endParaRPr>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2400" y="4419600"/>
            <a:ext cx="4163102" cy="1046910"/>
          </a:xfrm>
          <a:prstGeom prst="rect">
            <a:avLst/>
          </a:prstGeom>
        </p:spPr>
      </p:pic>
      <p:sp>
        <p:nvSpPr>
          <p:cNvPr id="2" name="爆炸形 2 1"/>
          <p:cNvSpPr/>
          <p:nvPr/>
        </p:nvSpPr>
        <p:spPr>
          <a:xfrm>
            <a:off x="1066800" y="1295273"/>
            <a:ext cx="2438400" cy="184708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solidFill>
                  <a:srgbClr val="FF0000"/>
                </a:solidFill>
              </a:rPr>
              <a:t>电磁力？</a:t>
            </a:r>
            <a:endParaRPr lang="zh-CN" altLang="en-US" sz="3200">
              <a:solidFill>
                <a:srgbClr val="FF0000"/>
              </a:solidFill>
            </a:endParaRPr>
          </a:p>
        </p:txBody>
      </p:sp>
      <p:grpSp>
        <p:nvGrpSpPr>
          <p:cNvPr id="13" name="组合 12"/>
          <p:cNvGrpSpPr/>
          <p:nvPr/>
        </p:nvGrpSpPr>
        <p:grpSpPr>
          <a:xfrm>
            <a:off x="4316730" y="4648200"/>
            <a:ext cx="2179955" cy="622300"/>
            <a:chOff x="7037" y="8400"/>
            <a:chExt cx="3433" cy="980"/>
          </a:xfrm>
        </p:grpSpPr>
        <p:graphicFrame>
          <p:nvGraphicFramePr>
            <p:cNvPr id="4" name="对象 3">
              <a:hlinkClick r:id="" action="ppaction://ole?verb=0"/>
            </p:cNvPr>
            <p:cNvGraphicFramePr>
              <a:graphicFrameLocks noChangeAspect="1"/>
            </p:cNvGraphicFramePr>
            <p:nvPr/>
          </p:nvGraphicFramePr>
          <p:xfrm>
            <a:off x="8040" y="8400"/>
            <a:ext cx="2431" cy="980"/>
          </p:xfrm>
          <a:graphic>
            <a:graphicData uri="http://schemas.openxmlformats.org/presentationml/2006/ole">
              <mc:AlternateContent xmlns:mc="http://schemas.openxmlformats.org/markup-compatibility/2006">
                <mc:Choice xmlns:v="urn:schemas-microsoft-com:vml" Requires="v">
                  <p:oleObj spid="_x0000_s1025" name="" r:id="rId2" imgW="647700" imgH="241300" progId="Equation.KSEE3">
                    <p:embed/>
                  </p:oleObj>
                </mc:Choice>
                <mc:Fallback>
                  <p:oleObj name="" r:id="rId2" imgW="647700" imgH="241300" progId="Equation.KSEE3">
                    <p:embed/>
                    <p:pic>
                      <p:nvPicPr>
                        <p:cNvPr id="0" name="对象 3">
                          <a:hlinkClick r:id="" action="ppaction://ole?verb=0"/>
                        </p:cNvPr>
                        <p:cNvPicPr/>
                        <p:nvPr/>
                      </p:nvPicPr>
                      <p:blipFill>
                        <a:blip r:embed="rId3"/>
                        <a:stretch>
                          <a:fillRect/>
                        </a:stretch>
                      </p:blipFill>
                      <p:spPr>
                        <a:xfrm>
                          <a:off x="8040" y="8400"/>
                          <a:ext cx="2431" cy="980"/>
                        </a:xfrm>
                        <a:prstGeom prst="rect">
                          <a:avLst/>
                        </a:prstGeom>
                      </p:spPr>
                    </p:pic>
                  </p:oleObj>
                </mc:Fallback>
              </mc:AlternateContent>
            </a:graphicData>
          </a:graphic>
        </p:graphicFrame>
        <p:sp>
          <p:nvSpPr>
            <p:cNvPr id="5" name="右箭头 4"/>
            <p:cNvSpPr/>
            <p:nvPr/>
          </p:nvSpPr>
          <p:spPr>
            <a:xfrm>
              <a:off x="7037" y="8770"/>
              <a:ext cx="840" cy="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2819384" y="5105400"/>
            <a:ext cx="8518081" cy="1630045"/>
            <a:chOff x="9114" y="7502"/>
            <a:chExt cx="9064" cy="2567"/>
          </a:xfrm>
        </p:grpSpPr>
        <p:sp>
          <p:nvSpPr>
            <p:cNvPr id="15" name="矩形 14"/>
            <p:cNvSpPr/>
            <p:nvPr/>
          </p:nvSpPr>
          <p:spPr>
            <a:xfrm>
              <a:off x="9114" y="8568"/>
              <a:ext cx="9064" cy="1501"/>
            </a:xfrm>
            <a:prstGeom prst="rect">
              <a:avLst/>
            </a:prstGeom>
          </p:spPr>
          <p:txBody>
            <a:bodyPr wrap="square">
              <a:spAutoFit/>
            </a:bodyPr>
            <a:lstStyle/>
            <a:p>
              <a:r>
                <a:rPr lang="en-US" altLang="zh-CN" sz="2800" b="1" dirty="0"/>
                <a:t> </a:t>
              </a:r>
              <a:r>
                <a:rPr lang="zh-CN" altLang="en-US" sz="2800" b="1" dirty="0"/>
                <a:t>必有另一种强大作用力抵抗了库仑斥力，并把这些核子紧紧地束缚在核内极小空间，形成稳定的原子核的</a:t>
              </a:r>
              <a:r>
                <a:rPr lang="en-US" altLang="zh-CN" sz="2800" b="1" dirty="0"/>
                <a:t> </a:t>
              </a:r>
              <a:endParaRPr lang="en-US" altLang="zh-CN" sz="2800" b="1" dirty="0"/>
            </a:p>
          </p:txBody>
        </p:sp>
        <p:sp>
          <p:nvSpPr>
            <p:cNvPr id="17" name="右箭头 16"/>
            <p:cNvSpPr/>
            <p:nvPr/>
          </p:nvSpPr>
          <p:spPr>
            <a:xfrm rot="5400000">
              <a:off x="11743" y="7954"/>
              <a:ext cx="1066" cy="1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ldLvl="0" animBg="1"/>
      <p:bldP spid="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52568" y="381289"/>
            <a:ext cx="1826141" cy="584775"/>
          </a:xfrm>
          <a:prstGeom prst="rect">
            <a:avLst/>
          </a:prstGeom>
        </p:spPr>
        <p:txBody>
          <a:bodyPr wrap="none">
            <a:spAutoFit/>
          </a:bodyPr>
          <a:lstStyle/>
          <a:p>
            <a:r>
              <a:rPr lang="zh-CN" altLang="en-US" sz="3200">
                <a:latin typeface="黑体" panose="02010609060101010101" pitchFamily="49" charset="-122"/>
                <a:ea typeface="黑体" panose="02010609060101010101" pitchFamily="49" charset="-122"/>
              </a:rPr>
              <a:t>一、核力</a:t>
            </a:r>
            <a:endParaRPr lang="zh-CN" altLang="en-US" sz="3200">
              <a:latin typeface="黑体" panose="02010609060101010101" pitchFamily="49" charset="-122"/>
              <a:ea typeface="黑体" panose="02010609060101010101" pitchFamily="49" charset="-122"/>
            </a:endParaRPr>
          </a:p>
        </p:txBody>
      </p:sp>
      <p:sp>
        <p:nvSpPr>
          <p:cNvPr id="3" name="矩形 2"/>
          <p:cNvSpPr/>
          <p:nvPr/>
        </p:nvSpPr>
        <p:spPr>
          <a:xfrm>
            <a:off x="622300" y="1219153"/>
            <a:ext cx="8084264" cy="523220"/>
          </a:xfrm>
          <a:prstGeom prst="rect">
            <a:avLst/>
          </a:prstGeom>
        </p:spPr>
        <p:txBody>
          <a:bodyPr wrap="none">
            <a:spAutoFit/>
          </a:bodyPr>
          <a:lstStyle/>
          <a:p>
            <a:r>
              <a:rPr lang="zh-CN" altLang="en-US" sz="2800">
                <a:latin typeface="黑体" panose="02010609060101010101" pitchFamily="49" charset="-122"/>
                <a:ea typeface="黑体" panose="02010609060101010101" pitchFamily="49" charset="-122"/>
              </a:rPr>
              <a:t>使核子紧密地结合在一起，形成稳定的原子核的力</a:t>
            </a:r>
            <a:endParaRPr lang="zh-CN" altLang="en-US" sz="2800">
              <a:latin typeface="黑体" panose="02010609060101010101" pitchFamily="49" charset="-122"/>
              <a:ea typeface="黑体" panose="02010609060101010101" pitchFamily="49" charset="-122"/>
            </a:endParaRPr>
          </a:p>
        </p:txBody>
      </p:sp>
      <p:sp>
        <p:nvSpPr>
          <p:cNvPr id="4" name="矩形 3"/>
          <p:cNvSpPr/>
          <p:nvPr/>
        </p:nvSpPr>
        <p:spPr>
          <a:xfrm>
            <a:off x="228600" y="1981200"/>
            <a:ext cx="11586845" cy="521970"/>
          </a:xfrm>
          <a:prstGeom prst="rect">
            <a:avLst/>
          </a:prstGeom>
        </p:spPr>
        <p:txBody>
          <a:bodyPr wrap="square">
            <a:spAutoFit/>
          </a:bodyPr>
          <a:lstStyle/>
          <a:p>
            <a:r>
              <a:rPr lang="en-US" altLang="zh-CN" sz="2800">
                <a:latin typeface="黑体" panose="02010609060101010101" pitchFamily="49" charset="-122"/>
                <a:ea typeface="黑体" panose="02010609060101010101" pitchFamily="49" charset="-122"/>
              </a:rPr>
              <a:t>1.</a:t>
            </a:r>
            <a:r>
              <a:rPr lang="zh-CN" altLang="en-US" sz="2800">
                <a:latin typeface="黑体" panose="02010609060101010101" pitchFamily="49" charset="-122"/>
                <a:ea typeface="黑体" panose="02010609060101010101" pitchFamily="49" charset="-122"/>
              </a:rPr>
              <a:t>核力是一种强相互作用。在原子核尺度内，核力比库仑力大得多。</a:t>
            </a:r>
            <a:endParaRPr lang="zh-CN" altLang="en-US" sz="2800">
              <a:latin typeface="黑体" panose="02010609060101010101" pitchFamily="49" charset="-122"/>
              <a:ea typeface="黑体" panose="02010609060101010101" pitchFamily="49" charset="-122"/>
            </a:endParaRPr>
          </a:p>
        </p:txBody>
      </p:sp>
      <p:sp>
        <p:nvSpPr>
          <p:cNvPr id="5" name="矩形 4"/>
          <p:cNvSpPr/>
          <p:nvPr/>
        </p:nvSpPr>
        <p:spPr>
          <a:xfrm>
            <a:off x="304800" y="4114800"/>
            <a:ext cx="7467600" cy="521970"/>
          </a:xfrm>
          <a:prstGeom prst="rect">
            <a:avLst/>
          </a:prstGeom>
        </p:spPr>
        <p:txBody>
          <a:bodyPr wrap="square">
            <a:spAutoFit/>
          </a:bodyPr>
          <a:lstStyle/>
          <a:p>
            <a:r>
              <a:rPr lang="en-US" altLang="zh-CN" sz="2800">
                <a:latin typeface="黑体" panose="02010609060101010101" pitchFamily="49" charset="-122"/>
                <a:ea typeface="黑体" panose="02010609060101010101" pitchFamily="49" charset="-122"/>
              </a:rPr>
              <a:t>2. </a:t>
            </a:r>
            <a:r>
              <a:rPr lang="zh-CN" altLang="en-US" sz="2800">
                <a:latin typeface="黑体" panose="02010609060101010101" pitchFamily="49" charset="-122"/>
                <a:ea typeface="黑体" panose="02010609060101010101" pitchFamily="49" charset="-122"/>
              </a:rPr>
              <a:t>核力是</a:t>
            </a:r>
            <a:r>
              <a:rPr lang="zh-CN" altLang="en-US" sz="2800">
                <a:solidFill>
                  <a:srgbClr val="FF0000"/>
                </a:solidFill>
                <a:latin typeface="黑体" panose="02010609060101010101" pitchFamily="49" charset="-122"/>
                <a:ea typeface="黑体" panose="02010609060101010101" pitchFamily="49" charset="-122"/>
              </a:rPr>
              <a:t>短程力</a:t>
            </a:r>
            <a:r>
              <a:rPr lang="zh-CN" altLang="en-US" sz="2800">
                <a:latin typeface="黑体" panose="02010609060101010101" pitchFamily="49" charset="-122"/>
                <a:ea typeface="黑体" panose="02010609060101010101" pitchFamily="49" charset="-122"/>
              </a:rPr>
              <a:t>：约在</a:t>
            </a:r>
            <a:r>
              <a:rPr lang="en-US" altLang="zh-CN" sz="2800">
                <a:latin typeface="黑体" panose="02010609060101010101" pitchFamily="49" charset="-122"/>
                <a:ea typeface="黑体" panose="02010609060101010101" pitchFamily="49" charset="-122"/>
              </a:rPr>
              <a:t>10</a:t>
            </a:r>
            <a:r>
              <a:rPr lang="en-US" altLang="zh-CN" sz="2800" baseline="30000">
                <a:latin typeface="黑体" panose="02010609060101010101" pitchFamily="49" charset="-122"/>
                <a:ea typeface="黑体" panose="02010609060101010101" pitchFamily="49" charset="-122"/>
              </a:rPr>
              <a:t>-15</a:t>
            </a:r>
            <a:r>
              <a:rPr lang="en-US" altLang="zh-CN" sz="2800" err="1">
                <a:latin typeface="黑体" panose="02010609060101010101" pitchFamily="49" charset="-122"/>
                <a:ea typeface="黑体" panose="02010609060101010101" pitchFamily="49" charset="-122"/>
              </a:rPr>
              <a:t>m</a:t>
            </a:r>
            <a:r>
              <a:rPr lang="zh-CN" altLang="en-US" sz="2800">
                <a:latin typeface="黑体" panose="02010609060101010101" pitchFamily="49" charset="-122"/>
                <a:ea typeface="黑体" panose="02010609060101010101" pitchFamily="49" charset="-122"/>
              </a:rPr>
              <a:t>量级时起作用 </a:t>
            </a:r>
            <a:endParaRPr lang="zh-CN" altLang="en-US" sz="2800">
              <a:latin typeface="黑体" panose="02010609060101010101" pitchFamily="49" charset="-122"/>
              <a:ea typeface="黑体" panose="02010609060101010101" pitchFamily="49" charset="-122"/>
            </a:endParaRPr>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8610600" y="2819400"/>
            <a:ext cx="2486025" cy="2409826"/>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533400" y="2819400"/>
            <a:ext cx="6551295" cy="953135"/>
          </a:xfrm>
          <a:prstGeom prst="rect">
            <a:avLst/>
          </a:prstGeom>
          <a:noFill/>
        </p:spPr>
        <p:txBody>
          <a:bodyPr wrap="square" rtlCol="0">
            <a:spAutoFit/>
          </a:bodyPr>
          <a:lstStyle/>
          <a:p>
            <a:pPr algn="l"/>
            <a:r>
              <a:rPr lang="zh-CN" altLang="en-US" sz="2800">
                <a:latin typeface="黑体" panose="02010609060101010101" pitchFamily="49" charset="-122"/>
                <a:ea typeface="黑体" panose="02010609060101010101" pitchFamily="49" charset="-122"/>
                <a:sym typeface="+mn-ea"/>
              </a:rPr>
              <a:t>在核子距离大于</a:t>
            </a:r>
            <a:r>
              <a:rPr lang="en-US" altLang="zh-CN" sz="2800">
                <a:latin typeface="黑体" panose="02010609060101010101" pitchFamily="49" charset="-122"/>
                <a:ea typeface="黑体" panose="02010609060101010101" pitchFamily="49" charset="-122"/>
                <a:sym typeface="+mn-ea"/>
              </a:rPr>
              <a:t>0.8×10</a:t>
            </a:r>
            <a:r>
              <a:rPr lang="en-US" altLang="zh-CN" sz="2800" baseline="30000">
                <a:latin typeface="黑体" panose="02010609060101010101" pitchFamily="49" charset="-122"/>
                <a:ea typeface="黑体" panose="02010609060101010101" pitchFamily="49" charset="-122"/>
                <a:sym typeface="+mn-ea"/>
              </a:rPr>
              <a:t>-15</a:t>
            </a:r>
            <a:r>
              <a:rPr lang="en-US" altLang="zh-CN" sz="2800" err="1">
                <a:latin typeface="黑体" panose="02010609060101010101" pitchFamily="49" charset="-122"/>
                <a:ea typeface="黑体" panose="02010609060101010101" pitchFamily="49" charset="-122"/>
                <a:sym typeface="+mn-ea"/>
              </a:rPr>
              <a:t>m</a:t>
            </a:r>
            <a:r>
              <a:rPr lang="zh-CN" altLang="en-US" sz="2800">
                <a:latin typeface="黑体" panose="02010609060101010101" pitchFamily="49" charset="-122"/>
                <a:ea typeface="黑体" panose="02010609060101010101" pitchFamily="49" charset="-122"/>
                <a:sym typeface="+mn-ea"/>
              </a:rPr>
              <a:t>时为</a:t>
            </a:r>
            <a:r>
              <a:rPr lang="zh-CN" altLang="en-US" sz="2800">
                <a:solidFill>
                  <a:srgbClr val="FF0000"/>
                </a:solidFill>
                <a:latin typeface="黑体" panose="02010609060101010101" pitchFamily="49" charset="-122"/>
                <a:ea typeface="黑体" panose="02010609060101010101" pitchFamily="49" charset="-122"/>
                <a:sym typeface="+mn-ea"/>
              </a:rPr>
              <a:t>引力</a:t>
            </a:r>
            <a:endParaRPr lang="zh-CN" altLang="en-US" sz="2800">
              <a:solidFill>
                <a:srgbClr val="FF0000"/>
              </a:solidFill>
              <a:latin typeface="黑体" panose="02010609060101010101" pitchFamily="49" charset="-122"/>
              <a:ea typeface="黑体" panose="02010609060101010101" pitchFamily="49" charset="-122"/>
            </a:endParaRPr>
          </a:p>
          <a:p>
            <a:pPr algn="l"/>
            <a:r>
              <a:rPr lang="zh-CN" altLang="en-US" sz="2800">
                <a:latin typeface="黑体" panose="02010609060101010101" pitchFamily="49" charset="-122"/>
                <a:ea typeface="黑体" panose="02010609060101010101" pitchFamily="49" charset="-122"/>
                <a:sym typeface="+mn-ea"/>
              </a:rPr>
              <a:t>  </a:t>
            </a:r>
            <a:endParaRPr lang="zh-CN" altLang="en-US" sz="2800">
              <a:latin typeface="黑体" panose="02010609060101010101" pitchFamily="49" charset="-122"/>
              <a:ea typeface="黑体" panose="02010609060101010101" pitchFamily="49" charset="-122"/>
            </a:endParaRPr>
          </a:p>
        </p:txBody>
      </p:sp>
      <p:sp>
        <p:nvSpPr>
          <p:cNvPr id="8" name="文本框 7"/>
          <p:cNvSpPr txBox="1"/>
          <p:nvPr/>
        </p:nvSpPr>
        <p:spPr>
          <a:xfrm>
            <a:off x="685800" y="5626100"/>
            <a:ext cx="4646295" cy="521970"/>
          </a:xfrm>
          <a:prstGeom prst="rect">
            <a:avLst/>
          </a:prstGeom>
          <a:noFill/>
        </p:spPr>
        <p:txBody>
          <a:bodyPr wrap="square" rtlCol="0">
            <a:spAutoFit/>
          </a:bodyPr>
          <a:lstStyle/>
          <a:p>
            <a:pPr algn="l"/>
            <a:r>
              <a:rPr lang="zh-CN" altLang="en-US" sz="2800">
                <a:latin typeface="黑体" panose="02010609060101010101" pitchFamily="49" charset="-122"/>
                <a:ea typeface="黑体" panose="02010609060101010101" pitchFamily="49" charset="-122"/>
                <a:sym typeface="+mn-ea"/>
              </a:rPr>
              <a:t>因此核子不会</a:t>
            </a:r>
            <a:r>
              <a:rPr lang="zh-CN" altLang="en-US" sz="2800">
                <a:solidFill>
                  <a:srgbClr val="FF0000"/>
                </a:solidFill>
                <a:latin typeface="黑体" panose="02010609060101010101" pitchFamily="49" charset="-122"/>
                <a:ea typeface="黑体" panose="02010609060101010101" pitchFamily="49" charset="-122"/>
                <a:sym typeface="+mn-ea"/>
              </a:rPr>
              <a:t>融合</a:t>
            </a:r>
            <a:r>
              <a:rPr lang="zh-CN" altLang="en-US" sz="2800">
                <a:latin typeface="黑体" panose="02010609060101010101" pitchFamily="49" charset="-122"/>
                <a:ea typeface="黑体" panose="02010609060101010101" pitchFamily="49" charset="-122"/>
                <a:sym typeface="+mn-ea"/>
              </a:rPr>
              <a:t>在一起；</a:t>
            </a:r>
            <a:endParaRPr lang="zh-CN" altLang="en-US" sz="2800">
              <a:latin typeface="黑体" panose="02010609060101010101" pitchFamily="49" charset="-122"/>
              <a:ea typeface="黑体" panose="02010609060101010101" pitchFamily="49" charset="-122"/>
            </a:endParaRPr>
          </a:p>
        </p:txBody>
      </p:sp>
      <p:sp>
        <p:nvSpPr>
          <p:cNvPr id="9" name="文本框 8"/>
          <p:cNvSpPr txBox="1"/>
          <p:nvPr/>
        </p:nvSpPr>
        <p:spPr>
          <a:xfrm>
            <a:off x="533400" y="3505835"/>
            <a:ext cx="6041390" cy="521970"/>
          </a:xfrm>
          <a:prstGeom prst="rect">
            <a:avLst/>
          </a:prstGeom>
          <a:noFill/>
        </p:spPr>
        <p:txBody>
          <a:bodyPr wrap="none" rtlCol="0">
            <a:spAutoFit/>
          </a:bodyPr>
          <a:lstStyle/>
          <a:p>
            <a:pPr algn="l"/>
            <a:r>
              <a:rPr lang="zh-CN" altLang="en-US" sz="2800">
                <a:latin typeface="黑体" panose="02010609060101010101" pitchFamily="49" charset="-122"/>
                <a:ea typeface="黑体" panose="02010609060101010101" pitchFamily="49" charset="-122"/>
                <a:sym typeface="+mn-ea"/>
              </a:rPr>
              <a:t>且距离为</a:t>
            </a:r>
            <a:r>
              <a:rPr lang="en-US" altLang="zh-CN" sz="2800">
                <a:latin typeface="黑体" panose="02010609060101010101" pitchFamily="49" charset="-122"/>
                <a:ea typeface="黑体" panose="02010609060101010101" pitchFamily="49" charset="-122"/>
                <a:sym typeface="+mn-ea"/>
              </a:rPr>
              <a:t>10×10</a:t>
            </a:r>
            <a:r>
              <a:rPr lang="en-US" altLang="zh-CN" sz="2800" baseline="30000">
                <a:latin typeface="黑体" panose="02010609060101010101" pitchFamily="49" charset="-122"/>
                <a:ea typeface="黑体" panose="02010609060101010101" pitchFamily="49" charset="-122"/>
                <a:sym typeface="+mn-ea"/>
              </a:rPr>
              <a:t>-15</a:t>
            </a:r>
            <a:r>
              <a:rPr lang="en-US" altLang="zh-CN" sz="2800" err="1">
                <a:latin typeface="黑体" panose="02010609060101010101" pitchFamily="49" charset="-122"/>
                <a:ea typeface="黑体" panose="02010609060101010101" pitchFamily="49" charset="-122"/>
                <a:sym typeface="+mn-ea"/>
              </a:rPr>
              <a:t>m</a:t>
            </a:r>
            <a:r>
              <a:rPr lang="zh-CN" altLang="en-US" sz="2800">
                <a:latin typeface="黑体" panose="02010609060101010101" pitchFamily="49" charset="-122"/>
                <a:ea typeface="黑体" panose="02010609060101010101" pitchFamily="49" charset="-122"/>
                <a:sym typeface="+mn-ea"/>
              </a:rPr>
              <a:t>时核力几乎</a:t>
            </a:r>
            <a:r>
              <a:rPr lang="zh-CN" altLang="en-US" sz="2800">
                <a:solidFill>
                  <a:srgbClr val="FF0000"/>
                </a:solidFill>
                <a:latin typeface="黑体" panose="02010609060101010101" pitchFamily="49" charset="-122"/>
                <a:ea typeface="黑体" panose="02010609060101010101" pitchFamily="49" charset="-122"/>
                <a:sym typeface="+mn-ea"/>
              </a:rPr>
              <a:t>消失</a:t>
            </a:r>
            <a:r>
              <a:rPr lang="zh-CN" altLang="en-US" sz="2800">
                <a:latin typeface="黑体" panose="02010609060101010101" pitchFamily="49" charset="-122"/>
                <a:ea typeface="黑体" panose="02010609060101010101" pitchFamily="49" charset="-122"/>
                <a:sym typeface="+mn-ea"/>
              </a:rPr>
              <a:t>。</a:t>
            </a:r>
            <a:endParaRPr lang="zh-CN" altLang="en-US" sz="2800">
              <a:latin typeface="黑体" panose="02010609060101010101" pitchFamily="49" charset="-122"/>
              <a:ea typeface="黑体" panose="02010609060101010101" pitchFamily="49" charset="-122"/>
            </a:endParaRPr>
          </a:p>
        </p:txBody>
      </p:sp>
      <p:sp>
        <p:nvSpPr>
          <p:cNvPr id="10" name="文本框 9"/>
          <p:cNvSpPr txBox="1"/>
          <p:nvPr/>
        </p:nvSpPr>
        <p:spPr>
          <a:xfrm>
            <a:off x="622300" y="4800600"/>
            <a:ext cx="5863590" cy="521970"/>
          </a:xfrm>
          <a:prstGeom prst="rect">
            <a:avLst/>
          </a:prstGeom>
          <a:noFill/>
        </p:spPr>
        <p:txBody>
          <a:bodyPr wrap="none" rtlCol="0">
            <a:spAutoFit/>
          </a:bodyPr>
          <a:lstStyle/>
          <a:p>
            <a:pPr algn="l"/>
            <a:r>
              <a:rPr lang="zh-CN" altLang="en-US" sz="2800">
                <a:latin typeface="黑体" panose="02010609060101010101" pitchFamily="49" charset="-122"/>
                <a:ea typeface="黑体" panose="02010609060101010101" pitchFamily="49" charset="-122"/>
                <a:sym typeface="+mn-ea"/>
              </a:rPr>
              <a:t>当核子距离小于</a:t>
            </a:r>
            <a:r>
              <a:rPr lang="en-US" altLang="zh-CN" sz="2800">
                <a:latin typeface="黑体" panose="02010609060101010101" pitchFamily="49" charset="-122"/>
                <a:ea typeface="黑体" panose="02010609060101010101" pitchFamily="49" charset="-122"/>
                <a:sym typeface="+mn-ea"/>
              </a:rPr>
              <a:t>0.8×10</a:t>
            </a:r>
            <a:r>
              <a:rPr lang="en-US" altLang="zh-CN" sz="2800" baseline="30000">
                <a:latin typeface="黑体" panose="02010609060101010101" pitchFamily="49" charset="-122"/>
                <a:ea typeface="黑体" panose="02010609060101010101" pitchFamily="49" charset="-122"/>
                <a:sym typeface="+mn-ea"/>
              </a:rPr>
              <a:t>-15</a:t>
            </a:r>
            <a:r>
              <a:rPr lang="en-US" altLang="zh-CN" sz="2800" err="1">
                <a:latin typeface="黑体" panose="02010609060101010101" pitchFamily="49" charset="-122"/>
                <a:ea typeface="黑体" panose="02010609060101010101" pitchFamily="49" charset="-122"/>
                <a:sym typeface="+mn-ea"/>
              </a:rPr>
              <a:t>m</a:t>
            </a:r>
            <a:r>
              <a:rPr lang="zh-CN" altLang="en-US" sz="2800">
                <a:latin typeface="黑体" panose="02010609060101010101" pitchFamily="49" charset="-122"/>
                <a:ea typeface="黑体" panose="02010609060101010101" pitchFamily="49" charset="-122"/>
                <a:sym typeface="+mn-ea"/>
              </a:rPr>
              <a:t>时为</a:t>
            </a:r>
            <a:r>
              <a:rPr lang="zh-CN" altLang="en-US" sz="2800">
                <a:solidFill>
                  <a:srgbClr val="FF0000"/>
                </a:solidFill>
                <a:latin typeface="黑体" panose="02010609060101010101" pitchFamily="49" charset="-122"/>
                <a:ea typeface="黑体" panose="02010609060101010101" pitchFamily="49" charset="-122"/>
                <a:sym typeface="+mn-ea"/>
              </a:rPr>
              <a:t>斥力</a:t>
            </a:r>
            <a:endParaRPr lang="zh-CN" altLang="en-US" sz="2800">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80645" y="6096000"/>
            <a:ext cx="11454765" cy="521970"/>
          </a:xfrm>
          <a:prstGeom prst="rect">
            <a:avLst/>
          </a:prstGeom>
        </p:spPr>
        <p:txBody>
          <a:bodyPr wrap="square">
            <a:spAutoFit/>
          </a:bodyPr>
          <a:lstStyle/>
          <a:p>
            <a:r>
              <a:rPr lang="en-US" altLang="zh-CN" sz="2800">
                <a:latin typeface="黑体" panose="02010609060101010101" pitchFamily="49" charset="-122"/>
                <a:ea typeface="黑体" panose="02010609060101010101" pitchFamily="49" charset="-122"/>
              </a:rPr>
              <a:t>4. </a:t>
            </a:r>
            <a:r>
              <a:rPr lang="zh-CN" altLang="en-US" sz="2800">
                <a:latin typeface="黑体" panose="02010609060101010101" pitchFamily="49" charset="-122"/>
                <a:ea typeface="黑体" panose="02010609060101010101" pitchFamily="49" charset="-122"/>
              </a:rPr>
              <a:t>核力具有</a:t>
            </a:r>
            <a:r>
              <a:rPr lang="zh-CN" altLang="en-US" sz="2800">
                <a:solidFill>
                  <a:srgbClr val="FF0000"/>
                </a:solidFill>
                <a:latin typeface="黑体" panose="02010609060101010101" pitchFamily="49" charset="-122"/>
                <a:ea typeface="黑体" panose="02010609060101010101" pitchFamily="49" charset="-122"/>
              </a:rPr>
              <a:t>饱和性</a:t>
            </a:r>
            <a:r>
              <a:rPr lang="zh-CN" altLang="en-US" sz="2800">
                <a:latin typeface="黑体" panose="02010609060101010101" pitchFamily="49" charset="-122"/>
                <a:ea typeface="黑体" panose="02010609060101010101" pitchFamily="49" charset="-122"/>
              </a:rPr>
              <a:t>，即：每个核子只跟</a:t>
            </a:r>
            <a:r>
              <a:rPr lang="zh-CN" altLang="en-US" sz="2800">
                <a:solidFill>
                  <a:srgbClr val="FF0000"/>
                </a:solidFill>
                <a:latin typeface="黑体" panose="02010609060101010101" pitchFamily="49" charset="-122"/>
                <a:ea typeface="黑体" panose="02010609060101010101" pitchFamily="49" charset="-122"/>
              </a:rPr>
              <a:t>相邻</a:t>
            </a:r>
            <a:r>
              <a:rPr lang="zh-CN" altLang="en-US" sz="2800">
                <a:latin typeface="黑体" panose="02010609060101010101" pitchFamily="49" charset="-122"/>
                <a:ea typeface="黑体" panose="02010609060101010101" pitchFamily="49" charset="-122"/>
              </a:rPr>
              <a:t>的核子产生核力作用。 </a:t>
            </a:r>
            <a:endParaRPr lang="zh-CN" altLang="en-US" sz="2800">
              <a:latin typeface="黑体" panose="02010609060101010101" pitchFamily="49" charset="-122"/>
              <a:ea typeface="黑体" panose="02010609060101010101" pitchFamily="49" charset="-122"/>
            </a:endParaRPr>
          </a:p>
        </p:txBody>
      </p:sp>
      <p:sp>
        <p:nvSpPr>
          <p:cNvPr id="3" name="矩形 2"/>
          <p:cNvSpPr/>
          <p:nvPr/>
        </p:nvSpPr>
        <p:spPr>
          <a:xfrm>
            <a:off x="0" y="559435"/>
            <a:ext cx="8852535" cy="953135"/>
          </a:xfrm>
          <a:prstGeom prst="rect">
            <a:avLst/>
          </a:prstGeom>
        </p:spPr>
        <p:txBody>
          <a:bodyPr wrap="square">
            <a:spAutoFit/>
          </a:bodyPr>
          <a:lstStyle/>
          <a:p>
            <a:r>
              <a:rPr lang="en-US" altLang="zh-CN" sz="2800">
                <a:latin typeface="黑体" panose="02010609060101010101" pitchFamily="49" charset="-122"/>
                <a:ea typeface="黑体" panose="02010609060101010101" pitchFamily="49" charset="-122"/>
              </a:rPr>
              <a:t>3.</a:t>
            </a:r>
            <a:r>
              <a:rPr lang="zh-CN" altLang="en-US" sz="2800">
                <a:latin typeface="黑体" panose="02010609060101010101" pitchFamily="49" charset="-122"/>
                <a:ea typeface="黑体" panose="02010609060101010101" pitchFamily="49" charset="-122"/>
              </a:rPr>
              <a:t>核力与</a:t>
            </a:r>
            <a:r>
              <a:rPr lang="zh-CN" altLang="en-US" sz="2800">
                <a:solidFill>
                  <a:srgbClr val="FF0000"/>
                </a:solidFill>
                <a:latin typeface="黑体" panose="02010609060101010101" pitchFamily="49" charset="-122"/>
                <a:ea typeface="黑体" panose="02010609060101010101" pitchFamily="49" charset="-122"/>
              </a:rPr>
              <a:t>电荷无关</a:t>
            </a:r>
            <a:r>
              <a:rPr lang="zh-CN" altLang="en-US" sz="2800">
                <a:latin typeface="黑体" panose="02010609060101010101" pitchFamily="49" charset="-122"/>
                <a:ea typeface="黑体" panose="02010609060101010101" pitchFamily="49" charset="-122"/>
              </a:rPr>
              <a:t>，它存在于质子与质子间</a:t>
            </a:r>
            <a:r>
              <a:rPr lang="en-US" altLang="zh-CN" sz="2800">
                <a:latin typeface="黑体" panose="02010609060101010101" pitchFamily="49" charset="-122"/>
                <a:ea typeface="黑体" panose="02010609060101010101" pitchFamily="49" charset="-122"/>
              </a:rPr>
              <a:t>,</a:t>
            </a:r>
            <a:r>
              <a:rPr lang="zh-CN" altLang="en-US" sz="2800">
                <a:latin typeface="黑体" panose="02010609060101010101" pitchFamily="49" charset="-122"/>
                <a:ea typeface="黑体" panose="02010609060101010101" pitchFamily="49" charset="-122"/>
              </a:rPr>
              <a:t>中子与中子间，质子与中子间。</a:t>
            </a:r>
            <a:endParaRPr lang="zh-CN" altLang="en-US" sz="2800">
              <a:latin typeface="黑体" panose="02010609060101010101" pitchFamily="49" charset="-122"/>
              <a:ea typeface="黑体" panose="02010609060101010101" pitchFamily="49" charset="-122"/>
            </a:endParaRPr>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067800" y="228600"/>
            <a:ext cx="2223770" cy="136144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04800" y="2895600"/>
            <a:ext cx="7545070" cy="829945"/>
          </a:xfrm>
          <a:prstGeom prst="rect">
            <a:avLst/>
          </a:prstGeom>
          <a:noFill/>
        </p:spPr>
        <p:txBody>
          <a:bodyPr wrap="square" rtlCol="0">
            <a:spAutoFit/>
          </a:bodyPr>
          <a:lstStyle/>
          <a:p>
            <a:r>
              <a:rPr lang="en-US" altLang="zh-CN" sz="2400" b="1"/>
              <a:t>     </a:t>
            </a:r>
            <a:r>
              <a:rPr lang="zh-CN" altLang="en-US" sz="2400" b="1"/>
              <a:t>中子不带电，中子间无库仑斥力，但有核力，这有助于原子核的稳定。</a:t>
            </a:r>
            <a:endParaRPr lang="zh-CN" altLang="en-US" sz="2400" b="1"/>
          </a:p>
        </p:txBody>
      </p:sp>
      <p:sp>
        <p:nvSpPr>
          <p:cNvPr id="7172" name="矩形 7171"/>
          <p:cNvSpPr/>
          <p:nvPr/>
        </p:nvSpPr>
        <p:spPr>
          <a:xfrm>
            <a:off x="80645" y="1904683"/>
            <a:ext cx="7879080" cy="706755"/>
          </a:xfrm>
          <a:prstGeom prst="rect">
            <a:avLst/>
          </a:prstGeom>
          <a:noFill/>
          <a:ln w="9525">
            <a:noFill/>
          </a:ln>
        </p:spPr>
        <p:txBody>
          <a:bodyPr wrap="square" anchor="ctr" anchorCtr="0">
            <a:spAutoFit/>
          </a:bodyPr>
          <a:lstStyle/>
          <a:p>
            <a:r>
              <a:rPr lang="zh-CN" altLang="en-US" sz="2000" b="1">
                <a:solidFill>
                  <a:srgbClr val="FF0000"/>
                </a:solidFill>
                <a:latin typeface="Times New Roman" panose="02020603050405020304" pitchFamily="18" charset="0"/>
                <a:ea typeface="楷体_GB2312" pitchFamily="1" charset="-122"/>
              </a:rPr>
              <a:t>特点：</a:t>
            </a:r>
            <a:r>
              <a:rPr lang="zh-CN" altLang="en-US" sz="2000" b="1">
                <a:solidFill>
                  <a:srgbClr val="0000CC"/>
                </a:solidFill>
                <a:latin typeface="Times New Roman" panose="02020603050405020304" pitchFamily="18" charset="0"/>
                <a:ea typeface="楷体_GB2312" pitchFamily="1" charset="-122"/>
              </a:rPr>
              <a:t>自然界中较轻的原子核，质子数与中子数</a:t>
            </a:r>
            <a:r>
              <a:rPr lang="zh-CN" altLang="en-US" sz="2000" b="1">
                <a:solidFill>
                  <a:srgbClr val="FF0000"/>
                </a:solidFill>
                <a:latin typeface="Times New Roman" panose="02020603050405020304" pitchFamily="18" charset="0"/>
                <a:ea typeface="楷体_GB2312" pitchFamily="1" charset="-122"/>
              </a:rPr>
              <a:t>大致相等</a:t>
            </a:r>
            <a:r>
              <a:rPr lang="zh-CN" altLang="en-US" sz="2000" b="1">
                <a:solidFill>
                  <a:srgbClr val="0000CC"/>
                </a:solidFill>
                <a:latin typeface="Times New Roman" panose="02020603050405020304" pitchFamily="18" charset="0"/>
                <a:ea typeface="楷体_GB2312" pitchFamily="1" charset="-122"/>
              </a:rPr>
              <a:t>，但对于较重的原子核，中子数大于质子数，越重的元素，两者相差越多。</a:t>
            </a:r>
            <a:endParaRPr lang="zh-CN" altLang="en-US" sz="2000" b="1">
              <a:solidFill>
                <a:srgbClr val="0000CC"/>
              </a:solidFill>
              <a:latin typeface="Times New Roman" panose="02020603050405020304" pitchFamily="18" charset="0"/>
              <a:ea typeface="楷体_GB2312" pitchFamily="1" charset="-122"/>
            </a:endParaRPr>
          </a:p>
        </p:txBody>
      </p:sp>
      <p:pic>
        <p:nvPicPr>
          <p:cNvPr id="7173" name="图片 7172" descr="质子中子数"/>
          <p:cNvPicPr>
            <a:picLocks noChangeAspect="1"/>
          </p:cNvPicPr>
          <p:nvPr/>
        </p:nvPicPr>
        <p:blipFill>
          <a:blip r:embed="rId2"/>
          <a:stretch>
            <a:fillRect/>
          </a:stretch>
        </p:blipFill>
        <p:spPr>
          <a:xfrm>
            <a:off x="8382000" y="1812925"/>
            <a:ext cx="3388360" cy="2701290"/>
          </a:xfrm>
          <a:prstGeom prst="rect">
            <a:avLst/>
          </a:prstGeom>
          <a:noFill/>
          <a:ln w="9525">
            <a:noFill/>
          </a:ln>
        </p:spPr>
      </p:pic>
      <p:sp>
        <p:nvSpPr>
          <p:cNvPr id="7179" name="矩形 7178"/>
          <p:cNvSpPr/>
          <p:nvPr/>
        </p:nvSpPr>
        <p:spPr>
          <a:xfrm>
            <a:off x="152400" y="4006215"/>
            <a:ext cx="8089900" cy="1568450"/>
          </a:xfrm>
          <a:prstGeom prst="rect">
            <a:avLst/>
          </a:prstGeom>
          <a:noFill/>
          <a:ln w="9525" cap="flat" cmpd="sng">
            <a:noFill/>
            <a:prstDash val="solid"/>
            <a:miter/>
            <a:headEnd type="none" w="med" len="med"/>
            <a:tailEnd type="none" w="med" len="med"/>
          </a:ln>
        </p:spPr>
        <p:txBody>
          <a:bodyPr wrap="square" anchor="ctr" anchorCtr="0">
            <a:spAutoFit/>
          </a:bodyPr>
          <a:lstStyle/>
          <a:p>
            <a:r>
              <a:rPr lang="en-US" altLang="zh-CN" sz="2400" b="1">
                <a:solidFill>
                  <a:srgbClr val="FF0000"/>
                </a:solidFill>
                <a:latin typeface="Times New Roman" panose="02020603050405020304" pitchFamily="18" charset="0"/>
                <a:ea typeface="楷体_GB2312" pitchFamily="1" charset="-122"/>
              </a:rPr>
              <a:t>    </a:t>
            </a:r>
            <a:r>
              <a:rPr lang="zh-CN" altLang="en-US" sz="2400" b="1">
                <a:solidFill>
                  <a:schemeClr val="tx1"/>
                </a:solidFill>
                <a:latin typeface="Times New Roman" panose="02020603050405020304" pitchFamily="18" charset="0"/>
                <a:ea typeface="楷体_GB2312" pitchFamily="1" charset="-122"/>
              </a:rPr>
              <a:t>随着核子</a:t>
            </a:r>
            <a:r>
              <a:rPr lang="zh-CN" altLang="en-US" sz="2400" b="1">
                <a:latin typeface="Times New Roman" panose="02020603050405020304" pitchFamily="18" charset="0"/>
                <a:ea typeface="楷体_GB2312" pitchFamily="1" charset="-122"/>
              </a:rPr>
              <a:t>数增多，原子核</a:t>
            </a:r>
            <a:r>
              <a:rPr lang="zh-CN" altLang="en-US" sz="2400" b="1">
                <a:latin typeface="Times New Roman" panose="02020603050405020304" pitchFamily="18" charset="0"/>
                <a:ea typeface="楷体_GB2312" pitchFamily="1" charset="-122"/>
                <a:sym typeface="+mn-ea"/>
              </a:rPr>
              <a:t>随之</a:t>
            </a:r>
            <a:r>
              <a:rPr lang="zh-CN" altLang="en-US" sz="2400" b="1">
                <a:latin typeface="Times New Roman" panose="02020603050405020304" pitchFamily="18" charset="0"/>
                <a:ea typeface="楷体_GB2312" pitchFamily="1" charset="-122"/>
              </a:rPr>
              <a:t>越大，核子间距</a:t>
            </a:r>
            <a:r>
              <a:rPr lang="zh-CN" altLang="en-US" sz="2400" b="1">
                <a:latin typeface="Times New Roman" panose="02020603050405020304" pitchFamily="18" charset="0"/>
                <a:ea typeface="楷体_GB2312" pitchFamily="1" charset="-122"/>
                <a:sym typeface="+mn-ea"/>
              </a:rPr>
              <a:t>就</a:t>
            </a:r>
            <a:r>
              <a:rPr lang="zh-CN" altLang="en-US" sz="2400" b="1">
                <a:latin typeface="Times New Roman" panose="02020603050405020304" pitchFamily="18" charset="0"/>
                <a:ea typeface="楷体_GB2312" pitchFamily="1" charset="-122"/>
              </a:rPr>
              <a:t>会增大，此时</a:t>
            </a:r>
            <a:r>
              <a:rPr lang="zh-CN" altLang="en-US" sz="2400" b="1">
                <a:latin typeface="Times New Roman" panose="02020603050405020304" pitchFamily="18" charset="0"/>
                <a:ea typeface="楷体_GB2312" pitchFamily="1" charset="-122"/>
                <a:sym typeface="+mn-ea"/>
              </a:rPr>
              <a:t>库仑力与核力均将减少，但核力减少地更快。一旦核力将不足以平衡库仑斥力，此时再增加中子，原子核也不稳定，即：原子序数越大，其核稳定性越差。</a:t>
            </a:r>
            <a:endParaRPr lang="zh-CN" altLang="en-US" sz="2400" b="1">
              <a:latin typeface="Times New Roman" panose="02020603050405020304" pitchFamily="18" charset="0"/>
              <a:ea typeface="楷体_GB2312" pitchFamily="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7173"/>
                                        </p:tgtEl>
                                        <p:attrNameLst>
                                          <p:attrName>style.visibility</p:attrName>
                                        </p:attrNameLst>
                                      </p:cBhvr>
                                      <p:to>
                                        <p:strVal val="visible"/>
                                      </p:to>
                                    </p:set>
                                    <p:animEffect transition="in" filter="box(in)">
                                      <p:cBhvr>
                                        <p:cTn id="15" dur="500"/>
                                        <p:tgtEl>
                                          <p:spTgt spid="7173"/>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7172"/>
                                        </p:tgtEl>
                                        <p:attrNameLst>
                                          <p:attrName>style.visibility</p:attrName>
                                        </p:attrNameLst>
                                      </p:cBhvr>
                                      <p:to>
                                        <p:strVal val="visible"/>
                                      </p:to>
                                    </p:set>
                                    <p:animEffect transition="in" filter="diamond(in)">
                                      <p:cBhvr>
                                        <p:cTn id="20" dur="2000"/>
                                        <p:tgtEl>
                                          <p:spTgt spid="717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7179"/>
                                        </p:tgtEl>
                                        <p:attrNameLst>
                                          <p:attrName>style.visibility</p:attrName>
                                        </p:attrNameLst>
                                      </p:cBhvr>
                                      <p:to>
                                        <p:strVal val="visible"/>
                                      </p:to>
                                    </p:set>
                                    <p:animEffect transition="in" filter="diamond(in)">
                                      <p:cBhvr>
                                        <p:cTn id="29" dur="2000"/>
                                        <p:tgtEl>
                                          <p:spTgt spid="717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172" grpId="0"/>
      <p:bldP spid="717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568036" y="387927"/>
            <a:ext cx="2369128"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zh-CN" altLang="en-US" sz="2800" b="1" smtClean="0"/>
              <a:t>弱相互作用</a:t>
            </a:r>
            <a:endParaRPr lang="zh-CN" altLang="en-US" sz="2800" b="1"/>
          </a:p>
        </p:txBody>
      </p:sp>
      <p:pic>
        <p:nvPicPr>
          <p:cNvPr id="6" name="图片 5"/>
          <p:cNvPicPr>
            <a:picLocks noChangeAspect="1"/>
          </p:cNvPicPr>
          <p:nvPr>
            <p:custDataLst>
              <p:tags r:id="rId2"/>
            </p:custDataLst>
          </p:nvPr>
        </p:nvPicPr>
        <p:blipFill>
          <a:blip r:embed="rId3"/>
          <a:stretch>
            <a:fillRect/>
          </a:stretch>
        </p:blipFill>
        <p:spPr>
          <a:xfrm>
            <a:off x="888421" y="1034518"/>
            <a:ext cx="9827843" cy="2319770"/>
          </a:xfrm>
          <a:prstGeom prst="rect">
            <a:avLst/>
          </a:prstGeom>
        </p:spPr>
      </p:pic>
      <p:sp>
        <p:nvSpPr>
          <p:cNvPr id="7" name="文本框 6"/>
          <p:cNvSpPr txBox="1"/>
          <p:nvPr>
            <p:custDataLst>
              <p:tags r:id="rId4"/>
            </p:custDataLst>
          </p:nvPr>
        </p:nvSpPr>
        <p:spPr>
          <a:xfrm>
            <a:off x="1076446" y="5571587"/>
            <a:ext cx="10808525" cy="707886"/>
          </a:xfrm>
          <a:prstGeom prst="rect">
            <a:avLst/>
          </a:prstGeom>
          <a:noFill/>
          <a:ln w="9525">
            <a:noFill/>
          </a:ln>
        </p:spPr>
        <p:txBody>
          <a:bodyPr wrap="square" anchor="t" anchorCtr="0">
            <a:spAutoFit/>
          </a:bodyPr>
          <a:lstStyle/>
          <a:p>
            <a:r>
              <a:rPr lang="zh-CN" altLang="en-US" sz="3200" smtClean="0">
                <a:latin typeface="楷体" panose="02010609060101010101" pitchFamily="49" charset="-122"/>
                <a:ea typeface="楷体" panose="02010609060101010101" pitchFamily="49" charset="-122"/>
              </a:rPr>
              <a:t>弱相互作用力也是短程力，</a:t>
            </a:r>
            <a:r>
              <a:rPr lang="zh-CN" altLang="zh-CN" sz="3200" smtClean="0">
                <a:latin typeface="楷体" panose="02010609060101010101" pitchFamily="49" charset="-122"/>
                <a:ea typeface="楷体" panose="02010609060101010101" pitchFamily="49" charset="-122"/>
              </a:rPr>
              <a:t>约</a:t>
            </a:r>
            <a:r>
              <a:rPr lang="zh-CN" altLang="zh-CN" sz="3200">
                <a:latin typeface="楷体" panose="02010609060101010101" pitchFamily="49" charset="-122"/>
                <a:ea typeface="楷体" panose="02010609060101010101" pitchFamily="49" charset="-122"/>
              </a:rPr>
              <a:t>在</a:t>
            </a:r>
            <a:r>
              <a:rPr lang="zh-CN" altLang="zh-CN" sz="4000" b="1" i="1">
                <a:solidFill>
                  <a:srgbClr val="FF0000"/>
                </a:solidFill>
                <a:latin typeface="楷体" panose="02010609060101010101" pitchFamily="49" charset="-122"/>
                <a:ea typeface="楷体" panose="02010609060101010101" pitchFamily="49" charset="-122"/>
                <a:cs typeface="Times New Roman" panose="02020603050405020304" pitchFamily="18" charset="0"/>
              </a:rPr>
              <a:t>10</a:t>
            </a:r>
            <a:r>
              <a:rPr lang="zh-CN" altLang="zh-CN" sz="4000" b="1" i="1" baseline="30000">
                <a:solidFill>
                  <a:srgbClr val="FF0000"/>
                </a:solidFill>
                <a:latin typeface="楷体" panose="02010609060101010101" pitchFamily="49" charset="-122"/>
                <a:ea typeface="楷体" panose="02010609060101010101" pitchFamily="49" charset="-122"/>
                <a:cs typeface="Times New Roman" panose="02020603050405020304" pitchFamily="18" charset="0"/>
              </a:rPr>
              <a:t>-1</a:t>
            </a:r>
            <a:r>
              <a:rPr lang="en-US" altLang="zh-CN" sz="4000" b="1" i="1" baseline="30000">
                <a:solidFill>
                  <a:srgbClr val="FF0000"/>
                </a:solidFill>
                <a:latin typeface="楷体" panose="02010609060101010101" pitchFamily="49" charset="-122"/>
                <a:ea typeface="楷体" panose="02010609060101010101" pitchFamily="49" charset="-122"/>
                <a:cs typeface="Times New Roman" panose="02020603050405020304" pitchFamily="18" charset="0"/>
              </a:rPr>
              <a:t>8</a:t>
            </a:r>
            <a:r>
              <a:rPr lang="zh-CN" altLang="zh-CN" sz="4000" b="1" i="1">
                <a:solidFill>
                  <a:srgbClr val="FF0000"/>
                </a:solidFill>
                <a:latin typeface="楷体" panose="02010609060101010101" pitchFamily="49" charset="-122"/>
                <a:ea typeface="楷体" panose="02010609060101010101" pitchFamily="49" charset="-122"/>
                <a:cs typeface="Times New Roman" panose="02020603050405020304" pitchFamily="18" charset="0"/>
              </a:rPr>
              <a:t>m</a:t>
            </a:r>
            <a:r>
              <a:rPr lang="zh-CN" altLang="zh-CN" sz="3200">
                <a:solidFill>
                  <a:srgbClr val="FF0000"/>
                </a:solidFill>
                <a:latin typeface="楷体" panose="02010609060101010101" pitchFamily="49" charset="-122"/>
                <a:ea typeface="楷体" panose="02010609060101010101" pitchFamily="49" charset="-122"/>
              </a:rPr>
              <a:t>量级</a:t>
            </a:r>
            <a:r>
              <a:rPr lang="zh-CN" altLang="zh-CN" sz="3200">
                <a:latin typeface="楷体" panose="02010609060101010101" pitchFamily="49" charset="-122"/>
                <a:ea typeface="楷体" panose="02010609060101010101" pitchFamily="49" charset="-122"/>
              </a:rPr>
              <a:t>时起作用</a:t>
            </a:r>
            <a:endParaRPr lang="zh-CN" altLang="zh-CN" sz="3200">
              <a:latin typeface="楷体" panose="02010609060101010101" pitchFamily="49" charset="-122"/>
              <a:ea typeface="楷体" panose="02010609060101010101" pitchFamily="49" charset="-122"/>
            </a:endParaRPr>
          </a:p>
        </p:txBody>
      </p:sp>
      <p:pic>
        <p:nvPicPr>
          <p:cNvPr id="10" name="New picture"/>
          <p:cNvPicPr/>
          <p:nvPr>
            <p:custDataLst>
              <p:tags r:id="rId5"/>
            </p:custDataLst>
          </p:nvPr>
        </p:nvPicPr>
        <p:blipFill>
          <a:blip r:embed="rId6"/>
          <a:stretch>
            <a:fillRect/>
          </a:stretch>
        </p:blipFill>
        <p:spPr>
          <a:xfrm>
            <a:off x="10591800" y="10680700"/>
            <a:ext cx="368300" cy="266700"/>
          </a:xfrm>
          <a:prstGeom prst="cube">
            <a:avLst/>
          </a:prstGeom>
        </p:spPr>
      </p:pic>
      <p:sp>
        <p:nvSpPr>
          <p:cNvPr id="11" name="文本框 10"/>
          <p:cNvSpPr txBox="1"/>
          <p:nvPr>
            <p:custDataLst>
              <p:tags r:id="rId7"/>
            </p:custDataLst>
          </p:nvPr>
        </p:nvSpPr>
        <p:spPr>
          <a:xfrm>
            <a:off x="762000" y="3733800"/>
            <a:ext cx="10520045" cy="829945"/>
          </a:xfrm>
          <a:prstGeom prst="rect">
            <a:avLst/>
          </a:prstGeom>
          <a:noFill/>
        </p:spPr>
        <p:txBody>
          <a:bodyPr wrap="square" rtlCol="0">
            <a:spAutoFit/>
          </a:bodyPr>
          <a:p>
            <a:r>
              <a:rPr lang="en-US" altLang="zh-CN" sz="2400" b="1"/>
              <a:t>19</a:t>
            </a:r>
            <a:r>
              <a:rPr lang="zh-CN" altLang="en-US" sz="2400" b="1"/>
              <a:t>世纪末</a:t>
            </a:r>
            <a:r>
              <a:rPr lang="en-US" altLang="zh-CN" sz="2400" b="1"/>
              <a:t>20</a:t>
            </a:r>
            <a:r>
              <a:rPr lang="zh-CN" altLang="en-US" sz="2400" b="1"/>
              <a:t>世纪初，物理学家发现了放射现象，</a:t>
            </a:r>
            <a:r>
              <a:rPr lang="zh-CN" sz="2400" b="1"/>
              <a:t>经一步研究发现这种核内的变化与另一种相互作用有关</a:t>
            </a:r>
            <a:r>
              <a:rPr lang="en-US" altLang="zh-CN" sz="2400" b="1">
                <a:solidFill>
                  <a:srgbClr val="FF0000"/>
                </a:solidFill>
              </a:rPr>
              <a:t>-------</a:t>
            </a:r>
            <a:r>
              <a:rPr lang="zh-CN" altLang="en-US" sz="2400" b="1">
                <a:solidFill>
                  <a:srgbClr val="FF0000"/>
                </a:solidFill>
              </a:rPr>
              <a:t>弱相互作用</a:t>
            </a:r>
            <a:r>
              <a:rPr lang="zh-CN" altLang="en-US" sz="2400" b="1"/>
              <a:t>。</a:t>
            </a:r>
            <a:endParaRPr lang="zh-CN" altLang="en-US" sz="2400" b="1"/>
          </a:p>
        </p:txBody>
      </p:sp>
      <p:sp>
        <p:nvSpPr>
          <p:cNvPr id="2" name="文本框 1"/>
          <p:cNvSpPr txBox="1"/>
          <p:nvPr>
            <p:custDataLst>
              <p:tags r:id="rId8"/>
            </p:custDataLst>
          </p:nvPr>
        </p:nvSpPr>
        <p:spPr>
          <a:xfrm>
            <a:off x="838200" y="4943475"/>
            <a:ext cx="10680065" cy="460375"/>
          </a:xfrm>
          <a:prstGeom prst="rect">
            <a:avLst/>
          </a:prstGeom>
          <a:noFill/>
        </p:spPr>
        <p:txBody>
          <a:bodyPr wrap="square" rtlCol="0">
            <a:spAutoFit/>
          </a:bodyPr>
          <a:p>
            <a:r>
              <a:rPr lang="zh-CN" sz="2400">
                <a:solidFill>
                  <a:schemeClr val="tx1"/>
                </a:solidFill>
              </a:rPr>
              <a:t>弱</a:t>
            </a:r>
            <a:r>
              <a:rPr lang="zh-CN" altLang="en-US" sz="2400">
                <a:solidFill>
                  <a:schemeClr val="tx1"/>
                </a:solidFill>
              </a:rPr>
              <a:t>相互作用是引起中子</a:t>
            </a:r>
            <a:r>
              <a:rPr lang="en-US" altLang="zh-CN" sz="2400">
                <a:solidFill>
                  <a:schemeClr val="tx1"/>
                </a:solidFill>
              </a:rPr>
              <a:t>——</a:t>
            </a:r>
            <a:r>
              <a:rPr lang="zh-CN" altLang="en-US" sz="2400">
                <a:solidFill>
                  <a:schemeClr val="tx1"/>
                </a:solidFill>
              </a:rPr>
              <a:t>质子转变的根本原因，它导致了</a:t>
            </a:r>
            <a:r>
              <a:rPr lang="en-US" altLang="zh-CN" sz="2400">
                <a:solidFill>
                  <a:schemeClr val="tx1"/>
                </a:solidFill>
              </a:rPr>
              <a:t>β</a:t>
            </a:r>
            <a:r>
              <a:rPr lang="zh-CN" altLang="en-US" sz="2400">
                <a:solidFill>
                  <a:schemeClr val="tx1"/>
                </a:solidFill>
              </a:rPr>
              <a:t>衰变的产生</a:t>
            </a:r>
            <a:r>
              <a:rPr lang="zh-CN" altLang="en-US" sz="2400"/>
              <a:t>。</a:t>
            </a:r>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28600" y="457200"/>
            <a:ext cx="1808480" cy="583565"/>
          </a:xfrm>
          <a:prstGeom prst="rect">
            <a:avLst/>
          </a:prstGeom>
        </p:spPr>
        <p:txBody>
          <a:bodyPr wrap="none">
            <a:spAutoFit/>
          </a:bodyPr>
          <a:lstStyle/>
          <a:p>
            <a:r>
              <a:rPr lang="zh-CN" altLang="en-US" sz="3200">
                <a:solidFill>
                  <a:srgbClr val="FF0000"/>
                </a:solidFill>
                <a:latin typeface="黑体" panose="02010609060101010101" pitchFamily="49" charset="-122"/>
                <a:ea typeface="黑体" panose="02010609060101010101" pitchFamily="49" charset="-122"/>
              </a:rPr>
              <a:t>【归纳】</a:t>
            </a:r>
            <a:endParaRPr lang="zh-CN" altLang="en-US" sz="3200">
              <a:solidFill>
                <a:srgbClr val="FF0000"/>
              </a:solidFill>
              <a:latin typeface="黑体" panose="02010609060101010101" pitchFamily="49" charset="-122"/>
              <a:ea typeface="黑体" panose="02010609060101010101" pitchFamily="49" charset="-122"/>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04800" y="1676400"/>
            <a:ext cx="10058400" cy="4108029"/>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78094" y="4203087"/>
            <a:ext cx="11808813" cy="210589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4715609" y="715394"/>
            <a:ext cx="719957" cy="553085"/>
          </a:xfrm>
          <a:prstGeom prst="rect">
            <a:avLst/>
          </a:prstGeom>
          <a:noFill/>
        </p:spPr>
        <p:txBody>
          <a:bodyPr wrap="square" rtlCol="0">
            <a:spAutoFit/>
          </a:bodyPr>
          <a:lstStyle/>
          <a:p>
            <a:r>
              <a:rPr lang="en-US" altLang="zh-CN" sz="3000" b="1">
                <a:solidFill>
                  <a:srgbClr val="C00000"/>
                </a:solidFill>
                <a:latin typeface="Times New Roman" panose="02020603050405020304" pitchFamily="18" charset="0"/>
                <a:ea typeface="华文细黑"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itchFamily="2" charset="-122"/>
              <a:cs typeface="Times New Roman" panose="02020603050405020304" pitchFamily="18" charset="0"/>
            </a:endParaRPr>
          </a:p>
        </p:txBody>
      </p:sp>
      <p:sp>
        <p:nvSpPr>
          <p:cNvPr id="7" name="矩形 6"/>
          <p:cNvSpPr/>
          <p:nvPr/>
        </p:nvSpPr>
        <p:spPr>
          <a:xfrm>
            <a:off x="371568" y="573078"/>
            <a:ext cx="11448626" cy="3721735"/>
          </a:xfrm>
          <a:prstGeom prst="rect">
            <a:avLst/>
          </a:prstGeom>
        </p:spPr>
        <p:txBody>
          <a:bodyPr wrap="square" lIns="121875" tIns="60936" rIns="121875" bIns="60936">
            <a:spAutoFit/>
          </a:bodyPr>
          <a:lstStyle/>
          <a:p>
            <a:pPr marL="252095" indent="-457200" algn="just">
              <a:lnSpc>
                <a:spcPct val="150000"/>
              </a:lnSpc>
              <a:spcAft>
                <a:spcPts val="0"/>
              </a:spcAft>
              <a:tabLst>
                <a:tab pos="1620520" algn="l"/>
              </a:tabLst>
            </a:pPr>
            <a:r>
              <a:rPr lang="zh-CN" altLang="zh-CN" sz="2600" b="1" kern="100" dirty="0">
                <a:latin typeface="Arial" panose="020B0604020202020204"/>
                <a:ea typeface="黑体" panose="02010609060101010101" pitchFamily="49" charset="-122"/>
                <a:cs typeface="Arial" panose="020B0604020202020204"/>
              </a:rPr>
              <a:t>【例</a:t>
            </a:r>
            <a:r>
              <a:rPr lang="en-US" altLang="zh-CN" sz="2600" b="1" kern="100" dirty="0">
                <a:latin typeface="Arial" panose="020B0604020202020204"/>
                <a:ea typeface="黑体" panose="02010609060101010101" pitchFamily="49" charset="-122"/>
                <a:cs typeface="Courier New" panose="02070309020205020404"/>
              </a:rPr>
              <a:t>1</a:t>
            </a:r>
            <a:r>
              <a:rPr lang="zh-CN" altLang="zh-CN" sz="2600" b="1" kern="100" dirty="0">
                <a:latin typeface="Arial" panose="020B0604020202020204"/>
                <a:ea typeface="黑体" panose="02010609060101010101" pitchFamily="49" charset="-122"/>
                <a:cs typeface="Arial" panose="020B0604020202020204"/>
              </a:rPr>
              <a:t>】</a:t>
            </a:r>
            <a:r>
              <a:rPr lang="zh-CN" altLang="zh-CN" sz="2600" kern="100" dirty="0">
                <a:latin typeface="宋体" panose="02010600030101010101" pitchFamily="2" charset="-122"/>
                <a:ea typeface="Times New Roman" panose="02020603050405020304"/>
                <a:cs typeface="Courier New" panose="02070309020205020404"/>
              </a:rPr>
              <a:t> </a:t>
            </a:r>
            <a:r>
              <a:rPr lang="zh-CN" altLang="zh-CN" sz="2600" kern="100" dirty="0">
                <a:latin typeface="Times New Roman" panose="02020603050405020304"/>
                <a:ea typeface="微软雅黑" panose="020B0503020204020204" charset="-122"/>
                <a:cs typeface="Times New Roman" panose="02020603050405020304"/>
              </a:rPr>
              <a:t>下列说法错误的是</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　　</a:t>
            </a:r>
            <a:r>
              <a:rPr lang="en-US" altLang="zh-CN" sz="2600" kern="100" dirty="0">
                <a:latin typeface="Times New Roman" panose="02020603050405020304"/>
                <a:ea typeface="微软雅黑" panose="020B0503020204020204" charset="-122"/>
                <a:cs typeface="Courier New" panose="02070309020205020404"/>
              </a:rPr>
              <a:t>)</a:t>
            </a:r>
            <a:endParaRPr lang="zh-CN" altLang="zh-CN" sz="1050" kern="100" dirty="0">
              <a:latin typeface="宋体" panose="02010600030101010101" pitchFamily="2" charset="-122"/>
              <a:cs typeface="Courier New" panose="02070309020205020404"/>
            </a:endParaRPr>
          </a:p>
          <a:p>
            <a:pPr marL="252095" indent="-457200" algn="just">
              <a:lnSpc>
                <a:spcPct val="150000"/>
              </a:lnSpc>
              <a:spcAft>
                <a:spcPts val="0"/>
              </a:spcAft>
              <a:tabLst>
                <a:tab pos="1620520" algn="l"/>
              </a:tabLst>
            </a:pPr>
            <a:r>
              <a:rPr lang="en-US" altLang="zh-CN" sz="2600" kern="100" dirty="0" smtClean="0">
                <a:latin typeface="Times New Roman" panose="02020603050405020304"/>
                <a:ea typeface="微软雅黑" panose="020B0503020204020204" charset="-122"/>
                <a:cs typeface="Courier New" panose="02070309020205020404"/>
              </a:rPr>
              <a:t>	A</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核力是短程力，作用范围很小，只在邻近核子间发生</a:t>
            </a:r>
            <a:endParaRPr lang="zh-CN" altLang="zh-CN" sz="1050" kern="100" dirty="0">
              <a:latin typeface="宋体" panose="02010600030101010101" pitchFamily="2" charset="-122"/>
              <a:cs typeface="Courier New" panose="02070309020205020404"/>
            </a:endParaRPr>
          </a:p>
          <a:p>
            <a:pPr marL="252095" indent="-457200" algn="just">
              <a:lnSpc>
                <a:spcPct val="150000"/>
              </a:lnSpc>
              <a:spcAft>
                <a:spcPts val="0"/>
              </a:spcAft>
              <a:tabLst>
                <a:tab pos="1620520" algn="l"/>
              </a:tabLst>
            </a:pPr>
            <a:r>
              <a:rPr lang="en-US" altLang="zh-CN" sz="2600" kern="100" dirty="0" smtClean="0">
                <a:latin typeface="Times New Roman" panose="02020603050405020304"/>
                <a:ea typeface="微软雅黑" panose="020B0503020204020204" charset="-122"/>
                <a:cs typeface="Courier New" panose="02070309020205020404"/>
              </a:rPr>
              <a:t>	B</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核力可能是引力，也可能是斥力。核力把核子紧紧束缚在核内，形成稳定的原子核，但又不会融合在一起</a:t>
            </a:r>
            <a:endParaRPr lang="zh-CN" altLang="zh-CN" sz="1050" kern="100" dirty="0">
              <a:latin typeface="宋体" panose="02010600030101010101" pitchFamily="2" charset="-122"/>
              <a:cs typeface="Courier New" panose="02070309020205020404"/>
            </a:endParaRPr>
          </a:p>
          <a:p>
            <a:pPr marL="252095" indent="-457200" algn="just">
              <a:lnSpc>
                <a:spcPct val="150000"/>
              </a:lnSpc>
              <a:spcAft>
                <a:spcPts val="0"/>
              </a:spcAft>
              <a:tabLst>
                <a:tab pos="1620520" algn="l"/>
              </a:tabLst>
            </a:pPr>
            <a:r>
              <a:rPr lang="en-US" altLang="zh-CN" sz="2600" kern="100" dirty="0" smtClean="0">
                <a:latin typeface="Times New Roman" panose="02020603050405020304"/>
                <a:ea typeface="微软雅黑" panose="020B0503020204020204" charset="-122"/>
                <a:cs typeface="Courier New" panose="02070309020205020404"/>
              </a:rPr>
              <a:t>	C</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质子间、中子间、质子和中子之间都可能有核力</a:t>
            </a:r>
            <a:endParaRPr lang="zh-CN" altLang="zh-CN" sz="1050" kern="100" dirty="0">
              <a:latin typeface="宋体" panose="02010600030101010101" pitchFamily="2" charset="-122"/>
              <a:cs typeface="Courier New" panose="02070309020205020404"/>
            </a:endParaRPr>
          </a:p>
          <a:p>
            <a:pPr marL="252095" indent="-457200" algn="just">
              <a:lnSpc>
                <a:spcPct val="150000"/>
              </a:lnSpc>
              <a:spcAft>
                <a:spcPts val="0"/>
              </a:spcAft>
              <a:tabLst>
                <a:tab pos="1620520" algn="l"/>
              </a:tabLst>
            </a:pPr>
            <a:r>
              <a:rPr lang="en-US" altLang="zh-CN" sz="2600" kern="100" dirty="0" smtClean="0">
                <a:latin typeface="Times New Roman" panose="02020603050405020304"/>
                <a:ea typeface="微软雅黑" panose="020B0503020204020204" charset="-122"/>
                <a:cs typeface="Courier New" panose="02070309020205020404"/>
              </a:rPr>
              <a:t>	D</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核力是一种弱相互作用力，在其作用范围内，核力比库仑力大得多</a:t>
            </a:r>
            <a:endParaRPr lang="zh-CN" altLang="zh-CN" sz="1050" kern="100" dirty="0">
              <a:effectLst/>
              <a:latin typeface="宋体" panose="02010600030101010101" pitchFamily="2" charset="-122"/>
              <a:cs typeface="Courier New" panose="02070309020205020404"/>
            </a:endParaRPr>
          </a:p>
        </p:txBody>
      </p:sp>
      <p:sp>
        <p:nvSpPr>
          <p:cNvPr id="8" name="矩形 7"/>
          <p:cNvSpPr/>
          <p:nvPr/>
        </p:nvSpPr>
        <p:spPr>
          <a:xfrm>
            <a:off x="618922" y="4196671"/>
            <a:ext cx="11296254" cy="1920875"/>
          </a:xfrm>
          <a:prstGeom prst="rect">
            <a:avLst/>
          </a:prstGeom>
        </p:spPr>
        <p:txBody>
          <a:bodyPr wrap="square" lIns="121875" tIns="60936" rIns="121875" bIns="60936">
            <a:spAutoFit/>
          </a:bodyPr>
          <a:lstStyle/>
          <a:p>
            <a:pPr algn="just">
              <a:lnSpc>
                <a:spcPct val="150000"/>
              </a:lnSpc>
              <a:spcAft>
                <a:spcPts val="0"/>
              </a:spcAft>
              <a:tabLst>
                <a:tab pos="1620520" algn="l"/>
              </a:tabLst>
            </a:pPr>
            <a:r>
              <a:rPr lang="zh-CN" altLang="zh-CN" sz="2600" b="1" kern="100">
                <a:solidFill>
                  <a:srgbClr val="3333FF"/>
                </a:solidFill>
                <a:latin typeface="Times New Roman" panose="02020603050405020304"/>
                <a:ea typeface="黑体" panose="02010609060101010101" pitchFamily="49" charset="-122"/>
                <a:cs typeface="Times New Roman" panose="02020603050405020304"/>
              </a:rPr>
              <a:t>解析　</a:t>
            </a:r>
            <a:r>
              <a:rPr lang="zh-CN" altLang="zh-CN" sz="2600" b="1" kern="100">
                <a:solidFill>
                  <a:srgbClr val="3333FF"/>
                </a:solidFill>
                <a:latin typeface="Times New Roman" panose="02020603050405020304"/>
                <a:ea typeface="仿宋_GB2312"/>
                <a:cs typeface="Times New Roman" panose="02020603050405020304"/>
              </a:rPr>
              <a:t>核力作用的范围在</a:t>
            </a:r>
            <a:r>
              <a:rPr lang="en-US" altLang="zh-CN" sz="2600" b="1" kern="100" dirty="0">
                <a:solidFill>
                  <a:srgbClr val="3333FF"/>
                </a:solidFill>
                <a:latin typeface="Times New Roman" panose="02020603050405020304"/>
                <a:ea typeface="仿宋_GB2312"/>
                <a:cs typeface="Courier New" panose="02070309020205020404"/>
              </a:rPr>
              <a:t>10</a:t>
            </a:r>
            <a:r>
              <a:rPr lang="zh-CN" altLang="zh-CN" sz="2600" b="1" kern="100" baseline="30000" dirty="0">
                <a:solidFill>
                  <a:srgbClr val="3333FF"/>
                </a:solidFill>
                <a:latin typeface="Times New Roman" panose="02020603050405020304"/>
                <a:ea typeface="仿宋_GB2312"/>
                <a:cs typeface="Times New Roman" panose="02020603050405020304"/>
              </a:rPr>
              <a:t>－</a:t>
            </a:r>
            <a:r>
              <a:rPr lang="en-US" altLang="zh-CN" sz="2600" b="1" kern="100" baseline="30000" dirty="0">
                <a:solidFill>
                  <a:srgbClr val="3333FF"/>
                </a:solidFill>
                <a:latin typeface="Times New Roman" panose="02020603050405020304"/>
                <a:ea typeface="仿宋_GB2312"/>
                <a:cs typeface="Courier New" panose="02070309020205020404"/>
              </a:rPr>
              <a:t>15</a:t>
            </a:r>
            <a:r>
              <a:rPr lang="en-US" altLang="zh-CN" sz="2600" b="1" kern="100" dirty="0">
                <a:solidFill>
                  <a:srgbClr val="3333FF"/>
                </a:solidFill>
                <a:latin typeface="Times New Roman" panose="02020603050405020304"/>
                <a:ea typeface="仿宋_GB2312"/>
                <a:cs typeface="Courier New" panose="02070309020205020404"/>
              </a:rPr>
              <a:t> m</a:t>
            </a:r>
            <a:r>
              <a:rPr lang="zh-CN" altLang="zh-CN" sz="2600" b="1" kern="100" dirty="0">
                <a:solidFill>
                  <a:srgbClr val="3333FF"/>
                </a:solidFill>
                <a:latin typeface="Times New Roman" panose="02020603050405020304"/>
                <a:ea typeface="仿宋_GB2312"/>
                <a:cs typeface="Times New Roman" panose="02020603050405020304"/>
              </a:rPr>
              <a:t>区域内，只在邻近核子间发生，是短程力，</a:t>
            </a:r>
            <a:r>
              <a:rPr lang="en-US" altLang="zh-CN" sz="2600" b="1" kern="100" dirty="0">
                <a:solidFill>
                  <a:srgbClr val="3333FF"/>
                </a:solidFill>
                <a:latin typeface="Times New Roman" panose="02020603050405020304"/>
                <a:ea typeface="仿宋_GB2312"/>
                <a:cs typeface="Courier New" panose="02070309020205020404"/>
              </a:rPr>
              <a:t>A</a:t>
            </a:r>
            <a:r>
              <a:rPr lang="zh-CN" altLang="zh-CN" sz="2600" b="1" kern="100" dirty="0">
                <a:solidFill>
                  <a:srgbClr val="3333FF"/>
                </a:solidFill>
                <a:latin typeface="Times New Roman" panose="02020603050405020304"/>
                <a:ea typeface="仿宋_GB2312"/>
                <a:cs typeface="Times New Roman" panose="02020603050405020304"/>
              </a:rPr>
              <a:t>正确；核力可能表现为引力，也可能表现为斥力，</a:t>
            </a:r>
            <a:r>
              <a:rPr lang="en-US" altLang="zh-CN" sz="2600" b="1" kern="100" dirty="0">
                <a:solidFill>
                  <a:srgbClr val="3333FF"/>
                </a:solidFill>
                <a:latin typeface="Times New Roman" panose="02020603050405020304"/>
                <a:ea typeface="仿宋_GB2312"/>
                <a:cs typeface="Courier New" panose="02070309020205020404"/>
              </a:rPr>
              <a:t>B</a:t>
            </a:r>
            <a:r>
              <a:rPr lang="zh-CN" altLang="zh-CN" sz="2600" b="1" kern="100" dirty="0">
                <a:solidFill>
                  <a:srgbClr val="3333FF"/>
                </a:solidFill>
                <a:latin typeface="Times New Roman" panose="02020603050405020304"/>
                <a:ea typeface="仿宋_GB2312"/>
                <a:cs typeface="Times New Roman" panose="02020603050405020304"/>
              </a:rPr>
              <a:t>正确；核力是核子之间的强相互作用力，</a:t>
            </a:r>
            <a:r>
              <a:rPr lang="en-US" altLang="zh-CN" sz="2600" b="1" kern="100" dirty="0">
                <a:solidFill>
                  <a:srgbClr val="3333FF"/>
                </a:solidFill>
                <a:latin typeface="Times New Roman" panose="02020603050405020304"/>
                <a:ea typeface="仿宋_GB2312"/>
                <a:cs typeface="Courier New" panose="02070309020205020404"/>
              </a:rPr>
              <a:t>C</a:t>
            </a:r>
            <a:r>
              <a:rPr lang="zh-CN" altLang="zh-CN" sz="2600" b="1" kern="100" dirty="0">
                <a:solidFill>
                  <a:srgbClr val="3333FF"/>
                </a:solidFill>
                <a:latin typeface="Times New Roman" panose="02020603050405020304"/>
                <a:ea typeface="仿宋_GB2312"/>
                <a:cs typeface="Times New Roman" panose="02020603050405020304"/>
              </a:rPr>
              <a:t>正确；核力是一种强相互作用力，</a:t>
            </a:r>
            <a:r>
              <a:rPr lang="en-US" altLang="zh-CN" sz="2600" b="1" kern="100" dirty="0">
                <a:solidFill>
                  <a:srgbClr val="3333FF"/>
                </a:solidFill>
                <a:latin typeface="Times New Roman" panose="02020603050405020304"/>
                <a:ea typeface="仿宋_GB2312"/>
                <a:cs typeface="Courier New" panose="02070309020205020404"/>
              </a:rPr>
              <a:t>D</a:t>
            </a:r>
            <a:r>
              <a:rPr lang="zh-CN" altLang="zh-CN" sz="2600" b="1" kern="100" dirty="0">
                <a:solidFill>
                  <a:srgbClr val="3333FF"/>
                </a:solidFill>
                <a:latin typeface="Times New Roman" panose="02020603050405020304"/>
                <a:ea typeface="仿宋_GB2312"/>
                <a:cs typeface="Times New Roman" panose="02020603050405020304"/>
              </a:rPr>
              <a:t>错误。</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tags/tag1.xml><?xml version="1.0" encoding="utf-8"?>
<p:tagLst xmlns:p="http://schemas.openxmlformats.org/presentationml/2006/main">
  <p:tag name="AS_UNIQUEID" val="1051"/>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AS_UNIQUEID" val="1066"/>
</p:tagLst>
</file>

<file path=ppt/tags/tag13.xml><?xml version="1.0" encoding="utf-8"?>
<p:tagLst xmlns:p="http://schemas.openxmlformats.org/presentationml/2006/main">
  <p:tag name="AS_UNIQUEID" val="1068"/>
</p:tagLst>
</file>

<file path=ppt/tags/tag14.xml><?xml version="1.0" encoding="utf-8"?>
<p:tagLst xmlns:p="http://schemas.openxmlformats.org/presentationml/2006/main">
  <p:tag name="AS_UNIQUEID" val="1069"/>
</p:tagLst>
</file>

<file path=ppt/tags/tag15.xml><?xml version="1.0" encoding="utf-8"?>
<p:tagLst xmlns:p="http://schemas.openxmlformats.org/presentationml/2006/main">
  <p:tag name="AS_UNIQUEID" val="1157"/>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AS_UNIQUEID" val="1062"/>
</p:tagLst>
</file>

<file path=ppt/tags/tag19.xml><?xml version="1.0" encoding="utf-8"?>
<p:tagLst xmlns:p="http://schemas.openxmlformats.org/presentationml/2006/main">
  <p:tag name="AS_UNIQUEID" val="1063"/>
</p:tagLst>
</file>

<file path=ppt/tags/tag2.xml><?xml version="1.0" encoding="utf-8"?>
<p:tagLst xmlns:p="http://schemas.openxmlformats.org/presentationml/2006/main">
  <p:tag name="AS_UNIQUEID" val="1052"/>
</p:tagLst>
</file>

<file path=ppt/tags/tag20.xml><?xml version="1.0" encoding="utf-8"?>
<p:tagLst xmlns:p="http://schemas.openxmlformats.org/presentationml/2006/main">
  <p:tag name="AS_UNIQUEID" val="1064"/>
</p:tagLst>
</file>

<file path=ppt/tags/tag21.xml><?xml version="1.0" encoding="utf-8"?>
<p:tagLst xmlns:p="http://schemas.openxmlformats.org/presentationml/2006/main">
  <p:tag name="AS_UNIQUEID" val="1079"/>
</p:tagLst>
</file>

<file path=ppt/tags/tag22.xml><?xml version="1.0" encoding="utf-8"?>
<p:tagLst xmlns:p="http://schemas.openxmlformats.org/presentationml/2006/main">
  <p:tag name="AS_UNIQUEID" val="1080"/>
</p:tagLst>
</file>

<file path=ppt/tags/tag23.xml><?xml version="1.0" encoding="utf-8"?>
<p:tagLst xmlns:p="http://schemas.openxmlformats.org/presentationml/2006/main">
  <p:tag name="AS_UNIQUEID" val="1081"/>
</p:tagLst>
</file>

<file path=ppt/tags/tag24.xml><?xml version="1.0" encoding="utf-8"?>
<p:tagLst xmlns:p="http://schemas.openxmlformats.org/presentationml/2006/main">
  <p:tag name="AS_UNIQUEID" val="1082"/>
</p:tagLst>
</file>

<file path=ppt/tags/tag25.xml><?xml version="1.0" encoding="utf-8"?>
<p:tagLst xmlns:p="http://schemas.openxmlformats.org/presentationml/2006/main">
  <p:tag name="AS_UNIQUEID" val="1083"/>
</p:tagLst>
</file>

<file path=ppt/tags/tag26.xml><?xml version="1.0" encoding="utf-8"?>
<p:tagLst xmlns:p="http://schemas.openxmlformats.org/presentationml/2006/main">
  <p:tag name="AS_UNIQUEID" val="1084"/>
</p:tagLst>
</file>

<file path=ppt/tags/tag27.xml><?xml version="1.0" encoding="utf-8"?>
<p:tagLst xmlns:p="http://schemas.openxmlformats.org/presentationml/2006/main">
  <p:tag name="AS_UNIQUEID" val="1085"/>
</p:tagLst>
</file>

<file path=ppt/tags/tag28.xml><?xml version="1.0" encoding="utf-8"?>
<p:tagLst xmlns:p="http://schemas.openxmlformats.org/presentationml/2006/main">
  <p:tag name="AS_UNIQUEID" val="1086"/>
</p:tagLst>
</file>

<file path=ppt/tags/tag29.xml><?xml version="1.0" encoding="utf-8"?>
<p:tagLst xmlns:p="http://schemas.openxmlformats.org/presentationml/2006/main">
  <p:tag name="AS_UNIQUEID" val="1087"/>
</p:tagLst>
</file>

<file path=ppt/tags/tag3.xml><?xml version="1.0" encoding="utf-8"?>
<p:tagLst xmlns:p="http://schemas.openxmlformats.org/presentationml/2006/main">
  <p:tag name="AS_UNIQUEID" val="1053"/>
</p:tagLst>
</file>

<file path=ppt/tags/tag30.xml><?xml version="1.0" encoding="utf-8"?>
<p:tagLst xmlns:p="http://schemas.openxmlformats.org/presentationml/2006/main">
  <p:tag name="AS_UNIQUEID" val="1088"/>
</p:tagLst>
</file>

<file path=ppt/tags/tag31.xml><?xml version="1.0" encoding="utf-8"?>
<p:tagLst xmlns:p="http://schemas.openxmlformats.org/presentationml/2006/main">
  <p:tag name="AS_UNIQUEID" val="1089"/>
</p:tagLst>
</file>

<file path=ppt/tags/tag32.xml><?xml version="1.0" encoding="utf-8"?>
<p:tagLst xmlns:p="http://schemas.openxmlformats.org/presentationml/2006/main">
  <p:tag name="AS_UNIQUEID" val="1090"/>
</p:tagLst>
</file>

<file path=ppt/tags/tag33.xml><?xml version="1.0" encoding="utf-8"?>
<p:tagLst xmlns:p="http://schemas.openxmlformats.org/presentationml/2006/main">
  <p:tag name="AS_UNIQUEID" val="1091"/>
</p:tagLst>
</file>

<file path=ppt/tags/tag34.xml><?xml version="1.0" encoding="utf-8"?>
<p:tagLst xmlns:p="http://schemas.openxmlformats.org/presentationml/2006/main">
  <p:tag name="AS_UNIQUEID" val="1092"/>
</p:tagLst>
</file>

<file path=ppt/tags/tag35.xml><?xml version="1.0" encoding="utf-8"?>
<p:tagLst xmlns:p="http://schemas.openxmlformats.org/presentationml/2006/main">
  <p:tag name="AS_UNIQUEID" val="1093"/>
</p:tagLst>
</file>

<file path=ppt/tags/tag36.xml><?xml version="1.0" encoding="utf-8"?>
<p:tagLst xmlns:p="http://schemas.openxmlformats.org/presentationml/2006/main">
  <p:tag name="AS_UNIQUEID" val="1094"/>
</p:tagLst>
</file>

<file path=ppt/tags/tag37.xml><?xml version="1.0" encoding="utf-8"?>
<p:tagLst xmlns:p="http://schemas.openxmlformats.org/presentationml/2006/main">
  <p:tag name="AS_UNIQUEID" val="1095"/>
</p:tagLst>
</file>

<file path=ppt/tags/tag38.xml><?xml version="1.0" encoding="utf-8"?>
<p:tagLst xmlns:p="http://schemas.openxmlformats.org/presentationml/2006/main">
  <p:tag name="AS_UNIQUEID" val="1096"/>
</p:tagLst>
</file>

<file path=ppt/tags/tag39.xml><?xml version="1.0" encoding="utf-8"?>
<p:tagLst xmlns:p="http://schemas.openxmlformats.org/presentationml/2006/main">
  <p:tag name="AS_UNIQUEID" val="1097"/>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AS_UNIQUEID" val="1098"/>
</p:tagLst>
</file>

<file path=ppt/tags/tag41.xml><?xml version="1.0" encoding="utf-8"?>
<p:tagLst xmlns:p="http://schemas.openxmlformats.org/presentationml/2006/main">
  <p:tag name="AS_UNIQUEID" val="1099"/>
</p:tagLst>
</file>

<file path=ppt/tags/tag42.xml><?xml version="1.0" encoding="utf-8"?>
<p:tagLst xmlns:p="http://schemas.openxmlformats.org/presentationml/2006/main">
  <p:tag name="AS_UNIQUEID" val="1100"/>
</p:tagLst>
</file>

<file path=ppt/tags/tag43.xml><?xml version="1.0" encoding="utf-8"?>
<p:tagLst xmlns:p="http://schemas.openxmlformats.org/presentationml/2006/main">
  <p:tag name="AS_UNIQUEID" val="1101"/>
</p:tagLst>
</file>

<file path=ppt/tags/tag44.xml><?xml version="1.0" encoding="utf-8"?>
<p:tagLst xmlns:p="http://schemas.openxmlformats.org/presentationml/2006/main">
  <p:tag name="AS_UNIQUEID" val="1102"/>
</p:tagLst>
</file>

<file path=ppt/tags/tag45.xml><?xml version="1.0" encoding="utf-8"?>
<p:tagLst xmlns:p="http://schemas.openxmlformats.org/presentationml/2006/main">
  <p:tag name="AS_UNIQUEID" val="1103"/>
</p:tagLst>
</file>

<file path=ppt/tags/tag46.xml><?xml version="1.0" encoding="utf-8"?>
<p:tagLst xmlns:p="http://schemas.openxmlformats.org/presentationml/2006/main">
  <p:tag name="AS_UNIQUEID" val="1104"/>
</p:tagLst>
</file>

<file path=ppt/tags/tag47.xml><?xml version="1.0" encoding="utf-8"?>
<p:tagLst xmlns:p="http://schemas.openxmlformats.org/presentationml/2006/main">
  <p:tag name="AS_UNIQUEID" val="1105"/>
</p:tagLst>
</file>

<file path=ppt/tags/tag48.xml><?xml version="1.0" encoding="utf-8"?>
<p:tagLst xmlns:p="http://schemas.openxmlformats.org/presentationml/2006/main">
  <p:tag name="AS_UNIQUEID" val="1106"/>
</p:tagLst>
</file>

<file path=ppt/tags/tag49.xml><?xml version="1.0" encoding="utf-8"?>
<p:tagLst xmlns:p="http://schemas.openxmlformats.org/presentationml/2006/main">
  <p:tag name="AS_UNIQUEID" val="1108"/>
</p:tagLst>
</file>

<file path=ppt/tags/tag5.xml><?xml version="1.0" encoding="utf-8"?>
<p:tagLst xmlns:p="http://schemas.openxmlformats.org/presentationml/2006/main">
  <p:tag name="AS_UNIQUEID" val="1056"/>
</p:tagLst>
</file>

<file path=ppt/tags/tag50.xml><?xml version="1.0" encoding="utf-8"?>
<p:tagLst xmlns:p="http://schemas.openxmlformats.org/presentationml/2006/main">
  <p:tag name="AS_UNIQUEID" val="1109"/>
</p:tagLst>
</file>

<file path=ppt/tags/tag51.xml><?xml version="1.0" encoding="utf-8"?>
<p:tagLst xmlns:p="http://schemas.openxmlformats.org/presentationml/2006/main">
  <p:tag name="AS_UNIQUEID" val="1110"/>
</p:tagLst>
</file>

<file path=ppt/tags/tag52.xml><?xml version="1.0" encoding="utf-8"?>
<p:tagLst xmlns:p="http://schemas.openxmlformats.org/presentationml/2006/main">
  <p:tag name="AS_UNIQUEID" val="1111"/>
</p:tagLst>
</file>

<file path=ppt/tags/tag53.xml><?xml version="1.0" encoding="utf-8"?>
<p:tagLst xmlns:p="http://schemas.openxmlformats.org/presentationml/2006/main">
  <p:tag name="AS_UNIQUEID" val="1112"/>
</p:tagLst>
</file>

<file path=ppt/tags/tag54.xml><?xml version="1.0" encoding="utf-8"?>
<p:tagLst xmlns:p="http://schemas.openxmlformats.org/presentationml/2006/main">
  <p:tag name="AS_UNIQUEID" val="1113"/>
</p:tagLst>
</file>

<file path=ppt/tags/tag55.xml><?xml version="1.0" encoding="utf-8"?>
<p:tagLst xmlns:p="http://schemas.openxmlformats.org/presentationml/2006/main">
  <p:tag name="AS_OS" val="Unix 3.10 unknown"/>
  <p:tag name="AS_RELEASE_DATE" val="2020.11.30"/>
  <p:tag name="AS_TITLE" val="Aspose.Slides for Java"/>
  <p:tag name="AS_VERSION" val="20.11"/>
  <p:tag name="COMMONDATA" val="eyJoZGlkIjoiMzFmYmUzZjQzZGZlNGUzMmUwZDA5NDdlNmJiZmQ3YzUifQ=="/>
  <p:tag name="KSO_WPP_MARK_KEY" val="7c69aba0-f1d4-47d4-8ea1-1d3db3ae0ab0"/>
</p:tagLst>
</file>

<file path=ppt/tags/tag6.xml><?xml version="1.0" encoding="utf-8"?>
<p:tagLst xmlns:p="http://schemas.openxmlformats.org/presentationml/2006/main">
  <p:tag name="AS_UNIQUEID" val="1057"/>
</p:tagLst>
</file>

<file path=ppt/tags/tag7.xml><?xml version="1.0" encoding="utf-8"?>
<p:tagLst xmlns:p="http://schemas.openxmlformats.org/presentationml/2006/main">
  <p:tag name="AS_UNIQUEID" val="1058"/>
</p:tagLst>
</file>

<file path=ppt/tags/tag8.xml><?xml version="1.0" encoding="utf-8"?>
<p:tagLst xmlns:p="http://schemas.openxmlformats.org/presentationml/2006/main">
  <p:tag name="AS_UNIQUEID" val="1059"/>
</p:tagLst>
</file>

<file path=ppt/tags/tag9.xml><?xml version="1.0" encoding="utf-8"?>
<p:tagLst xmlns:p="http://schemas.openxmlformats.org/presentationml/2006/main">
  <p:tag name="AS_UNIQUEID" val="106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3073</Words>
  <Application>WPS 演示</Application>
  <PresentationFormat>宽屏</PresentationFormat>
  <Paragraphs>180</Paragraphs>
  <Slides>23</Slides>
  <Notes>0</Notes>
  <HiddenSlides>0</HiddenSlides>
  <MMClips>0</MMClips>
  <ScaleCrop>false</ScaleCrop>
  <HeadingPairs>
    <vt:vector size="8" baseType="variant">
      <vt:variant>
        <vt:lpstr>已用的字体</vt:lpstr>
      </vt:variant>
      <vt:variant>
        <vt:i4>23</vt:i4>
      </vt:variant>
      <vt:variant>
        <vt:lpstr>主题</vt:lpstr>
      </vt:variant>
      <vt:variant>
        <vt:i4>1</vt:i4>
      </vt:variant>
      <vt:variant>
        <vt:lpstr>嵌入 OLE 服务器</vt:lpstr>
      </vt:variant>
      <vt:variant>
        <vt:i4>7</vt:i4>
      </vt:variant>
      <vt:variant>
        <vt:lpstr>幻灯片标题</vt:lpstr>
      </vt:variant>
      <vt:variant>
        <vt:i4>23</vt:i4>
      </vt:variant>
    </vt:vector>
  </HeadingPairs>
  <TitlesOfParts>
    <vt:vector size="54" baseType="lpstr">
      <vt:lpstr>Arial</vt:lpstr>
      <vt:lpstr>宋体</vt:lpstr>
      <vt:lpstr>Wingdings</vt:lpstr>
      <vt:lpstr>微软雅黑</vt:lpstr>
      <vt:lpstr>Tahoma</vt:lpstr>
      <vt:lpstr>黑体</vt:lpstr>
      <vt:lpstr>Times New Roman</vt:lpstr>
      <vt:lpstr>楷体_GB2312</vt:lpstr>
      <vt:lpstr>新宋体</vt:lpstr>
      <vt:lpstr>Times New Roman</vt:lpstr>
      <vt:lpstr>楷体_GB2312</vt:lpstr>
      <vt:lpstr>Calibri</vt:lpstr>
      <vt:lpstr>Arial Unicode MS</vt:lpstr>
      <vt:lpstr>等线</vt:lpstr>
      <vt:lpstr>Cambria Math</vt:lpstr>
      <vt:lpstr>方正小标宋简体</vt:lpstr>
      <vt:lpstr>华文细黑</vt:lpstr>
      <vt:lpstr>Arial</vt:lpstr>
      <vt:lpstr>Courier New</vt:lpstr>
      <vt:lpstr>仿宋_GB2312</vt:lpstr>
      <vt:lpstr>仿宋</vt:lpstr>
      <vt:lpstr>楷体</vt:lpstr>
      <vt:lpstr>Helvetica Neue</vt:lpstr>
      <vt:lpstr>Office Theme</vt:lpstr>
      <vt:lpstr>Word.Document.8</vt:lpstr>
      <vt:lpstr>Word.Document.12</vt:lpstr>
      <vt:lpstr>Word.Document.12</vt:lpstr>
      <vt:lpstr>Word.Document.8</vt:lpstr>
      <vt:lpstr>Word.Document.12</vt:lpstr>
      <vt:lpstr>Equation.KSEE3</vt:lpstr>
      <vt:lpstr>Equation.KSEE3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翟羽佳</cp:lastModifiedBy>
  <cp:revision>6</cp:revision>
  <cp:lastPrinted>2022-04-25T15:48:00Z</cp:lastPrinted>
  <dcterms:created xsi:type="dcterms:W3CDTF">2022-04-25T15:48:00Z</dcterms:created>
  <dcterms:modified xsi:type="dcterms:W3CDTF">2023-03-29T01:35:59Z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9DC28715AB3D4F99ADFD6D2FE88F9C5C</vt:lpwstr>
  </property>
  <property fmtid="{D5CDD505-2E9C-101B-9397-08002B2CF9AE}" pid="7" name="KSOProductBuildVer">
    <vt:lpwstr>2052-11.1.0.13703</vt:lpwstr>
  </property>
</Properties>
</file>