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wav"/>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67" r:id="rId1"/>
  </p:sldMasterIdLst>
  <p:notesMasterIdLst>
    <p:notesMasterId r:id="rId2"/>
  </p:notesMasterIdLst>
  <p:sldIdLst>
    <p:sldId id="332" r:id="rId3"/>
    <p:sldId id="333" r:id="rId4"/>
    <p:sldId id="330" r:id="rId5"/>
    <p:sldId id="262" r:id="rId6"/>
    <p:sldId id="305" r:id="rId7"/>
    <p:sldId id="291" r:id="rId8"/>
    <p:sldId id="265" r:id="rId9"/>
    <p:sldId id="315" r:id="rId10"/>
    <p:sldId id="316" r:id="rId11"/>
    <p:sldId id="308" r:id="rId12"/>
    <p:sldId id="309" r:id="rId13"/>
    <p:sldId id="313" r:id="rId14"/>
    <p:sldId id="317" r:id="rId15"/>
    <p:sldId id="299" r:id="rId16"/>
    <p:sldId id="319" r:id="rId17"/>
    <p:sldId id="300" r:id="rId18"/>
    <p:sldId id="302" r:id="rId19"/>
    <p:sldId id="334" r:id="rId20"/>
    <p:sldId id="318" r:id="rId21"/>
    <p:sldId id="303" r:id="rId22"/>
    <p:sldId id="339" r:id="rId23"/>
    <p:sldId id="340" r:id="rId24"/>
    <p:sldId id="320" r:id="rId25"/>
    <p:sldId id="321" r:id="rId26"/>
    <p:sldId id="292" r:id="rId27"/>
    <p:sldId id="271" r:id="rId28"/>
    <p:sldId id="284" r:id="rId29"/>
    <p:sldId id="285" r:id="rId30"/>
    <p:sldId id="322" r:id="rId31"/>
    <p:sldId id="323" r:id="rId32"/>
    <p:sldId id="286" r:id="rId33"/>
    <p:sldId id="335" r:id="rId34"/>
    <p:sldId id="336" r:id="rId35"/>
    <p:sldId id="337" r:id="rId36"/>
    <p:sldId id="338" r:id="rId37"/>
  </p:sldIdLst>
  <p:sldSz cx="9144000" cy="6858000" type="screen4x3"/>
  <p:notesSz cx="6858000" cy="9144000"/>
  <p:custDataLst>
    <p:tags r:id="rId38"/>
  </p:custDataLst>
  <p:defaultTextStyle>
    <a:defPPr>
      <a:defRPr lang="zh-CN"/>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黑体" pitchFamily="49"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tags" Target="tags/tag1.xml" /><Relationship Id="rId39" Type="http://schemas.openxmlformats.org/officeDocument/2006/relationships/presProps" Target="presProps.xml" /><Relationship Id="rId4" Type="http://schemas.openxmlformats.org/officeDocument/2006/relationships/slide" Target="slides/slide2.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5.png"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p:bgPr>
    </p:bg>
    <p:spTree>
      <p:nvGrpSpPr>
        <p:cNvPr id="1" name=""/>
        <p:cNvGrpSpPr/>
        <p:nvPr/>
      </p:nvGrpSpPr>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en-US" altLang="zh-CN" sz="1200">
              <a:ea typeface="宋体" pitchFamily="2" charset="-122"/>
            </a:endParaRPr>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endParaRPr lang="en-US" altLang="zh-CN" sz="1200">
              <a:ea typeface="宋体" pitchFamily="2" charset="-122"/>
            </a:endParaRPr>
          </a:p>
        </p:txBody>
      </p:sp>
      <p:sp>
        <p:nvSpPr>
          <p:cNvPr id="37892" name="Rectangle 4"/>
          <p:cNvSpPr>
            <a:spLocks noRot="1" noTextEdit="1"/>
          </p:cNvSpPr>
          <p:nvPr>
            <p:ph type="sldImg" idx="2"/>
          </p:nvPr>
        </p:nvSpPr>
        <p:spPr>
          <a:xfrm>
            <a:off x="1143000" y="685800"/>
            <a:ext cx="4572000" cy="3429000"/>
          </a:xfrm>
          <a:prstGeom prst="rect">
            <a:avLst/>
          </a:prstGeom>
          <a:noFill/>
          <a:ln>
            <a:solidFill>
              <a:prstClr val="black"/>
            </a:solidFill>
            <a:miter lim="800000"/>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numCol="1" compatLnSpc="1">
            <a:prstTxWarp prst="textNoShape">
              <a:avLst/>
            </a:prstTxWarp>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numCol="1" anchor="b" anchorCtr="0"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en-US" altLang="zh-CN" sz="1200">
              <a:ea typeface="宋体" pitchFamily="2" charset="-122"/>
            </a:endParaRP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numCol="1" anchor="b" anchorCtr="0"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8518163B-829C-4BB4-940E-CDCE5E1E94F3}" type="slidenum">
              <a:rPr lang="en-US" altLang="zh-CN" sz="1200">
                <a:ea typeface="宋体" pitchFamily="2" charset="-122"/>
              </a:rPr>
              <a:t>*</a:t>
            </a:fld>
            <a:endParaRPr lang="en-US" altLang="zh-CN" sz="1200">
              <a:ea typeface="宋体" pitchFamily="2" charset="-122"/>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8914"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4FFB6DA3-1C8E-4AC0-BF2B-5ED0D0F3AA1F}" type="slidenum">
              <a:rPr lang="en-US" altLang="zh-CN" sz="1200">
                <a:ea typeface="宋体" pitchFamily="2" charset="-122"/>
              </a:rPr>
              <a:t>4</a:t>
            </a:fld>
            <a:endParaRPr lang="en-US" altLang="zh-CN" sz="1200">
              <a:ea typeface="宋体" pitchFamily="2" charset="-122"/>
            </a:endParaRPr>
          </a:p>
        </p:txBody>
      </p:sp>
      <p:sp>
        <p:nvSpPr>
          <p:cNvPr id="38915" name="Rectangle 2"/>
          <p:cNvSpPr>
            <a:spLocks noRot="1" noTextEdit="1"/>
          </p:cNvSpPr>
          <p:nvPr>
            <p:ph type="sldImg" idx="2"/>
          </p:nvPr>
        </p:nvSpPr>
        <p:spPr>
          <a:xfrm>
            <a:off x="1143000" y="685800"/>
            <a:ext cx="4572000" cy="3429000"/>
          </a:xfrm>
          <a:noFill/>
          <a:ln>
            <a:miter lim="800000"/>
          </a:ln>
        </p:spPr>
      </p:sp>
      <p:sp>
        <p:nvSpPr>
          <p:cNvPr id="38916" name="Rectangle 3"/>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9938"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5E418E36-63BF-456F-A07C-60EA9E2D6B59}" type="slidenum">
              <a:rPr lang="en-US" altLang="zh-CN" sz="1200">
                <a:ea typeface="宋体" pitchFamily="2" charset="-122"/>
              </a:rPr>
              <a:t>6</a:t>
            </a:fld>
            <a:endParaRPr lang="en-US" altLang="zh-CN" sz="1200">
              <a:ea typeface="宋体" pitchFamily="2" charset="-122"/>
            </a:endParaRPr>
          </a:p>
        </p:txBody>
      </p:sp>
      <p:sp>
        <p:nvSpPr>
          <p:cNvPr id="39939" name="Rectangle 2"/>
          <p:cNvSpPr>
            <a:spLocks noRot="1" noTextEdit="1"/>
          </p:cNvSpPr>
          <p:nvPr>
            <p:ph type="sldImg" idx="2"/>
          </p:nvPr>
        </p:nvSpPr>
        <p:spPr>
          <a:xfrm>
            <a:off x="1143000" y="685800"/>
            <a:ext cx="4572000" cy="3429000"/>
          </a:xfrm>
          <a:noFill/>
          <a:ln>
            <a:miter lim="800000"/>
          </a:ln>
        </p:spPr>
      </p:sp>
      <p:sp>
        <p:nvSpPr>
          <p:cNvPr id="39940" name="Rectangle 3"/>
          <p:cNvSpPr>
            <a:spLocks noGrp="1"/>
          </p:cNvSpPr>
          <p:nvPr>
            <p:ph type="body" idx="3"/>
          </p:nvPr>
        </p:nvSpPr>
        <p:spPr>
          <a:xfrm>
            <a:off x="914400" y="4343400"/>
            <a:ext cx="50292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0962"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9DBBE2A6-294B-4297-B461-4A94CF479C8E}" type="slidenum">
              <a:rPr lang="en-US" altLang="zh-CN" sz="1200">
                <a:ea typeface="宋体" pitchFamily="2" charset="-122"/>
              </a:rPr>
              <a:t>7</a:t>
            </a:fld>
            <a:endParaRPr lang="en-US" altLang="zh-CN" sz="1200">
              <a:ea typeface="宋体" pitchFamily="2" charset="-122"/>
            </a:endParaRPr>
          </a:p>
        </p:txBody>
      </p:sp>
      <p:sp>
        <p:nvSpPr>
          <p:cNvPr id="40963" name="Rectangle 2"/>
          <p:cNvSpPr>
            <a:spLocks noRot="1" noTextEdit="1"/>
          </p:cNvSpPr>
          <p:nvPr>
            <p:ph type="sldImg" idx="2"/>
          </p:nvPr>
        </p:nvSpPr>
        <p:spPr>
          <a:xfrm>
            <a:off x="1143000" y="685800"/>
            <a:ext cx="4572000" cy="3429000"/>
          </a:xfrm>
          <a:noFill/>
          <a:ln>
            <a:miter lim="800000"/>
          </a:ln>
        </p:spPr>
      </p:sp>
      <p:sp>
        <p:nvSpPr>
          <p:cNvPr id="40964" name="Rectangle 3"/>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1986"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C9CA2FB9-1994-4B27-B4DC-11CEB4284F29}" type="slidenum">
              <a:rPr lang="en-US" altLang="zh-CN" sz="1200">
                <a:ea typeface="宋体" pitchFamily="2" charset="-122"/>
              </a:rPr>
              <a:t>12</a:t>
            </a:fld>
            <a:endParaRPr lang="en-US" altLang="zh-CN" sz="1200">
              <a:ea typeface="宋体" pitchFamily="2" charset="-122"/>
            </a:endParaRPr>
          </a:p>
        </p:txBody>
      </p:sp>
      <p:sp>
        <p:nvSpPr>
          <p:cNvPr id="41987" name="Rectangle 2"/>
          <p:cNvSpPr>
            <a:spLocks noRot="1" noTextEdit="1"/>
          </p:cNvSpPr>
          <p:nvPr>
            <p:ph type="sldImg" idx="2"/>
          </p:nvPr>
        </p:nvSpPr>
        <p:spPr>
          <a:xfrm>
            <a:off x="1143000" y="685800"/>
            <a:ext cx="4572000" cy="3429000"/>
          </a:xfrm>
          <a:noFill/>
          <a:ln>
            <a:miter lim="800000"/>
          </a:ln>
        </p:spPr>
      </p:sp>
      <p:sp>
        <p:nvSpPr>
          <p:cNvPr id="41988" name="Rectangle 3"/>
          <p:cNvSpPr>
            <a:spLocks noGrp="1"/>
          </p:cNvSpPr>
          <p:nvPr>
            <p:ph type="body" idx="3"/>
          </p:nvPr>
        </p:nvSpPr>
        <p:spPr>
          <a:xfrm>
            <a:off x="914400" y="4343400"/>
            <a:ext cx="50292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3010" name="幻灯片图像占位符 1"/>
          <p:cNvSpPr>
            <a:spLocks noGrp="1" noRot="1" noChangeAspect="1" noTextEdit="1"/>
          </p:cNvSpPr>
          <p:nvPr>
            <p:ph type="sldImg" idx="2"/>
          </p:nvPr>
        </p:nvSpPr>
        <p:spPr>
          <a:xfrm>
            <a:off x="1143000" y="685800"/>
            <a:ext cx="4572000" cy="3429000"/>
          </a:xfrm>
          <a:noFill/>
          <a:ln>
            <a:miter lim="800000"/>
          </a:ln>
        </p:spPr>
      </p:sp>
      <p:sp>
        <p:nvSpPr>
          <p:cNvPr id="43011"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indent="0"/>
          </a:p>
        </p:txBody>
      </p:sp>
      <p:sp>
        <p:nvSpPr>
          <p:cNvPr id="43012"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6381B13D-A809-4D78-9F55-950C64C4A00D}" type="slidenum">
              <a:rPr lang="en-US" altLang="zh-CN" sz="1200">
                <a:ea typeface="宋体" pitchFamily="2" charset="-122"/>
              </a:rPr>
              <a:t>21</a:t>
            </a:fld>
            <a:endParaRPr lang="en-US" altLang="zh-CN" sz="120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4034"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FA8A68E5-5CA9-4AFC-8CF5-2E425A537123}" type="slidenum">
              <a:rPr lang="en-US" altLang="zh-CN" sz="1200">
                <a:ea typeface="宋体" pitchFamily="2" charset="-122"/>
              </a:rPr>
              <a:t>25</a:t>
            </a:fld>
            <a:endParaRPr lang="en-US" altLang="zh-CN" sz="1200">
              <a:ea typeface="宋体" pitchFamily="2" charset="-122"/>
            </a:endParaRPr>
          </a:p>
        </p:txBody>
      </p:sp>
      <p:sp>
        <p:nvSpPr>
          <p:cNvPr id="44035" name="Rectangle 2"/>
          <p:cNvSpPr>
            <a:spLocks noRot="1" noTextEdit="1"/>
          </p:cNvSpPr>
          <p:nvPr>
            <p:ph type="sldImg" idx="2"/>
          </p:nvPr>
        </p:nvSpPr>
        <p:spPr>
          <a:xfrm>
            <a:off x="1143000" y="685800"/>
            <a:ext cx="4572000" cy="3429000"/>
          </a:xfrm>
          <a:noFill/>
          <a:ln>
            <a:miter lim="800000"/>
          </a:ln>
        </p:spPr>
      </p:sp>
      <p:sp>
        <p:nvSpPr>
          <p:cNvPr id="44036" name="Rectangle 3"/>
          <p:cNvSpPr>
            <a:spLocks noGrp="1"/>
          </p:cNvSpPr>
          <p:nvPr>
            <p:ph type="body" idx="3"/>
          </p:nvPr>
        </p:nvSpPr>
        <p:spPr>
          <a:xfrm>
            <a:off x="914400" y="4343400"/>
            <a:ext cx="50292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5058"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16CB8B8F-219E-441A-BC4E-EE8E6ED0FEA9}" type="slidenum">
              <a:rPr lang="en-US" altLang="zh-CN" sz="1200">
                <a:ea typeface="宋体" pitchFamily="2" charset="-122"/>
              </a:rPr>
              <a:t>26</a:t>
            </a:fld>
            <a:endParaRPr lang="en-US" altLang="zh-CN" sz="1200">
              <a:ea typeface="宋体" pitchFamily="2" charset="-122"/>
            </a:endParaRPr>
          </a:p>
        </p:txBody>
      </p:sp>
      <p:sp>
        <p:nvSpPr>
          <p:cNvPr id="45059" name="Rectangle 2"/>
          <p:cNvSpPr>
            <a:spLocks noRot="1" noTextEdit="1"/>
          </p:cNvSpPr>
          <p:nvPr>
            <p:ph type="sldImg" idx="2"/>
          </p:nvPr>
        </p:nvSpPr>
        <p:spPr>
          <a:xfrm>
            <a:off x="1143000" y="685800"/>
            <a:ext cx="4572000" cy="3429000"/>
          </a:xfrm>
          <a:noFill/>
          <a:ln>
            <a:miter lim="800000"/>
          </a:ln>
        </p:spPr>
      </p:sp>
      <p:sp>
        <p:nvSpPr>
          <p:cNvPr id="45060" name="Rectangle 3"/>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lvl="0" indent="0"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6082" name="幻灯片图像占位符 1"/>
          <p:cNvSpPr>
            <a:spLocks noGrp="1" noRot="1" noChangeAspect="1" noTextEdit="1"/>
          </p:cNvSpPr>
          <p:nvPr>
            <p:ph type="sldImg" idx="2"/>
          </p:nvPr>
        </p:nvSpPr>
        <p:spPr>
          <a:xfrm>
            <a:off x="1143000" y="685800"/>
            <a:ext cx="4572000" cy="3429000"/>
          </a:xfrm>
          <a:noFill/>
          <a:ln>
            <a:miter lim="800000"/>
          </a:ln>
        </p:spPr>
      </p:sp>
      <p:sp>
        <p:nvSpPr>
          <p:cNvPr id="46083" name="备注占位符 2"/>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indent="0"/>
          </a:p>
        </p:txBody>
      </p:sp>
      <p:sp>
        <p:nvSpPr>
          <p:cNvPr id="46084" name="灯片编号占位符 3"/>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AA1EB4DC-5ED6-441E-A757-9BBB9933EB6A}" type="slidenum">
              <a:rPr lang="en-US" altLang="zh-CN" sz="1200">
                <a:ea typeface="宋体" pitchFamily="2" charset="-122"/>
              </a:rPr>
              <a:t>27</a:t>
            </a:fld>
            <a:endParaRPr lang="en-US" altLang="zh-CN" sz="120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7106" name="Rectangle 7"/>
          <p:cNvSpPr>
            <a:spLocks noGrp="1"/>
          </p:cNvSpPr>
          <p:nvPr>
            <p:ph type="sldNum"/>
          </p:nvPr>
        </p:nvSpPr>
        <p:spPr>
          <a:xfrm>
            <a:off x="3884613" y="8685213"/>
            <a:ext cx="2971800" cy="457200"/>
          </a:xfrm>
          <a:prstGeom prst="rect">
            <a:avLst/>
          </a:prstGeom>
          <a:noFill/>
          <a:ln>
            <a:noFill/>
            <a:miter lim="800000"/>
          </a:ln>
        </p:spPr>
        <p:txBody>
          <a:bodyPr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r" eaLnBrk="1" hangingPunct="1"/>
            <a:fld id="{2C41AFD5-8688-4A31-830D-82156D6DC95A}" type="slidenum">
              <a:rPr lang="en-US" altLang="zh-CN" sz="1200">
                <a:ea typeface="宋体" pitchFamily="2" charset="-122"/>
              </a:rPr>
              <a:t>34</a:t>
            </a:fld>
            <a:endParaRPr lang="en-US" altLang="zh-CN" sz="1200">
              <a:ea typeface="宋体" pitchFamily="2" charset="-122"/>
            </a:endParaRPr>
          </a:p>
        </p:txBody>
      </p:sp>
      <p:sp>
        <p:nvSpPr>
          <p:cNvPr id="47107" name="Rectangle 2"/>
          <p:cNvSpPr>
            <a:spLocks noRot="1" noTextEdit="1"/>
          </p:cNvSpPr>
          <p:nvPr>
            <p:ph type="sldImg" idx="2"/>
          </p:nvPr>
        </p:nvSpPr>
        <p:spPr>
          <a:xfrm>
            <a:off x="1143000" y="685800"/>
            <a:ext cx="4572000" cy="3429000"/>
          </a:xfrm>
          <a:noFill/>
          <a:ln>
            <a:miter lim="800000"/>
          </a:ln>
        </p:spPr>
      </p:sp>
      <p:sp>
        <p:nvSpPr>
          <p:cNvPr id="47108" name="Rectangle 3"/>
          <p:cNvSpPr>
            <a:spLocks noGrp="1"/>
          </p:cNvSpPr>
          <p:nvPr>
            <p:ph type="body" idx="3"/>
          </p:nvPr>
        </p:nvSpPr>
        <p:spPr>
          <a:xfrm>
            <a:off x="685800" y="4343400"/>
            <a:ext cx="5486400" cy="4114800"/>
          </a:xfrm>
          <a:noFill/>
          <a:ln>
            <a:miter lim="800000"/>
          </a:ln>
        </p:spPr>
        <p:txBody>
          <a:bodyPr vert="horz"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Arial" pitchFamily="34" charset="0"/>
                <a:ea typeface="宋体" pitchFamily="2" charset="-122"/>
              </a:defRPr>
            </a:lvl5pPr>
          </a:lstStyle>
          <a:p>
            <a:pPr marL="0" indent="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142338"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p>
        </p:txBody>
      </p:sp>
      <p:sp>
        <p:nvSpPr>
          <p:cNvPr id="1423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2340"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142341"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142342"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6"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6"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301625" y="609600"/>
            <a:ext cx="8540750" cy="5489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4"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5"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6"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6"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6"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7"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8"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9"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4"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5"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3"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4"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6"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7"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6" name="Rectangle 5"/>
          <p:cNvSpPr>
            <a:spLocks noGrp="1" noChangeArrowheads="1"/>
          </p:cNvSpPr>
          <p:nvPr>
            <p:ph type="ftr" sz="quarter" idx="11"/>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7" name="Rectangle 6"/>
          <p:cNvSpPr>
            <a:spLocks noGrp="1" noChangeArrowheads="1"/>
          </p:cNvSpPr>
          <p:nvPr>
            <p:ph type="sldNum" sz="quarter" idx="12"/>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1.png" /><Relationship Id="rId15" Type="http://schemas.openxmlformats.org/officeDocument/2006/relationships/image" Target="../media/image2.jpeg"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5"/>
          <a:tile tx="0" ty="0" sx="100000" sy="100000" flip="none" algn="tl"/>
        </a:blipFill>
      </p:bgPr>
    </p:bg>
    <p:spTree>
      <p:nvGrpSpPr>
        <p:cNvPr id="1" name=""/>
        <p:cNvGrpSpPr/>
        <p:nvPr/>
      </p:nvGrpSpPr>
      <p:grpSpPr/>
      <p:sp>
        <p:nvSpPr>
          <p:cNvPr id="2050" name="Rectangle 2"/>
          <p:cNvSpPr>
            <a:spLocks noGrp="1" noRot="1"/>
          </p:cNvSpPr>
          <p:nvPr>
            <p:ph type="title"/>
          </p:nvPr>
        </p:nvSpPr>
        <p:spPr>
          <a:xfrm>
            <a:off x="301625" y="609600"/>
            <a:ext cx="8540750" cy="1143000"/>
          </a:xfrm>
          <a:prstGeom prst="rect">
            <a:avLst/>
          </a:prstGeom>
          <a:noFill/>
          <a:ln>
            <a:noFill/>
            <a:miter lim="800000"/>
          </a:ln>
        </p:spPr>
        <p:txBody>
          <a:bodyPr anchor="ctr" anchorCtr="0"/>
          <a:lstStyle>
            <a:lvl1pPr marL="0" indent="0" algn="ctr" defTabSz="914400" rtl="0" eaLnBrk="0" fontAlgn="base" hangingPunct="0">
              <a:lnSpc>
                <a:spcPct val="100000"/>
              </a:lnSpc>
              <a:spcBef>
                <a:spcPct val="0"/>
              </a:spcBef>
              <a:spcAft>
                <a:spcPct val="0"/>
              </a:spcAft>
              <a:buClrTx/>
              <a:buSzTx/>
              <a:buFontTx/>
              <a:buNone/>
              <a:defRPr kumimoji="0" lang="zh-CN" altLang="en-US" sz="4400" b="0" i="0" u="none" baseline="0">
                <a:solidFill>
                  <a:schemeClr val="tx2"/>
                </a:solidFill>
                <a:latin typeface="Arial" pitchFamily="34" charset="0"/>
                <a:ea typeface="宋体" pitchFamily="2" charset="-122"/>
                <a:cs typeface="+mj-cs"/>
              </a:defRPr>
            </a:lvl1pPr>
          </a:lstStyle>
          <a:p>
            <a:pPr lvl="0"/>
            <a:r>
              <a:t>单击此处编辑母版标题样式</a:t>
            </a:r>
          </a:p>
        </p:txBody>
      </p:sp>
      <p:sp>
        <p:nvSpPr>
          <p:cNvPr id="2051" name="Rectangle 3"/>
          <p:cNvSpPr>
            <a:spLocks noGrp="1" noRot="1"/>
          </p:cNvSpPr>
          <p:nvPr>
            <p:ph type="body" idx="1"/>
          </p:nvPr>
        </p:nvSpPr>
        <p:spPr>
          <a:xfrm>
            <a:off x="301625" y="1905000"/>
            <a:ext cx="8540750" cy="4194175"/>
          </a:xfrm>
          <a:prstGeom prst="rect">
            <a:avLst/>
          </a:prstGeom>
          <a:noFill/>
          <a:ln>
            <a:noFill/>
            <a:miter lim="800000"/>
          </a:ln>
        </p:spPr>
        <p:txBody>
          <a:bodyPr/>
          <a:lst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9pPr>
          </a:lstStyle>
          <a:p>
            <a:pPr lvl="0"/>
            <a:r>
              <a:t>单击此处编辑母版文本样式</a:t>
            </a:r>
          </a:p>
          <a:p>
            <a:pPr lvl="1"/>
            <a:r>
              <a:t>第二级</a:t>
            </a:r>
          </a:p>
          <a:p>
            <a:pPr lvl="2"/>
            <a:r>
              <a:t>第三级</a:t>
            </a:r>
          </a:p>
          <a:p>
            <a:pPr lvl="3"/>
            <a:r>
              <a:t>第四级</a:t>
            </a:r>
          </a:p>
          <a:p>
            <a:pPr lvl="4"/>
            <a:r>
              <a:t>第五级</a:t>
            </a:r>
          </a:p>
        </p:txBody>
      </p:sp>
      <p:sp>
        <p:nvSpPr>
          <p:cNvPr id="2052" name="Rectangle 4"/>
          <p:cNvSpPr>
            <a:spLocks noGrp="1" noChangeArrowheads="1"/>
          </p:cNvSpPr>
          <p:nvPr>
            <p:ph type="dt" sz="half" idx="2"/>
          </p:nvPr>
        </p:nvSpPr>
        <p:spPr bwMode="auto">
          <a:xfrm>
            <a:off x="301625"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eaLnBrk="1" hangingPunct="1"/>
            <a:endParaRPr lang="en-US" altLang="zh-CN" sz="1400">
              <a:ea typeface="宋体" pitchFamily="2" charset="-122"/>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numCol="1" compatLnSpc="1">
            <a:prstTxWarp prst="textNoShape">
              <a:avLst/>
            </a:prstTxWarp>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ctr" eaLnBrk="1" hangingPunct="1"/>
            <a:endParaRPr lang="en-US" altLang="zh-CN" sz="1400">
              <a:ea typeface="宋体" pitchFamily="2" charset="-122"/>
            </a:endParaRPr>
          </a:p>
        </p:txBody>
      </p:sp>
      <p:sp>
        <p:nvSpPr>
          <p:cNvPr id="2054" name="Rectangle 6"/>
          <p:cNvSpPr>
            <a:spLocks noGrp="1" noChangeArrowheads="1"/>
          </p:cNvSpPr>
          <p:nvPr>
            <p:ph type="sldNum" sz="quarter" idx="4"/>
          </p:nvPr>
        </p:nvSpPr>
        <p:spPr bwMode="auto">
          <a:xfrm>
            <a:off x="6553200" y="6245225"/>
            <a:ext cx="2289175" cy="476250"/>
          </a:xfrm>
          <a:prstGeom prst="rect">
            <a:avLst/>
          </a:prstGeom>
          <a:noFill/>
          <a:ln w="9525">
            <a:noFill/>
            <a:miter lim="800000"/>
          </a:ln>
          <a:effectLst/>
        </p:spPr>
        <p:txBody>
          <a:bodyPr numCol="1" compatLnSpc="1">
            <a:prstTxWarp prst="textNoShape">
              <a:avLst/>
            </a:prstTxWarp>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itchFamily="34" charset="0"/>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lvl="0" algn="r" eaLnBrk="1" hangingPunct="1"/>
            <a:fld id="{03FF9935-DDF3-4868-B4AB-4EC6DC93B1D3}" type="slidenum">
              <a:rPr lang="en-US" altLang="zh-CN" sz="1400">
                <a:ea typeface="宋体" pitchFamily="2" charset="-122"/>
              </a:rPr>
              <a:t>*</a:t>
            </a:fld>
            <a:endParaRPr lang="en-US" altLang="zh-CN" sz="1400">
              <a:ea typeface="宋体" pitchFamily="2" charset="-122"/>
            </a:endParaRPr>
          </a:p>
        </p:txBody>
      </p:sp>
      <p:pic>
        <p:nvPicPr>
          <p:cNvPr id="2055" name="图片 1073743875" descr="学科网 zxxk.com"/>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400" b="0" i="0" u="none" baseline="0">
          <a:solidFill>
            <a:schemeClr val="tx2"/>
          </a:solidFill>
          <a:effectLst/>
          <a:latin typeface="Arial" pitchFamily="34" charset="0"/>
          <a:ea typeface="宋体" pitchFamily="2" charset="-122"/>
          <a:cs typeface="+mj-cs"/>
        </a:defRPr>
      </a:lvl1pPr>
    </p:titleStyle>
    <p:body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sz="3200" b="0" i="0" u="none"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sz="2800" b="0" i="0" u="none" baseline="0">
          <a:solidFill>
            <a:schemeClr val="tx1"/>
          </a:solidFill>
          <a:effectLst/>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sz="2400" b="0" i="0" u="none" baseline="0">
          <a:solidFill>
            <a:schemeClr val="tx1"/>
          </a:solidFill>
          <a:effectLst/>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sz="2000" b="0" i="0" u="none" baseline="0">
          <a:solidFill>
            <a:schemeClr val="tx1"/>
          </a:solidFill>
          <a:effectLst/>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sz="2000" b="0" i="0" u="none" baseline="0">
          <a:solidFill>
            <a:schemeClr val="tx1"/>
          </a:solidFill>
          <a:effectLst/>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2.jpeg" /><Relationship Id="rId4" Type="http://schemas.openxmlformats.org/officeDocument/2006/relationships/hyperlink" Target="http://www.pep.com.cn/200406/ca458474.htm" TargetMode="External" /><Relationship Id="rId5"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4.jpeg" /><Relationship Id="rId3" Type="http://schemas.openxmlformats.org/officeDocument/2006/relationships/oleObject" Target="../embeddings/oleObject1.bin" TargetMode="Internal" /><Relationship Id="rId4" Type="http://schemas.openxmlformats.org/officeDocument/2006/relationships/image" Target="../media/image15.png" /><Relationship Id="rId5" Type="http://schemas.openxmlformats.org/officeDocument/2006/relationships/hyperlink" Target="file:///C:\Documents%20and%20Settings\Administrator\Local%20Settings\Temp\Local%20Settings\&#26700;&#38754;\material\&#22522;&#22240;&#31361;&#21464;&#26159;&#22810;&#26041;&#21521;&#30340;.swf" TargetMode="External" /><Relationship Id="rId6" Type="http://schemas.openxmlformats.org/officeDocument/2006/relationships/image" Target="../media/image16.jpeg" /><Relationship Id="rId7" Type="http://schemas.openxmlformats.org/officeDocument/2006/relationships/hyperlink" Target="http://resource.smjy.net/staticres/gzpdx/jxzyg/sw/2/23/1/xtjx2.htm" TargetMode="External" /><Relationship Id="rId8" Type="http://schemas.openxmlformats.org/officeDocument/2006/relationships/vmlDrawing" Target="../drawings/vmlDrawing1.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 Id="rId3"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gi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9.jpeg" /><Relationship Id="rId4" Type="http://schemas.openxmlformats.org/officeDocument/2006/relationships/image" Target="../media/image2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gi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 Id="rId3" Type="http://schemas.openxmlformats.org/officeDocument/2006/relationships/image" Target="../media/image10.gif"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22.jpeg" /><Relationship Id="rId4" Type="http://schemas.openxmlformats.org/officeDocument/2006/relationships/image" Target="../media/image23.jpeg" /><Relationship Id="rId5" Type="http://schemas.openxmlformats.org/officeDocument/2006/relationships/image" Target="../media/image2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slide" Target="slide27.xml" TargetMode="Internal" /><Relationship Id="rId4" Type="http://schemas.openxmlformats.org/officeDocument/2006/relationships/slide" Target="slide28.xml" TargetMode="In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gif"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26.gif"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audio" Target="../media/chimes111.wav"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8.jpeg" /><Relationship Id="rId4" Type="http://schemas.openxmlformats.org/officeDocument/2006/relationships/image" Target="../media/image9.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074" name="Text Box 2"/>
          <p:cNvSpPr/>
          <p:nvPr/>
        </p:nvSpPr>
        <p:spPr>
          <a:xfrm>
            <a:off x="0" y="1052513"/>
            <a:ext cx="9144000" cy="9239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sz="5400" b="1">
                <a:latin typeface="黑体" panose="02010609060101010101" pitchFamily="49" charset="-122"/>
              </a:rPr>
              <a:t>第一节</a:t>
            </a:r>
            <a:r>
              <a:rPr lang="en-US" altLang="zh-CN" sz="5400" b="1">
                <a:latin typeface="黑体" panose="02010609060101010101" pitchFamily="49" charset="-122"/>
              </a:rPr>
              <a:t> 基因突变和基因重组</a:t>
            </a:r>
            <a:endParaRPr lang="en-US" altLang="zh-CN" sz="5400" b="1">
              <a:latin typeface="黑体" panose="02010609060101010101" pitchFamily="49" charset="-122"/>
            </a:endParaRPr>
          </a:p>
        </p:txBody>
      </p:sp>
      <p:sp>
        <p:nvSpPr>
          <p:cNvPr id="3075" name="Text Box 3"/>
          <p:cNvSpPr txBox="1">
            <a:spLocks noChangeArrowheads="1"/>
          </p:cNvSpPr>
          <p:nvPr/>
        </p:nvSpPr>
        <p:spPr bwMode="auto">
          <a:xfrm>
            <a:off x="0" y="0"/>
            <a:ext cx="8964613" cy="769938"/>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lgn="ctr" eaLnBrk="1" hangingPunct="1">
              <a:spcBef>
                <a:spcPct val="50000"/>
              </a:spcBef>
            </a:pPr>
            <a:r>
              <a:rPr sz="4400" b="1" spc="0">
                <a:solidFill>
                  <a:srgbClr val="2D5CE7"/>
                </a:solidFill>
                <a:latin typeface="黑体" panose="02010609060101010101" pitchFamily="49" charset="-122"/>
              </a:rPr>
              <a:t>第五章  基因突变及其他变异</a:t>
            </a:r>
            <a:endParaRPr sz="4400" b="1">
              <a:solidFill>
                <a:srgbClr val="2D5CE7"/>
              </a:solidFill>
              <a:latin typeface="黑体" panose="02010609060101010101" pitchFamily="49" charset="-122"/>
            </a:endParaRPr>
          </a:p>
        </p:txBody>
      </p:sp>
      <p:pic>
        <p:nvPicPr>
          <p:cNvPr id="3076" name="Picture 6" descr="c:\users\administrator\appdata\roaming\360se6\User Data\temp\ht882010412238332966.jpg"/>
          <p:cNvPicPr>
            <a:picLocks noChangeAspect="1"/>
          </p:cNvPicPr>
          <p:nvPr/>
        </p:nvPicPr>
        <p:blipFill>
          <a:blip r:embed="rId2"/>
          <a:stretch>
            <a:fillRect/>
          </a:stretch>
        </p:blipFill>
        <p:spPr>
          <a:xfrm>
            <a:off x="3779838" y="2205038"/>
            <a:ext cx="5364162" cy="4127500"/>
          </a:xfrm>
          <a:prstGeom prst="rect">
            <a:avLst/>
          </a:prstGeom>
          <a:noFill/>
          <a:ln>
            <a:noFill/>
            <a:miter lim="800000"/>
          </a:ln>
        </p:spPr>
      </p:pic>
      <p:pic>
        <p:nvPicPr>
          <p:cNvPr id="3077" name="Picture 8" descr="c:\users\administrator\appdata\roaming\360se6\User Data\temp\4_1_6_jiyby1.jpg"/>
          <p:cNvPicPr>
            <a:picLocks noChangeAspect="1"/>
          </p:cNvPicPr>
          <p:nvPr/>
        </p:nvPicPr>
        <p:blipFill>
          <a:blip r:embed="rId3"/>
          <a:stretch>
            <a:fillRect/>
          </a:stretch>
        </p:blipFill>
        <p:spPr>
          <a:xfrm>
            <a:off x="1908175" y="2060575"/>
            <a:ext cx="4464050" cy="2243138"/>
          </a:xfrm>
          <a:prstGeom prst="rect">
            <a:avLst/>
          </a:prstGeom>
          <a:noFill/>
          <a:ln>
            <a:noFill/>
            <a:miter lim="800000"/>
          </a:ln>
        </p:spPr>
      </p:pic>
      <p:pic>
        <p:nvPicPr>
          <p:cNvPr id="3078" name="Picture 10" descr="c:\users\administrator\appdata\roaming\360se6\User Data\temp\t0172f793f5fb6067d9.jpg"/>
          <p:cNvPicPr>
            <a:picLocks noChangeAspect="1"/>
          </p:cNvPicPr>
          <p:nvPr/>
        </p:nvPicPr>
        <p:blipFill>
          <a:blip r:embed="rId4"/>
          <a:stretch>
            <a:fillRect/>
          </a:stretch>
        </p:blipFill>
        <p:spPr>
          <a:xfrm>
            <a:off x="41275" y="4292600"/>
            <a:ext cx="3810000" cy="2438400"/>
          </a:xfrm>
          <a:prstGeom prst="rect">
            <a:avLst/>
          </a:prstGeom>
          <a:noFill/>
          <a:ln>
            <a:noFill/>
            <a:miter lim="800000"/>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pSp>
        <p:nvGrpSpPr>
          <p:cNvPr id="12290" name="Group 5"/>
          <p:cNvGrpSpPr/>
          <p:nvPr/>
        </p:nvGrpSpPr>
        <p:grpSpPr>
          <a:xfrm>
            <a:off x="0" y="0"/>
            <a:ext cx="2987675" cy="1439863"/>
            <a:chExt cx="1882" cy="907"/>
          </a:xfrm>
        </p:grpSpPr>
        <p:pic>
          <p:nvPicPr>
            <p:cNvPr id="12296" name="Picture 6" descr="小女孩思考"/>
            <p:cNvPicPr>
              <a:picLocks noChangeAspect="1" noCrop="1"/>
            </p:cNvPicPr>
            <p:nvPr/>
          </p:nvPicPr>
          <p:blipFill>
            <a:blip r:embed="rId2"/>
            <a:stretch>
              <a:fillRect/>
            </a:stretch>
          </p:blipFill>
          <p:spPr>
            <a:xfrm>
              <a:off x="0" y="0"/>
              <a:ext cx="907" cy="907"/>
            </a:xfrm>
            <a:prstGeom prst="rect">
              <a:avLst/>
            </a:prstGeom>
            <a:noFill/>
            <a:ln>
              <a:noFill/>
              <a:miter lim="800000"/>
            </a:ln>
          </p:spPr>
        </p:pic>
        <p:sp>
          <p:nvSpPr>
            <p:cNvPr id="12297" name="Text Box 7"/>
            <p:cNvSpPr/>
            <p:nvPr/>
          </p:nvSpPr>
          <p:spPr>
            <a:xfrm>
              <a:off x="884" y="119"/>
              <a:ext cx="998"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0000CC"/>
                  </a:solidFill>
                  <a:ea typeface="宋体" pitchFamily="2" charset="-122"/>
                </a:rPr>
                <a:t>思考：</a:t>
              </a:r>
              <a:endParaRPr lang="zh-CN" altLang="en-US" sz="3600">
                <a:solidFill>
                  <a:srgbClr val="0000CC"/>
                </a:solidFill>
                <a:ea typeface="宋体" pitchFamily="2" charset="-122"/>
              </a:endParaRPr>
            </a:p>
          </p:txBody>
        </p:sp>
      </p:grpSp>
      <p:sp>
        <p:nvSpPr>
          <p:cNvPr id="12291" name="Rectangle 8"/>
          <p:cNvSpPr/>
          <p:nvPr/>
        </p:nvSpPr>
        <p:spPr>
          <a:xfrm>
            <a:off x="1619250" y="833438"/>
            <a:ext cx="6453188" cy="579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00"/>
                </a:solidFill>
                <a:latin typeface="黑体" panose="02010609060101010101" pitchFamily="49" charset="-122"/>
              </a:rPr>
              <a:t>2</a:t>
            </a:r>
            <a:r>
              <a:rPr lang="zh-CN" altLang="en-US" sz="3200" b="1">
                <a:solidFill>
                  <a:srgbClr val="000000"/>
                </a:solidFill>
                <a:latin typeface="黑体" panose="02010609060101010101" pitchFamily="49" charset="-122"/>
              </a:rPr>
              <a:t>、基因突变都会遗传给后代吗？</a:t>
            </a:r>
            <a:endParaRPr lang="zh-CN" altLang="en-US" sz="3200" b="1">
              <a:solidFill>
                <a:srgbClr val="000000"/>
              </a:solidFill>
              <a:latin typeface="黑体" panose="02010609060101010101" pitchFamily="49" charset="-122"/>
            </a:endParaRPr>
          </a:p>
        </p:txBody>
      </p:sp>
      <p:sp>
        <p:nvSpPr>
          <p:cNvPr id="12292" name="Rectangle 9"/>
          <p:cNvSpPr>
            <a:spLocks noChangeArrowheads="1"/>
          </p:cNvSpPr>
          <p:nvPr/>
        </p:nvSpPr>
        <p:spPr bwMode="auto">
          <a:xfrm>
            <a:off x="-36513" y="1341438"/>
            <a:ext cx="9144001" cy="2616200"/>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2800" b="1" spc="0">
                <a:solidFill>
                  <a:srgbClr val="2D5CE7"/>
                </a:solidFill>
                <a:latin typeface="楷体_GB2312" pitchFamily="1" charset="-122"/>
                <a:ea typeface="楷体_GB2312" pitchFamily="1" charset="-122"/>
              </a:rPr>
              <a:t>P81       </a:t>
            </a:r>
            <a:r>
              <a:rPr lang="zh-CN" altLang="en-US" sz="2800" b="1" spc="0">
                <a:latin typeface="楷体_GB2312" pitchFamily="1" charset="-122"/>
                <a:ea typeface="楷体_GB2312" pitchFamily="1" charset="-122"/>
              </a:rPr>
              <a:t>不一定</a:t>
            </a:r>
            <a:r>
              <a:rPr lang="zh-CN" altLang="en-US" sz="3600" b="1" spc="0">
                <a:solidFill>
                  <a:srgbClr val="2D5CE7"/>
                </a:solidFill>
                <a:latin typeface="楷体_GB2312" pitchFamily="1" charset="-122"/>
                <a:ea typeface="楷体_GB2312" pitchFamily="1" charset="-122"/>
              </a:rPr>
              <a:t>，</a:t>
            </a:r>
            <a:r>
              <a:rPr lang="zh-CN" altLang="en-US" sz="3600" b="1" u="sng" spc="0">
                <a:solidFill>
                  <a:srgbClr val="2D5CE7"/>
                </a:solidFill>
                <a:latin typeface="楷体_GB2312" pitchFamily="1" charset="-122"/>
                <a:ea typeface="楷体_GB2312" pitchFamily="1" charset="-122"/>
              </a:rPr>
              <a:t> </a:t>
            </a:r>
            <a:r>
              <a:rPr lang="zh-CN" altLang="en-US" sz="3200" u="sng" spc="0">
                <a:solidFill>
                  <a:srgbClr val="2D5CE7"/>
                </a:solidFill>
                <a:latin typeface="楷体_GB2312" pitchFamily="1" charset="-122"/>
                <a:ea typeface="楷体_GB2312" pitchFamily="1" charset="-122"/>
              </a:rPr>
              <a:t>若发生在配子中，可遗传， 若发生在体细胞中，一般不能遗传。有些植物体细胞中的基因突变可通过无性繁殖传递。</a:t>
            </a:r>
            <a:endParaRPr lang="en-US" altLang="zh-CN" sz="3200" u="sng">
              <a:solidFill>
                <a:srgbClr val="2D5CE7"/>
              </a:solidFill>
              <a:latin typeface="楷体_GB2312" pitchFamily="1" charset="-122"/>
              <a:ea typeface="楷体_GB2312" pitchFamily="1" charset="-122"/>
            </a:endParaRPr>
          </a:p>
          <a:p>
            <a:pPr marL="0" marR="0" lvl="0" indent="0" eaLnBrk="1" hangingPunct="1"/>
            <a:r>
              <a:rPr lang="zh-CN" altLang="en-US" sz="3200" u="sng" spc="0">
                <a:solidFill>
                  <a:srgbClr val="2D5CE7"/>
                </a:solidFill>
                <a:latin typeface="楷体_GB2312" pitchFamily="1" charset="-122"/>
                <a:ea typeface="楷体_GB2312" pitchFamily="1" charset="-122"/>
              </a:rPr>
              <a:t>此外人体</a:t>
            </a:r>
            <a:r>
              <a:rPr lang="zh-CN" altLang="en-US" sz="3200" u="sng" spc="0">
                <a:latin typeface="楷体_GB2312" pitchFamily="1" charset="-122"/>
                <a:ea typeface="楷体_GB2312" pitchFamily="1" charset="-122"/>
              </a:rPr>
              <a:t>某些体细胞基因</a:t>
            </a:r>
            <a:r>
              <a:rPr lang="zh-CN" altLang="en-US" sz="3200" u="sng" spc="0">
                <a:solidFill>
                  <a:srgbClr val="2D5CE7"/>
                </a:solidFill>
                <a:latin typeface="楷体_GB2312" pitchFamily="1" charset="-122"/>
                <a:ea typeface="楷体_GB2312" pitchFamily="1" charset="-122"/>
              </a:rPr>
              <a:t>的突变，有可能发展为癌细胞</a:t>
            </a:r>
            <a:endParaRPr lang="zh-CN" altLang="en-US" sz="3600" u="sng">
              <a:solidFill>
                <a:srgbClr val="2D5CE7"/>
              </a:solidFill>
              <a:latin typeface="楷体_GB2312" pitchFamily="1" charset="-122"/>
              <a:ea typeface="楷体_GB2312" pitchFamily="1" charset="-122"/>
            </a:endParaRPr>
          </a:p>
        </p:txBody>
      </p:sp>
      <p:sp>
        <p:nvSpPr>
          <p:cNvPr id="12293" name="Rectangle 10"/>
          <p:cNvSpPr/>
          <p:nvPr/>
        </p:nvSpPr>
        <p:spPr>
          <a:xfrm>
            <a:off x="-36512" y="3933825"/>
            <a:ext cx="9455150" cy="584200"/>
          </a:xfrm>
          <a:prstGeom prst="rect">
            <a:avLst/>
          </a:prstGeom>
          <a:noFill/>
          <a:ln>
            <a:noFill/>
            <a:miter lim="800000"/>
          </a:ln>
        </p:spPr>
        <p:txBody>
          <a:bodyPr wrap="none"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00"/>
                </a:solidFill>
                <a:latin typeface="黑体" panose="02010609060101010101" pitchFamily="49" charset="-122"/>
              </a:rPr>
              <a:t>3</a:t>
            </a:r>
            <a:r>
              <a:rPr lang="zh-CN" altLang="en-US" sz="3200" b="1">
                <a:solidFill>
                  <a:srgbClr val="000000"/>
                </a:solidFill>
                <a:latin typeface="黑体" panose="02010609060101010101" pitchFamily="49" charset="-122"/>
              </a:rPr>
              <a:t>、生物性状的改变一定是由基因突变引起的吗？</a:t>
            </a:r>
            <a:r>
              <a:rPr lang="zh-CN" altLang="en-US" sz="3200">
                <a:solidFill>
                  <a:srgbClr val="000000"/>
                </a:solidFill>
                <a:latin typeface="黑体" panose="02010609060101010101" pitchFamily="49" charset="-122"/>
              </a:rPr>
              <a:t> </a:t>
            </a:r>
            <a:endParaRPr lang="zh-CN" altLang="en-US" sz="3200">
              <a:solidFill>
                <a:srgbClr val="000000"/>
              </a:solidFill>
              <a:latin typeface="黑体" panose="02010609060101010101" pitchFamily="49" charset="-122"/>
            </a:endParaRPr>
          </a:p>
        </p:txBody>
      </p:sp>
      <p:sp>
        <p:nvSpPr>
          <p:cNvPr id="12294" name="Text Box 11"/>
          <p:cNvSpPr/>
          <p:nvPr/>
        </p:nvSpPr>
        <p:spPr>
          <a:xfrm>
            <a:off x="684213" y="4581525"/>
            <a:ext cx="7632700"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latin typeface="黑体" panose="02010609060101010101" pitchFamily="49" charset="-122"/>
              </a:rPr>
              <a:t>不一定，也可能是由环境改变引起的</a:t>
            </a:r>
            <a:endParaRPr lang="zh-CN" altLang="en-US" sz="2800" b="1">
              <a:latin typeface="黑体" panose="02010609060101010101" pitchFamily="49" charset="-122"/>
            </a:endParaRPr>
          </a:p>
        </p:txBody>
      </p:sp>
      <p:sp>
        <p:nvSpPr>
          <p:cNvPr id="12295" name="Text Box 35"/>
          <p:cNvSpPr/>
          <p:nvPr/>
        </p:nvSpPr>
        <p:spPr>
          <a:xfrm>
            <a:off x="0" y="5667375"/>
            <a:ext cx="8569325" cy="10779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solidFill>
                  <a:srgbClr val="000000"/>
                </a:solidFill>
                <a:latin typeface="黑体" panose="02010609060101010101" pitchFamily="49" charset="-122"/>
              </a:rPr>
              <a:t>4</a:t>
            </a:r>
            <a:r>
              <a:rPr lang="zh-CN" altLang="en-US" sz="3200" b="1">
                <a:solidFill>
                  <a:srgbClr val="000000"/>
                </a:solidFill>
                <a:latin typeface="黑体" panose="02010609060101010101" pitchFamily="49" charset="-122"/>
              </a:rPr>
              <a:t>、为什么在强烈的日光下要涂抹防晒霜？做</a:t>
            </a:r>
            <a:r>
              <a:rPr lang="en-US" altLang="zh-CN" sz="3200" b="1">
                <a:solidFill>
                  <a:srgbClr val="000000"/>
                </a:solidFill>
                <a:latin typeface="黑体" panose="02010609060101010101" pitchFamily="49" charset="-122"/>
              </a:rPr>
              <a:t>X</a:t>
            </a:r>
            <a:r>
              <a:rPr lang="zh-CN" altLang="en-US" sz="3200" b="1">
                <a:solidFill>
                  <a:srgbClr val="000000"/>
                </a:solidFill>
                <a:latin typeface="黑体" panose="02010609060101010101" pitchFamily="49" charset="-122"/>
              </a:rPr>
              <a:t>射线透视的医务人员要穿防护衣？</a:t>
            </a:r>
            <a:endParaRPr lang="zh-CN" altLang="en-US" sz="3200" b="1">
              <a:solidFill>
                <a:srgbClr val="00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3314" name="Rectangle 5"/>
          <p:cNvSpPr/>
          <p:nvPr/>
        </p:nvSpPr>
        <p:spPr>
          <a:xfrm>
            <a:off x="250825" y="1341438"/>
            <a:ext cx="8640763" cy="3990975"/>
          </a:xfrm>
          <a:prstGeom prst="rect">
            <a:avLst/>
          </a:prstGeom>
          <a:noFill/>
          <a:ln>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CC"/>
                </a:solidFill>
                <a:ea typeface="宋体" pitchFamily="2" charset="-122"/>
              </a:rPr>
              <a:t>      </a:t>
            </a:r>
            <a:r>
              <a:rPr lang="zh-CN" altLang="en-US" sz="3200" b="1">
                <a:solidFill>
                  <a:srgbClr val="0000CC"/>
                </a:solidFill>
                <a:ea typeface="宋体" pitchFamily="2" charset="-122"/>
              </a:rPr>
              <a:t>赖氨酸的密码子有如下几种：</a:t>
            </a:r>
            <a:r>
              <a:rPr lang="en-US" altLang="zh-CN" sz="3200" b="1">
                <a:solidFill>
                  <a:srgbClr val="0000CC"/>
                </a:solidFill>
                <a:ea typeface="宋体" pitchFamily="2" charset="-122"/>
              </a:rPr>
              <a:t>UUA</a:t>
            </a:r>
            <a:r>
              <a:rPr lang="zh-CN" altLang="en-US" sz="3200" b="1">
                <a:solidFill>
                  <a:srgbClr val="0000CC"/>
                </a:solidFill>
                <a:ea typeface="宋体" pitchFamily="2" charset="-122"/>
              </a:rPr>
              <a:t>、</a:t>
            </a:r>
            <a:r>
              <a:rPr lang="en-US" altLang="zh-CN" sz="3200" b="1">
                <a:solidFill>
                  <a:srgbClr val="0000CC"/>
                </a:solidFill>
                <a:ea typeface="宋体" pitchFamily="2" charset="-122"/>
              </a:rPr>
              <a:t>UUG</a:t>
            </a:r>
            <a:r>
              <a:rPr lang="zh-CN" altLang="en-US" sz="3200" b="1">
                <a:solidFill>
                  <a:srgbClr val="0000CC"/>
                </a:solidFill>
                <a:ea typeface="宋体" pitchFamily="2" charset="-122"/>
              </a:rPr>
              <a:t>、</a:t>
            </a:r>
            <a:r>
              <a:rPr lang="en-US" altLang="zh-CN" sz="3200" b="1">
                <a:solidFill>
                  <a:srgbClr val="0000CC"/>
                </a:solidFill>
                <a:ea typeface="宋体" pitchFamily="2" charset="-122"/>
              </a:rPr>
              <a:t>CUU</a:t>
            </a:r>
            <a:r>
              <a:rPr lang="zh-CN" altLang="en-US" sz="3200" b="1">
                <a:solidFill>
                  <a:srgbClr val="0000CC"/>
                </a:solidFill>
                <a:ea typeface="宋体" pitchFamily="2" charset="-122"/>
              </a:rPr>
              <a:t>、</a:t>
            </a:r>
            <a:r>
              <a:rPr lang="en-US" altLang="zh-CN" sz="3200" b="1">
                <a:solidFill>
                  <a:srgbClr val="0000CC"/>
                </a:solidFill>
                <a:ea typeface="宋体" pitchFamily="2" charset="-122"/>
              </a:rPr>
              <a:t>CUA</a:t>
            </a:r>
            <a:r>
              <a:rPr lang="zh-CN" altLang="en-US" sz="3200" b="1">
                <a:solidFill>
                  <a:srgbClr val="0000CC"/>
                </a:solidFill>
                <a:ea typeface="宋体" pitchFamily="2" charset="-122"/>
              </a:rPr>
              <a:t>、</a:t>
            </a:r>
            <a:r>
              <a:rPr lang="en-US" altLang="zh-CN" sz="3200" b="1">
                <a:solidFill>
                  <a:srgbClr val="0000CC"/>
                </a:solidFill>
                <a:ea typeface="宋体" pitchFamily="2" charset="-122"/>
              </a:rPr>
              <a:t>CUG</a:t>
            </a:r>
            <a:r>
              <a:rPr lang="zh-CN" altLang="en-US" sz="3200" b="1">
                <a:solidFill>
                  <a:srgbClr val="0000CC"/>
                </a:solidFill>
                <a:ea typeface="宋体" pitchFamily="2" charset="-122"/>
              </a:rPr>
              <a:t>，当某基因片段中的</a:t>
            </a:r>
            <a:r>
              <a:rPr lang="en-US" altLang="zh-CN" sz="3200" b="1">
                <a:solidFill>
                  <a:srgbClr val="0000CC"/>
                </a:solidFill>
                <a:ea typeface="宋体" pitchFamily="2" charset="-122"/>
              </a:rPr>
              <a:t>GAC</a:t>
            </a:r>
            <a:r>
              <a:rPr lang="zh-CN" altLang="en-US" sz="3200" b="1">
                <a:solidFill>
                  <a:srgbClr val="0000CC"/>
                </a:solidFill>
                <a:ea typeface="宋体" pitchFamily="2" charset="-122"/>
              </a:rPr>
              <a:t>突变为</a:t>
            </a:r>
            <a:r>
              <a:rPr lang="en-US" altLang="zh-CN" sz="3200" b="1">
                <a:solidFill>
                  <a:srgbClr val="0000CC"/>
                </a:solidFill>
                <a:ea typeface="宋体" pitchFamily="2" charset="-122"/>
              </a:rPr>
              <a:t>AAC</a:t>
            </a:r>
            <a:r>
              <a:rPr lang="zh-CN" altLang="en-US" sz="3200" b="1">
                <a:solidFill>
                  <a:srgbClr val="0000CC"/>
                </a:solidFill>
                <a:ea typeface="宋体" pitchFamily="2" charset="-122"/>
              </a:rPr>
              <a:t>时，这种突变的结果对该生物的影响是（    ）</a:t>
            </a:r>
            <a:endParaRPr lang="zh-CN" altLang="en-US" sz="3200">
              <a:solidFill>
                <a:srgbClr val="0000CC"/>
              </a:solidFill>
              <a:ea typeface="宋体" pitchFamily="2" charset="-122"/>
            </a:endParaRPr>
          </a:p>
          <a:p>
            <a:pPr marL="0" lvl="0" indent="0" eaLnBrk="1" hangingPunct="1"/>
            <a:r>
              <a:rPr lang="zh-CN" altLang="en-US" sz="3200" b="1">
                <a:solidFill>
                  <a:srgbClr val="0000CC"/>
                </a:solidFill>
                <a:ea typeface="宋体" pitchFamily="2" charset="-122"/>
              </a:rPr>
              <a:t>    </a:t>
            </a:r>
            <a:r>
              <a:rPr lang="en-US" altLang="zh-CN" sz="3200" b="1">
                <a:solidFill>
                  <a:srgbClr val="0000CC"/>
                </a:solidFill>
                <a:ea typeface="宋体" pitchFamily="2" charset="-122"/>
              </a:rPr>
              <a:t>A</a:t>
            </a:r>
            <a:r>
              <a:rPr lang="zh-CN" altLang="en-US" sz="3200" b="1">
                <a:solidFill>
                  <a:srgbClr val="0000CC"/>
                </a:solidFill>
                <a:ea typeface="宋体" pitchFamily="2" charset="-122"/>
              </a:rPr>
              <a:t>．一定是有害的    </a:t>
            </a:r>
            <a:endParaRPr lang="zh-CN" altLang="en-US" sz="3200" b="1">
              <a:solidFill>
                <a:srgbClr val="0000CC"/>
              </a:solidFill>
              <a:ea typeface="宋体" pitchFamily="2" charset="-122"/>
            </a:endParaRPr>
          </a:p>
          <a:p>
            <a:pPr marL="0" lvl="0" indent="0" eaLnBrk="1" hangingPunct="1"/>
            <a:r>
              <a:rPr lang="zh-CN" altLang="en-US" sz="3200" b="1">
                <a:solidFill>
                  <a:srgbClr val="0000CC"/>
                </a:solidFill>
                <a:ea typeface="宋体" pitchFamily="2" charset="-122"/>
              </a:rPr>
              <a:t>    </a:t>
            </a:r>
            <a:r>
              <a:rPr lang="en-US" altLang="zh-CN" sz="3200" b="1">
                <a:solidFill>
                  <a:srgbClr val="0000CC"/>
                </a:solidFill>
                <a:ea typeface="宋体" pitchFamily="2" charset="-122"/>
              </a:rPr>
              <a:t>B</a:t>
            </a:r>
            <a:r>
              <a:rPr lang="zh-CN" altLang="en-US" sz="3200" b="1">
                <a:solidFill>
                  <a:srgbClr val="0000CC"/>
                </a:solidFill>
                <a:ea typeface="宋体" pitchFamily="2" charset="-122"/>
              </a:rPr>
              <a:t>．一定是有利的  </a:t>
            </a:r>
            <a:endParaRPr lang="zh-CN" altLang="en-US" sz="3200" b="1">
              <a:solidFill>
                <a:srgbClr val="0000CC"/>
              </a:solidFill>
              <a:ea typeface="宋体" pitchFamily="2" charset="-122"/>
            </a:endParaRPr>
          </a:p>
          <a:p>
            <a:pPr marL="0" lvl="0" indent="0" eaLnBrk="1" hangingPunct="1"/>
            <a:r>
              <a:rPr lang="zh-CN" altLang="en-US" sz="3200" b="1">
                <a:solidFill>
                  <a:srgbClr val="0000CC"/>
                </a:solidFill>
                <a:ea typeface="宋体" pitchFamily="2" charset="-122"/>
              </a:rPr>
              <a:t>    </a:t>
            </a:r>
            <a:r>
              <a:rPr lang="en-US" altLang="zh-CN" sz="3200" b="1">
                <a:solidFill>
                  <a:srgbClr val="0000CC"/>
                </a:solidFill>
                <a:ea typeface="宋体" pitchFamily="2" charset="-122"/>
              </a:rPr>
              <a:t>C</a:t>
            </a:r>
            <a:r>
              <a:rPr lang="zh-CN" altLang="en-US" sz="3200" b="1">
                <a:solidFill>
                  <a:srgbClr val="0000CC"/>
                </a:solidFill>
                <a:ea typeface="宋体" pitchFamily="2" charset="-122"/>
              </a:rPr>
              <a:t>．有害的概率大于有利的概率   </a:t>
            </a:r>
            <a:endParaRPr lang="zh-CN" altLang="en-US" sz="3200" b="1">
              <a:solidFill>
                <a:srgbClr val="0000CC"/>
              </a:solidFill>
              <a:ea typeface="宋体" pitchFamily="2" charset="-122"/>
            </a:endParaRPr>
          </a:p>
          <a:p>
            <a:pPr marL="0" lvl="0" indent="0" eaLnBrk="1" hangingPunct="1"/>
            <a:r>
              <a:rPr lang="zh-CN" altLang="en-US" sz="3200" b="1">
                <a:solidFill>
                  <a:srgbClr val="0000CC"/>
                </a:solidFill>
                <a:ea typeface="宋体" pitchFamily="2" charset="-122"/>
              </a:rPr>
              <a:t>    </a:t>
            </a:r>
            <a:r>
              <a:rPr lang="en-US" altLang="zh-CN" sz="3200" b="1">
                <a:solidFill>
                  <a:srgbClr val="0000CC"/>
                </a:solidFill>
                <a:ea typeface="宋体" pitchFamily="2" charset="-122"/>
              </a:rPr>
              <a:t>D</a:t>
            </a:r>
            <a:r>
              <a:rPr lang="zh-CN" altLang="en-US" sz="3200" b="1">
                <a:solidFill>
                  <a:srgbClr val="0000CC"/>
                </a:solidFill>
                <a:ea typeface="宋体" pitchFamily="2" charset="-122"/>
              </a:rPr>
              <a:t>．既无利也无害</a:t>
            </a:r>
            <a:endParaRPr lang="zh-CN" altLang="en-US" sz="3200" b="1">
              <a:solidFill>
                <a:srgbClr val="0000CC"/>
              </a:solidFill>
              <a:ea typeface="宋体" pitchFamily="2" charset="-122"/>
            </a:endParaRPr>
          </a:p>
        </p:txBody>
      </p:sp>
      <p:grpSp>
        <p:nvGrpSpPr>
          <p:cNvPr id="13315" name="Group 8"/>
          <p:cNvGrpSpPr/>
          <p:nvPr/>
        </p:nvGrpSpPr>
        <p:grpSpPr>
          <a:xfrm>
            <a:off x="0" y="0"/>
            <a:ext cx="3924300" cy="1193800"/>
            <a:chExt cx="2472" cy="752"/>
          </a:xfrm>
        </p:grpSpPr>
        <p:pic>
          <p:nvPicPr>
            <p:cNvPr id="13317" name="Picture 6" descr="书"/>
            <p:cNvPicPr>
              <a:picLocks noChangeAspect="1" noCrop="1"/>
            </p:cNvPicPr>
            <p:nvPr/>
          </p:nvPicPr>
          <p:blipFill>
            <a:blip r:embed="rId2"/>
            <a:stretch>
              <a:fillRect/>
            </a:stretch>
          </p:blipFill>
          <p:spPr>
            <a:xfrm>
              <a:off x="0" y="0"/>
              <a:ext cx="907" cy="752"/>
            </a:xfrm>
            <a:prstGeom prst="rect">
              <a:avLst/>
            </a:prstGeom>
            <a:noFill/>
            <a:ln>
              <a:noFill/>
              <a:miter lim="800000"/>
            </a:ln>
          </p:spPr>
        </p:pic>
        <p:sp>
          <p:nvSpPr>
            <p:cNvPr id="13318" name="Text Box 7"/>
            <p:cNvSpPr/>
            <p:nvPr/>
          </p:nvSpPr>
          <p:spPr>
            <a:xfrm>
              <a:off x="884" y="255"/>
              <a:ext cx="1588"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9900"/>
                  </a:solidFill>
                  <a:ea typeface="宋体" pitchFamily="2" charset="-122"/>
                </a:rPr>
                <a:t>跟踪训练一</a:t>
              </a:r>
              <a:endParaRPr lang="zh-CN" altLang="en-US" sz="3200" b="1">
                <a:solidFill>
                  <a:srgbClr val="009900"/>
                </a:solidFill>
                <a:ea typeface="宋体" pitchFamily="2" charset="-122"/>
              </a:endParaRPr>
            </a:p>
          </p:txBody>
        </p:sp>
      </p:grpSp>
      <p:sp>
        <p:nvSpPr>
          <p:cNvPr id="13316" name="Text Box 9"/>
          <p:cNvSpPr/>
          <p:nvPr/>
        </p:nvSpPr>
        <p:spPr>
          <a:xfrm>
            <a:off x="1547813" y="2636838"/>
            <a:ext cx="1728787" cy="9144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5400">
                <a:solidFill>
                  <a:srgbClr val="FF0000"/>
                </a:solidFill>
                <a:ea typeface="宋体" pitchFamily="2" charset="-122"/>
              </a:rPr>
              <a:t>D</a:t>
            </a:r>
            <a:endParaRPr lang="en-US" altLang="zh-CN" sz="5400">
              <a:solidFill>
                <a:srgbClr val="FF0000"/>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slide(fromBottom)">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4338" name="Rectangle 2"/>
          <p:cNvSpPr/>
          <p:nvPr/>
        </p:nvSpPr>
        <p:spPr>
          <a:xfrm>
            <a:off x="985838" y="2100263"/>
            <a:ext cx="2214562" cy="427037"/>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990000"/>
                </a:solidFill>
                <a:latin typeface="楷体_GB2312" pitchFamily="1" charset="-122"/>
                <a:ea typeface="楷体_GB2312" pitchFamily="1" charset="-122"/>
              </a:rPr>
              <a:t>物理因素：</a:t>
            </a:r>
            <a:endParaRPr kumimoji="1" lang="zh-CN" altLang="en-US" sz="2800" b="1">
              <a:latin typeface="楷体_GB2312" pitchFamily="1" charset="-122"/>
              <a:ea typeface="楷体_GB2312" pitchFamily="1" charset="-122"/>
            </a:endParaRPr>
          </a:p>
        </p:txBody>
      </p:sp>
      <p:sp>
        <p:nvSpPr>
          <p:cNvPr id="14339" name="Rectangle 3"/>
          <p:cNvSpPr/>
          <p:nvPr/>
        </p:nvSpPr>
        <p:spPr>
          <a:xfrm>
            <a:off x="914400" y="2819400"/>
            <a:ext cx="1828800" cy="427038"/>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990000"/>
                </a:solidFill>
                <a:latin typeface="楷体_GB2312" pitchFamily="1" charset="-122"/>
                <a:ea typeface="楷体_GB2312" pitchFamily="1" charset="-122"/>
              </a:rPr>
              <a:t>化学因素：</a:t>
            </a:r>
            <a:endParaRPr lang="zh-CN" altLang="en-US" sz="2800" b="1">
              <a:latin typeface="楷体_GB2312" pitchFamily="1" charset="-122"/>
              <a:ea typeface="楷体_GB2312" pitchFamily="1" charset="-122"/>
            </a:endParaRPr>
          </a:p>
        </p:txBody>
      </p:sp>
      <p:sp>
        <p:nvSpPr>
          <p:cNvPr id="14340" name="Rectangle 4"/>
          <p:cNvSpPr/>
          <p:nvPr/>
        </p:nvSpPr>
        <p:spPr>
          <a:xfrm>
            <a:off x="928688" y="3860800"/>
            <a:ext cx="1890712" cy="427038"/>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990000"/>
                </a:solidFill>
                <a:latin typeface="楷体_GB2312" pitchFamily="1" charset="-122"/>
                <a:ea typeface="楷体_GB2312" pitchFamily="1" charset="-122"/>
              </a:rPr>
              <a:t>生物因素：</a:t>
            </a:r>
            <a:endParaRPr lang="zh-CN" altLang="en-US" sz="2800" b="1">
              <a:latin typeface="楷体_GB2312" pitchFamily="1" charset="-122"/>
              <a:ea typeface="楷体_GB2312" pitchFamily="1" charset="-122"/>
            </a:endParaRPr>
          </a:p>
        </p:txBody>
      </p:sp>
      <p:sp>
        <p:nvSpPr>
          <p:cNvPr id="14341" name="AutoShape 5"/>
          <p:cNvSpPr/>
          <p:nvPr/>
        </p:nvSpPr>
        <p:spPr>
          <a:xfrm>
            <a:off x="698500" y="2316163"/>
            <a:ext cx="230188" cy="1849437"/>
          </a:xfrm>
          <a:prstGeom prst="leftBrace">
            <a:avLst>
              <a:gd name="adj1" fmla="val 66954"/>
              <a:gd name="adj2" fmla="val 50000"/>
            </a:avLst>
          </a:prstGeom>
          <a:noFill/>
          <a:ln w="50800">
            <a:solidFill>
              <a:schemeClr val="tx1"/>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4342" name="Rectangle 6"/>
          <p:cNvSpPr>
            <a:spLocks noChangeArrowheads="1"/>
          </p:cNvSpPr>
          <p:nvPr/>
        </p:nvSpPr>
        <p:spPr bwMode="auto">
          <a:xfrm>
            <a:off x="395288" y="1052513"/>
            <a:ext cx="7921625" cy="554037"/>
          </a:xfrm>
          <a:prstGeom prst="rect">
            <a:avLst/>
          </a:prstGeom>
          <a:noFill/>
          <a:ln w="63500">
            <a:noFill/>
            <a:miter lim="800000"/>
            <a:tailEnd type="none" w="lg" len="med"/>
          </a:ln>
          <a:effectLst/>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3600" b="1" spc="0">
                <a:effectLst>
                  <a:outerShdw blurRad="38100" dist="38100" dir="2700000" algn="tl">
                    <a:srgbClr val="FFFFFF"/>
                  </a:outerShdw>
                </a:effectLst>
                <a:latin typeface="黑体" panose="02010609060101010101" pitchFamily="49" charset="-122"/>
              </a:rPr>
              <a:t>(1)</a:t>
            </a:r>
            <a:r>
              <a:rPr lang="zh-CN" altLang="en-US" sz="3600" b="1" spc="0">
                <a:effectLst>
                  <a:outerShdw blurRad="38100" dist="38100" dir="2700000" algn="tl">
                    <a:srgbClr val="FFFFFF"/>
                  </a:outerShdw>
                </a:effectLst>
                <a:latin typeface="黑体" panose="02010609060101010101" pitchFamily="49" charset="-122"/>
              </a:rPr>
              <a:t>基因突变的原因：</a:t>
            </a:r>
            <a:r>
              <a:rPr lang="en-US" altLang="zh-CN" sz="3600" b="1" spc="0">
                <a:solidFill>
                  <a:srgbClr val="0000CC"/>
                </a:solidFill>
                <a:ea typeface="宋体" pitchFamily="2" charset="-122"/>
              </a:rPr>
              <a:t> P81~82</a:t>
            </a:r>
            <a:endParaRPr lang="zh-CN" altLang="en-US" sz="3600" b="1">
              <a:effectLst>
                <a:outerShdw blurRad="38100" dist="38100" dir="2700000" algn="tl">
                  <a:srgbClr val="FFFFFF"/>
                </a:outerShdw>
              </a:effectLst>
              <a:latin typeface="黑体" panose="02010609060101010101" pitchFamily="49" charset="-122"/>
            </a:endParaRPr>
          </a:p>
        </p:txBody>
      </p:sp>
      <p:sp>
        <p:nvSpPr>
          <p:cNvPr id="14343" name="Rectangle 7"/>
          <p:cNvSpPr/>
          <p:nvPr/>
        </p:nvSpPr>
        <p:spPr>
          <a:xfrm>
            <a:off x="2590800" y="2057400"/>
            <a:ext cx="6078538" cy="519113"/>
          </a:xfrm>
          <a:prstGeom prst="rect">
            <a:avLst/>
          </a:prstGeom>
          <a:noFill/>
          <a:ln w="34925">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latin typeface="黑体" panose="02010609060101010101" pitchFamily="49" charset="-122"/>
              </a:rPr>
              <a:t>如</a:t>
            </a:r>
            <a:r>
              <a:rPr kumimoji="1" lang="en-US" altLang="zh-CN" sz="2800" b="1">
                <a:latin typeface="黑体" panose="02010609060101010101" pitchFamily="49" charset="-122"/>
              </a:rPr>
              <a:t>X</a:t>
            </a:r>
            <a:r>
              <a:rPr kumimoji="1" lang="zh-CN" altLang="en-US" sz="2800" b="1">
                <a:latin typeface="黑体" panose="02010609060101010101" pitchFamily="49" charset="-122"/>
              </a:rPr>
              <a:t>射线、</a:t>
            </a:r>
            <a:r>
              <a:rPr kumimoji="1" lang="en-US" altLang="zh-CN" sz="2800" b="1">
                <a:latin typeface="黑体" panose="02010609060101010101" pitchFamily="49" charset="-122"/>
              </a:rPr>
              <a:t>γ</a:t>
            </a:r>
            <a:r>
              <a:rPr kumimoji="1" lang="zh-CN" altLang="en-US" sz="2800" b="1">
                <a:latin typeface="黑体" panose="02010609060101010101" pitchFamily="49" charset="-122"/>
              </a:rPr>
              <a:t>射线、紫外线、激光等。</a:t>
            </a:r>
            <a:endParaRPr kumimoji="1" lang="zh-CN" altLang="en-US" sz="2800" b="1">
              <a:latin typeface="黑体" panose="02010609060101010101" pitchFamily="49" charset="-122"/>
            </a:endParaRPr>
          </a:p>
        </p:txBody>
      </p:sp>
      <p:sp>
        <p:nvSpPr>
          <p:cNvPr id="14344" name="Rectangle 8"/>
          <p:cNvSpPr/>
          <p:nvPr/>
        </p:nvSpPr>
        <p:spPr>
          <a:xfrm>
            <a:off x="2514600" y="2743200"/>
            <a:ext cx="6629400" cy="946150"/>
          </a:xfrm>
          <a:prstGeom prst="rect">
            <a:avLst/>
          </a:prstGeom>
          <a:noFill/>
          <a:ln w="349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latin typeface="黑体" panose="02010609060101010101" pitchFamily="49" charset="-122"/>
              </a:rPr>
              <a:t>亚硝酸、碱基类似物，硫酸二乙酯，</a:t>
            </a:r>
            <a:endParaRPr lang="zh-CN" altLang="en-US" sz="2800" b="1">
              <a:latin typeface="黑体" panose="02010609060101010101" pitchFamily="49" charset="-122"/>
            </a:endParaRPr>
          </a:p>
          <a:p>
            <a:pPr marL="0" lvl="0" indent="0" eaLnBrk="1" hangingPunct="1"/>
            <a:r>
              <a:rPr lang="zh-CN" altLang="en-US" sz="2800" b="1">
                <a:solidFill>
                  <a:schemeClr val="accent2"/>
                </a:solidFill>
                <a:latin typeface="黑体" panose="02010609060101010101" pitchFamily="49" charset="-122"/>
              </a:rPr>
              <a:t>秋水仙素等</a:t>
            </a:r>
            <a:endParaRPr lang="zh-CN" altLang="en-US" sz="2800" b="1">
              <a:solidFill>
                <a:schemeClr val="accent2"/>
              </a:solidFill>
              <a:latin typeface="黑体" panose="02010609060101010101" pitchFamily="49" charset="-122"/>
            </a:endParaRPr>
          </a:p>
        </p:txBody>
      </p:sp>
      <p:sp>
        <p:nvSpPr>
          <p:cNvPr id="14345" name="Rectangle 9"/>
          <p:cNvSpPr/>
          <p:nvPr/>
        </p:nvSpPr>
        <p:spPr>
          <a:xfrm>
            <a:off x="2667000" y="3886200"/>
            <a:ext cx="4113213" cy="519113"/>
          </a:xfrm>
          <a:prstGeom prst="rect">
            <a:avLst/>
          </a:prstGeom>
          <a:noFill/>
          <a:ln w="34925">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latin typeface="黑体" panose="02010609060101010101" pitchFamily="49" charset="-122"/>
              </a:rPr>
              <a:t>包括病毒和某些细菌等。</a:t>
            </a:r>
            <a:endParaRPr lang="zh-CN" altLang="en-US" sz="2800" b="1">
              <a:latin typeface="黑体" panose="02010609060101010101" pitchFamily="49" charset="-122"/>
            </a:endParaRPr>
          </a:p>
        </p:txBody>
      </p:sp>
      <p:sp>
        <p:nvSpPr>
          <p:cNvPr id="14346" name="Text Box 10"/>
          <p:cNvSpPr/>
          <p:nvPr/>
        </p:nvSpPr>
        <p:spPr>
          <a:xfrm>
            <a:off x="34925" y="2768600"/>
            <a:ext cx="677863" cy="1452563"/>
          </a:xfrm>
          <a:prstGeom prst="rect">
            <a:avLst/>
          </a:prstGeom>
          <a:noFill/>
          <a:ln w="34925">
            <a:noFill/>
            <a:miter lim="800000"/>
          </a:ln>
        </p:spPr>
        <p:txBody>
          <a:bodyPr vert="eaVert">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FF0000"/>
                </a:solidFill>
                <a:ea typeface="宋体" pitchFamily="2" charset="-122"/>
              </a:rPr>
              <a:t>外因</a:t>
            </a:r>
            <a:endParaRPr lang="zh-CN" altLang="en-US" sz="3200" b="1">
              <a:solidFill>
                <a:srgbClr val="FF0000"/>
              </a:solidFill>
              <a:ea typeface="宋体" pitchFamily="2" charset="-122"/>
            </a:endParaRPr>
          </a:p>
        </p:txBody>
      </p:sp>
      <p:sp>
        <p:nvSpPr>
          <p:cNvPr id="14347" name="Text Box 11"/>
          <p:cNvSpPr/>
          <p:nvPr/>
        </p:nvSpPr>
        <p:spPr>
          <a:xfrm>
            <a:off x="152400" y="5441950"/>
            <a:ext cx="2332038" cy="584200"/>
          </a:xfrm>
          <a:prstGeom prst="rect">
            <a:avLst/>
          </a:prstGeom>
          <a:noFill/>
          <a:ln w="349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FF0000"/>
                </a:solidFill>
                <a:ea typeface="宋体" pitchFamily="2" charset="-122"/>
              </a:rPr>
              <a:t>内因：</a:t>
            </a:r>
            <a:endParaRPr lang="zh-CN" altLang="en-US" sz="3200" b="1">
              <a:solidFill>
                <a:srgbClr val="FF0000"/>
              </a:solidFill>
              <a:ea typeface="宋体" pitchFamily="2" charset="-122"/>
            </a:endParaRPr>
          </a:p>
        </p:txBody>
      </p:sp>
      <p:sp>
        <p:nvSpPr>
          <p:cNvPr id="14348" name="Text Box 12"/>
          <p:cNvSpPr/>
          <p:nvPr/>
        </p:nvSpPr>
        <p:spPr>
          <a:xfrm>
            <a:off x="1403350" y="5445125"/>
            <a:ext cx="6019800" cy="1160463"/>
          </a:xfrm>
          <a:prstGeom prst="rect">
            <a:avLst/>
          </a:prstGeom>
          <a:noFill/>
          <a:ln w="349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800" b="1" u="sng">
                <a:latin typeface="黑体" panose="02010609060101010101" pitchFamily="49" charset="-122"/>
              </a:rPr>
              <a:t>DNA</a:t>
            </a:r>
            <a:r>
              <a:rPr lang="zh-CN" altLang="en-US" sz="2800" b="1" u="sng">
                <a:latin typeface="黑体" panose="02010609060101010101" pitchFamily="49" charset="-122"/>
              </a:rPr>
              <a:t>分子复制偶尔发生错误，</a:t>
            </a:r>
            <a:endParaRPr lang="zh-CN" altLang="en-US" sz="2800" b="1" u="sng">
              <a:latin typeface="黑体" panose="02010609060101010101" pitchFamily="49" charset="-122"/>
            </a:endParaRPr>
          </a:p>
          <a:p>
            <a:pPr marL="0" lvl="0" indent="0" eaLnBrk="1" hangingPunct="1">
              <a:spcBef>
                <a:spcPct val="50000"/>
              </a:spcBef>
            </a:pPr>
            <a:r>
              <a:rPr lang="en-US" altLang="zh-CN" sz="2800" b="1" u="sng">
                <a:latin typeface="黑体" panose="02010609060101010101" pitchFamily="49" charset="-122"/>
              </a:rPr>
              <a:t>DNA</a:t>
            </a:r>
            <a:r>
              <a:rPr lang="zh-CN" altLang="en-US" sz="2800" b="1" u="sng">
                <a:latin typeface="黑体" panose="02010609060101010101" pitchFamily="49" charset="-122"/>
              </a:rPr>
              <a:t>碱基组成发生改变等</a:t>
            </a:r>
            <a:endParaRPr lang="zh-CN" altLang="en-US" sz="2800" b="1" u="sng">
              <a:latin typeface="黑体" panose="02010609060101010101" pitchFamily="49" charset="-122"/>
            </a:endParaRPr>
          </a:p>
        </p:txBody>
      </p:sp>
      <p:sp>
        <p:nvSpPr>
          <p:cNvPr id="14349" name="Rectangle 13"/>
          <p:cNvSpPr/>
          <p:nvPr/>
        </p:nvSpPr>
        <p:spPr>
          <a:xfrm>
            <a:off x="0" y="0"/>
            <a:ext cx="8675688" cy="820738"/>
          </a:xfrm>
          <a:prstGeom prst="rect">
            <a:avLst/>
          </a:prstGeom>
          <a:solidFill>
            <a:srgbClr val="92D050"/>
          </a:solidFill>
          <a:ln>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4000" b="1">
                <a:solidFill>
                  <a:srgbClr val="000000"/>
                </a:solidFill>
                <a:ea typeface="宋体" pitchFamily="2" charset="-122"/>
              </a:rPr>
              <a:t>3</a:t>
            </a:r>
            <a:r>
              <a:rPr lang="zh-CN" altLang="en-US" sz="4000" b="1">
                <a:solidFill>
                  <a:srgbClr val="000000"/>
                </a:solidFill>
                <a:ea typeface="宋体" pitchFamily="2" charset="-122"/>
              </a:rPr>
              <a:t>、基因突变的原因和特点</a:t>
            </a:r>
            <a:endParaRPr lang="zh-CN" altLang="en-US" sz="4000" b="1">
              <a:solidFill>
                <a:srgbClr val="000000"/>
              </a:solidFill>
              <a:ea typeface="宋体" pitchFamily="2" charset="-122"/>
            </a:endParaRPr>
          </a:p>
        </p:txBody>
      </p:sp>
      <p:sp>
        <p:nvSpPr>
          <p:cNvPr id="14350" name="矩形 13"/>
          <p:cNvSpPr/>
          <p:nvPr/>
        </p:nvSpPr>
        <p:spPr>
          <a:xfrm>
            <a:off x="4356100" y="4508500"/>
            <a:ext cx="4572000" cy="647700"/>
          </a:xfrm>
          <a:prstGeom prst="rect">
            <a:avLst/>
          </a:prstGeom>
          <a:solidFill>
            <a:srgbClr val="FFC0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lnSpc>
                <a:spcPct val="90000"/>
              </a:lnSpc>
              <a:buFont typeface="Wingdings" pitchFamily="2" charset="2"/>
            </a:pPr>
            <a:r>
              <a:rPr lang="zh-CN" altLang="zh-CN" sz="2000" b="1">
                <a:solidFill>
                  <a:srgbClr val="000000"/>
                </a:solidFill>
                <a:latin typeface="黑体" panose="02010609060101010101" pitchFamily="49" charset="-122"/>
              </a:rPr>
              <a:t>特别提醒: 我们应该保护环境,远离这些因素, 养成良好的饮食,卫生习惯.</a:t>
            </a:r>
            <a:endParaRPr lang="zh-CN" altLang="zh-CN" sz="2000" b="1">
              <a:solidFill>
                <a:srgbClr val="00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350"/>
                                        </p:tgtEl>
                                        <p:attrNameLst>
                                          <p:attrName>style.visibility</p:attrName>
                                        </p:attrNameLst>
                                      </p:cBhvr>
                                      <p:to>
                                        <p:strVal val="visible"/>
                                      </p:to>
                                    </p:set>
                                    <p:anim calcmode="lin" valueType="num">
                                      <p:cBhvr>
                                        <p:cTn id="19" dur="500" fill="hold"/>
                                        <p:tgtEl>
                                          <p:spTgt spid="1435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350"/>
                                        </p:tgtEl>
                                        <p:attrNameLst>
                                          <p:attrName>ppt_y</p:attrName>
                                        </p:attrNameLst>
                                      </p:cBhvr>
                                      <p:tavLst>
                                        <p:tav tm="0">
                                          <p:val>
                                            <p:strVal val="#ppt_y"/>
                                          </p:val>
                                        </p:tav>
                                        <p:tav tm="100000">
                                          <p:val>
                                            <p:strVal val="#ppt_y"/>
                                          </p:val>
                                        </p:tav>
                                      </p:tavLst>
                                    </p:anim>
                                    <p:anim calcmode="lin" valueType="num">
                                      <p:cBhvr>
                                        <p:cTn id="21" dur="500" fill="hold"/>
                                        <p:tgtEl>
                                          <p:spTgt spid="1435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35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350"/>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P spid="14348" grpId="0"/>
      <p:bldP spid="1435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5362" name="Text Box 2"/>
          <p:cNvSpPr/>
          <p:nvPr/>
        </p:nvSpPr>
        <p:spPr>
          <a:xfrm>
            <a:off x="684213" y="1341438"/>
            <a:ext cx="6553200" cy="36226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细菌      无抗药性</a:t>
            </a:r>
            <a:r>
              <a:rPr lang="en-US" altLang="zh-CN" sz="2800" b="1">
                <a:solidFill>
                  <a:srgbClr val="333399"/>
                </a:solidFill>
                <a:latin typeface="华文中宋" panose="02010600040101010101" charset="-122"/>
                <a:ea typeface="楷体_GB2312" pitchFamily="1" charset="-122"/>
              </a:rPr>
              <a:t>——</a:t>
            </a:r>
            <a:r>
              <a:rPr lang="zh-CN" altLang="en-US" sz="2800" b="1">
                <a:solidFill>
                  <a:srgbClr val="333399"/>
                </a:solidFill>
                <a:latin typeface="楷体_GB2312" pitchFamily="1" charset="-122"/>
                <a:ea typeface="楷体_GB2312" pitchFamily="1" charset="-122"/>
              </a:rPr>
              <a:t>抗药性</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棉花      正常枝</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短果枝 </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果蝇      红眼</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白眼           </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          长翅</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残翅</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家鸽      羽毛白色</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灰红色</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人        正常色觉</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色盲     </a:t>
            </a:r>
            <a:endParaRPr lang="zh-CN" altLang="en-US" sz="2800" b="1">
              <a:solidFill>
                <a:srgbClr val="333399"/>
              </a:solidFill>
              <a:latin typeface="华文新魏" pitchFamily="2" charset="-122"/>
              <a:ea typeface="华文新魏" pitchFamily="2" charset="-122"/>
            </a:endParaRPr>
          </a:p>
          <a:p>
            <a:pPr marL="0" lvl="0" indent="0" eaLnBrk="1" hangingPunct="1">
              <a:lnSpc>
                <a:spcPct val="75000"/>
              </a:lnSpc>
              <a:spcBef>
                <a:spcPct val="50000"/>
              </a:spcBef>
            </a:pPr>
            <a:r>
              <a:rPr lang="zh-CN" altLang="en-US" sz="2800" b="1">
                <a:solidFill>
                  <a:srgbClr val="333399"/>
                </a:solidFill>
                <a:latin typeface="华文新魏" pitchFamily="2" charset="-122"/>
                <a:ea typeface="华文新魏" pitchFamily="2" charset="-122"/>
              </a:rPr>
              <a:t>          正常肤色</a:t>
            </a:r>
            <a:r>
              <a:rPr lang="en-US" altLang="zh-CN" sz="2800" b="1">
                <a:solidFill>
                  <a:srgbClr val="333399"/>
                </a:solidFill>
                <a:latin typeface="华文中宋" panose="02010600040101010101" charset="-122"/>
                <a:ea typeface="华文新魏" pitchFamily="2" charset="-122"/>
              </a:rPr>
              <a:t>——</a:t>
            </a:r>
            <a:r>
              <a:rPr lang="zh-CN" altLang="en-US" sz="2800" b="1">
                <a:solidFill>
                  <a:srgbClr val="333399"/>
                </a:solidFill>
                <a:latin typeface="华文新魏" pitchFamily="2" charset="-122"/>
                <a:ea typeface="华文新魏" pitchFamily="2" charset="-122"/>
              </a:rPr>
              <a:t>白化病</a:t>
            </a:r>
            <a:endParaRPr lang="zh-CN" altLang="en-US" sz="2800" b="1">
              <a:solidFill>
                <a:srgbClr val="333399"/>
              </a:solidFill>
              <a:latin typeface="华文新魏" pitchFamily="2" charset="-122"/>
              <a:ea typeface="华文新魏" pitchFamily="2" charset="-122"/>
            </a:endParaRPr>
          </a:p>
        </p:txBody>
      </p:sp>
      <p:sp>
        <p:nvSpPr>
          <p:cNvPr id="15363" name="Rectangle 3"/>
          <p:cNvSpPr/>
          <p:nvPr/>
        </p:nvSpPr>
        <p:spPr>
          <a:xfrm>
            <a:off x="36513" y="5013325"/>
            <a:ext cx="6335712" cy="7016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4000" b="1">
                <a:solidFill>
                  <a:srgbClr val="000000"/>
                </a:solidFill>
                <a:ea typeface="隶书" pitchFamily="1" charset="-122"/>
              </a:rPr>
              <a:t>你认为突变有什么特点？</a:t>
            </a:r>
            <a:endParaRPr lang="zh-CN" altLang="en-US" sz="4000" b="1">
              <a:solidFill>
                <a:srgbClr val="000000"/>
              </a:solidFill>
              <a:ea typeface="隶书" pitchFamily="1" charset="-122"/>
            </a:endParaRPr>
          </a:p>
        </p:txBody>
      </p:sp>
      <p:sp>
        <p:nvSpPr>
          <p:cNvPr id="15364" name="Text Box 5"/>
          <p:cNvSpPr/>
          <p:nvPr/>
        </p:nvSpPr>
        <p:spPr>
          <a:xfrm>
            <a:off x="179388" y="692150"/>
            <a:ext cx="4284662" cy="6413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600" b="1">
                <a:solidFill>
                  <a:srgbClr val="0066FF"/>
                </a:solidFill>
                <a:ea typeface="隶书" pitchFamily="1" charset="-122"/>
              </a:rPr>
              <a:t>常见突变性状：</a:t>
            </a:r>
            <a:endParaRPr lang="zh-CN" altLang="en-US" sz="3600" b="1">
              <a:solidFill>
                <a:srgbClr val="0066FF"/>
              </a:solidFill>
              <a:ea typeface="隶书" pitchFamily="1" charset="-122"/>
            </a:endParaRPr>
          </a:p>
        </p:txBody>
      </p:sp>
      <p:sp>
        <p:nvSpPr>
          <p:cNvPr id="15365" name="Rectangle 6"/>
          <p:cNvSpPr>
            <a:spLocks noChangeArrowheads="1"/>
          </p:cNvSpPr>
          <p:nvPr/>
        </p:nvSpPr>
        <p:spPr bwMode="auto">
          <a:xfrm>
            <a:off x="684213" y="5889625"/>
            <a:ext cx="8243887" cy="708025"/>
          </a:xfrm>
          <a:prstGeom prst="rect">
            <a:avLst/>
          </a:prstGeom>
          <a:solidFill>
            <a:schemeClr val="tx2">
              <a:lumMod val="20000"/>
              <a:lumOff val="80000"/>
            </a:schemeClr>
          </a:solidFill>
          <a:ln w="9525">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4000" b="1" spc="0">
                <a:solidFill>
                  <a:srgbClr val="FF0000"/>
                </a:solidFill>
                <a:latin typeface="楷体_GB2312" pitchFamily="1" charset="-122"/>
                <a:ea typeface="楷体_GB2312" pitchFamily="1" charset="-122"/>
              </a:rPr>
              <a:t>①</a:t>
            </a:r>
            <a:r>
              <a:rPr lang="zh-CN" altLang="en-US" sz="4000" b="1" spc="0">
                <a:latin typeface="楷体_GB2312" pitchFamily="1" charset="-122"/>
                <a:ea typeface="楷体_GB2312" pitchFamily="1" charset="-122"/>
              </a:rPr>
              <a:t> 在生物界普遍存在；</a:t>
            </a:r>
            <a:r>
              <a:rPr lang="zh-CN" altLang="en-US" sz="4000" b="1" spc="0">
                <a:solidFill>
                  <a:srgbClr val="FF0000"/>
                </a:solidFill>
                <a:latin typeface="楷体_GB2312" pitchFamily="1" charset="-122"/>
                <a:ea typeface="楷体_GB2312" pitchFamily="1" charset="-122"/>
              </a:rPr>
              <a:t>普遍性</a:t>
            </a:r>
            <a:endParaRPr lang="zh-CN" altLang="en-US" sz="4000" b="1">
              <a:solidFill>
                <a:srgbClr val="FF0000"/>
              </a:solidFill>
              <a:latin typeface="楷体_GB2312" pitchFamily="1" charset="-122"/>
              <a:ea typeface="楷体_GB2312" pitchFamily="1" charset="-122"/>
            </a:endParaRPr>
          </a:p>
        </p:txBody>
      </p:sp>
      <p:pic>
        <p:nvPicPr>
          <p:cNvPr id="15366" name="Picture 8" descr="多指症"/>
          <p:cNvPicPr>
            <a:picLocks noChangeAspect="1"/>
          </p:cNvPicPr>
          <p:nvPr/>
        </p:nvPicPr>
        <p:blipFill>
          <a:blip r:embed="rId2"/>
          <a:stretch>
            <a:fillRect/>
          </a:stretch>
        </p:blipFill>
        <p:spPr>
          <a:xfrm>
            <a:off x="6572250" y="3308350"/>
            <a:ext cx="2571750" cy="1704975"/>
          </a:xfrm>
          <a:prstGeom prst="rect">
            <a:avLst/>
          </a:prstGeom>
          <a:noFill/>
          <a:ln>
            <a:noFill/>
            <a:miter lim="800000"/>
          </a:ln>
        </p:spPr>
      </p:pic>
      <p:pic>
        <p:nvPicPr>
          <p:cNvPr id="15367" name="Picture 9" descr="pic_70002">
            <a:hlinkClick r:id="rId4"/>
          </p:cNvPr>
          <p:cNvPicPr>
            <a:picLocks noChangeAspect="1"/>
          </p:cNvPicPr>
          <p:nvPr/>
        </p:nvPicPr>
        <p:blipFill>
          <a:blip r:embed="rId3"/>
          <a:stretch>
            <a:fillRect/>
          </a:stretch>
        </p:blipFill>
        <p:spPr>
          <a:xfrm>
            <a:off x="6578600" y="44450"/>
            <a:ext cx="2530475" cy="1557338"/>
          </a:xfrm>
          <a:prstGeom prst="rect">
            <a:avLst/>
          </a:prstGeom>
          <a:noFill/>
          <a:ln>
            <a:noFill/>
            <a:miter lim="800000"/>
          </a:ln>
        </p:spPr>
      </p:pic>
      <p:sp>
        <p:nvSpPr>
          <p:cNvPr id="15368" name="Text Box 10"/>
          <p:cNvSpPr/>
          <p:nvPr/>
        </p:nvSpPr>
        <p:spPr bwMode="gray">
          <a:xfrm>
            <a:off x="6840538" y="765175"/>
            <a:ext cx="2303462" cy="3667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b="1">
                <a:solidFill>
                  <a:schemeClr val="bg1"/>
                </a:solidFill>
                <a:ea typeface="宋体" pitchFamily="2" charset="-122"/>
              </a:rPr>
              <a:t>短腿安康羊（中）</a:t>
            </a:r>
            <a:endParaRPr lang="zh-CN" altLang="en-US" b="1">
              <a:solidFill>
                <a:schemeClr val="bg1"/>
              </a:solidFill>
              <a:ea typeface="宋体" pitchFamily="2" charset="-122"/>
            </a:endParaRPr>
          </a:p>
        </p:txBody>
      </p:sp>
      <p:grpSp>
        <p:nvGrpSpPr>
          <p:cNvPr id="15369" name="Group 11"/>
          <p:cNvGrpSpPr/>
          <p:nvPr/>
        </p:nvGrpSpPr>
        <p:grpSpPr>
          <a:xfrm>
            <a:off x="6227763" y="1617663"/>
            <a:ext cx="2736850" cy="1739900"/>
            <a:chOff x="4490" y="1706"/>
            <a:chExt cx="1270" cy="734"/>
          </a:xfrm>
        </p:grpSpPr>
        <p:pic>
          <p:nvPicPr>
            <p:cNvPr id="15372" name="Picture 12" descr="玉米白化苗"/>
            <p:cNvPicPr>
              <a:picLocks noChangeAspect="1"/>
            </p:cNvPicPr>
            <p:nvPr/>
          </p:nvPicPr>
          <p:blipFill>
            <a:blip r:embed="rId5"/>
            <a:stretch>
              <a:fillRect/>
            </a:stretch>
          </p:blipFill>
          <p:spPr>
            <a:xfrm>
              <a:off x="4560" y="1706"/>
              <a:ext cx="1200" cy="734"/>
            </a:xfrm>
            <a:prstGeom prst="rect">
              <a:avLst/>
            </a:prstGeom>
            <a:noFill/>
            <a:ln>
              <a:noFill/>
              <a:miter lim="800000"/>
            </a:ln>
          </p:spPr>
        </p:pic>
        <p:sp>
          <p:nvSpPr>
            <p:cNvPr id="15373" name="Text Box 13"/>
            <p:cNvSpPr/>
            <p:nvPr/>
          </p:nvSpPr>
          <p:spPr bwMode="gray">
            <a:xfrm>
              <a:off x="4490" y="2160"/>
              <a:ext cx="1270" cy="156"/>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b="1">
                  <a:solidFill>
                    <a:schemeClr val="bg1"/>
                  </a:solidFill>
                  <a:ea typeface="宋体" pitchFamily="2" charset="-122"/>
                </a:rPr>
                <a:t>玉米白化苗</a:t>
              </a:r>
              <a:endParaRPr lang="zh-CN" altLang="en-US" b="1">
                <a:solidFill>
                  <a:schemeClr val="bg1"/>
                </a:solidFill>
                <a:ea typeface="宋体" pitchFamily="2" charset="-122"/>
              </a:endParaRPr>
            </a:p>
          </p:txBody>
        </p:sp>
      </p:grpSp>
      <p:sp>
        <p:nvSpPr>
          <p:cNvPr id="15370" name="Text Box 14"/>
          <p:cNvSpPr/>
          <p:nvPr/>
        </p:nvSpPr>
        <p:spPr bwMode="gray">
          <a:xfrm>
            <a:off x="7235825" y="4005263"/>
            <a:ext cx="2303463" cy="3667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b="1">
                <a:solidFill>
                  <a:schemeClr val="tx2"/>
                </a:solidFill>
                <a:ea typeface="宋体" pitchFamily="2" charset="-122"/>
              </a:rPr>
              <a:t>人类多指</a:t>
            </a:r>
            <a:endParaRPr lang="zh-CN" altLang="en-US" b="1">
              <a:solidFill>
                <a:schemeClr val="tx2"/>
              </a:solidFill>
              <a:ea typeface="宋体" pitchFamily="2" charset="-122"/>
            </a:endParaRPr>
          </a:p>
        </p:txBody>
      </p:sp>
      <p:sp>
        <p:nvSpPr>
          <p:cNvPr id="15371" name="Text Box 19"/>
          <p:cNvSpPr/>
          <p:nvPr/>
        </p:nvSpPr>
        <p:spPr>
          <a:xfrm>
            <a:off x="0" y="-26987"/>
            <a:ext cx="5905500" cy="641350"/>
          </a:xfrm>
          <a:prstGeom prst="rect">
            <a:avLst/>
          </a:prstGeom>
          <a:solidFill>
            <a:schemeClr val="accent1"/>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600" b="1">
                <a:solidFill>
                  <a:srgbClr val="0000CC"/>
                </a:solidFill>
                <a:ea typeface="宋体" pitchFamily="2" charset="-122"/>
              </a:rPr>
              <a:t>(2)</a:t>
            </a:r>
            <a:r>
              <a:rPr lang="zh-CN" altLang="en-US" sz="3600" b="1">
                <a:solidFill>
                  <a:srgbClr val="0000CC"/>
                </a:solidFill>
                <a:ea typeface="宋体" pitchFamily="2" charset="-122"/>
              </a:rPr>
              <a:t>基因突变的特点</a:t>
            </a:r>
            <a:endParaRPr lang="zh-CN" altLang="en-US" sz="3600" b="1">
              <a:solidFill>
                <a:srgbClr val="0000CC"/>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wipe(left)">
                                      <p:cBhvr>
                                        <p:cTn id="1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6386" name="Rectangle 2"/>
          <p:cNvSpPr>
            <a:spLocks noGrp="1" noRot="1"/>
          </p:cNvSpPr>
          <p:nvPr>
            <p:ph type="title"/>
          </p:nvPr>
        </p:nvSpPr>
        <p:spPr>
          <a:xfrm>
            <a:off x="0" y="0"/>
            <a:ext cx="4427538" cy="765175"/>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zh-CN" altLang="en-US" sz="4400" b="0" i="0" u="none" baseline="0">
                <a:solidFill>
                  <a:schemeClr val="tx2"/>
                </a:solidFill>
                <a:latin typeface="Arial" pitchFamily="34" charset="0"/>
                <a:ea typeface="宋体" pitchFamily="2" charset="-122"/>
                <a:cs typeface="+mj-cs"/>
              </a:defRPr>
            </a:lvl1pPr>
          </a:lstStyle>
          <a:p>
            <a:pPr lvl="0" algn="l" eaLnBrk="1" hangingPunct="1"/>
            <a:r>
              <a:rPr lang="zh-CN" altLang="en-US" sz="3200" b="1">
                <a:solidFill>
                  <a:srgbClr val="0000CC"/>
                </a:solidFill>
                <a:latin typeface="仿宋" pitchFamily="49" charset="-122"/>
                <a:ea typeface="仿宋" pitchFamily="49" charset="-122"/>
              </a:rPr>
              <a:t>以植物的个体发育为例：</a:t>
            </a:r>
            <a:endParaRPr lang="zh-CN" altLang="en-US" sz="3200" b="1">
              <a:solidFill>
                <a:srgbClr val="0000CC"/>
              </a:solidFill>
              <a:latin typeface="仿宋" pitchFamily="49" charset="-122"/>
              <a:ea typeface="仿宋" pitchFamily="49" charset="-122"/>
            </a:endParaRPr>
          </a:p>
        </p:txBody>
      </p:sp>
      <p:grpSp>
        <p:nvGrpSpPr>
          <p:cNvPr id="16387" name="Group 3"/>
          <p:cNvGrpSpPr/>
          <p:nvPr/>
        </p:nvGrpSpPr>
        <p:grpSpPr>
          <a:xfrm>
            <a:off x="468313" y="620713"/>
            <a:ext cx="7631112" cy="1038225"/>
            <a:chOff x="385" y="709"/>
            <a:chExt cx="4363" cy="1058"/>
          </a:xfrm>
        </p:grpSpPr>
        <p:sp>
          <p:nvSpPr>
            <p:cNvPr id="16393" name="Text Box 4"/>
            <p:cNvSpPr/>
            <p:nvPr/>
          </p:nvSpPr>
          <p:spPr>
            <a:xfrm>
              <a:off x="3243" y="1327"/>
              <a:ext cx="1505" cy="44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kumimoji="1" lang="zh-CN" altLang="en-US" sz="2400" b="1">
                  <a:solidFill>
                    <a:srgbClr val="000099"/>
                  </a:solidFill>
                  <a:latin typeface="Times New Roman" pitchFamily="18" charset="0"/>
                  <a:ea typeface="华文新魏" pitchFamily="2" charset="-122"/>
                </a:rPr>
                <a:t>开花结果的植株</a:t>
              </a:r>
              <a:endParaRPr kumimoji="1" lang="zh-CN" altLang="en-US" sz="2400" b="1">
                <a:solidFill>
                  <a:srgbClr val="000099"/>
                </a:solidFill>
                <a:latin typeface="Times New Roman" pitchFamily="18" charset="0"/>
                <a:ea typeface="华文新魏" pitchFamily="2" charset="-122"/>
              </a:endParaRPr>
            </a:p>
          </p:txBody>
        </p:sp>
        <p:sp>
          <p:nvSpPr>
            <p:cNvPr id="16394" name="Text Box 5"/>
            <p:cNvSpPr/>
            <p:nvPr/>
          </p:nvSpPr>
          <p:spPr>
            <a:xfrm>
              <a:off x="1579" y="773"/>
              <a:ext cx="672" cy="29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kumimoji="1" lang="zh-CN" altLang="en-US" sz="2400" b="1">
                  <a:solidFill>
                    <a:srgbClr val="000099"/>
                  </a:solidFill>
                  <a:latin typeface="Times New Roman" pitchFamily="18" charset="0"/>
                  <a:ea typeface="华文新魏" pitchFamily="2" charset="-122"/>
                </a:rPr>
                <a:t>胚</a:t>
              </a:r>
              <a:endParaRPr kumimoji="1" lang="zh-CN" altLang="en-US" sz="2400" b="1">
                <a:solidFill>
                  <a:srgbClr val="000099"/>
                </a:solidFill>
                <a:latin typeface="Times New Roman" pitchFamily="18" charset="0"/>
                <a:ea typeface="华文新魏" pitchFamily="2" charset="-122"/>
              </a:endParaRPr>
            </a:p>
          </p:txBody>
        </p:sp>
        <p:sp>
          <p:nvSpPr>
            <p:cNvPr id="16395" name="Text Box 6"/>
            <p:cNvSpPr/>
            <p:nvPr/>
          </p:nvSpPr>
          <p:spPr>
            <a:xfrm>
              <a:off x="2402" y="773"/>
              <a:ext cx="720" cy="29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kumimoji="1" lang="zh-CN" altLang="en-US" sz="2400" b="1">
                  <a:solidFill>
                    <a:srgbClr val="000099"/>
                  </a:solidFill>
                  <a:latin typeface="Times New Roman" pitchFamily="18" charset="0"/>
                  <a:ea typeface="华文新魏" pitchFamily="2" charset="-122"/>
                </a:rPr>
                <a:t>幼苗</a:t>
              </a:r>
              <a:endParaRPr kumimoji="1" lang="zh-CN" altLang="en-US" sz="2400" b="1">
                <a:solidFill>
                  <a:srgbClr val="000099"/>
                </a:solidFill>
                <a:latin typeface="Times New Roman" pitchFamily="18" charset="0"/>
                <a:ea typeface="华文新魏" pitchFamily="2" charset="-122"/>
              </a:endParaRPr>
            </a:p>
          </p:txBody>
        </p:sp>
        <p:sp>
          <p:nvSpPr>
            <p:cNvPr id="16396" name="Text Box 7"/>
            <p:cNvSpPr/>
            <p:nvPr/>
          </p:nvSpPr>
          <p:spPr>
            <a:xfrm>
              <a:off x="3184" y="709"/>
              <a:ext cx="1467" cy="44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kumimoji="1" lang="zh-CN" altLang="en-US" sz="2400" b="1">
                  <a:solidFill>
                    <a:srgbClr val="000099"/>
                  </a:solidFill>
                  <a:latin typeface="Times New Roman" pitchFamily="18" charset="0"/>
                  <a:ea typeface="华文新魏" pitchFamily="2" charset="-122"/>
                </a:rPr>
                <a:t>具根茎叶的植株</a:t>
              </a:r>
              <a:endParaRPr kumimoji="1" lang="zh-CN" altLang="en-US" sz="2400" b="1">
                <a:solidFill>
                  <a:srgbClr val="000099"/>
                </a:solidFill>
                <a:latin typeface="Times New Roman" pitchFamily="18" charset="0"/>
                <a:ea typeface="华文新魏" pitchFamily="2" charset="-122"/>
              </a:endParaRPr>
            </a:p>
          </p:txBody>
        </p:sp>
        <p:sp>
          <p:nvSpPr>
            <p:cNvPr id="16397" name="Text Box 8"/>
            <p:cNvSpPr/>
            <p:nvPr/>
          </p:nvSpPr>
          <p:spPr>
            <a:xfrm>
              <a:off x="879" y="1327"/>
              <a:ext cx="1538" cy="44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kumimoji="1" lang="zh-CN" altLang="en-US" sz="2400" b="1">
                  <a:solidFill>
                    <a:srgbClr val="000099"/>
                  </a:solidFill>
                  <a:latin typeface="Times New Roman" pitchFamily="18" charset="0"/>
                  <a:ea typeface="华文新魏" pitchFamily="2" charset="-122"/>
                </a:rPr>
                <a:t>分化出花芽的植株</a:t>
              </a:r>
              <a:endParaRPr kumimoji="1" lang="zh-CN" altLang="en-US" sz="2400" b="1">
                <a:solidFill>
                  <a:srgbClr val="000099"/>
                </a:solidFill>
                <a:latin typeface="Times New Roman" pitchFamily="18" charset="0"/>
                <a:ea typeface="华文新魏" pitchFamily="2" charset="-122"/>
              </a:endParaRPr>
            </a:p>
          </p:txBody>
        </p:sp>
        <p:cxnSp>
          <p:nvCxnSpPr>
            <p:cNvPr id="16398" name="Line 9"/>
            <p:cNvCxnSpPr/>
            <p:nvPr/>
          </p:nvCxnSpPr>
          <p:spPr>
            <a:xfrm>
              <a:off x="1908" y="989"/>
              <a:ext cx="432" cy="0"/>
            </a:xfrm>
            <a:prstGeom prst="line">
              <a:avLst/>
            </a:prstGeom>
            <a:noFill/>
            <a:ln w="44450">
              <a:solidFill>
                <a:srgbClr val="333399"/>
              </a:solidFill>
              <a:miter lim="800000"/>
              <a:tailEnd type="triangle" len="lg"/>
            </a:ln>
          </p:spPr>
        </p:cxnSp>
        <p:cxnSp>
          <p:nvCxnSpPr>
            <p:cNvPr id="16399" name="Line 10"/>
            <p:cNvCxnSpPr/>
            <p:nvPr/>
          </p:nvCxnSpPr>
          <p:spPr>
            <a:xfrm>
              <a:off x="2972" y="989"/>
              <a:ext cx="336" cy="0"/>
            </a:xfrm>
            <a:prstGeom prst="line">
              <a:avLst/>
            </a:prstGeom>
            <a:noFill/>
            <a:ln w="44450">
              <a:solidFill>
                <a:srgbClr val="333399"/>
              </a:solidFill>
              <a:miter lim="800000"/>
              <a:tailEnd type="triangle" len="lg"/>
            </a:ln>
          </p:spPr>
        </p:cxnSp>
        <p:cxnSp>
          <p:nvCxnSpPr>
            <p:cNvPr id="16400" name="Line 11"/>
            <p:cNvCxnSpPr/>
            <p:nvPr/>
          </p:nvCxnSpPr>
          <p:spPr>
            <a:xfrm>
              <a:off x="385" y="1570"/>
              <a:ext cx="480" cy="0"/>
            </a:xfrm>
            <a:prstGeom prst="line">
              <a:avLst/>
            </a:prstGeom>
            <a:noFill/>
            <a:ln w="44450">
              <a:solidFill>
                <a:srgbClr val="333399"/>
              </a:solidFill>
              <a:miter lim="800000"/>
              <a:tailEnd type="triangle" len="lg"/>
            </a:ln>
          </p:spPr>
        </p:cxnSp>
        <p:cxnSp>
          <p:nvCxnSpPr>
            <p:cNvPr id="16401" name="Line 12"/>
            <p:cNvCxnSpPr/>
            <p:nvPr/>
          </p:nvCxnSpPr>
          <p:spPr>
            <a:xfrm>
              <a:off x="2426" y="1570"/>
              <a:ext cx="681" cy="0"/>
            </a:xfrm>
            <a:prstGeom prst="line">
              <a:avLst/>
            </a:prstGeom>
            <a:noFill/>
            <a:ln w="44450">
              <a:solidFill>
                <a:srgbClr val="333399"/>
              </a:solidFill>
              <a:miter lim="800000"/>
              <a:tailEnd type="triangle" len="lg"/>
            </a:ln>
          </p:spPr>
        </p:cxnSp>
        <p:sp>
          <p:nvSpPr>
            <p:cNvPr id="16402" name="Text Box 13"/>
            <p:cNvSpPr/>
            <p:nvPr/>
          </p:nvSpPr>
          <p:spPr>
            <a:xfrm>
              <a:off x="385" y="775"/>
              <a:ext cx="952" cy="29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kumimoji="1" lang="zh-CN" altLang="en-US" sz="2400" b="1">
                  <a:solidFill>
                    <a:srgbClr val="000099"/>
                  </a:solidFill>
                  <a:latin typeface="Times New Roman" pitchFamily="18" charset="0"/>
                  <a:ea typeface="华文新魏" pitchFamily="2" charset="-122"/>
                </a:rPr>
                <a:t>受精卵</a:t>
              </a:r>
              <a:endParaRPr kumimoji="1" lang="zh-CN" altLang="en-US" sz="2400" b="1">
                <a:solidFill>
                  <a:srgbClr val="000099"/>
                </a:solidFill>
                <a:latin typeface="Times New Roman" pitchFamily="18" charset="0"/>
                <a:ea typeface="华文新魏" pitchFamily="2" charset="-122"/>
              </a:endParaRPr>
            </a:p>
          </p:txBody>
        </p:sp>
        <p:cxnSp>
          <p:nvCxnSpPr>
            <p:cNvPr id="16403" name="Line 14"/>
            <p:cNvCxnSpPr/>
            <p:nvPr/>
          </p:nvCxnSpPr>
          <p:spPr>
            <a:xfrm>
              <a:off x="1085" y="989"/>
              <a:ext cx="432" cy="0"/>
            </a:xfrm>
            <a:prstGeom prst="line">
              <a:avLst/>
            </a:prstGeom>
            <a:noFill/>
            <a:ln w="44450">
              <a:solidFill>
                <a:srgbClr val="333399"/>
              </a:solidFill>
              <a:miter lim="800000"/>
              <a:tailEnd type="triangle" len="lg"/>
            </a:ln>
          </p:spPr>
        </p:cxnSp>
      </p:grpSp>
      <p:sp>
        <p:nvSpPr>
          <p:cNvPr id="16388" name="Text Box 15"/>
          <p:cNvSpPr/>
          <p:nvPr/>
        </p:nvSpPr>
        <p:spPr>
          <a:xfrm>
            <a:off x="0" y="3573463"/>
            <a:ext cx="8602663" cy="15684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a:solidFill>
                  <a:srgbClr val="800080"/>
                </a:solidFill>
                <a:ea typeface="隶书" pitchFamily="1" charset="-122"/>
              </a:rPr>
              <a:t>2</a:t>
            </a:r>
            <a:r>
              <a:rPr lang="zh-CN" altLang="en-US" sz="3200">
                <a:solidFill>
                  <a:srgbClr val="800080"/>
                </a:solidFill>
                <a:ea typeface="隶书" pitchFamily="1" charset="-122"/>
              </a:rPr>
              <a:t>、基因突变发生的时期与突变性状在生物体的表现部位及范围大小有没有关系？有什么关系？</a:t>
            </a:r>
            <a:endParaRPr lang="zh-CN" altLang="en-US" sz="3200">
              <a:solidFill>
                <a:srgbClr val="800080"/>
              </a:solidFill>
              <a:ea typeface="隶书" pitchFamily="1" charset="-122"/>
            </a:endParaRPr>
          </a:p>
          <a:p>
            <a:pPr marL="0" lvl="0" indent="0" eaLnBrk="1" hangingPunct="1"/>
            <a:endParaRPr lang="zh-CN" altLang="en-US" sz="3200">
              <a:solidFill>
                <a:srgbClr val="800080"/>
              </a:solidFill>
              <a:ea typeface="隶书" pitchFamily="1" charset="-122"/>
            </a:endParaRPr>
          </a:p>
        </p:txBody>
      </p:sp>
      <p:sp>
        <p:nvSpPr>
          <p:cNvPr id="16389" name="Text Box 17"/>
          <p:cNvSpPr/>
          <p:nvPr/>
        </p:nvSpPr>
        <p:spPr>
          <a:xfrm>
            <a:off x="179388" y="4652963"/>
            <a:ext cx="8424862"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solidFill>
                  <a:srgbClr val="FF0000"/>
                </a:solidFill>
                <a:ea typeface="华文新魏" pitchFamily="2" charset="-122"/>
              </a:rPr>
              <a:t>突变发生的时间越早，表现突变的部分越多，</a:t>
            </a:r>
            <a:endParaRPr lang="en-US" altLang="zh-CN" sz="3200" b="1">
              <a:solidFill>
                <a:srgbClr val="FF0000"/>
              </a:solidFill>
              <a:ea typeface="华文新魏" pitchFamily="2" charset="-122"/>
            </a:endParaRPr>
          </a:p>
          <a:p>
            <a:pPr marL="0" lvl="0" indent="0" eaLnBrk="1" hangingPunct="1"/>
            <a:r>
              <a:rPr lang="en-US" altLang="zh-CN" sz="3200" b="1">
                <a:solidFill>
                  <a:srgbClr val="FF0000"/>
                </a:solidFill>
                <a:ea typeface="华文新魏" pitchFamily="2" charset="-122"/>
              </a:rPr>
              <a:t>                </a:t>
            </a:r>
            <a:r>
              <a:rPr lang="zh-CN" altLang="en-US" sz="3200" b="1">
                <a:solidFill>
                  <a:srgbClr val="FF0000"/>
                </a:solidFill>
                <a:ea typeface="华文新魏" pitchFamily="2" charset="-122"/>
              </a:rPr>
              <a:t>          越晚，                         越少。</a:t>
            </a:r>
            <a:endParaRPr lang="zh-CN" altLang="en-US" sz="3200" b="1">
              <a:solidFill>
                <a:srgbClr val="FF0000"/>
              </a:solidFill>
              <a:ea typeface="华文新魏" pitchFamily="2" charset="-122"/>
            </a:endParaRPr>
          </a:p>
        </p:txBody>
      </p:sp>
      <p:sp>
        <p:nvSpPr>
          <p:cNvPr id="16390" name="Text Box 19"/>
          <p:cNvSpPr/>
          <p:nvPr/>
        </p:nvSpPr>
        <p:spPr>
          <a:xfrm>
            <a:off x="0" y="1844675"/>
            <a:ext cx="8893175" cy="206216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a:solidFill>
                  <a:schemeClr val="accent2"/>
                </a:solidFill>
                <a:ea typeface="隶书" pitchFamily="1" charset="-122"/>
              </a:rPr>
              <a:t>1</a:t>
            </a:r>
            <a:r>
              <a:rPr lang="zh-CN" altLang="en-US" sz="3200">
                <a:solidFill>
                  <a:schemeClr val="accent2"/>
                </a:solidFill>
                <a:ea typeface="隶书" pitchFamily="1" charset="-122"/>
              </a:rPr>
              <a:t>、</a:t>
            </a:r>
            <a:r>
              <a:rPr lang="zh-CN" altLang="en-US" sz="3200" u="sng">
                <a:solidFill>
                  <a:schemeClr val="accent2"/>
                </a:solidFill>
                <a:ea typeface="隶书" pitchFamily="1" charset="-122"/>
              </a:rPr>
              <a:t>基因突变发生在生物个体发育的</a:t>
            </a:r>
            <a:r>
              <a:rPr lang="zh-CN" altLang="en-US" sz="3200">
                <a:solidFill>
                  <a:schemeClr val="accent2"/>
                </a:solidFill>
                <a:ea typeface="隶书" pitchFamily="1" charset="-122"/>
              </a:rPr>
              <a:t>什么时期？</a:t>
            </a:r>
            <a:endParaRPr lang="en-US" altLang="zh-CN" sz="3200">
              <a:solidFill>
                <a:schemeClr val="accent2"/>
              </a:solidFill>
              <a:ea typeface="隶书" pitchFamily="1" charset="-122"/>
            </a:endParaRPr>
          </a:p>
          <a:p>
            <a:pPr marL="0" lvl="0" indent="0" eaLnBrk="1" hangingPunct="1"/>
            <a:r>
              <a:rPr lang="zh-CN" altLang="en-US" sz="3200" u="sng">
                <a:solidFill>
                  <a:schemeClr val="accent2"/>
                </a:solidFill>
                <a:ea typeface="隶书" pitchFamily="1" charset="-122"/>
              </a:rPr>
              <a:t>基因突变发生在细胞内不同的</a:t>
            </a:r>
            <a:r>
              <a:rPr lang="en-US" altLang="zh-CN" sz="3200" u="sng">
                <a:solidFill>
                  <a:schemeClr val="accent2"/>
                </a:solidFill>
                <a:ea typeface="隶书" pitchFamily="1" charset="-122"/>
              </a:rPr>
              <a:t>DNA</a:t>
            </a:r>
            <a:r>
              <a:rPr lang="zh-CN" altLang="en-US" sz="3200" u="sng">
                <a:solidFill>
                  <a:schemeClr val="accent2"/>
                </a:solidFill>
                <a:ea typeface="隶书" pitchFamily="1" charset="-122"/>
              </a:rPr>
              <a:t>分子上</a:t>
            </a:r>
            <a:endParaRPr lang="en-US" altLang="zh-CN" sz="3200" u="sng">
              <a:solidFill>
                <a:schemeClr val="accent2"/>
              </a:solidFill>
              <a:ea typeface="隶书" pitchFamily="1" charset="-122"/>
            </a:endParaRPr>
          </a:p>
          <a:p>
            <a:pPr marL="0" lvl="0" indent="0" eaLnBrk="1" hangingPunct="1"/>
            <a:r>
              <a:rPr lang="zh-CN" altLang="en-US" sz="3200" u="sng">
                <a:solidFill>
                  <a:schemeClr val="accent2"/>
                </a:solidFill>
                <a:ea typeface="隶书" pitchFamily="1" charset="-122"/>
              </a:rPr>
              <a:t>基因突变发生在同一</a:t>
            </a:r>
            <a:r>
              <a:rPr lang="en-US" altLang="zh-CN" sz="3200" u="sng">
                <a:solidFill>
                  <a:schemeClr val="accent2"/>
                </a:solidFill>
                <a:ea typeface="隶书" pitchFamily="1" charset="-122"/>
              </a:rPr>
              <a:t>DNA</a:t>
            </a:r>
            <a:r>
              <a:rPr lang="zh-CN" altLang="en-US" sz="3200" u="sng">
                <a:solidFill>
                  <a:schemeClr val="accent2"/>
                </a:solidFill>
                <a:ea typeface="隶书" pitchFamily="1" charset="-122"/>
              </a:rPr>
              <a:t>分子不同部位     </a:t>
            </a:r>
            <a:r>
              <a:rPr lang="en-US" altLang="zh-CN" sz="3200" u="sng">
                <a:solidFill>
                  <a:schemeClr val="accent2"/>
                </a:solidFill>
                <a:ea typeface="隶书" pitchFamily="1" charset="-122"/>
              </a:rPr>
              <a:t>P82</a:t>
            </a:r>
            <a:endParaRPr lang="en-US" altLang="zh-CN" sz="3200" u="sng">
              <a:solidFill>
                <a:schemeClr val="accent2"/>
              </a:solidFill>
              <a:ea typeface="隶书" pitchFamily="1" charset="-122"/>
            </a:endParaRPr>
          </a:p>
          <a:p>
            <a:pPr marL="0" lvl="0" indent="0" eaLnBrk="1" hangingPunct="1"/>
            <a:endParaRPr lang="zh-CN" altLang="en-US" sz="3200">
              <a:solidFill>
                <a:schemeClr val="accent2"/>
              </a:solidFill>
              <a:ea typeface="隶书" pitchFamily="1" charset="-122"/>
            </a:endParaRPr>
          </a:p>
        </p:txBody>
      </p:sp>
      <p:sp>
        <p:nvSpPr>
          <p:cNvPr id="16391" name="Text Box 20"/>
          <p:cNvSpPr/>
          <p:nvPr/>
        </p:nvSpPr>
        <p:spPr>
          <a:xfrm>
            <a:off x="6516688" y="1844675"/>
            <a:ext cx="1871662" cy="523875"/>
          </a:xfrm>
          <a:prstGeom prst="rect">
            <a:avLst/>
          </a:prstGeom>
          <a:solidFill>
            <a:schemeClr val="bg1"/>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00B050"/>
                </a:solidFill>
                <a:ea typeface="隶书" pitchFamily="1" charset="-122"/>
              </a:rPr>
              <a:t>任何时期</a:t>
            </a:r>
            <a:endParaRPr lang="zh-CN" altLang="en-US" sz="2800" b="1">
              <a:solidFill>
                <a:srgbClr val="00B050"/>
              </a:solidFill>
              <a:ea typeface="隶书" pitchFamily="1" charset="-122"/>
            </a:endParaRPr>
          </a:p>
        </p:txBody>
      </p:sp>
      <p:sp>
        <p:nvSpPr>
          <p:cNvPr id="16392" name="Rectangle 23"/>
          <p:cNvSpPr>
            <a:spLocks noChangeArrowheads="1"/>
          </p:cNvSpPr>
          <p:nvPr/>
        </p:nvSpPr>
        <p:spPr bwMode="auto">
          <a:xfrm>
            <a:off x="323850" y="6092825"/>
            <a:ext cx="8675688" cy="711200"/>
          </a:xfrm>
          <a:prstGeom prst="rect">
            <a:avLst/>
          </a:prstGeom>
          <a:solidFill>
            <a:schemeClr val="tx2">
              <a:lumMod val="20000"/>
              <a:lumOff val="80000"/>
            </a:schemeClr>
          </a:solidFill>
          <a:ln w="9525">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4000" b="1" spc="0">
                <a:solidFill>
                  <a:srgbClr val="FF0000"/>
                </a:solidFill>
                <a:latin typeface="楷体_GB2312" pitchFamily="1" charset="-122"/>
                <a:ea typeface="楷体_GB2312" pitchFamily="1" charset="-122"/>
              </a:rPr>
              <a:t>②</a:t>
            </a:r>
            <a:r>
              <a:rPr lang="zh-CN" altLang="en-US" sz="4000" b="1" spc="0">
                <a:latin typeface="楷体_GB2312" pitchFamily="1" charset="-122"/>
                <a:ea typeface="楷体_GB2312" pitchFamily="1" charset="-122"/>
              </a:rPr>
              <a:t>在生物体内随机发生；</a:t>
            </a:r>
            <a:r>
              <a:rPr lang="zh-CN" altLang="en-US" sz="4000" b="1" spc="0">
                <a:solidFill>
                  <a:srgbClr val="FF0000"/>
                </a:solidFill>
                <a:latin typeface="楷体_GB2312" pitchFamily="1" charset="-122"/>
                <a:ea typeface="楷体_GB2312" pitchFamily="1" charset="-122"/>
              </a:rPr>
              <a:t>随机性</a:t>
            </a:r>
            <a:endParaRPr lang="zh-CN" altLang="en-US" sz="4000" b="1">
              <a:solidFill>
                <a:srgbClr val="FF0000"/>
              </a:solidFill>
              <a:latin typeface="楷体_GB2312" pitchFamily="1" charset="-122"/>
              <a:ea typeface="楷体_GB2312"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ppt_x"/>
                                          </p:val>
                                        </p:tav>
                                        <p:tav tm="100000">
                                          <p:val>
                                            <p:strVal val="#ppt_x"/>
                                          </p:val>
                                        </p:tav>
                                      </p:tavLst>
                                    </p:anim>
                                    <p:anim calcmode="lin" valueType="num">
                                      <p:cBhvr additive="base">
                                        <p:cTn id="14"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left)">
                                      <p:cBhvr>
                                        <p:cTn id="19"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1" grpId="0"/>
      <p:bldP spid="1639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1027" name="Picture 2" descr="豆的种皮变异（菜豆）"/>
          <p:cNvPicPr>
            <a:picLocks noChangeAspect="1"/>
          </p:cNvPicPr>
          <p:nvPr/>
        </p:nvPicPr>
        <p:blipFill>
          <a:blip r:embed="rId2"/>
          <a:stretch>
            <a:fillRect/>
          </a:stretch>
        </p:blipFill>
        <p:spPr>
          <a:xfrm>
            <a:off x="0" y="-26987"/>
            <a:ext cx="4537075" cy="3376612"/>
          </a:xfrm>
          <a:prstGeom prst="rect">
            <a:avLst/>
          </a:prstGeom>
          <a:noFill/>
          <a:ln>
            <a:noFill/>
            <a:miter lim="800000"/>
          </a:ln>
        </p:spPr>
      </p:pic>
      <p:graphicFrame>
        <p:nvGraphicFramePr>
          <p:cNvPr id="1026" name="Object 3"/>
          <p:cNvGraphicFramePr>
            <a:graphicFrameLocks noChangeAspect="1"/>
          </p:cNvGraphicFramePr>
          <p:nvPr>
            <p:ph/>
          </p:nvPr>
        </p:nvGraphicFramePr>
        <p:xfrm>
          <a:off x="4302125" y="188913"/>
          <a:ext cx="4806950" cy="3071812"/>
        </p:xfrm>
        <a:graphic>
          <a:graphicData uri="http://schemas.openxmlformats.org/presentationml/2006/ole">
            <mc:AlternateContent>
              <mc:Choice xmlns:v="urn:schemas-microsoft-com:vml" Requires="v">
                <p:oleObj spid="_x0000_s1038" name="Photo Editor 照片" r:id="rId3" imgW="4806950" imgH="3071812" progId="MSPhotoEd.3">
                  <p:embed/>
                </p:oleObj>
              </mc:Choice>
              <mc:Fallback>
                <p:oleObj name="Photo Editor 照片" r:id="rId3" imgW="4806950" imgH="3071812" progId="MSPhotoEd.3">
                  <p:embed/>
                  <p:pic>
                    <p:nvPicPr>
                      <p:cNvPr id="0" name="OLE substitute image"/>
                      <p:cNvPicPr/>
                      <p:nvPr/>
                    </p:nvPicPr>
                    <p:blipFill>
                      <a:blip r:embed="rId4"/>
                      <a:stretch>
                        <a:fillRect/>
                      </a:stretch>
                    </p:blipFill>
                    <p:spPr>
                      <a:xfrm>
                        <a:off x="4302125" y="188913"/>
                        <a:ext cx="4806950" cy="3071812"/>
                      </a:xfrm>
                      <a:prstGeom prst="rect">
                        <a:avLst/>
                      </a:prstGeom>
                      <a:noFill/>
                      <a:ln w="12700" cap="sq">
                        <a:noFill/>
                        <a:miter lim="800000"/>
                      </a:ln>
                      <a:effectLst/>
                    </p:spPr>
                  </p:pic>
                </p:oleObj>
              </mc:Fallback>
            </mc:AlternateContent>
          </a:graphicData>
        </a:graphic>
      </p:graphicFrame>
      <p:sp>
        <p:nvSpPr>
          <p:cNvPr id="1028" name="Rectangle 4">
            <a:hlinkClick r:id="rId5" action="ppaction://hlinkfile"/>
          </p:cNvPr>
          <p:cNvSpPr>
            <a:spLocks noChangeArrowheads="1"/>
          </p:cNvSpPr>
          <p:nvPr/>
        </p:nvSpPr>
        <p:spPr bwMode="auto">
          <a:xfrm>
            <a:off x="0" y="5972175"/>
            <a:ext cx="9144000" cy="769938"/>
          </a:xfrm>
          <a:prstGeom prst="rect">
            <a:avLst/>
          </a:prstGeom>
          <a:solidFill>
            <a:schemeClr val="tx2">
              <a:lumMod val="20000"/>
              <a:lumOff val="80000"/>
            </a:schemeClr>
          </a:solidFill>
          <a:ln w="9525">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4400" b="1" spc="0">
                <a:solidFill>
                  <a:srgbClr val="FF0000"/>
                </a:solidFill>
                <a:latin typeface="楷体_GB2312" pitchFamily="1" charset="-122"/>
                <a:ea typeface="楷体_GB2312" pitchFamily="1" charset="-122"/>
              </a:rPr>
              <a:t>③</a:t>
            </a:r>
            <a:r>
              <a:rPr lang="zh-CN" altLang="en-US" sz="4400" b="1" spc="0">
                <a:latin typeface="楷体_GB2312" pitchFamily="1" charset="-122"/>
                <a:ea typeface="楷体_GB2312" pitchFamily="1" charset="-122"/>
              </a:rPr>
              <a:t>基因突变是</a:t>
            </a:r>
            <a:r>
              <a:rPr lang="zh-CN" altLang="en-US" sz="4400" b="1" spc="0">
                <a:solidFill>
                  <a:srgbClr val="0070C0"/>
                </a:solidFill>
                <a:latin typeface="楷体_GB2312" pitchFamily="1" charset="-122"/>
                <a:ea typeface="楷体_GB2312" pitchFamily="1" charset="-122"/>
              </a:rPr>
              <a:t>不定向</a:t>
            </a:r>
            <a:r>
              <a:rPr lang="zh-CN" altLang="en-US" sz="4400" b="1" spc="0">
                <a:latin typeface="楷体_GB2312" pitchFamily="1" charset="-122"/>
                <a:ea typeface="楷体_GB2312" pitchFamily="1" charset="-122"/>
              </a:rPr>
              <a:t>的；</a:t>
            </a:r>
            <a:r>
              <a:rPr lang="zh-CN" altLang="en-US" sz="4400" b="1" spc="0">
                <a:solidFill>
                  <a:srgbClr val="FF0000"/>
                </a:solidFill>
                <a:latin typeface="楷体_GB2312" pitchFamily="1" charset="-122"/>
                <a:ea typeface="楷体_GB2312" pitchFamily="1" charset="-122"/>
              </a:rPr>
              <a:t>不定向性</a:t>
            </a:r>
            <a:endParaRPr lang="zh-CN" altLang="en-US" sz="4400" b="1">
              <a:solidFill>
                <a:srgbClr val="FF0000"/>
              </a:solidFill>
              <a:latin typeface="楷体_GB2312" pitchFamily="1" charset="-122"/>
              <a:ea typeface="楷体_GB2312" pitchFamily="1" charset="-122"/>
            </a:endParaRPr>
          </a:p>
        </p:txBody>
      </p:sp>
      <p:pic>
        <p:nvPicPr>
          <p:cNvPr id="1029" name="Picture 5" descr="image014">
            <a:hlinkClick r:id="rId7"/>
          </p:cNvPr>
          <p:cNvPicPr>
            <a:picLocks noChangeAspect="1"/>
          </p:cNvPicPr>
          <p:nvPr/>
        </p:nvPicPr>
        <p:blipFill>
          <a:blip r:embed="rId6"/>
          <a:stretch>
            <a:fillRect/>
          </a:stretch>
        </p:blipFill>
        <p:spPr>
          <a:xfrm>
            <a:off x="2449513" y="3846513"/>
            <a:ext cx="2305050" cy="2030412"/>
          </a:xfrm>
          <a:prstGeom prst="rect">
            <a:avLst/>
          </a:prstGeom>
          <a:noFill/>
          <a:ln>
            <a:noFill/>
            <a:miter lim="800000"/>
          </a:ln>
        </p:spPr>
      </p:pic>
      <p:sp>
        <p:nvSpPr>
          <p:cNvPr id="1030" name="Text Box 9"/>
          <p:cNvSpPr/>
          <p:nvPr/>
        </p:nvSpPr>
        <p:spPr>
          <a:xfrm>
            <a:off x="539750" y="4365625"/>
            <a:ext cx="2087563"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endParaRPr lang="zh-CN" altLang="zh-CN" sz="3200" b="1">
              <a:latin typeface="楷体_GB2312" pitchFamily="1" charset="-122"/>
              <a:ea typeface="楷体_GB2312" pitchFamily="1" charset="-122"/>
            </a:endParaRPr>
          </a:p>
        </p:txBody>
      </p:sp>
      <p:sp>
        <p:nvSpPr>
          <p:cNvPr id="1031" name="Text Box 10"/>
          <p:cNvSpPr/>
          <p:nvPr/>
        </p:nvSpPr>
        <p:spPr>
          <a:xfrm>
            <a:off x="0" y="3392488"/>
            <a:ext cx="4897438" cy="396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000" b="1">
                <a:latin typeface="楷体_GB2312" pitchFamily="1" charset="-122"/>
                <a:ea typeface="楷体_GB2312" pitchFamily="1" charset="-122"/>
              </a:rPr>
              <a:t>经诱变处理的紫色种子产生的子代种子</a:t>
            </a:r>
            <a:endParaRPr lang="zh-CN" altLang="en-US" sz="2000" b="1">
              <a:latin typeface="楷体_GB2312" pitchFamily="1" charset="-122"/>
              <a:ea typeface="楷体_GB2312" pitchFamily="1" charset="-122"/>
            </a:endParaRPr>
          </a:p>
        </p:txBody>
      </p:sp>
      <p:sp>
        <p:nvSpPr>
          <p:cNvPr id="1032" name="Text Box 11"/>
          <p:cNvSpPr/>
          <p:nvPr/>
        </p:nvSpPr>
        <p:spPr>
          <a:xfrm>
            <a:off x="4572000" y="3392488"/>
            <a:ext cx="4572000" cy="396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000" b="1">
                <a:latin typeface="楷体_GB2312" pitchFamily="1" charset="-122"/>
                <a:ea typeface="楷体_GB2312" pitchFamily="1" charset="-122"/>
              </a:rPr>
              <a:t>经诱变处理的黑色家鼠产生的子代</a:t>
            </a:r>
            <a:endParaRPr lang="zh-CN" altLang="en-US" sz="2000" b="1">
              <a:latin typeface="楷体_GB2312" pitchFamily="1" charset="-122"/>
              <a:ea typeface="楷体_GB2312" pitchFamily="1" charset="-122"/>
            </a:endParaRPr>
          </a:p>
        </p:txBody>
      </p:sp>
      <p:sp>
        <p:nvSpPr>
          <p:cNvPr id="1033" name="Text Box 12"/>
          <p:cNvSpPr txBox="1">
            <a:spLocks noChangeArrowheads="1"/>
          </p:cNvSpPr>
          <p:nvPr/>
        </p:nvSpPr>
        <p:spPr bwMode="auto">
          <a:xfrm>
            <a:off x="5221288" y="4162425"/>
            <a:ext cx="1871662" cy="519113"/>
          </a:xfrm>
          <a:prstGeom prst="rect">
            <a:avLst/>
          </a:prstGeom>
          <a:noFill/>
          <a:ln w="9525" algn="ctr">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2800" b="1" spc="0">
                <a:solidFill>
                  <a:srgbClr val="003D3C"/>
                </a:solidFill>
                <a:latin typeface="楷体_GB2312" pitchFamily="1" charset="-122"/>
                <a:ea typeface="楷体_GB2312" pitchFamily="1" charset="-122"/>
              </a:rPr>
              <a:t>显性突变</a:t>
            </a:r>
            <a:endParaRPr lang="zh-CN" altLang="en-US" sz="2800" b="1">
              <a:solidFill>
                <a:srgbClr val="003D3C"/>
              </a:solidFill>
              <a:latin typeface="楷体_GB2312" pitchFamily="1" charset="-122"/>
              <a:ea typeface="楷体_GB2312" pitchFamily="1" charset="-122"/>
            </a:endParaRPr>
          </a:p>
        </p:txBody>
      </p:sp>
      <p:sp>
        <p:nvSpPr>
          <p:cNvPr id="1034" name="Text Box 13"/>
          <p:cNvSpPr txBox="1">
            <a:spLocks noChangeArrowheads="1"/>
          </p:cNvSpPr>
          <p:nvPr/>
        </p:nvSpPr>
        <p:spPr bwMode="auto">
          <a:xfrm>
            <a:off x="5221288" y="4883150"/>
            <a:ext cx="1871662" cy="519113"/>
          </a:xfrm>
          <a:prstGeom prst="rect">
            <a:avLst/>
          </a:prstGeom>
          <a:noFill/>
          <a:ln w="9525" algn="ctr">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2800" b="1" spc="0">
                <a:solidFill>
                  <a:srgbClr val="003D3C"/>
                </a:solidFill>
                <a:latin typeface="楷体_GB2312" pitchFamily="1" charset="-122"/>
                <a:ea typeface="楷体_GB2312" pitchFamily="1" charset="-122"/>
              </a:rPr>
              <a:t>隐性突变</a:t>
            </a:r>
            <a:endParaRPr lang="zh-CN" altLang="en-US" sz="2800" b="1">
              <a:solidFill>
                <a:srgbClr val="003D3C"/>
              </a:solidFill>
              <a:latin typeface="楷体_GB2312" pitchFamily="1" charset="-122"/>
              <a:ea typeface="楷体_GB2312" pitchFamily="1" charset="-122"/>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17410" name="Group 2"/>
          <p:cNvGraphicFramePr>
            <a:graphicFrameLocks noGrp="1"/>
          </p:cNvGraphicFramePr>
          <p:nvPr/>
        </p:nvGraphicFramePr>
        <p:xfrm>
          <a:off x="2195512" y="0"/>
          <a:ext cx="6611937" cy="3902708"/>
        </p:xfrm>
        <a:graphic>
          <a:graphicData uri="http://schemas.openxmlformats.org/drawingml/2006/table">
            <a:tbl>
              <a:tblPr/>
              <a:tblGrid>
                <a:gridCol w="4551362"/>
                <a:gridCol w="2060575"/>
              </a:tblGrid>
              <a:tr h="501650">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solidFill>
                            <a:srgbClr val="333399"/>
                          </a:solidFill>
                          <a:latin typeface="华文新魏" pitchFamily="2" charset="-122"/>
                          <a:ea typeface="华文新魏" pitchFamily="2" charset="-122"/>
                        </a:rPr>
                        <a:t>基     因</a:t>
                      </a:r>
                      <a:endParaRPr lang="zh-CN" altLang="en-US" sz="2800" b="1">
                        <a:solidFill>
                          <a:srgbClr val="333399"/>
                        </a:solidFill>
                        <a:latin typeface="华文新魏" pitchFamily="2" charset="-122"/>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突变率</a:t>
                      </a:r>
                      <a:endParaRPr lang="zh-CN" altLang="en-US"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3562">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大肠杆菌组氨酸缺陷型基因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2×10</a:t>
                      </a:r>
                      <a:r>
                        <a:rPr lang="zh-CN" altLang="en-US" sz="2800" b="1" baseline="30000">
                          <a:solidFill>
                            <a:srgbClr val="333399"/>
                          </a:solidFill>
                          <a:ea typeface="华文新魏" pitchFamily="2" charset="-122"/>
                        </a:rPr>
                        <a:t>－６</a:t>
                      </a:r>
                      <a:endParaRPr lang="zh-CN" altLang="en-US"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3562">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果蝇的白眼基因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4×10</a:t>
                      </a:r>
                      <a:r>
                        <a:rPr lang="zh-CN" altLang="en-US" sz="2800" b="1" baseline="30000">
                          <a:solidFill>
                            <a:srgbClr val="333399"/>
                          </a:solidFill>
                          <a:ea typeface="华文新魏" pitchFamily="2" charset="-122"/>
                        </a:rPr>
                        <a:t>－</a:t>
                      </a:r>
                      <a:r>
                        <a:rPr lang="en-US" altLang="zh-CN" sz="2800" b="1" baseline="30000">
                          <a:solidFill>
                            <a:srgbClr val="333399"/>
                          </a:solidFill>
                          <a:ea typeface="华文新魏" pitchFamily="2" charset="-122"/>
                        </a:rPr>
                        <a:t>5</a:t>
                      </a:r>
                      <a:endParaRPr lang="en-US" altLang="zh-CN"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5150">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果蝇的褐眼基因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3×10</a:t>
                      </a:r>
                      <a:r>
                        <a:rPr lang="zh-CN" altLang="en-US" sz="2800" b="1" baseline="30000">
                          <a:solidFill>
                            <a:srgbClr val="333399"/>
                          </a:solidFill>
                          <a:ea typeface="华文新魏" pitchFamily="2" charset="-122"/>
                        </a:rPr>
                        <a:t>－</a:t>
                      </a:r>
                      <a:r>
                        <a:rPr lang="en-US" altLang="zh-CN" sz="2800" b="1" baseline="30000">
                          <a:solidFill>
                            <a:srgbClr val="333399"/>
                          </a:solidFill>
                          <a:ea typeface="华文新魏" pitchFamily="2" charset="-122"/>
                        </a:rPr>
                        <a:t>5</a:t>
                      </a:r>
                      <a:endParaRPr lang="en-US" altLang="zh-CN"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5150">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玉米的皱缩基因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1×10</a:t>
                      </a:r>
                      <a:r>
                        <a:rPr lang="zh-CN" altLang="en-US" sz="2800" b="1" baseline="30000">
                          <a:solidFill>
                            <a:srgbClr val="333399"/>
                          </a:solidFill>
                          <a:ea typeface="华文新魏" pitchFamily="2" charset="-122"/>
                        </a:rPr>
                        <a:t>－６</a:t>
                      </a:r>
                      <a:endParaRPr lang="zh-CN" altLang="en-US"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3562">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小鼠的白化基因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1×10</a:t>
                      </a:r>
                      <a:r>
                        <a:rPr lang="zh-CN" altLang="en-US" sz="2800" b="1" baseline="30000">
                          <a:solidFill>
                            <a:srgbClr val="333399"/>
                          </a:solidFill>
                          <a:ea typeface="华文新魏" pitchFamily="2" charset="-122"/>
                        </a:rPr>
                        <a:t>－</a:t>
                      </a:r>
                      <a:r>
                        <a:rPr lang="en-US" altLang="zh-CN" sz="2800" b="1" baseline="30000">
                          <a:solidFill>
                            <a:srgbClr val="333399"/>
                          </a:solidFill>
                          <a:ea typeface="华文新魏" pitchFamily="2" charset="-122"/>
                        </a:rPr>
                        <a:t>5</a:t>
                      </a:r>
                      <a:endParaRPr lang="en-US" altLang="zh-CN"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r h="563562">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lr>
                          <a:schemeClr val="hlink"/>
                        </a:buClr>
                        <a:buSzPct val="75000"/>
                        <a:buFont typeface="Wingdings" pitchFamily="2" charset="2"/>
                      </a:pPr>
                      <a:r>
                        <a:rPr lang="zh-CN" altLang="en-US" sz="2800" b="1">
                          <a:solidFill>
                            <a:srgbClr val="333399"/>
                          </a:solidFill>
                          <a:ea typeface="华文新魏" pitchFamily="2" charset="-122"/>
                        </a:rPr>
                        <a:t>人类色盲基因</a:t>
                      </a:r>
                      <a:endParaRPr lang="zh-CN" altLang="en-US" sz="2800" b="1">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c>
                  <a:txBody>
                    <a:bodyPr vert="horz" wrap="squar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en-US" altLang="zh-CN" sz="2800" b="1">
                          <a:solidFill>
                            <a:srgbClr val="333399"/>
                          </a:solidFill>
                          <a:ea typeface="华文新魏" pitchFamily="2" charset="-122"/>
                        </a:rPr>
                        <a:t>3×10</a:t>
                      </a:r>
                      <a:r>
                        <a:rPr lang="zh-CN" altLang="en-US" sz="2800" b="1" baseline="30000">
                          <a:solidFill>
                            <a:srgbClr val="333399"/>
                          </a:solidFill>
                          <a:ea typeface="华文新魏" pitchFamily="2" charset="-122"/>
                        </a:rPr>
                        <a:t>－</a:t>
                      </a:r>
                      <a:r>
                        <a:rPr lang="en-US" altLang="zh-CN" sz="2800" b="1" baseline="30000">
                          <a:solidFill>
                            <a:srgbClr val="333399"/>
                          </a:solidFill>
                          <a:ea typeface="华文新魏" pitchFamily="2" charset="-122"/>
                        </a:rPr>
                        <a:t>5</a:t>
                      </a:r>
                      <a:endParaRPr lang="en-US" altLang="zh-CN" sz="2800" b="1" baseline="30000">
                        <a:solidFill>
                          <a:srgbClr val="333399"/>
                        </a:solidFill>
                        <a:ea typeface="华文新魏" pitchFamily="2" charset="-122"/>
                      </a:endParaRPr>
                    </a:p>
                  </a:txBody>
                  <a:tcPr anchor="ctr">
                    <a:lnL w="12700">
                      <a:solidFill>
                        <a:srgbClr val="333399"/>
                      </a:solidFill>
                      <a:miter lim="800000"/>
                    </a:lnL>
                    <a:lnR w="12700">
                      <a:solidFill>
                        <a:srgbClr val="333399"/>
                      </a:solidFill>
                      <a:miter lim="800000"/>
                    </a:lnR>
                    <a:lnT w="12700">
                      <a:solidFill>
                        <a:srgbClr val="333399"/>
                      </a:solidFill>
                      <a:miter lim="800000"/>
                    </a:lnT>
                    <a:lnB w="12700">
                      <a:solidFill>
                        <a:srgbClr val="333399"/>
                      </a:solidFill>
                      <a:miter lim="800000"/>
                    </a:lnB>
                    <a:noFill/>
                  </a:tcPr>
                </a:tc>
              </a:tr>
            </a:tbl>
          </a:graphicData>
        </a:graphic>
      </p:graphicFrame>
      <p:sp>
        <p:nvSpPr>
          <p:cNvPr id="17436" name="Text Box 28"/>
          <p:cNvSpPr/>
          <p:nvPr/>
        </p:nvSpPr>
        <p:spPr>
          <a:xfrm>
            <a:off x="0" y="0"/>
            <a:ext cx="1917700" cy="701675"/>
          </a:xfrm>
          <a:prstGeom prst="rect">
            <a:avLst/>
          </a:prstGeom>
          <a:solidFill>
            <a:srgbClr val="333399"/>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4000" b="1">
                <a:solidFill>
                  <a:schemeClr val="bg1"/>
                </a:solidFill>
                <a:ea typeface="隶书" pitchFamily="1" charset="-122"/>
              </a:rPr>
              <a:t>小资料</a:t>
            </a:r>
            <a:endParaRPr lang="zh-CN" altLang="en-US" sz="4000" b="1">
              <a:ea typeface="隶书" pitchFamily="1" charset="-122"/>
            </a:endParaRPr>
          </a:p>
        </p:txBody>
      </p:sp>
      <p:sp>
        <p:nvSpPr>
          <p:cNvPr id="17437" name="Rectangle 29"/>
          <p:cNvSpPr>
            <a:spLocks noChangeArrowheads="1"/>
          </p:cNvSpPr>
          <p:nvPr/>
        </p:nvSpPr>
        <p:spPr bwMode="auto">
          <a:xfrm>
            <a:off x="250825" y="4076700"/>
            <a:ext cx="8496300" cy="708025"/>
          </a:xfrm>
          <a:prstGeom prst="rect">
            <a:avLst/>
          </a:prstGeom>
          <a:solidFill>
            <a:schemeClr val="tx2">
              <a:lumMod val="20000"/>
              <a:lumOff val="80000"/>
            </a:schemeClr>
          </a:solidFill>
          <a:ln w="9525">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4000" b="1" spc="0">
                <a:solidFill>
                  <a:srgbClr val="FF0000"/>
                </a:solidFill>
                <a:latin typeface="楷体_GB2312" pitchFamily="1" charset="-122"/>
                <a:ea typeface="楷体_GB2312" pitchFamily="1" charset="-122"/>
              </a:rPr>
              <a:t>④</a:t>
            </a:r>
            <a:r>
              <a:rPr lang="zh-CN" altLang="en-US" sz="4000" b="1" spc="0">
                <a:latin typeface="楷体_GB2312" pitchFamily="1" charset="-122"/>
                <a:ea typeface="楷体_GB2312" pitchFamily="1" charset="-122"/>
              </a:rPr>
              <a:t>自然突变率</a:t>
            </a:r>
            <a:r>
              <a:rPr lang="zh-CN" altLang="en-US" sz="4000" b="1" spc="0">
                <a:solidFill>
                  <a:srgbClr val="0000CC"/>
                </a:solidFill>
                <a:latin typeface="楷体_GB2312" pitchFamily="1" charset="-122"/>
                <a:ea typeface="楷体_GB2312" pitchFamily="1" charset="-122"/>
              </a:rPr>
              <a:t>低</a:t>
            </a:r>
            <a:r>
              <a:rPr lang="zh-CN" altLang="en-US" sz="2000" b="1" spc="0">
                <a:solidFill>
                  <a:srgbClr val="0000CC"/>
                </a:solidFill>
                <a:latin typeface="楷体_GB2312" pitchFamily="1" charset="-122"/>
                <a:ea typeface="楷体_GB2312" pitchFamily="1" charset="-122"/>
              </a:rPr>
              <a:t>（</a:t>
            </a:r>
            <a:r>
              <a:rPr lang="zh-CN" altLang="zh-CN" sz="2000" b="1" spc="0">
                <a:latin typeface="黑体" panose="02010609060101010101" pitchFamily="49" charset="-122"/>
              </a:rPr>
              <a:t>10</a:t>
            </a:r>
            <a:r>
              <a:rPr lang="zh-CN" altLang="zh-CN" sz="2000" b="1" spc="0" baseline="30000">
                <a:latin typeface="黑体" panose="02010609060101010101" pitchFamily="49" charset="-122"/>
              </a:rPr>
              <a:t>－5</a:t>
            </a:r>
            <a:r>
              <a:rPr lang="zh-CN" altLang="zh-CN" sz="2000" b="1" spc="0">
                <a:latin typeface="黑体" panose="02010609060101010101" pitchFamily="49" charset="-122"/>
              </a:rPr>
              <a:t>-10</a:t>
            </a:r>
            <a:r>
              <a:rPr lang="zh-CN" altLang="zh-CN" sz="2000" b="1" spc="0" baseline="30000">
                <a:latin typeface="黑体" panose="02010609060101010101" pitchFamily="49" charset="-122"/>
              </a:rPr>
              <a:t>-8</a:t>
            </a:r>
            <a:r>
              <a:rPr lang="zh-CN" altLang="en-US" sz="2000" b="1" spc="0">
                <a:solidFill>
                  <a:srgbClr val="0000CC"/>
                </a:solidFill>
                <a:latin typeface="楷体_GB2312" pitchFamily="1" charset="-122"/>
                <a:ea typeface="楷体_GB2312" pitchFamily="1" charset="-122"/>
              </a:rPr>
              <a:t>）；</a:t>
            </a:r>
            <a:r>
              <a:rPr lang="zh-CN" altLang="en-US" sz="4000" b="1" spc="0">
                <a:solidFill>
                  <a:srgbClr val="FF0000"/>
                </a:solidFill>
                <a:latin typeface="楷体_GB2312" pitchFamily="1" charset="-122"/>
                <a:ea typeface="楷体_GB2312" pitchFamily="1" charset="-122"/>
              </a:rPr>
              <a:t>低频性</a:t>
            </a:r>
            <a:endParaRPr lang="zh-CN" altLang="en-US" sz="4000" b="1">
              <a:solidFill>
                <a:srgbClr val="FF0000"/>
              </a:solidFill>
              <a:latin typeface="楷体_GB2312" pitchFamily="1" charset="-122"/>
              <a:ea typeface="楷体_GB2312" pitchFamily="1" charset="-122"/>
            </a:endParaRPr>
          </a:p>
        </p:txBody>
      </p:sp>
      <p:sp>
        <p:nvSpPr>
          <p:cNvPr id="17438" name="TextBox 5"/>
          <p:cNvSpPr/>
          <p:nvPr/>
        </p:nvSpPr>
        <p:spPr>
          <a:xfrm>
            <a:off x="144463" y="4868863"/>
            <a:ext cx="8820150" cy="1816100"/>
          </a:xfrm>
          <a:prstGeom prst="rect">
            <a:avLst/>
          </a:prstGeom>
          <a:noFill/>
          <a:ln w="57150">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a:solidFill>
                  <a:srgbClr val="00B050"/>
                </a:solidFill>
              </a:rPr>
              <a:t>基因突变</a:t>
            </a:r>
            <a:r>
              <a:rPr lang="zh-CN" altLang="en-US" sz="2800">
                <a:solidFill>
                  <a:srgbClr val="0000CC"/>
                </a:solidFill>
              </a:rPr>
              <a:t>容易发生</a:t>
            </a:r>
            <a:r>
              <a:rPr lang="zh-CN" altLang="en-US" sz="2800">
                <a:solidFill>
                  <a:srgbClr val="00B050"/>
                </a:solidFill>
              </a:rPr>
              <a:t>在具有</a:t>
            </a:r>
            <a:r>
              <a:rPr lang="en-US" altLang="zh-CN" sz="2800">
                <a:solidFill>
                  <a:srgbClr val="00B050"/>
                </a:solidFill>
              </a:rPr>
              <a:t>DNA</a:t>
            </a:r>
            <a:r>
              <a:rPr lang="zh-CN" altLang="en-US" sz="2800">
                <a:solidFill>
                  <a:srgbClr val="00B050"/>
                </a:solidFill>
              </a:rPr>
              <a:t>复制功能细胞中（有丝分裂间期和减</a:t>
            </a:r>
            <a:r>
              <a:rPr lang="en-US" altLang="zh-CN" sz="2800">
                <a:solidFill>
                  <a:srgbClr val="00B050"/>
                </a:solidFill>
              </a:rPr>
              <a:t>Ⅰ</a:t>
            </a:r>
            <a:r>
              <a:rPr lang="zh-CN" altLang="en-US" sz="2800">
                <a:solidFill>
                  <a:srgbClr val="00B050"/>
                </a:solidFill>
              </a:rPr>
              <a:t>间期），</a:t>
            </a:r>
            <a:r>
              <a:rPr lang="zh-CN" altLang="en-US" sz="2800">
                <a:solidFill>
                  <a:srgbClr val="0000CC"/>
                </a:solidFill>
              </a:rPr>
              <a:t>不容易发生</a:t>
            </a:r>
            <a:r>
              <a:rPr lang="zh-CN" altLang="en-US" sz="2800">
                <a:solidFill>
                  <a:srgbClr val="00B050"/>
                </a:solidFill>
              </a:rPr>
              <a:t>在高度分化的细胞中。</a:t>
            </a:r>
            <a:endParaRPr lang="en-US" altLang="zh-CN" sz="2800">
              <a:solidFill>
                <a:srgbClr val="00B050"/>
              </a:solidFill>
            </a:endParaRPr>
          </a:p>
          <a:p>
            <a:pPr marL="0" lvl="0" indent="0" eaLnBrk="1" hangingPunct="1"/>
            <a:r>
              <a:rPr lang="zh-CN" altLang="en-US" sz="2800">
                <a:solidFill>
                  <a:srgbClr val="FF0000"/>
                </a:solidFill>
              </a:rPr>
              <a:t>故突变概率：生殖细胞＞体细胞</a:t>
            </a:r>
            <a:endParaRPr lang="en-US" altLang="zh-CN" sz="2800">
              <a:solidFill>
                <a:srgbClr val="FF0000"/>
              </a:solidFill>
            </a:endParaRPr>
          </a:p>
          <a:p>
            <a:pPr marL="0" lvl="0" indent="0" eaLnBrk="1" hangingPunct="1"/>
            <a:r>
              <a:rPr lang="en-US" altLang="zh-CN" sz="2800">
                <a:solidFill>
                  <a:srgbClr val="FF0000"/>
                </a:solidFill>
              </a:rPr>
              <a:t>                     </a:t>
            </a:r>
            <a:r>
              <a:rPr lang="zh-CN" altLang="en-US" sz="2800">
                <a:solidFill>
                  <a:srgbClr val="FF0000"/>
                </a:solidFill>
              </a:rPr>
              <a:t>分裂旺盛的细胞＞停止分裂的细胞</a:t>
            </a:r>
            <a:endParaRPr lang="zh-CN" alt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animEffect transition="in" filter="wipe(left)">
                                      <p:cBhvr>
                                        <p:cTn id="7" dur="500"/>
                                        <p:tgtEl>
                                          <p:spTgt spid="1743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38"/>
                                        </p:tgtEl>
                                        <p:attrNameLst>
                                          <p:attrName>style.visibility</p:attrName>
                                        </p:attrNameLst>
                                      </p:cBhvr>
                                      <p:to>
                                        <p:strVal val="visible"/>
                                      </p:to>
                                    </p:set>
                                    <p:animEffect transition="in" filter="diamond(in)">
                                      <p:cBhvr>
                                        <p:cTn id="12" dur="500"/>
                                        <p:tgtEl>
                                          <p:spTgt spid="17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p:bldP spid="1743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pSp>
        <p:nvGrpSpPr>
          <p:cNvPr id="18434" name="Group 2"/>
          <p:cNvGrpSpPr/>
          <p:nvPr/>
        </p:nvGrpSpPr>
        <p:grpSpPr>
          <a:xfrm>
            <a:off x="0" y="981075"/>
            <a:ext cx="4716463" cy="3933825"/>
            <a:chOff x="288" y="253"/>
            <a:chExt cx="2784" cy="1704"/>
          </a:xfrm>
        </p:grpSpPr>
        <p:pic>
          <p:nvPicPr>
            <p:cNvPr id="18440" name="Picture 3" descr="玉米白化苗"/>
            <p:cNvPicPr>
              <a:picLocks noChangeAspect="1"/>
            </p:cNvPicPr>
            <p:nvPr/>
          </p:nvPicPr>
          <p:blipFill>
            <a:blip r:embed="rId2"/>
            <a:stretch>
              <a:fillRect/>
            </a:stretch>
          </p:blipFill>
          <p:spPr>
            <a:xfrm>
              <a:off x="288" y="253"/>
              <a:ext cx="2784" cy="1704"/>
            </a:xfrm>
            <a:prstGeom prst="rect">
              <a:avLst/>
            </a:prstGeom>
            <a:noFill/>
            <a:ln>
              <a:noFill/>
              <a:miter lim="800000"/>
            </a:ln>
          </p:spPr>
        </p:pic>
        <p:sp>
          <p:nvSpPr>
            <p:cNvPr id="18441" name="Text Box 4"/>
            <p:cNvSpPr/>
            <p:nvPr/>
          </p:nvSpPr>
          <p:spPr>
            <a:xfrm>
              <a:off x="999" y="1433"/>
              <a:ext cx="1101" cy="33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4400" b="1">
                  <a:solidFill>
                    <a:schemeClr val="bg1"/>
                  </a:solidFill>
                  <a:ea typeface="隶书" pitchFamily="1" charset="-122"/>
                </a:rPr>
                <a:t>白化苗</a:t>
              </a:r>
              <a:endParaRPr lang="zh-CN" altLang="en-US" sz="4400" b="1">
                <a:solidFill>
                  <a:schemeClr val="bg1"/>
                </a:solidFill>
                <a:ea typeface="隶书" pitchFamily="1" charset="-122"/>
              </a:endParaRPr>
            </a:p>
          </p:txBody>
        </p:sp>
      </p:grpSp>
      <p:pic>
        <p:nvPicPr>
          <p:cNvPr id="18435" name="Picture 5" descr="白化病"/>
          <p:cNvPicPr>
            <a:picLocks noChangeAspect="1"/>
          </p:cNvPicPr>
          <p:nvPr/>
        </p:nvPicPr>
        <p:blipFill>
          <a:blip r:embed="rId3"/>
          <a:stretch>
            <a:fillRect/>
          </a:stretch>
        </p:blipFill>
        <p:spPr>
          <a:xfrm>
            <a:off x="5651500" y="1052513"/>
            <a:ext cx="3492500" cy="3933825"/>
          </a:xfrm>
          <a:prstGeom prst="rect">
            <a:avLst/>
          </a:prstGeom>
          <a:noFill/>
          <a:ln>
            <a:noFill/>
            <a:miter lim="800000"/>
          </a:ln>
        </p:spPr>
      </p:pic>
      <p:sp>
        <p:nvSpPr>
          <p:cNvPr id="18436" name="Rectangle 6"/>
          <p:cNvSpPr>
            <a:spLocks noChangeArrowheads="1"/>
          </p:cNvSpPr>
          <p:nvPr/>
        </p:nvSpPr>
        <p:spPr bwMode="auto">
          <a:xfrm>
            <a:off x="0" y="0"/>
            <a:ext cx="9144000" cy="708025"/>
          </a:xfrm>
          <a:prstGeom prst="rect">
            <a:avLst/>
          </a:prstGeom>
          <a:solidFill>
            <a:schemeClr val="tx2">
              <a:lumMod val="20000"/>
              <a:lumOff val="80000"/>
            </a:schemeClr>
          </a:solidFill>
          <a:ln w="9525">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zh-CN" altLang="en-US" sz="4000" b="1" spc="0">
                <a:solidFill>
                  <a:srgbClr val="FF0000"/>
                </a:solidFill>
                <a:latin typeface="楷体_GB2312" pitchFamily="1" charset="-122"/>
                <a:ea typeface="楷体_GB2312" pitchFamily="1" charset="-122"/>
              </a:rPr>
              <a:t>⑤</a:t>
            </a:r>
            <a:r>
              <a:rPr lang="zh-CN" altLang="en-US" sz="4000" b="1" spc="0">
                <a:latin typeface="楷体_GB2312" pitchFamily="1" charset="-122"/>
                <a:ea typeface="楷体_GB2312" pitchFamily="1" charset="-122"/>
              </a:rPr>
              <a:t>大多数突变是</a:t>
            </a:r>
            <a:r>
              <a:rPr lang="zh-CN" altLang="en-US" sz="4000" b="1" spc="0">
                <a:solidFill>
                  <a:srgbClr val="00194D"/>
                </a:solidFill>
                <a:latin typeface="楷体_GB2312" pitchFamily="1" charset="-122"/>
                <a:ea typeface="楷体_GB2312" pitchFamily="1" charset="-122"/>
              </a:rPr>
              <a:t>有害</a:t>
            </a:r>
            <a:r>
              <a:rPr lang="zh-CN" altLang="en-US" sz="4000" b="1" spc="0">
                <a:latin typeface="楷体_GB2312" pitchFamily="1" charset="-122"/>
                <a:ea typeface="楷体_GB2312" pitchFamily="1" charset="-122"/>
              </a:rPr>
              <a:t>的；</a:t>
            </a:r>
            <a:r>
              <a:rPr lang="zh-CN" altLang="en-US" sz="4000" b="1" spc="0">
                <a:solidFill>
                  <a:srgbClr val="FF0000"/>
                </a:solidFill>
                <a:latin typeface="楷体_GB2312" pitchFamily="1" charset="-122"/>
                <a:ea typeface="楷体_GB2312" pitchFamily="1" charset="-122"/>
              </a:rPr>
              <a:t>多害少利性</a:t>
            </a:r>
            <a:endParaRPr lang="zh-CN" altLang="en-US" sz="4000" b="1">
              <a:solidFill>
                <a:srgbClr val="FF0000"/>
              </a:solidFill>
              <a:latin typeface="楷体_GB2312" pitchFamily="1" charset="-122"/>
              <a:ea typeface="楷体_GB2312" pitchFamily="1" charset="-122"/>
            </a:endParaRPr>
          </a:p>
        </p:txBody>
      </p:sp>
      <p:sp>
        <p:nvSpPr>
          <p:cNvPr id="18437" name="Rectangle 7"/>
          <p:cNvSpPr/>
          <p:nvPr/>
        </p:nvSpPr>
        <p:spPr>
          <a:xfrm>
            <a:off x="6659563" y="3933825"/>
            <a:ext cx="1873250" cy="7620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4400" b="1">
                <a:solidFill>
                  <a:schemeClr val="bg1"/>
                </a:solidFill>
                <a:ea typeface="隶书" pitchFamily="1" charset="-122"/>
              </a:rPr>
              <a:t>白化病</a:t>
            </a:r>
            <a:endParaRPr lang="zh-CN" altLang="en-US" sz="4400" b="1">
              <a:solidFill>
                <a:schemeClr val="bg1"/>
              </a:solidFill>
              <a:ea typeface="隶书" pitchFamily="1" charset="-122"/>
            </a:endParaRPr>
          </a:p>
        </p:txBody>
      </p:sp>
      <p:sp>
        <p:nvSpPr>
          <p:cNvPr id="18438" name="Text Box 8"/>
          <p:cNvSpPr/>
          <p:nvPr/>
        </p:nvSpPr>
        <p:spPr>
          <a:xfrm>
            <a:off x="4779963" y="1125538"/>
            <a:ext cx="862012" cy="3598862"/>
          </a:xfrm>
          <a:prstGeom prst="rect">
            <a:avLst/>
          </a:prstGeom>
          <a:noFill/>
          <a:ln>
            <a:noFill/>
            <a:miter lim="800000"/>
          </a:ln>
        </p:spPr>
        <p:txBody>
          <a:bodyPr vert="eaVert">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4400" b="1">
                <a:ea typeface="隶书" pitchFamily="1" charset="-122"/>
              </a:rPr>
              <a:t>为什么呢</a:t>
            </a:r>
            <a:r>
              <a:rPr lang="en-US" altLang="zh-CN" sz="4400" b="1">
                <a:ea typeface="隶书" pitchFamily="1" charset="-122"/>
              </a:rPr>
              <a:t>     </a:t>
            </a:r>
            <a:r>
              <a:rPr lang="zh-CN" altLang="en-US" sz="4400" b="1">
                <a:ea typeface="隶书" pitchFamily="1" charset="-122"/>
              </a:rPr>
              <a:t>？</a:t>
            </a:r>
            <a:endParaRPr lang="zh-CN" altLang="en-US" sz="4400" b="1">
              <a:ea typeface="隶书" pitchFamily="1" charset="-122"/>
            </a:endParaRPr>
          </a:p>
        </p:txBody>
      </p:sp>
      <p:sp>
        <p:nvSpPr>
          <p:cNvPr id="18439" name="Text Box 9"/>
          <p:cNvSpPr/>
          <p:nvPr/>
        </p:nvSpPr>
        <p:spPr>
          <a:xfrm>
            <a:off x="0" y="5172075"/>
            <a:ext cx="9144000" cy="15700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400" b="1">
                <a:solidFill>
                  <a:srgbClr val="00007D"/>
                </a:solidFill>
                <a:ea typeface="隶书" pitchFamily="1" charset="-122"/>
              </a:rPr>
              <a:t>       </a:t>
            </a:r>
            <a:r>
              <a:rPr lang="zh-CN" altLang="en-US" sz="3200" b="1">
                <a:solidFill>
                  <a:srgbClr val="0066FF"/>
                </a:solidFill>
                <a:ea typeface="隶书" pitchFamily="1" charset="-122"/>
              </a:rPr>
              <a:t>任何一种生物都是长期进化过程的产物，它们与环境取得了高度的协调。</a:t>
            </a:r>
            <a:r>
              <a:rPr lang="zh-CN" altLang="zh-CN" sz="3200" b="1">
                <a:latin typeface="黑体" panose="02010609060101010101" pitchFamily="49" charset="-122"/>
              </a:rPr>
              <a:t> (</a:t>
            </a:r>
            <a:r>
              <a:rPr lang="zh-CN" altLang="en-US" sz="3200" b="1">
                <a:latin typeface="黑体" panose="02010609060101010101" pitchFamily="49" charset="-122"/>
              </a:rPr>
              <a:t>基因突变</a:t>
            </a:r>
            <a:r>
              <a:rPr lang="zh-CN" altLang="zh-CN" sz="3200" b="1">
                <a:latin typeface="黑体" panose="02010609060101010101" pitchFamily="49" charset="-122"/>
              </a:rPr>
              <a:t>打破对环境的适应性)</a:t>
            </a:r>
            <a:endParaRPr lang="zh-CN" altLang="en-US" sz="3200" b="1">
              <a:solidFill>
                <a:srgbClr val="0066FF"/>
              </a:solidFill>
              <a:ea typeface="隶书"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slide(fromBottom)">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58" name="Rectangle 6"/>
          <p:cNvSpPr/>
          <p:nvPr/>
        </p:nvSpPr>
        <p:spPr>
          <a:xfrm>
            <a:off x="755650" y="6165850"/>
            <a:ext cx="6551613" cy="719138"/>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just" eaLnBrk="1" hangingPunct="1">
              <a:spcBef>
                <a:spcPct val="20000"/>
              </a:spcBef>
              <a:buChar char="•"/>
            </a:pPr>
            <a:r>
              <a:rPr kumimoji="1" lang="zh-CN" altLang="en-US" sz="3200" b="1">
                <a:latin typeface="Times New Roman" pitchFamily="18" charset="0"/>
              </a:rPr>
              <a:t>不定向性（不同碱基位点改变）</a:t>
            </a:r>
            <a:endParaRPr kumimoji="1" lang="zh-CN" altLang="en-US" sz="3200" b="1">
              <a:latin typeface="Times New Roman" pitchFamily="18" charset="0"/>
            </a:endParaRPr>
          </a:p>
        </p:txBody>
      </p:sp>
      <p:sp>
        <p:nvSpPr>
          <p:cNvPr id="19459" name="Rectangle 8"/>
          <p:cNvSpPr/>
          <p:nvPr/>
        </p:nvSpPr>
        <p:spPr>
          <a:xfrm>
            <a:off x="0" y="3500438"/>
            <a:ext cx="4032250" cy="641350"/>
          </a:xfrm>
          <a:prstGeom prst="rect">
            <a:avLst/>
          </a:prstGeom>
          <a:noFill/>
          <a:ln w="12700">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kumimoji="1" lang="zh-CN" altLang="en-US" sz="3600" b="1">
                <a:solidFill>
                  <a:srgbClr val="0000FF"/>
                </a:solidFill>
                <a:latin typeface="Times New Roman" pitchFamily="18" charset="0"/>
              </a:rPr>
              <a:t>基因突变的特点：</a:t>
            </a:r>
            <a:endParaRPr kumimoji="1" lang="zh-CN" altLang="en-US" sz="3600" b="1">
              <a:solidFill>
                <a:srgbClr val="0000FF"/>
              </a:solidFill>
              <a:latin typeface="Times New Roman" pitchFamily="18" charset="0"/>
            </a:endParaRPr>
          </a:p>
        </p:txBody>
      </p:sp>
      <p:sp>
        <p:nvSpPr>
          <p:cNvPr id="19460" name="Rectangle 12"/>
          <p:cNvSpPr/>
          <p:nvPr/>
        </p:nvSpPr>
        <p:spPr>
          <a:xfrm>
            <a:off x="755650" y="4076700"/>
            <a:ext cx="5616575"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har char="•"/>
            </a:pPr>
            <a:r>
              <a:rPr kumimoji="1" lang="zh-CN" altLang="en-US" sz="3200" b="1"/>
              <a:t>普遍性（广泛而随机）</a:t>
            </a:r>
            <a:endParaRPr kumimoji="1" lang="zh-CN" altLang="en-US" sz="3200" b="1"/>
          </a:p>
        </p:txBody>
      </p:sp>
      <p:sp>
        <p:nvSpPr>
          <p:cNvPr id="19461" name="Rectangle 13"/>
          <p:cNvSpPr/>
          <p:nvPr/>
        </p:nvSpPr>
        <p:spPr>
          <a:xfrm>
            <a:off x="-180975" y="4581525"/>
            <a:ext cx="3313113" cy="584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914400" lvl="2" indent="0" eaLnBrk="1" hangingPunct="1">
              <a:spcBef>
                <a:spcPct val="20000"/>
              </a:spcBef>
              <a:buChar char="•"/>
            </a:pPr>
            <a:r>
              <a:rPr kumimoji="1" lang="zh-CN" altLang="en-US" sz="3200" b="1"/>
              <a:t>随机性</a:t>
            </a:r>
            <a:endParaRPr kumimoji="1" lang="zh-CN" altLang="en-US" sz="3200" b="1"/>
          </a:p>
        </p:txBody>
      </p:sp>
      <p:sp>
        <p:nvSpPr>
          <p:cNvPr id="19462" name="Rectangle 14"/>
          <p:cNvSpPr/>
          <p:nvPr/>
        </p:nvSpPr>
        <p:spPr>
          <a:xfrm>
            <a:off x="755650" y="5084763"/>
            <a:ext cx="6264275" cy="579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har char="•"/>
            </a:pPr>
            <a:r>
              <a:rPr kumimoji="1" lang="zh-CN" altLang="en-US" sz="3200" b="1"/>
              <a:t>低频性（几万到几亿分之一）</a:t>
            </a:r>
            <a:endParaRPr kumimoji="1" lang="zh-CN" altLang="en-US" sz="3200" b="1"/>
          </a:p>
        </p:txBody>
      </p:sp>
      <p:sp>
        <p:nvSpPr>
          <p:cNvPr id="19463" name="Rectangle 16"/>
          <p:cNvSpPr/>
          <p:nvPr/>
        </p:nvSpPr>
        <p:spPr>
          <a:xfrm>
            <a:off x="755650" y="5661025"/>
            <a:ext cx="2366963"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20000"/>
              </a:spcBef>
              <a:buChar char="•"/>
            </a:pPr>
            <a:r>
              <a:rPr kumimoji="1" lang="zh-CN" altLang="en-US" sz="3200" b="1"/>
              <a:t>少利多害性</a:t>
            </a:r>
            <a:endParaRPr kumimoji="1" lang="zh-CN" altLang="en-US" sz="3200" b="1"/>
          </a:p>
        </p:txBody>
      </p:sp>
      <p:sp>
        <p:nvSpPr>
          <p:cNvPr id="19464" name="Rectangle 2"/>
          <p:cNvSpPr txBox="1">
            <a:spLocks noChangeArrowheads="1"/>
          </p:cNvSpPr>
          <p:nvPr/>
        </p:nvSpPr>
        <p:spPr>
          <a:xfrm>
            <a:off x="0" y="-26987"/>
            <a:ext cx="7740650" cy="836612"/>
          </a:xfrm>
          <a:prstGeom prst="rect">
            <a:avLst/>
          </a:prstGeom>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r>
              <a:rPr lang="zh-CN" altLang="en-US" sz="4400" b="1" spc="0">
                <a:solidFill>
                  <a:schemeClr val="tx2"/>
                </a:solidFill>
                <a:ea typeface="宋体" pitchFamily="2" charset="-122"/>
              </a:rPr>
              <a:t>小结：基因突变的原因和特点</a:t>
            </a:r>
            <a:endParaRPr lang="zh-CN" altLang="en-US" sz="4400" b="1">
              <a:solidFill>
                <a:schemeClr val="tx2"/>
              </a:solidFill>
              <a:ea typeface="宋体" pitchFamily="2" charset="-122"/>
            </a:endParaRPr>
          </a:p>
        </p:txBody>
      </p:sp>
      <p:sp>
        <p:nvSpPr>
          <p:cNvPr id="19465" name="Rectangle 4"/>
          <p:cNvSpPr txBox="1">
            <a:spLocks noChangeArrowheads="1"/>
          </p:cNvSpPr>
          <p:nvPr/>
        </p:nvSpPr>
        <p:spPr>
          <a:xfrm>
            <a:off x="0" y="1700213"/>
            <a:ext cx="9144000" cy="1873250"/>
          </a:xfrm>
          <a:prstGeom prst="rect">
            <a:avLst/>
          </a:prstGeom>
          <a:noFill/>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342900" marR="0" lvl="0" indent="-342900">
              <a:spcBef>
                <a:spcPct val="20000"/>
              </a:spcBef>
              <a:buClr>
                <a:schemeClr val="hlink"/>
              </a:buClr>
              <a:buSzPct val="75000"/>
            </a:pPr>
            <a:r>
              <a:rPr kumimoji="1" lang="zh-CN" altLang="en-US" sz="3200" b="1" spc="0">
                <a:solidFill>
                  <a:srgbClr val="0000FF"/>
                </a:solidFill>
                <a:ea typeface="宋体" pitchFamily="2" charset="-122"/>
              </a:rPr>
              <a:t>外因：</a:t>
            </a:r>
            <a:r>
              <a:rPr kumimoji="1" lang="zh-CN" altLang="en-US" sz="3200" b="1" spc="0">
                <a:ea typeface="宋体" pitchFamily="2" charset="-122"/>
              </a:rPr>
              <a:t>⑴物理因素      ⑵化学因素     </a:t>
            </a:r>
            <a:r>
              <a:rPr kumimoji="1" lang="en-US" altLang="zh-CN" sz="3200" b="1" spc="0">
                <a:ea typeface="宋体" pitchFamily="2" charset="-122"/>
              </a:rPr>
              <a:t>(3)</a:t>
            </a:r>
            <a:r>
              <a:rPr kumimoji="1" lang="zh-CN" altLang="en-US" sz="3200" b="1" spc="0">
                <a:ea typeface="宋体" pitchFamily="2" charset="-122"/>
              </a:rPr>
              <a:t>生物因素</a:t>
            </a:r>
            <a:endParaRPr kumimoji="1" lang="zh-CN" altLang="en-US" sz="3200" b="1">
              <a:ea typeface="宋体" pitchFamily="2" charset="-122"/>
            </a:endParaRPr>
          </a:p>
          <a:p>
            <a:pPr marL="342900" marR="0" lvl="0" indent="-342900">
              <a:spcBef>
                <a:spcPct val="20000"/>
              </a:spcBef>
              <a:buClr>
                <a:schemeClr val="hlink"/>
              </a:buClr>
              <a:buSzPct val="75000"/>
            </a:pPr>
            <a:r>
              <a:rPr kumimoji="1" lang="zh-CN" altLang="en-US" sz="3200" b="1" spc="0">
                <a:solidFill>
                  <a:srgbClr val="0000FF"/>
                </a:solidFill>
                <a:ea typeface="宋体" pitchFamily="2" charset="-122"/>
              </a:rPr>
              <a:t>内因：</a:t>
            </a:r>
            <a:r>
              <a:rPr kumimoji="1" lang="zh-CN" altLang="en-US" sz="3200" b="1" spc="0">
                <a:ea typeface="宋体" pitchFamily="2" charset="-122"/>
              </a:rPr>
              <a:t>（</a:t>
            </a:r>
            <a:r>
              <a:rPr kumimoji="1" lang="en-US" altLang="zh-CN" sz="3200" b="1" spc="0">
                <a:ea typeface="宋体" pitchFamily="2" charset="-122"/>
              </a:rPr>
              <a:t>1</a:t>
            </a:r>
            <a:r>
              <a:rPr kumimoji="1" lang="zh-CN" altLang="en-US" sz="3200" b="1" spc="0">
                <a:ea typeface="宋体" pitchFamily="2" charset="-122"/>
              </a:rPr>
              <a:t>）</a:t>
            </a:r>
            <a:r>
              <a:rPr kumimoji="1" lang="en-US" altLang="zh-CN" sz="3200" b="1" spc="0">
                <a:ea typeface="宋体" pitchFamily="2" charset="-122"/>
              </a:rPr>
              <a:t>DNA</a:t>
            </a:r>
            <a:r>
              <a:rPr kumimoji="1" lang="zh-CN" altLang="en-US" sz="3200" b="1" spc="0">
                <a:ea typeface="宋体" pitchFamily="2" charset="-122"/>
              </a:rPr>
              <a:t>分子复制偶尔发生错误</a:t>
            </a:r>
            <a:endParaRPr kumimoji="1" lang="zh-CN" altLang="en-US" sz="3200" b="1">
              <a:ea typeface="宋体" pitchFamily="2" charset="-122"/>
            </a:endParaRPr>
          </a:p>
          <a:p>
            <a:pPr marL="342900" marR="0" lvl="0" indent="-342900">
              <a:spcBef>
                <a:spcPct val="20000"/>
              </a:spcBef>
              <a:buClr>
                <a:schemeClr val="hlink"/>
              </a:buClr>
              <a:buSzPct val="75000"/>
              <a:buFont typeface="Wingdings" pitchFamily="2" charset="2"/>
            </a:pPr>
            <a:r>
              <a:rPr kumimoji="1" lang="zh-CN" altLang="en-US" sz="3200" b="1" spc="0">
                <a:ea typeface="宋体" pitchFamily="2" charset="-122"/>
              </a:rPr>
              <a:t>            （</a:t>
            </a:r>
            <a:r>
              <a:rPr kumimoji="1" lang="en-US" altLang="zh-CN" sz="3200" b="1" spc="0">
                <a:ea typeface="宋体" pitchFamily="2" charset="-122"/>
              </a:rPr>
              <a:t>2</a:t>
            </a:r>
            <a:r>
              <a:rPr kumimoji="1" lang="zh-CN" altLang="en-US" sz="3200" b="1" spc="0">
                <a:ea typeface="宋体" pitchFamily="2" charset="-122"/>
              </a:rPr>
              <a:t>）</a:t>
            </a:r>
            <a:r>
              <a:rPr kumimoji="1" lang="en-US" altLang="zh-CN" sz="3200" b="1" spc="0">
                <a:ea typeface="宋体" pitchFamily="2" charset="-122"/>
              </a:rPr>
              <a:t>DNA</a:t>
            </a:r>
            <a:r>
              <a:rPr kumimoji="1" lang="zh-CN" altLang="en-US" sz="3200" b="1" spc="0">
                <a:ea typeface="宋体" pitchFamily="2" charset="-122"/>
              </a:rPr>
              <a:t>的碱基组成发生改变</a:t>
            </a:r>
            <a:endParaRPr kumimoji="1" lang="zh-CN" altLang="en-US" sz="3200" b="1">
              <a:ea typeface="宋体" pitchFamily="2" charset="-122"/>
            </a:endParaRPr>
          </a:p>
        </p:txBody>
      </p:sp>
      <p:sp>
        <p:nvSpPr>
          <p:cNvPr id="19466" name="Rectangle 8"/>
          <p:cNvSpPr/>
          <p:nvPr/>
        </p:nvSpPr>
        <p:spPr>
          <a:xfrm>
            <a:off x="0" y="981075"/>
            <a:ext cx="4032250" cy="641350"/>
          </a:xfrm>
          <a:prstGeom prst="rect">
            <a:avLst/>
          </a:prstGeom>
          <a:noFill/>
          <a:ln w="12700">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kumimoji="1" lang="zh-CN" altLang="en-US" sz="3600" b="1">
                <a:solidFill>
                  <a:srgbClr val="0000FF"/>
                </a:solidFill>
                <a:latin typeface="Times New Roman" pitchFamily="18" charset="0"/>
              </a:rPr>
              <a:t>基因突变的原因：</a:t>
            </a:r>
            <a:endParaRPr kumimoji="1" lang="zh-CN" altLang="en-US" sz="3600" b="1">
              <a:solidFill>
                <a:srgbClr val="0000FF"/>
              </a:solidFill>
              <a:latin typeface="Times New Roman" pitchFamily="18" charset="0"/>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0482" name="Text Box 5"/>
          <p:cNvSpPr/>
          <p:nvPr/>
        </p:nvSpPr>
        <p:spPr>
          <a:xfrm>
            <a:off x="0" y="623888"/>
            <a:ext cx="9144000" cy="10763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solidFill>
                  <a:schemeClr val="accent2"/>
                </a:solidFill>
                <a:latin typeface="黑体" panose="02010609060101010101" pitchFamily="49" charset="-122"/>
              </a:rPr>
              <a:t>       1</a:t>
            </a:r>
            <a:r>
              <a:rPr lang="zh-CN" altLang="en-US" sz="3200" b="1">
                <a:solidFill>
                  <a:schemeClr val="accent2"/>
                </a:solidFill>
                <a:latin typeface="黑体" panose="02010609060101010101" pitchFamily="49" charset="-122"/>
              </a:rPr>
              <a:t>、基因突变的结果是产生了一个</a:t>
            </a:r>
            <a:r>
              <a:rPr lang="zh-CN" altLang="en-US" sz="3200" b="1">
                <a:latin typeface="黑体" panose="02010609060101010101" pitchFamily="49" charset="-122"/>
              </a:rPr>
              <a:t>新的基因</a:t>
            </a:r>
            <a:r>
              <a:rPr lang="zh-CN" altLang="en-US" sz="3200" b="1">
                <a:solidFill>
                  <a:schemeClr val="accent2"/>
                </a:solidFill>
                <a:latin typeface="黑体" panose="02010609060101010101" pitchFamily="49" charset="-122"/>
              </a:rPr>
              <a:t>，该基因与原基因是什么关系？</a:t>
            </a:r>
            <a:endParaRPr lang="zh-CN" altLang="en-US" sz="3200" b="1">
              <a:solidFill>
                <a:schemeClr val="accent2"/>
              </a:solidFill>
              <a:latin typeface="黑体" panose="02010609060101010101" pitchFamily="49" charset="-122"/>
            </a:endParaRPr>
          </a:p>
        </p:txBody>
      </p:sp>
      <p:grpSp>
        <p:nvGrpSpPr>
          <p:cNvPr id="20483" name="Group 6"/>
          <p:cNvGrpSpPr/>
          <p:nvPr/>
        </p:nvGrpSpPr>
        <p:grpSpPr>
          <a:xfrm>
            <a:off x="0" y="0"/>
            <a:ext cx="1619250" cy="1052513"/>
            <a:chExt cx="1837" cy="907"/>
          </a:xfrm>
        </p:grpSpPr>
        <p:pic>
          <p:nvPicPr>
            <p:cNvPr id="20487" name="Picture 7" descr="小女孩思考"/>
            <p:cNvPicPr>
              <a:picLocks noChangeAspect="1" noCrop="1"/>
            </p:cNvPicPr>
            <p:nvPr/>
          </p:nvPicPr>
          <p:blipFill>
            <a:blip r:embed="rId2"/>
            <a:stretch>
              <a:fillRect/>
            </a:stretch>
          </p:blipFill>
          <p:spPr>
            <a:xfrm>
              <a:off x="0" y="0"/>
              <a:ext cx="907" cy="907"/>
            </a:xfrm>
            <a:prstGeom prst="rect">
              <a:avLst/>
            </a:prstGeom>
            <a:noFill/>
            <a:ln>
              <a:noFill/>
              <a:miter lim="800000"/>
            </a:ln>
          </p:spPr>
        </p:pic>
        <p:sp>
          <p:nvSpPr>
            <p:cNvPr id="20488" name="Text Box 8"/>
            <p:cNvSpPr/>
            <p:nvPr/>
          </p:nvSpPr>
          <p:spPr>
            <a:xfrm>
              <a:off x="839" y="0"/>
              <a:ext cx="998"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0000CC"/>
                  </a:solidFill>
                  <a:ea typeface="宋体" pitchFamily="2" charset="-122"/>
                </a:rPr>
                <a:t>思考：</a:t>
              </a:r>
              <a:endParaRPr lang="zh-CN" altLang="en-US" sz="3600">
                <a:solidFill>
                  <a:srgbClr val="0000CC"/>
                </a:solidFill>
                <a:ea typeface="宋体" pitchFamily="2" charset="-122"/>
              </a:endParaRPr>
            </a:p>
          </p:txBody>
        </p:sp>
      </p:grpSp>
      <p:sp>
        <p:nvSpPr>
          <p:cNvPr id="20484" name="Text Box 9"/>
          <p:cNvSpPr/>
          <p:nvPr/>
        </p:nvSpPr>
        <p:spPr>
          <a:xfrm>
            <a:off x="0" y="1628775"/>
            <a:ext cx="8523288" cy="6461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600" b="1">
                <a:solidFill>
                  <a:srgbClr val="FF0000"/>
                </a:solidFill>
                <a:latin typeface="黑体" panose="02010609060101010101" pitchFamily="49" charset="-122"/>
              </a:rPr>
              <a:t>基因突变的结果是产生该基因的等位基因</a:t>
            </a:r>
            <a:endParaRPr lang="zh-CN" altLang="en-US" sz="3600" b="1">
              <a:solidFill>
                <a:srgbClr val="FF0000"/>
              </a:solidFill>
              <a:latin typeface="黑体" panose="02010609060101010101" pitchFamily="49" charset="-122"/>
            </a:endParaRPr>
          </a:p>
        </p:txBody>
      </p:sp>
      <p:sp>
        <p:nvSpPr>
          <p:cNvPr id="20485" name="Text Box 7"/>
          <p:cNvSpPr/>
          <p:nvPr/>
        </p:nvSpPr>
        <p:spPr>
          <a:xfrm>
            <a:off x="0" y="2276475"/>
            <a:ext cx="9144000"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a:solidFill>
                  <a:srgbClr val="0000CC"/>
                </a:solidFill>
              </a:rPr>
              <a:t>2</a:t>
            </a:r>
            <a:r>
              <a:rPr lang="zh-CN" altLang="en-US" sz="3200">
                <a:solidFill>
                  <a:srgbClr val="0000CC"/>
                </a:solidFill>
              </a:rPr>
              <a:t>、生物体内发生的基因突变是否都能引起生物表现型的变化？为什么？</a:t>
            </a:r>
            <a:endParaRPr lang="zh-CN" altLang="en-US" sz="3200">
              <a:solidFill>
                <a:srgbClr val="0000CC"/>
              </a:solidFill>
            </a:endParaRPr>
          </a:p>
        </p:txBody>
      </p:sp>
      <p:sp>
        <p:nvSpPr>
          <p:cNvPr id="20486" name="Text Box 8"/>
          <p:cNvSpPr/>
          <p:nvPr/>
        </p:nvSpPr>
        <p:spPr>
          <a:xfrm>
            <a:off x="0" y="3417888"/>
            <a:ext cx="9144000" cy="3252787"/>
          </a:xfrm>
          <a:prstGeom prst="rect">
            <a:avLst/>
          </a:prstGeom>
          <a:noFill/>
          <a:ln w="57150">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a:solidFill>
                  <a:srgbClr val="009900"/>
                </a:solidFill>
                <a:latin typeface="黑体" panose="02010609060101010101" pitchFamily="49" charset="-122"/>
              </a:rPr>
              <a:t>基因突变可产生新的基因和新的基因型，但不一定都能引起生物表现型的变化，原因如下：</a:t>
            </a:r>
            <a:endParaRPr lang="en-US" altLang="zh-CN" sz="2800">
              <a:solidFill>
                <a:srgbClr val="009900"/>
              </a:solidFill>
              <a:latin typeface="黑体" panose="02010609060101010101" pitchFamily="49" charset="-122"/>
            </a:endParaRPr>
          </a:p>
          <a:p>
            <a:pPr marL="0" lvl="0" indent="0" eaLnBrk="1" hangingPunct="1">
              <a:lnSpc>
                <a:spcPts val="2800"/>
              </a:lnSpc>
              <a:spcBef>
                <a:spcPct val="50000"/>
              </a:spcBef>
            </a:pPr>
            <a:r>
              <a:rPr lang="zh-CN" altLang="en-US" sz="2800">
                <a:solidFill>
                  <a:srgbClr val="FF0000"/>
                </a:solidFill>
                <a:latin typeface="黑体" panose="02010609060101010101" pitchFamily="49" charset="-122"/>
              </a:rPr>
              <a:t>①密码子具有简并性 ②显性纯合子突变成显性杂合子</a:t>
            </a:r>
            <a:endParaRPr lang="en-US" altLang="zh-CN" sz="2800">
              <a:solidFill>
                <a:srgbClr val="FF0000"/>
              </a:solidFill>
              <a:latin typeface="黑体" panose="02010609060101010101" pitchFamily="49" charset="-122"/>
            </a:endParaRPr>
          </a:p>
          <a:p>
            <a:pPr marL="0" lvl="0" indent="0" eaLnBrk="1" hangingPunct="1">
              <a:lnSpc>
                <a:spcPts val="2800"/>
              </a:lnSpc>
              <a:spcBef>
                <a:spcPct val="50000"/>
              </a:spcBef>
            </a:pPr>
            <a:r>
              <a:rPr lang="zh-CN" altLang="en-US" sz="2800">
                <a:solidFill>
                  <a:srgbClr val="FF0000"/>
                </a:solidFill>
                <a:latin typeface="黑体" panose="02010609060101010101" pitchFamily="49" charset="-122"/>
              </a:rPr>
              <a:t>③突变发生在内含子</a:t>
            </a:r>
            <a:endParaRPr lang="en-US" altLang="zh-CN" sz="2800">
              <a:solidFill>
                <a:srgbClr val="FF0000"/>
              </a:solidFill>
              <a:latin typeface="黑体" panose="02010609060101010101" pitchFamily="49" charset="-122"/>
            </a:endParaRPr>
          </a:p>
          <a:p>
            <a:pPr marL="0" lvl="0" indent="0" eaLnBrk="1" hangingPunct="1">
              <a:lnSpc>
                <a:spcPts val="2800"/>
              </a:lnSpc>
              <a:spcBef>
                <a:spcPct val="50000"/>
              </a:spcBef>
            </a:pPr>
            <a:r>
              <a:rPr lang="zh-CN" altLang="en-US" sz="2800">
                <a:solidFill>
                  <a:srgbClr val="FF0000"/>
                </a:solidFill>
                <a:latin typeface="黑体" panose="02010609060101010101" pitchFamily="49" charset="-122"/>
              </a:rPr>
              <a:t>④可能个别氨基酸的改变并不影响蛋白质的功能</a:t>
            </a:r>
            <a:endParaRPr lang="en-US" altLang="zh-CN" sz="2800">
              <a:solidFill>
                <a:srgbClr val="FF0000"/>
              </a:solidFill>
              <a:latin typeface="黑体" panose="02010609060101010101" pitchFamily="49" charset="-122"/>
            </a:endParaRPr>
          </a:p>
          <a:p>
            <a:pPr marL="0" lvl="0" indent="0" eaLnBrk="1" hangingPunct="1">
              <a:lnSpc>
                <a:spcPts val="2800"/>
              </a:lnSpc>
              <a:spcBef>
                <a:spcPct val="50000"/>
              </a:spcBef>
            </a:pPr>
            <a:r>
              <a:rPr lang="en-US" altLang="zh-CN" sz="2800">
                <a:solidFill>
                  <a:srgbClr val="FF0000"/>
                </a:solidFill>
                <a:latin typeface="黑体" panose="02010609060101010101" pitchFamily="49" charset="-122"/>
              </a:rPr>
              <a:t>⑤</a:t>
            </a:r>
            <a:r>
              <a:rPr lang="zh-CN" altLang="en-US" sz="2800">
                <a:solidFill>
                  <a:srgbClr val="FF0000"/>
                </a:solidFill>
                <a:latin typeface="黑体" panose="02010609060101010101" pitchFamily="49" charset="-122"/>
              </a:rPr>
              <a:t>某些环境条件下，基因改变可能不会在性状上表现出来</a:t>
            </a:r>
            <a:endParaRPr lang="en-US" altLang="zh-CN" sz="2800">
              <a:solidFill>
                <a:srgbClr val="FF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4098" name="Rectangle 2"/>
          <p:cNvSpPr/>
          <p:nvPr/>
        </p:nvSpPr>
        <p:spPr>
          <a:xfrm>
            <a:off x="107950" y="44450"/>
            <a:ext cx="4086225" cy="831850"/>
          </a:xfrm>
          <a:prstGeom prst="rect">
            <a:avLst/>
          </a:prstGeom>
          <a:solidFill>
            <a:schemeClr val="accent1"/>
          </a:solidFill>
          <a:ln w="19050">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4800">
                <a:solidFill>
                  <a:srgbClr val="000000"/>
                </a:solidFill>
                <a:ea typeface="楷体_GB2312" pitchFamily="1" charset="-122"/>
              </a:rPr>
              <a:t>问题探讨  </a:t>
            </a:r>
            <a:r>
              <a:rPr lang="en-US" altLang="zh-CN" sz="4800">
                <a:solidFill>
                  <a:srgbClr val="000000"/>
                </a:solidFill>
                <a:ea typeface="楷体_GB2312" pitchFamily="1" charset="-122"/>
              </a:rPr>
              <a:t>P80</a:t>
            </a:r>
            <a:endParaRPr lang="zh-CN" altLang="en-US" sz="4800">
              <a:solidFill>
                <a:srgbClr val="000000"/>
              </a:solidFill>
              <a:ea typeface="楷体_GB2312" pitchFamily="1" charset="-122"/>
            </a:endParaRPr>
          </a:p>
        </p:txBody>
      </p:sp>
      <p:sp>
        <p:nvSpPr>
          <p:cNvPr id="4099" name="Rectangle 3"/>
          <p:cNvSpPr>
            <a:spLocks noChangeArrowheads="1"/>
          </p:cNvSpPr>
          <p:nvPr/>
        </p:nvSpPr>
        <p:spPr bwMode="auto">
          <a:xfrm>
            <a:off x="179388" y="860425"/>
            <a:ext cx="8820150" cy="3000375"/>
          </a:xfrm>
          <a:prstGeom prst="rect">
            <a:avLst/>
          </a:prstGeom>
          <a:noFill/>
          <a:ln w="19050" algn="ctr">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lnSpc>
                <a:spcPct val="85000"/>
              </a:lnSpc>
            </a:pPr>
            <a:r>
              <a:rPr lang="zh-CN" altLang="en-US" sz="2800" b="1" spc="0">
                <a:latin typeface="宋体" panose="02010600030101010101" pitchFamily="2" charset="-122"/>
              </a:rPr>
              <a:t>三位同学在抄写英文句子</a:t>
            </a:r>
            <a:r>
              <a:rPr lang="zh-CN" altLang="en-US" sz="2800" b="1" spc="0">
                <a:solidFill>
                  <a:srgbClr val="0000CC"/>
                </a:solidFill>
                <a:latin typeface="宋体" panose="02010600030101010101" pitchFamily="2" charset="-122"/>
              </a:rPr>
              <a:t>“</a:t>
            </a:r>
            <a:r>
              <a:rPr lang="en-US" altLang="zh-CN" sz="2800" b="1" spc="0">
                <a:solidFill>
                  <a:srgbClr val="0000CC"/>
                </a:solidFill>
                <a:latin typeface="宋体" panose="02010600030101010101" pitchFamily="2" charset="-122"/>
              </a:rPr>
              <a:t>THE CAT SAT ON THE MAT”</a:t>
            </a:r>
            <a:r>
              <a:rPr lang="zh-CN" altLang="en-US" sz="2800" b="1">
                <a:latin typeface="宋体" panose="02010600030101010101" pitchFamily="2" charset="-122"/>
              </a:rPr>
              <a:t>（猫坐在草席上）时，分别抄成了</a:t>
            </a:r>
            <a:endParaRPr lang="zh-CN" altLang="en-US" sz="2800" b="1">
              <a:latin typeface="宋体" panose="02010600030101010101" pitchFamily="2" charset="-122"/>
            </a:endParaRPr>
          </a:p>
          <a:p>
            <a:pPr marL="0" marR="0" lvl="0" indent="0" eaLnBrk="1" hangingPunct="1">
              <a:lnSpc>
                <a:spcPct val="85000"/>
              </a:lnSpc>
            </a:pPr>
            <a:r>
              <a:rPr lang="zh-CN" altLang="en-US" sz="2800" b="1" spc="0">
                <a:latin typeface="宋体" panose="02010600030101010101" pitchFamily="2" charset="-122"/>
              </a:rPr>
              <a:t>          </a:t>
            </a:r>
            <a:r>
              <a:rPr lang="zh-CN" altLang="en-US" sz="2800" b="1" spc="0">
                <a:solidFill>
                  <a:srgbClr val="0000CC"/>
                </a:solidFill>
                <a:latin typeface="宋体" panose="02010600030101010101" pitchFamily="2" charset="-122"/>
              </a:rPr>
              <a:t>“</a:t>
            </a:r>
            <a:r>
              <a:rPr lang="en-US" altLang="zh-CN" sz="2800" b="1" spc="0">
                <a:solidFill>
                  <a:srgbClr val="0000CC"/>
                </a:solidFill>
                <a:latin typeface="宋体" panose="02010600030101010101" pitchFamily="2" charset="-122"/>
              </a:rPr>
              <a:t>THE KAT SAT ON THE MAT</a:t>
            </a:r>
            <a:r>
              <a:rPr lang="en-US" altLang="zh-CN" sz="2800" b="1">
                <a:solidFill>
                  <a:srgbClr val="0000CC"/>
                </a:solidFill>
                <a:latin typeface="宋体" panose="02010600030101010101" pitchFamily="2" charset="-122"/>
              </a:rPr>
              <a:t>”</a:t>
            </a:r>
            <a:endParaRPr lang="en-US" altLang="zh-CN" sz="2800" b="1">
              <a:solidFill>
                <a:srgbClr val="0000CC"/>
              </a:solidFill>
              <a:latin typeface="宋体" panose="02010600030101010101" pitchFamily="2" charset="-122"/>
            </a:endParaRPr>
          </a:p>
          <a:p>
            <a:pPr marL="0" marR="0" lvl="0" indent="0" eaLnBrk="1" hangingPunct="1">
              <a:lnSpc>
                <a:spcPct val="85000"/>
              </a:lnSpc>
            </a:pPr>
            <a:r>
              <a:rPr lang="en-US" altLang="zh-CN" sz="2800" b="1" spc="0">
                <a:solidFill>
                  <a:srgbClr val="0000CC"/>
                </a:solidFill>
                <a:latin typeface="宋体" panose="02010600030101010101" pitchFamily="2" charset="-122"/>
              </a:rPr>
              <a:t>          </a:t>
            </a:r>
            <a:r>
              <a:rPr lang="en-US" altLang="zh-CN" sz="2800" b="1">
                <a:solidFill>
                  <a:srgbClr val="0000CC"/>
                </a:solidFill>
                <a:latin typeface="宋体" panose="02010600030101010101" pitchFamily="2" charset="-122"/>
              </a:rPr>
              <a:t>“THE HAT SAT ON THE MAT”</a:t>
            </a:r>
            <a:endParaRPr lang="en-US" altLang="zh-CN" sz="2800" b="1">
              <a:solidFill>
                <a:srgbClr val="0000CC"/>
              </a:solidFill>
              <a:latin typeface="宋体" panose="02010600030101010101" pitchFamily="2" charset="-122"/>
            </a:endParaRPr>
          </a:p>
          <a:p>
            <a:pPr marL="0" marR="0" lvl="0" indent="0" eaLnBrk="1" hangingPunct="1">
              <a:lnSpc>
                <a:spcPct val="85000"/>
              </a:lnSpc>
            </a:pPr>
            <a:r>
              <a:rPr lang="en-US" altLang="zh-CN" sz="2800" b="1" spc="0">
                <a:solidFill>
                  <a:srgbClr val="0000CC"/>
                </a:solidFill>
                <a:latin typeface="宋体" panose="02010600030101010101" pitchFamily="2" charset="-122"/>
              </a:rPr>
              <a:t>          </a:t>
            </a:r>
            <a:r>
              <a:rPr lang="en-US" altLang="zh-CN" sz="2800" b="1">
                <a:solidFill>
                  <a:srgbClr val="0000CC"/>
                </a:solidFill>
                <a:latin typeface="宋体" panose="02010600030101010101" pitchFamily="2" charset="-122"/>
              </a:rPr>
              <a:t>“THE CAT ON THE MAT”</a:t>
            </a:r>
            <a:endParaRPr lang="en-US" altLang="zh-CN" sz="2800" b="1">
              <a:solidFill>
                <a:srgbClr val="0000CC"/>
              </a:solidFill>
              <a:latin typeface="宋体" panose="02010600030101010101" pitchFamily="2" charset="-122"/>
            </a:endParaRPr>
          </a:p>
          <a:p>
            <a:pPr marL="0" marR="0" lvl="0" indent="0" eaLnBrk="1" hangingPunct="1">
              <a:lnSpc>
                <a:spcPct val="85000"/>
              </a:lnSpc>
            </a:pPr>
            <a:r>
              <a:rPr lang="zh-CN" altLang="en-US" sz="2800" b="1" spc="0">
                <a:latin typeface="宋体" panose="02010600030101010101" pitchFamily="2" charset="-122"/>
                <a:ea typeface="宋体" pitchFamily="2" charset="-122"/>
              </a:rPr>
              <a:t>讨论：假如在</a:t>
            </a:r>
            <a:r>
              <a:rPr lang="en-US" altLang="zh-CN" sz="2800" b="1" spc="0">
                <a:latin typeface="宋体" panose="02010600030101010101" pitchFamily="2" charset="-122"/>
                <a:ea typeface="宋体" pitchFamily="2" charset="-122"/>
              </a:rPr>
              <a:t>DNA</a:t>
            </a:r>
            <a:r>
              <a:rPr lang="zh-CN" altLang="en-US" sz="2800" b="1" spc="0">
                <a:latin typeface="宋体" panose="02010600030101010101" pitchFamily="2" charset="-122"/>
                <a:ea typeface="宋体" pitchFamily="2" charset="-122"/>
              </a:rPr>
              <a:t>分子的复制过程中，发生了类似的错误，</a:t>
            </a:r>
            <a:r>
              <a:rPr lang="en-US" altLang="zh-CN" sz="2800" b="1" spc="0">
                <a:latin typeface="宋体" panose="02010600030101010101" pitchFamily="2" charset="-122"/>
                <a:ea typeface="宋体" pitchFamily="2" charset="-122"/>
              </a:rPr>
              <a:t>DNA</a:t>
            </a:r>
            <a:r>
              <a:rPr lang="zh-CN" altLang="en-US" sz="2800" b="1" spc="0">
                <a:latin typeface="宋体" panose="02010600030101010101" pitchFamily="2" charset="-122"/>
                <a:ea typeface="宋体" pitchFamily="2" charset="-122"/>
              </a:rPr>
              <a:t>分子携带的遗传信息将会发生怎样的变化？这些变化可能对生物体产生什么影响？</a:t>
            </a:r>
            <a:endParaRPr lang="zh-CN" altLang="en-US" sz="2800" b="1">
              <a:latin typeface="宋体" panose="02010600030101010101" pitchFamily="2" charset="-122"/>
              <a:ea typeface="宋体" pitchFamily="2" charset="-122"/>
            </a:endParaRPr>
          </a:p>
        </p:txBody>
      </p:sp>
      <p:sp>
        <p:nvSpPr>
          <p:cNvPr id="4100" name="Rectangle 4"/>
          <p:cNvSpPr/>
          <p:nvPr/>
        </p:nvSpPr>
        <p:spPr>
          <a:xfrm>
            <a:off x="215900" y="3933825"/>
            <a:ext cx="8459788" cy="1077913"/>
          </a:xfrm>
          <a:prstGeom prst="rect">
            <a:avLst/>
          </a:prstGeom>
          <a:noFill/>
          <a:ln w="19050">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lnSpc>
                <a:spcPct val="120000"/>
              </a:lnSpc>
              <a:tabLst>
                <a:tab pos="228600"/>
              </a:tabLst>
            </a:pPr>
            <a:r>
              <a:rPr lang="en-US" altLang="zh-CN" sz="2800">
                <a:solidFill>
                  <a:srgbClr val="0000CC"/>
                </a:solidFill>
                <a:latin typeface="华文行楷"/>
                <a:ea typeface="华文行楷"/>
              </a:rPr>
              <a:t> </a:t>
            </a:r>
            <a:r>
              <a:rPr lang="zh-CN" altLang="en-US" sz="2800">
                <a:solidFill>
                  <a:srgbClr val="0000CC"/>
                </a:solidFill>
                <a:latin typeface="华文行楷"/>
                <a:ea typeface="华文行楷"/>
              </a:rPr>
              <a:t>答案：</a:t>
            </a:r>
            <a:r>
              <a:rPr lang="en-US" altLang="zh-CN" sz="2800">
                <a:solidFill>
                  <a:srgbClr val="0000CC"/>
                </a:solidFill>
                <a:latin typeface="黑体" panose="02010609060101010101" pitchFamily="49" charset="-122"/>
              </a:rPr>
              <a:t>DNA</a:t>
            </a:r>
            <a:r>
              <a:rPr lang="zh-CN" altLang="en-US" sz="2800">
                <a:solidFill>
                  <a:srgbClr val="0000CC"/>
                </a:solidFill>
                <a:latin typeface="华文行楷"/>
                <a:ea typeface="华文行楷"/>
              </a:rPr>
              <a:t>分子携带的</a:t>
            </a:r>
            <a:r>
              <a:rPr lang="zh-CN" altLang="en-US" sz="2800">
                <a:solidFill>
                  <a:srgbClr val="FF0000"/>
                </a:solidFill>
                <a:latin typeface="华文行楷"/>
                <a:ea typeface="华文行楷"/>
              </a:rPr>
              <a:t>遗传信息将会发生改变</a:t>
            </a:r>
            <a:r>
              <a:rPr lang="zh-CN" altLang="en-US" sz="2800">
                <a:solidFill>
                  <a:srgbClr val="0000CC"/>
                </a:solidFill>
                <a:latin typeface="华文行楷"/>
                <a:ea typeface="华文行楷"/>
              </a:rPr>
              <a:t>。因</a:t>
            </a:r>
            <a:r>
              <a:rPr lang="zh-CN" altLang="en-US" sz="2800">
                <a:solidFill>
                  <a:srgbClr val="009900"/>
                </a:solidFill>
                <a:latin typeface="华文行楷"/>
                <a:ea typeface="华文行楷"/>
              </a:rPr>
              <a:t>密码的简并性</a:t>
            </a:r>
            <a:r>
              <a:rPr lang="zh-CN" altLang="en-US" sz="2800">
                <a:solidFill>
                  <a:srgbClr val="0000CC"/>
                </a:solidFill>
                <a:latin typeface="华文行楷"/>
                <a:ea typeface="华文行楷"/>
              </a:rPr>
              <a:t>，</a:t>
            </a:r>
            <a:r>
              <a:rPr lang="en-US" altLang="zh-CN" sz="2800">
                <a:solidFill>
                  <a:srgbClr val="0000CC"/>
                </a:solidFill>
                <a:latin typeface="黑体" panose="02010609060101010101" pitchFamily="49" charset="-122"/>
              </a:rPr>
              <a:t>DNA</a:t>
            </a:r>
            <a:r>
              <a:rPr lang="zh-CN" altLang="en-US" sz="2800">
                <a:solidFill>
                  <a:srgbClr val="0000CC"/>
                </a:solidFill>
                <a:latin typeface="华文行楷"/>
                <a:ea typeface="华文行楷"/>
              </a:rPr>
              <a:t>编码的</a:t>
            </a:r>
            <a:r>
              <a:rPr lang="zh-CN" altLang="en-US" sz="2800">
                <a:solidFill>
                  <a:srgbClr val="FF0000"/>
                </a:solidFill>
                <a:latin typeface="华文行楷"/>
                <a:ea typeface="华文行楷"/>
              </a:rPr>
              <a:t>氨基酸不一定改变</a:t>
            </a:r>
            <a:r>
              <a:rPr lang="zh-CN" altLang="en-US" sz="2800">
                <a:solidFill>
                  <a:srgbClr val="0000CC"/>
                </a:solidFill>
                <a:latin typeface="华文行楷"/>
                <a:ea typeface="华文行楷"/>
              </a:rPr>
              <a:t>。</a:t>
            </a:r>
            <a:endParaRPr lang="zh-CN" altLang="en-US" sz="2000">
              <a:solidFill>
                <a:srgbClr val="0000CC"/>
              </a:solidFill>
              <a:latin typeface="宋体" panose="02010600030101010101" pitchFamily="2" charset="-122"/>
            </a:endParaRPr>
          </a:p>
        </p:txBody>
      </p:sp>
      <p:sp>
        <p:nvSpPr>
          <p:cNvPr id="4101" name="Rectangle 5"/>
          <p:cNvSpPr/>
          <p:nvPr/>
        </p:nvSpPr>
        <p:spPr>
          <a:xfrm>
            <a:off x="323850" y="5064125"/>
            <a:ext cx="8569325" cy="1244600"/>
          </a:xfrm>
          <a:prstGeom prst="rect">
            <a:avLst/>
          </a:prstGeom>
          <a:noFill/>
          <a:ln w="19050">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lnSpc>
                <a:spcPct val="90000"/>
              </a:lnSpc>
            </a:pPr>
            <a:r>
              <a:rPr lang="zh-CN" altLang="en-US" sz="2800">
                <a:solidFill>
                  <a:srgbClr val="000000"/>
                </a:solidFill>
                <a:ea typeface="隶书" pitchFamily="1" charset="-122"/>
              </a:rPr>
              <a:t>影响：</a:t>
            </a:r>
            <a:r>
              <a:rPr lang="zh-CN" altLang="en-US" sz="2800">
                <a:solidFill>
                  <a:srgbClr val="0000FF"/>
                </a:solidFill>
                <a:ea typeface="隶书" pitchFamily="1" charset="-122"/>
              </a:rPr>
              <a:t>如果氨基酸发生了改变，生物体的性状可能发生改变。改变的性状对生物体的生存</a:t>
            </a:r>
            <a:r>
              <a:rPr lang="zh-CN" altLang="en-US" sz="2800">
                <a:solidFill>
                  <a:srgbClr val="FF0000"/>
                </a:solidFill>
                <a:ea typeface="隶书" pitchFamily="1" charset="-122"/>
              </a:rPr>
              <a:t>可能有害，可能有利，也可能既无害也无利</a:t>
            </a:r>
            <a:r>
              <a:rPr lang="zh-CN" altLang="en-US" sz="2800">
                <a:solidFill>
                  <a:srgbClr val="0000FF"/>
                </a:solidFill>
                <a:ea typeface="隶书" pitchFamily="1" charset="-122"/>
              </a:rPr>
              <a:t>。</a:t>
            </a:r>
            <a:endParaRPr lang="zh-CN" altLang="en-US" sz="2800">
              <a:solidFill>
                <a:srgbClr val="0000FF"/>
              </a:solidFill>
              <a:ea typeface="隶书"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0"/>
                                        </p:tgtEl>
                                        <p:attrNameLst>
                                          <p:attrName>style.visibility</p:attrName>
                                        </p:attrNameLst>
                                      </p:cBhvr>
                                      <p:to>
                                        <p:strVal val="visible"/>
                                      </p:to>
                                    </p:set>
                                    <p:anim calcmode="discrete" valueType="clr">
                                      <p:cBhvr>
                                        <p:cTn id="7" dur="80" fill="hold"/>
                                        <p:tgtEl>
                                          <p:spTgt spid="4100"/>
                                        </p:tgtEl>
                                        <p:attrNameLst>
                                          <p:attrName>style.color</p:attrName>
                                        </p:attrNameLst>
                                      </p:cBhvr>
                                      <p:tavLst>
                                        <p:tav tm="0">
                                          <p:val>
                                            <p:strVal val="#336699 [5]"/>
                                          </p:val>
                                        </p:tav>
                                        <p:tav tm="50000">
                                          <p:val>
                                            <p:strVal val="#00ccff [6]"/>
                                          </p:val>
                                        </p:tav>
                                      </p:tavLst>
                                    </p:anim>
                                    <p:anim calcmode="discrete" valueType="clr">
                                      <p:cBhvr>
                                        <p:cTn id="8" dur="80" fill="hold"/>
                                        <p:tgtEl>
                                          <p:spTgt spid="4100"/>
                                        </p:tgtEl>
                                        <p:attrNameLst>
                                          <p:attrName>fillcolor</p:attrName>
                                        </p:attrNameLst>
                                      </p:cBhvr>
                                      <p:tavLst>
                                        <p:tav tm="0">
                                          <p:val>
                                            <p:strVal val="#336699 [5]"/>
                                          </p:val>
                                        </p:tav>
                                        <p:tav tm="50000">
                                          <p:val>
                                            <p:strVal val="#00ccff [6]"/>
                                          </p:val>
                                        </p:tav>
                                      </p:tavLst>
                                    </p:anim>
                                    <p:set>
                                      <p:cBhvr>
                                        <p:cTn id="9" dur="80" fill="hold"/>
                                        <p:tgtEl>
                                          <p:spTgt spid="41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after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1"/>
                                        </p:tgtEl>
                                        <p:attrNameLst>
                                          <p:attrName>style.visibility</p:attrName>
                                        </p:attrNameLst>
                                      </p:cBhvr>
                                      <p:to>
                                        <p:strVal val="visible"/>
                                      </p:to>
                                    </p:set>
                                    <p:anim calcmode="discrete" valueType="clr">
                                      <p:cBhvr>
                                        <p:cTn id="14" dur="80" fill="hold"/>
                                        <p:tgtEl>
                                          <p:spTgt spid="4101"/>
                                        </p:tgtEl>
                                        <p:attrNameLst>
                                          <p:attrName>style.color</p:attrName>
                                        </p:attrNameLst>
                                      </p:cBhvr>
                                      <p:tavLst>
                                        <p:tav tm="0">
                                          <p:val>
                                            <p:strVal val="#3366ff [5]"/>
                                          </p:val>
                                        </p:tav>
                                        <p:tav tm="50000">
                                          <p:val>
                                            <p:strVal val="#dc5900 [6]"/>
                                          </p:val>
                                        </p:tav>
                                      </p:tavLst>
                                    </p:anim>
                                    <p:anim calcmode="discrete" valueType="clr">
                                      <p:cBhvr>
                                        <p:cTn id="15" dur="80" fill="hold"/>
                                        <p:tgtEl>
                                          <p:spTgt spid="4101"/>
                                        </p:tgtEl>
                                        <p:attrNameLst>
                                          <p:attrName>fillcolor</p:attrName>
                                        </p:attrNameLst>
                                      </p:cBhvr>
                                      <p:tavLst>
                                        <p:tav tm="0">
                                          <p:val>
                                            <p:strVal val="#3366ff [5]"/>
                                          </p:val>
                                        </p:tav>
                                        <p:tav tm="50000">
                                          <p:val>
                                            <p:strVal val="#dc5900 [6]"/>
                                          </p:val>
                                        </p:tav>
                                      </p:tavLst>
                                    </p:anim>
                                    <p:set>
                                      <p:cBhvr>
                                        <p:cTn id="16" dur="80" fill="hold"/>
                                        <p:tgtEl>
                                          <p:spTgt spid="41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1506" name="Rectangle 2"/>
          <p:cNvSpPr>
            <a:spLocks noGrp="1" noRot="1" noChangeArrowheads="1"/>
          </p:cNvSpPr>
          <p:nvPr>
            <p:ph type="title"/>
          </p:nvPr>
        </p:nvSpPr>
        <p:spPr>
          <a:xfrm>
            <a:off x="0" y="-26987"/>
            <a:ext cx="7885113" cy="936625"/>
          </a:xfrm>
          <a:prstGeom prst="rect">
            <a:avLst/>
          </a:prstGeom>
          <a:solidFill>
            <a:srgbClr val="92D050"/>
          </a:solidFill>
        </p:spPr>
        <p:txBody>
          <a:bodyPr vert="horz" wrap="square" lIns="91440" tIns="45720" rIns="91440" bIns="45720" numCol="1" anchor="ctr" anchorCtr="0" compatLnSpc="1">
            <a:prstTxWarp prst="textNoShape">
              <a:avLst/>
            </a:prstTxWarp>
          </a:bodyPr>
          <a:lstStyle>
            <a:lvl1pPr marL="0" indent="0" algn="ctr" defTabSz="914400" rtl="0" eaLnBrk="0" fontAlgn="base" hangingPunct="0">
              <a:lnSpc>
                <a:spcPct val="100000"/>
              </a:lnSpc>
              <a:spcBef>
                <a:spcPct val="0"/>
              </a:spcBef>
              <a:spcAft>
                <a:spcPct val="0"/>
              </a:spcAft>
              <a:buClrTx/>
              <a:buSzTx/>
              <a:buFontTx/>
              <a:buNone/>
              <a:defRPr kumimoji="0" lang="zh-CN" altLang="en-US" sz="4400" b="0" i="0" u="none" baseline="0">
                <a:solidFill>
                  <a:schemeClr val="tx2"/>
                </a:solidFill>
                <a:latin typeface="Arial" pitchFamily="34" charset="0"/>
                <a:ea typeface="宋体" pitchFamily="2" charset="-122"/>
                <a:cs typeface="+mj-cs"/>
              </a:defRPr>
            </a:lvl1pPr>
          </a:lstStyle>
          <a:p>
            <a:pPr marL="0" marR="0" lvl="0" indent="0" algn="l" eaLnBrk="1" hangingPunct="1"/>
            <a:r>
              <a:rPr lang="en-US" altLang="zh-CN" sz="4000" b="1" spc="0">
                <a:solidFill>
                  <a:srgbClr val="000000"/>
                </a:solidFill>
                <a:latin typeface="宋体" panose="02010600030101010101" pitchFamily="2" charset="-122"/>
              </a:rPr>
              <a:t>4</a:t>
            </a:r>
            <a:r>
              <a:rPr lang="zh-CN" altLang="en-US" sz="4000" b="1" spc="0">
                <a:solidFill>
                  <a:srgbClr val="000000"/>
                </a:solidFill>
                <a:latin typeface="宋体" panose="02010600030101010101" pitchFamily="2" charset="-122"/>
              </a:rPr>
              <a:t>、基因突变的意义：</a:t>
            </a:r>
            <a:r>
              <a:rPr lang="en-US" altLang="zh-CN" sz="4000" b="1" spc="0">
                <a:solidFill>
                  <a:srgbClr val="000000"/>
                </a:solidFill>
                <a:latin typeface="宋体" panose="02010600030101010101" pitchFamily="2" charset="-122"/>
              </a:rPr>
              <a:t>P82</a:t>
            </a:r>
            <a:endParaRPr lang="zh-CN" altLang="en-US" sz="4000" b="1">
              <a:solidFill>
                <a:srgbClr val="000000"/>
              </a:solidFill>
              <a:latin typeface="宋体" panose="02010600030101010101" pitchFamily="2" charset="-122"/>
            </a:endParaRPr>
          </a:p>
        </p:txBody>
      </p:sp>
      <p:sp>
        <p:nvSpPr>
          <p:cNvPr id="21507" name="Rectangle 3"/>
          <p:cNvSpPr>
            <a:spLocks noGrp="1" noRot="1" noChangeArrowheads="1"/>
          </p:cNvSpPr>
          <p:nvPr>
            <p:ph type="body" idx="1"/>
          </p:nvPr>
        </p:nvSpPr>
        <p:spPr>
          <a:xfrm>
            <a:off x="-36512" y="1196975"/>
            <a:ext cx="5543550" cy="1944688"/>
          </a:xfrm>
          <a:prstGeom prst="rect">
            <a:avLst/>
          </a:prstGeom>
        </p:spPr>
        <p:txBody>
          <a:bodyPr vert="horz" wrap="square" lIns="91440" tIns="45720" rIns="91440" bIns="45720" numCol="1" anchor="t" anchorCtr="0" compatLnSpc="1">
            <a:prstTxWarp prst="textNoShape">
              <a:avLst/>
            </a:prstTxWarp>
          </a:bodyPr>
          <a:lst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9pPr>
          </a:lstStyle>
          <a:p>
            <a:pPr marL="342900" marR="0" lvl="0" indent="-342900" eaLnBrk="1" hangingPunct="1">
              <a:lnSpc>
                <a:spcPct val="90000"/>
              </a:lnSpc>
              <a:buNone/>
            </a:pPr>
            <a:r>
              <a:rPr lang="zh-CN" altLang="en-US" sz="3600" u="sng" spc="0">
                <a:solidFill>
                  <a:srgbClr val="0000FF"/>
                </a:solidFill>
                <a:effectLst>
                  <a:outerShdw blurRad="38100" dist="38100" dir="2700000" algn="tl">
                    <a:srgbClr val="000000"/>
                  </a:outerShdw>
                </a:effectLst>
                <a:ea typeface="黑体" pitchFamily="49" charset="-122"/>
              </a:rPr>
              <a:t>①是新基因产生的途径</a:t>
            </a:r>
            <a:r>
              <a:rPr lang="zh-CN" altLang="en-US" sz="3600" u="sng" spc="0">
                <a:solidFill>
                  <a:srgbClr val="4520CC"/>
                </a:solidFill>
                <a:effectLst>
                  <a:outerShdw blurRad="38100" dist="38100" dir="2700000" algn="tl">
                    <a:srgbClr val="000000">
                      <a:alpha val="43137"/>
                    </a:srgbClr>
                  </a:outerShdw>
                </a:effectLst>
                <a:ea typeface="黑体" pitchFamily="49" charset="-122"/>
              </a:rPr>
              <a:t>，</a:t>
            </a:r>
            <a:endParaRPr lang="en-US" altLang="zh-CN" sz="3600" u="sng">
              <a:solidFill>
                <a:srgbClr val="4520CC"/>
              </a:solidFill>
              <a:effectLst>
                <a:outerShdw blurRad="38100" dist="38100" dir="2700000" algn="tl">
                  <a:srgbClr val="000000">
                    <a:alpha val="43137"/>
                  </a:srgbClr>
                </a:outerShdw>
              </a:effectLst>
              <a:ea typeface="黑体" pitchFamily="49" charset="-122"/>
            </a:endParaRPr>
          </a:p>
          <a:p>
            <a:pPr marL="342900" marR="0" lvl="0" indent="-342900" eaLnBrk="1" hangingPunct="1">
              <a:lnSpc>
                <a:spcPct val="90000"/>
              </a:lnSpc>
              <a:buNone/>
            </a:pPr>
            <a:r>
              <a:rPr lang="zh-CN" altLang="en-US" sz="3600" u="sng" spc="0">
                <a:solidFill>
                  <a:srgbClr val="4520CC"/>
                </a:solidFill>
                <a:effectLst>
                  <a:outerShdw blurRad="38100" dist="38100" dir="2700000" algn="tl">
                    <a:srgbClr val="000000">
                      <a:alpha val="43137"/>
                    </a:srgbClr>
                  </a:outerShdw>
                </a:effectLst>
                <a:ea typeface="黑体" pitchFamily="49" charset="-122"/>
              </a:rPr>
              <a:t>②是生物变异的根本来源</a:t>
            </a:r>
            <a:r>
              <a:rPr lang="en-US" altLang="zh-CN" sz="3600" u="sng" spc="0">
                <a:solidFill>
                  <a:srgbClr val="4520CC"/>
                </a:solidFill>
                <a:effectLst>
                  <a:outerShdw blurRad="38100" dist="38100" dir="2700000" algn="tl">
                    <a:srgbClr val="000000">
                      <a:alpha val="43137"/>
                    </a:srgbClr>
                  </a:outerShdw>
                </a:effectLst>
                <a:ea typeface="黑体" pitchFamily="49" charset="-122"/>
              </a:rPr>
              <a:t>,</a:t>
            </a:r>
            <a:endParaRPr lang="en-US" altLang="zh-CN" sz="3600" u="sng">
              <a:solidFill>
                <a:srgbClr val="4520CC"/>
              </a:solidFill>
              <a:effectLst>
                <a:outerShdw blurRad="38100" dist="38100" dir="2700000" algn="tl">
                  <a:srgbClr val="000000">
                    <a:alpha val="43137"/>
                  </a:srgbClr>
                </a:outerShdw>
              </a:effectLst>
              <a:ea typeface="黑体" pitchFamily="49" charset="-122"/>
            </a:endParaRPr>
          </a:p>
          <a:p>
            <a:pPr marL="342900" marR="0" lvl="0" indent="-342900" eaLnBrk="1" hangingPunct="1">
              <a:lnSpc>
                <a:spcPct val="90000"/>
              </a:lnSpc>
              <a:buNone/>
            </a:pPr>
            <a:r>
              <a:rPr lang="zh-CN" altLang="en-US" sz="3600" u="sng" spc="0">
                <a:solidFill>
                  <a:srgbClr val="4520CC"/>
                </a:solidFill>
                <a:effectLst>
                  <a:outerShdw blurRad="38100" dist="38100" dir="2700000" algn="tl">
                    <a:srgbClr val="000000">
                      <a:alpha val="43137"/>
                    </a:srgbClr>
                  </a:outerShdw>
                </a:effectLst>
                <a:ea typeface="黑体" pitchFamily="49" charset="-122"/>
              </a:rPr>
              <a:t>③是生</a:t>
            </a:r>
            <a:r>
              <a:rPr lang="zh-CN" altLang="en-US" sz="3600" u="sng" spc="0">
                <a:solidFill>
                  <a:srgbClr val="0000FF"/>
                </a:solidFill>
                <a:effectLst>
                  <a:outerShdw blurRad="38100" dist="38100" dir="2700000" algn="tl">
                    <a:srgbClr val="000000"/>
                  </a:outerShdw>
                </a:effectLst>
                <a:ea typeface="黑体" pitchFamily="49" charset="-122"/>
              </a:rPr>
              <a:t>物进化的原始材料</a:t>
            </a:r>
            <a:r>
              <a:rPr lang="zh-CN" altLang="en-US" sz="3600" u="sng" spc="0">
                <a:solidFill>
                  <a:srgbClr val="4520CC"/>
                </a:solidFill>
                <a:effectLst>
                  <a:outerShdw blurRad="38100" dist="38100" dir="2700000" algn="tl">
                    <a:srgbClr val="000000">
                      <a:alpha val="43137"/>
                    </a:srgbClr>
                  </a:outerShdw>
                </a:effectLst>
                <a:ea typeface="黑体" pitchFamily="49" charset="-122"/>
              </a:rPr>
              <a:t>。</a:t>
            </a:r>
            <a:endParaRPr lang="zh-CN" altLang="en-US" sz="3600" u="sng">
              <a:solidFill>
                <a:srgbClr val="4520CC"/>
              </a:solidFill>
              <a:effectLst>
                <a:outerShdw blurRad="38100" dist="38100" dir="2700000" algn="tl">
                  <a:srgbClr val="000000">
                    <a:alpha val="43137"/>
                  </a:srgbClr>
                </a:outerShdw>
              </a:effectLst>
              <a:ea typeface="黑体" pitchFamily="49" charset="-122"/>
            </a:endParaRPr>
          </a:p>
        </p:txBody>
      </p:sp>
      <p:pic>
        <p:nvPicPr>
          <p:cNvPr id="21508" name="Picture 4" descr="h"/>
          <p:cNvPicPr>
            <a:picLocks noChangeAspect="1" noCrop="1"/>
          </p:cNvPicPr>
          <p:nvPr/>
        </p:nvPicPr>
        <p:blipFill>
          <a:blip r:embed="rId2"/>
          <a:stretch>
            <a:fillRect/>
          </a:stretch>
        </p:blipFill>
        <p:spPr>
          <a:xfrm>
            <a:off x="827088" y="4660900"/>
            <a:ext cx="754062" cy="1657350"/>
          </a:xfrm>
          <a:prstGeom prst="rect">
            <a:avLst/>
          </a:prstGeom>
          <a:noFill/>
          <a:ln>
            <a:noFill/>
            <a:miter lim="800000"/>
          </a:ln>
        </p:spPr>
      </p:pic>
      <p:grpSp>
        <p:nvGrpSpPr>
          <p:cNvPr id="21509" name="Group 5"/>
          <p:cNvGrpSpPr/>
          <p:nvPr/>
        </p:nvGrpSpPr>
        <p:grpSpPr>
          <a:xfrm>
            <a:off x="5292725" y="2060575"/>
            <a:ext cx="3568700" cy="4543425"/>
            <a:chOff x="2608" y="890"/>
            <a:chExt cx="2452" cy="2862"/>
          </a:xfrm>
        </p:grpSpPr>
        <p:sp>
          <p:nvSpPr>
            <p:cNvPr id="21510" name="Text Box 6"/>
            <p:cNvSpPr txBox="1">
              <a:spLocks noChangeArrowheads="1"/>
            </p:cNvSpPr>
            <p:nvPr/>
          </p:nvSpPr>
          <p:spPr bwMode="auto">
            <a:xfrm>
              <a:off x="2789" y="890"/>
              <a:ext cx="906" cy="368"/>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effectLst>
                    <a:outerShdw blurRad="38100" dist="38100" dir="2700000" algn="tl">
                      <a:srgbClr val="FFFFFF"/>
                    </a:outerShdw>
                  </a:effectLst>
                  <a:latin typeface="Comic Sans MS" pitchFamily="66" charset="0"/>
                </a:rPr>
                <a:t>基因</a:t>
              </a:r>
              <a:endParaRPr lang="zh-CN" altLang="en-US" sz="3200" b="1">
                <a:effectLst>
                  <a:outerShdw blurRad="38100" dist="38100" dir="2700000" algn="tl">
                    <a:srgbClr val="FFFFFF"/>
                  </a:outerShdw>
                </a:effectLst>
                <a:latin typeface="Comic Sans MS" pitchFamily="66" charset="0"/>
              </a:endParaRPr>
            </a:p>
          </p:txBody>
        </p:sp>
        <p:grpSp>
          <p:nvGrpSpPr>
            <p:cNvPr id="21511" name="Group 7"/>
            <p:cNvGrpSpPr/>
            <p:nvPr/>
          </p:nvGrpSpPr>
          <p:grpSpPr>
            <a:xfrm>
              <a:off x="2608" y="1207"/>
              <a:ext cx="2452" cy="2545"/>
              <a:chOff x="2608" y="1208"/>
              <a:chExt cx="2452" cy="2545"/>
            </a:xfrm>
          </p:grpSpPr>
          <p:cxnSp>
            <p:nvCxnSpPr>
              <p:cNvPr id="21512" name="Line 8"/>
              <p:cNvCxnSpPr/>
              <p:nvPr/>
            </p:nvCxnSpPr>
            <p:spPr>
              <a:xfrm flipH="1">
                <a:off x="3016" y="2568"/>
                <a:ext cx="0" cy="288"/>
              </a:xfrm>
              <a:prstGeom prst="line">
                <a:avLst/>
              </a:prstGeom>
              <a:noFill/>
              <a:ln>
                <a:solidFill>
                  <a:schemeClr val="tx1"/>
                </a:solidFill>
                <a:miter lim="800000"/>
                <a:tailEnd type="triangle"/>
              </a:ln>
            </p:spPr>
          </p:cxnSp>
          <p:grpSp>
            <p:nvGrpSpPr>
              <p:cNvPr id="21513" name="Group 9"/>
              <p:cNvGrpSpPr/>
              <p:nvPr/>
            </p:nvGrpSpPr>
            <p:grpSpPr>
              <a:xfrm>
                <a:off x="3016" y="1208"/>
                <a:ext cx="657" cy="389"/>
                <a:chOff x="2496" y="2011"/>
                <a:chExt cx="657" cy="389"/>
              </a:xfrm>
            </p:grpSpPr>
            <p:cxnSp>
              <p:nvCxnSpPr>
                <p:cNvPr id="21520" name="Line 10"/>
                <p:cNvCxnSpPr/>
                <p:nvPr/>
              </p:nvCxnSpPr>
              <p:spPr>
                <a:xfrm flipH="1">
                  <a:off x="2496" y="2112"/>
                  <a:ext cx="0" cy="288"/>
                </a:xfrm>
                <a:prstGeom prst="line">
                  <a:avLst/>
                </a:prstGeom>
                <a:noFill/>
                <a:ln>
                  <a:solidFill>
                    <a:schemeClr val="tx1"/>
                  </a:solidFill>
                  <a:miter lim="800000"/>
                  <a:tailEnd type="triangle"/>
                </a:ln>
              </p:spPr>
            </p:cxnSp>
            <p:sp>
              <p:nvSpPr>
                <p:cNvPr id="21521" name="Text Box 11"/>
                <p:cNvSpPr txBox="1">
                  <a:spLocks noChangeArrowheads="1"/>
                </p:cNvSpPr>
                <p:nvPr/>
              </p:nvSpPr>
              <p:spPr bwMode="auto">
                <a:xfrm>
                  <a:off x="2582" y="2011"/>
                  <a:ext cx="567" cy="330"/>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0000FF"/>
                      </a:solidFill>
                      <a:effectLst>
                        <a:outerShdw blurRad="38100" dist="38100" dir="2700000" algn="tl">
                          <a:srgbClr val="000000"/>
                        </a:outerShdw>
                      </a:effectLst>
                      <a:latin typeface="Comic Sans MS" pitchFamily="66" charset="0"/>
                    </a:rPr>
                    <a:t>突变</a:t>
                  </a:r>
                  <a:endParaRPr lang="zh-CN" altLang="en-US" sz="2800" b="1">
                    <a:solidFill>
                      <a:srgbClr val="0000FF"/>
                    </a:solidFill>
                    <a:effectLst>
                      <a:outerShdw blurRad="38100" dist="38100" dir="2700000" algn="tl">
                        <a:srgbClr val="000000"/>
                      </a:outerShdw>
                    </a:effectLst>
                    <a:latin typeface="Comic Sans MS" pitchFamily="66" charset="0"/>
                  </a:endParaRPr>
                </a:p>
              </p:txBody>
            </p:sp>
          </p:grpSp>
          <p:sp>
            <p:nvSpPr>
              <p:cNvPr id="21514" name="Text Box 12"/>
              <p:cNvSpPr txBox="1">
                <a:spLocks noChangeArrowheads="1"/>
              </p:cNvSpPr>
              <p:nvPr/>
            </p:nvSpPr>
            <p:spPr bwMode="auto">
              <a:xfrm>
                <a:off x="2608" y="1525"/>
                <a:ext cx="2452" cy="368"/>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effectLst>
                      <a:outerShdw blurRad="38100" dist="38100" dir="2700000" algn="tl">
                        <a:srgbClr val="FFFFFF"/>
                      </a:outerShdw>
                    </a:effectLst>
                    <a:latin typeface="Comic Sans MS" pitchFamily="66" charset="0"/>
                  </a:rPr>
                  <a:t>新基因（等位基因）</a:t>
                </a:r>
                <a:endParaRPr lang="zh-CN" altLang="en-US" sz="3200" b="1">
                  <a:effectLst>
                    <a:outerShdw blurRad="38100" dist="38100" dir="2700000" algn="tl">
                      <a:srgbClr val="FFFFFF"/>
                    </a:outerShdw>
                  </a:effectLst>
                  <a:latin typeface="Comic Sans MS" pitchFamily="66" charset="0"/>
                </a:endParaRPr>
              </a:p>
            </p:txBody>
          </p:sp>
          <p:cxnSp>
            <p:nvCxnSpPr>
              <p:cNvPr id="21515" name="Line 13"/>
              <p:cNvCxnSpPr/>
              <p:nvPr/>
            </p:nvCxnSpPr>
            <p:spPr>
              <a:xfrm flipH="1">
                <a:off x="3016" y="1888"/>
                <a:ext cx="0" cy="336"/>
              </a:xfrm>
              <a:prstGeom prst="line">
                <a:avLst/>
              </a:prstGeom>
              <a:noFill/>
              <a:ln>
                <a:solidFill>
                  <a:schemeClr val="tx1"/>
                </a:solidFill>
                <a:miter lim="800000"/>
                <a:tailEnd type="triangle"/>
              </a:ln>
            </p:spPr>
          </p:cxnSp>
          <p:sp>
            <p:nvSpPr>
              <p:cNvPr id="21516" name="Text Box 14"/>
              <p:cNvSpPr txBox="1">
                <a:spLocks noChangeArrowheads="1"/>
              </p:cNvSpPr>
              <p:nvPr/>
            </p:nvSpPr>
            <p:spPr bwMode="auto">
              <a:xfrm>
                <a:off x="2608" y="2160"/>
                <a:ext cx="1933" cy="368"/>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effectLst>
                      <a:outerShdw blurRad="38100" dist="38100" dir="2700000" algn="tl">
                        <a:srgbClr val="FFFFFF"/>
                      </a:outerShdw>
                    </a:effectLst>
                    <a:latin typeface="Comic Sans MS" pitchFamily="66" charset="0"/>
                  </a:rPr>
                  <a:t>基因型（改变）</a:t>
                </a:r>
                <a:endParaRPr lang="zh-CN" altLang="en-US" sz="3200" b="1">
                  <a:effectLst>
                    <a:outerShdw blurRad="38100" dist="38100" dir="2700000" algn="tl">
                      <a:srgbClr val="FFFFFF"/>
                    </a:outerShdw>
                  </a:effectLst>
                  <a:latin typeface="Comic Sans MS" pitchFamily="66" charset="0"/>
                </a:endParaRPr>
              </a:p>
            </p:txBody>
          </p:sp>
          <p:cxnSp>
            <p:nvCxnSpPr>
              <p:cNvPr id="21517" name="Line 15"/>
              <p:cNvCxnSpPr/>
              <p:nvPr/>
            </p:nvCxnSpPr>
            <p:spPr>
              <a:xfrm flipH="1">
                <a:off x="3016" y="3158"/>
                <a:ext cx="0" cy="288"/>
              </a:xfrm>
              <a:prstGeom prst="line">
                <a:avLst/>
              </a:prstGeom>
              <a:noFill/>
              <a:ln>
                <a:solidFill>
                  <a:schemeClr val="tx1"/>
                </a:solidFill>
                <a:miter lim="800000"/>
                <a:tailEnd type="triangle"/>
              </a:ln>
            </p:spPr>
          </p:cxnSp>
          <p:sp>
            <p:nvSpPr>
              <p:cNvPr id="21518" name="Text Box 16"/>
              <p:cNvSpPr txBox="1">
                <a:spLocks noChangeArrowheads="1"/>
              </p:cNvSpPr>
              <p:nvPr/>
            </p:nvSpPr>
            <p:spPr bwMode="auto">
              <a:xfrm>
                <a:off x="2608" y="2795"/>
                <a:ext cx="1933" cy="368"/>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effectLst>
                      <a:outerShdw blurRad="38100" dist="38100" dir="2700000" algn="tl">
                        <a:srgbClr val="FFFFFF"/>
                      </a:outerShdw>
                    </a:effectLst>
                    <a:latin typeface="Comic Sans MS" pitchFamily="66" charset="0"/>
                  </a:rPr>
                  <a:t>表现型（改变）</a:t>
                </a:r>
                <a:endParaRPr lang="zh-CN" altLang="en-US" sz="3200" b="1">
                  <a:effectLst>
                    <a:outerShdw blurRad="38100" dist="38100" dir="2700000" algn="tl">
                      <a:srgbClr val="FFFFFF"/>
                    </a:outerShdw>
                  </a:effectLst>
                  <a:latin typeface="Comic Sans MS" pitchFamily="66" charset="0"/>
                </a:endParaRPr>
              </a:p>
            </p:txBody>
          </p:sp>
          <p:sp>
            <p:nvSpPr>
              <p:cNvPr id="21519" name="Text Box 17"/>
              <p:cNvSpPr txBox="1">
                <a:spLocks noChangeArrowheads="1"/>
              </p:cNvSpPr>
              <p:nvPr/>
            </p:nvSpPr>
            <p:spPr bwMode="auto">
              <a:xfrm>
                <a:off x="2608" y="3385"/>
                <a:ext cx="1154" cy="368"/>
              </a:xfrm>
              <a:prstGeom prst="rect">
                <a:avLst/>
              </a:prstGeom>
              <a:noFill/>
              <a:ln w="9525">
                <a:noFill/>
                <a:miter lim="800000"/>
              </a:ln>
              <a:effectLst/>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effectLst>
                      <a:outerShdw blurRad="38100" dist="38100" dir="2700000" algn="tl">
                        <a:srgbClr val="FFFFFF"/>
                      </a:outerShdw>
                    </a:effectLst>
                    <a:latin typeface="Comic Sans MS" pitchFamily="66" charset="0"/>
                  </a:rPr>
                  <a:t>生物进化</a:t>
                </a:r>
                <a:endParaRPr lang="zh-CN" altLang="en-US" sz="3200" b="1">
                  <a:effectLst>
                    <a:outerShdw blurRad="38100" dist="38100" dir="2700000" algn="tl">
                      <a:srgbClr val="FFFFFF"/>
                    </a:outerShdw>
                  </a:effectLst>
                  <a:latin typeface="Comic Sans MS" pitchFamily="66"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plus(in)">
                                      <p:cBhvr>
                                        <p:cTn id="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2530" name="灯片编号占位符 2"/>
          <p:cNvSpPr txBox="1">
            <a:spLocks noGrp="1"/>
          </p:cNvSpPr>
          <p:nvPr>
            <p:ph type="sldNum" idx="12"/>
          </p:nvPr>
        </p:nvSpPr>
        <p:spPr bwMode="auto">
          <a:xfrm>
            <a:off x="3124200" y="6245225"/>
            <a:ext cx="2895600" cy="476250"/>
          </a:xfrm>
          <a:prstGeom prst="rect">
            <a:avLst/>
          </a:prstGeom>
          <a:noFill/>
          <a:ln>
            <a:miter lim="800000"/>
          </a:ln>
        </p:spPr>
        <p:txBody>
          <a:bodyPr vert="horz" numCol="1" compatLnSpc="1">
            <a:prstTxWarp prst="textNoShape">
              <a:avLst/>
            </a:prstTxWarp>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lgn="ctr" eaLnBrk="1" hangingPunct="1"/>
            <a:fld id="{570914EC-3A27-4E1D-8B34-3A889DCD9D21}" type="slidenum">
              <a:rPr lang="zh-CN" altLang="zh-CN" sz="1400">
                <a:ea typeface="宋体" pitchFamily="2" charset="-122"/>
              </a:rPr>
              <a:t>21</a:t>
            </a:fld>
            <a:endParaRPr lang="zh-CN" altLang="zh-CN" sz="1400">
              <a:ea typeface="宋体" pitchFamily="2" charset="-122"/>
            </a:endParaRPr>
          </a:p>
        </p:txBody>
      </p:sp>
      <p:sp>
        <p:nvSpPr>
          <p:cNvPr id="22531" name="Rectangle 3"/>
          <p:cNvSpPr>
            <a:spLocks noGrp="1"/>
          </p:cNvSpPr>
          <p:nvPr>
            <p:ph type="body" idx="1"/>
          </p:nvPr>
        </p:nvSpPr>
        <p:spPr>
          <a:xfrm>
            <a:off x="422275" y="908050"/>
            <a:ext cx="8686800" cy="5334000"/>
          </a:xfrm>
          <a:noFill/>
          <a:ln>
            <a:miter lim="800000"/>
          </a:ln>
        </p:spPr>
        <p:txBody>
          <a:bodyPr vert="horz"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9pPr>
          </a:lstStyle>
          <a:p>
            <a:pPr lvl="0">
              <a:buNone/>
            </a:pPr>
            <a:r>
              <a:rPr b="1">
                <a:solidFill>
                  <a:srgbClr val="FF0000"/>
                </a:solidFill>
                <a:latin typeface="黑体" panose="02010609060101010101" pitchFamily="49" charset="-122"/>
                <a:ea typeface="黑体" pitchFamily="49" charset="-122"/>
              </a:rPr>
              <a:t>人工诱变育种</a:t>
            </a:r>
            <a:endParaRPr b="1">
              <a:solidFill>
                <a:srgbClr val="FF0000"/>
              </a:solidFill>
              <a:latin typeface="黑体" panose="02010609060101010101" pitchFamily="49" charset="-122"/>
              <a:ea typeface="黑体" pitchFamily="49" charset="-122"/>
            </a:endParaRPr>
          </a:p>
          <a:p>
            <a:pPr lvl="0"/>
            <a:r>
              <a:rPr b="1">
                <a:latin typeface="黑体" panose="02010609060101010101" pitchFamily="49" charset="-122"/>
                <a:ea typeface="黑体" pitchFamily="49" charset="-122"/>
              </a:rPr>
              <a:t>原理</a:t>
            </a:r>
            <a:r>
              <a:rPr lang="zh-CN" altLang="zh-CN" b="1">
                <a:latin typeface="黑体" panose="02010609060101010101" pitchFamily="49" charset="-122"/>
                <a:ea typeface="黑体" pitchFamily="49" charset="-122"/>
              </a:rPr>
              <a:t>:</a:t>
            </a:r>
            <a:r>
              <a:rPr sz="2400" b="1">
                <a:latin typeface="黑体" panose="02010609060101010101" pitchFamily="49" charset="-122"/>
                <a:ea typeface="黑体" pitchFamily="49" charset="-122"/>
              </a:rPr>
              <a:t>运用物理因素或化学因素提高突变率</a:t>
            </a:r>
            <a:r>
              <a:rPr lang="zh-CN" altLang="zh-CN" sz="2400" b="1">
                <a:latin typeface="黑体" panose="02010609060101010101" pitchFamily="49" charset="-122"/>
                <a:ea typeface="黑体" pitchFamily="49" charset="-122"/>
              </a:rPr>
              <a:t>,诱发基因突变,获得优良品种.</a:t>
            </a:r>
            <a:endParaRPr lang="zh-CN" altLang="zh-CN" sz="2400" b="1">
              <a:latin typeface="黑体" panose="02010609060101010101" pitchFamily="49" charset="-122"/>
              <a:ea typeface="黑体" pitchFamily="49" charset="-122"/>
            </a:endParaRPr>
          </a:p>
          <a:p>
            <a:pPr lvl="0"/>
            <a:r>
              <a:rPr b="1">
                <a:latin typeface="黑体" panose="02010609060101010101" pitchFamily="49" charset="-122"/>
                <a:ea typeface="黑体" pitchFamily="49" charset="-122"/>
              </a:rPr>
              <a:t>实例</a:t>
            </a:r>
            <a:r>
              <a:rPr lang="zh-CN" altLang="zh-CN" b="1">
                <a:latin typeface="黑体" panose="02010609060101010101" pitchFamily="49" charset="-122"/>
                <a:ea typeface="黑体" pitchFamily="49" charset="-122"/>
              </a:rPr>
              <a:t>: “黑农五号”大豆、高产青霉菌株</a:t>
            </a:r>
            <a:endParaRPr lang="zh-CN" altLang="zh-CN" b="1">
              <a:latin typeface="黑体" panose="02010609060101010101" pitchFamily="49" charset="-122"/>
              <a:ea typeface="黑体" pitchFamily="49" charset="-122"/>
            </a:endParaRPr>
          </a:p>
          <a:p>
            <a:pPr lvl="0">
              <a:buNone/>
            </a:pPr>
            <a:r>
              <a:rPr lang="zh-CN" altLang="zh-CN" b="1">
                <a:latin typeface="黑体" panose="02010609060101010101" pitchFamily="49" charset="-122"/>
                <a:ea typeface="黑体" pitchFamily="49" charset="-122"/>
              </a:rPr>
              <a:t>         太空椒、太空南瓜</a:t>
            </a:r>
            <a:endParaRPr lang="zh-CN" altLang="zh-CN" b="1">
              <a:latin typeface="黑体" panose="02010609060101010101" pitchFamily="49" charset="-122"/>
              <a:ea typeface="黑体" pitchFamily="49" charset="-122"/>
            </a:endParaRPr>
          </a:p>
          <a:p>
            <a:pPr lvl="0">
              <a:buNone/>
            </a:pPr>
            <a:r>
              <a:rPr lang="zh-CN" altLang="zh-CN" b="1">
                <a:latin typeface="黑体" panose="02010609060101010101" pitchFamily="49" charset="-122"/>
                <a:ea typeface="黑体" pitchFamily="49" charset="-122"/>
              </a:rPr>
              <a:t>         </a:t>
            </a:r>
            <a:endParaRPr lang="zh-CN" altLang="zh-CN" b="1">
              <a:latin typeface="黑体" panose="02010609060101010101" pitchFamily="49" charset="-122"/>
              <a:ea typeface="黑体" pitchFamily="49" charset="-122"/>
            </a:endParaRPr>
          </a:p>
          <a:p>
            <a:pPr lvl="0">
              <a:buNone/>
            </a:pPr>
            <a:r>
              <a:rPr lang="zh-CN" altLang="zh-CN" b="1">
                <a:latin typeface="黑体" panose="02010609060101010101" pitchFamily="49" charset="-122"/>
                <a:ea typeface="黑体" pitchFamily="49" charset="-122"/>
              </a:rPr>
              <a:t>         </a:t>
            </a:r>
            <a:endParaRPr lang="zh-CN" altLang="zh-CN" b="1">
              <a:latin typeface="黑体" panose="02010609060101010101" pitchFamily="49" charset="-122"/>
              <a:ea typeface="黑体" pitchFamily="49" charset="-122"/>
            </a:endParaRPr>
          </a:p>
          <a:p>
            <a:pPr lvl="0">
              <a:spcBef>
                <a:spcPct val="50000"/>
              </a:spcBef>
              <a:buClrTx/>
              <a:buNone/>
            </a:pPr>
            <a:endParaRPr lang="zh-CN" altLang="zh-CN" sz="2400" b="1">
              <a:latin typeface="黑体" panose="02010609060101010101" pitchFamily="49" charset="-122"/>
              <a:ea typeface="黑体" pitchFamily="49" charset="-122"/>
            </a:endParaRPr>
          </a:p>
        </p:txBody>
      </p:sp>
      <p:pic>
        <p:nvPicPr>
          <p:cNvPr id="22532" name="Picture 4" descr="点击放大"/>
          <p:cNvPicPr>
            <a:picLocks noChangeAspect="1"/>
          </p:cNvPicPr>
          <p:nvPr/>
        </p:nvPicPr>
        <p:blipFill>
          <a:blip r:embed="rId3"/>
          <a:stretch>
            <a:fillRect/>
          </a:stretch>
        </p:blipFill>
        <p:spPr>
          <a:xfrm>
            <a:off x="5608638" y="4359275"/>
            <a:ext cx="3535362" cy="2498725"/>
          </a:xfrm>
          <a:prstGeom prst="rect">
            <a:avLst/>
          </a:prstGeom>
          <a:noFill/>
          <a:ln>
            <a:noFill/>
            <a:miter lim="800000"/>
          </a:ln>
        </p:spPr>
      </p:pic>
      <p:sp>
        <p:nvSpPr>
          <p:cNvPr id="22533" name="Text Box 5"/>
          <p:cNvSpPr/>
          <p:nvPr/>
        </p:nvSpPr>
        <p:spPr>
          <a:xfrm>
            <a:off x="314325" y="3716338"/>
            <a:ext cx="5194300" cy="27749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sz="3200" b="1">
                <a:solidFill>
                  <a:srgbClr val="0000CC"/>
                </a:solidFill>
                <a:latin typeface="黑体" panose="02010609060101010101" pitchFamily="49" charset="-122"/>
              </a:rPr>
              <a:t>优点：</a:t>
            </a:r>
            <a:r>
              <a:rPr sz="2800" b="1">
                <a:solidFill>
                  <a:schemeClr val="tx2"/>
                </a:solidFill>
                <a:latin typeface="黑体" panose="02010609060101010101" pitchFamily="49" charset="-122"/>
              </a:rPr>
              <a:t>缩短育种年限</a:t>
            </a:r>
            <a:r>
              <a:rPr sz="2800" b="1">
                <a:latin typeface="黑体" panose="02010609060101010101" pitchFamily="49" charset="-122"/>
              </a:rPr>
              <a:t>，大幅度</a:t>
            </a:r>
            <a:endParaRPr sz="2800" b="1">
              <a:latin typeface="黑体" panose="02010609060101010101" pitchFamily="49" charset="-122"/>
            </a:endParaRPr>
          </a:p>
          <a:p>
            <a:pPr marL="0" lvl="0" indent="0" eaLnBrk="1" hangingPunct="1"/>
            <a:r>
              <a:rPr sz="2800" b="1">
                <a:latin typeface="黑体" panose="02010609060101010101" pitchFamily="49" charset="-122"/>
              </a:rPr>
              <a:t>       改良性状，为人类选育</a:t>
            </a:r>
            <a:endParaRPr sz="2800" b="1">
              <a:latin typeface="黑体" panose="02010609060101010101" pitchFamily="49" charset="-122"/>
            </a:endParaRPr>
          </a:p>
          <a:p>
            <a:pPr marL="0" lvl="0" indent="0" eaLnBrk="1" hangingPunct="1"/>
            <a:r>
              <a:rPr sz="2800" b="1">
                <a:latin typeface="黑体" panose="02010609060101010101" pitchFamily="49" charset="-122"/>
              </a:rPr>
              <a:t>       出优良的生物品种</a:t>
            </a:r>
            <a:endParaRPr sz="3200" b="1">
              <a:solidFill>
                <a:srgbClr val="FFFF00"/>
              </a:solidFill>
              <a:latin typeface="黑体" panose="02010609060101010101" pitchFamily="49" charset="-122"/>
            </a:endParaRPr>
          </a:p>
          <a:p>
            <a:pPr marL="0" lvl="0" indent="0" eaLnBrk="1" hangingPunct="1"/>
            <a:r>
              <a:rPr sz="3200" b="1">
                <a:solidFill>
                  <a:srgbClr val="0000CC"/>
                </a:solidFill>
                <a:latin typeface="黑体" panose="02010609060101010101" pitchFamily="49" charset="-122"/>
              </a:rPr>
              <a:t>缺点：</a:t>
            </a:r>
            <a:r>
              <a:rPr sz="2800" b="1">
                <a:latin typeface="黑体" panose="02010609060101010101" pitchFamily="49" charset="-122"/>
              </a:rPr>
              <a:t>优质变异少，</a:t>
            </a:r>
            <a:r>
              <a:rPr sz="2800" b="1">
                <a:solidFill>
                  <a:schemeClr val="accent2"/>
                </a:solidFill>
                <a:latin typeface="黑体" panose="02010609060101010101" pitchFamily="49" charset="-122"/>
              </a:rPr>
              <a:t>要处理大</a:t>
            </a:r>
            <a:endParaRPr sz="2800" b="1">
              <a:solidFill>
                <a:schemeClr val="accent2"/>
              </a:solidFill>
              <a:latin typeface="黑体" panose="02010609060101010101" pitchFamily="49" charset="-122"/>
            </a:endParaRPr>
          </a:p>
          <a:p>
            <a:pPr marL="0" lvl="0" indent="0" eaLnBrk="1" hangingPunct="1"/>
            <a:r>
              <a:rPr sz="2800" b="1">
                <a:solidFill>
                  <a:schemeClr val="accent2"/>
                </a:solidFill>
                <a:latin typeface="黑体" panose="02010609060101010101" pitchFamily="49" charset="-122"/>
              </a:rPr>
              <a:t>       量的实验材料</a:t>
            </a:r>
            <a:r>
              <a:rPr sz="2800" b="1">
                <a:latin typeface="黑体" panose="02010609060101010101" pitchFamily="49" charset="-122"/>
              </a:rPr>
              <a:t>，具有盲</a:t>
            </a:r>
            <a:endParaRPr sz="2800" b="1">
              <a:latin typeface="黑体" panose="02010609060101010101" pitchFamily="49" charset="-122"/>
            </a:endParaRPr>
          </a:p>
          <a:p>
            <a:pPr marL="0" lvl="0" indent="0" eaLnBrk="1" hangingPunct="1"/>
            <a:r>
              <a:rPr sz="2800" b="1">
                <a:latin typeface="黑体" panose="02010609060101010101" pitchFamily="49" charset="-122"/>
              </a:rPr>
              <a:t>       目性</a:t>
            </a:r>
            <a:endParaRPr sz="2800" b="1">
              <a:latin typeface="黑体" panose="02010609060101010101" pitchFamily="49" charset="-122"/>
            </a:endParaRPr>
          </a:p>
        </p:txBody>
      </p:sp>
      <p:sp>
        <p:nvSpPr>
          <p:cNvPr id="22534" name="Rectangle 2"/>
          <p:cNvSpPr txBox="1">
            <a:spLocks noRot="1" noChangeArrowheads="1"/>
          </p:cNvSpPr>
          <p:nvPr/>
        </p:nvSpPr>
        <p:spPr bwMode="auto">
          <a:xfrm>
            <a:off x="0" y="0"/>
            <a:ext cx="5435600" cy="936625"/>
          </a:xfrm>
          <a:prstGeom prst="rect">
            <a:avLst/>
          </a:prstGeom>
          <a:solidFill>
            <a:srgbClr val="92D050"/>
          </a:solidFill>
          <a:ln w="9525">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4000" b="1" spc="0">
                <a:solidFill>
                  <a:srgbClr val="000000"/>
                </a:solidFill>
                <a:latin typeface="宋体" panose="02010600030101010101" pitchFamily="2" charset="-122"/>
                <a:ea typeface="宋体" pitchFamily="2" charset="-122"/>
              </a:rPr>
              <a:t>5</a:t>
            </a:r>
            <a:r>
              <a:rPr lang="zh-CN" altLang="en-US" sz="4000" b="1" spc="0">
                <a:solidFill>
                  <a:srgbClr val="000000"/>
                </a:solidFill>
                <a:latin typeface="宋体" panose="02010600030101010101" pitchFamily="2" charset="-122"/>
                <a:ea typeface="宋体" pitchFamily="2" charset="-122"/>
              </a:rPr>
              <a:t>、基因突变的应用</a:t>
            </a:r>
            <a:endParaRPr lang="zh-CN" altLang="en-US" sz="4000" b="1">
              <a:solidFill>
                <a:srgbClr val="000000"/>
              </a:solidFill>
              <a:latin typeface="宋体" panose="02010600030101010101" pitchFamily="2" charset="-122"/>
              <a:ea typeface="宋体" pitchFamily="2" charset="-122"/>
            </a:endParaRPr>
          </a:p>
        </p:txBody>
      </p:sp>
      <p:pic>
        <p:nvPicPr>
          <p:cNvPr id="22535" name="New picture"/>
          <p:cNvPicPr/>
          <p:nvPr/>
        </p:nvPicPr>
        <p:blipFill>
          <a:blip r:embed="rId4"/>
          <a:stretch>
            <a:fillRect/>
          </a:stretch>
        </p:blipFill>
        <p:spPr>
          <a:xfrm>
            <a:off x="11607800" y="11963400"/>
            <a:ext cx="3429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554" name="Rectangle 2"/>
          <p:cNvSpPr txBox="1">
            <a:spLocks noRot="1" noChangeArrowheads="1"/>
          </p:cNvSpPr>
          <p:nvPr/>
        </p:nvSpPr>
        <p:spPr bwMode="auto">
          <a:xfrm>
            <a:off x="0" y="0"/>
            <a:ext cx="5435600" cy="936625"/>
          </a:xfrm>
          <a:prstGeom prst="rect">
            <a:avLst/>
          </a:prstGeom>
          <a:solidFill>
            <a:srgbClr val="92D050"/>
          </a:solidFill>
          <a:ln w="9525">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4000" b="1" spc="0">
                <a:solidFill>
                  <a:srgbClr val="000000"/>
                </a:solidFill>
                <a:latin typeface="宋体" panose="02010600030101010101" pitchFamily="2" charset="-122"/>
                <a:ea typeface="宋体" pitchFamily="2" charset="-122"/>
              </a:rPr>
              <a:t>补充：基因突变的类型</a:t>
            </a:r>
            <a:endParaRPr lang="zh-CN" altLang="en-US" sz="4000" b="1">
              <a:solidFill>
                <a:srgbClr val="000000"/>
              </a:solidFill>
              <a:latin typeface="宋体" panose="02010600030101010101" pitchFamily="2" charset="-122"/>
              <a:ea typeface="宋体" pitchFamily="2" charset="-122"/>
            </a:endParaRPr>
          </a:p>
        </p:txBody>
      </p:sp>
      <p:sp>
        <p:nvSpPr>
          <p:cNvPr id="23555" name="TextBox 2"/>
          <p:cNvSpPr/>
          <p:nvPr/>
        </p:nvSpPr>
        <p:spPr>
          <a:xfrm>
            <a:off x="0" y="1341438"/>
            <a:ext cx="9144000" cy="45243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600">
                <a:solidFill>
                  <a:srgbClr val="0000CC"/>
                </a:solidFill>
              </a:rPr>
              <a:t>1</a:t>
            </a:r>
            <a:r>
              <a:rPr lang="zh-CN" altLang="en-US" sz="3600">
                <a:solidFill>
                  <a:srgbClr val="0000CC"/>
                </a:solidFill>
              </a:rPr>
              <a:t>、按</a:t>
            </a:r>
            <a:r>
              <a:rPr lang="en-US" altLang="zh-CN" sz="3600">
                <a:solidFill>
                  <a:srgbClr val="0000CC"/>
                </a:solidFill>
              </a:rPr>
              <a:t>DNA</a:t>
            </a:r>
            <a:r>
              <a:rPr lang="zh-CN" altLang="en-US" sz="3600">
                <a:solidFill>
                  <a:srgbClr val="0000CC"/>
                </a:solidFill>
              </a:rPr>
              <a:t>的分子结构变化分</a:t>
            </a:r>
            <a:r>
              <a:rPr lang="zh-CN" altLang="en-US" sz="3600"/>
              <a:t>：增添、缺失、替换</a:t>
            </a:r>
            <a:endParaRPr lang="en-US" altLang="zh-CN" sz="3600"/>
          </a:p>
          <a:p>
            <a:pPr marL="0" lvl="0" indent="0" eaLnBrk="1" hangingPunct="1"/>
            <a:r>
              <a:rPr lang="en-US" altLang="zh-CN" sz="3600">
                <a:solidFill>
                  <a:srgbClr val="0000CC"/>
                </a:solidFill>
              </a:rPr>
              <a:t>2</a:t>
            </a:r>
            <a:r>
              <a:rPr lang="zh-CN" altLang="en-US" sz="3600">
                <a:solidFill>
                  <a:srgbClr val="0000CC"/>
                </a:solidFill>
              </a:rPr>
              <a:t>、按在体内的位置分</a:t>
            </a:r>
            <a:r>
              <a:rPr lang="zh-CN" altLang="en-US" sz="3600"/>
              <a:t>：体细胞突变、性细胞突变</a:t>
            </a:r>
            <a:endParaRPr lang="en-US" altLang="zh-CN" sz="3600"/>
          </a:p>
          <a:p>
            <a:pPr marL="0" lvl="0" indent="0" eaLnBrk="1" hangingPunct="1"/>
            <a:r>
              <a:rPr lang="en-US" altLang="zh-CN" sz="3600">
                <a:solidFill>
                  <a:srgbClr val="0000CC"/>
                </a:solidFill>
              </a:rPr>
              <a:t>3</a:t>
            </a:r>
            <a:r>
              <a:rPr lang="zh-CN" altLang="en-US" sz="3600">
                <a:solidFill>
                  <a:srgbClr val="0000CC"/>
                </a:solidFill>
              </a:rPr>
              <a:t>、按对生物性状的影响分</a:t>
            </a:r>
            <a:r>
              <a:rPr lang="zh-CN" altLang="en-US" sz="3600"/>
              <a:t>：有利突变、中性突变、有害突变</a:t>
            </a:r>
            <a:endParaRPr lang="en-US" altLang="zh-CN" sz="3600"/>
          </a:p>
          <a:p>
            <a:pPr marL="0" lvl="0" indent="0" eaLnBrk="1" hangingPunct="1"/>
            <a:r>
              <a:rPr lang="en-US" altLang="zh-CN" sz="3600">
                <a:solidFill>
                  <a:srgbClr val="0000CC"/>
                </a:solidFill>
              </a:rPr>
              <a:t>4</a:t>
            </a:r>
            <a:r>
              <a:rPr lang="zh-CN" altLang="en-US" sz="3600">
                <a:solidFill>
                  <a:srgbClr val="0000CC"/>
                </a:solidFill>
              </a:rPr>
              <a:t>、按突变性状分</a:t>
            </a:r>
            <a:r>
              <a:rPr lang="zh-CN" altLang="en-US" sz="3600"/>
              <a:t>：显性突变、隐性突变</a:t>
            </a:r>
            <a:endParaRPr lang="en-US" altLang="zh-CN" sz="3600"/>
          </a:p>
          <a:p>
            <a:pPr marL="0" lvl="0" indent="0" eaLnBrk="1" hangingPunct="1"/>
            <a:r>
              <a:rPr lang="en-US" altLang="zh-CN" sz="3600">
                <a:solidFill>
                  <a:srgbClr val="0000CC"/>
                </a:solidFill>
              </a:rPr>
              <a:t>5</a:t>
            </a:r>
            <a:r>
              <a:rPr lang="zh-CN" altLang="en-US" sz="3600">
                <a:solidFill>
                  <a:srgbClr val="0000CC"/>
                </a:solidFill>
              </a:rPr>
              <a:t>、按突变原因分</a:t>
            </a:r>
            <a:r>
              <a:rPr lang="zh-CN" altLang="en-US" sz="3600"/>
              <a:t>：自然突变和人工诱变</a:t>
            </a:r>
            <a:endParaRPr lang="zh-CN" altLang="en-US" sz="3600"/>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4578" name="Rectangle 5"/>
          <p:cNvSpPr/>
          <p:nvPr/>
        </p:nvSpPr>
        <p:spPr>
          <a:xfrm>
            <a:off x="179388" y="1412875"/>
            <a:ext cx="8532812" cy="4362450"/>
          </a:xfrm>
          <a:prstGeom prst="rect">
            <a:avLst/>
          </a:prstGeom>
          <a:noFill/>
          <a:ln>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tabLst>
                <a:tab pos="228600"/>
                <a:tab pos="1485900"/>
                <a:tab pos="2628900"/>
                <a:tab pos="3886200"/>
                <a:tab pos="4800600"/>
              </a:tabLst>
            </a:pPr>
            <a:r>
              <a:rPr lang="zh-CN" altLang="en-US" sz="2800" b="1">
                <a:solidFill>
                  <a:srgbClr val="0000CC"/>
                </a:solidFill>
                <a:latin typeface="黑体" panose="02010609060101010101" pitchFamily="49" charset="-122"/>
                <a:ea typeface="Times New Roman" pitchFamily="18" charset="0"/>
              </a:rPr>
              <a:t>关于基因突变的下列叙述中，错误的是	（   ）</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A</a:t>
            </a:r>
            <a:r>
              <a:rPr lang="zh-CN" altLang="en-US" sz="2800" b="1">
                <a:solidFill>
                  <a:srgbClr val="0000CC"/>
                </a:solidFill>
                <a:latin typeface="黑体" panose="02010609060101010101" pitchFamily="49" charset="-122"/>
                <a:ea typeface="Times New Roman" pitchFamily="18" charset="0"/>
              </a:rPr>
              <a:t>．基因突变是指基因结构中碱基对的增添、缺失或改变</a:t>
            </a:r>
            <a:endParaRPr lang="zh-CN" altLang="en-US" sz="2800" b="1">
              <a:solidFill>
                <a:srgbClr val="0000CC"/>
              </a:solidFill>
              <a:latin typeface="黑体" panose="02010609060101010101" pitchFamily="49" charset="-122"/>
              <a:ea typeface="Times New Roman" pitchFamily="18" charset="0"/>
            </a:endParaRPr>
          </a:p>
          <a:p>
            <a:pPr marL="0" lvl="0" indent="0" eaLnBrk="1" hangingPunct="1">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B</a:t>
            </a:r>
            <a:r>
              <a:rPr lang="zh-CN" altLang="en-US" sz="2800" b="1">
                <a:solidFill>
                  <a:srgbClr val="0000CC"/>
                </a:solidFill>
                <a:latin typeface="黑体" panose="02010609060101010101" pitchFamily="49" charset="-122"/>
                <a:ea typeface="Times New Roman" pitchFamily="18" charset="0"/>
              </a:rPr>
              <a:t>．基因突变是由于基因中脱氧核苷酸的种类、数量和排列顺序的改变而发生的</a:t>
            </a:r>
            <a:endParaRPr lang="zh-CN" altLang="en-US" sz="2800" b="1">
              <a:solidFill>
                <a:srgbClr val="0000CC"/>
              </a:solidFill>
              <a:latin typeface="黑体" panose="02010609060101010101" pitchFamily="49" charset="-122"/>
              <a:ea typeface="Times New Roman" pitchFamily="18" charset="0"/>
            </a:endParaRPr>
          </a:p>
          <a:p>
            <a:pPr marL="0" lvl="0" indent="0" eaLnBrk="1" hangingPunct="1">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C</a:t>
            </a:r>
            <a:r>
              <a:rPr lang="zh-CN" altLang="en-US" sz="2800" b="1">
                <a:solidFill>
                  <a:srgbClr val="0000CC"/>
                </a:solidFill>
                <a:latin typeface="黑体" panose="02010609060101010101" pitchFamily="49" charset="-122"/>
                <a:ea typeface="Times New Roman" pitchFamily="18" charset="0"/>
              </a:rPr>
              <a:t>．基因突变可以在一定的外界环境条件或者生物内部因素的作用下引起</a:t>
            </a:r>
            <a:endParaRPr lang="zh-CN" altLang="en-US" sz="2800" b="1">
              <a:solidFill>
                <a:srgbClr val="0000CC"/>
              </a:solidFill>
              <a:latin typeface="黑体" panose="02010609060101010101" pitchFamily="49" charset="-122"/>
              <a:ea typeface="Times New Roman" pitchFamily="18" charset="0"/>
            </a:endParaRPr>
          </a:p>
          <a:p>
            <a:pPr marL="0" lvl="0" indent="0" eaLnBrk="1" hangingPunct="1">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D</a:t>
            </a:r>
            <a:r>
              <a:rPr lang="zh-CN" altLang="en-US" sz="2800" b="1">
                <a:solidFill>
                  <a:srgbClr val="0000CC"/>
                </a:solidFill>
                <a:latin typeface="黑体" panose="02010609060101010101" pitchFamily="49" charset="-122"/>
                <a:ea typeface="Times New Roman" pitchFamily="18" charset="0"/>
              </a:rPr>
              <a:t>．基因突变的突变率是很低的，并且都是有害的</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endParaRPr lang="en-US" altLang="zh-CN" sz="2800" b="1">
              <a:solidFill>
                <a:srgbClr val="0000CC"/>
              </a:solidFill>
              <a:latin typeface="黑体" panose="02010609060101010101" pitchFamily="49" charset="-122"/>
              <a:ea typeface="Times New Roman" pitchFamily="18" charset="0"/>
            </a:endParaRPr>
          </a:p>
        </p:txBody>
      </p:sp>
      <p:grpSp>
        <p:nvGrpSpPr>
          <p:cNvPr id="24579" name="Group 7"/>
          <p:cNvGrpSpPr/>
          <p:nvPr/>
        </p:nvGrpSpPr>
        <p:grpSpPr>
          <a:xfrm>
            <a:off x="0" y="0"/>
            <a:ext cx="3924300" cy="1193800"/>
            <a:chExt cx="2472" cy="752"/>
          </a:xfrm>
        </p:grpSpPr>
        <p:pic>
          <p:nvPicPr>
            <p:cNvPr id="24581" name="Picture 8" descr="书"/>
            <p:cNvPicPr>
              <a:picLocks noChangeAspect="1" noCrop="1"/>
            </p:cNvPicPr>
            <p:nvPr/>
          </p:nvPicPr>
          <p:blipFill>
            <a:blip r:embed="rId2"/>
            <a:stretch>
              <a:fillRect/>
            </a:stretch>
          </p:blipFill>
          <p:spPr>
            <a:xfrm>
              <a:off x="0" y="0"/>
              <a:ext cx="907" cy="752"/>
            </a:xfrm>
            <a:prstGeom prst="rect">
              <a:avLst/>
            </a:prstGeom>
            <a:noFill/>
            <a:ln>
              <a:noFill/>
              <a:miter lim="800000"/>
            </a:ln>
          </p:spPr>
        </p:pic>
        <p:sp>
          <p:nvSpPr>
            <p:cNvPr id="24582" name="Text Box 9"/>
            <p:cNvSpPr/>
            <p:nvPr/>
          </p:nvSpPr>
          <p:spPr>
            <a:xfrm>
              <a:off x="884" y="255"/>
              <a:ext cx="1588"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9900"/>
                  </a:solidFill>
                  <a:ea typeface="宋体" pitchFamily="2" charset="-122"/>
                </a:rPr>
                <a:t>跟踪训练二</a:t>
              </a:r>
              <a:endParaRPr lang="zh-CN" altLang="en-US" sz="3200" b="1">
                <a:solidFill>
                  <a:srgbClr val="009900"/>
                </a:solidFill>
                <a:ea typeface="宋体" pitchFamily="2" charset="-122"/>
              </a:endParaRPr>
            </a:p>
          </p:txBody>
        </p:sp>
      </p:grpSp>
      <p:sp>
        <p:nvSpPr>
          <p:cNvPr id="24580" name="Text Box 10"/>
          <p:cNvSpPr/>
          <p:nvPr/>
        </p:nvSpPr>
        <p:spPr>
          <a:xfrm>
            <a:off x="7019925" y="908050"/>
            <a:ext cx="503238" cy="10985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6600" b="1">
                <a:solidFill>
                  <a:srgbClr val="FF0000"/>
                </a:solidFill>
                <a:latin typeface="黑体" panose="02010609060101010101" pitchFamily="49" charset="-122"/>
              </a:rPr>
              <a:t>D</a:t>
            </a:r>
            <a:endParaRPr lang="en-US" altLang="zh-CN" sz="6600" b="1">
              <a:solidFill>
                <a:srgbClr val="FF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slide(fromBottom)">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5602" name="Rectangle 4"/>
          <p:cNvSpPr/>
          <p:nvPr/>
        </p:nvSpPr>
        <p:spPr>
          <a:xfrm>
            <a:off x="395288" y="1554163"/>
            <a:ext cx="7416800" cy="2654300"/>
          </a:xfrm>
          <a:prstGeom prst="rect">
            <a:avLst/>
          </a:prstGeom>
          <a:noFill/>
          <a:ln>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tabLst>
                <a:tab pos="228600"/>
                <a:tab pos="1485900"/>
                <a:tab pos="2628900"/>
                <a:tab pos="3886200"/>
                <a:tab pos="4800600"/>
              </a:tabLst>
            </a:pPr>
            <a:r>
              <a:rPr lang="zh-CN" altLang="en-US" sz="2800" b="1">
                <a:solidFill>
                  <a:srgbClr val="0000CC"/>
                </a:solidFill>
                <a:latin typeface="黑体" panose="02010609060101010101" pitchFamily="49" charset="-122"/>
                <a:ea typeface="Times New Roman" pitchFamily="18" charset="0"/>
              </a:rPr>
              <a:t>基因</a:t>
            </a:r>
            <a:r>
              <a:rPr lang="en-US" altLang="zh-CN" sz="2800" b="1">
                <a:solidFill>
                  <a:srgbClr val="0000CC"/>
                </a:solidFill>
                <a:latin typeface="黑体" panose="02010609060101010101" pitchFamily="49" charset="-122"/>
                <a:ea typeface="Times New Roman" pitchFamily="18" charset="0"/>
              </a:rPr>
              <a:t>A</a:t>
            </a:r>
            <a:r>
              <a:rPr lang="zh-CN" altLang="en-US" sz="2800" b="1">
                <a:solidFill>
                  <a:srgbClr val="0000CC"/>
                </a:solidFill>
                <a:latin typeface="黑体" panose="02010609060101010101" pitchFamily="49" charset="-122"/>
                <a:ea typeface="Times New Roman" pitchFamily="18" charset="0"/>
              </a:rPr>
              <a:t>与</a:t>
            </a:r>
            <a:r>
              <a:rPr lang="en-US" altLang="zh-CN" sz="2800" b="1">
                <a:solidFill>
                  <a:srgbClr val="0000CC"/>
                </a:solidFill>
                <a:latin typeface="黑体" panose="02010609060101010101" pitchFamily="49" charset="-122"/>
                <a:ea typeface="Times New Roman" pitchFamily="18" charset="0"/>
              </a:rPr>
              <a:t>a</a:t>
            </a:r>
            <a:r>
              <a:rPr lang="en-US" altLang="zh-CN" sz="2800" b="1" baseline="-30000">
                <a:solidFill>
                  <a:srgbClr val="0000CC"/>
                </a:solidFill>
                <a:latin typeface="黑体" panose="02010609060101010101" pitchFamily="49" charset="-122"/>
                <a:ea typeface="Times New Roman" pitchFamily="18" charset="0"/>
              </a:rPr>
              <a:t>1</a:t>
            </a:r>
            <a:r>
              <a:rPr lang="zh-CN" altLang="en-US" sz="2800" b="1">
                <a:solidFill>
                  <a:srgbClr val="0000CC"/>
                </a:solidFill>
                <a:latin typeface="黑体" panose="02010609060101010101" pitchFamily="49" charset="-122"/>
                <a:ea typeface="Times New Roman" pitchFamily="18" charset="0"/>
              </a:rPr>
              <a:t>、</a:t>
            </a:r>
            <a:r>
              <a:rPr lang="en-US" altLang="zh-CN" sz="2800" b="1">
                <a:solidFill>
                  <a:srgbClr val="0000CC"/>
                </a:solidFill>
                <a:latin typeface="黑体" panose="02010609060101010101" pitchFamily="49" charset="-122"/>
                <a:ea typeface="Times New Roman" pitchFamily="18" charset="0"/>
              </a:rPr>
              <a:t>a</a:t>
            </a:r>
            <a:r>
              <a:rPr lang="en-US" altLang="zh-CN" sz="2800" b="1" baseline="-30000">
                <a:solidFill>
                  <a:srgbClr val="0000CC"/>
                </a:solidFill>
                <a:latin typeface="黑体" panose="02010609060101010101" pitchFamily="49" charset="-122"/>
                <a:ea typeface="Times New Roman" pitchFamily="18" charset="0"/>
              </a:rPr>
              <a:t>2</a:t>
            </a:r>
            <a:r>
              <a:rPr lang="zh-CN" altLang="en-US" sz="2800" b="1">
                <a:solidFill>
                  <a:srgbClr val="0000CC"/>
                </a:solidFill>
                <a:latin typeface="黑体" panose="02010609060101010101" pitchFamily="49" charset="-122"/>
                <a:ea typeface="Times New Roman" pitchFamily="18" charset="0"/>
              </a:rPr>
              <a:t>、</a:t>
            </a:r>
            <a:r>
              <a:rPr lang="en-US" altLang="zh-CN" sz="2800" b="1">
                <a:solidFill>
                  <a:srgbClr val="0000CC"/>
                </a:solidFill>
                <a:latin typeface="黑体" panose="02010609060101010101" pitchFamily="49" charset="-122"/>
                <a:ea typeface="Times New Roman" pitchFamily="18" charset="0"/>
              </a:rPr>
              <a:t>a</a:t>
            </a:r>
            <a:r>
              <a:rPr lang="en-US" altLang="zh-CN" sz="2800" b="1" baseline="-30000">
                <a:solidFill>
                  <a:srgbClr val="0000CC"/>
                </a:solidFill>
                <a:latin typeface="黑体" panose="02010609060101010101" pitchFamily="49" charset="-122"/>
                <a:ea typeface="Times New Roman" pitchFamily="18" charset="0"/>
              </a:rPr>
              <a:t>3</a:t>
            </a:r>
            <a:r>
              <a:rPr lang="zh-CN" altLang="en-US" sz="2800" b="1">
                <a:solidFill>
                  <a:srgbClr val="0000CC"/>
                </a:solidFill>
                <a:latin typeface="黑体" panose="02010609060101010101" pitchFamily="49" charset="-122"/>
                <a:ea typeface="Times New Roman" pitchFamily="18" charset="0"/>
              </a:rPr>
              <a:t>之间的关系如图，该图不能表明的是（　）</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A </a:t>
            </a:r>
            <a:r>
              <a:rPr lang="zh-CN" altLang="en-US" sz="2800" b="1">
                <a:solidFill>
                  <a:srgbClr val="0000CC"/>
                </a:solidFill>
                <a:latin typeface="黑体" panose="02010609060101010101" pitchFamily="49" charset="-122"/>
                <a:ea typeface="Times New Roman" pitchFamily="18" charset="0"/>
              </a:rPr>
              <a:t>基因突变是不定向                      </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B</a:t>
            </a:r>
            <a:r>
              <a:rPr lang="zh-CN" altLang="en-US" sz="2800" b="1">
                <a:solidFill>
                  <a:srgbClr val="0000CC"/>
                </a:solidFill>
                <a:latin typeface="黑体" panose="02010609060101010101" pitchFamily="49" charset="-122"/>
                <a:ea typeface="Times New Roman" pitchFamily="18" charset="0"/>
              </a:rPr>
              <a:t>．等位基因的出现是基因突变的结果</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C</a:t>
            </a:r>
            <a:r>
              <a:rPr lang="zh-CN" altLang="en-US" sz="2800" b="1">
                <a:solidFill>
                  <a:srgbClr val="0000CC"/>
                </a:solidFill>
                <a:latin typeface="黑体" panose="02010609060101010101" pitchFamily="49" charset="-122"/>
                <a:ea typeface="Times New Roman" pitchFamily="18" charset="0"/>
              </a:rPr>
              <a:t>．正常基因与致病基因可以通过突变而转化  </a:t>
            </a:r>
            <a:endParaRPr lang="zh-CN" altLang="en-US" sz="2800" b="1">
              <a:solidFill>
                <a:srgbClr val="0000CC"/>
              </a:solidFill>
              <a:latin typeface="黑体" panose="02010609060101010101" pitchFamily="49" charset="-122"/>
              <a:ea typeface="Times New Roman" pitchFamily="18" charset="0"/>
            </a:endParaRPr>
          </a:p>
          <a:p>
            <a:pPr marL="0" lvl="0" indent="0">
              <a:tabLst>
                <a:tab pos="228600"/>
                <a:tab pos="1485900"/>
                <a:tab pos="2628900"/>
                <a:tab pos="3886200"/>
                <a:tab pos="4800600"/>
              </a:tabLst>
            </a:pPr>
            <a:r>
              <a:rPr lang="en-US" altLang="zh-CN" sz="2800" b="1">
                <a:solidFill>
                  <a:srgbClr val="0000CC"/>
                </a:solidFill>
                <a:latin typeface="黑体" panose="02010609060101010101" pitchFamily="49" charset="-122"/>
                <a:ea typeface="Times New Roman" pitchFamily="18" charset="0"/>
              </a:rPr>
              <a:t>D</a:t>
            </a:r>
            <a:r>
              <a:rPr lang="zh-CN" altLang="en-US" sz="2800" b="1">
                <a:solidFill>
                  <a:srgbClr val="0000CC"/>
                </a:solidFill>
                <a:latin typeface="黑体" panose="02010609060101010101" pitchFamily="49" charset="-122"/>
                <a:ea typeface="Times New Roman" pitchFamily="18" charset="0"/>
              </a:rPr>
              <a:t>．这些基因的转化遵循自由组合定律</a:t>
            </a:r>
            <a:r>
              <a:rPr lang="zh-CN" altLang="en-US" sz="2800" b="1">
                <a:solidFill>
                  <a:srgbClr val="0000CC"/>
                </a:solidFill>
                <a:latin typeface="黑体" panose="02010609060101010101" pitchFamily="49" charset="-122"/>
              </a:rPr>
              <a:t> </a:t>
            </a:r>
            <a:endParaRPr lang="zh-CN" altLang="en-US" sz="2800">
              <a:solidFill>
                <a:srgbClr val="0000CC"/>
              </a:solidFill>
              <a:latin typeface="黑体" panose="02010609060101010101" pitchFamily="49" charset="-122"/>
            </a:endParaRPr>
          </a:p>
        </p:txBody>
      </p:sp>
      <p:pic>
        <p:nvPicPr>
          <p:cNvPr id="25603" name="Picture 5"/>
          <p:cNvPicPr>
            <a:picLocks noChangeAspect="1"/>
          </p:cNvPicPr>
          <p:nvPr/>
        </p:nvPicPr>
        <p:blipFill>
          <a:blip r:embed="rId2">
            <a:grayscl/>
            <a:biLevel thresh="50000"/>
            <a:lum bright="-18000" contrast="48000"/>
          </a:blip>
          <a:stretch>
            <a:fillRect/>
          </a:stretch>
        </p:blipFill>
        <p:spPr>
          <a:xfrm>
            <a:off x="5724525" y="4365625"/>
            <a:ext cx="2305050" cy="1770063"/>
          </a:xfrm>
          <a:prstGeom prst="rect">
            <a:avLst/>
          </a:prstGeom>
          <a:noFill/>
          <a:ln>
            <a:noFill/>
            <a:miter lim="800000"/>
          </a:ln>
        </p:spPr>
      </p:pic>
      <p:grpSp>
        <p:nvGrpSpPr>
          <p:cNvPr id="25604" name="Group 6"/>
          <p:cNvGrpSpPr/>
          <p:nvPr/>
        </p:nvGrpSpPr>
        <p:grpSpPr>
          <a:xfrm>
            <a:off x="0" y="0"/>
            <a:ext cx="3924300" cy="1193800"/>
            <a:chExt cx="2472" cy="752"/>
          </a:xfrm>
        </p:grpSpPr>
        <p:pic>
          <p:nvPicPr>
            <p:cNvPr id="25606" name="Picture 7" descr="书"/>
            <p:cNvPicPr>
              <a:picLocks noChangeAspect="1" noCrop="1"/>
            </p:cNvPicPr>
            <p:nvPr/>
          </p:nvPicPr>
          <p:blipFill>
            <a:blip r:embed="rId3"/>
            <a:stretch>
              <a:fillRect/>
            </a:stretch>
          </p:blipFill>
          <p:spPr>
            <a:xfrm>
              <a:off x="0" y="0"/>
              <a:ext cx="907" cy="752"/>
            </a:xfrm>
            <a:prstGeom prst="rect">
              <a:avLst/>
            </a:prstGeom>
            <a:noFill/>
            <a:ln>
              <a:noFill/>
              <a:miter lim="800000"/>
            </a:ln>
          </p:spPr>
        </p:pic>
        <p:sp>
          <p:nvSpPr>
            <p:cNvPr id="25607" name="Text Box 8"/>
            <p:cNvSpPr/>
            <p:nvPr/>
          </p:nvSpPr>
          <p:spPr>
            <a:xfrm>
              <a:off x="884" y="255"/>
              <a:ext cx="1588"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9900"/>
                  </a:solidFill>
                  <a:ea typeface="宋体" pitchFamily="2" charset="-122"/>
                </a:rPr>
                <a:t>跟踪训练三</a:t>
              </a:r>
              <a:endParaRPr lang="zh-CN" altLang="en-US" sz="3200" b="1">
                <a:solidFill>
                  <a:srgbClr val="009900"/>
                </a:solidFill>
                <a:ea typeface="宋体" pitchFamily="2" charset="-122"/>
              </a:endParaRPr>
            </a:p>
          </p:txBody>
        </p:sp>
      </p:grpSp>
      <p:sp>
        <p:nvSpPr>
          <p:cNvPr id="25605" name="Text Box 9"/>
          <p:cNvSpPr/>
          <p:nvPr/>
        </p:nvSpPr>
        <p:spPr>
          <a:xfrm>
            <a:off x="2124075" y="1700213"/>
            <a:ext cx="1512888" cy="10985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6600" b="1">
                <a:solidFill>
                  <a:srgbClr val="FF0000"/>
                </a:solidFill>
                <a:latin typeface="黑体" panose="02010609060101010101" pitchFamily="49" charset="-122"/>
              </a:rPr>
              <a:t>D</a:t>
            </a:r>
            <a:endParaRPr lang="en-US" altLang="zh-CN" sz="6600" b="1">
              <a:solidFill>
                <a:srgbClr val="FF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26626" name="Picture 2" descr="JDSJ440"/>
          <p:cNvPicPr>
            <a:picLocks noChangeAspect="1"/>
          </p:cNvPicPr>
          <p:nvPr/>
        </p:nvPicPr>
        <p:blipFill>
          <a:blip r:embed="rId3"/>
          <a:stretch>
            <a:fillRect/>
          </a:stretch>
        </p:blipFill>
        <p:spPr>
          <a:xfrm>
            <a:off x="0" y="0"/>
            <a:ext cx="9144000" cy="6858000"/>
          </a:xfrm>
          <a:prstGeom prst="rect">
            <a:avLst/>
          </a:prstGeom>
          <a:noFill/>
          <a:ln>
            <a:noFill/>
            <a:miter lim="800000"/>
          </a:ln>
        </p:spPr>
      </p:pic>
      <p:sp>
        <p:nvSpPr>
          <p:cNvPr id="26627" name="Rectangle 3"/>
          <p:cNvSpPr/>
          <p:nvPr/>
        </p:nvSpPr>
        <p:spPr>
          <a:xfrm>
            <a:off x="755650" y="0"/>
            <a:ext cx="7467600"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kumimoji="1" lang="en-US" altLang="zh-CN" sz="3200" b="1">
                <a:solidFill>
                  <a:srgbClr val="0000FF"/>
                </a:solidFill>
              </a:rPr>
              <a:t>“</a:t>
            </a:r>
            <a:r>
              <a:rPr kumimoji="1" lang="zh-CN" altLang="en-US" sz="3200" b="1">
                <a:solidFill>
                  <a:srgbClr val="0000FF"/>
                </a:solidFill>
                <a:latin typeface="黑体" panose="02010609060101010101" pitchFamily="49" charset="-122"/>
              </a:rPr>
              <a:t>一母生九仔，连母十个样</a:t>
            </a:r>
            <a:r>
              <a:rPr kumimoji="1" lang="zh-CN" altLang="en-US" sz="3200" b="1">
                <a:solidFill>
                  <a:srgbClr val="0000FF"/>
                </a:solidFill>
              </a:rPr>
              <a:t>”</a:t>
            </a:r>
            <a:r>
              <a:rPr kumimoji="1" lang="zh-CN" altLang="en-US" sz="3200" b="1">
                <a:solidFill>
                  <a:srgbClr val="0000FF"/>
                </a:solidFill>
                <a:latin typeface="黑体" panose="02010609060101010101" pitchFamily="49" charset="-122"/>
              </a:rPr>
              <a:t>，这种个体的差异，主要是什么原因产生的</a:t>
            </a:r>
            <a:r>
              <a:rPr kumimoji="1" lang="en-US" altLang="zh-CN" sz="3200" b="1">
                <a:solidFill>
                  <a:srgbClr val="0000FF"/>
                </a:solidFill>
                <a:latin typeface="黑体" panose="02010609060101010101" pitchFamily="49" charset="-122"/>
              </a:rPr>
              <a:t>?</a:t>
            </a:r>
            <a:endParaRPr kumimoji="1" lang="en-US" altLang="zh-CN" sz="3200" b="1">
              <a:solidFill>
                <a:srgbClr val="0000FF"/>
              </a:solidFill>
              <a:latin typeface="黑体" panose="02010609060101010101" pitchFamily="49" charset="-122"/>
            </a:endParaRPr>
          </a:p>
        </p:txBody>
      </p:sp>
      <p:sp>
        <p:nvSpPr>
          <p:cNvPr id="26628" name="Rectangle 4" descr="水滴"/>
          <p:cNvSpPr/>
          <p:nvPr/>
        </p:nvSpPr>
        <p:spPr>
          <a:xfrm>
            <a:off x="2195513" y="1268413"/>
            <a:ext cx="4897437" cy="923925"/>
          </a:xfrm>
          <a:prstGeom prst="rect">
            <a:avLst/>
          </a:prstGeom>
          <a:solidFill>
            <a:srgbClr val="FFFF00"/>
          </a:solidFill>
          <a:ln>
            <a:solidFill>
              <a:prstClr val="black"/>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zh-CN" altLang="en-US" sz="5400" b="1">
                <a:solidFill>
                  <a:srgbClr val="FF0000"/>
                </a:solidFill>
                <a:latin typeface="黑体" panose="02010609060101010101" pitchFamily="49" charset="-122"/>
              </a:rPr>
              <a:t>二、基因重组</a:t>
            </a:r>
            <a:endParaRPr lang="zh-CN" altLang="en-US" sz="5400" b="1">
              <a:solidFill>
                <a:srgbClr val="FF0000"/>
              </a:solidFill>
              <a:latin typeface="黑体" panose="02010609060101010101" pitchFamily="49" charset="-122"/>
            </a:endParaRPr>
          </a:p>
        </p:txBody>
      </p:sp>
      <p:pic>
        <p:nvPicPr>
          <p:cNvPr id="26629" name="Picture 6" descr="图6—37 鹦鹉体色的变异"/>
          <p:cNvPicPr>
            <a:picLocks noChangeAspect="1"/>
          </p:cNvPicPr>
          <p:nvPr/>
        </p:nvPicPr>
        <p:blipFill>
          <a:blip r:embed="rId4"/>
          <a:srcRect r="5263" b="4816"/>
          <a:stretch>
            <a:fillRect/>
          </a:stretch>
        </p:blipFill>
        <p:spPr>
          <a:xfrm>
            <a:off x="4500563" y="2492375"/>
            <a:ext cx="3962400" cy="3276600"/>
          </a:xfrm>
          <a:prstGeom prst="rect">
            <a:avLst/>
          </a:prstGeom>
          <a:noFill/>
          <a:ln>
            <a:noFill/>
            <a:miter lim="800000"/>
          </a:ln>
        </p:spPr>
      </p:pic>
      <p:pic>
        <p:nvPicPr>
          <p:cNvPr id="26630" name="Picture 5" descr="一猪九子"/>
          <p:cNvPicPr>
            <a:picLocks noChangeAspect="1"/>
          </p:cNvPicPr>
          <p:nvPr/>
        </p:nvPicPr>
        <p:blipFill>
          <a:blip r:embed="rId5"/>
          <a:stretch>
            <a:fillRect/>
          </a:stretch>
        </p:blipFill>
        <p:spPr>
          <a:xfrm>
            <a:off x="107950" y="2492375"/>
            <a:ext cx="4425950" cy="3273425"/>
          </a:xfrm>
          <a:prstGeom prst="rect">
            <a:avLst/>
          </a:prstGeom>
          <a:noFill/>
          <a:ln>
            <a:solidFill>
              <a:srgbClr val="FF0000"/>
            </a:solid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7650" name="Text Box 2"/>
          <p:cNvSpPr/>
          <p:nvPr/>
        </p:nvSpPr>
        <p:spPr>
          <a:xfrm>
            <a:off x="0" y="0"/>
            <a:ext cx="2598738" cy="701675"/>
          </a:xfrm>
          <a:prstGeom prst="rect">
            <a:avLst/>
          </a:prstGeom>
          <a:solidFill>
            <a:srgbClr val="92D05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4000" b="1">
                <a:solidFill>
                  <a:srgbClr val="000000"/>
                </a:solidFill>
                <a:latin typeface="楷体_GB2312" pitchFamily="1" charset="-122"/>
                <a:ea typeface="楷体_GB2312" pitchFamily="1" charset="-122"/>
              </a:rPr>
              <a:t>基因重组</a:t>
            </a:r>
            <a:endParaRPr lang="zh-CN" altLang="en-US" sz="4000" b="1">
              <a:solidFill>
                <a:srgbClr val="000000"/>
              </a:solidFill>
              <a:latin typeface="楷体_GB2312" pitchFamily="1" charset="-122"/>
              <a:ea typeface="楷体_GB2312" pitchFamily="1" charset="-122"/>
            </a:endParaRPr>
          </a:p>
        </p:txBody>
      </p:sp>
      <p:sp>
        <p:nvSpPr>
          <p:cNvPr id="27651" name="Text Box 3"/>
          <p:cNvSpPr/>
          <p:nvPr/>
        </p:nvSpPr>
        <p:spPr>
          <a:xfrm>
            <a:off x="304800" y="1144588"/>
            <a:ext cx="2667000" cy="579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latin typeface="黑体" panose="02010609060101010101" pitchFamily="49" charset="-122"/>
              </a:rPr>
              <a:t>1</a:t>
            </a:r>
            <a:r>
              <a:rPr lang="zh-CN" altLang="en-US" sz="3200" b="1">
                <a:latin typeface="黑体" panose="02010609060101010101" pitchFamily="49" charset="-122"/>
              </a:rPr>
              <a:t>、概念</a:t>
            </a:r>
            <a:r>
              <a:rPr lang="en-US" altLang="zh-CN" sz="3200" b="1">
                <a:latin typeface="黑体" panose="02010609060101010101" pitchFamily="49" charset="-122"/>
              </a:rPr>
              <a:t>:</a:t>
            </a:r>
            <a:endParaRPr lang="en-US" altLang="zh-CN" sz="3200" b="1">
              <a:latin typeface="黑体" panose="02010609060101010101" pitchFamily="49" charset="-122"/>
            </a:endParaRPr>
          </a:p>
        </p:txBody>
      </p:sp>
      <p:sp>
        <p:nvSpPr>
          <p:cNvPr id="27652" name="Text Box 4"/>
          <p:cNvSpPr/>
          <p:nvPr/>
        </p:nvSpPr>
        <p:spPr>
          <a:xfrm>
            <a:off x="1897063" y="1144588"/>
            <a:ext cx="7246937" cy="10779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u="sng">
                <a:latin typeface="黑体" panose="02010609060101010101" pitchFamily="49" charset="-122"/>
              </a:rPr>
              <a:t>在生物进行</a:t>
            </a:r>
            <a:r>
              <a:rPr lang="zh-CN" altLang="en-US" sz="3200" b="1" u="sng">
                <a:solidFill>
                  <a:srgbClr val="0000CC"/>
                </a:solidFill>
                <a:latin typeface="黑体" panose="02010609060101010101" pitchFamily="49" charset="-122"/>
              </a:rPr>
              <a:t>有性生殖</a:t>
            </a:r>
            <a:r>
              <a:rPr lang="zh-CN" altLang="en-US" sz="3200" b="1" u="sng">
                <a:solidFill>
                  <a:srgbClr val="FF0000"/>
                </a:solidFill>
                <a:latin typeface="黑体" panose="02010609060101010101" pitchFamily="49" charset="-122"/>
              </a:rPr>
              <a:t>（减数分裂）</a:t>
            </a:r>
            <a:r>
              <a:rPr lang="zh-CN" altLang="en-US" sz="3200" b="1" u="sng">
                <a:latin typeface="黑体" panose="02010609060101010101" pitchFamily="49" charset="-122"/>
              </a:rPr>
              <a:t>过程中</a:t>
            </a:r>
            <a:r>
              <a:rPr lang="en-US" altLang="zh-CN" sz="3200" b="1" u="sng">
                <a:latin typeface="黑体" panose="02010609060101010101" pitchFamily="49" charset="-122"/>
              </a:rPr>
              <a:t>,</a:t>
            </a:r>
            <a:r>
              <a:rPr lang="zh-CN" altLang="en-US" sz="3200" b="1" u="sng">
                <a:latin typeface="黑体" panose="02010609060101010101" pitchFamily="49" charset="-122"/>
              </a:rPr>
              <a:t>控制不同性状的基因的</a:t>
            </a:r>
            <a:r>
              <a:rPr lang="zh-CN" altLang="en-US" sz="3200" b="1" u="sng">
                <a:solidFill>
                  <a:srgbClr val="0000CC"/>
                </a:solidFill>
                <a:latin typeface="黑体" panose="02010609060101010101" pitchFamily="49" charset="-122"/>
              </a:rPr>
              <a:t>重新组合</a:t>
            </a:r>
            <a:r>
              <a:rPr lang="en-US" altLang="zh-CN" sz="3200" b="1" u="sng">
                <a:latin typeface="黑体" panose="02010609060101010101" pitchFamily="49" charset="-122"/>
              </a:rPr>
              <a:t>.</a:t>
            </a:r>
            <a:endParaRPr lang="en-US" altLang="zh-CN" sz="3200" b="1" u="sng">
              <a:latin typeface="黑体" panose="02010609060101010101" pitchFamily="49" charset="-122"/>
            </a:endParaRPr>
          </a:p>
        </p:txBody>
      </p:sp>
      <p:sp>
        <p:nvSpPr>
          <p:cNvPr id="27653" name="Text Box 5"/>
          <p:cNvSpPr txBox="1">
            <a:spLocks noChangeArrowheads="1"/>
          </p:cNvSpPr>
          <p:nvPr/>
        </p:nvSpPr>
        <p:spPr bwMode="auto">
          <a:xfrm>
            <a:off x="0" y="2133600"/>
            <a:ext cx="4211638" cy="584200"/>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50000"/>
              </a:spcBef>
            </a:pPr>
            <a:r>
              <a:rPr lang="en-US" altLang="zh-CN" sz="3200" b="1" spc="0">
                <a:latin typeface="黑体" panose="02010609060101010101" pitchFamily="49" charset="-122"/>
              </a:rPr>
              <a:t>2</a:t>
            </a:r>
            <a:r>
              <a:rPr lang="zh-CN" altLang="en-US" sz="3200" b="1" spc="0">
                <a:latin typeface="黑体" panose="02010609060101010101" pitchFamily="49" charset="-122"/>
              </a:rPr>
              <a:t>、类型</a:t>
            </a:r>
            <a:r>
              <a:rPr lang="zh-CN" altLang="en-US" sz="3200" b="1" spc="0">
                <a:solidFill>
                  <a:srgbClr val="2D5CE7"/>
                </a:solidFill>
                <a:latin typeface="黑体" panose="02010609060101010101" pitchFamily="49" charset="-122"/>
                <a:sym typeface="Wingdings" pitchFamily="2" charset="2"/>
              </a:rPr>
              <a:t>（狭义）</a:t>
            </a:r>
            <a:endParaRPr lang="en-US" altLang="zh-CN" sz="3200" b="1">
              <a:solidFill>
                <a:srgbClr val="2D5CE7"/>
              </a:solidFill>
              <a:latin typeface="黑体" panose="02010609060101010101" pitchFamily="49" charset="-122"/>
            </a:endParaRPr>
          </a:p>
        </p:txBody>
      </p:sp>
      <p:sp>
        <p:nvSpPr>
          <p:cNvPr id="27654" name="Rectangle 6"/>
          <p:cNvSpPr/>
          <p:nvPr/>
        </p:nvSpPr>
        <p:spPr>
          <a:xfrm flipH="1" flipV="1">
            <a:off x="0" y="2708275"/>
            <a:ext cx="3810000" cy="579438"/>
          </a:xfrm>
          <a:prstGeom prst="rect">
            <a:avLst/>
          </a:prstGeom>
          <a:noFill/>
          <a:ln>
            <a:noFill/>
            <a:miter lim="800000"/>
          </a:ln>
        </p:spPr>
        <p:txBody>
          <a:bodyPr rot="1080000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FF0000"/>
                </a:solidFill>
                <a:latin typeface="楷体_GB2312" pitchFamily="1" charset="-122"/>
                <a:ea typeface="楷体_GB2312" pitchFamily="1" charset="-122"/>
                <a:hlinkClick r:id="rId3" action="ppaction://hlinksldjump"/>
              </a:rPr>
              <a:t>①</a:t>
            </a:r>
            <a:r>
              <a:rPr lang="zh-CN" altLang="en-US" sz="3200" b="1">
                <a:solidFill>
                  <a:srgbClr val="FF0000"/>
                </a:solidFill>
                <a:latin typeface="楷体_GB2312" pitchFamily="1" charset="-122"/>
                <a:ea typeface="楷体_GB2312" pitchFamily="1" charset="-122"/>
              </a:rPr>
              <a:t>自由组合</a:t>
            </a:r>
            <a:r>
              <a:rPr lang="en-US" altLang="zh-CN" sz="3200" b="1">
                <a:solidFill>
                  <a:srgbClr val="FF0000"/>
                </a:solidFill>
                <a:latin typeface="楷体_GB2312" pitchFamily="1" charset="-122"/>
                <a:ea typeface="楷体_GB2312" pitchFamily="1" charset="-122"/>
              </a:rPr>
              <a:t>:</a:t>
            </a:r>
            <a:endParaRPr lang="en-US" altLang="zh-CN" sz="3200" b="1">
              <a:solidFill>
                <a:srgbClr val="FF0000"/>
              </a:solidFill>
              <a:latin typeface="楷体_GB2312" pitchFamily="1" charset="-122"/>
              <a:ea typeface="楷体_GB2312" pitchFamily="1" charset="-122"/>
            </a:endParaRPr>
          </a:p>
        </p:txBody>
      </p:sp>
      <p:sp>
        <p:nvSpPr>
          <p:cNvPr id="27655" name="Rectangle 7"/>
          <p:cNvSpPr/>
          <p:nvPr/>
        </p:nvSpPr>
        <p:spPr>
          <a:xfrm flipH="1" flipV="1">
            <a:off x="0" y="3429000"/>
            <a:ext cx="3276600" cy="579438"/>
          </a:xfrm>
          <a:prstGeom prst="rect">
            <a:avLst/>
          </a:prstGeom>
          <a:noFill/>
          <a:ln>
            <a:noFill/>
            <a:miter lim="800000"/>
          </a:ln>
        </p:spPr>
        <p:txBody>
          <a:bodyPr rot="1080000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FF0000"/>
                </a:solidFill>
                <a:latin typeface="楷体_GB2312" pitchFamily="1" charset="-122"/>
                <a:ea typeface="楷体_GB2312" pitchFamily="1" charset="-122"/>
                <a:hlinkClick r:id="rId4" action="ppaction://hlinksldjump"/>
              </a:rPr>
              <a:t>②</a:t>
            </a:r>
            <a:r>
              <a:rPr lang="zh-CN" altLang="en-US" sz="3200" b="1">
                <a:solidFill>
                  <a:srgbClr val="FF0000"/>
                </a:solidFill>
                <a:latin typeface="楷体_GB2312" pitchFamily="1" charset="-122"/>
                <a:ea typeface="楷体_GB2312" pitchFamily="1" charset="-122"/>
              </a:rPr>
              <a:t>交叉互换</a:t>
            </a:r>
            <a:r>
              <a:rPr lang="en-US" altLang="zh-CN" sz="3200" b="1">
                <a:solidFill>
                  <a:srgbClr val="FF0000"/>
                </a:solidFill>
                <a:latin typeface="楷体_GB2312" pitchFamily="1" charset="-122"/>
                <a:ea typeface="楷体_GB2312" pitchFamily="1" charset="-122"/>
              </a:rPr>
              <a:t>:</a:t>
            </a:r>
            <a:endParaRPr lang="en-US" altLang="zh-CN" sz="3200" b="1">
              <a:solidFill>
                <a:srgbClr val="FF0000"/>
              </a:solidFill>
              <a:latin typeface="楷体_GB2312" pitchFamily="1" charset="-122"/>
              <a:ea typeface="楷体_GB2312" pitchFamily="1" charset="-122"/>
            </a:endParaRPr>
          </a:p>
        </p:txBody>
      </p:sp>
      <p:sp>
        <p:nvSpPr>
          <p:cNvPr id="27656" name="Rectangle 9"/>
          <p:cNvSpPr>
            <a:spLocks noChangeArrowheads="1"/>
          </p:cNvSpPr>
          <p:nvPr/>
        </p:nvSpPr>
        <p:spPr bwMode="auto">
          <a:xfrm>
            <a:off x="2268538" y="2565400"/>
            <a:ext cx="6553200" cy="954088"/>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u="sng" spc="0">
                <a:latin typeface="黑体" panose="02010609060101010101" pitchFamily="49" charset="-122"/>
              </a:rPr>
              <a:t>在减数第一次分裂</a:t>
            </a:r>
            <a:r>
              <a:rPr lang="zh-CN" altLang="en-US" sz="2800" b="1" u="sng" spc="0">
                <a:solidFill>
                  <a:srgbClr val="001D31"/>
                </a:solidFill>
                <a:latin typeface="黑体" panose="02010609060101010101" pitchFamily="49" charset="-122"/>
              </a:rPr>
              <a:t>后</a:t>
            </a:r>
            <a:r>
              <a:rPr lang="zh-CN" altLang="en-US" sz="2800" b="1" u="sng" spc="0">
                <a:latin typeface="黑体" panose="02010609060101010101" pitchFamily="49" charset="-122"/>
              </a:rPr>
              <a:t>期，</a:t>
            </a:r>
            <a:r>
              <a:rPr lang="zh-CN" altLang="en-US" sz="2800" b="1" u="sng" spc="0">
                <a:latin typeface="楷体_GB2312" pitchFamily="1" charset="-122"/>
              </a:rPr>
              <a:t>非同源染色体上的</a:t>
            </a:r>
            <a:r>
              <a:rPr lang="zh-CN" altLang="en-US" sz="2800" b="1" u="sng" spc="0">
                <a:solidFill>
                  <a:srgbClr val="001D31"/>
                </a:solidFill>
                <a:latin typeface="楷体_GB2312" pitchFamily="1" charset="-122"/>
              </a:rPr>
              <a:t>非等位基因的自由组合</a:t>
            </a:r>
            <a:endParaRPr lang="zh-CN" altLang="en-US" sz="2800" b="1" u="sng">
              <a:solidFill>
                <a:srgbClr val="001D31"/>
              </a:solidFill>
              <a:latin typeface="楷体_GB2312" pitchFamily="1" charset="-122"/>
            </a:endParaRPr>
          </a:p>
        </p:txBody>
      </p:sp>
      <p:sp>
        <p:nvSpPr>
          <p:cNvPr id="27657" name="Rectangle 10"/>
          <p:cNvSpPr>
            <a:spLocks noChangeArrowheads="1"/>
          </p:cNvSpPr>
          <p:nvPr/>
        </p:nvSpPr>
        <p:spPr bwMode="auto">
          <a:xfrm>
            <a:off x="2339975" y="3429000"/>
            <a:ext cx="6408738" cy="954088"/>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u="sng" spc="0">
                <a:solidFill>
                  <a:srgbClr val="001D31"/>
                </a:solidFill>
                <a:latin typeface="黑体" panose="02010609060101010101" pitchFamily="49" charset="-122"/>
              </a:rPr>
              <a:t>四分体</a:t>
            </a:r>
            <a:r>
              <a:rPr lang="zh-CN" altLang="en-US" sz="2800" b="1" u="sng" spc="0">
                <a:latin typeface="黑体" panose="02010609060101010101" pitchFamily="49" charset="-122"/>
              </a:rPr>
              <a:t>时期，同源染色体上的</a:t>
            </a:r>
            <a:r>
              <a:rPr lang="zh-CN" altLang="en-US" sz="2800" b="1" u="sng" spc="0">
                <a:solidFill>
                  <a:srgbClr val="001D31"/>
                </a:solidFill>
                <a:latin typeface="黑体" panose="02010609060101010101" pitchFamily="49" charset="-122"/>
              </a:rPr>
              <a:t>非姐妹染色体</a:t>
            </a:r>
            <a:r>
              <a:rPr lang="zh-CN" altLang="en-US" sz="2800" b="1" u="sng" spc="0">
                <a:latin typeface="黑体" panose="02010609060101010101" pitchFamily="49" charset="-122"/>
              </a:rPr>
              <a:t>之间发生局部互换</a:t>
            </a:r>
            <a:r>
              <a:rPr lang="en-US" altLang="zh-CN" sz="2800" b="1" u="sng" spc="0">
                <a:latin typeface="黑体" panose="02010609060101010101" pitchFamily="49" charset="-122"/>
              </a:rPr>
              <a:t>.</a:t>
            </a:r>
            <a:endParaRPr lang="en-US" altLang="zh-CN" sz="2800" b="1" u="sng">
              <a:latin typeface="黑体" panose="02010609060101010101" pitchFamily="49" charset="-122"/>
            </a:endParaRPr>
          </a:p>
        </p:txBody>
      </p:sp>
      <p:sp>
        <p:nvSpPr>
          <p:cNvPr id="27658" name="Rectangle 12"/>
          <p:cNvSpPr>
            <a:spLocks noChangeArrowheads="1"/>
          </p:cNvSpPr>
          <p:nvPr/>
        </p:nvSpPr>
        <p:spPr bwMode="auto">
          <a:xfrm>
            <a:off x="0" y="4868863"/>
            <a:ext cx="9144000" cy="1447800"/>
          </a:xfrm>
          <a:prstGeom prst="rect">
            <a:avLst/>
          </a:prstGeom>
          <a:noFill/>
          <a:ln w="9525" algn="ctr">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3200" b="1" spc="0">
                <a:latin typeface="黑体" panose="02010609060101010101" pitchFamily="49" charset="-122"/>
              </a:rPr>
              <a:t>4</a:t>
            </a:r>
            <a:r>
              <a:rPr lang="zh-CN" altLang="en-US" sz="3200" b="1" spc="0">
                <a:latin typeface="黑体" panose="02010609060101010101" pitchFamily="49" charset="-122"/>
              </a:rPr>
              <a:t>、意义： </a:t>
            </a:r>
            <a:endParaRPr lang="zh-CN" altLang="en-US" sz="3200" b="1">
              <a:latin typeface="黑体" panose="02010609060101010101" pitchFamily="49" charset="-122"/>
            </a:endParaRPr>
          </a:p>
          <a:p>
            <a:pPr marL="0" marR="0" lvl="0" indent="0" eaLnBrk="1" hangingPunct="1"/>
            <a:r>
              <a:rPr lang="zh-CN" altLang="en-US" sz="2800" b="1" u="sng" spc="0">
                <a:solidFill>
                  <a:srgbClr val="0039E5"/>
                </a:solidFill>
                <a:latin typeface="黑体" panose="02010609060101010101" pitchFamily="49" charset="-122"/>
              </a:rPr>
              <a:t>①生物变异的来源之一，对生物的进化也具有重要意义</a:t>
            </a:r>
            <a:endParaRPr lang="en-US" altLang="zh-CN" sz="2800" b="1" u="sng">
              <a:solidFill>
                <a:srgbClr val="0039E5"/>
              </a:solidFill>
              <a:latin typeface="黑体" panose="02010609060101010101" pitchFamily="49" charset="-122"/>
            </a:endParaRPr>
          </a:p>
          <a:p>
            <a:pPr marL="0" marR="0" lvl="0" indent="0" eaLnBrk="1" hangingPunct="1"/>
            <a:r>
              <a:rPr lang="zh-CN" altLang="en-US" sz="2800" b="1" spc="0">
                <a:solidFill>
                  <a:srgbClr val="FF0000"/>
                </a:solidFill>
                <a:latin typeface="黑体" panose="02010609060101010101" pitchFamily="49" charset="-122"/>
              </a:rPr>
              <a:t>②生物多样性的原因之一</a:t>
            </a:r>
            <a:endParaRPr lang="zh-CN" altLang="en-US" sz="2800" b="1">
              <a:solidFill>
                <a:srgbClr val="FF0000"/>
              </a:solidFill>
              <a:latin typeface="黑体" panose="02010609060101010101" pitchFamily="49" charset="-122"/>
            </a:endParaRPr>
          </a:p>
        </p:txBody>
      </p:sp>
      <p:sp>
        <p:nvSpPr>
          <p:cNvPr id="27659" name="圆角矩形标注 11"/>
          <p:cNvSpPr/>
          <p:nvPr/>
        </p:nvSpPr>
        <p:spPr>
          <a:xfrm>
            <a:off x="2987675" y="0"/>
            <a:ext cx="5472113" cy="1052513"/>
          </a:xfrm>
          <a:prstGeom prst="wedgeRoundRectCallout">
            <a:avLst>
              <a:gd name="adj1" fmla="val 329"/>
              <a:gd name="adj2" fmla="val 67472"/>
              <a:gd name="adj3" fmla="val 16667"/>
            </a:avLst>
          </a:prstGeom>
          <a:solidFill>
            <a:schemeClr val="accent1"/>
          </a:solid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a:solidFill>
                  <a:srgbClr val="FF0000"/>
                </a:solidFill>
                <a:latin typeface="黑体" panose="02010609060101010101" pitchFamily="49" charset="-122"/>
              </a:rPr>
              <a:t>有丝分裂过程不发生，受精作用不属于</a:t>
            </a:r>
            <a:endParaRPr lang="zh-CN" altLang="en-US" sz="3200">
              <a:solidFill>
                <a:srgbClr val="FF0000"/>
              </a:solidFill>
              <a:latin typeface="黑体" panose="02010609060101010101" pitchFamily="49" charset="-122"/>
            </a:endParaRPr>
          </a:p>
        </p:txBody>
      </p:sp>
      <p:sp>
        <p:nvSpPr>
          <p:cNvPr id="27660" name="Rectangle 12"/>
          <p:cNvSpPr>
            <a:spLocks noChangeArrowheads="1"/>
          </p:cNvSpPr>
          <p:nvPr/>
        </p:nvSpPr>
        <p:spPr bwMode="auto">
          <a:xfrm>
            <a:off x="0" y="4365625"/>
            <a:ext cx="9144000" cy="584200"/>
          </a:xfrm>
          <a:prstGeom prst="rect">
            <a:avLst/>
          </a:prstGeom>
          <a:noFill/>
          <a:ln w="9525" algn="ctr">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3200" b="1" spc="0">
                <a:solidFill>
                  <a:srgbClr val="2D5CE7"/>
                </a:solidFill>
                <a:latin typeface="黑体" panose="02010609060101010101" pitchFamily="49" charset="-122"/>
              </a:rPr>
              <a:t>3</a:t>
            </a:r>
            <a:r>
              <a:rPr lang="zh-CN" altLang="en-US" sz="3200" b="1" spc="0">
                <a:solidFill>
                  <a:srgbClr val="2D5CE7"/>
                </a:solidFill>
                <a:latin typeface="黑体" panose="02010609060101010101" pitchFamily="49" charset="-122"/>
              </a:rPr>
              <a:t>、特点：</a:t>
            </a:r>
            <a:r>
              <a:rPr lang="zh-CN" altLang="en-US" sz="2800" b="1" spc="0">
                <a:solidFill>
                  <a:srgbClr val="FF0000"/>
                </a:solidFill>
                <a:latin typeface="黑体" panose="02010609060101010101" pitchFamily="49" charset="-122"/>
              </a:rPr>
              <a:t>两亲本杂合性越高，产生变异的可能性越大</a:t>
            </a:r>
            <a:endParaRPr lang="zh-CN" altLang="en-US" sz="2800" b="1">
              <a:solidFill>
                <a:srgbClr val="FF0000"/>
              </a:solidFill>
              <a:latin typeface="黑体" panose="02010609060101010101" pitchFamily="49" charset="-122"/>
            </a:endParaRPr>
          </a:p>
        </p:txBody>
      </p:sp>
      <p:sp>
        <p:nvSpPr>
          <p:cNvPr id="27661" name="Rectangle 12"/>
          <p:cNvSpPr>
            <a:spLocks noChangeArrowheads="1"/>
          </p:cNvSpPr>
          <p:nvPr/>
        </p:nvSpPr>
        <p:spPr bwMode="auto">
          <a:xfrm>
            <a:off x="395288" y="1196975"/>
            <a:ext cx="8497887" cy="954088"/>
          </a:xfrm>
          <a:prstGeom prst="rect">
            <a:avLst/>
          </a:prstGeom>
          <a:solidFill>
            <a:schemeClr val="accent5">
              <a:lumMod val="90000"/>
            </a:schemeClr>
          </a:solidFill>
          <a:ln w="9525" algn="ctr">
            <a:solidFill>
              <a:srgbClr val="002060"/>
            </a:solid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003366"/>
                </a:solidFill>
                <a:latin typeface="黑体" panose="02010609060101010101" pitchFamily="49" charset="-122"/>
              </a:rPr>
              <a:t>（</a:t>
            </a:r>
            <a:r>
              <a:rPr lang="zh-CN" altLang="en-US" sz="2800" b="1" spc="0">
                <a:solidFill>
                  <a:srgbClr val="2D5CE7"/>
                </a:solidFill>
                <a:latin typeface="黑体" panose="02010609060101010101" pitchFamily="49" charset="-122"/>
              </a:rPr>
              <a:t>广义</a:t>
            </a:r>
            <a:r>
              <a:rPr lang="zh-CN" altLang="en-US" sz="2800" b="1" spc="0">
                <a:solidFill>
                  <a:srgbClr val="003366"/>
                </a:solidFill>
                <a:latin typeface="黑体" panose="02010609060101010101" pitchFamily="49" charset="-122"/>
              </a:rPr>
              <a:t>的基因重组还包括</a:t>
            </a:r>
            <a:r>
              <a:rPr lang="zh-CN" altLang="en-US" sz="2800" b="1" spc="0">
                <a:solidFill>
                  <a:srgbClr val="FF0000"/>
                </a:solidFill>
                <a:latin typeface="黑体" panose="02010609060101010101" pitchFamily="49" charset="-122"/>
              </a:rPr>
              <a:t>重组</a:t>
            </a:r>
            <a:r>
              <a:rPr lang="en-US" altLang="zh-CN" sz="2800" b="1" spc="0">
                <a:solidFill>
                  <a:srgbClr val="FF0000"/>
                </a:solidFill>
                <a:latin typeface="黑体" panose="02010609060101010101" pitchFamily="49" charset="-122"/>
              </a:rPr>
              <a:t>DNA</a:t>
            </a:r>
            <a:r>
              <a:rPr lang="zh-CN" altLang="en-US" sz="2800" b="1" spc="0">
                <a:solidFill>
                  <a:srgbClr val="FF0000"/>
                </a:solidFill>
                <a:latin typeface="黑体" panose="02010609060101010101" pitchFamily="49" charset="-122"/>
              </a:rPr>
              <a:t>技术</a:t>
            </a:r>
            <a:r>
              <a:rPr lang="zh-CN" altLang="en-US" sz="2800" b="1" spc="0">
                <a:solidFill>
                  <a:srgbClr val="003366"/>
                </a:solidFill>
                <a:latin typeface="黑体" panose="02010609060101010101" pitchFamily="49" charset="-122"/>
              </a:rPr>
              <a:t>，如自然转化和转基因技术）</a:t>
            </a:r>
            <a:endParaRPr lang="zh-CN" altLang="en-US" sz="2800" b="1">
              <a:solidFill>
                <a:srgbClr val="003366"/>
              </a:solidFill>
              <a:latin typeface="黑体" panose="02010609060101010101" pitchFamily="49" charset="-122"/>
            </a:endParaRPr>
          </a:p>
        </p:txBody>
      </p:sp>
      <p:sp>
        <p:nvSpPr>
          <p:cNvPr id="27662" name="Rectangle 12"/>
          <p:cNvSpPr>
            <a:spLocks noChangeArrowheads="1"/>
          </p:cNvSpPr>
          <p:nvPr/>
        </p:nvSpPr>
        <p:spPr bwMode="auto">
          <a:xfrm>
            <a:off x="-36513" y="6157913"/>
            <a:ext cx="9144001" cy="584200"/>
          </a:xfrm>
          <a:prstGeom prst="rect">
            <a:avLst/>
          </a:prstGeom>
          <a:noFill/>
          <a:ln w="9525" algn="ctr">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3200" b="1" spc="0">
                <a:solidFill>
                  <a:srgbClr val="2D5CE7"/>
                </a:solidFill>
                <a:latin typeface="黑体" panose="02010609060101010101" pitchFamily="49" charset="-122"/>
              </a:rPr>
              <a:t>5</a:t>
            </a:r>
            <a:r>
              <a:rPr lang="zh-CN" altLang="en-US" sz="3200" b="1" spc="0">
                <a:solidFill>
                  <a:srgbClr val="2D5CE7"/>
                </a:solidFill>
                <a:latin typeface="黑体" panose="02010609060101010101" pitchFamily="49" charset="-122"/>
              </a:rPr>
              <a:t>、应用：</a:t>
            </a:r>
            <a:r>
              <a:rPr lang="zh-CN" altLang="en-US" sz="3200" b="1" spc="0">
                <a:solidFill>
                  <a:srgbClr val="00B050"/>
                </a:solidFill>
                <a:latin typeface="黑体" panose="02010609060101010101" pitchFamily="49" charset="-122"/>
              </a:rPr>
              <a:t>杂交育种</a:t>
            </a:r>
            <a:endParaRPr lang="zh-CN" altLang="en-US" sz="2800" b="1">
              <a:solidFill>
                <a:srgbClr val="00B05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7656"/>
                                        </p:tgtEl>
                                        <p:attrNameLst>
                                          <p:attrName>style.visibility</p:attrName>
                                        </p:attrNameLst>
                                      </p:cBhvr>
                                      <p:to>
                                        <p:strVal val="visible"/>
                                      </p:to>
                                    </p:set>
                                    <p:anim calcmode="discrete" valueType="clr">
                                      <p:cBhvr>
                                        <p:cTn id="25" dur="80" fill="hold"/>
                                        <p:tgtEl>
                                          <p:spTgt spid="27656"/>
                                        </p:tgtEl>
                                        <p:attrNameLst>
                                          <p:attrName>style.color</p:attrName>
                                        </p:attrNameLst>
                                      </p:cBhvr>
                                      <p:tavLst>
                                        <p:tav tm="0">
                                          <p:val>
                                            <p:strVal val="#3366ff [5]"/>
                                          </p:val>
                                        </p:tav>
                                        <p:tav tm="50000">
                                          <p:val>
                                            <p:strVal val="#dc5900 [6]"/>
                                          </p:val>
                                        </p:tav>
                                      </p:tavLst>
                                    </p:anim>
                                    <p:anim calcmode="discrete" valueType="clr">
                                      <p:cBhvr>
                                        <p:cTn id="26" dur="80" fill="hold"/>
                                        <p:tgtEl>
                                          <p:spTgt spid="27656"/>
                                        </p:tgtEl>
                                        <p:attrNameLst>
                                          <p:attrName>fillcolor</p:attrName>
                                        </p:attrNameLst>
                                      </p:cBhvr>
                                      <p:tavLst>
                                        <p:tav tm="0">
                                          <p:val>
                                            <p:strVal val="#3366ff [5]"/>
                                          </p:val>
                                        </p:tav>
                                        <p:tav tm="50000">
                                          <p:val>
                                            <p:strVal val="#dc5900 [6]"/>
                                          </p:val>
                                        </p:tav>
                                      </p:tavLst>
                                    </p:anim>
                                    <p:set>
                                      <p:cBhvr>
                                        <p:cTn id="27" dur="80" fill="hold"/>
                                        <p:tgtEl>
                                          <p:spTgt spid="2765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after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7657"/>
                                        </p:tgtEl>
                                        <p:attrNameLst>
                                          <p:attrName>style.visibility</p:attrName>
                                        </p:attrNameLst>
                                      </p:cBhvr>
                                      <p:to>
                                        <p:strVal val="visible"/>
                                      </p:to>
                                    </p:set>
                                    <p:anim calcmode="discrete" valueType="clr">
                                      <p:cBhvr>
                                        <p:cTn id="32" dur="80" fill="hold"/>
                                        <p:tgtEl>
                                          <p:spTgt spid="27657"/>
                                        </p:tgtEl>
                                        <p:attrNameLst>
                                          <p:attrName>style.color</p:attrName>
                                        </p:attrNameLst>
                                      </p:cBhvr>
                                      <p:tavLst>
                                        <p:tav tm="0">
                                          <p:val>
                                            <p:strVal val="#3366ff [5]"/>
                                          </p:val>
                                        </p:tav>
                                        <p:tav tm="50000">
                                          <p:val>
                                            <p:strVal val="#dc5900 [6]"/>
                                          </p:val>
                                        </p:tav>
                                      </p:tavLst>
                                    </p:anim>
                                    <p:anim calcmode="discrete" valueType="clr">
                                      <p:cBhvr>
                                        <p:cTn id="33" dur="80" fill="hold"/>
                                        <p:tgtEl>
                                          <p:spTgt spid="27657"/>
                                        </p:tgtEl>
                                        <p:attrNameLst>
                                          <p:attrName>fillcolor</p:attrName>
                                        </p:attrNameLst>
                                      </p:cBhvr>
                                      <p:tavLst>
                                        <p:tav tm="0">
                                          <p:val>
                                            <p:strVal val="#3366ff [5]"/>
                                          </p:val>
                                        </p:tav>
                                        <p:tav tm="50000">
                                          <p:val>
                                            <p:strVal val="#dc5900 [6]"/>
                                          </p:val>
                                        </p:tav>
                                      </p:tavLst>
                                    </p:anim>
                                    <p:set>
                                      <p:cBhvr>
                                        <p:cTn id="34" dur="80" fill="hold"/>
                                        <p:tgtEl>
                                          <p:spTgt spid="27657"/>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66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65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P spid="27656" grpId="0"/>
      <p:bldP spid="27657" grpId="0"/>
      <p:bldP spid="27658" grpId="0"/>
      <p:bldP spid="27659" grpId="0"/>
      <p:bldP spid="27660" grpId="0"/>
      <p:bldP spid="27661" grpId="0"/>
      <p:bldP spid="27662"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pSp>
        <p:nvGrpSpPr>
          <p:cNvPr id="28674" name="Group 3"/>
          <p:cNvGrpSpPr/>
          <p:nvPr/>
        </p:nvGrpSpPr>
        <p:grpSpPr>
          <a:xfrm>
            <a:off x="1143000" y="1905000"/>
            <a:ext cx="3124200" cy="3886200"/>
            <a:chOff x="720" y="1200"/>
            <a:chExt cx="1968" cy="2448"/>
          </a:xfrm>
        </p:grpSpPr>
        <p:grpSp>
          <p:nvGrpSpPr>
            <p:cNvPr id="28683" name="Group 4"/>
            <p:cNvGrpSpPr/>
            <p:nvPr/>
          </p:nvGrpSpPr>
          <p:grpSpPr>
            <a:xfrm>
              <a:off x="720" y="1200"/>
              <a:ext cx="1968" cy="2448"/>
              <a:chOff x="912" y="1392"/>
              <a:chExt cx="1440" cy="1824"/>
            </a:xfrm>
          </p:grpSpPr>
          <p:sp>
            <p:nvSpPr>
              <p:cNvPr id="28688" name="Oval 5"/>
              <p:cNvSpPr/>
              <p:nvPr/>
            </p:nvSpPr>
            <p:spPr>
              <a:xfrm>
                <a:off x="912" y="1392"/>
                <a:ext cx="1440" cy="1152"/>
              </a:xfrm>
              <a:prstGeom prst="ellipse">
                <a:avLst/>
              </a:prstGeom>
              <a:gradFill rotWithShape="0">
                <a:gsLst>
                  <a:gs pos="0">
                    <a:srgbClr val="A1A1A1"/>
                  </a:gs>
                  <a:gs pos="50000">
                    <a:srgbClr val="FFFFFF"/>
                  </a:gs>
                  <a:gs pos="100000">
                    <a:srgbClr val="A1A1A1"/>
                  </a:gs>
                </a:gsLst>
                <a:lin ang="0" scaled="1"/>
              </a:gradFill>
              <a:ln w="12700">
                <a:no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28689" name="Oval 6"/>
              <p:cNvSpPr/>
              <p:nvPr/>
            </p:nvSpPr>
            <p:spPr>
              <a:xfrm>
                <a:off x="912" y="2064"/>
                <a:ext cx="1440" cy="1152"/>
              </a:xfrm>
              <a:prstGeom prst="ellipse">
                <a:avLst/>
              </a:prstGeom>
              <a:gradFill rotWithShape="0">
                <a:gsLst>
                  <a:gs pos="0">
                    <a:srgbClr val="A1A1A1"/>
                  </a:gs>
                  <a:gs pos="50000">
                    <a:srgbClr val="FFFFFF"/>
                  </a:gs>
                  <a:gs pos="100000">
                    <a:srgbClr val="A1A1A1"/>
                  </a:gs>
                </a:gsLst>
                <a:lin ang="0" scaled="1"/>
              </a:gradFill>
              <a:ln w="12700">
                <a:no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grpSp>
        <p:sp>
          <p:nvSpPr>
            <p:cNvPr id="28684" name="Freeform 7"/>
            <p:cNvSpPr/>
            <p:nvPr/>
          </p:nvSpPr>
          <p:spPr bwMode="auto">
            <a:xfrm rot="1620000">
              <a:off x="1008" y="1841"/>
              <a:ext cx="453" cy="319"/>
            </a:xfrm>
            <a:custGeom>
              <a:gdLst>
                <a:gd name="GT0" fmla="+- l w 0"/>
                <a:gd name="GT1" fmla="+- t h 0"/>
              </a:gdLst>
              <a:cxnLst>
                <a:cxn ang="0">
                  <a:pos x="9" y="4"/>
                </a:cxn>
                <a:cxn ang="0">
                  <a:pos x="1" y="4"/>
                </a:cxn>
                <a:cxn ang="0">
                  <a:pos x="1" y="5"/>
                </a:cxn>
                <a:cxn ang="0">
                  <a:pos x="3" y="5"/>
                </a:cxn>
                <a:cxn ang="0">
                  <a:pos x="18" y="3"/>
                </a:cxn>
                <a:cxn ang="0">
                  <a:pos x="19" y="3"/>
                </a:cxn>
                <a:cxn ang="0">
                  <a:pos x="19" y="4"/>
                </a:cxn>
                <a:cxn ang="0">
                  <a:pos x="11" y="5"/>
                </a:cxn>
                <a:cxn ang="0">
                  <a:pos x="9" y="5"/>
                </a:cxn>
                <a:cxn ang="0">
                  <a:pos x="10" y="4"/>
                </a:cxn>
                <a:cxn ang="0">
                  <a:pos x="12" y="1"/>
                </a:cxn>
                <a:cxn ang="0">
                  <a:pos x="16" y="0"/>
                </a:cxn>
                <a:cxn ang="0">
                  <a:pos x="17" y="0"/>
                </a:cxn>
                <a:cxn ang="0">
                  <a:pos x="15" y="1"/>
                </a:cxn>
                <a:cxn ang="0">
                  <a:pos x="14" y="1"/>
                </a:cxn>
                <a:cxn ang="0">
                  <a:pos x="13" y="2"/>
                </a:cxn>
                <a:cxn ang="0">
                  <a:pos x="12" y="3"/>
                </a:cxn>
                <a:cxn ang="0">
                  <a:pos x="9" y="5"/>
                </a:cxn>
                <a:cxn ang="0">
                  <a:pos x="8" y="6"/>
                </a:cxn>
                <a:cxn ang="0">
                  <a:pos x="6" y="7"/>
                </a:cxn>
                <a:cxn ang="0">
                  <a:pos x="3" y="8"/>
                </a:cxn>
                <a:cxn ang="0">
                  <a:pos x="3" y="7"/>
                </a:cxn>
                <a:cxn ang="0">
                  <a:pos x="3" y="7"/>
                </a:cxn>
                <a:cxn ang="0">
                  <a:pos x="5" y="6"/>
                </a:cxn>
                <a:cxn ang="0">
                  <a:pos x="8" y="5"/>
                </a:cxn>
                <a:cxn ang="0">
                  <a:pos x="9" y="5"/>
                </a:cxn>
                <a:cxn ang="0">
                  <a:pos x="10" y="4"/>
                </a:cxn>
                <a:cxn ang="0">
                  <a:pos x="9" y="4"/>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0000FF"/>
                </a:gs>
                <a:gs pos="50000">
                  <a:srgbClr val="000090"/>
                </a:gs>
                <a:gs pos="100000">
                  <a:srgbClr val="0000FF"/>
                </a:gs>
              </a:gsLst>
              <a:lin ang="0" scaled="1"/>
            </a:gradFill>
            <a:ln w="12700" cap="flat" cmpd="sng">
              <a:noFill/>
              <a:prstDash val="solid"/>
              <a:round/>
              <a:headEnd type="none" w="sm" len="sm"/>
              <a:tailEnd type="none" w="sm" len="sm"/>
            </a:ln>
          </p:spPr>
          <p:txBody>
            <a:bodyPr/>
            <a:lstStyle/>
            <a:p/>
          </p:txBody>
        </p:sp>
        <p:sp>
          <p:nvSpPr>
            <p:cNvPr id="28685" name="Freeform 8"/>
            <p:cNvSpPr/>
            <p:nvPr/>
          </p:nvSpPr>
          <p:spPr bwMode="auto">
            <a:xfrm rot="1620000">
              <a:off x="1680" y="2544"/>
              <a:ext cx="839" cy="661"/>
            </a:xfrm>
            <a:custGeom>
              <a:gdLst>
                <a:gd name="GT0" fmla="+- l w 0"/>
                <a:gd name="GT1" fmla="+- t h 0"/>
              </a:gdLst>
              <a:cxnLst>
                <a:cxn ang="0">
                  <a:pos x="378" y="355"/>
                </a:cxn>
                <a:cxn ang="0">
                  <a:pos x="25" y="332"/>
                </a:cxn>
                <a:cxn ang="0">
                  <a:pos x="37" y="402"/>
                </a:cxn>
                <a:cxn ang="0">
                  <a:pos x="108" y="426"/>
                </a:cxn>
                <a:cxn ang="0">
                  <a:pos x="731" y="249"/>
                </a:cxn>
                <a:cxn ang="0">
                  <a:pos x="790" y="261"/>
                </a:cxn>
                <a:cxn ang="0">
                  <a:pos x="766" y="355"/>
                </a:cxn>
                <a:cxn ang="0">
                  <a:pos x="437" y="390"/>
                </a:cxn>
                <a:cxn ang="0">
                  <a:pos x="366" y="379"/>
                </a:cxn>
                <a:cxn ang="0">
                  <a:pos x="390" y="308"/>
                </a:cxn>
                <a:cxn ang="0">
                  <a:pos x="472" y="120"/>
                </a:cxn>
                <a:cxn ang="0">
                  <a:pos x="637" y="2"/>
                </a:cxn>
                <a:cxn ang="0">
                  <a:pos x="707" y="50"/>
                </a:cxn>
                <a:cxn ang="0">
                  <a:pos x="613" y="108"/>
                </a:cxn>
                <a:cxn ang="0">
                  <a:pos x="578" y="132"/>
                </a:cxn>
                <a:cxn ang="0">
                  <a:pos x="554" y="167"/>
                </a:cxn>
                <a:cxn ang="0">
                  <a:pos x="484" y="214"/>
                </a:cxn>
                <a:cxn ang="0">
                  <a:pos x="343" y="426"/>
                </a:cxn>
                <a:cxn ang="0">
                  <a:pos x="319" y="461"/>
                </a:cxn>
                <a:cxn ang="0">
                  <a:pos x="249" y="531"/>
                </a:cxn>
                <a:cxn ang="0">
                  <a:pos x="108" y="661"/>
                </a:cxn>
                <a:cxn ang="0">
                  <a:pos x="108" y="520"/>
                </a:cxn>
                <a:cxn ang="0">
                  <a:pos x="143" y="508"/>
                </a:cxn>
                <a:cxn ang="0">
                  <a:pos x="214" y="473"/>
                </a:cxn>
                <a:cxn ang="0">
                  <a:pos x="319" y="402"/>
                </a:cxn>
                <a:cxn ang="0">
                  <a:pos x="355" y="379"/>
                </a:cxn>
                <a:cxn ang="0">
                  <a:pos x="390" y="355"/>
                </a:cxn>
                <a:cxn ang="0">
                  <a:pos x="378" y="355"/>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0000FF"/>
                </a:gs>
                <a:gs pos="50000">
                  <a:srgbClr val="000090"/>
                </a:gs>
                <a:gs pos="100000">
                  <a:srgbClr val="0000FF"/>
                </a:gs>
              </a:gsLst>
              <a:lin ang="0" scaled="1"/>
            </a:gradFill>
            <a:ln w="12700" cap="flat" cmpd="sng">
              <a:noFill/>
              <a:prstDash val="solid"/>
              <a:round/>
              <a:headEnd type="none" w="sm" len="sm"/>
              <a:tailEnd type="none" w="sm" len="sm"/>
            </a:ln>
          </p:spPr>
          <p:txBody>
            <a:bodyPr/>
            <a:lstStyle/>
            <a:p/>
          </p:txBody>
        </p:sp>
        <p:sp>
          <p:nvSpPr>
            <p:cNvPr id="28686" name="Freeform 9"/>
            <p:cNvSpPr/>
            <p:nvPr/>
          </p:nvSpPr>
          <p:spPr bwMode="auto">
            <a:xfrm rot="1620000">
              <a:off x="1632" y="1691"/>
              <a:ext cx="839" cy="661"/>
            </a:xfrm>
            <a:custGeom>
              <a:gdLst>
                <a:gd name="GT0" fmla="+- l w 0"/>
                <a:gd name="GT1" fmla="+- t h 0"/>
              </a:gdLst>
              <a:cxnLst>
                <a:cxn ang="0">
                  <a:pos x="378" y="355"/>
                </a:cxn>
                <a:cxn ang="0">
                  <a:pos x="25" y="332"/>
                </a:cxn>
                <a:cxn ang="0">
                  <a:pos x="37" y="402"/>
                </a:cxn>
                <a:cxn ang="0">
                  <a:pos x="108" y="426"/>
                </a:cxn>
                <a:cxn ang="0">
                  <a:pos x="731" y="249"/>
                </a:cxn>
                <a:cxn ang="0">
                  <a:pos x="790" y="261"/>
                </a:cxn>
                <a:cxn ang="0">
                  <a:pos x="766" y="355"/>
                </a:cxn>
                <a:cxn ang="0">
                  <a:pos x="437" y="390"/>
                </a:cxn>
                <a:cxn ang="0">
                  <a:pos x="366" y="379"/>
                </a:cxn>
                <a:cxn ang="0">
                  <a:pos x="390" y="308"/>
                </a:cxn>
                <a:cxn ang="0">
                  <a:pos x="472" y="120"/>
                </a:cxn>
                <a:cxn ang="0">
                  <a:pos x="637" y="2"/>
                </a:cxn>
                <a:cxn ang="0">
                  <a:pos x="707" y="50"/>
                </a:cxn>
                <a:cxn ang="0">
                  <a:pos x="613" y="108"/>
                </a:cxn>
                <a:cxn ang="0">
                  <a:pos x="578" y="132"/>
                </a:cxn>
                <a:cxn ang="0">
                  <a:pos x="554" y="167"/>
                </a:cxn>
                <a:cxn ang="0">
                  <a:pos x="484" y="214"/>
                </a:cxn>
                <a:cxn ang="0">
                  <a:pos x="343" y="426"/>
                </a:cxn>
                <a:cxn ang="0">
                  <a:pos x="319" y="461"/>
                </a:cxn>
                <a:cxn ang="0">
                  <a:pos x="249" y="531"/>
                </a:cxn>
                <a:cxn ang="0">
                  <a:pos x="108" y="661"/>
                </a:cxn>
                <a:cxn ang="0">
                  <a:pos x="108" y="520"/>
                </a:cxn>
                <a:cxn ang="0">
                  <a:pos x="143" y="508"/>
                </a:cxn>
                <a:cxn ang="0">
                  <a:pos x="214" y="473"/>
                </a:cxn>
                <a:cxn ang="0">
                  <a:pos x="319" y="402"/>
                </a:cxn>
                <a:cxn ang="0">
                  <a:pos x="355" y="379"/>
                </a:cxn>
                <a:cxn ang="0">
                  <a:pos x="390" y="355"/>
                </a:cxn>
                <a:cxn ang="0">
                  <a:pos x="378" y="355"/>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FF0000"/>
                </a:gs>
                <a:gs pos="50000">
                  <a:srgbClr val="760000"/>
                </a:gs>
                <a:gs pos="100000">
                  <a:srgbClr val="FF0000"/>
                </a:gs>
              </a:gsLst>
              <a:lin ang="0" scaled="1"/>
            </a:gradFill>
            <a:ln w="12700" cap="flat" cmpd="sng">
              <a:noFill/>
              <a:prstDash val="solid"/>
              <a:round/>
              <a:headEnd type="none" w="sm" len="sm"/>
              <a:tailEnd type="none" w="sm" len="sm"/>
            </a:ln>
          </p:spPr>
          <p:txBody>
            <a:bodyPr/>
            <a:lstStyle/>
            <a:p/>
          </p:txBody>
        </p:sp>
        <p:sp>
          <p:nvSpPr>
            <p:cNvPr id="28687" name="Freeform 10"/>
            <p:cNvSpPr/>
            <p:nvPr/>
          </p:nvSpPr>
          <p:spPr bwMode="auto">
            <a:xfrm rot="1620000">
              <a:off x="1056" y="2640"/>
              <a:ext cx="453" cy="319"/>
            </a:xfrm>
            <a:custGeom>
              <a:gdLst>
                <a:gd name="GT0" fmla="+- l w 0"/>
                <a:gd name="GT1" fmla="+- t h 0"/>
              </a:gdLst>
              <a:cxnLst>
                <a:cxn ang="0">
                  <a:pos x="9" y="4"/>
                </a:cxn>
                <a:cxn ang="0">
                  <a:pos x="1" y="4"/>
                </a:cxn>
                <a:cxn ang="0">
                  <a:pos x="1" y="5"/>
                </a:cxn>
                <a:cxn ang="0">
                  <a:pos x="3" y="5"/>
                </a:cxn>
                <a:cxn ang="0">
                  <a:pos x="18" y="3"/>
                </a:cxn>
                <a:cxn ang="0">
                  <a:pos x="19" y="3"/>
                </a:cxn>
                <a:cxn ang="0">
                  <a:pos x="19" y="4"/>
                </a:cxn>
                <a:cxn ang="0">
                  <a:pos x="11" y="5"/>
                </a:cxn>
                <a:cxn ang="0">
                  <a:pos x="9" y="5"/>
                </a:cxn>
                <a:cxn ang="0">
                  <a:pos x="10" y="4"/>
                </a:cxn>
                <a:cxn ang="0">
                  <a:pos x="12" y="1"/>
                </a:cxn>
                <a:cxn ang="0">
                  <a:pos x="16" y="0"/>
                </a:cxn>
                <a:cxn ang="0">
                  <a:pos x="17" y="0"/>
                </a:cxn>
                <a:cxn ang="0">
                  <a:pos x="15" y="1"/>
                </a:cxn>
                <a:cxn ang="0">
                  <a:pos x="14" y="1"/>
                </a:cxn>
                <a:cxn ang="0">
                  <a:pos x="13" y="2"/>
                </a:cxn>
                <a:cxn ang="0">
                  <a:pos x="12" y="3"/>
                </a:cxn>
                <a:cxn ang="0">
                  <a:pos x="9" y="5"/>
                </a:cxn>
                <a:cxn ang="0">
                  <a:pos x="8" y="6"/>
                </a:cxn>
                <a:cxn ang="0">
                  <a:pos x="6" y="7"/>
                </a:cxn>
                <a:cxn ang="0">
                  <a:pos x="3" y="8"/>
                </a:cxn>
                <a:cxn ang="0">
                  <a:pos x="3" y="7"/>
                </a:cxn>
                <a:cxn ang="0">
                  <a:pos x="3" y="7"/>
                </a:cxn>
                <a:cxn ang="0">
                  <a:pos x="5" y="6"/>
                </a:cxn>
                <a:cxn ang="0">
                  <a:pos x="8" y="5"/>
                </a:cxn>
                <a:cxn ang="0">
                  <a:pos x="9" y="5"/>
                </a:cxn>
                <a:cxn ang="0">
                  <a:pos x="10" y="4"/>
                </a:cxn>
                <a:cxn ang="0">
                  <a:pos x="9" y="4"/>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FF0000"/>
                </a:gs>
                <a:gs pos="50000">
                  <a:srgbClr val="760000"/>
                </a:gs>
                <a:gs pos="100000">
                  <a:srgbClr val="FF0000"/>
                </a:gs>
              </a:gsLst>
              <a:lin ang="0" scaled="1"/>
            </a:gradFill>
            <a:ln w="12700" cap="flat" cmpd="sng">
              <a:noFill/>
              <a:prstDash val="solid"/>
              <a:round/>
              <a:headEnd type="none" w="sm" len="sm"/>
              <a:tailEnd type="none" w="sm" len="sm"/>
            </a:ln>
          </p:spPr>
          <p:txBody>
            <a:bodyPr/>
            <a:lstStyle/>
            <a:p/>
          </p:txBody>
        </p:sp>
      </p:grpSp>
      <p:grpSp>
        <p:nvGrpSpPr>
          <p:cNvPr id="28675" name="Group 11"/>
          <p:cNvGrpSpPr/>
          <p:nvPr/>
        </p:nvGrpSpPr>
        <p:grpSpPr>
          <a:xfrm>
            <a:off x="5105400" y="1905000"/>
            <a:ext cx="3124200" cy="3886200"/>
            <a:chOff x="3216" y="1200"/>
            <a:chExt cx="1968" cy="2448"/>
          </a:xfrm>
        </p:grpSpPr>
        <p:grpSp>
          <p:nvGrpSpPr>
            <p:cNvPr id="28676" name="Group 12"/>
            <p:cNvGrpSpPr/>
            <p:nvPr/>
          </p:nvGrpSpPr>
          <p:grpSpPr>
            <a:xfrm>
              <a:off x="3216" y="1200"/>
              <a:ext cx="1968" cy="2448"/>
              <a:chOff x="912" y="1392"/>
              <a:chExt cx="1440" cy="1824"/>
            </a:xfrm>
          </p:grpSpPr>
          <p:sp>
            <p:nvSpPr>
              <p:cNvPr id="28681" name="Oval 13"/>
              <p:cNvSpPr/>
              <p:nvPr/>
            </p:nvSpPr>
            <p:spPr>
              <a:xfrm>
                <a:off x="912" y="1392"/>
                <a:ext cx="1440" cy="1152"/>
              </a:xfrm>
              <a:prstGeom prst="ellipse">
                <a:avLst/>
              </a:prstGeom>
              <a:gradFill rotWithShape="0">
                <a:gsLst>
                  <a:gs pos="0">
                    <a:srgbClr val="A1A1A1"/>
                  </a:gs>
                  <a:gs pos="50000">
                    <a:srgbClr val="FFFFFF"/>
                  </a:gs>
                  <a:gs pos="100000">
                    <a:srgbClr val="A1A1A1"/>
                  </a:gs>
                </a:gsLst>
                <a:lin ang="0" scaled="1"/>
              </a:gradFill>
              <a:ln w="12700">
                <a:no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28682" name="Oval 14"/>
              <p:cNvSpPr/>
              <p:nvPr/>
            </p:nvSpPr>
            <p:spPr>
              <a:xfrm>
                <a:off x="912" y="2064"/>
                <a:ext cx="1440" cy="1152"/>
              </a:xfrm>
              <a:prstGeom prst="ellipse">
                <a:avLst/>
              </a:prstGeom>
              <a:gradFill rotWithShape="0">
                <a:gsLst>
                  <a:gs pos="0">
                    <a:srgbClr val="A1A1A1"/>
                  </a:gs>
                  <a:gs pos="50000">
                    <a:srgbClr val="FFFFFF"/>
                  </a:gs>
                  <a:gs pos="100000">
                    <a:srgbClr val="A1A1A1"/>
                  </a:gs>
                </a:gsLst>
                <a:lin ang="0" scaled="1"/>
              </a:gradFill>
              <a:ln w="12700">
                <a:no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grpSp>
        <p:sp>
          <p:nvSpPr>
            <p:cNvPr id="28677" name="Freeform 15"/>
            <p:cNvSpPr/>
            <p:nvPr/>
          </p:nvSpPr>
          <p:spPr bwMode="auto">
            <a:xfrm rot="1620000">
              <a:off x="3504" y="1872"/>
              <a:ext cx="453" cy="319"/>
            </a:xfrm>
            <a:custGeom>
              <a:gdLst>
                <a:gd name="GT0" fmla="+- l w 0"/>
                <a:gd name="GT1" fmla="+- t h 0"/>
              </a:gdLst>
              <a:cxnLst>
                <a:cxn ang="0">
                  <a:pos x="9" y="4"/>
                </a:cxn>
                <a:cxn ang="0">
                  <a:pos x="1" y="4"/>
                </a:cxn>
                <a:cxn ang="0">
                  <a:pos x="1" y="5"/>
                </a:cxn>
                <a:cxn ang="0">
                  <a:pos x="3" y="5"/>
                </a:cxn>
                <a:cxn ang="0">
                  <a:pos x="18" y="3"/>
                </a:cxn>
                <a:cxn ang="0">
                  <a:pos x="19" y="3"/>
                </a:cxn>
                <a:cxn ang="0">
                  <a:pos x="19" y="4"/>
                </a:cxn>
                <a:cxn ang="0">
                  <a:pos x="11" y="5"/>
                </a:cxn>
                <a:cxn ang="0">
                  <a:pos x="9" y="5"/>
                </a:cxn>
                <a:cxn ang="0">
                  <a:pos x="10" y="4"/>
                </a:cxn>
                <a:cxn ang="0">
                  <a:pos x="12" y="1"/>
                </a:cxn>
                <a:cxn ang="0">
                  <a:pos x="16" y="0"/>
                </a:cxn>
                <a:cxn ang="0">
                  <a:pos x="17" y="0"/>
                </a:cxn>
                <a:cxn ang="0">
                  <a:pos x="15" y="1"/>
                </a:cxn>
                <a:cxn ang="0">
                  <a:pos x="14" y="1"/>
                </a:cxn>
                <a:cxn ang="0">
                  <a:pos x="13" y="2"/>
                </a:cxn>
                <a:cxn ang="0">
                  <a:pos x="12" y="3"/>
                </a:cxn>
                <a:cxn ang="0">
                  <a:pos x="9" y="5"/>
                </a:cxn>
                <a:cxn ang="0">
                  <a:pos x="8" y="6"/>
                </a:cxn>
                <a:cxn ang="0">
                  <a:pos x="6" y="7"/>
                </a:cxn>
                <a:cxn ang="0">
                  <a:pos x="3" y="8"/>
                </a:cxn>
                <a:cxn ang="0">
                  <a:pos x="3" y="7"/>
                </a:cxn>
                <a:cxn ang="0">
                  <a:pos x="3" y="7"/>
                </a:cxn>
                <a:cxn ang="0">
                  <a:pos x="5" y="6"/>
                </a:cxn>
                <a:cxn ang="0">
                  <a:pos x="8" y="5"/>
                </a:cxn>
                <a:cxn ang="0">
                  <a:pos x="9" y="5"/>
                </a:cxn>
                <a:cxn ang="0">
                  <a:pos x="10" y="4"/>
                </a:cxn>
                <a:cxn ang="0">
                  <a:pos x="9" y="4"/>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0000FF"/>
                </a:gs>
                <a:gs pos="50000">
                  <a:srgbClr val="000076"/>
                </a:gs>
                <a:gs pos="100000">
                  <a:srgbClr val="0000FF"/>
                </a:gs>
              </a:gsLst>
              <a:lin ang="0" scaled="1"/>
            </a:gradFill>
            <a:ln w="12700" cap="flat" cmpd="sng">
              <a:noFill/>
              <a:prstDash val="solid"/>
              <a:round/>
              <a:headEnd type="none" w="sm" len="sm"/>
              <a:tailEnd type="none" w="sm" len="sm"/>
            </a:ln>
          </p:spPr>
          <p:txBody>
            <a:bodyPr/>
            <a:lstStyle/>
            <a:p/>
          </p:txBody>
        </p:sp>
        <p:sp>
          <p:nvSpPr>
            <p:cNvPr id="28678" name="Freeform 16"/>
            <p:cNvSpPr/>
            <p:nvPr/>
          </p:nvSpPr>
          <p:spPr bwMode="auto">
            <a:xfrm rot="1620000">
              <a:off x="4128" y="1680"/>
              <a:ext cx="839" cy="661"/>
            </a:xfrm>
            <a:custGeom>
              <a:gdLst>
                <a:gd name="GT0" fmla="+- l w 0"/>
                <a:gd name="GT1" fmla="+- t h 0"/>
              </a:gdLst>
              <a:cxnLst>
                <a:cxn ang="0">
                  <a:pos x="378" y="355"/>
                </a:cxn>
                <a:cxn ang="0">
                  <a:pos x="25" y="332"/>
                </a:cxn>
                <a:cxn ang="0">
                  <a:pos x="37" y="402"/>
                </a:cxn>
                <a:cxn ang="0">
                  <a:pos x="108" y="426"/>
                </a:cxn>
                <a:cxn ang="0">
                  <a:pos x="731" y="249"/>
                </a:cxn>
                <a:cxn ang="0">
                  <a:pos x="790" y="261"/>
                </a:cxn>
                <a:cxn ang="0">
                  <a:pos x="766" y="355"/>
                </a:cxn>
                <a:cxn ang="0">
                  <a:pos x="437" y="390"/>
                </a:cxn>
                <a:cxn ang="0">
                  <a:pos x="366" y="379"/>
                </a:cxn>
                <a:cxn ang="0">
                  <a:pos x="390" y="308"/>
                </a:cxn>
                <a:cxn ang="0">
                  <a:pos x="472" y="120"/>
                </a:cxn>
                <a:cxn ang="0">
                  <a:pos x="637" y="2"/>
                </a:cxn>
                <a:cxn ang="0">
                  <a:pos x="707" y="50"/>
                </a:cxn>
                <a:cxn ang="0">
                  <a:pos x="613" y="108"/>
                </a:cxn>
                <a:cxn ang="0">
                  <a:pos x="578" y="132"/>
                </a:cxn>
                <a:cxn ang="0">
                  <a:pos x="554" y="167"/>
                </a:cxn>
                <a:cxn ang="0">
                  <a:pos x="484" y="214"/>
                </a:cxn>
                <a:cxn ang="0">
                  <a:pos x="343" y="426"/>
                </a:cxn>
                <a:cxn ang="0">
                  <a:pos x="319" y="461"/>
                </a:cxn>
                <a:cxn ang="0">
                  <a:pos x="249" y="531"/>
                </a:cxn>
                <a:cxn ang="0">
                  <a:pos x="108" y="661"/>
                </a:cxn>
                <a:cxn ang="0">
                  <a:pos x="108" y="520"/>
                </a:cxn>
                <a:cxn ang="0">
                  <a:pos x="143" y="508"/>
                </a:cxn>
                <a:cxn ang="0">
                  <a:pos x="214" y="473"/>
                </a:cxn>
                <a:cxn ang="0">
                  <a:pos x="319" y="402"/>
                </a:cxn>
                <a:cxn ang="0">
                  <a:pos x="355" y="379"/>
                </a:cxn>
                <a:cxn ang="0">
                  <a:pos x="390" y="355"/>
                </a:cxn>
                <a:cxn ang="0">
                  <a:pos x="378" y="355"/>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0000FF"/>
                </a:gs>
                <a:gs pos="50000">
                  <a:srgbClr val="000076"/>
                </a:gs>
                <a:gs pos="100000">
                  <a:srgbClr val="0000FF"/>
                </a:gs>
              </a:gsLst>
              <a:lin ang="0" scaled="1"/>
            </a:gradFill>
            <a:ln w="12700" cap="flat" cmpd="sng">
              <a:noFill/>
              <a:prstDash val="solid"/>
              <a:round/>
              <a:headEnd type="none" w="sm" len="sm"/>
              <a:tailEnd type="none" w="sm" len="sm"/>
            </a:ln>
          </p:spPr>
          <p:txBody>
            <a:bodyPr/>
            <a:lstStyle/>
            <a:p/>
          </p:txBody>
        </p:sp>
        <p:sp>
          <p:nvSpPr>
            <p:cNvPr id="28679" name="Freeform 17"/>
            <p:cNvSpPr/>
            <p:nvPr/>
          </p:nvSpPr>
          <p:spPr bwMode="auto">
            <a:xfrm rot="1620000">
              <a:off x="4176" y="2544"/>
              <a:ext cx="839" cy="661"/>
            </a:xfrm>
            <a:custGeom>
              <a:gdLst>
                <a:gd name="GT0" fmla="+- l w 0"/>
                <a:gd name="GT1" fmla="+- t h 0"/>
              </a:gdLst>
              <a:cxnLst>
                <a:cxn ang="0">
                  <a:pos x="378" y="355"/>
                </a:cxn>
                <a:cxn ang="0">
                  <a:pos x="25" y="332"/>
                </a:cxn>
                <a:cxn ang="0">
                  <a:pos x="37" y="402"/>
                </a:cxn>
                <a:cxn ang="0">
                  <a:pos x="108" y="426"/>
                </a:cxn>
                <a:cxn ang="0">
                  <a:pos x="731" y="249"/>
                </a:cxn>
                <a:cxn ang="0">
                  <a:pos x="790" y="261"/>
                </a:cxn>
                <a:cxn ang="0">
                  <a:pos x="766" y="355"/>
                </a:cxn>
                <a:cxn ang="0">
                  <a:pos x="437" y="390"/>
                </a:cxn>
                <a:cxn ang="0">
                  <a:pos x="366" y="379"/>
                </a:cxn>
                <a:cxn ang="0">
                  <a:pos x="390" y="308"/>
                </a:cxn>
                <a:cxn ang="0">
                  <a:pos x="472" y="120"/>
                </a:cxn>
                <a:cxn ang="0">
                  <a:pos x="637" y="2"/>
                </a:cxn>
                <a:cxn ang="0">
                  <a:pos x="707" y="50"/>
                </a:cxn>
                <a:cxn ang="0">
                  <a:pos x="613" y="108"/>
                </a:cxn>
                <a:cxn ang="0">
                  <a:pos x="578" y="132"/>
                </a:cxn>
                <a:cxn ang="0">
                  <a:pos x="554" y="167"/>
                </a:cxn>
                <a:cxn ang="0">
                  <a:pos x="484" y="214"/>
                </a:cxn>
                <a:cxn ang="0">
                  <a:pos x="343" y="426"/>
                </a:cxn>
                <a:cxn ang="0">
                  <a:pos x="319" y="461"/>
                </a:cxn>
                <a:cxn ang="0">
                  <a:pos x="249" y="531"/>
                </a:cxn>
                <a:cxn ang="0">
                  <a:pos x="108" y="661"/>
                </a:cxn>
                <a:cxn ang="0">
                  <a:pos x="108" y="520"/>
                </a:cxn>
                <a:cxn ang="0">
                  <a:pos x="143" y="508"/>
                </a:cxn>
                <a:cxn ang="0">
                  <a:pos x="214" y="473"/>
                </a:cxn>
                <a:cxn ang="0">
                  <a:pos x="319" y="402"/>
                </a:cxn>
                <a:cxn ang="0">
                  <a:pos x="355" y="379"/>
                </a:cxn>
                <a:cxn ang="0">
                  <a:pos x="390" y="355"/>
                </a:cxn>
                <a:cxn ang="0">
                  <a:pos x="378" y="355"/>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FF0000"/>
                </a:gs>
                <a:gs pos="50000">
                  <a:srgbClr val="760000"/>
                </a:gs>
                <a:gs pos="100000">
                  <a:srgbClr val="FF0000"/>
                </a:gs>
              </a:gsLst>
              <a:lin ang="0" scaled="1"/>
            </a:gradFill>
            <a:ln w="12700" cap="flat" cmpd="sng">
              <a:noFill/>
              <a:prstDash val="solid"/>
              <a:round/>
              <a:headEnd type="none" w="sm" len="sm"/>
              <a:tailEnd type="none" w="sm" len="sm"/>
            </a:ln>
          </p:spPr>
          <p:txBody>
            <a:bodyPr/>
            <a:lstStyle/>
            <a:p/>
          </p:txBody>
        </p:sp>
        <p:sp>
          <p:nvSpPr>
            <p:cNvPr id="28680" name="Freeform 18"/>
            <p:cNvSpPr/>
            <p:nvPr/>
          </p:nvSpPr>
          <p:spPr bwMode="auto">
            <a:xfrm rot="1620000">
              <a:off x="3552" y="2736"/>
              <a:ext cx="453" cy="319"/>
            </a:xfrm>
            <a:custGeom>
              <a:gdLst>
                <a:gd name="GT0" fmla="+- l w 0"/>
                <a:gd name="GT1" fmla="+- t h 0"/>
              </a:gdLst>
              <a:cxnLst>
                <a:cxn ang="0">
                  <a:pos x="9" y="4"/>
                </a:cxn>
                <a:cxn ang="0">
                  <a:pos x="1" y="4"/>
                </a:cxn>
                <a:cxn ang="0">
                  <a:pos x="1" y="5"/>
                </a:cxn>
                <a:cxn ang="0">
                  <a:pos x="3" y="5"/>
                </a:cxn>
                <a:cxn ang="0">
                  <a:pos x="18" y="3"/>
                </a:cxn>
                <a:cxn ang="0">
                  <a:pos x="19" y="3"/>
                </a:cxn>
                <a:cxn ang="0">
                  <a:pos x="19" y="4"/>
                </a:cxn>
                <a:cxn ang="0">
                  <a:pos x="11" y="5"/>
                </a:cxn>
                <a:cxn ang="0">
                  <a:pos x="9" y="5"/>
                </a:cxn>
                <a:cxn ang="0">
                  <a:pos x="10" y="4"/>
                </a:cxn>
                <a:cxn ang="0">
                  <a:pos x="12" y="1"/>
                </a:cxn>
                <a:cxn ang="0">
                  <a:pos x="16" y="0"/>
                </a:cxn>
                <a:cxn ang="0">
                  <a:pos x="17" y="0"/>
                </a:cxn>
                <a:cxn ang="0">
                  <a:pos x="15" y="1"/>
                </a:cxn>
                <a:cxn ang="0">
                  <a:pos x="14" y="1"/>
                </a:cxn>
                <a:cxn ang="0">
                  <a:pos x="13" y="2"/>
                </a:cxn>
                <a:cxn ang="0">
                  <a:pos x="12" y="3"/>
                </a:cxn>
                <a:cxn ang="0">
                  <a:pos x="9" y="5"/>
                </a:cxn>
                <a:cxn ang="0">
                  <a:pos x="8" y="6"/>
                </a:cxn>
                <a:cxn ang="0">
                  <a:pos x="6" y="7"/>
                </a:cxn>
                <a:cxn ang="0">
                  <a:pos x="3" y="8"/>
                </a:cxn>
                <a:cxn ang="0">
                  <a:pos x="3" y="7"/>
                </a:cxn>
                <a:cxn ang="0">
                  <a:pos x="3" y="7"/>
                </a:cxn>
                <a:cxn ang="0">
                  <a:pos x="5" y="6"/>
                </a:cxn>
                <a:cxn ang="0">
                  <a:pos x="8" y="5"/>
                </a:cxn>
                <a:cxn ang="0">
                  <a:pos x="9" y="5"/>
                </a:cxn>
                <a:cxn ang="0">
                  <a:pos x="10" y="4"/>
                </a:cxn>
                <a:cxn ang="0">
                  <a:pos x="9" y="4"/>
                </a:cxn>
              </a:cxnLst>
              <a:rect l="l" t="t" r="GT0" b="GT1"/>
              <a:pathLst>
                <a:path w="839" h="661">
                  <a:moveTo>
                    <a:pt x="378" y="355"/>
                  </a:moveTo>
                  <a:cubicBezTo>
                    <a:pt x="267" y="301"/>
                    <a:pt x="144" y="321"/>
                    <a:pt x="25" y="332"/>
                  </a:cubicBezTo>
                  <a:cubicBezTo>
                    <a:pt x="16" y="361"/>
                    <a:pt x="0" y="379"/>
                    <a:pt x="37" y="402"/>
                  </a:cubicBezTo>
                  <a:cubicBezTo>
                    <a:pt x="58" y="415"/>
                    <a:pt x="108" y="426"/>
                    <a:pt x="108" y="426"/>
                  </a:cubicBezTo>
                  <a:cubicBezTo>
                    <a:pt x="323" y="395"/>
                    <a:pt x="518" y="285"/>
                    <a:pt x="731" y="249"/>
                  </a:cubicBezTo>
                  <a:cubicBezTo>
                    <a:pt x="751" y="253"/>
                    <a:pt x="773" y="251"/>
                    <a:pt x="790" y="261"/>
                  </a:cubicBezTo>
                  <a:cubicBezTo>
                    <a:pt x="839" y="289"/>
                    <a:pt x="802" y="343"/>
                    <a:pt x="766" y="355"/>
                  </a:cubicBezTo>
                  <a:cubicBezTo>
                    <a:pt x="669" y="387"/>
                    <a:pt x="533" y="384"/>
                    <a:pt x="437" y="390"/>
                  </a:cubicBezTo>
                  <a:cubicBezTo>
                    <a:pt x="413" y="386"/>
                    <a:pt x="378" y="400"/>
                    <a:pt x="366" y="379"/>
                  </a:cubicBezTo>
                  <a:cubicBezTo>
                    <a:pt x="354" y="357"/>
                    <a:pt x="382" y="332"/>
                    <a:pt x="390" y="308"/>
                  </a:cubicBezTo>
                  <a:cubicBezTo>
                    <a:pt x="416" y="230"/>
                    <a:pt x="401" y="169"/>
                    <a:pt x="472" y="120"/>
                  </a:cubicBezTo>
                  <a:cubicBezTo>
                    <a:pt x="511" y="63"/>
                    <a:pt x="572" y="24"/>
                    <a:pt x="637" y="2"/>
                  </a:cubicBezTo>
                  <a:cubicBezTo>
                    <a:pt x="668" y="8"/>
                    <a:pt x="715" y="0"/>
                    <a:pt x="707" y="50"/>
                  </a:cubicBezTo>
                  <a:cubicBezTo>
                    <a:pt x="701" y="86"/>
                    <a:pt x="613" y="108"/>
                    <a:pt x="613" y="108"/>
                  </a:cubicBezTo>
                  <a:cubicBezTo>
                    <a:pt x="601" y="116"/>
                    <a:pt x="588" y="122"/>
                    <a:pt x="578" y="132"/>
                  </a:cubicBezTo>
                  <a:cubicBezTo>
                    <a:pt x="568" y="142"/>
                    <a:pt x="565" y="158"/>
                    <a:pt x="554" y="167"/>
                  </a:cubicBezTo>
                  <a:cubicBezTo>
                    <a:pt x="533" y="185"/>
                    <a:pt x="484" y="214"/>
                    <a:pt x="484" y="214"/>
                  </a:cubicBezTo>
                  <a:cubicBezTo>
                    <a:pt x="437" y="285"/>
                    <a:pt x="390" y="355"/>
                    <a:pt x="343" y="426"/>
                  </a:cubicBezTo>
                  <a:cubicBezTo>
                    <a:pt x="335" y="438"/>
                    <a:pt x="327" y="449"/>
                    <a:pt x="319" y="461"/>
                  </a:cubicBezTo>
                  <a:cubicBezTo>
                    <a:pt x="300" y="488"/>
                    <a:pt x="249" y="531"/>
                    <a:pt x="249" y="531"/>
                  </a:cubicBezTo>
                  <a:cubicBezTo>
                    <a:pt x="225" y="602"/>
                    <a:pt x="178" y="637"/>
                    <a:pt x="108" y="661"/>
                  </a:cubicBezTo>
                  <a:cubicBezTo>
                    <a:pt x="90" y="608"/>
                    <a:pt x="79" y="593"/>
                    <a:pt x="108" y="520"/>
                  </a:cubicBezTo>
                  <a:cubicBezTo>
                    <a:pt x="113" y="509"/>
                    <a:pt x="132" y="514"/>
                    <a:pt x="143" y="508"/>
                  </a:cubicBezTo>
                  <a:cubicBezTo>
                    <a:pt x="226" y="466"/>
                    <a:pt x="131" y="498"/>
                    <a:pt x="214" y="473"/>
                  </a:cubicBezTo>
                  <a:cubicBezTo>
                    <a:pt x="249" y="449"/>
                    <a:pt x="284" y="425"/>
                    <a:pt x="319" y="402"/>
                  </a:cubicBezTo>
                  <a:cubicBezTo>
                    <a:pt x="331" y="394"/>
                    <a:pt x="343" y="387"/>
                    <a:pt x="355" y="379"/>
                  </a:cubicBezTo>
                  <a:cubicBezTo>
                    <a:pt x="367" y="371"/>
                    <a:pt x="404" y="355"/>
                    <a:pt x="390" y="355"/>
                  </a:cubicBezTo>
                  <a:cubicBezTo>
                    <a:pt x="386" y="355"/>
                    <a:pt x="382" y="355"/>
                    <a:pt x="378" y="355"/>
                  </a:cubicBezTo>
                  <a:close/>
                </a:path>
              </a:pathLst>
            </a:custGeom>
            <a:gradFill rotWithShape="0">
              <a:gsLst>
                <a:gs pos="0">
                  <a:srgbClr val="FF0000"/>
                </a:gs>
                <a:gs pos="50000">
                  <a:srgbClr val="760000"/>
                </a:gs>
                <a:gs pos="100000">
                  <a:srgbClr val="FF0000"/>
                </a:gs>
              </a:gsLst>
              <a:lin ang="0" scaled="1"/>
            </a:gradFill>
            <a:ln w="12700" cap="flat" cmpd="sng">
              <a:noFill/>
              <a:prstDash val="solid"/>
              <a:round/>
              <a:headEnd type="none" w="sm" len="sm"/>
              <a:tailEnd type="none" w="sm" len="sm"/>
            </a:ln>
          </p:spPr>
          <p:txBody>
            <a:bodyPr/>
            <a:lstStyle/>
            <a:p/>
          </p:txBody>
        </p:sp>
      </p:gr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29698" name="Picture 2" descr="_02f4bs4u9lc9spp8jmn217fdr2epec4trkk9rneo_"/>
          <p:cNvPicPr>
            <a:picLocks noChangeAspect="1"/>
          </p:cNvPicPr>
          <p:nvPr/>
        </p:nvPicPr>
        <p:blipFill>
          <a:blip r:embed="rId2"/>
          <a:stretch>
            <a:fillRect/>
          </a:stretch>
        </p:blipFill>
        <p:spPr>
          <a:xfrm>
            <a:off x="1295400" y="1066800"/>
            <a:ext cx="6705600" cy="5029200"/>
          </a:xfrm>
          <a:prstGeom prst="rect">
            <a:avLst/>
          </a:prstGeom>
          <a:noFill/>
          <a:ln>
            <a:noFill/>
            <a:miter lim="800000"/>
          </a:ln>
        </p:spPr>
      </p:pic>
      <p:grpSp>
        <p:nvGrpSpPr>
          <p:cNvPr id="29699" name="Group 10"/>
          <p:cNvGrpSpPr/>
          <p:nvPr/>
        </p:nvGrpSpPr>
        <p:grpSpPr>
          <a:xfrm>
            <a:off x="2362200" y="2133600"/>
            <a:ext cx="685800" cy="2133600"/>
            <a:chOff x="1488" y="1344"/>
            <a:chExt cx="432" cy="1344"/>
          </a:xfrm>
        </p:grpSpPr>
        <p:cxnSp>
          <p:nvCxnSpPr>
            <p:cNvPr id="29729" name="Line 11"/>
            <p:cNvCxnSpPr/>
            <p:nvPr/>
          </p:nvCxnSpPr>
          <p:spPr>
            <a:xfrm>
              <a:off x="1488" y="1344"/>
              <a:ext cx="192" cy="0"/>
            </a:xfrm>
            <a:prstGeom prst="line">
              <a:avLst/>
            </a:prstGeom>
            <a:noFill/>
            <a:ln w="76200">
              <a:solidFill>
                <a:srgbClr val="33CC33"/>
              </a:solidFill>
              <a:miter lim="800000"/>
            </a:ln>
          </p:spPr>
        </p:cxnSp>
        <p:cxnSp>
          <p:nvCxnSpPr>
            <p:cNvPr id="29730" name="Line 12"/>
            <p:cNvCxnSpPr/>
            <p:nvPr/>
          </p:nvCxnSpPr>
          <p:spPr>
            <a:xfrm>
              <a:off x="1776" y="1344"/>
              <a:ext cx="144" cy="0"/>
            </a:xfrm>
            <a:prstGeom prst="line">
              <a:avLst/>
            </a:prstGeom>
            <a:noFill/>
            <a:ln w="76200">
              <a:solidFill>
                <a:srgbClr val="008000"/>
              </a:solidFill>
              <a:miter lim="800000"/>
            </a:ln>
          </p:spPr>
        </p:cxnSp>
        <p:cxnSp>
          <p:nvCxnSpPr>
            <p:cNvPr id="29731" name="Line 13"/>
            <p:cNvCxnSpPr/>
            <p:nvPr/>
          </p:nvCxnSpPr>
          <p:spPr>
            <a:xfrm>
              <a:off x="1632" y="2688"/>
              <a:ext cx="144" cy="0"/>
            </a:xfrm>
            <a:prstGeom prst="line">
              <a:avLst/>
            </a:prstGeom>
            <a:noFill/>
            <a:ln w="76200">
              <a:solidFill>
                <a:srgbClr val="0033CC"/>
              </a:solidFill>
              <a:miter lim="800000"/>
            </a:ln>
          </p:spPr>
        </p:cxnSp>
        <p:cxnSp>
          <p:nvCxnSpPr>
            <p:cNvPr id="29732" name="Line 14"/>
            <p:cNvCxnSpPr/>
            <p:nvPr/>
          </p:nvCxnSpPr>
          <p:spPr>
            <a:xfrm>
              <a:off x="1488" y="2640"/>
              <a:ext cx="144" cy="0"/>
            </a:xfrm>
            <a:prstGeom prst="line">
              <a:avLst/>
            </a:prstGeom>
            <a:noFill/>
            <a:ln w="76200">
              <a:solidFill>
                <a:srgbClr val="0099FF"/>
              </a:solidFill>
              <a:miter lim="800000"/>
            </a:ln>
          </p:spPr>
        </p:cxnSp>
      </p:grpSp>
      <p:grpSp>
        <p:nvGrpSpPr>
          <p:cNvPr id="29700" name="Group 15"/>
          <p:cNvGrpSpPr/>
          <p:nvPr/>
        </p:nvGrpSpPr>
        <p:grpSpPr>
          <a:xfrm>
            <a:off x="5791200" y="2209800"/>
            <a:ext cx="1066800" cy="2209800"/>
            <a:chOff x="3648" y="1392"/>
            <a:chExt cx="672" cy="1392"/>
          </a:xfrm>
        </p:grpSpPr>
        <p:cxnSp>
          <p:nvCxnSpPr>
            <p:cNvPr id="29725" name="Line 16"/>
            <p:cNvCxnSpPr/>
            <p:nvPr/>
          </p:nvCxnSpPr>
          <p:spPr>
            <a:xfrm>
              <a:off x="3648" y="1392"/>
              <a:ext cx="192" cy="0"/>
            </a:xfrm>
            <a:prstGeom prst="line">
              <a:avLst/>
            </a:prstGeom>
            <a:noFill/>
            <a:ln w="76200">
              <a:solidFill>
                <a:srgbClr val="33CC33"/>
              </a:solidFill>
              <a:miter lim="800000"/>
            </a:ln>
          </p:spPr>
        </p:cxnSp>
        <p:cxnSp>
          <p:nvCxnSpPr>
            <p:cNvPr id="29726" name="Line 17"/>
            <p:cNvCxnSpPr/>
            <p:nvPr/>
          </p:nvCxnSpPr>
          <p:spPr>
            <a:xfrm>
              <a:off x="4128" y="1392"/>
              <a:ext cx="192" cy="0"/>
            </a:xfrm>
            <a:prstGeom prst="line">
              <a:avLst/>
            </a:prstGeom>
            <a:noFill/>
            <a:ln w="76200">
              <a:solidFill>
                <a:srgbClr val="008000"/>
              </a:solidFill>
              <a:miter lim="800000"/>
            </a:ln>
          </p:spPr>
        </p:cxnSp>
        <p:cxnSp>
          <p:nvCxnSpPr>
            <p:cNvPr id="29727" name="Line 18"/>
            <p:cNvCxnSpPr/>
            <p:nvPr/>
          </p:nvCxnSpPr>
          <p:spPr>
            <a:xfrm>
              <a:off x="3744" y="2784"/>
              <a:ext cx="144" cy="0"/>
            </a:xfrm>
            <a:prstGeom prst="line">
              <a:avLst/>
            </a:prstGeom>
            <a:noFill/>
            <a:ln w="76200">
              <a:solidFill>
                <a:srgbClr val="0099FF"/>
              </a:solidFill>
              <a:miter lim="800000"/>
            </a:ln>
          </p:spPr>
        </p:cxnSp>
        <p:cxnSp>
          <p:nvCxnSpPr>
            <p:cNvPr id="29728" name="Line 19"/>
            <p:cNvCxnSpPr/>
            <p:nvPr/>
          </p:nvCxnSpPr>
          <p:spPr>
            <a:xfrm>
              <a:off x="4080" y="2784"/>
              <a:ext cx="144" cy="0"/>
            </a:xfrm>
            <a:prstGeom prst="line">
              <a:avLst/>
            </a:prstGeom>
            <a:noFill/>
            <a:ln w="76200">
              <a:solidFill>
                <a:srgbClr val="0033CC"/>
              </a:solidFill>
              <a:miter lim="800000"/>
            </a:ln>
          </p:spPr>
        </p:cxnSp>
      </p:grpSp>
      <p:sp>
        <p:nvSpPr>
          <p:cNvPr id="29701" name="Text Box 22"/>
          <p:cNvSpPr/>
          <p:nvPr/>
        </p:nvSpPr>
        <p:spPr>
          <a:xfrm>
            <a:off x="2268538" y="2205038"/>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02" name="Text Box 23"/>
          <p:cNvSpPr/>
          <p:nvPr/>
        </p:nvSpPr>
        <p:spPr>
          <a:xfrm>
            <a:off x="1547813" y="227647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03" name="Text Box 24"/>
          <p:cNvSpPr/>
          <p:nvPr/>
        </p:nvSpPr>
        <p:spPr>
          <a:xfrm>
            <a:off x="5219700" y="2349500"/>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04" name="Text Box 25"/>
          <p:cNvSpPr/>
          <p:nvPr/>
        </p:nvSpPr>
        <p:spPr>
          <a:xfrm>
            <a:off x="5795963" y="2349500"/>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05" name="Text Box 27"/>
          <p:cNvSpPr/>
          <p:nvPr/>
        </p:nvSpPr>
        <p:spPr>
          <a:xfrm>
            <a:off x="1619250" y="4437063"/>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06" name="Text Box 29"/>
          <p:cNvSpPr/>
          <p:nvPr/>
        </p:nvSpPr>
        <p:spPr>
          <a:xfrm>
            <a:off x="2700338" y="436562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07" name="Text Box 30"/>
          <p:cNvSpPr/>
          <p:nvPr/>
        </p:nvSpPr>
        <p:spPr>
          <a:xfrm>
            <a:off x="3276600" y="4292600"/>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08" name="Text Box 31"/>
          <p:cNvSpPr/>
          <p:nvPr/>
        </p:nvSpPr>
        <p:spPr>
          <a:xfrm>
            <a:off x="7019925" y="4652963"/>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09" name="Text Box 32"/>
          <p:cNvSpPr/>
          <p:nvPr/>
        </p:nvSpPr>
        <p:spPr>
          <a:xfrm>
            <a:off x="6372225" y="4652963"/>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10" name="Text Box 33"/>
          <p:cNvSpPr/>
          <p:nvPr/>
        </p:nvSpPr>
        <p:spPr>
          <a:xfrm>
            <a:off x="5292725" y="458152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11" name="Text Box 34"/>
          <p:cNvSpPr/>
          <p:nvPr/>
        </p:nvSpPr>
        <p:spPr>
          <a:xfrm>
            <a:off x="5867400" y="458152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12" name="Text Box 35"/>
          <p:cNvSpPr/>
          <p:nvPr/>
        </p:nvSpPr>
        <p:spPr>
          <a:xfrm>
            <a:off x="2268538" y="4365625"/>
            <a:ext cx="360362"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b</a:t>
            </a:r>
            <a:endParaRPr lang="en-US" altLang="zh-CN" sz="2400" b="1">
              <a:solidFill>
                <a:srgbClr val="FF0000"/>
              </a:solidFill>
            </a:endParaRPr>
          </a:p>
        </p:txBody>
      </p:sp>
      <p:sp>
        <p:nvSpPr>
          <p:cNvPr id="29713" name="Text Box 36"/>
          <p:cNvSpPr/>
          <p:nvPr/>
        </p:nvSpPr>
        <p:spPr>
          <a:xfrm>
            <a:off x="2771775" y="227647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14" name="Text Box 37"/>
          <p:cNvSpPr/>
          <p:nvPr/>
        </p:nvSpPr>
        <p:spPr>
          <a:xfrm>
            <a:off x="3276600" y="2276475"/>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15" name="Text Box 38"/>
          <p:cNvSpPr/>
          <p:nvPr/>
        </p:nvSpPr>
        <p:spPr>
          <a:xfrm>
            <a:off x="7235825" y="2349500"/>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sp>
        <p:nvSpPr>
          <p:cNvPr id="29716" name="Text Box 39"/>
          <p:cNvSpPr/>
          <p:nvPr/>
        </p:nvSpPr>
        <p:spPr>
          <a:xfrm>
            <a:off x="6516688" y="2420938"/>
            <a:ext cx="431800" cy="457200"/>
          </a:xfrm>
          <a:prstGeom prst="rect">
            <a:avLst/>
          </a:prstGeom>
          <a:solidFill>
            <a:srgbClr val="FFFF0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400" b="1">
                <a:solidFill>
                  <a:srgbClr val="FF0000"/>
                </a:solidFill>
              </a:rPr>
              <a:t>a</a:t>
            </a:r>
            <a:endParaRPr lang="en-US" altLang="zh-CN" sz="2400" b="1">
              <a:solidFill>
                <a:srgbClr val="FF0000"/>
              </a:solidFill>
            </a:endParaRPr>
          </a:p>
        </p:txBody>
      </p:sp>
      <p:cxnSp>
        <p:nvCxnSpPr>
          <p:cNvPr id="29717" name="Line 40"/>
          <p:cNvCxnSpPr/>
          <p:nvPr/>
        </p:nvCxnSpPr>
        <p:spPr>
          <a:xfrm>
            <a:off x="1908175" y="2133600"/>
            <a:ext cx="287338" cy="0"/>
          </a:xfrm>
          <a:prstGeom prst="line">
            <a:avLst/>
          </a:prstGeom>
          <a:noFill/>
          <a:ln w="57150">
            <a:solidFill>
              <a:srgbClr val="009900"/>
            </a:solidFill>
            <a:miter lim="800000"/>
          </a:ln>
        </p:spPr>
      </p:cxnSp>
      <p:cxnSp>
        <p:nvCxnSpPr>
          <p:cNvPr id="29718" name="Line 41"/>
          <p:cNvCxnSpPr/>
          <p:nvPr/>
        </p:nvCxnSpPr>
        <p:spPr>
          <a:xfrm>
            <a:off x="5292725" y="2205038"/>
            <a:ext cx="287338" cy="0"/>
          </a:xfrm>
          <a:prstGeom prst="line">
            <a:avLst/>
          </a:prstGeom>
          <a:noFill/>
          <a:ln w="57150">
            <a:solidFill>
              <a:srgbClr val="009900"/>
            </a:solidFill>
            <a:miter lim="800000"/>
          </a:ln>
        </p:spPr>
      </p:cxnSp>
      <p:cxnSp>
        <p:nvCxnSpPr>
          <p:cNvPr id="29719" name="Line 42"/>
          <p:cNvCxnSpPr/>
          <p:nvPr/>
        </p:nvCxnSpPr>
        <p:spPr>
          <a:xfrm>
            <a:off x="3276600" y="2133600"/>
            <a:ext cx="287338" cy="0"/>
          </a:xfrm>
          <a:prstGeom prst="line">
            <a:avLst/>
          </a:prstGeom>
          <a:noFill/>
          <a:ln w="57150">
            <a:solidFill>
              <a:srgbClr val="009900"/>
            </a:solidFill>
            <a:miter lim="800000"/>
          </a:ln>
        </p:spPr>
      </p:cxnSp>
      <p:cxnSp>
        <p:nvCxnSpPr>
          <p:cNvPr id="29720" name="Line 43"/>
          <p:cNvCxnSpPr/>
          <p:nvPr/>
        </p:nvCxnSpPr>
        <p:spPr>
          <a:xfrm>
            <a:off x="7164388" y="2205038"/>
            <a:ext cx="287337" cy="0"/>
          </a:xfrm>
          <a:prstGeom prst="line">
            <a:avLst/>
          </a:prstGeom>
          <a:noFill/>
          <a:ln w="57150">
            <a:solidFill>
              <a:srgbClr val="009900"/>
            </a:solidFill>
            <a:miter lim="800000"/>
          </a:ln>
        </p:spPr>
      </p:cxnSp>
      <p:cxnSp>
        <p:nvCxnSpPr>
          <p:cNvPr id="29721" name="Line 49"/>
          <p:cNvCxnSpPr/>
          <p:nvPr/>
        </p:nvCxnSpPr>
        <p:spPr>
          <a:xfrm>
            <a:off x="1763713" y="4149725"/>
            <a:ext cx="287337" cy="0"/>
          </a:xfrm>
          <a:prstGeom prst="line">
            <a:avLst/>
          </a:prstGeom>
          <a:noFill/>
          <a:ln w="76200">
            <a:solidFill>
              <a:schemeClr val="tx2"/>
            </a:solidFill>
            <a:miter lim="800000"/>
          </a:ln>
        </p:spPr>
      </p:cxnSp>
      <p:cxnSp>
        <p:nvCxnSpPr>
          <p:cNvPr id="29722" name="Line 50"/>
          <p:cNvCxnSpPr/>
          <p:nvPr/>
        </p:nvCxnSpPr>
        <p:spPr>
          <a:xfrm>
            <a:off x="7019925" y="4437063"/>
            <a:ext cx="287338" cy="0"/>
          </a:xfrm>
          <a:prstGeom prst="line">
            <a:avLst/>
          </a:prstGeom>
          <a:noFill/>
          <a:ln w="76200">
            <a:solidFill>
              <a:schemeClr val="tx1"/>
            </a:solidFill>
            <a:miter lim="800000"/>
          </a:ln>
        </p:spPr>
      </p:cxnSp>
      <p:cxnSp>
        <p:nvCxnSpPr>
          <p:cNvPr id="29723" name="Line 51"/>
          <p:cNvCxnSpPr/>
          <p:nvPr/>
        </p:nvCxnSpPr>
        <p:spPr>
          <a:xfrm>
            <a:off x="3276600" y="4221163"/>
            <a:ext cx="215900" cy="0"/>
          </a:xfrm>
          <a:prstGeom prst="line">
            <a:avLst/>
          </a:prstGeom>
          <a:noFill/>
          <a:ln w="76200">
            <a:solidFill>
              <a:schemeClr val="tx1"/>
            </a:solidFill>
            <a:miter lim="800000"/>
          </a:ln>
        </p:spPr>
      </p:cxnSp>
      <p:cxnSp>
        <p:nvCxnSpPr>
          <p:cNvPr id="29724" name="Line 52"/>
          <p:cNvCxnSpPr/>
          <p:nvPr/>
        </p:nvCxnSpPr>
        <p:spPr>
          <a:xfrm>
            <a:off x="5435600" y="4437063"/>
            <a:ext cx="287338" cy="0"/>
          </a:xfrm>
          <a:prstGeom prst="line">
            <a:avLst/>
          </a:prstGeom>
          <a:noFill/>
          <a:ln w="76200">
            <a:solidFill>
              <a:schemeClr val="tx2"/>
            </a:solidFill>
            <a:miter lim="800000"/>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0722" name="Rectangle 4"/>
          <p:cNvSpPr/>
          <p:nvPr/>
        </p:nvSpPr>
        <p:spPr>
          <a:xfrm>
            <a:off x="250825" y="1268413"/>
            <a:ext cx="8532813" cy="3540125"/>
          </a:xfrm>
          <a:prstGeom prst="rect">
            <a:avLst/>
          </a:prstGeom>
          <a:noFill/>
          <a:ln>
            <a:noFill/>
            <a:miter lim="800000"/>
          </a:ln>
        </p:spPr>
        <p:txBody>
          <a:bodyPr anchor="ctr"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393700" eaLnBrk="1" hangingPunct="1"/>
            <a:r>
              <a:rPr lang="en-US" altLang="zh-CN" sz="3200" b="1">
                <a:solidFill>
                  <a:schemeClr val="accent2"/>
                </a:solidFill>
                <a:latin typeface="黑体" panose="02010609060101010101" pitchFamily="49" charset="-122"/>
              </a:rPr>
              <a:t>1</a:t>
            </a:r>
            <a:r>
              <a:rPr lang="zh-CN" altLang="en-US" sz="3200" b="1">
                <a:solidFill>
                  <a:schemeClr val="accent2"/>
                </a:solidFill>
                <a:latin typeface="黑体" panose="02010609060101010101" pitchFamily="49" charset="-122"/>
              </a:rPr>
              <a:t>、细菌和病毒存在基因重组这种变异吗？</a:t>
            </a:r>
            <a:endParaRPr lang="zh-CN" altLang="en-US" sz="3200" b="1">
              <a:solidFill>
                <a:schemeClr val="accent2"/>
              </a:solidFill>
              <a:latin typeface="黑体" panose="02010609060101010101" pitchFamily="49" charset="-122"/>
            </a:endParaRPr>
          </a:p>
          <a:p>
            <a:pPr marL="0" lvl="0" indent="393700" eaLnBrk="1" hangingPunct="1"/>
            <a:r>
              <a:rPr lang="zh-CN" altLang="en-US" sz="3200" b="1" u="sng">
                <a:solidFill>
                  <a:schemeClr val="accent2"/>
                </a:solidFill>
                <a:latin typeface="黑体" panose="02010609060101010101" pitchFamily="49" charset="-122"/>
              </a:rPr>
              <a:t>                       </a:t>
            </a:r>
            <a:endParaRPr lang="zh-CN" altLang="en-US" sz="3200" b="1">
              <a:solidFill>
                <a:schemeClr val="accent2"/>
              </a:solidFill>
              <a:latin typeface="黑体" panose="02010609060101010101" pitchFamily="49" charset="-122"/>
            </a:endParaRPr>
          </a:p>
          <a:p>
            <a:pPr marL="0" lvl="0" indent="393700" eaLnBrk="1" hangingPunct="1"/>
            <a:r>
              <a:rPr lang="en-US" altLang="zh-CN" sz="3200" b="1">
                <a:solidFill>
                  <a:schemeClr val="accent2"/>
                </a:solidFill>
                <a:latin typeface="黑体" panose="02010609060101010101" pitchFamily="49" charset="-122"/>
              </a:rPr>
              <a:t>2</a:t>
            </a:r>
            <a:r>
              <a:rPr lang="zh-CN" altLang="en-US" sz="3200" b="1">
                <a:solidFill>
                  <a:schemeClr val="accent2"/>
                </a:solidFill>
                <a:latin typeface="黑体" panose="02010609060101010101" pitchFamily="49" charset="-122"/>
              </a:rPr>
              <a:t>、基因重组能否产生新基因？能产生新的基因型吗？</a:t>
            </a:r>
            <a:endParaRPr lang="zh-CN" altLang="en-US" sz="3200" b="1">
              <a:solidFill>
                <a:schemeClr val="accent2"/>
              </a:solidFill>
              <a:latin typeface="黑体" panose="02010609060101010101" pitchFamily="49" charset="-122"/>
            </a:endParaRPr>
          </a:p>
          <a:p>
            <a:pPr marL="0" lvl="0" indent="393700" eaLnBrk="1" hangingPunct="1"/>
            <a:endParaRPr lang="zh-CN" altLang="en-US" sz="3200" b="1">
              <a:solidFill>
                <a:schemeClr val="accent2"/>
              </a:solidFill>
              <a:latin typeface="黑体" panose="02010609060101010101" pitchFamily="49" charset="-122"/>
            </a:endParaRPr>
          </a:p>
          <a:p>
            <a:pPr marL="0" lvl="0" indent="393700" eaLnBrk="1" hangingPunct="1"/>
            <a:r>
              <a:rPr lang="en-US" altLang="zh-CN" sz="3200" b="1">
                <a:latin typeface="黑体" panose="02010609060101010101" pitchFamily="49" charset="-122"/>
              </a:rPr>
              <a:t>P83</a:t>
            </a:r>
            <a:r>
              <a:rPr lang="en-US" altLang="zh-CN" sz="3200" b="1">
                <a:solidFill>
                  <a:schemeClr val="accent2"/>
                </a:solidFill>
                <a:latin typeface="黑体" panose="02010609060101010101" pitchFamily="49" charset="-122"/>
              </a:rPr>
              <a:t>    3</a:t>
            </a:r>
            <a:r>
              <a:rPr lang="zh-CN" altLang="en-US" sz="3200" b="1">
                <a:solidFill>
                  <a:schemeClr val="accent2"/>
                </a:solidFill>
                <a:latin typeface="黑体" panose="02010609060101010101" pitchFamily="49" charset="-122"/>
              </a:rPr>
              <a:t>、你能从基因重组的角度解释人群中个体性状的多种多样吗？</a:t>
            </a:r>
            <a:endParaRPr lang="zh-CN" altLang="en-US" sz="3200" b="1">
              <a:solidFill>
                <a:schemeClr val="accent2"/>
              </a:solidFill>
              <a:latin typeface="黑体" panose="02010609060101010101" pitchFamily="49" charset="-122"/>
            </a:endParaRPr>
          </a:p>
        </p:txBody>
      </p:sp>
      <p:grpSp>
        <p:nvGrpSpPr>
          <p:cNvPr id="30723" name="Group 5"/>
          <p:cNvGrpSpPr/>
          <p:nvPr/>
        </p:nvGrpSpPr>
        <p:grpSpPr>
          <a:xfrm>
            <a:off x="0" y="0"/>
            <a:ext cx="2771775" cy="1439863"/>
            <a:chExt cx="1746" cy="907"/>
          </a:xfrm>
        </p:grpSpPr>
        <p:pic>
          <p:nvPicPr>
            <p:cNvPr id="30728" name="Picture 6" descr="小女孩思考"/>
            <p:cNvPicPr>
              <a:picLocks noChangeAspect="1" noCrop="1"/>
            </p:cNvPicPr>
            <p:nvPr/>
          </p:nvPicPr>
          <p:blipFill>
            <a:blip r:embed="rId2"/>
            <a:stretch>
              <a:fillRect/>
            </a:stretch>
          </p:blipFill>
          <p:spPr>
            <a:xfrm>
              <a:off x="0" y="0"/>
              <a:ext cx="907" cy="907"/>
            </a:xfrm>
            <a:prstGeom prst="rect">
              <a:avLst/>
            </a:prstGeom>
            <a:noFill/>
            <a:ln>
              <a:noFill/>
              <a:miter lim="800000"/>
            </a:ln>
          </p:spPr>
        </p:pic>
        <p:sp>
          <p:nvSpPr>
            <p:cNvPr id="30729" name="Text Box 7"/>
            <p:cNvSpPr/>
            <p:nvPr/>
          </p:nvSpPr>
          <p:spPr>
            <a:xfrm>
              <a:off x="748" y="391"/>
              <a:ext cx="998"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0000CC"/>
                  </a:solidFill>
                  <a:ea typeface="宋体" pitchFamily="2" charset="-122"/>
                </a:rPr>
                <a:t>思考：</a:t>
              </a:r>
              <a:endParaRPr lang="zh-CN" altLang="en-US" sz="3600">
                <a:solidFill>
                  <a:srgbClr val="0000CC"/>
                </a:solidFill>
                <a:ea typeface="宋体" pitchFamily="2" charset="-122"/>
              </a:endParaRPr>
            </a:p>
          </p:txBody>
        </p:sp>
      </p:grpSp>
      <p:sp>
        <p:nvSpPr>
          <p:cNvPr id="30724" name="Text Box 8"/>
          <p:cNvSpPr/>
          <p:nvPr/>
        </p:nvSpPr>
        <p:spPr>
          <a:xfrm>
            <a:off x="2124075" y="1700213"/>
            <a:ext cx="2376488" cy="579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B050"/>
                </a:solidFill>
                <a:latin typeface="黑体" panose="02010609060101010101" pitchFamily="49" charset="-122"/>
              </a:rPr>
              <a:t>不存在</a:t>
            </a:r>
            <a:endParaRPr lang="zh-CN" altLang="en-US" sz="3200" b="1">
              <a:solidFill>
                <a:srgbClr val="00B050"/>
              </a:solidFill>
              <a:latin typeface="黑体" panose="02010609060101010101" pitchFamily="49" charset="-122"/>
            </a:endParaRPr>
          </a:p>
        </p:txBody>
      </p:sp>
      <p:sp>
        <p:nvSpPr>
          <p:cNvPr id="30725" name="Text Box 10"/>
          <p:cNvSpPr/>
          <p:nvPr/>
        </p:nvSpPr>
        <p:spPr>
          <a:xfrm>
            <a:off x="0" y="3284538"/>
            <a:ext cx="9144000"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FF0000"/>
                </a:solidFill>
                <a:latin typeface="黑体" panose="02010609060101010101" pitchFamily="49" charset="-122"/>
              </a:rPr>
              <a:t>基因重组不能产生新基因（新性状），能产生新的基因型</a:t>
            </a:r>
            <a:endParaRPr lang="zh-CN" altLang="en-US" sz="2800" b="1">
              <a:solidFill>
                <a:srgbClr val="FF0000"/>
              </a:solidFill>
              <a:latin typeface="黑体" panose="02010609060101010101" pitchFamily="49" charset="-122"/>
            </a:endParaRPr>
          </a:p>
        </p:txBody>
      </p:sp>
      <p:sp>
        <p:nvSpPr>
          <p:cNvPr id="30726" name="Rectangle 12"/>
          <p:cNvSpPr/>
          <p:nvPr/>
        </p:nvSpPr>
        <p:spPr>
          <a:xfrm>
            <a:off x="0" y="5084763"/>
            <a:ext cx="9144000" cy="137318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latin typeface="黑体" panose="02010609060101010101" pitchFamily="49" charset="-122"/>
              </a:rPr>
              <a:t>①</a:t>
            </a:r>
            <a:r>
              <a:rPr lang="zh-CN" altLang="en-US" sz="2800" b="1">
                <a:latin typeface="黑体" panose="02010609060101010101" pitchFamily="49" charset="-122"/>
              </a:rPr>
              <a:t>减数分裂形成的配子</a:t>
            </a:r>
            <a:r>
              <a:rPr lang="en-US" altLang="zh-CN" sz="2800" b="1">
                <a:latin typeface="黑体" panose="02010609060101010101" pitchFamily="49" charset="-122"/>
              </a:rPr>
              <a:t>,</a:t>
            </a:r>
            <a:r>
              <a:rPr lang="zh-CN" altLang="en-US" sz="2800" b="1">
                <a:latin typeface="黑体" panose="02010609060101010101" pitchFamily="49" charset="-122"/>
              </a:rPr>
              <a:t>染色体组成具有多样性</a:t>
            </a:r>
            <a:r>
              <a:rPr lang="en-US" altLang="zh-CN" sz="2800" b="1">
                <a:latin typeface="黑体" panose="02010609060101010101" pitchFamily="49" charset="-122"/>
              </a:rPr>
              <a:t>,</a:t>
            </a:r>
            <a:r>
              <a:rPr lang="zh-CN" altLang="en-US" sz="2800" b="1">
                <a:latin typeface="黑体" panose="02010609060101010101" pitchFamily="49" charset="-122"/>
              </a:rPr>
              <a:t>导致不同配子遗传物质的差异</a:t>
            </a:r>
            <a:endParaRPr lang="en-US" altLang="zh-CN" sz="2800" b="1">
              <a:latin typeface="黑体" panose="02010609060101010101" pitchFamily="49" charset="-122"/>
            </a:endParaRPr>
          </a:p>
          <a:p>
            <a:pPr marL="0" lvl="0" indent="0" eaLnBrk="1" hangingPunct="1"/>
            <a:r>
              <a:rPr lang="zh-CN" altLang="en-US" sz="2800" b="1">
                <a:latin typeface="黑体" panose="02010609060101010101" pitchFamily="49" charset="-122"/>
              </a:rPr>
              <a:t>②受精过程中卵细胞和精子的结合的随机性</a:t>
            </a:r>
            <a:endParaRPr lang="zh-CN" altLang="en-US" sz="2800" b="1">
              <a:latin typeface="黑体" panose="02010609060101010101" pitchFamily="49" charset="-122"/>
            </a:endParaRPr>
          </a:p>
        </p:txBody>
      </p:sp>
      <p:sp>
        <p:nvSpPr>
          <p:cNvPr id="30727" name="Text Box 15"/>
          <p:cNvSpPr/>
          <p:nvPr/>
        </p:nvSpPr>
        <p:spPr>
          <a:xfrm>
            <a:off x="611188" y="6237288"/>
            <a:ext cx="3455987" cy="7016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endParaRPr lang="zh-CN" altLang="zh-CN" sz="4000" b="1">
              <a:solidFill>
                <a:schemeClr val="accent2"/>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ppt_x"/>
                                          </p:val>
                                        </p:tav>
                                        <p:tav tm="100000">
                                          <p:val>
                                            <p:strVal val="#ppt_x"/>
                                          </p:val>
                                        </p:tav>
                                      </p:tavLst>
                                    </p:anim>
                                    <p:anim calcmode="lin" valueType="num">
                                      <p:cBhvr additive="base">
                                        <p:cTn id="14"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additive="base">
                                        <p:cTn id="19" dur="500" fill="hold"/>
                                        <p:tgtEl>
                                          <p:spTgt spid="30726"/>
                                        </p:tgtEl>
                                        <p:attrNameLst>
                                          <p:attrName>ppt_x</p:attrName>
                                        </p:attrNameLst>
                                      </p:cBhvr>
                                      <p:tavLst>
                                        <p:tav tm="0">
                                          <p:val>
                                            <p:strVal val="#ppt_x"/>
                                          </p:val>
                                        </p:tav>
                                        <p:tav tm="100000">
                                          <p:val>
                                            <p:strVal val="#ppt_x"/>
                                          </p:val>
                                        </p:tav>
                                      </p:tavLst>
                                    </p:anim>
                                    <p:anim calcmode="lin" valueType="num">
                                      <p:cBhvr additive="base">
                                        <p:cTn id="20"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5122" name="Rectangle 2"/>
          <p:cNvSpPr>
            <a:spLocks noGrp="1" noRot="1"/>
          </p:cNvSpPr>
          <p:nvPr>
            <p:ph type="title"/>
          </p:nvPr>
        </p:nvSpPr>
        <p:spPr>
          <a:xfrm>
            <a:off x="2411413" y="0"/>
            <a:ext cx="4752975" cy="765175"/>
          </a:xfrm>
          <a:solidFill>
            <a:srgbClr val="FFFF00"/>
          </a:solidFill>
          <a:ln>
            <a:solidFill>
              <a:srgbClr val="000000"/>
            </a:solidFill>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zh-CN" altLang="en-US" sz="4400" b="0" i="0" u="none" baseline="0">
                <a:solidFill>
                  <a:schemeClr val="tx2"/>
                </a:solidFill>
                <a:latin typeface="Arial" pitchFamily="34" charset="0"/>
                <a:ea typeface="宋体" pitchFamily="2" charset="-122"/>
                <a:cs typeface="+mj-cs"/>
              </a:defRPr>
            </a:lvl1pPr>
          </a:lstStyle>
          <a:p>
            <a:pPr lvl="0" eaLnBrk="1" hangingPunct="1"/>
            <a:r>
              <a:rPr lang="zh-CN" altLang="en-US" sz="5400">
                <a:solidFill>
                  <a:srgbClr val="FF0000"/>
                </a:solidFill>
                <a:latin typeface="黑体" panose="02010609060101010101" pitchFamily="49" charset="-122"/>
                <a:ea typeface="黑体" pitchFamily="49" charset="-122"/>
              </a:rPr>
              <a:t>一、基因突变</a:t>
            </a:r>
            <a:endParaRPr lang="zh-CN" altLang="en-US" sz="5400">
              <a:solidFill>
                <a:srgbClr val="FF0000"/>
              </a:solidFill>
              <a:latin typeface="黑体" panose="02010609060101010101" pitchFamily="49" charset="-122"/>
              <a:ea typeface="黑体" pitchFamily="49" charset="-122"/>
            </a:endParaRPr>
          </a:p>
        </p:txBody>
      </p:sp>
      <p:sp>
        <p:nvSpPr>
          <p:cNvPr id="5123" name="Rectangle 3"/>
          <p:cNvSpPr>
            <a:spLocks noGrp="1" noRot="1" noChangeArrowheads="1"/>
          </p:cNvSpPr>
          <p:nvPr>
            <p:ph type="body" idx="1"/>
          </p:nvPr>
        </p:nvSpPr>
        <p:spPr>
          <a:xfrm>
            <a:off x="0" y="2420938"/>
            <a:ext cx="9144000" cy="2592387"/>
          </a:xfrm>
          <a:prstGeom prst="rect">
            <a:avLst/>
          </a:prstGeom>
        </p:spPr>
        <p:txBody>
          <a:bodyPr vert="horz" wrap="square" lIns="91440" tIns="45720" rIns="91440" bIns="45720" numCol="1" anchor="t" anchorCtr="0" compatLnSpc="1">
            <a:prstTxWarp prst="textNoShape">
              <a:avLst/>
            </a:prstTxWarp>
          </a:bodyPr>
          <a:lst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9pPr>
          </a:lstStyle>
          <a:p>
            <a:pPr marL="342900" marR="0" lvl="0" indent="-342900" eaLnBrk="1" hangingPunct="1">
              <a:lnSpc>
                <a:spcPct val="90000"/>
              </a:lnSpc>
              <a:buClrTx/>
              <a:buFontTx/>
              <a:buNone/>
            </a:pPr>
            <a:r>
              <a:rPr kumimoji="1" lang="en-US" altLang="zh-CN" sz="2800" b="1" spc="0">
                <a:solidFill>
                  <a:schemeClr val="folHlink"/>
                </a:solidFill>
              </a:rPr>
              <a:t>   1910</a:t>
            </a:r>
            <a:r>
              <a:rPr kumimoji="1" lang="zh-CN" altLang="en-US" sz="2800" b="1" spc="0">
                <a:solidFill>
                  <a:schemeClr val="folHlink"/>
                </a:solidFill>
              </a:rPr>
              <a:t>年，赫里克医生的诊所来了一位黑人病人，病人</a:t>
            </a:r>
            <a:r>
              <a:rPr kumimoji="1" lang="zh-CN" altLang="en-US" sz="2800" b="1" spc="0">
                <a:solidFill>
                  <a:srgbClr val="2D5CE7"/>
                </a:solidFill>
              </a:rPr>
              <a:t>脸色苍白，四肢无力，是严重的贫血病</a:t>
            </a:r>
            <a:r>
              <a:rPr kumimoji="1" lang="zh-CN" altLang="en-US" sz="2800" b="1" spc="0">
                <a:solidFill>
                  <a:schemeClr val="folHlink"/>
                </a:solidFill>
              </a:rPr>
              <a:t>患者。医生使用所有能治疗贫血病的药物，但对这个病人无效。对病人做血液检查时发现，</a:t>
            </a:r>
            <a:r>
              <a:rPr kumimoji="1" lang="zh-CN" altLang="en-US" sz="2800" b="1" spc="0">
                <a:solidFill>
                  <a:srgbClr val="000000"/>
                </a:solidFill>
              </a:rPr>
              <a:t>红细胞在显微镜不是正常的圆饼形，而是又长又弯的镰刀形</a:t>
            </a:r>
            <a:r>
              <a:rPr kumimoji="1" lang="zh-CN" altLang="en-US" sz="2800" b="1" spc="0">
                <a:solidFill>
                  <a:schemeClr val="folHlink"/>
                </a:solidFill>
              </a:rPr>
              <a:t>，称</a:t>
            </a:r>
            <a:r>
              <a:rPr kumimoji="1" lang="zh-CN" altLang="en-US" sz="2800" b="1" spc="0">
                <a:solidFill>
                  <a:srgbClr val="2D5CE7"/>
                </a:solidFill>
              </a:rPr>
              <a:t>镰刀状细胞贫血症</a:t>
            </a:r>
            <a:r>
              <a:rPr kumimoji="1" lang="zh-CN" altLang="en-US" sz="2800" b="1" spc="0">
                <a:solidFill>
                  <a:schemeClr val="folHlink"/>
                </a:solidFill>
              </a:rPr>
              <a:t>。</a:t>
            </a:r>
            <a:endParaRPr kumimoji="1" lang="en-US" altLang="zh-CN" sz="2800" b="1">
              <a:solidFill>
                <a:schemeClr val="folHlink"/>
              </a:solidFill>
            </a:endParaRPr>
          </a:p>
          <a:p>
            <a:pPr marL="342900" marR="0" lvl="0" indent="-342900" algn="ctr" eaLnBrk="1" hangingPunct="1">
              <a:lnSpc>
                <a:spcPct val="90000"/>
              </a:lnSpc>
              <a:buClrTx/>
              <a:buFontTx/>
              <a:buNone/>
            </a:pPr>
            <a:r>
              <a:rPr kumimoji="1" lang="zh-CN" altLang="en-US" sz="2800" b="1" spc="0">
                <a:solidFill>
                  <a:srgbClr val="000000"/>
                </a:solidFill>
              </a:rPr>
              <a:t>（细胞易破裂，使人患溶血性贫血）</a:t>
            </a:r>
            <a:endParaRPr kumimoji="1" lang="zh-CN" altLang="en-US" sz="2800" b="1">
              <a:solidFill>
                <a:srgbClr val="000000"/>
              </a:solidFill>
            </a:endParaRPr>
          </a:p>
        </p:txBody>
      </p:sp>
      <p:pic>
        <p:nvPicPr>
          <p:cNvPr id="5124" name="Picture 4" descr="镰刀型红细胞和正常红细胞 "/>
          <p:cNvPicPr>
            <a:picLocks noChangeAspect="1"/>
          </p:cNvPicPr>
          <p:nvPr/>
        </p:nvPicPr>
        <p:blipFill>
          <a:blip r:embed="rId2"/>
          <a:stretch>
            <a:fillRect/>
          </a:stretch>
        </p:blipFill>
        <p:spPr>
          <a:xfrm>
            <a:off x="1692275" y="5199063"/>
            <a:ext cx="6327775" cy="1614487"/>
          </a:xfrm>
          <a:prstGeom prst="rect">
            <a:avLst/>
          </a:prstGeom>
          <a:noFill/>
          <a:ln>
            <a:noFill/>
            <a:miter lim="800000"/>
          </a:ln>
        </p:spPr>
      </p:pic>
      <p:sp>
        <p:nvSpPr>
          <p:cNvPr id="5125" name="Rectangle 11"/>
          <p:cNvSpPr/>
          <p:nvPr/>
        </p:nvSpPr>
        <p:spPr>
          <a:xfrm>
            <a:off x="0" y="981075"/>
            <a:ext cx="9144000" cy="1200150"/>
          </a:xfrm>
          <a:prstGeom prst="rect">
            <a:avLst/>
          </a:prstGeom>
          <a:solidFill>
            <a:srgbClr val="92D050"/>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600" b="1">
                <a:solidFill>
                  <a:srgbClr val="000000"/>
                </a:solidFill>
                <a:latin typeface="黑体" panose="02010609060101010101" pitchFamily="49" charset="-122"/>
              </a:rPr>
              <a:t>1</a:t>
            </a:r>
            <a:r>
              <a:rPr lang="zh-CN" altLang="en-US" sz="3600" b="1">
                <a:solidFill>
                  <a:srgbClr val="000000"/>
                </a:solidFill>
                <a:latin typeface="黑体" panose="02010609060101010101" pitchFamily="49" charset="-122"/>
              </a:rPr>
              <a:t>、基因突变的实例</a:t>
            </a:r>
            <a:endParaRPr lang="en-US" altLang="zh-CN" sz="3600" b="1">
              <a:solidFill>
                <a:srgbClr val="000000"/>
              </a:solidFill>
              <a:latin typeface="黑体" panose="02010609060101010101" pitchFamily="49" charset="-122"/>
            </a:endParaRPr>
          </a:p>
          <a:p>
            <a:pPr marL="0" lvl="0" indent="0" eaLnBrk="1" hangingPunct="1"/>
            <a:r>
              <a:rPr lang="en-US" altLang="zh-CN" sz="3600" b="1">
                <a:solidFill>
                  <a:srgbClr val="000000"/>
                </a:solidFill>
                <a:latin typeface="黑体" panose="02010609060101010101" pitchFamily="49" charset="-122"/>
              </a:rPr>
              <a:t>                ---</a:t>
            </a:r>
            <a:r>
              <a:rPr lang="zh-CN" altLang="en-US" sz="3600" b="1">
                <a:solidFill>
                  <a:srgbClr val="000000"/>
                </a:solidFill>
                <a:latin typeface="黑体" panose="02010609060101010101" pitchFamily="49" charset="-122"/>
              </a:rPr>
              <a:t>镰刀型细胞贫血症</a:t>
            </a:r>
            <a:endParaRPr lang="zh-CN" altLang="en-US" sz="3600" b="1">
              <a:solidFill>
                <a:srgbClr val="000000"/>
              </a:solidFill>
              <a:latin typeface="黑体" panose="02010609060101010101" pitchFamily="49" charset="-122"/>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31746" name="Text Box 4"/>
          <p:cNvSpPr/>
          <p:nvPr/>
        </p:nvSpPr>
        <p:spPr>
          <a:xfrm>
            <a:off x="468313" y="1052513"/>
            <a:ext cx="8280400" cy="49657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chemeClr val="accent2"/>
                </a:solidFill>
                <a:latin typeface="黑体" panose="02010609060101010101" pitchFamily="49" charset="-122"/>
              </a:rPr>
              <a:t>4</a:t>
            </a:r>
            <a:r>
              <a:rPr lang="zh-CN" altLang="en-US" sz="3200" b="1">
                <a:solidFill>
                  <a:schemeClr val="accent2"/>
                </a:solidFill>
                <a:latin typeface="黑体" panose="02010609060101010101" pitchFamily="49" charset="-122"/>
              </a:rPr>
              <a:t>、下面有关基因重组的说法不正确的是</a:t>
            </a:r>
            <a:r>
              <a:rPr lang="zh-CN" altLang="en-US" sz="3200" b="1">
                <a:solidFill>
                  <a:schemeClr val="accent2"/>
                </a:solidFill>
                <a:latin typeface="黑体" panose="02010609060101010101" pitchFamily="49" charset="-122"/>
                <a:sym typeface="Wingdings" pitchFamily="2" charset="2"/>
              </a:rPr>
              <a:t>（  ）</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A</a:t>
            </a:r>
            <a:r>
              <a:rPr lang="zh-CN" altLang="en-US" sz="3200" b="1">
                <a:solidFill>
                  <a:schemeClr val="accent2"/>
                </a:solidFill>
                <a:latin typeface="黑体" panose="02010609060101010101" pitchFamily="49" charset="-122"/>
              </a:rPr>
              <a:t>．基因重组发生在减数分裂过程中      </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B</a:t>
            </a:r>
            <a:r>
              <a:rPr lang="zh-CN" altLang="en-US" sz="3200" b="1">
                <a:solidFill>
                  <a:schemeClr val="accent2"/>
                </a:solidFill>
                <a:latin typeface="黑体" panose="02010609060101010101" pitchFamily="49" charset="-122"/>
              </a:rPr>
              <a:t>．基因重组产生原来没有的新基因</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C</a:t>
            </a:r>
            <a:r>
              <a:rPr lang="zh-CN" altLang="en-US" sz="3200" b="1">
                <a:solidFill>
                  <a:schemeClr val="accent2"/>
                </a:solidFill>
                <a:latin typeface="黑体" panose="02010609060101010101" pitchFamily="49" charset="-122"/>
              </a:rPr>
              <a:t>．基因重组是生物变异的重要来源      </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D</a:t>
            </a:r>
            <a:r>
              <a:rPr lang="zh-CN" altLang="en-US" sz="3200" b="1">
                <a:solidFill>
                  <a:schemeClr val="accent2"/>
                </a:solidFill>
                <a:latin typeface="黑体" panose="02010609060101010101" pitchFamily="49" charset="-122"/>
              </a:rPr>
              <a:t>．基因重组能产生原来没有的新性状</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5</a:t>
            </a:r>
            <a:r>
              <a:rPr lang="zh-CN" altLang="en-US" sz="3200" b="1">
                <a:solidFill>
                  <a:schemeClr val="accent2"/>
                </a:solidFill>
                <a:latin typeface="黑体" panose="02010609060101010101" pitchFamily="49" charset="-122"/>
              </a:rPr>
              <a:t>、袁隆平培育的杂交水稻闻名世界，从遗传角度看，和普通水稻相比，杂交水稻增产的原因是（   ）</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A</a:t>
            </a:r>
            <a:r>
              <a:rPr lang="zh-CN" altLang="en-US" sz="3200" b="1">
                <a:solidFill>
                  <a:schemeClr val="accent2"/>
                </a:solidFill>
                <a:latin typeface="黑体" panose="02010609060101010101" pitchFamily="49" charset="-122"/>
              </a:rPr>
              <a:t>、基因重组     </a:t>
            </a:r>
            <a:r>
              <a:rPr lang="en-US" altLang="zh-CN" sz="3200" b="1">
                <a:solidFill>
                  <a:schemeClr val="accent2"/>
                </a:solidFill>
                <a:latin typeface="黑体" panose="02010609060101010101" pitchFamily="49" charset="-122"/>
              </a:rPr>
              <a:t>B</a:t>
            </a:r>
            <a:r>
              <a:rPr lang="zh-CN" altLang="en-US" sz="3200" b="1">
                <a:solidFill>
                  <a:schemeClr val="accent2"/>
                </a:solidFill>
                <a:latin typeface="黑体" panose="02010609060101010101" pitchFamily="49" charset="-122"/>
              </a:rPr>
              <a:t>、染色体结构改变    </a:t>
            </a:r>
            <a:endParaRPr lang="zh-CN" altLang="en-US" sz="3200" b="1">
              <a:solidFill>
                <a:schemeClr val="accent2"/>
              </a:solidFill>
              <a:latin typeface="黑体" panose="02010609060101010101" pitchFamily="49" charset="-122"/>
            </a:endParaRPr>
          </a:p>
          <a:p>
            <a:pPr marL="0" lvl="0" indent="0" eaLnBrk="1" hangingPunct="1"/>
            <a:r>
              <a:rPr lang="en-US" altLang="zh-CN" sz="3200" b="1">
                <a:solidFill>
                  <a:schemeClr val="accent2"/>
                </a:solidFill>
                <a:latin typeface="黑体" panose="02010609060101010101" pitchFamily="49" charset="-122"/>
              </a:rPr>
              <a:t>C</a:t>
            </a:r>
            <a:r>
              <a:rPr lang="zh-CN" altLang="en-US" sz="3200" b="1">
                <a:solidFill>
                  <a:schemeClr val="accent2"/>
                </a:solidFill>
                <a:latin typeface="黑体" panose="02010609060101010101" pitchFamily="49" charset="-122"/>
              </a:rPr>
              <a:t>、基因突变     </a:t>
            </a:r>
            <a:r>
              <a:rPr lang="en-US" altLang="zh-CN" sz="3200" b="1">
                <a:solidFill>
                  <a:schemeClr val="accent2"/>
                </a:solidFill>
                <a:latin typeface="黑体" panose="02010609060101010101" pitchFamily="49" charset="-122"/>
              </a:rPr>
              <a:t>D</a:t>
            </a:r>
            <a:r>
              <a:rPr lang="zh-CN" altLang="en-US" sz="3200" b="1">
                <a:solidFill>
                  <a:schemeClr val="accent2"/>
                </a:solidFill>
                <a:latin typeface="黑体" panose="02010609060101010101" pitchFamily="49" charset="-122"/>
              </a:rPr>
              <a:t>、人工诱变</a:t>
            </a:r>
            <a:endParaRPr lang="zh-CN" altLang="en-US" sz="3200" b="1">
              <a:solidFill>
                <a:schemeClr val="accent2"/>
              </a:solidFill>
              <a:latin typeface="黑体" panose="02010609060101010101" pitchFamily="49" charset="-122"/>
            </a:endParaRPr>
          </a:p>
        </p:txBody>
      </p:sp>
      <p:grpSp>
        <p:nvGrpSpPr>
          <p:cNvPr id="31747" name="Group 5"/>
          <p:cNvGrpSpPr/>
          <p:nvPr/>
        </p:nvGrpSpPr>
        <p:grpSpPr>
          <a:xfrm>
            <a:off x="0" y="0"/>
            <a:ext cx="3924300" cy="1193800"/>
            <a:chExt cx="2472" cy="752"/>
          </a:xfrm>
        </p:grpSpPr>
        <p:pic>
          <p:nvPicPr>
            <p:cNvPr id="31750" name="Picture 6" descr="书"/>
            <p:cNvPicPr>
              <a:picLocks noChangeAspect="1" noCrop="1"/>
            </p:cNvPicPr>
            <p:nvPr/>
          </p:nvPicPr>
          <p:blipFill>
            <a:blip r:embed="rId2"/>
            <a:stretch>
              <a:fillRect/>
            </a:stretch>
          </p:blipFill>
          <p:spPr>
            <a:xfrm>
              <a:off x="0" y="0"/>
              <a:ext cx="907" cy="752"/>
            </a:xfrm>
            <a:prstGeom prst="rect">
              <a:avLst/>
            </a:prstGeom>
            <a:noFill/>
            <a:ln>
              <a:noFill/>
              <a:miter lim="800000"/>
            </a:ln>
          </p:spPr>
        </p:pic>
        <p:sp>
          <p:nvSpPr>
            <p:cNvPr id="31751" name="Text Box 7"/>
            <p:cNvSpPr/>
            <p:nvPr/>
          </p:nvSpPr>
          <p:spPr>
            <a:xfrm>
              <a:off x="884" y="255"/>
              <a:ext cx="1588"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9900"/>
                  </a:solidFill>
                  <a:ea typeface="宋体" pitchFamily="2" charset="-122"/>
                </a:rPr>
                <a:t>跟踪训练</a:t>
              </a:r>
              <a:endParaRPr lang="zh-CN" altLang="en-US" sz="3200" b="1">
                <a:solidFill>
                  <a:srgbClr val="009900"/>
                </a:solidFill>
                <a:ea typeface="宋体" pitchFamily="2" charset="-122"/>
              </a:endParaRPr>
            </a:p>
          </p:txBody>
        </p:sp>
      </p:grpSp>
      <p:sp>
        <p:nvSpPr>
          <p:cNvPr id="31748" name="Text Box 8"/>
          <p:cNvSpPr/>
          <p:nvPr/>
        </p:nvSpPr>
        <p:spPr>
          <a:xfrm>
            <a:off x="7885113" y="908050"/>
            <a:ext cx="1008062" cy="10160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6000" b="1">
                <a:solidFill>
                  <a:srgbClr val="FF0000"/>
                </a:solidFill>
                <a:latin typeface="黑体" panose="02010609060101010101" pitchFamily="49" charset="-122"/>
              </a:rPr>
              <a:t>BD</a:t>
            </a:r>
            <a:endParaRPr lang="en-US" altLang="zh-CN" sz="6000" b="1">
              <a:solidFill>
                <a:srgbClr val="FF0000"/>
              </a:solidFill>
              <a:latin typeface="黑体" panose="02010609060101010101" pitchFamily="49" charset="-122"/>
            </a:endParaRPr>
          </a:p>
        </p:txBody>
      </p:sp>
      <p:sp>
        <p:nvSpPr>
          <p:cNvPr id="31749" name="Text Box 9"/>
          <p:cNvSpPr/>
          <p:nvPr/>
        </p:nvSpPr>
        <p:spPr>
          <a:xfrm>
            <a:off x="2339975" y="4149725"/>
            <a:ext cx="503238" cy="10064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6000" b="1">
                <a:solidFill>
                  <a:srgbClr val="FF0000"/>
                </a:solidFill>
                <a:latin typeface="黑体" panose="02010609060101010101" pitchFamily="49" charset="-122"/>
              </a:rPr>
              <a:t>A</a:t>
            </a:r>
            <a:endParaRPr lang="en-US" altLang="zh-CN" sz="6000" b="1">
              <a:solidFill>
                <a:srgbClr val="FF0000"/>
              </a:solidFill>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aphicFrame>
        <p:nvGraphicFramePr>
          <p:cNvPr id="32770" name="Group 2"/>
          <p:cNvGraphicFramePr>
            <a:graphicFrameLocks noGrp="1"/>
          </p:cNvGraphicFramePr>
          <p:nvPr/>
        </p:nvGraphicFramePr>
        <p:xfrm>
          <a:off x="0" y="515938"/>
          <a:ext cx="9144000" cy="4501197"/>
        </p:xfrm>
        <a:graphic>
          <a:graphicData uri="http://schemas.openxmlformats.org/drawingml/2006/table">
            <a:tbl>
              <a:tblPr/>
              <a:tblGrid>
                <a:gridCol w="1547812"/>
                <a:gridCol w="4032250"/>
                <a:gridCol w="3563938"/>
              </a:tblGrid>
              <a:tr h="536575">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400" b="1"/>
                        <a:t>比较项目</a:t>
                      </a:r>
                      <a:endParaRPr lang="zh-CN" altLang="en-US" sz="2400" b="1"/>
                    </a:p>
                  </a:txBody>
                  <a:tcPr>
                    <a:lnL w="28575">
                      <a:solidFill>
                        <a:schemeClr val="tx1"/>
                      </a:solidFill>
                      <a:miter lim="800000"/>
                    </a:lnL>
                    <a:lnR w="12700">
                      <a:solidFill>
                        <a:schemeClr val="tx1"/>
                      </a:solidFill>
                      <a:miter lim="800000"/>
                    </a:lnR>
                    <a:lnT w="28575">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t>基因突变</a:t>
                      </a:r>
                      <a:endParaRPr lang="zh-CN" altLang="en-US" sz="2800" b="1"/>
                    </a:p>
                  </a:txBody>
                  <a:tcPr>
                    <a:lnL w="12700">
                      <a:solidFill>
                        <a:schemeClr val="tx1"/>
                      </a:solidFill>
                      <a:miter lim="800000"/>
                    </a:lnL>
                    <a:lnR w="12700">
                      <a:solidFill>
                        <a:schemeClr val="tx1"/>
                      </a:solidFill>
                      <a:miter lim="800000"/>
                    </a:lnR>
                    <a:lnT w="28575">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t>基因重组</a:t>
                      </a:r>
                      <a:endParaRPr lang="zh-CN" altLang="en-US" sz="2800" b="1"/>
                    </a:p>
                  </a:txBody>
                  <a:tcPr>
                    <a:lnL w="12700">
                      <a:solidFill>
                        <a:schemeClr val="tx1"/>
                      </a:solidFill>
                      <a:miter lim="800000"/>
                    </a:lnL>
                    <a:lnR w="28575">
                      <a:solidFill>
                        <a:schemeClr val="tx1"/>
                      </a:solidFill>
                      <a:miter lim="800000"/>
                    </a:lnR>
                    <a:lnT w="28575">
                      <a:solidFill>
                        <a:schemeClr val="tx1"/>
                      </a:solidFill>
                      <a:miter lim="800000"/>
                    </a:lnT>
                    <a:lnB w="12700">
                      <a:solidFill>
                        <a:schemeClr val="tx1"/>
                      </a:solidFill>
                      <a:miter lim="800000"/>
                    </a:lnB>
                    <a:noFill/>
                  </a:tcPr>
                </a:tc>
              </a:tr>
              <a:tr h="1223962">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solidFill>
                            <a:srgbClr val="FF0000"/>
                          </a:solidFill>
                        </a:rPr>
                        <a:t>本质</a:t>
                      </a:r>
                      <a:endParaRPr lang="zh-CN" altLang="en-US" sz="2800" b="1">
                        <a:solidFill>
                          <a:srgbClr val="FF0000"/>
                        </a:solidFill>
                      </a:endParaRPr>
                    </a:p>
                  </a:txBody>
                  <a:tcPr>
                    <a:lnL w="28575">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28575">
                      <a:solidFill>
                        <a:schemeClr val="tx1"/>
                      </a:solidFill>
                      <a:miter lim="800000"/>
                    </a:lnR>
                    <a:lnT w="12700">
                      <a:solidFill>
                        <a:schemeClr val="tx1"/>
                      </a:solidFill>
                      <a:miter lim="800000"/>
                    </a:lnT>
                    <a:lnB w="12700">
                      <a:solidFill>
                        <a:schemeClr val="tx1"/>
                      </a:solidFill>
                      <a:miter lim="800000"/>
                    </a:lnB>
                    <a:noFill/>
                  </a:tcPr>
                </a:tc>
              </a:tr>
              <a:tr h="581025">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solidFill>
                            <a:srgbClr val="FF0000"/>
                          </a:solidFill>
                        </a:rPr>
                        <a:t>时期</a:t>
                      </a:r>
                      <a:endParaRPr lang="zh-CN" altLang="en-US" sz="2800" b="1">
                        <a:solidFill>
                          <a:srgbClr val="FF0000"/>
                        </a:solidFill>
                      </a:endParaRPr>
                    </a:p>
                  </a:txBody>
                  <a:tcPr>
                    <a:lnL w="28575">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28575">
                      <a:solidFill>
                        <a:schemeClr val="tx1"/>
                      </a:solidFill>
                      <a:miter lim="800000"/>
                    </a:lnR>
                    <a:lnT w="12700">
                      <a:solidFill>
                        <a:schemeClr val="tx1"/>
                      </a:solidFill>
                      <a:miter lim="800000"/>
                    </a:lnT>
                    <a:lnB w="12700">
                      <a:solidFill>
                        <a:schemeClr val="tx1"/>
                      </a:solidFill>
                      <a:miter lim="800000"/>
                    </a:lnB>
                    <a:noFill/>
                  </a:tcPr>
                </a:tc>
              </a:tr>
              <a:tr h="787400">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400" b="1">
                          <a:solidFill>
                            <a:srgbClr val="FF0000"/>
                          </a:solidFill>
                        </a:rPr>
                        <a:t>发生可能性</a:t>
                      </a:r>
                      <a:endParaRPr lang="zh-CN" altLang="en-US" sz="2400" b="1">
                        <a:solidFill>
                          <a:srgbClr val="FF0000"/>
                        </a:solidFill>
                      </a:endParaRPr>
                    </a:p>
                  </a:txBody>
                  <a:tcPr>
                    <a:lnL w="28575">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28575">
                      <a:solidFill>
                        <a:schemeClr val="tx1"/>
                      </a:solidFill>
                      <a:miter lim="800000"/>
                    </a:lnR>
                    <a:lnT w="12700">
                      <a:solidFill>
                        <a:schemeClr val="tx1"/>
                      </a:solidFill>
                      <a:miter lim="800000"/>
                    </a:lnT>
                    <a:lnB w="12700">
                      <a:solidFill>
                        <a:schemeClr val="tx1"/>
                      </a:solidFill>
                      <a:miter lim="800000"/>
                    </a:lnB>
                    <a:noFill/>
                  </a:tcPr>
                </a:tc>
              </a:tr>
              <a:tr h="755650">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400" b="1">
                          <a:solidFill>
                            <a:srgbClr val="FF0000"/>
                          </a:solidFill>
                        </a:rPr>
                        <a:t>适用范围</a:t>
                      </a:r>
                      <a:endParaRPr lang="zh-CN" altLang="en-US" sz="2400" b="1">
                        <a:solidFill>
                          <a:srgbClr val="FF0000"/>
                        </a:solidFill>
                      </a:endParaRPr>
                    </a:p>
                  </a:txBody>
                  <a:tcPr>
                    <a:lnL w="28575">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28575">
                      <a:solidFill>
                        <a:schemeClr val="tx1"/>
                      </a:solidFill>
                      <a:miter lim="800000"/>
                    </a:lnR>
                    <a:lnT w="12700">
                      <a:solidFill>
                        <a:schemeClr val="tx1"/>
                      </a:solidFill>
                      <a:miter lim="800000"/>
                    </a:lnT>
                    <a:lnB w="12700">
                      <a:solidFill>
                        <a:schemeClr val="tx1"/>
                      </a:solidFill>
                      <a:miter lim="800000"/>
                    </a:lnB>
                    <a:noFill/>
                  </a:tcPr>
                </a:tc>
              </a:tr>
              <a:tr h="581025">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r>
                        <a:rPr lang="zh-CN" altLang="en-US" sz="2800" b="1">
                          <a:solidFill>
                            <a:srgbClr val="FF0000"/>
                          </a:solidFill>
                        </a:rPr>
                        <a:t>应用</a:t>
                      </a:r>
                      <a:endParaRPr lang="zh-CN" altLang="en-US" sz="2800" b="1">
                        <a:solidFill>
                          <a:srgbClr val="FF0000"/>
                        </a:solidFill>
                      </a:endParaRPr>
                    </a:p>
                  </a:txBody>
                  <a:tcPr>
                    <a:lnL w="28575">
                      <a:solidFill>
                        <a:schemeClr val="tx1"/>
                      </a:solidFill>
                      <a:miter lim="800000"/>
                    </a:lnL>
                    <a:lnR w="12700">
                      <a:solidFill>
                        <a:schemeClr val="tx1"/>
                      </a:solidFill>
                      <a:miter lim="800000"/>
                    </a:lnR>
                    <a:lnT w="12700">
                      <a:solidFill>
                        <a:schemeClr val="tx1"/>
                      </a:solidFill>
                      <a:miter lim="800000"/>
                    </a:lnT>
                    <a:lnB w="28575">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12700">
                      <a:solidFill>
                        <a:schemeClr val="tx1"/>
                      </a:solidFill>
                      <a:miter lim="800000"/>
                    </a:lnR>
                    <a:lnT w="12700">
                      <a:solidFill>
                        <a:schemeClr val="tx1"/>
                      </a:solidFill>
                      <a:miter lim="800000"/>
                    </a:lnT>
                    <a:lnB w="28575">
                      <a:solidFill>
                        <a:schemeClr val="tx1"/>
                      </a:solidFill>
                      <a:miter lim="800000"/>
                    </a:lnB>
                    <a:noFill/>
                  </a:tcPr>
                </a:tc>
                <a:tc>
                  <a:txBody>
                    <a:bodyPr vert="horz" wrap="square"/>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20000"/>
                        </a:spcBef>
                        <a:buClr>
                          <a:schemeClr val="hlink"/>
                        </a:buClr>
                        <a:buSzPct val="75000"/>
                        <a:buFont typeface="Wingdings" pitchFamily="2" charset="2"/>
                      </a:pPr>
                      <a:endParaRPr lang="zh-CN" altLang="zh-CN" sz="2800" b="1"/>
                    </a:p>
                  </a:txBody>
                  <a:tcPr>
                    <a:lnL w="12700">
                      <a:solidFill>
                        <a:schemeClr val="tx1"/>
                      </a:solidFill>
                      <a:miter lim="800000"/>
                    </a:lnL>
                    <a:lnR w="28575">
                      <a:solidFill>
                        <a:schemeClr val="tx1"/>
                      </a:solidFill>
                      <a:miter lim="800000"/>
                    </a:lnR>
                    <a:lnT w="12700">
                      <a:solidFill>
                        <a:schemeClr val="tx1"/>
                      </a:solidFill>
                      <a:miter lim="800000"/>
                    </a:lnT>
                    <a:lnB w="28575">
                      <a:solidFill>
                        <a:schemeClr val="tx1"/>
                      </a:solidFill>
                      <a:miter lim="800000"/>
                    </a:lnB>
                    <a:noFill/>
                  </a:tcPr>
                </a:tc>
              </a:tr>
            </a:tbl>
          </a:graphicData>
        </a:graphic>
      </p:graphicFrame>
      <p:sp>
        <p:nvSpPr>
          <p:cNvPr id="32800" name="Text Box 36"/>
          <p:cNvSpPr/>
          <p:nvPr/>
        </p:nvSpPr>
        <p:spPr>
          <a:xfrm>
            <a:off x="1547813" y="1052513"/>
            <a:ext cx="3887787" cy="12001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400" b="1">
                <a:solidFill>
                  <a:srgbClr val="FF0000"/>
                </a:solidFill>
                <a:ea typeface="宋体" pitchFamily="2" charset="-122"/>
              </a:rPr>
              <a:t>基因分子结构发生改变，产生新基因（新性状），改变了“质”，未改变“量”</a:t>
            </a:r>
            <a:endParaRPr lang="en-US" altLang="zh-CN" sz="2400" b="1">
              <a:solidFill>
                <a:srgbClr val="FF0000"/>
              </a:solidFill>
              <a:ea typeface="宋体" pitchFamily="2" charset="-122"/>
            </a:endParaRPr>
          </a:p>
        </p:txBody>
      </p:sp>
      <p:sp>
        <p:nvSpPr>
          <p:cNvPr id="32801" name="Text Box 37"/>
          <p:cNvSpPr/>
          <p:nvPr/>
        </p:nvSpPr>
        <p:spPr>
          <a:xfrm>
            <a:off x="5580063" y="1052513"/>
            <a:ext cx="3563937" cy="12001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400" b="1">
                <a:solidFill>
                  <a:srgbClr val="FF0000"/>
                </a:solidFill>
                <a:ea typeface="宋体" pitchFamily="2" charset="-122"/>
              </a:rPr>
              <a:t>原有基因的重新组合，产生新的基因型，性状重组，未改变“质”“量”</a:t>
            </a:r>
            <a:endParaRPr lang="en-US" altLang="zh-CN" sz="2400" b="1">
              <a:solidFill>
                <a:srgbClr val="FF0000"/>
              </a:solidFill>
              <a:ea typeface="宋体" pitchFamily="2" charset="-122"/>
            </a:endParaRPr>
          </a:p>
        </p:txBody>
      </p:sp>
      <p:sp>
        <p:nvSpPr>
          <p:cNvPr id="32802" name="Text Box 38"/>
          <p:cNvSpPr txBox="1">
            <a:spLocks noChangeArrowheads="1"/>
          </p:cNvSpPr>
          <p:nvPr/>
        </p:nvSpPr>
        <p:spPr bwMode="auto">
          <a:xfrm>
            <a:off x="1619250" y="2363788"/>
            <a:ext cx="3960813" cy="461962"/>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400" b="1" spc="0">
                <a:solidFill>
                  <a:srgbClr val="FF0000"/>
                </a:solidFill>
                <a:effectLst>
                  <a:outerShdw blurRad="38100" dist="38100" dir="2700000" algn="tl">
                    <a:srgbClr val="000000"/>
                  </a:outerShdw>
                </a:effectLst>
                <a:ea typeface="宋体" pitchFamily="2" charset="-122"/>
              </a:rPr>
              <a:t>任何时期</a:t>
            </a:r>
            <a:r>
              <a:rPr lang="zh-CN" altLang="en-US" sz="2400" b="1" spc="0">
                <a:solidFill>
                  <a:srgbClr val="002673"/>
                </a:solidFill>
                <a:effectLst>
                  <a:outerShdw blurRad="38100" dist="38100" dir="2700000" algn="tl">
                    <a:srgbClr val="000000">
                      <a:alpha val="43137"/>
                    </a:srgbClr>
                  </a:outerShdw>
                </a:effectLst>
                <a:ea typeface="宋体" pitchFamily="2" charset="-122"/>
              </a:rPr>
              <a:t>（一般为分裂间期）</a:t>
            </a:r>
            <a:endParaRPr lang="zh-CN" altLang="en-US" sz="2800" b="1">
              <a:solidFill>
                <a:srgbClr val="002673"/>
              </a:solidFill>
              <a:ea typeface="宋体" pitchFamily="2" charset="-122"/>
            </a:endParaRPr>
          </a:p>
        </p:txBody>
      </p:sp>
      <p:sp>
        <p:nvSpPr>
          <p:cNvPr id="32803" name="Text Box 39"/>
          <p:cNvSpPr txBox="1">
            <a:spLocks noChangeArrowheads="1"/>
          </p:cNvSpPr>
          <p:nvPr/>
        </p:nvSpPr>
        <p:spPr bwMode="auto">
          <a:xfrm>
            <a:off x="5580063" y="2276475"/>
            <a:ext cx="3563937" cy="523875"/>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减</a:t>
            </a:r>
            <a:r>
              <a:rPr lang="en-US" altLang="zh-CN" sz="2800" b="1" spc="0">
                <a:effectLst>
                  <a:outerShdw blurRad="38100" dist="38100" dir="2700000" algn="tl">
                    <a:srgbClr val="FFFFFF"/>
                  </a:outerShdw>
                </a:effectLst>
                <a:ea typeface="宋体" pitchFamily="2" charset="-122"/>
              </a:rPr>
              <a:t>Ⅰ</a:t>
            </a:r>
            <a:r>
              <a:rPr lang="zh-CN" altLang="en-US" sz="2800" b="1" spc="0">
                <a:effectLst>
                  <a:outerShdw blurRad="38100" dist="38100" dir="2700000" algn="tl">
                    <a:srgbClr val="FFFFFF"/>
                  </a:outerShdw>
                </a:effectLst>
                <a:ea typeface="宋体" pitchFamily="2" charset="-122"/>
              </a:rPr>
              <a:t>前期，减</a:t>
            </a:r>
            <a:r>
              <a:rPr lang="en-US" altLang="zh-CN" sz="2800" b="1" spc="0">
                <a:effectLst>
                  <a:outerShdw blurRad="38100" dist="38100" dir="2700000" algn="tl">
                    <a:srgbClr val="FFFFFF"/>
                  </a:outerShdw>
                </a:effectLst>
                <a:ea typeface="宋体" pitchFamily="2" charset="-122"/>
              </a:rPr>
              <a:t>Ⅰ</a:t>
            </a:r>
            <a:r>
              <a:rPr lang="zh-CN" altLang="en-US" sz="2800" b="1" spc="0">
                <a:effectLst>
                  <a:outerShdw blurRad="38100" dist="38100" dir="2700000" algn="tl">
                    <a:srgbClr val="FFFFFF"/>
                  </a:outerShdw>
                </a:effectLst>
                <a:ea typeface="宋体" pitchFamily="2" charset="-122"/>
              </a:rPr>
              <a:t>后期</a:t>
            </a:r>
            <a:endParaRPr lang="zh-CN" altLang="en-US" sz="2800" b="1">
              <a:effectLst>
                <a:outerShdw blurRad="38100" dist="38100" dir="2700000" algn="tl">
                  <a:srgbClr val="FFFFFF"/>
                </a:outerShdw>
              </a:effectLst>
              <a:ea typeface="宋体" pitchFamily="2" charset="-122"/>
            </a:endParaRPr>
          </a:p>
        </p:txBody>
      </p:sp>
      <p:sp>
        <p:nvSpPr>
          <p:cNvPr id="32804" name="Text Box 40"/>
          <p:cNvSpPr txBox="1">
            <a:spLocks noChangeArrowheads="1"/>
          </p:cNvSpPr>
          <p:nvPr/>
        </p:nvSpPr>
        <p:spPr bwMode="auto">
          <a:xfrm>
            <a:off x="1835150" y="2997200"/>
            <a:ext cx="3529013" cy="522288"/>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很小，频率低</a:t>
            </a:r>
            <a:endParaRPr lang="zh-CN" altLang="en-US" sz="2800" b="1">
              <a:effectLst>
                <a:outerShdw blurRad="38100" dist="38100" dir="2700000" algn="tl">
                  <a:srgbClr val="FFFFFF"/>
                </a:outerShdw>
              </a:effectLst>
              <a:ea typeface="宋体" pitchFamily="2" charset="-122"/>
            </a:endParaRPr>
          </a:p>
        </p:txBody>
      </p:sp>
      <p:sp>
        <p:nvSpPr>
          <p:cNvPr id="32805" name="Text Box 41"/>
          <p:cNvSpPr txBox="1">
            <a:spLocks noChangeArrowheads="1"/>
          </p:cNvSpPr>
          <p:nvPr/>
        </p:nvSpPr>
        <p:spPr bwMode="auto">
          <a:xfrm>
            <a:off x="5580063" y="2781300"/>
            <a:ext cx="3708400" cy="954088"/>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非常普遍，产生的变异类型多</a:t>
            </a:r>
            <a:endParaRPr lang="zh-CN" altLang="en-US" sz="2800" b="1">
              <a:effectLst>
                <a:outerShdw blurRad="38100" dist="38100" dir="2700000" algn="tl">
                  <a:srgbClr val="FFFFFF"/>
                </a:outerShdw>
              </a:effectLst>
              <a:ea typeface="宋体" pitchFamily="2" charset="-122"/>
            </a:endParaRPr>
          </a:p>
        </p:txBody>
      </p:sp>
      <p:sp>
        <p:nvSpPr>
          <p:cNvPr id="32806" name="Text Box 46"/>
          <p:cNvSpPr txBox="1">
            <a:spLocks noChangeArrowheads="1"/>
          </p:cNvSpPr>
          <p:nvPr/>
        </p:nvSpPr>
        <p:spPr bwMode="auto">
          <a:xfrm>
            <a:off x="1619250" y="3644900"/>
            <a:ext cx="3960813" cy="892175"/>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所有生物（包括病毒）</a:t>
            </a:r>
            <a:r>
              <a:rPr lang="zh-CN" altLang="en-US" sz="2400" b="1" spc="0">
                <a:effectLst>
                  <a:outerShdw blurRad="38100" dist="38100" dir="2700000" algn="tl">
                    <a:srgbClr val="FFFFFF"/>
                  </a:outerShdw>
                </a:effectLst>
                <a:ea typeface="宋体" pitchFamily="2" charset="-122"/>
              </a:rPr>
              <a:t>普遍性</a:t>
            </a:r>
            <a:endParaRPr lang="zh-CN" altLang="en-US" sz="2800" b="1">
              <a:effectLst>
                <a:outerShdw blurRad="38100" dist="38100" dir="2700000" algn="tl">
                  <a:srgbClr val="FFFFFF"/>
                </a:outerShdw>
              </a:effectLst>
              <a:ea typeface="宋体" pitchFamily="2" charset="-122"/>
            </a:endParaRPr>
          </a:p>
        </p:txBody>
      </p:sp>
      <p:sp>
        <p:nvSpPr>
          <p:cNvPr id="32807" name="Text Box 47"/>
          <p:cNvSpPr txBox="1">
            <a:spLocks noChangeArrowheads="1"/>
          </p:cNvSpPr>
          <p:nvPr/>
        </p:nvSpPr>
        <p:spPr bwMode="auto">
          <a:xfrm>
            <a:off x="5508625" y="3716338"/>
            <a:ext cx="3563938" cy="519112"/>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真核生物的</a:t>
            </a:r>
            <a:r>
              <a:rPr lang="zh-CN" altLang="en-US" sz="2800" b="1" spc="0">
                <a:solidFill>
                  <a:srgbClr val="FF0000"/>
                </a:solidFill>
                <a:effectLst>
                  <a:outerShdw blurRad="38100" dist="38100" dir="2700000" algn="tl">
                    <a:srgbClr val="000000"/>
                  </a:outerShdw>
                </a:effectLst>
                <a:ea typeface="宋体" pitchFamily="2" charset="-122"/>
              </a:rPr>
              <a:t>有性生殖</a:t>
            </a:r>
            <a:endParaRPr lang="zh-CN" altLang="en-US" sz="2800" b="1">
              <a:solidFill>
                <a:srgbClr val="FF0000"/>
              </a:solidFill>
              <a:effectLst>
                <a:outerShdw blurRad="38100" dist="38100" dir="2700000" algn="tl">
                  <a:srgbClr val="000000"/>
                </a:outerShdw>
              </a:effectLst>
              <a:ea typeface="宋体" pitchFamily="2" charset="-122"/>
            </a:endParaRPr>
          </a:p>
        </p:txBody>
      </p:sp>
      <p:sp>
        <p:nvSpPr>
          <p:cNvPr id="32808" name="Text Box 48"/>
          <p:cNvSpPr/>
          <p:nvPr/>
        </p:nvSpPr>
        <p:spPr>
          <a:xfrm>
            <a:off x="971550" y="0"/>
            <a:ext cx="67691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solidFill>
                  <a:srgbClr val="009900"/>
                </a:solidFill>
              </a:rPr>
              <a:t>小结</a:t>
            </a:r>
            <a:r>
              <a:rPr lang="zh-CN" altLang="en-US" sz="3200" b="1">
                <a:solidFill>
                  <a:srgbClr val="0000CC"/>
                </a:solidFill>
              </a:rPr>
              <a:t>：基因突变和基因重组的比较</a:t>
            </a:r>
            <a:endParaRPr lang="zh-CN" altLang="en-US" sz="3200" b="1">
              <a:solidFill>
                <a:srgbClr val="0000CC"/>
              </a:solidFill>
            </a:endParaRPr>
          </a:p>
        </p:txBody>
      </p:sp>
      <p:sp>
        <p:nvSpPr>
          <p:cNvPr id="32809" name="Text Box 46"/>
          <p:cNvSpPr txBox="1">
            <a:spLocks noChangeArrowheads="1"/>
          </p:cNvSpPr>
          <p:nvPr/>
        </p:nvSpPr>
        <p:spPr bwMode="auto">
          <a:xfrm>
            <a:off x="1979613" y="4437063"/>
            <a:ext cx="3384550" cy="519112"/>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诱变育种</a:t>
            </a:r>
            <a:endParaRPr lang="zh-CN" altLang="en-US" sz="2800" b="1">
              <a:effectLst>
                <a:outerShdw blurRad="38100" dist="38100" dir="2700000" algn="tl">
                  <a:srgbClr val="FFFFFF"/>
                </a:outerShdw>
              </a:effectLst>
              <a:ea typeface="宋体" pitchFamily="2" charset="-122"/>
            </a:endParaRPr>
          </a:p>
        </p:txBody>
      </p:sp>
      <p:sp>
        <p:nvSpPr>
          <p:cNvPr id="32810" name="Text Box 46"/>
          <p:cNvSpPr txBox="1">
            <a:spLocks noChangeArrowheads="1"/>
          </p:cNvSpPr>
          <p:nvPr/>
        </p:nvSpPr>
        <p:spPr bwMode="auto">
          <a:xfrm>
            <a:off x="5724525" y="4437063"/>
            <a:ext cx="1692275" cy="519112"/>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hlink"/>
              </a:buClr>
              <a:buSzPct val="90000"/>
              <a:buFont typeface="Wingdings" pitchFamily="2" charset="2"/>
            </a:pPr>
            <a:r>
              <a:rPr lang="zh-CN" altLang="en-US" sz="2800" b="1" spc="0">
                <a:effectLst>
                  <a:outerShdw blurRad="38100" dist="38100" dir="2700000" algn="tl">
                    <a:srgbClr val="FFFFFF"/>
                  </a:outerShdw>
                </a:effectLst>
                <a:ea typeface="宋体" pitchFamily="2" charset="-122"/>
              </a:rPr>
              <a:t>杂交育种</a:t>
            </a:r>
            <a:endParaRPr lang="zh-CN" altLang="en-US" sz="2800" b="1">
              <a:effectLst>
                <a:outerShdw blurRad="38100" dist="38100" dir="2700000" algn="tl">
                  <a:srgbClr val="FFFFFF"/>
                </a:outerShdw>
              </a:effectLst>
              <a:ea typeface="宋体" pitchFamily="2" charset="-122"/>
            </a:endParaRPr>
          </a:p>
        </p:txBody>
      </p:sp>
      <p:sp>
        <p:nvSpPr>
          <p:cNvPr id="32811" name="TextBox 17"/>
          <p:cNvSpPr txBox="1"/>
          <p:nvPr/>
        </p:nvSpPr>
        <p:spPr>
          <a:xfrm>
            <a:off x="0" y="4999038"/>
            <a:ext cx="9144000" cy="181610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spc="0">
                <a:solidFill>
                  <a:srgbClr val="FF0000"/>
                </a:solidFill>
              </a:rPr>
              <a:t>联系：   </a:t>
            </a:r>
            <a:r>
              <a:rPr lang="en-US" altLang="zh-CN" sz="2800" b="1" spc="0">
                <a:solidFill>
                  <a:srgbClr val="002699"/>
                </a:solidFill>
              </a:rPr>
              <a:t>1</a:t>
            </a:r>
            <a:r>
              <a:rPr lang="zh-CN" altLang="en-US" sz="2800" b="1" spc="0">
                <a:solidFill>
                  <a:srgbClr val="002699"/>
                </a:solidFill>
              </a:rPr>
              <a:t>、都使生物产生可遗传的变异     </a:t>
            </a:r>
            <a:r>
              <a:rPr lang="en-US" altLang="zh-CN" sz="2800" b="1" spc="0">
                <a:solidFill>
                  <a:srgbClr val="002699"/>
                </a:solidFill>
              </a:rPr>
              <a:t>2</a:t>
            </a:r>
            <a:r>
              <a:rPr lang="zh-CN" altLang="en-US" sz="2800" b="1" spc="0">
                <a:solidFill>
                  <a:srgbClr val="002699"/>
                </a:solidFill>
              </a:rPr>
              <a:t>、在长期的进化过程中，通过基因突变产生新基因，为基因重组提供大量可供自由组合的新基因，基因突变是基因重组的基础</a:t>
            </a:r>
            <a:endParaRPr lang="en-US" altLang="zh-CN" sz="2800" b="1">
              <a:solidFill>
                <a:srgbClr val="002699"/>
              </a:solidFill>
            </a:endParaRPr>
          </a:p>
          <a:p>
            <a:pPr marL="0" marR="0" lvl="0" indent="0" eaLnBrk="1" hangingPunct="1"/>
            <a:r>
              <a:rPr lang="en-US" altLang="zh-CN" sz="2800" b="1" spc="0">
                <a:solidFill>
                  <a:srgbClr val="002699"/>
                </a:solidFill>
              </a:rPr>
              <a:t>3</a:t>
            </a:r>
            <a:r>
              <a:rPr lang="zh-CN" altLang="en-US" sz="2800" b="1" spc="0">
                <a:solidFill>
                  <a:srgbClr val="002699"/>
                </a:solidFill>
              </a:rPr>
              <a:t>、两者均可能产生新的基因型</a:t>
            </a:r>
            <a:endParaRPr lang="zh-CN" altLang="en-US" sz="2800" b="1">
              <a:solidFill>
                <a:srgbClr val="0026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2802"/>
                                        </p:tgtEl>
                                        <p:attrNameLst>
                                          <p:attrName>style.visibility</p:attrName>
                                        </p:attrNameLst>
                                      </p:cBhvr>
                                      <p:to>
                                        <p:strVal val="visible"/>
                                      </p:to>
                                    </p:set>
                                    <p:anim calcmode="lin" valueType="num">
                                      <p:cBhvr>
                                        <p:cTn id="15" dur="500" fill="hold"/>
                                        <p:tgtEl>
                                          <p:spTgt spid="3280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2802"/>
                                        </p:tgtEl>
                                        <p:attrNameLst>
                                          <p:attrName>ppt_y</p:attrName>
                                        </p:attrNameLst>
                                      </p:cBhvr>
                                      <p:tavLst>
                                        <p:tav tm="0">
                                          <p:val>
                                            <p:strVal val="#ppt_y"/>
                                          </p:val>
                                        </p:tav>
                                        <p:tav tm="100000">
                                          <p:val>
                                            <p:strVal val="#ppt_y"/>
                                          </p:val>
                                        </p:tav>
                                      </p:tavLst>
                                    </p:anim>
                                    <p:anim calcmode="lin" valueType="num">
                                      <p:cBhvr>
                                        <p:cTn id="17" dur="500" fill="hold"/>
                                        <p:tgtEl>
                                          <p:spTgt spid="3280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280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2802"/>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2803"/>
                                        </p:tgtEl>
                                        <p:attrNameLst>
                                          <p:attrName>style.visibility</p:attrName>
                                        </p:attrNameLst>
                                      </p:cBhvr>
                                      <p:to>
                                        <p:strVal val="visible"/>
                                      </p:to>
                                    </p:set>
                                    <p:anim calcmode="lin" valueType="num">
                                      <p:cBhvr>
                                        <p:cTn id="24" dur="500" fill="hold"/>
                                        <p:tgtEl>
                                          <p:spTgt spid="3280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803"/>
                                        </p:tgtEl>
                                        <p:attrNameLst>
                                          <p:attrName>ppt_y</p:attrName>
                                        </p:attrNameLst>
                                      </p:cBhvr>
                                      <p:tavLst>
                                        <p:tav tm="0">
                                          <p:val>
                                            <p:strVal val="#ppt_y"/>
                                          </p:val>
                                        </p:tav>
                                        <p:tav tm="100000">
                                          <p:val>
                                            <p:strVal val="#ppt_y"/>
                                          </p:val>
                                        </p:tav>
                                      </p:tavLst>
                                    </p:anim>
                                    <p:anim calcmode="lin" valueType="num">
                                      <p:cBhvr>
                                        <p:cTn id="26" dur="500" fill="hold"/>
                                        <p:tgtEl>
                                          <p:spTgt spid="3280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80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80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8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2806"/>
                                        </p:tgtEl>
                                        <p:attrNameLst>
                                          <p:attrName>style.visibility</p:attrName>
                                        </p:attrNameLst>
                                      </p:cBhvr>
                                      <p:to>
                                        <p:strVal val="visible"/>
                                      </p:to>
                                    </p:set>
                                    <p:animEffect transition="in" filter="checkerboard(across)">
                                      <p:cBhvr>
                                        <p:cTn id="39" dur="500"/>
                                        <p:tgtEl>
                                          <p:spTgt spid="3280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2807"/>
                                        </p:tgtEl>
                                        <p:attrNameLst>
                                          <p:attrName>style.visibility</p:attrName>
                                        </p:attrNameLst>
                                      </p:cBhvr>
                                      <p:to>
                                        <p:strVal val="visible"/>
                                      </p:to>
                                    </p:set>
                                    <p:animEffect transition="in" filter="checkerboard(across)">
                                      <p:cBhvr>
                                        <p:cTn id="42" dur="500"/>
                                        <p:tgtEl>
                                          <p:spTgt spid="32807"/>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2809"/>
                                        </p:tgtEl>
                                        <p:attrNameLst>
                                          <p:attrName>style.visibility</p:attrName>
                                        </p:attrNameLst>
                                      </p:cBhvr>
                                      <p:to>
                                        <p:strVal val="visible"/>
                                      </p:to>
                                    </p:set>
                                    <p:animEffect transition="in" filter="diamond(in)">
                                      <p:cBhvr>
                                        <p:cTn id="47" dur="500"/>
                                        <p:tgtEl>
                                          <p:spTgt spid="3280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32810"/>
                                        </p:tgtEl>
                                        <p:attrNameLst>
                                          <p:attrName>style.visibility</p:attrName>
                                        </p:attrNameLst>
                                      </p:cBhvr>
                                      <p:to>
                                        <p:strVal val="visible"/>
                                      </p:to>
                                    </p:set>
                                    <p:animEffect transition="in" filter="diamond(in)">
                                      <p:cBhvr>
                                        <p:cTn id="50" dur="500"/>
                                        <p:tgtEl>
                                          <p:spTgt spid="32810"/>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32811"/>
                                        </p:tgtEl>
                                        <p:attrNameLst>
                                          <p:attrName>style.visibility</p:attrName>
                                        </p:attrNameLst>
                                      </p:cBhvr>
                                      <p:to>
                                        <p:strVal val="visible"/>
                                      </p:to>
                                    </p:set>
                                    <p:anim calcmode="discrete" valueType="clr">
                                      <p:cBhvr>
                                        <p:cTn id="55" dur="80" fill="hold"/>
                                        <p:tgtEl>
                                          <p:spTgt spid="32811"/>
                                        </p:tgtEl>
                                        <p:attrNameLst>
                                          <p:attrName>style.color</p:attrName>
                                        </p:attrNameLst>
                                      </p:cBhvr>
                                      <p:tavLst>
                                        <p:tav tm="0">
                                          <p:val>
                                            <p:strVal val="#3366ff [5]"/>
                                          </p:val>
                                        </p:tav>
                                        <p:tav tm="50000">
                                          <p:val>
                                            <p:strVal val="#dc5900 [6]"/>
                                          </p:val>
                                        </p:tav>
                                      </p:tavLst>
                                    </p:anim>
                                    <p:anim calcmode="discrete" valueType="clr">
                                      <p:cBhvr>
                                        <p:cTn id="56" dur="80" fill="hold"/>
                                        <p:tgtEl>
                                          <p:spTgt spid="32811"/>
                                        </p:tgtEl>
                                        <p:attrNameLst>
                                          <p:attrName>fillcolor</p:attrName>
                                        </p:attrNameLst>
                                      </p:cBhvr>
                                      <p:tavLst>
                                        <p:tav tm="0">
                                          <p:val>
                                            <p:strVal val="#3366ff [5]"/>
                                          </p:val>
                                        </p:tav>
                                        <p:tav tm="50000">
                                          <p:val>
                                            <p:strVal val="#dc5900 [6]"/>
                                          </p:val>
                                        </p:tav>
                                      </p:tavLst>
                                    </p:anim>
                                    <p:set>
                                      <p:cBhvr>
                                        <p:cTn id="57" dur="80" fill="hold"/>
                                        <p:tgtEl>
                                          <p:spTgt spid="328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0" grpId="0"/>
      <p:bldP spid="32801" grpId="0"/>
      <p:bldP spid="32802" grpId="0"/>
      <p:bldP spid="32803" grpId="0"/>
      <p:bldP spid="32804" grpId="0"/>
      <p:bldP spid="32805" grpId="0"/>
      <p:bldP spid="32806" grpId="0"/>
      <p:bldP spid="32807" grpId="0"/>
      <p:bldP spid="32809" grpId="0"/>
      <p:bldP spid="32810" grpId="0"/>
      <p:bldP spid="32811"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3794" name="Text Box 2"/>
          <p:cNvSpPr/>
          <p:nvPr/>
        </p:nvSpPr>
        <p:spPr>
          <a:xfrm>
            <a:off x="1187450" y="2295525"/>
            <a:ext cx="2635250" cy="8239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4800" b="1"/>
              <a:t>表现型＝</a:t>
            </a:r>
            <a:endParaRPr lang="zh-CN" altLang="en-US" sz="4800" b="1"/>
          </a:p>
        </p:txBody>
      </p:sp>
      <p:sp>
        <p:nvSpPr>
          <p:cNvPr id="33795" name="Text Box 3"/>
          <p:cNvSpPr/>
          <p:nvPr/>
        </p:nvSpPr>
        <p:spPr>
          <a:xfrm>
            <a:off x="3851275" y="2276475"/>
            <a:ext cx="5086350" cy="8239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4800" b="1"/>
              <a:t>基因型＋环境条件</a:t>
            </a:r>
            <a:endParaRPr lang="zh-CN" altLang="en-US" sz="4800" b="1"/>
          </a:p>
        </p:txBody>
      </p:sp>
      <p:grpSp>
        <p:nvGrpSpPr>
          <p:cNvPr id="33796" name="Group 4"/>
          <p:cNvGrpSpPr/>
          <p:nvPr/>
        </p:nvGrpSpPr>
        <p:grpSpPr>
          <a:xfrm>
            <a:off x="2195513" y="1916113"/>
            <a:ext cx="5329237" cy="504825"/>
            <a:chOff x="1383" y="1207"/>
            <a:chExt cx="3357" cy="318"/>
          </a:xfrm>
        </p:grpSpPr>
        <p:cxnSp>
          <p:nvCxnSpPr>
            <p:cNvPr id="33820" name="Line 5"/>
            <p:cNvCxnSpPr/>
            <p:nvPr/>
          </p:nvCxnSpPr>
          <p:spPr>
            <a:xfrm flipH="1">
              <a:off x="4740" y="1207"/>
              <a:ext cx="0" cy="318"/>
            </a:xfrm>
            <a:prstGeom prst="line">
              <a:avLst/>
            </a:prstGeom>
            <a:noFill/>
            <a:ln w="38100">
              <a:solidFill>
                <a:schemeClr val="tx1"/>
              </a:solidFill>
              <a:miter lim="800000"/>
            </a:ln>
          </p:spPr>
        </p:cxnSp>
        <p:cxnSp>
          <p:nvCxnSpPr>
            <p:cNvPr id="33821" name="Line 6"/>
            <p:cNvCxnSpPr/>
            <p:nvPr/>
          </p:nvCxnSpPr>
          <p:spPr>
            <a:xfrm flipH="1">
              <a:off x="1383" y="1207"/>
              <a:ext cx="3357" cy="0"/>
            </a:xfrm>
            <a:prstGeom prst="line">
              <a:avLst/>
            </a:prstGeom>
            <a:noFill/>
            <a:ln w="38100">
              <a:solidFill>
                <a:schemeClr val="tx1"/>
              </a:solidFill>
              <a:miter lim="800000"/>
            </a:ln>
          </p:spPr>
        </p:cxnSp>
        <p:cxnSp>
          <p:nvCxnSpPr>
            <p:cNvPr id="33822" name="Line 7"/>
            <p:cNvCxnSpPr/>
            <p:nvPr/>
          </p:nvCxnSpPr>
          <p:spPr>
            <a:xfrm flipH="1">
              <a:off x="1383" y="1207"/>
              <a:ext cx="0" cy="318"/>
            </a:xfrm>
            <a:prstGeom prst="line">
              <a:avLst/>
            </a:prstGeom>
            <a:noFill/>
            <a:ln w="38100">
              <a:solidFill>
                <a:schemeClr val="tx1"/>
              </a:solidFill>
              <a:miter lim="800000"/>
              <a:tailEnd type="triangle"/>
            </a:ln>
          </p:spPr>
        </p:cxnSp>
      </p:grpSp>
      <p:sp>
        <p:nvSpPr>
          <p:cNvPr id="33797" name="Text Box 8"/>
          <p:cNvSpPr/>
          <p:nvPr/>
        </p:nvSpPr>
        <p:spPr>
          <a:xfrm>
            <a:off x="3348038" y="1268413"/>
            <a:ext cx="2684462" cy="51911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0000CC"/>
                </a:solidFill>
              </a:rPr>
              <a:t>不可遗传的变异</a:t>
            </a:r>
            <a:endParaRPr lang="zh-CN" altLang="en-US" sz="2800" b="1">
              <a:solidFill>
                <a:srgbClr val="0000CC"/>
              </a:solidFill>
            </a:endParaRPr>
          </a:p>
        </p:txBody>
      </p:sp>
      <p:sp>
        <p:nvSpPr>
          <p:cNvPr id="33798" name="Text Box 9"/>
          <p:cNvSpPr/>
          <p:nvPr/>
        </p:nvSpPr>
        <p:spPr>
          <a:xfrm>
            <a:off x="7092950" y="2852738"/>
            <a:ext cx="1612900" cy="51911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t>（改变）</a:t>
            </a:r>
            <a:endParaRPr lang="zh-CN" altLang="en-US" sz="2800" b="1"/>
          </a:p>
        </p:txBody>
      </p:sp>
      <p:sp>
        <p:nvSpPr>
          <p:cNvPr id="33799" name="Text Box 10"/>
          <p:cNvSpPr/>
          <p:nvPr/>
        </p:nvSpPr>
        <p:spPr>
          <a:xfrm>
            <a:off x="4067175" y="2924175"/>
            <a:ext cx="1612900" cy="5191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t>（改变）</a:t>
            </a:r>
            <a:endParaRPr lang="zh-CN" altLang="en-US" sz="2800" b="1"/>
          </a:p>
        </p:txBody>
      </p:sp>
      <p:sp>
        <p:nvSpPr>
          <p:cNvPr id="33800" name="Text Box 11"/>
          <p:cNvSpPr/>
          <p:nvPr/>
        </p:nvSpPr>
        <p:spPr>
          <a:xfrm>
            <a:off x="1547813" y="2924175"/>
            <a:ext cx="1612900" cy="5191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t>（改变）</a:t>
            </a:r>
            <a:endParaRPr lang="zh-CN" altLang="en-US" sz="2800" b="1"/>
          </a:p>
        </p:txBody>
      </p:sp>
      <p:grpSp>
        <p:nvGrpSpPr>
          <p:cNvPr id="33801" name="Group 12"/>
          <p:cNvGrpSpPr/>
          <p:nvPr/>
        </p:nvGrpSpPr>
        <p:grpSpPr>
          <a:xfrm>
            <a:off x="7451725" y="3357563"/>
            <a:ext cx="576263" cy="1150937"/>
            <a:chOff x="4195" y="2115"/>
            <a:chExt cx="545" cy="725"/>
          </a:xfrm>
        </p:grpSpPr>
        <p:cxnSp>
          <p:nvCxnSpPr>
            <p:cNvPr id="33818" name="Line 13"/>
            <p:cNvCxnSpPr/>
            <p:nvPr/>
          </p:nvCxnSpPr>
          <p:spPr>
            <a:xfrm flipH="1">
              <a:off x="4740" y="2115"/>
              <a:ext cx="0" cy="725"/>
            </a:xfrm>
            <a:prstGeom prst="line">
              <a:avLst/>
            </a:prstGeom>
            <a:noFill/>
            <a:ln w="38100">
              <a:solidFill>
                <a:schemeClr val="tx1"/>
              </a:solidFill>
              <a:miter lim="800000"/>
            </a:ln>
          </p:spPr>
        </p:cxnSp>
        <p:cxnSp>
          <p:nvCxnSpPr>
            <p:cNvPr id="33819" name="Line 14"/>
            <p:cNvCxnSpPr/>
            <p:nvPr/>
          </p:nvCxnSpPr>
          <p:spPr>
            <a:xfrm flipH="1">
              <a:off x="4195" y="2840"/>
              <a:ext cx="545" cy="0"/>
            </a:xfrm>
            <a:prstGeom prst="line">
              <a:avLst/>
            </a:prstGeom>
            <a:noFill/>
            <a:ln w="38100">
              <a:solidFill>
                <a:schemeClr val="tx1"/>
              </a:solidFill>
              <a:miter lim="800000"/>
              <a:tailEnd type="triangle"/>
            </a:ln>
          </p:spPr>
        </p:cxnSp>
      </p:grpSp>
      <p:sp>
        <p:nvSpPr>
          <p:cNvPr id="33802" name="AutoShape 15"/>
          <p:cNvSpPr/>
          <p:nvPr/>
        </p:nvSpPr>
        <p:spPr>
          <a:xfrm>
            <a:off x="7380288" y="3860800"/>
            <a:ext cx="144462" cy="1225550"/>
          </a:xfrm>
          <a:prstGeom prst="rightBrace">
            <a:avLst>
              <a:gd name="adj1" fmla="val 70696"/>
              <a:gd name="adj2" fmla="val 50000"/>
            </a:avLst>
          </a:prstGeom>
          <a:noFill/>
          <a:ln w="38100">
            <a:solidFill>
              <a:schemeClr val="tx1"/>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33803" name="Text Box 16"/>
          <p:cNvSpPr/>
          <p:nvPr/>
        </p:nvSpPr>
        <p:spPr>
          <a:xfrm>
            <a:off x="5364163" y="3789363"/>
            <a:ext cx="1970087" cy="137318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FF0000"/>
                </a:solidFill>
              </a:rPr>
              <a:t>基因突变</a:t>
            </a:r>
            <a:endParaRPr lang="zh-CN" altLang="en-US" sz="2800" b="1">
              <a:solidFill>
                <a:srgbClr val="FF0000"/>
              </a:solidFill>
            </a:endParaRPr>
          </a:p>
          <a:p>
            <a:pPr marL="0" lvl="0" indent="0" eaLnBrk="1" hangingPunct="1"/>
            <a:r>
              <a:rPr lang="zh-CN" altLang="en-US" sz="2800" b="1">
                <a:solidFill>
                  <a:srgbClr val="FF0000"/>
                </a:solidFill>
              </a:rPr>
              <a:t>基因重组</a:t>
            </a:r>
            <a:endParaRPr lang="zh-CN" altLang="en-US" sz="2800" b="1">
              <a:solidFill>
                <a:srgbClr val="FF0000"/>
              </a:solidFill>
            </a:endParaRPr>
          </a:p>
          <a:p>
            <a:pPr marL="0" lvl="0" indent="0" eaLnBrk="1" hangingPunct="1"/>
            <a:r>
              <a:rPr lang="zh-CN" altLang="en-US" sz="2800" b="1"/>
              <a:t>染色体变异</a:t>
            </a:r>
            <a:endParaRPr lang="zh-CN" altLang="en-US" sz="2800" b="1"/>
          </a:p>
        </p:txBody>
      </p:sp>
      <p:sp>
        <p:nvSpPr>
          <p:cNvPr id="33804" name="AutoShape 17"/>
          <p:cNvSpPr/>
          <p:nvPr/>
        </p:nvSpPr>
        <p:spPr>
          <a:xfrm>
            <a:off x="5219700" y="3860800"/>
            <a:ext cx="144463" cy="1295400"/>
          </a:xfrm>
          <a:prstGeom prst="leftBrace">
            <a:avLst>
              <a:gd name="adj1" fmla="val 74725"/>
              <a:gd name="adj2" fmla="val 50000"/>
            </a:avLst>
          </a:prstGeom>
          <a:noFill/>
          <a:ln w="38100">
            <a:solidFill>
              <a:schemeClr val="tx1"/>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grpSp>
        <p:nvGrpSpPr>
          <p:cNvPr id="33805" name="Group 18"/>
          <p:cNvGrpSpPr/>
          <p:nvPr/>
        </p:nvGrpSpPr>
        <p:grpSpPr>
          <a:xfrm>
            <a:off x="4716463" y="3500438"/>
            <a:ext cx="431800" cy="1079500"/>
            <a:chOff x="2699" y="2115"/>
            <a:chExt cx="272" cy="680"/>
          </a:xfrm>
        </p:grpSpPr>
        <p:cxnSp>
          <p:nvCxnSpPr>
            <p:cNvPr id="33816" name="Line 19"/>
            <p:cNvCxnSpPr/>
            <p:nvPr/>
          </p:nvCxnSpPr>
          <p:spPr>
            <a:xfrm flipH="1">
              <a:off x="2699" y="2795"/>
              <a:ext cx="272" cy="0"/>
            </a:xfrm>
            <a:prstGeom prst="line">
              <a:avLst/>
            </a:prstGeom>
            <a:noFill/>
            <a:ln w="38100">
              <a:solidFill>
                <a:schemeClr val="tx1"/>
              </a:solidFill>
              <a:miter lim="800000"/>
            </a:ln>
          </p:spPr>
        </p:cxnSp>
        <p:cxnSp>
          <p:nvCxnSpPr>
            <p:cNvPr id="33817" name="Line 20"/>
            <p:cNvCxnSpPr/>
            <p:nvPr/>
          </p:nvCxnSpPr>
          <p:spPr>
            <a:xfrm flipH="1" flipV="1">
              <a:off x="2699" y="2115"/>
              <a:ext cx="0" cy="680"/>
            </a:xfrm>
            <a:prstGeom prst="line">
              <a:avLst/>
            </a:prstGeom>
            <a:noFill/>
            <a:ln w="38100">
              <a:solidFill>
                <a:schemeClr val="tx1"/>
              </a:solidFill>
              <a:miter lim="800000"/>
              <a:tailEnd type="triangle"/>
            </a:ln>
          </p:spPr>
        </p:cxnSp>
      </p:grpSp>
      <p:grpSp>
        <p:nvGrpSpPr>
          <p:cNvPr id="33806" name="Group 21"/>
          <p:cNvGrpSpPr/>
          <p:nvPr/>
        </p:nvGrpSpPr>
        <p:grpSpPr>
          <a:xfrm>
            <a:off x="2195513" y="3429000"/>
            <a:ext cx="2160587" cy="720725"/>
            <a:chOff x="1383" y="2160"/>
            <a:chExt cx="1361" cy="454"/>
          </a:xfrm>
        </p:grpSpPr>
        <p:cxnSp>
          <p:nvCxnSpPr>
            <p:cNvPr id="33813" name="Line 22"/>
            <p:cNvCxnSpPr/>
            <p:nvPr/>
          </p:nvCxnSpPr>
          <p:spPr>
            <a:xfrm flipH="1">
              <a:off x="2744" y="2205"/>
              <a:ext cx="0" cy="409"/>
            </a:xfrm>
            <a:prstGeom prst="line">
              <a:avLst/>
            </a:prstGeom>
            <a:noFill/>
            <a:ln w="38100">
              <a:solidFill>
                <a:schemeClr val="tx1"/>
              </a:solidFill>
              <a:miter lim="800000"/>
            </a:ln>
          </p:spPr>
        </p:cxnSp>
        <p:cxnSp>
          <p:nvCxnSpPr>
            <p:cNvPr id="33814" name="Line 23"/>
            <p:cNvCxnSpPr/>
            <p:nvPr/>
          </p:nvCxnSpPr>
          <p:spPr>
            <a:xfrm flipH="1">
              <a:off x="1383" y="2614"/>
              <a:ext cx="1361" cy="0"/>
            </a:xfrm>
            <a:prstGeom prst="line">
              <a:avLst/>
            </a:prstGeom>
            <a:noFill/>
            <a:ln w="38100">
              <a:solidFill>
                <a:schemeClr val="tx1"/>
              </a:solidFill>
              <a:miter lim="800000"/>
            </a:ln>
          </p:spPr>
        </p:cxnSp>
        <p:cxnSp>
          <p:nvCxnSpPr>
            <p:cNvPr id="33815" name="Line 24"/>
            <p:cNvCxnSpPr/>
            <p:nvPr/>
          </p:nvCxnSpPr>
          <p:spPr>
            <a:xfrm flipH="1" flipV="1">
              <a:off x="1383" y="2160"/>
              <a:ext cx="0" cy="454"/>
            </a:xfrm>
            <a:prstGeom prst="line">
              <a:avLst/>
            </a:prstGeom>
            <a:noFill/>
            <a:ln w="38100">
              <a:solidFill>
                <a:schemeClr val="tx1"/>
              </a:solidFill>
              <a:miter lim="800000"/>
              <a:tailEnd type="triangle"/>
            </a:ln>
          </p:spPr>
        </p:cxnSp>
      </p:grpSp>
      <p:sp>
        <p:nvSpPr>
          <p:cNvPr id="33807" name="Text Box 25"/>
          <p:cNvSpPr/>
          <p:nvPr/>
        </p:nvSpPr>
        <p:spPr>
          <a:xfrm>
            <a:off x="1908175" y="4149725"/>
            <a:ext cx="2327275" cy="519113"/>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0000CC"/>
                </a:solidFill>
              </a:rPr>
              <a:t>可遗传的变异</a:t>
            </a:r>
            <a:endParaRPr lang="zh-CN" altLang="en-US" sz="2800" b="1">
              <a:solidFill>
                <a:srgbClr val="0000CC"/>
              </a:solidFill>
            </a:endParaRPr>
          </a:p>
        </p:txBody>
      </p:sp>
      <p:sp>
        <p:nvSpPr>
          <p:cNvPr id="33808" name="Text Box 13"/>
          <p:cNvSpPr/>
          <p:nvPr/>
        </p:nvSpPr>
        <p:spPr>
          <a:xfrm>
            <a:off x="4859338" y="5211763"/>
            <a:ext cx="3673475" cy="954087"/>
          </a:xfrm>
          <a:prstGeom prst="rect">
            <a:avLst/>
          </a:prstGeom>
          <a:noFill/>
          <a:ln w="38100">
            <a:solidFill>
              <a:srgbClr val="C0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6600CC"/>
                </a:solidFill>
              </a:rPr>
              <a:t>由于</a:t>
            </a:r>
            <a:r>
              <a:rPr lang="zh-CN" altLang="en-US" sz="2800" b="1">
                <a:solidFill>
                  <a:srgbClr val="00B050"/>
                </a:solidFill>
              </a:rPr>
              <a:t>生殖细胞</a:t>
            </a:r>
            <a:r>
              <a:rPr lang="zh-CN" altLang="en-US" sz="2800" b="1">
                <a:solidFill>
                  <a:srgbClr val="6600CC"/>
                </a:solidFill>
              </a:rPr>
              <a:t>内</a:t>
            </a:r>
            <a:r>
              <a:rPr lang="zh-CN" altLang="en-US" sz="2800" b="1">
                <a:solidFill>
                  <a:srgbClr val="00B050"/>
                </a:solidFill>
              </a:rPr>
              <a:t>遗传物质的改变</a:t>
            </a:r>
            <a:r>
              <a:rPr lang="zh-CN" altLang="en-US" sz="2800" b="1">
                <a:solidFill>
                  <a:srgbClr val="6600CC"/>
                </a:solidFill>
              </a:rPr>
              <a:t>而引起</a:t>
            </a:r>
            <a:endParaRPr lang="zh-CN" altLang="en-US" sz="2800" b="1">
              <a:solidFill>
                <a:srgbClr val="6600CC"/>
              </a:solidFill>
            </a:endParaRPr>
          </a:p>
        </p:txBody>
      </p:sp>
      <p:sp>
        <p:nvSpPr>
          <p:cNvPr id="33809" name="Text Box 9"/>
          <p:cNvSpPr/>
          <p:nvPr/>
        </p:nvSpPr>
        <p:spPr>
          <a:xfrm>
            <a:off x="2555875" y="242888"/>
            <a:ext cx="4319588" cy="954087"/>
          </a:xfrm>
          <a:prstGeom prst="rect">
            <a:avLst/>
          </a:prstGeom>
          <a:noFill/>
          <a:ln w="38100">
            <a:solidFill>
              <a:srgbClr val="C0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a:solidFill>
                  <a:srgbClr val="6600CC"/>
                </a:solidFill>
              </a:rPr>
              <a:t>仅仅由</a:t>
            </a:r>
            <a:r>
              <a:rPr lang="zh-CN" altLang="en-US" sz="2800">
                <a:solidFill>
                  <a:srgbClr val="00B050"/>
                </a:solidFill>
              </a:rPr>
              <a:t>环境</a:t>
            </a:r>
            <a:r>
              <a:rPr lang="zh-CN" altLang="en-US" sz="2800">
                <a:solidFill>
                  <a:srgbClr val="6600CC"/>
                </a:solidFill>
              </a:rPr>
              <a:t>因素引起，</a:t>
            </a:r>
            <a:r>
              <a:rPr lang="zh-CN" altLang="en-US" sz="2800">
                <a:solidFill>
                  <a:srgbClr val="00B050"/>
                </a:solidFill>
              </a:rPr>
              <a:t>没有</a:t>
            </a:r>
            <a:r>
              <a:rPr lang="zh-CN" altLang="en-US" sz="2800">
                <a:solidFill>
                  <a:srgbClr val="6600CC"/>
                </a:solidFill>
              </a:rPr>
              <a:t>引起</a:t>
            </a:r>
            <a:r>
              <a:rPr lang="zh-CN" altLang="en-US" sz="2800">
                <a:solidFill>
                  <a:srgbClr val="00B050"/>
                </a:solidFill>
              </a:rPr>
              <a:t>遗传物质</a:t>
            </a:r>
            <a:r>
              <a:rPr lang="zh-CN" altLang="en-US" sz="2800">
                <a:solidFill>
                  <a:srgbClr val="6600CC"/>
                </a:solidFill>
              </a:rPr>
              <a:t>的变化</a:t>
            </a:r>
            <a:endParaRPr lang="zh-CN" altLang="en-US" sz="2800">
              <a:solidFill>
                <a:srgbClr val="6600CC"/>
              </a:solidFill>
            </a:endParaRPr>
          </a:p>
        </p:txBody>
      </p:sp>
      <p:sp>
        <p:nvSpPr>
          <p:cNvPr id="33810" name="Text Box 4"/>
          <p:cNvSpPr/>
          <p:nvPr/>
        </p:nvSpPr>
        <p:spPr>
          <a:xfrm>
            <a:off x="109538" y="3500438"/>
            <a:ext cx="574675" cy="2838450"/>
          </a:xfrm>
          <a:prstGeom prst="rect">
            <a:avLst/>
          </a:prstGeom>
          <a:noFill/>
          <a:ln w="38100">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t>生物的变异</a:t>
            </a:r>
            <a:endParaRPr lang="zh-CN" altLang="en-US" sz="3600" b="1"/>
          </a:p>
        </p:txBody>
      </p:sp>
      <p:cxnSp>
        <p:nvCxnSpPr>
          <p:cNvPr id="33811" name="直接箭头连接符 30"/>
          <p:cNvCxnSpPr/>
          <p:nvPr/>
        </p:nvCxnSpPr>
        <p:spPr>
          <a:xfrm flipV="1">
            <a:off x="611188" y="1700213"/>
            <a:ext cx="2665412" cy="2376487"/>
          </a:xfrm>
          <a:prstGeom prst="line">
            <a:avLst/>
          </a:prstGeom>
          <a:noFill/>
          <a:ln w="38100">
            <a:solidFill>
              <a:srgbClr val="FF0000"/>
            </a:solidFill>
            <a:miter lim="800000"/>
            <a:tailEnd type="arrow"/>
          </a:ln>
        </p:spPr>
      </p:cxnSp>
      <p:cxnSp>
        <p:nvCxnSpPr>
          <p:cNvPr id="33812" name="直接箭头连接符 33"/>
          <p:cNvCxnSpPr/>
          <p:nvPr/>
        </p:nvCxnSpPr>
        <p:spPr>
          <a:xfrm flipV="1">
            <a:off x="755650" y="4652963"/>
            <a:ext cx="1512888" cy="792162"/>
          </a:xfrm>
          <a:prstGeom prst="line">
            <a:avLst/>
          </a:prstGeom>
          <a:noFill/>
          <a:ln w="38100">
            <a:solidFill>
              <a:srgbClr val="FF0000"/>
            </a:solidFill>
            <a:miter lim="800000"/>
            <a:tailEnd type="arrow"/>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linds(horizontal)">
                                      <p:cBhvr>
                                        <p:cTn id="7" dur="500"/>
                                        <p:tgtEl>
                                          <p:spTgt spid="3379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blinds(horizontal)">
                                      <p:cBhvr>
                                        <p:cTn id="12" dur="500"/>
                                        <p:tgtEl>
                                          <p:spTgt spid="3380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strips(downLeft)">
                                      <p:cBhvr>
                                        <p:cTn id="17" dur="500"/>
                                        <p:tgtEl>
                                          <p:spTgt spid="3379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linds(horizontal)">
                                      <p:cBhvr>
                                        <p:cTn id="22" dur="500"/>
                                        <p:tgtEl>
                                          <p:spTgt spid="3379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3801"/>
                                        </p:tgtEl>
                                        <p:attrNameLst>
                                          <p:attrName>style.visibility</p:attrName>
                                        </p:attrNameLst>
                                      </p:cBhvr>
                                      <p:to>
                                        <p:strVal val="visible"/>
                                      </p:to>
                                    </p:set>
                                    <p:animEffect transition="in" filter="blinds(horizontal)">
                                      <p:cBhvr>
                                        <p:cTn id="27" dur="500"/>
                                        <p:tgtEl>
                                          <p:spTgt spid="3380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802"/>
                                        </p:tgtEl>
                                        <p:attrNameLst>
                                          <p:attrName>style.visibility</p:attrName>
                                        </p:attrNameLst>
                                      </p:cBhvr>
                                      <p:to>
                                        <p:strVal val="visible"/>
                                      </p:to>
                                    </p:set>
                                    <p:animEffect transition="in" filter="blinds(horizontal)">
                                      <p:cBhvr>
                                        <p:cTn id="30" dur="500"/>
                                        <p:tgtEl>
                                          <p:spTgt spid="3380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803"/>
                                        </p:tgtEl>
                                        <p:attrNameLst>
                                          <p:attrName>style.visibility</p:attrName>
                                        </p:attrNameLst>
                                      </p:cBhvr>
                                      <p:to>
                                        <p:strVal val="visible"/>
                                      </p:to>
                                    </p:set>
                                    <p:animEffect transition="in" filter="blinds(horizontal)">
                                      <p:cBhvr>
                                        <p:cTn id="35" dur="500"/>
                                        <p:tgtEl>
                                          <p:spTgt spid="33803"/>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3804"/>
                                        </p:tgtEl>
                                        <p:attrNameLst>
                                          <p:attrName>style.visibility</p:attrName>
                                        </p:attrNameLst>
                                      </p:cBhvr>
                                      <p:to>
                                        <p:strVal val="visible"/>
                                      </p:to>
                                    </p:set>
                                    <p:animEffect transition="in" filter="blinds(horizontal)">
                                      <p:cBhvr>
                                        <p:cTn id="40" dur="500"/>
                                        <p:tgtEl>
                                          <p:spTgt spid="33804"/>
                                        </p:tgtEl>
                                      </p:cBhvr>
                                    </p:animEffect>
                                  </p:childTnLst>
                                </p:cTn>
                              </p:par>
                              <p:par>
                                <p:cTn id="41" presetID="3" presetClass="entr" presetSubtype="10" fill="hold" nodeType="withEffect">
                                  <p:stCondLst>
                                    <p:cond delay="0"/>
                                  </p:stCondLst>
                                  <p:childTnLst>
                                    <p:set>
                                      <p:cBhvr>
                                        <p:cTn id="42" dur="1" fill="hold">
                                          <p:stCondLst>
                                            <p:cond delay="0"/>
                                          </p:stCondLst>
                                        </p:cTn>
                                        <p:tgtEl>
                                          <p:spTgt spid="33805"/>
                                        </p:tgtEl>
                                        <p:attrNameLst>
                                          <p:attrName>style.visibility</p:attrName>
                                        </p:attrNameLst>
                                      </p:cBhvr>
                                      <p:to>
                                        <p:strVal val="visible"/>
                                      </p:to>
                                    </p:set>
                                    <p:animEffect transition="in" filter="blinds(horizontal)">
                                      <p:cBhvr>
                                        <p:cTn id="43" dur="500"/>
                                        <p:tgtEl>
                                          <p:spTgt spid="33805"/>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3799"/>
                                        </p:tgtEl>
                                        <p:attrNameLst>
                                          <p:attrName>style.visibility</p:attrName>
                                        </p:attrNameLst>
                                      </p:cBhvr>
                                      <p:to>
                                        <p:strVal val="visible"/>
                                      </p:to>
                                    </p:set>
                                    <p:animEffect transition="in" filter="blinds(horizontal)">
                                      <p:cBhvr>
                                        <p:cTn id="48" dur="500"/>
                                        <p:tgtEl>
                                          <p:spTgt spid="33799"/>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33806"/>
                                        </p:tgtEl>
                                        <p:attrNameLst>
                                          <p:attrName>style.visibility</p:attrName>
                                        </p:attrNameLst>
                                      </p:cBhvr>
                                      <p:to>
                                        <p:strVal val="visible"/>
                                      </p:to>
                                    </p:set>
                                    <p:animEffect transition="in" filter="blinds(horizontal)">
                                      <p:cBhvr>
                                        <p:cTn id="53" dur="500"/>
                                        <p:tgtEl>
                                          <p:spTgt spid="33806"/>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3807"/>
                                        </p:tgtEl>
                                        <p:attrNameLst>
                                          <p:attrName>style.visibility</p:attrName>
                                        </p:attrNameLst>
                                      </p:cBhvr>
                                      <p:to>
                                        <p:strVal val="visible"/>
                                      </p:to>
                                    </p:set>
                                    <p:animEffect transition="in" filter="strips(downLeft)">
                                      <p:cBhvr>
                                        <p:cTn id="58" dur="500"/>
                                        <p:tgtEl>
                                          <p:spTgt spid="33807"/>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8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8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33800" grpId="0"/>
      <p:bldP spid="33802" grpId="0"/>
      <p:bldP spid="33803" grpId="0"/>
      <p:bldP spid="33804" grpId="0"/>
      <p:bldP spid="33807" grpId="0"/>
      <p:bldP spid="33810"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4818" name="Rectangle 6"/>
          <p:cNvSpPr/>
          <p:nvPr/>
        </p:nvSpPr>
        <p:spPr>
          <a:xfrm>
            <a:off x="323850" y="692150"/>
            <a:ext cx="8820150" cy="56896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lnSpc>
                <a:spcPct val="90000"/>
              </a:lnSpc>
            </a:pPr>
            <a:r>
              <a:rPr lang="en-US" altLang="zh-CN" sz="3600" b="1">
                <a:latin typeface="隶书" pitchFamily="1" charset="-122"/>
                <a:ea typeface="隶书" pitchFamily="1" charset="-122"/>
              </a:rPr>
              <a:t>1</a:t>
            </a:r>
            <a:r>
              <a:rPr lang="zh-CN" altLang="en-US" sz="3600" b="1">
                <a:latin typeface="隶书" pitchFamily="1" charset="-122"/>
                <a:ea typeface="隶书" pitchFamily="1" charset="-122"/>
              </a:rPr>
              <a:t>、某自花传粉植物连续几代开红花，一次开出一朵白花，白花的后代全开白花，其原因是（     ）</a:t>
            </a:r>
            <a:endParaRPr lang="zh-CN" altLang="en-US" sz="3600" b="1">
              <a:latin typeface="隶书" pitchFamily="1" charset="-122"/>
              <a:ea typeface="隶书" pitchFamily="1" charset="-122"/>
            </a:endParaRPr>
          </a:p>
          <a:p>
            <a:pPr marL="0" lvl="0" indent="0" eaLnBrk="1" hangingPunct="1">
              <a:lnSpc>
                <a:spcPct val="120000"/>
              </a:lnSpc>
            </a:pPr>
            <a:r>
              <a:rPr lang="en-US" altLang="zh-CN" sz="3600" b="1">
                <a:latin typeface="隶书" pitchFamily="1" charset="-122"/>
                <a:ea typeface="隶书" pitchFamily="1" charset="-122"/>
              </a:rPr>
              <a:t>A. </a:t>
            </a:r>
            <a:r>
              <a:rPr lang="zh-CN" altLang="en-US" sz="3600" b="1">
                <a:latin typeface="隶书" pitchFamily="1" charset="-122"/>
                <a:ea typeface="隶书" pitchFamily="1" charset="-122"/>
              </a:rPr>
              <a:t>基因分离    </a:t>
            </a:r>
            <a:r>
              <a:rPr lang="en-US" altLang="zh-CN" sz="3600" b="1">
                <a:latin typeface="隶书" pitchFamily="1" charset="-122"/>
                <a:ea typeface="隶书" pitchFamily="1" charset="-122"/>
              </a:rPr>
              <a:t>B. </a:t>
            </a:r>
            <a:r>
              <a:rPr lang="zh-CN" altLang="en-US" sz="3600" b="1">
                <a:latin typeface="隶书" pitchFamily="1" charset="-122"/>
                <a:ea typeface="隶书" pitchFamily="1" charset="-122"/>
              </a:rPr>
              <a:t>基因重组</a:t>
            </a:r>
            <a:endParaRPr lang="zh-CN" altLang="en-US" sz="3600" b="1">
              <a:latin typeface="隶书" pitchFamily="1" charset="-122"/>
              <a:ea typeface="隶书" pitchFamily="1" charset="-122"/>
            </a:endParaRPr>
          </a:p>
          <a:p>
            <a:pPr marL="0" lvl="0" indent="0" eaLnBrk="1" hangingPunct="1">
              <a:lnSpc>
                <a:spcPct val="120000"/>
              </a:lnSpc>
            </a:pPr>
            <a:r>
              <a:rPr lang="en-US" altLang="zh-CN" sz="3600" b="1">
                <a:latin typeface="隶书" pitchFamily="1" charset="-122"/>
                <a:ea typeface="隶书" pitchFamily="1" charset="-122"/>
              </a:rPr>
              <a:t>C. </a:t>
            </a:r>
            <a:r>
              <a:rPr lang="zh-CN" altLang="en-US" sz="3600" b="1">
                <a:latin typeface="隶书" pitchFamily="1" charset="-122"/>
                <a:ea typeface="隶书" pitchFamily="1" charset="-122"/>
              </a:rPr>
              <a:t>基因突变    </a:t>
            </a:r>
            <a:r>
              <a:rPr lang="en-US" altLang="zh-CN" sz="3600" b="1">
                <a:latin typeface="隶书" pitchFamily="1" charset="-122"/>
                <a:ea typeface="隶书" pitchFamily="1" charset="-122"/>
              </a:rPr>
              <a:t>D. </a:t>
            </a:r>
            <a:r>
              <a:rPr lang="zh-CN" altLang="en-US" sz="3600" b="1">
                <a:latin typeface="隶书" pitchFamily="1" charset="-122"/>
                <a:ea typeface="隶书" pitchFamily="1" charset="-122"/>
              </a:rPr>
              <a:t>环境刺激</a:t>
            </a:r>
            <a:endParaRPr lang="zh-CN" altLang="en-US" sz="3600" b="1">
              <a:latin typeface="隶书" pitchFamily="1" charset="-122"/>
              <a:ea typeface="隶书" pitchFamily="1" charset="-122"/>
            </a:endParaRPr>
          </a:p>
          <a:p>
            <a:pPr marL="0" lvl="0" indent="0" eaLnBrk="1" hangingPunct="1">
              <a:lnSpc>
                <a:spcPct val="90000"/>
              </a:lnSpc>
            </a:pPr>
            <a:r>
              <a:rPr lang="en-US" altLang="zh-CN" sz="3600" b="1">
                <a:latin typeface="隶书" pitchFamily="1" charset="-122"/>
                <a:ea typeface="隶书" pitchFamily="1" charset="-122"/>
              </a:rPr>
              <a:t>2</a:t>
            </a:r>
            <a:r>
              <a:rPr lang="zh-CN" altLang="en-US" sz="3600" b="1">
                <a:latin typeface="隶书" pitchFamily="1" charset="-122"/>
                <a:ea typeface="隶书" pitchFamily="1" charset="-122"/>
              </a:rPr>
              <a:t>、生物界是千姿百态，多种多样的，这都要建立在生物丰富变异的基础上。生物丰富的变异主要来源于</a:t>
            </a:r>
            <a:endParaRPr lang="zh-CN" altLang="en-US" sz="3600" b="1">
              <a:latin typeface="隶书" pitchFamily="1" charset="-122"/>
              <a:ea typeface="隶书" pitchFamily="1" charset="-122"/>
            </a:endParaRPr>
          </a:p>
          <a:p>
            <a:pPr marL="0" lvl="0" indent="0" eaLnBrk="1" hangingPunct="1">
              <a:lnSpc>
                <a:spcPct val="120000"/>
              </a:lnSpc>
            </a:pPr>
            <a:r>
              <a:rPr lang="en-US" altLang="zh-CN" sz="3600" b="1">
                <a:latin typeface="隶书" pitchFamily="1" charset="-122"/>
                <a:ea typeface="隶书" pitchFamily="1" charset="-122"/>
              </a:rPr>
              <a:t>A.</a:t>
            </a:r>
            <a:r>
              <a:rPr lang="zh-CN" altLang="en-US" sz="3600" b="1">
                <a:latin typeface="隶书" pitchFamily="1" charset="-122"/>
                <a:ea typeface="隶书" pitchFamily="1" charset="-122"/>
              </a:rPr>
              <a:t>基因重组     </a:t>
            </a:r>
            <a:r>
              <a:rPr lang="en-US" altLang="zh-CN" sz="3600" b="1">
                <a:latin typeface="隶书" pitchFamily="1" charset="-122"/>
                <a:ea typeface="隶书" pitchFamily="1" charset="-122"/>
              </a:rPr>
              <a:t>B.</a:t>
            </a:r>
            <a:r>
              <a:rPr lang="zh-CN" altLang="en-US" sz="3600" b="1">
                <a:latin typeface="隶书" pitchFamily="1" charset="-122"/>
                <a:ea typeface="隶书" pitchFamily="1" charset="-122"/>
              </a:rPr>
              <a:t>基因突变  </a:t>
            </a:r>
            <a:endParaRPr lang="zh-CN" altLang="en-US" sz="3600" b="1">
              <a:latin typeface="隶书" pitchFamily="1" charset="-122"/>
              <a:ea typeface="隶书" pitchFamily="1" charset="-122"/>
            </a:endParaRPr>
          </a:p>
          <a:p>
            <a:pPr marL="0" lvl="0" indent="0" eaLnBrk="1" hangingPunct="1">
              <a:lnSpc>
                <a:spcPct val="120000"/>
              </a:lnSpc>
            </a:pPr>
            <a:r>
              <a:rPr lang="en-US" altLang="zh-CN" sz="3600" b="1">
                <a:latin typeface="隶书" pitchFamily="1" charset="-122"/>
                <a:ea typeface="隶书" pitchFamily="1" charset="-122"/>
              </a:rPr>
              <a:t>C.</a:t>
            </a:r>
            <a:r>
              <a:rPr lang="zh-CN" altLang="en-US" sz="3600" b="1">
                <a:latin typeface="隶书" pitchFamily="1" charset="-122"/>
                <a:ea typeface="隶书" pitchFamily="1" charset="-122"/>
              </a:rPr>
              <a:t>染色体变异   </a:t>
            </a:r>
            <a:r>
              <a:rPr lang="en-US" altLang="zh-CN" sz="3600" b="1">
                <a:latin typeface="隶书" pitchFamily="1" charset="-122"/>
                <a:ea typeface="隶书" pitchFamily="1" charset="-122"/>
              </a:rPr>
              <a:t>D.</a:t>
            </a:r>
            <a:r>
              <a:rPr lang="zh-CN" altLang="en-US" sz="3600" b="1">
                <a:latin typeface="隶书" pitchFamily="1" charset="-122"/>
                <a:ea typeface="隶书" pitchFamily="1" charset="-122"/>
              </a:rPr>
              <a:t>环境变化</a:t>
            </a:r>
            <a:endParaRPr lang="zh-CN" altLang="en-US" sz="3600" b="1">
              <a:latin typeface="隶书" pitchFamily="1" charset="-122"/>
              <a:ea typeface="隶书" pitchFamily="1" charset="-122"/>
            </a:endParaRPr>
          </a:p>
        </p:txBody>
      </p:sp>
      <p:sp>
        <p:nvSpPr>
          <p:cNvPr id="34819" name="Rectangle 2"/>
          <p:cNvSpPr>
            <a:spLocks noGrp="1"/>
          </p:cNvSpPr>
          <p:nvPr>
            <p:ph type="title"/>
          </p:nvPr>
        </p:nvSpPr>
        <p:spPr>
          <a:xfrm>
            <a:off x="2987675" y="0"/>
            <a:ext cx="2663825" cy="620713"/>
          </a:xfrm>
          <a:noFill/>
          <a:ln>
            <a:miter lim="800000"/>
          </a:ln>
        </p:spPr>
        <p:txBody>
          <a:bodyPr vert="horz"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kumimoji="0" lang="zh-CN" altLang="en-US" sz="4400" b="0" i="0" u="none" baseline="0">
                <a:solidFill>
                  <a:schemeClr val="tx2"/>
                </a:solidFill>
                <a:latin typeface="Arial" pitchFamily="34" charset="0"/>
                <a:ea typeface="宋体" pitchFamily="2" charset="-122"/>
                <a:cs typeface="+mj-cs"/>
              </a:defRPr>
            </a:lvl1pPr>
          </a:lstStyle>
          <a:p>
            <a:pPr lvl="0"/>
            <a:r>
              <a:rPr lang="zh-CN" altLang="en-US" b="1">
                <a:solidFill>
                  <a:srgbClr val="FF3300"/>
                </a:solidFill>
                <a:ea typeface="华文行楷"/>
              </a:rPr>
              <a:t>练习</a:t>
            </a:r>
            <a:endParaRPr lang="zh-CN" altLang="en-US" b="1">
              <a:solidFill>
                <a:srgbClr val="FF3300"/>
              </a:solidFill>
              <a:ea typeface="华文行楷"/>
            </a:endParaRPr>
          </a:p>
        </p:txBody>
      </p:sp>
      <p:sp>
        <p:nvSpPr>
          <p:cNvPr id="34820" name="Oval 4"/>
          <p:cNvSpPr/>
          <p:nvPr/>
        </p:nvSpPr>
        <p:spPr>
          <a:xfrm>
            <a:off x="250825" y="2925763"/>
            <a:ext cx="647700" cy="647700"/>
          </a:xfrm>
          <a:prstGeom prst="ellipse">
            <a:avLst/>
          </a:prstGeom>
          <a:noFill/>
          <a:ln w="38100">
            <a:solidFill>
              <a:srgbClr val="FF3300"/>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34821" name="Oval 5"/>
          <p:cNvSpPr/>
          <p:nvPr/>
        </p:nvSpPr>
        <p:spPr>
          <a:xfrm>
            <a:off x="179388" y="5157788"/>
            <a:ext cx="647700" cy="647700"/>
          </a:xfrm>
          <a:prstGeom prst="ellipse">
            <a:avLst/>
          </a:prstGeom>
          <a:noFill/>
          <a:ln w="38100">
            <a:solidFill>
              <a:srgbClr val="FF3300"/>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842" name="Text Box 2"/>
          <p:cNvSpPr/>
          <p:nvPr/>
        </p:nvSpPr>
        <p:spPr>
          <a:xfrm>
            <a:off x="468313" y="228600"/>
            <a:ext cx="9144000" cy="642778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FF"/>
                </a:solidFill>
                <a:latin typeface="楷体_GB2312" pitchFamily="1" charset="-122"/>
                <a:ea typeface="楷体_GB2312" pitchFamily="1" charset="-122"/>
              </a:rPr>
              <a:t>3</a:t>
            </a:r>
            <a:r>
              <a:rPr lang="zh-CN" altLang="en-US" sz="3200" b="1">
                <a:solidFill>
                  <a:srgbClr val="0000FF"/>
                </a:solidFill>
                <a:latin typeface="楷体_GB2312" pitchFamily="1" charset="-122"/>
                <a:ea typeface="楷体_GB2312" pitchFamily="1" charset="-122"/>
              </a:rPr>
              <a:t>、基因重组发生在</a:t>
            </a:r>
            <a:endParaRPr lang="zh-CN" altLang="en-US" sz="3200" b="1">
              <a:solidFill>
                <a:srgbClr val="0000FF"/>
              </a:solidFill>
              <a:latin typeface="楷体_GB2312" pitchFamily="1" charset="-122"/>
              <a:ea typeface="楷体_GB2312" pitchFamily="1" charset="-122"/>
            </a:endParaRPr>
          </a:p>
          <a:p>
            <a:pPr marL="0" lvl="0" indent="0" eaLnBrk="1" hangingPunct="1"/>
            <a:r>
              <a:rPr lang="zh-CN" altLang="en-US" sz="3200" b="1">
                <a:latin typeface="楷体_GB2312" pitchFamily="1" charset="-122"/>
                <a:ea typeface="楷体_GB2312" pitchFamily="1" charset="-122"/>
              </a:rPr>
              <a:t> </a:t>
            </a:r>
            <a:r>
              <a:rPr lang="en-US" altLang="zh-CN" sz="3200" b="1">
                <a:solidFill>
                  <a:srgbClr val="003300"/>
                </a:solidFill>
                <a:latin typeface="楷体_GB2312" pitchFamily="1" charset="-122"/>
                <a:ea typeface="楷体_GB2312" pitchFamily="1" charset="-122"/>
              </a:rPr>
              <a:t>A</a:t>
            </a:r>
            <a:r>
              <a:rPr lang="zh-CN" altLang="en-US" sz="3200" b="1">
                <a:solidFill>
                  <a:srgbClr val="003300"/>
                </a:solidFill>
                <a:latin typeface="楷体_GB2312" pitchFamily="1" charset="-122"/>
                <a:ea typeface="楷体_GB2312" pitchFamily="1" charset="-122"/>
              </a:rPr>
              <a:t>．减数分裂形成配子的过程中　　</a:t>
            </a:r>
            <a:endParaRPr lang="zh-CN" altLang="en-US" sz="3200" b="1">
              <a:solidFill>
                <a:srgbClr val="003300"/>
              </a:solidFill>
              <a:latin typeface="楷体_GB2312" pitchFamily="1" charset="-122"/>
              <a:ea typeface="楷体_GB2312" pitchFamily="1" charset="-122"/>
            </a:endParaRPr>
          </a:p>
          <a:p>
            <a:pPr marL="0" lvl="0" indent="0" eaLnBrk="1" hangingPunct="1"/>
            <a:r>
              <a:rPr lang="zh-CN" altLang="en-US" sz="3200" b="1">
                <a:solidFill>
                  <a:srgbClr val="003300"/>
                </a:solidFill>
                <a:latin typeface="楷体_GB2312" pitchFamily="1" charset="-122"/>
                <a:ea typeface="楷体_GB2312" pitchFamily="1" charset="-122"/>
              </a:rPr>
              <a:t> </a:t>
            </a:r>
            <a:r>
              <a:rPr lang="en-US" altLang="zh-CN" sz="3200" b="1">
                <a:solidFill>
                  <a:srgbClr val="003300"/>
                </a:solidFill>
                <a:latin typeface="楷体_GB2312" pitchFamily="1" charset="-122"/>
                <a:ea typeface="楷体_GB2312" pitchFamily="1" charset="-122"/>
              </a:rPr>
              <a:t>B</a:t>
            </a:r>
            <a:r>
              <a:rPr lang="zh-CN" altLang="en-US" sz="3200" b="1">
                <a:solidFill>
                  <a:srgbClr val="003300"/>
                </a:solidFill>
                <a:latin typeface="楷体_GB2312" pitchFamily="1" charset="-122"/>
                <a:ea typeface="楷体_GB2312" pitchFamily="1" charset="-122"/>
              </a:rPr>
              <a:t>．受精作用形成受精卵的过程中</a:t>
            </a:r>
            <a:endParaRPr lang="zh-CN" altLang="en-US" sz="3200" b="1">
              <a:solidFill>
                <a:srgbClr val="003300"/>
              </a:solidFill>
              <a:latin typeface="楷体_GB2312" pitchFamily="1" charset="-122"/>
              <a:ea typeface="楷体_GB2312" pitchFamily="1" charset="-122"/>
            </a:endParaRPr>
          </a:p>
          <a:p>
            <a:pPr marL="0" lvl="0" indent="0" eaLnBrk="1" hangingPunct="1"/>
            <a:r>
              <a:rPr lang="zh-CN" altLang="en-US" sz="3200" b="1">
                <a:solidFill>
                  <a:srgbClr val="003300"/>
                </a:solidFill>
                <a:latin typeface="楷体_GB2312" pitchFamily="1" charset="-122"/>
                <a:ea typeface="楷体_GB2312" pitchFamily="1" charset="-122"/>
              </a:rPr>
              <a:t> </a:t>
            </a:r>
            <a:r>
              <a:rPr lang="en-US" altLang="zh-CN" sz="3200" b="1">
                <a:solidFill>
                  <a:srgbClr val="003300"/>
                </a:solidFill>
                <a:latin typeface="楷体_GB2312" pitchFamily="1" charset="-122"/>
                <a:ea typeface="楷体_GB2312" pitchFamily="1" charset="-122"/>
              </a:rPr>
              <a:t>C</a:t>
            </a:r>
            <a:r>
              <a:rPr lang="zh-CN" altLang="en-US" sz="3200" b="1">
                <a:solidFill>
                  <a:srgbClr val="003300"/>
                </a:solidFill>
                <a:latin typeface="楷体_GB2312" pitchFamily="1" charset="-122"/>
                <a:ea typeface="楷体_GB2312" pitchFamily="1" charset="-122"/>
              </a:rPr>
              <a:t>．有丝分裂形成子细胞的过程中　　</a:t>
            </a:r>
            <a:endParaRPr lang="zh-CN" altLang="en-US" sz="3200" b="1">
              <a:solidFill>
                <a:srgbClr val="003300"/>
              </a:solidFill>
              <a:latin typeface="楷体_GB2312" pitchFamily="1" charset="-122"/>
              <a:ea typeface="楷体_GB2312" pitchFamily="1" charset="-122"/>
            </a:endParaRPr>
          </a:p>
          <a:p>
            <a:pPr marL="0" lvl="0" indent="0" eaLnBrk="1" hangingPunct="1"/>
            <a:r>
              <a:rPr lang="zh-CN" altLang="en-US" sz="3200" b="1">
                <a:solidFill>
                  <a:srgbClr val="003300"/>
                </a:solidFill>
                <a:latin typeface="楷体_GB2312" pitchFamily="1" charset="-122"/>
                <a:ea typeface="楷体_GB2312" pitchFamily="1" charset="-122"/>
              </a:rPr>
              <a:t> </a:t>
            </a:r>
            <a:r>
              <a:rPr lang="en-US" altLang="zh-CN" sz="3200" b="1">
                <a:solidFill>
                  <a:srgbClr val="003300"/>
                </a:solidFill>
                <a:latin typeface="楷体_GB2312" pitchFamily="1" charset="-122"/>
                <a:ea typeface="楷体_GB2312" pitchFamily="1" charset="-122"/>
              </a:rPr>
              <a:t>D</a:t>
            </a:r>
            <a:r>
              <a:rPr lang="zh-CN" altLang="en-US" sz="3200" b="1">
                <a:solidFill>
                  <a:srgbClr val="003300"/>
                </a:solidFill>
                <a:latin typeface="楷体_GB2312" pitchFamily="1" charset="-122"/>
                <a:ea typeface="楷体_GB2312" pitchFamily="1" charset="-122"/>
              </a:rPr>
              <a:t>．通过嫁接，砧木和接穗愈合的过程中</a:t>
            </a:r>
            <a:endParaRPr lang="zh-CN" altLang="en-US" sz="3200" b="1">
              <a:solidFill>
                <a:srgbClr val="003300"/>
              </a:solidFill>
              <a:latin typeface="楷体_GB2312" pitchFamily="1" charset="-122"/>
              <a:ea typeface="楷体_GB2312" pitchFamily="1" charset="-122"/>
            </a:endParaRPr>
          </a:p>
          <a:p>
            <a:pPr marL="0" lvl="0" indent="0" eaLnBrk="1" hangingPunct="1"/>
            <a:endParaRPr lang="zh-CN" altLang="en-US" sz="3200" b="1">
              <a:solidFill>
                <a:srgbClr val="003300"/>
              </a:solidFill>
              <a:latin typeface="楷体_GB2312" pitchFamily="1" charset="-122"/>
              <a:ea typeface="楷体_GB2312" pitchFamily="1" charset="-122"/>
            </a:endParaRPr>
          </a:p>
          <a:p>
            <a:pPr marL="0" lvl="0" indent="0" eaLnBrk="1" hangingPunct="1"/>
            <a:r>
              <a:rPr lang="en-US" altLang="zh-CN" sz="3200" b="1">
                <a:solidFill>
                  <a:srgbClr val="0000FF"/>
                </a:solidFill>
                <a:latin typeface="楷体_GB2312" pitchFamily="1" charset="-122"/>
                <a:ea typeface="楷体_GB2312" pitchFamily="1" charset="-122"/>
              </a:rPr>
              <a:t>4</a:t>
            </a:r>
            <a:r>
              <a:rPr lang="zh-CN" altLang="en-US" sz="3200" b="1">
                <a:solidFill>
                  <a:srgbClr val="0000FF"/>
                </a:solidFill>
                <a:latin typeface="楷体_GB2312" pitchFamily="1" charset="-122"/>
                <a:ea typeface="楷体_GB2312" pitchFamily="1" charset="-122"/>
              </a:rPr>
              <a:t>、观察肿瘤切片，下列有关其中细胞的叙述</a:t>
            </a:r>
            <a:endParaRPr lang="zh-CN" altLang="en-US" sz="3200" b="1">
              <a:solidFill>
                <a:srgbClr val="0000FF"/>
              </a:solidFill>
              <a:latin typeface="楷体_GB2312" pitchFamily="1" charset="-122"/>
              <a:ea typeface="楷体_GB2312" pitchFamily="1" charset="-122"/>
            </a:endParaRPr>
          </a:p>
          <a:p>
            <a:pPr marL="0" lvl="0" indent="0" eaLnBrk="1" hangingPunct="1"/>
            <a:r>
              <a:rPr lang="zh-CN" altLang="en-US" sz="3200" b="1">
                <a:solidFill>
                  <a:srgbClr val="0000FF"/>
                </a:solidFill>
                <a:latin typeface="楷体_GB2312" pitchFamily="1" charset="-122"/>
                <a:ea typeface="楷体_GB2312" pitchFamily="1" charset="-122"/>
              </a:rPr>
              <a:t>  中，正确的是</a:t>
            </a:r>
            <a:endParaRPr lang="zh-CN" altLang="en-US" sz="3200" b="1">
              <a:solidFill>
                <a:srgbClr val="0000FF"/>
              </a:solidFill>
              <a:latin typeface="楷体_GB2312" pitchFamily="1" charset="-122"/>
              <a:ea typeface="楷体_GB2312" pitchFamily="1" charset="-122"/>
            </a:endParaRPr>
          </a:p>
          <a:p>
            <a:pPr marL="0" lvl="0" indent="0" eaLnBrk="1" hangingPunct="1"/>
            <a:r>
              <a:rPr lang="zh-CN" altLang="en-US" sz="3200" b="1">
                <a:latin typeface="楷体_GB2312" pitchFamily="1" charset="-122"/>
                <a:ea typeface="楷体_GB2312" pitchFamily="1" charset="-122"/>
              </a:rPr>
              <a:t> </a:t>
            </a:r>
            <a:r>
              <a:rPr lang="en-US" altLang="zh-CN" sz="3200" b="1">
                <a:latin typeface="楷体_GB2312" pitchFamily="1" charset="-122"/>
                <a:ea typeface="楷体_GB2312" pitchFamily="1" charset="-122"/>
              </a:rPr>
              <a:t>A.</a:t>
            </a:r>
            <a:r>
              <a:rPr lang="zh-CN" altLang="en-US" sz="3200" b="1">
                <a:latin typeface="楷体_GB2312" pitchFamily="1" charset="-122"/>
                <a:ea typeface="楷体_GB2312" pitchFamily="1" charset="-122"/>
              </a:rPr>
              <a:t>所有细胞经减数分裂增殖</a:t>
            </a:r>
            <a:endParaRPr lang="zh-CN" altLang="en-US" sz="3200" b="1">
              <a:latin typeface="楷体_GB2312" pitchFamily="1" charset="-122"/>
              <a:ea typeface="楷体_GB2312" pitchFamily="1" charset="-122"/>
            </a:endParaRPr>
          </a:p>
          <a:p>
            <a:pPr marL="0" lvl="0" indent="0" eaLnBrk="1" hangingPunct="1"/>
            <a:r>
              <a:rPr lang="zh-CN" altLang="en-US" sz="3200" b="1">
                <a:latin typeface="楷体_GB2312" pitchFamily="1" charset="-122"/>
                <a:ea typeface="楷体_GB2312" pitchFamily="1" charset="-122"/>
              </a:rPr>
              <a:t> </a:t>
            </a:r>
            <a:r>
              <a:rPr lang="en-US" altLang="zh-CN" sz="3200" b="1">
                <a:latin typeface="楷体_GB2312" pitchFamily="1" charset="-122"/>
                <a:ea typeface="楷体_GB2312" pitchFamily="1" charset="-122"/>
              </a:rPr>
              <a:t>B.</a:t>
            </a:r>
            <a:r>
              <a:rPr lang="zh-CN" altLang="en-US" sz="3200" b="1">
                <a:latin typeface="楷体_GB2312" pitchFamily="1" charset="-122"/>
                <a:ea typeface="楷体_GB2312" pitchFamily="1" charset="-122"/>
              </a:rPr>
              <a:t>所有细胞中都可见到基因突变</a:t>
            </a:r>
            <a:endParaRPr lang="zh-CN" altLang="en-US" sz="3200" b="1">
              <a:latin typeface="楷体_GB2312" pitchFamily="1" charset="-122"/>
              <a:ea typeface="楷体_GB2312" pitchFamily="1" charset="-122"/>
            </a:endParaRPr>
          </a:p>
          <a:p>
            <a:pPr marL="0" lvl="0" indent="0" eaLnBrk="1" hangingPunct="1"/>
            <a:r>
              <a:rPr lang="zh-CN" altLang="en-US" sz="3200" b="1">
                <a:latin typeface="楷体_GB2312" pitchFamily="1" charset="-122"/>
                <a:ea typeface="楷体_GB2312" pitchFamily="1" charset="-122"/>
              </a:rPr>
              <a:t> </a:t>
            </a:r>
            <a:r>
              <a:rPr lang="en-US" altLang="zh-CN" sz="3200" b="1">
                <a:latin typeface="楷体_GB2312" pitchFamily="1" charset="-122"/>
                <a:ea typeface="楷体_GB2312" pitchFamily="1" charset="-122"/>
              </a:rPr>
              <a:t>C.</a:t>
            </a:r>
            <a:r>
              <a:rPr lang="zh-CN" altLang="en-US" sz="3200" b="1">
                <a:latin typeface="楷体_GB2312" pitchFamily="1" charset="-122"/>
                <a:ea typeface="楷体_GB2312" pitchFamily="1" charset="-122"/>
              </a:rPr>
              <a:t>所有细胞都能合成蛋白质</a:t>
            </a:r>
            <a:endParaRPr lang="zh-CN" altLang="en-US" sz="3200" b="1">
              <a:latin typeface="楷体_GB2312" pitchFamily="1" charset="-122"/>
              <a:ea typeface="楷体_GB2312" pitchFamily="1" charset="-122"/>
            </a:endParaRPr>
          </a:p>
          <a:p>
            <a:pPr marL="0" lvl="0" indent="0" eaLnBrk="1" hangingPunct="1"/>
            <a:r>
              <a:rPr lang="zh-CN" altLang="en-US" sz="3200" b="1">
                <a:latin typeface="楷体_GB2312" pitchFamily="1" charset="-122"/>
                <a:ea typeface="楷体_GB2312" pitchFamily="1" charset="-122"/>
              </a:rPr>
              <a:t> </a:t>
            </a:r>
            <a:r>
              <a:rPr lang="en-US" altLang="zh-CN" sz="3200" b="1">
                <a:latin typeface="楷体_GB2312" pitchFamily="1" charset="-122"/>
                <a:ea typeface="楷体_GB2312" pitchFamily="1" charset="-122"/>
              </a:rPr>
              <a:t>D.</a:t>
            </a:r>
            <a:r>
              <a:rPr lang="zh-CN" altLang="en-US" sz="3200" b="1">
                <a:latin typeface="楷体_GB2312" pitchFamily="1" charset="-122"/>
                <a:ea typeface="楷体_GB2312" pitchFamily="1" charset="-122"/>
              </a:rPr>
              <a:t>所有细胞中</a:t>
            </a:r>
            <a:r>
              <a:rPr lang="en-US" altLang="zh-CN" sz="3200" b="1">
                <a:latin typeface="楷体_GB2312" pitchFamily="1" charset="-122"/>
                <a:ea typeface="楷体_GB2312" pitchFamily="1" charset="-122"/>
              </a:rPr>
              <a:t>DNA</a:t>
            </a:r>
            <a:r>
              <a:rPr lang="zh-CN" altLang="en-US" sz="3200" b="1">
                <a:latin typeface="楷体_GB2312" pitchFamily="1" charset="-122"/>
                <a:ea typeface="楷体_GB2312" pitchFamily="1" charset="-122"/>
              </a:rPr>
              <a:t>含量都相同</a:t>
            </a:r>
            <a:endParaRPr lang="zh-CN" altLang="en-US" sz="3200" b="1">
              <a:solidFill>
                <a:srgbClr val="003300"/>
              </a:solidFill>
              <a:latin typeface="楷体_GB2312" pitchFamily="1" charset="-122"/>
              <a:ea typeface="楷体_GB2312" pitchFamily="1" charset="-122"/>
            </a:endParaRPr>
          </a:p>
          <a:p>
            <a:pPr marL="0" lvl="0" indent="0" eaLnBrk="1" hangingPunct="1"/>
            <a:endParaRPr lang="en-US" altLang="zh-CN" sz="3200" b="1">
              <a:latin typeface="楷体_GB2312" pitchFamily="1" charset="-122"/>
              <a:ea typeface="楷体_GB2312" pitchFamily="1" charset="-122"/>
            </a:endParaRPr>
          </a:p>
        </p:txBody>
      </p:sp>
      <p:pic>
        <p:nvPicPr>
          <p:cNvPr id="35843" name="Picture 3" descr="图片1"/>
          <p:cNvPicPr>
            <a:picLocks noChangeAspect="1" noCrop="1"/>
          </p:cNvPicPr>
          <p:nvPr/>
        </p:nvPicPr>
        <p:blipFill>
          <a:blip r:embed="rId3"/>
          <a:stretch>
            <a:fillRect/>
          </a:stretch>
        </p:blipFill>
        <p:spPr>
          <a:xfrm>
            <a:off x="468313" y="549275"/>
            <a:ext cx="990600" cy="990600"/>
          </a:xfrm>
          <a:prstGeom prst="rect">
            <a:avLst/>
          </a:prstGeom>
          <a:noFill/>
          <a:ln>
            <a:noFill/>
            <a:miter lim="800000"/>
          </a:ln>
        </p:spPr>
      </p:pic>
      <p:pic>
        <p:nvPicPr>
          <p:cNvPr id="35844" name="Picture 4" descr="图片1"/>
          <p:cNvPicPr>
            <a:picLocks noChangeAspect="1" noCrop="1"/>
          </p:cNvPicPr>
          <p:nvPr/>
        </p:nvPicPr>
        <p:blipFill>
          <a:blip r:embed="rId3"/>
          <a:stretch>
            <a:fillRect/>
          </a:stretch>
        </p:blipFill>
        <p:spPr>
          <a:xfrm>
            <a:off x="395288" y="4868863"/>
            <a:ext cx="990600" cy="99060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500" fill="hold"/>
                                        <p:tgtEl>
                                          <p:spTgt spid="35844"/>
                                        </p:tgtEl>
                                        <p:attrNameLst>
                                          <p:attrName>ppt_w</p:attrName>
                                        </p:attrNameLst>
                                      </p:cBhvr>
                                      <p:tavLst>
                                        <p:tav tm="0">
                                          <p:val>
                                            <p:fltVal val="0"/>
                                          </p:val>
                                        </p:tav>
                                        <p:tav tm="100000">
                                          <p:val>
                                            <p:strVal val="#ppt_w"/>
                                          </p:val>
                                        </p:tav>
                                      </p:tavLst>
                                    </p:anim>
                                    <p:anim calcmode="lin" valueType="num">
                                      <p:cBhvr>
                                        <p:cTn id="14" dur="500" fill="hold"/>
                                        <p:tgtEl>
                                          <p:spTgt spid="35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6866" name="Rectangle 3"/>
          <p:cNvSpPr>
            <a:spLocks noGrp="1"/>
          </p:cNvSpPr>
          <p:nvPr>
            <p:ph type="body" idx="1"/>
          </p:nvPr>
        </p:nvSpPr>
        <p:spPr>
          <a:xfrm>
            <a:off x="457200" y="476250"/>
            <a:ext cx="8218488" cy="4530725"/>
          </a:xfrm>
          <a:noFill/>
          <a:ln>
            <a:miter lim="800000"/>
          </a:ln>
        </p:spPr>
        <p:txBody>
          <a:bodyPr vert="horz"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itchFamily="2" charset="2"/>
              <a:buChar char="v"/>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5000"/>
              <a:buFont typeface="Wingdings" pitchFamily="2" charset="2"/>
              <a:buChar char=""/>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85000"/>
              <a:buFont typeface="Wingdings" pitchFamily="2" charset="2"/>
              <a:buChar char="v"/>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lang="zh-CN" altLang="en-US" sz="2000">
                <a:solidFill>
                  <a:schemeClr val="tx1"/>
                </a:solidFill>
                <a:latin typeface="+mn-lt"/>
                <a:ea typeface="+mn-ea"/>
              </a:defRPr>
            </a:lvl9pPr>
          </a:lstStyle>
          <a:p>
            <a:pPr marL="571500" lvl="0" indent="-571500">
              <a:buNone/>
            </a:pPr>
            <a:r>
              <a:rPr lang="en-US" altLang="zh-CN" sz="3600" b="1"/>
              <a:t>5</a:t>
            </a:r>
            <a:r>
              <a:rPr lang="zh-CN" altLang="en-US" sz="3600" b="1"/>
              <a:t>、若某基因原有</a:t>
            </a:r>
            <a:r>
              <a:rPr lang="en-US" altLang="zh-CN" sz="3600" b="1"/>
              <a:t>303</a:t>
            </a:r>
            <a:r>
              <a:rPr lang="zh-CN" altLang="en-US" sz="3600" b="1"/>
              <a:t>对碱基，现经过突变，成为</a:t>
            </a:r>
            <a:r>
              <a:rPr lang="en-US" altLang="zh-CN" sz="3600" b="1"/>
              <a:t>300</a:t>
            </a:r>
            <a:r>
              <a:rPr lang="zh-CN" altLang="en-US" sz="3600" b="1"/>
              <a:t>个碱基对，若合成的蛋白质分子与原来基因合成的蛋白质分子相比较。差异可能为（      ）</a:t>
            </a:r>
            <a:endParaRPr lang="zh-CN" altLang="en-US" sz="3600" b="1"/>
          </a:p>
          <a:p>
            <a:pPr marL="571500" lvl="0" indent="-571500">
              <a:buFont typeface="Wingdings" pitchFamily="2" charset="2"/>
              <a:buAutoNum type="alphaUcPeriod"/>
            </a:pPr>
            <a:r>
              <a:rPr lang="zh-CN" altLang="en-US" sz="3600" b="1"/>
              <a:t>只相差一个氨基酸，其他顺序不变</a:t>
            </a:r>
            <a:endParaRPr lang="zh-CN" altLang="en-US" sz="3600" b="1"/>
          </a:p>
          <a:p>
            <a:pPr marL="571500" lvl="0" indent="-571500">
              <a:buFont typeface="Wingdings" pitchFamily="2" charset="2"/>
              <a:buAutoNum type="alphaUcPeriod"/>
            </a:pPr>
            <a:r>
              <a:rPr lang="zh-CN" altLang="en-US" sz="3600" b="1"/>
              <a:t>长度相差一个氨基酸外，其他顺序也有改变</a:t>
            </a:r>
            <a:endParaRPr lang="zh-CN" altLang="en-US" sz="3600" b="1"/>
          </a:p>
          <a:p>
            <a:pPr marL="571500" lvl="0" indent="-571500">
              <a:buFont typeface="Wingdings" pitchFamily="2" charset="2"/>
              <a:buAutoNum type="alphaUcPeriod"/>
            </a:pPr>
            <a:r>
              <a:rPr lang="zh-CN" altLang="en-US" sz="3600" b="1"/>
              <a:t>长度不变，但顺序改变</a:t>
            </a:r>
            <a:endParaRPr lang="zh-CN" altLang="en-US" sz="3600" b="1"/>
          </a:p>
          <a:p>
            <a:pPr marL="571500" lvl="0" indent="-571500">
              <a:buFont typeface="Wingdings" pitchFamily="2" charset="2"/>
              <a:buAutoNum type="alphaUcPeriod"/>
            </a:pPr>
            <a:r>
              <a:rPr lang="en-US" altLang="zh-CN" sz="3600" b="1"/>
              <a:t>A</a:t>
            </a:r>
            <a:r>
              <a:rPr lang="zh-CN" altLang="en-US" sz="3600" b="1"/>
              <a:t>、</a:t>
            </a:r>
            <a:r>
              <a:rPr lang="en-US" altLang="zh-CN" sz="3600" b="1"/>
              <a:t>B</a:t>
            </a:r>
            <a:r>
              <a:rPr lang="zh-CN" altLang="en-US" sz="3600" b="1"/>
              <a:t>都有可能</a:t>
            </a:r>
            <a:endParaRPr lang="zh-CN" altLang="en-US" sz="3600" b="1"/>
          </a:p>
        </p:txBody>
      </p:sp>
      <p:sp>
        <p:nvSpPr>
          <p:cNvPr id="36867" name="Oval 4"/>
          <p:cNvSpPr/>
          <p:nvPr/>
        </p:nvSpPr>
        <p:spPr>
          <a:xfrm>
            <a:off x="395288" y="5373688"/>
            <a:ext cx="576262" cy="649287"/>
          </a:xfrm>
          <a:prstGeom prst="ellipse">
            <a:avLst/>
          </a:prstGeom>
          <a:noFill/>
          <a:ln w="38100">
            <a:solidFill>
              <a:srgbClr val="FF3300"/>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pic>
        <p:nvPicPr>
          <p:cNvPr id="6146" name="Picture 2" descr="6_38"/>
          <p:cNvPicPr>
            <a:picLocks noChangeAspect="1"/>
          </p:cNvPicPr>
          <p:nvPr/>
        </p:nvPicPr>
        <p:blipFill>
          <a:blip r:embed="rId3"/>
          <a:srcRect t="11817"/>
          <a:stretch>
            <a:fillRect/>
          </a:stretch>
        </p:blipFill>
        <p:spPr>
          <a:xfrm>
            <a:off x="990600" y="692150"/>
            <a:ext cx="6781800" cy="2438400"/>
          </a:xfrm>
          <a:prstGeom prst="rect">
            <a:avLst/>
          </a:prstGeom>
          <a:noFill/>
          <a:ln>
            <a:noFill/>
            <a:miter lim="800000"/>
          </a:ln>
        </p:spPr>
      </p:pic>
      <p:sp>
        <p:nvSpPr>
          <p:cNvPr id="6147" name="Rectangle 5"/>
          <p:cNvSpPr/>
          <p:nvPr/>
        </p:nvSpPr>
        <p:spPr>
          <a:xfrm>
            <a:off x="1416050" y="3213100"/>
            <a:ext cx="63246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zh-CN" altLang="en-US" sz="3200" b="1">
                <a:latin typeface="楷体_GB2312" pitchFamily="1" charset="-122"/>
                <a:ea typeface="楷体_GB2312" pitchFamily="1" charset="-122"/>
              </a:rPr>
              <a:t>镰刀型细胞贫血症的病因分析</a:t>
            </a:r>
            <a:endParaRPr kumimoji="1" lang="zh-CN" altLang="en-US" sz="3200" b="1">
              <a:latin typeface="楷体_GB2312" pitchFamily="1" charset="-122"/>
              <a:ea typeface="楷体_GB2312" pitchFamily="1" charset="-122"/>
            </a:endParaRPr>
          </a:p>
        </p:txBody>
      </p:sp>
      <p:sp>
        <p:nvSpPr>
          <p:cNvPr id="6148" name="Text Box 6"/>
          <p:cNvSpPr/>
          <p:nvPr/>
        </p:nvSpPr>
        <p:spPr>
          <a:xfrm>
            <a:off x="387350" y="4292600"/>
            <a:ext cx="8001000" cy="5191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0000FF"/>
                </a:solidFill>
                <a:ea typeface="楷体_GB2312" pitchFamily="1" charset="-122"/>
              </a:rPr>
              <a:t>病人的血红蛋白的一条多肽链发生了什么变化？</a:t>
            </a:r>
            <a:endParaRPr lang="zh-CN" altLang="en-US" sz="2800" b="1">
              <a:solidFill>
                <a:srgbClr val="0000FF"/>
              </a:solidFill>
              <a:ea typeface="楷体_GB2312" pitchFamily="1" charset="-122"/>
            </a:endParaRPr>
          </a:p>
        </p:txBody>
      </p:sp>
      <p:sp>
        <p:nvSpPr>
          <p:cNvPr id="6149" name="Text Box 7"/>
          <p:cNvSpPr/>
          <p:nvPr/>
        </p:nvSpPr>
        <p:spPr>
          <a:xfrm>
            <a:off x="1600200" y="5181600"/>
            <a:ext cx="67056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solidFill>
                  <a:srgbClr val="000000"/>
                </a:solidFill>
                <a:ea typeface="楷体_GB2312" pitchFamily="1" charset="-122"/>
              </a:rPr>
              <a:t>…</a:t>
            </a:r>
            <a:r>
              <a:rPr lang="zh-CN" altLang="en-US" sz="3200" b="1">
                <a:solidFill>
                  <a:srgbClr val="000000"/>
                </a:solidFill>
                <a:latin typeface="楷体_GB2312" pitchFamily="1" charset="-122"/>
                <a:ea typeface="楷体_GB2312" pitchFamily="1" charset="-122"/>
              </a:rPr>
              <a:t>－</a:t>
            </a:r>
            <a:r>
              <a:rPr lang="zh-CN" altLang="en-US" sz="2800" b="1">
                <a:solidFill>
                  <a:srgbClr val="000000"/>
                </a:solidFill>
                <a:latin typeface="楷体_GB2312" pitchFamily="1" charset="-122"/>
                <a:ea typeface="楷体_GB2312" pitchFamily="1" charset="-122"/>
              </a:rPr>
              <a:t>脯氨酸</a:t>
            </a:r>
            <a:r>
              <a:rPr lang="zh-CN" altLang="en-US" sz="3200" b="1">
                <a:solidFill>
                  <a:srgbClr val="000000"/>
                </a:solidFill>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谷氨酸</a:t>
            </a:r>
            <a:r>
              <a:rPr lang="zh-CN" altLang="en-US" sz="3200" b="1">
                <a:solidFill>
                  <a:srgbClr val="000000"/>
                </a:solidFill>
                <a:latin typeface="楷体_GB2312" pitchFamily="1" charset="-122"/>
                <a:ea typeface="楷体_GB2312" pitchFamily="1" charset="-122"/>
              </a:rPr>
              <a:t>－</a:t>
            </a:r>
            <a:r>
              <a:rPr lang="zh-CN" altLang="en-US" sz="2800" b="1">
                <a:solidFill>
                  <a:srgbClr val="000000"/>
                </a:solidFill>
                <a:latin typeface="楷体_GB2312" pitchFamily="1" charset="-122"/>
                <a:ea typeface="楷体_GB2312" pitchFamily="1" charset="-122"/>
              </a:rPr>
              <a:t>谷氨酸</a:t>
            </a:r>
            <a:r>
              <a:rPr lang="en-US" altLang="zh-CN" sz="3200" b="1">
                <a:solidFill>
                  <a:srgbClr val="000000"/>
                </a:solidFill>
                <a:ea typeface="楷体_GB2312" pitchFamily="1" charset="-122"/>
              </a:rPr>
              <a:t>—…</a:t>
            </a:r>
            <a:endParaRPr lang="en-US" altLang="zh-CN">
              <a:solidFill>
                <a:srgbClr val="000000"/>
              </a:solidFill>
              <a:latin typeface="楷体_GB2312" pitchFamily="1" charset="-122"/>
              <a:ea typeface="楷体_GB2312" pitchFamily="1" charset="-122"/>
            </a:endParaRPr>
          </a:p>
        </p:txBody>
      </p:sp>
      <p:sp>
        <p:nvSpPr>
          <p:cNvPr id="6150" name="Text Box 8"/>
          <p:cNvSpPr/>
          <p:nvPr/>
        </p:nvSpPr>
        <p:spPr>
          <a:xfrm>
            <a:off x="1447800" y="5943600"/>
            <a:ext cx="67818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solidFill>
                  <a:srgbClr val="000000"/>
                </a:solidFill>
                <a:ea typeface="楷体_GB2312" pitchFamily="1" charset="-122"/>
              </a:rPr>
              <a:t>…</a:t>
            </a:r>
            <a:r>
              <a:rPr lang="en-US" altLang="zh-CN" sz="3200" b="1">
                <a:solidFill>
                  <a:srgbClr val="000000"/>
                </a:solidFill>
                <a:latin typeface="楷体_GB2312" pitchFamily="1" charset="-122"/>
                <a:ea typeface="楷体_GB2312" pitchFamily="1" charset="-122"/>
              </a:rPr>
              <a:t> </a:t>
            </a:r>
            <a:r>
              <a:rPr lang="zh-CN" altLang="en-US" sz="3200" b="1">
                <a:solidFill>
                  <a:srgbClr val="000000"/>
                </a:solidFill>
                <a:latin typeface="楷体_GB2312" pitchFamily="1" charset="-122"/>
                <a:ea typeface="楷体_GB2312" pitchFamily="1" charset="-122"/>
              </a:rPr>
              <a:t>－</a:t>
            </a:r>
            <a:r>
              <a:rPr lang="zh-CN" altLang="en-US" sz="2800" b="1">
                <a:solidFill>
                  <a:srgbClr val="000000"/>
                </a:solidFill>
                <a:latin typeface="楷体_GB2312" pitchFamily="1" charset="-122"/>
                <a:ea typeface="楷体_GB2312" pitchFamily="1" charset="-122"/>
              </a:rPr>
              <a:t>脯氨酸</a:t>
            </a:r>
            <a:r>
              <a:rPr lang="zh-CN" altLang="en-US" sz="3200" b="1">
                <a:solidFill>
                  <a:srgbClr val="000000"/>
                </a:solidFill>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缬氨酸</a:t>
            </a:r>
            <a:r>
              <a:rPr lang="zh-CN" altLang="en-US" sz="3200" b="1">
                <a:solidFill>
                  <a:srgbClr val="000000"/>
                </a:solidFill>
                <a:latin typeface="楷体_GB2312" pitchFamily="1" charset="-122"/>
                <a:ea typeface="楷体_GB2312" pitchFamily="1" charset="-122"/>
              </a:rPr>
              <a:t>－</a:t>
            </a:r>
            <a:r>
              <a:rPr lang="zh-CN" altLang="en-US" sz="2800" b="1">
                <a:solidFill>
                  <a:srgbClr val="000000"/>
                </a:solidFill>
                <a:latin typeface="楷体_GB2312" pitchFamily="1" charset="-122"/>
                <a:ea typeface="楷体_GB2312" pitchFamily="1" charset="-122"/>
              </a:rPr>
              <a:t>谷氨酸 </a:t>
            </a:r>
            <a:r>
              <a:rPr lang="en-US" altLang="zh-CN" sz="3200" b="1">
                <a:solidFill>
                  <a:srgbClr val="000000"/>
                </a:solidFill>
                <a:ea typeface="楷体_GB2312" pitchFamily="1" charset="-122"/>
              </a:rPr>
              <a:t>—…</a:t>
            </a:r>
            <a:endParaRPr lang="en-US" altLang="zh-CN">
              <a:solidFill>
                <a:srgbClr val="000000"/>
              </a:solidFill>
              <a:latin typeface="楷体_GB2312" pitchFamily="1" charset="-122"/>
              <a:ea typeface="楷体_GB2312" pitchFamily="1" charset="-122"/>
            </a:endParaRPr>
          </a:p>
        </p:txBody>
      </p:sp>
      <p:sp>
        <p:nvSpPr>
          <p:cNvPr id="6151" name="Text Box 9"/>
          <p:cNvSpPr/>
          <p:nvPr/>
        </p:nvSpPr>
        <p:spPr>
          <a:xfrm>
            <a:off x="457200" y="5241925"/>
            <a:ext cx="1073150" cy="547688"/>
          </a:xfrm>
          <a:prstGeom prst="rect">
            <a:avLst/>
          </a:prstGeom>
          <a:solidFill>
            <a:srgbClr val="99CC00"/>
          </a:solidFill>
          <a:ln w="28575">
            <a:solidFill>
              <a:srgbClr val="660066"/>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000000"/>
                </a:solidFill>
                <a:latin typeface="楷体_GB2312" pitchFamily="1" charset="-122"/>
                <a:ea typeface="楷体_GB2312" pitchFamily="1" charset="-122"/>
              </a:rPr>
              <a:t>正常</a:t>
            </a:r>
            <a:endParaRPr lang="zh-CN" altLang="en-US" sz="2800" b="1">
              <a:solidFill>
                <a:srgbClr val="000000"/>
              </a:solidFill>
              <a:latin typeface="楷体_GB2312" pitchFamily="1" charset="-122"/>
              <a:ea typeface="楷体_GB2312" pitchFamily="1" charset="-122"/>
            </a:endParaRPr>
          </a:p>
        </p:txBody>
      </p:sp>
      <p:sp>
        <p:nvSpPr>
          <p:cNvPr id="6152" name="Rectangle 10"/>
          <p:cNvSpPr/>
          <p:nvPr/>
        </p:nvSpPr>
        <p:spPr>
          <a:xfrm>
            <a:off x="457200" y="5975350"/>
            <a:ext cx="1073150" cy="547688"/>
          </a:xfrm>
          <a:prstGeom prst="rect">
            <a:avLst/>
          </a:prstGeom>
          <a:solidFill>
            <a:srgbClr val="FF99FF"/>
          </a:solidFill>
          <a:ln w="28575">
            <a:solidFill>
              <a:srgbClr val="660066"/>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000000"/>
                </a:solidFill>
                <a:latin typeface="楷体_GB2312" pitchFamily="1" charset="-122"/>
                <a:ea typeface="楷体_GB2312" pitchFamily="1" charset="-122"/>
              </a:rPr>
              <a:t>异常</a:t>
            </a:r>
            <a:endParaRPr lang="zh-CN" altLang="en-US" sz="2800" b="1">
              <a:solidFill>
                <a:srgbClr val="000000"/>
              </a:solidFill>
              <a:latin typeface="楷体_GB2312" pitchFamily="1" charset="-122"/>
              <a:ea typeface="楷体_GB2312" pitchFamily="1"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grpSp>
        <p:nvGrpSpPr>
          <p:cNvPr id="7170" name="Group 29"/>
          <p:cNvGrpSpPr/>
          <p:nvPr/>
        </p:nvGrpSpPr>
        <p:grpSpPr>
          <a:xfrm>
            <a:off x="0" y="0"/>
            <a:ext cx="7451725" cy="5300663"/>
            <a:chExt cx="4740" cy="3249"/>
          </a:xfrm>
        </p:grpSpPr>
        <p:grpSp>
          <p:nvGrpSpPr>
            <p:cNvPr id="7196" name="Group 5"/>
            <p:cNvGrpSpPr/>
            <p:nvPr/>
          </p:nvGrpSpPr>
          <p:grpSpPr>
            <a:xfrm>
              <a:off x="0" y="0"/>
              <a:ext cx="4740" cy="3249"/>
              <a:chOff x="3024" y="1824"/>
              <a:chExt cx="2592" cy="2400"/>
            </a:xfrm>
          </p:grpSpPr>
          <p:grpSp>
            <p:nvGrpSpPr>
              <p:cNvPr id="7199" name="Group 6"/>
              <p:cNvGrpSpPr/>
              <p:nvPr/>
            </p:nvGrpSpPr>
            <p:grpSpPr>
              <a:xfrm>
                <a:off x="3024" y="1824"/>
                <a:ext cx="2592" cy="2400"/>
                <a:chOff x="3024" y="1824"/>
                <a:chExt cx="2592" cy="2400"/>
              </a:xfrm>
            </p:grpSpPr>
            <p:sp>
              <p:nvSpPr>
                <p:cNvPr id="7201" name="Rectangle 7"/>
                <p:cNvSpPr/>
                <p:nvPr/>
              </p:nvSpPr>
              <p:spPr>
                <a:xfrm>
                  <a:off x="4704" y="1824"/>
                  <a:ext cx="768" cy="2400"/>
                </a:xfrm>
                <a:prstGeom prst="rect">
                  <a:avLst/>
                </a:prstGeom>
                <a:solidFill>
                  <a:schemeClr val="accent1"/>
                </a:solidFill>
                <a:ln>
                  <a:solidFill>
                    <a:schemeClr val="tx1"/>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grpSp>
              <p:nvGrpSpPr>
                <p:cNvPr id="7202" name="Group 8"/>
                <p:cNvGrpSpPr/>
                <p:nvPr/>
              </p:nvGrpSpPr>
              <p:grpSpPr>
                <a:xfrm>
                  <a:off x="3024" y="1824"/>
                  <a:ext cx="2592" cy="2400"/>
                  <a:chOff x="3024" y="1824"/>
                  <a:chExt cx="2592" cy="2400"/>
                </a:xfrm>
              </p:grpSpPr>
              <p:sp>
                <p:nvSpPr>
                  <p:cNvPr id="7203" name="Rectangle 9"/>
                  <p:cNvSpPr/>
                  <p:nvPr/>
                </p:nvSpPr>
                <p:spPr>
                  <a:xfrm>
                    <a:off x="3840" y="1824"/>
                    <a:ext cx="864" cy="2400"/>
                  </a:xfrm>
                  <a:prstGeom prst="rect">
                    <a:avLst/>
                  </a:prstGeom>
                  <a:solidFill>
                    <a:srgbClr val="FFCC99"/>
                  </a:solidFill>
                  <a:ln>
                    <a:solidFill>
                      <a:schemeClr val="tx1"/>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grpSp>
                <p:nvGrpSpPr>
                  <p:cNvPr id="7204" name="Group 10"/>
                  <p:cNvGrpSpPr/>
                  <p:nvPr/>
                </p:nvGrpSpPr>
                <p:grpSpPr>
                  <a:xfrm>
                    <a:off x="3024" y="1824"/>
                    <a:ext cx="2592" cy="2400"/>
                    <a:chOff x="3024" y="1824"/>
                    <a:chExt cx="2592" cy="2400"/>
                  </a:xfrm>
                </p:grpSpPr>
                <p:grpSp>
                  <p:nvGrpSpPr>
                    <p:cNvPr id="7205" name="Group 11"/>
                    <p:cNvGrpSpPr/>
                    <p:nvPr/>
                  </p:nvGrpSpPr>
                  <p:grpSpPr>
                    <a:xfrm>
                      <a:off x="3024" y="1824"/>
                      <a:ext cx="2592" cy="2400"/>
                      <a:chOff x="3024" y="1824"/>
                      <a:chExt cx="2592" cy="2400"/>
                    </a:xfrm>
                  </p:grpSpPr>
                  <p:cxnSp>
                    <p:nvCxnSpPr>
                      <p:cNvPr id="7208" name="Line 12"/>
                      <p:cNvCxnSpPr/>
                      <p:nvPr/>
                    </p:nvCxnSpPr>
                    <p:spPr>
                      <a:xfrm flipH="1" flipV="1">
                        <a:off x="4224" y="2976"/>
                        <a:ext cx="0" cy="384"/>
                      </a:xfrm>
                      <a:prstGeom prst="line">
                        <a:avLst/>
                      </a:prstGeom>
                      <a:noFill/>
                      <a:ln w="38100">
                        <a:solidFill>
                          <a:srgbClr val="990000"/>
                        </a:solidFill>
                        <a:miter lim="800000"/>
                        <a:tailEnd type="triangle"/>
                      </a:ln>
                    </p:spPr>
                  </p:cxnSp>
                  <p:cxnSp>
                    <p:nvCxnSpPr>
                      <p:cNvPr id="7209" name="Line 13"/>
                      <p:cNvCxnSpPr/>
                      <p:nvPr/>
                    </p:nvCxnSpPr>
                    <p:spPr>
                      <a:xfrm flipH="1" flipV="1">
                        <a:off x="4224" y="2448"/>
                        <a:ext cx="0" cy="336"/>
                      </a:xfrm>
                      <a:prstGeom prst="line">
                        <a:avLst/>
                      </a:prstGeom>
                      <a:noFill/>
                      <a:ln w="38100">
                        <a:solidFill>
                          <a:srgbClr val="990000"/>
                        </a:solidFill>
                        <a:miter lim="800000"/>
                        <a:tailEnd type="triangle"/>
                      </a:ln>
                    </p:spPr>
                  </p:cxnSp>
                  <p:grpSp>
                    <p:nvGrpSpPr>
                      <p:cNvPr id="7210" name="Group 14"/>
                      <p:cNvGrpSpPr/>
                      <p:nvPr/>
                    </p:nvGrpSpPr>
                    <p:grpSpPr>
                      <a:xfrm>
                        <a:off x="3024" y="1824"/>
                        <a:ext cx="2592" cy="2400"/>
                        <a:chOff x="3024" y="1824"/>
                        <a:chExt cx="2592" cy="2400"/>
                      </a:xfrm>
                    </p:grpSpPr>
                    <p:sp>
                      <p:nvSpPr>
                        <p:cNvPr id="7214" name="Rectangle 15"/>
                        <p:cNvSpPr/>
                        <p:nvPr/>
                      </p:nvSpPr>
                      <p:spPr>
                        <a:xfrm>
                          <a:off x="3024" y="1824"/>
                          <a:ext cx="816" cy="2400"/>
                        </a:xfrm>
                        <a:prstGeom prst="rect">
                          <a:avLst/>
                        </a:prstGeom>
                        <a:solidFill>
                          <a:schemeClr val="accent1"/>
                        </a:solidFill>
                        <a:ln>
                          <a:solidFill>
                            <a:schemeClr val="tx1"/>
                          </a:solid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7215" name="Text Box 16"/>
                        <p:cNvSpPr/>
                        <p:nvPr/>
                      </p:nvSpPr>
                      <p:spPr>
                        <a:xfrm>
                          <a:off x="3072" y="1824"/>
                          <a:ext cx="2544" cy="2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990000"/>
                              </a:solidFill>
                              <a:ea typeface="宋体" pitchFamily="2" charset="-122"/>
                            </a:rPr>
                            <a:t>蛋白质          正常             异常</a:t>
                          </a:r>
                          <a:endParaRPr lang="zh-CN" altLang="en-US" sz="3600" b="1">
                            <a:solidFill>
                              <a:srgbClr val="990000"/>
                            </a:solidFill>
                            <a:ea typeface="宋体" pitchFamily="2" charset="-122"/>
                          </a:endParaRPr>
                        </a:p>
                      </p:txBody>
                    </p:sp>
                    <p:sp>
                      <p:nvSpPr>
                        <p:cNvPr id="7216" name="Text Box 17"/>
                        <p:cNvSpPr/>
                        <p:nvPr/>
                      </p:nvSpPr>
                      <p:spPr>
                        <a:xfrm>
                          <a:off x="3072" y="2160"/>
                          <a:ext cx="2544" cy="2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ea typeface="宋体" pitchFamily="2" charset="-122"/>
                            </a:rPr>
                            <a:t>氨基酸        谷氨酸          缬氨酸</a:t>
                          </a:r>
                          <a:endParaRPr lang="zh-CN" altLang="en-US" sz="3600" b="1">
                            <a:ea typeface="宋体" pitchFamily="2" charset="-122"/>
                          </a:endParaRPr>
                        </a:p>
                      </p:txBody>
                    </p:sp>
                    <p:sp>
                      <p:nvSpPr>
                        <p:cNvPr id="7217" name="Text Box 18"/>
                        <p:cNvSpPr/>
                        <p:nvPr/>
                      </p:nvSpPr>
                      <p:spPr>
                        <a:xfrm>
                          <a:off x="3072" y="2688"/>
                          <a:ext cx="2544" cy="2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600" b="1">
                              <a:ea typeface="宋体" pitchFamily="2" charset="-122"/>
                            </a:rPr>
                            <a:t>mRNA          G__A          G__A</a:t>
                          </a:r>
                          <a:endParaRPr lang="en-US" altLang="zh-CN" sz="3600" b="1">
                            <a:ea typeface="宋体" pitchFamily="2" charset="-122"/>
                          </a:endParaRPr>
                        </a:p>
                      </p:txBody>
                    </p:sp>
                    <p:sp>
                      <p:nvSpPr>
                        <p:cNvPr id="7218" name="Text Box 19"/>
                        <p:cNvSpPr/>
                        <p:nvPr/>
                      </p:nvSpPr>
                      <p:spPr>
                        <a:xfrm>
                          <a:off x="3072" y="3408"/>
                          <a:ext cx="2544" cy="29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600" b="1">
                              <a:ea typeface="宋体" pitchFamily="2" charset="-122"/>
                            </a:rPr>
                            <a:t>DNA             C T  T           C__T     </a:t>
                          </a:r>
                          <a:endParaRPr lang="en-US" altLang="zh-CN" sz="3600" b="1">
                            <a:ea typeface="宋体" pitchFamily="2" charset="-122"/>
                          </a:endParaRPr>
                        </a:p>
                      </p:txBody>
                    </p:sp>
                    <p:sp>
                      <p:nvSpPr>
                        <p:cNvPr id="7219" name="Text Box 20"/>
                        <p:cNvSpPr/>
                        <p:nvPr/>
                      </p:nvSpPr>
                      <p:spPr>
                        <a:xfrm>
                          <a:off x="3072" y="3744"/>
                          <a:ext cx="2544" cy="29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600" b="1">
                              <a:ea typeface="宋体" pitchFamily="2" charset="-122"/>
                            </a:rPr>
                            <a:t>                     G A A           G__ A                </a:t>
                          </a:r>
                          <a:endParaRPr lang="en-US" altLang="zh-CN" sz="3600" b="1">
                            <a:ea typeface="宋体" pitchFamily="2" charset="-122"/>
                          </a:endParaRPr>
                        </a:p>
                      </p:txBody>
                    </p:sp>
                  </p:grpSp>
                  <p:cxnSp>
                    <p:nvCxnSpPr>
                      <p:cNvPr id="7211" name="Line 21"/>
                      <p:cNvCxnSpPr/>
                      <p:nvPr/>
                    </p:nvCxnSpPr>
                    <p:spPr>
                      <a:xfrm flipH="1" flipV="1">
                        <a:off x="5136" y="2976"/>
                        <a:ext cx="0" cy="480"/>
                      </a:xfrm>
                      <a:prstGeom prst="line">
                        <a:avLst/>
                      </a:prstGeom>
                      <a:noFill/>
                      <a:ln w="38100">
                        <a:solidFill>
                          <a:srgbClr val="990000"/>
                        </a:solidFill>
                        <a:miter lim="800000"/>
                        <a:tailEnd type="triangle"/>
                      </a:ln>
                    </p:spPr>
                  </p:cxnSp>
                  <p:cxnSp>
                    <p:nvCxnSpPr>
                      <p:cNvPr id="7212" name="Line 22"/>
                      <p:cNvCxnSpPr/>
                      <p:nvPr/>
                    </p:nvCxnSpPr>
                    <p:spPr>
                      <a:xfrm flipH="1" flipV="1">
                        <a:off x="5088" y="2448"/>
                        <a:ext cx="0" cy="336"/>
                      </a:xfrm>
                      <a:prstGeom prst="line">
                        <a:avLst/>
                      </a:prstGeom>
                      <a:noFill/>
                      <a:ln w="38100">
                        <a:solidFill>
                          <a:srgbClr val="990000"/>
                        </a:solidFill>
                        <a:miter lim="800000"/>
                        <a:tailEnd type="triangle"/>
                      </a:ln>
                    </p:spPr>
                  </p:cxnSp>
                  <p:cxnSp>
                    <p:nvCxnSpPr>
                      <p:cNvPr id="7213" name="Line 23"/>
                      <p:cNvCxnSpPr/>
                      <p:nvPr/>
                    </p:nvCxnSpPr>
                    <p:spPr>
                      <a:xfrm>
                        <a:off x="3984" y="3792"/>
                        <a:ext cx="480" cy="0"/>
                      </a:xfrm>
                      <a:prstGeom prst="line">
                        <a:avLst/>
                      </a:prstGeom>
                      <a:noFill/>
                      <a:ln w="38100">
                        <a:solidFill>
                          <a:srgbClr val="990000"/>
                        </a:solidFill>
                        <a:miter lim="800000"/>
                      </a:ln>
                    </p:spPr>
                  </p:cxnSp>
                </p:grpSp>
                <p:cxnSp>
                  <p:nvCxnSpPr>
                    <p:cNvPr id="7206" name="Line 24"/>
                    <p:cNvCxnSpPr/>
                    <p:nvPr/>
                  </p:nvCxnSpPr>
                  <p:spPr>
                    <a:xfrm>
                      <a:off x="4944" y="3792"/>
                      <a:ext cx="480" cy="0"/>
                    </a:xfrm>
                    <a:prstGeom prst="line">
                      <a:avLst/>
                    </a:prstGeom>
                    <a:noFill/>
                    <a:ln w="38100">
                      <a:solidFill>
                        <a:srgbClr val="990000"/>
                      </a:solidFill>
                      <a:miter lim="800000"/>
                    </a:ln>
                  </p:spPr>
                </p:cxnSp>
                <p:cxnSp>
                  <p:nvCxnSpPr>
                    <p:cNvPr id="7207" name="Line 25"/>
                    <p:cNvCxnSpPr/>
                    <p:nvPr/>
                  </p:nvCxnSpPr>
                  <p:spPr>
                    <a:xfrm>
                      <a:off x="4944" y="3696"/>
                      <a:ext cx="480" cy="0"/>
                    </a:xfrm>
                    <a:prstGeom prst="line">
                      <a:avLst/>
                    </a:prstGeom>
                    <a:noFill/>
                    <a:ln w="38100">
                      <a:solidFill>
                        <a:srgbClr val="990000"/>
                      </a:solidFill>
                      <a:miter lim="800000"/>
                    </a:ln>
                  </p:spPr>
                </p:cxnSp>
              </p:grpSp>
            </p:grpSp>
          </p:grpSp>
          <p:cxnSp>
            <p:nvCxnSpPr>
              <p:cNvPr id="7200" name="Line 26"/>
              <p:cNvCxnSpPr/>
              <p:nvPr/>
            </p:nvCxnSpPr>
            <p:spPr>
              <a:xfrm>
                <a:off x="3984" y="3696"/>
                <a:ext cx="480" cy="0"/>
              </a:xfrm>
              <a:prstGeom prst="line">
                <a:avLst/>
              </a:prstGeom>
              <a:noFill/>
              <a:ln w="38100">
                <a:solidFill>
                  <a:srgbClr val="990000"/>
                </a:solidFill>
                <a:miter lim="800000"/>
              </a:ln>
            </p:spPr>
          </p:cxnSp>
        </p:grpSp>
        <p:sp>
          <p:nvSpPr>
            <p:cNvPr id="7197" name="Text Box 28"/>
            <p:cNvSpPr/>
            <p:nvPr/>
          </p:nvSpPr>
          <p:spPr>
            <a:xfrm>
              <a:off x="2835" y="2341"/>
              <a:ext cx="725" cy="31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0000CC"/>
                  </a:solidFill>
                  <a:ea typeface="宋体" pitchFamily="2" charset="-122"/>
                </a:rPr>
                <a:t>突变</a:t>
              </a:r>
              <a:endParaRPr lang="zh-CN" altLang="en-US" sz="2800" b="1">
                <a:solidFill>
                  <a:srgbClr val="0000CC"/>
                </a:solidFill>
                <a:ea typeface="宋体" pitchFamily="2" charset="-122"/>
              </a:endParaRPr>
            </a:p>
          </p:txBody>
        </p:sp>
        <p:cxnSp>
          <p:nvCxnSpPr>
            <p:cNvPr id="7198" name="Line 27"/>
            <p:cNvCxnSpPr/>
            <p:nvPr/>
          </p:nvCxnSpPr>
          <p:spPr>
            <a:xfrm>
              <a:off x="2789" y="2614"/>
              <a:ext cx="636" cy="0"/>
            </a:xfrm>
            <a:prstGeom prst="line">
              <a:avLst/>
            </a:prstGeom>
            <a:noFill/>
            <a:ln w="28575">
              <a:solidFill>
                <a:schemeClr val="tx1"/>
              </a:solidFill>
              <a:miter lim="800000"/>
              <a:tailEnd type="triangle"/>
            </a:ln>
          </p:spPr>
        </p:cxnSp>
      </p:grpSp>
      <p:sp>
        <p:nvSpPr>
          <p:cNvPr id="7171" name="Text Box 40"/>
          <p:cNvSpPr/>
          <p:nvPr/>
        </p:nvSpPr>
        <p:spPr>
          <a:xfrm>
            <a:off x="5724525" y="1844675"/>
            <a:ext cx="288925" cy="7016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4000" b="1">
                <a:solidFill>
                  <a:srgbClr val="0000CC"/>
                </a:solidFill>
                <a:ea typeface="宋体" pitchFamily="2" charset="-122"/>
              </a:rPr>
              <a:t>U</a:t>
            </a:r>
            <a:endParaRPr lang="en-US" altLang="zh-CN" sz="4000" b="1">
              <a:solidFill>
                <a:srgbClr val="0000CC"/>
              </a:solidFill>
              <a:ea typeface="宋体" pitchFamily="2" charset="-122"/>
            </a:endParaRPr>
          </a:p>
        </p:txBody>
      </p:sp>
      <p:sp>
        <p:nvSpPr>
          <p:cNvPr id="7172" name="Text Box 41"/>
          <p:cNvSpPr/>
          <p:nvPr/>
        </p:nvSpPr>
        <p:spPr>
          <a:xfrm>
            <a:off x="3203575" y="1916113"/>
            <a:ext cx="431800" cy="7016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4000" b="1">
                <a:solidFill>
                  <a:srgbClr val="0000CC"/>
                </a:solidFill>
                <a:ea typeface="宋体" pitchFamily="2" charset="-122"/>
              </a:rPr>
              <a:t>A</a:t>
            </a:r>
            <a:endParaRPr lang="en-US" altLang="zh-CN" sz="4000" b="1">
              <a:solidFill>
                <a:srgbClr val="0000CC"/>
              </a:solidFill>
              <a:ea typeface="宋体" pitchFamily="2" charset="-122"/>
            </a:endParaRPr>
          </a:p>
        </p:txBody>
      </p:sp>
      <p:grpSp>
        <p:nvGrpSpPr>
          <p:cNvPr id="7173" name="Group 73"/>
          <p:cNvGrpSpPr/>
          <p:nvPr/>
        </p:nvGrpSpPr>
        <p:grpSpPr>
          <a:xfrm>
            <a:off x="5867400" y="3429000"/>
            <a:ext cx="504825" cy="1504950"/>
            <a:chOff x="3696" y="2160"/>
            <a:chExt cx="318" cy="948"/>
          </a:xfrm>
        </p:grpSpPr>
        <p:sp>
          <p:nvSpPr>
            <p:cNvPr id="7194" name="Text Box 43"/>
            <p:cNvSpPr/>
            <p:nvPr/>
          </p:nvSpPr>
          <p:spPr>
            <a:xfrm>
              <a:off x="3696" y="2160"/>
              <a:ext cx="272" cy="44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4000" b="1">
                  <a:solidFill>
                    <a:srgbClr val="0000CC"/>
                  </a:solidFill>
                  <a:ea typeface="宋体" pitchFamily="2" charset="-122"/>
                </a:rPr>
                <a:t>A</a:t>
              </a:r>
              <a:endParaRPr lang="en-US" altLang="zh-CN" sz="4000" b="1">
                <a:solidFill>
                  <a:srgbClr val="0000CC"/>
                </a:solidFill>
                <a:ea typeface="宋体" pitchFamily="2" charset="-122"/>
              </a:endParaRPr>
            </a:p>
          </p:txBody>
        </p:sp>
        <p:sp>
          <p:nvSpPr>
            <p:cNvPr id="7195" name="Text Box 44"/>
            <p:cNvSpPr/>
            <p:nvPr/>
          </p:nvSpPr>
          <p:spPr>
            <a:xfrm>
              <a:off x="3742" y="2704"/>
              <a:ext cx="272"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600" b="1">
                  <a:solidFill>
                    <a:srgbClr val="0000CC"/>
                  </a:solidFill>
                  <a:ea typeface="宋体" pitchFamily="2" charset="-122"/>
                </a:rPr>
                <a:t>T</a:t>
              </a:r>
              <a:endParaRPr lang="en-US" altLang="zh-CN" sz="3600" b="1">
                <a:solidFill>
                  <a:srgbClr val="0000CC"/>
                </a:solidFill>
                <a:ea typeface="宋体" pitchFamily="2" charset="-122"/>
              </a:endParaRPr>
            </a:p>
          </p:txBody>
        </p:sp>
      </p:grpSp>
      <p:sp>
        <p:nvSpPr>
          <p:cNvPr id="7174" name="Text Box 49"/>
          <p:cNvSpPr/>
          <p:nvPr/>
        </p:nvSpPr>
        <p:spPr>
          <a:xfrm>
            <a:off x="6858000" y="3644900"/>
            <a:ext cx="2286000" cy="5191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800" b="1">
                <a:latin typeface="黑体" panose="02010609060101010101" pitchFamily="49" charset="-122"/>
              </a:rPr>
              <a:t>_____</a:t>
            </a:r>
            <a:r>
              <a:rPr lang="zh-CN" altLang="en-US" sz="2800" b="1">
                <a:latin typeface="黑体" panose="02010609060101010101" pitchFamily="49" charset="-122"/>
              </a:rPr>
              <a:t>原因</a:t>
            </a:r>
            <a:r>
              <a:rPr lang="en-US" altLang="zh-CN" sz="2800" b="1">
                <a:latin typeface="黑体" panose="02010609060101010101" pitchFamily="49" charset="-122"/>
              </a:rPr>
              <a:t>:</a:t>
            </a:r>
            <a:endParaRPr lang="zh-CN" altLang="en-US" sz="2800">
              <a:latin typeface="黑体" panose="02010609060101010101" pitchFamily="49" charset="-122"/>
            </a:endParaRPr>
          </a:p>
        </p:txBody>
      </p:sp>
      <p:sp>
        <p:nvSpPr>
          <p:cNvPr id="7175" name="Rectangle 50"/>
          <p:cNvSpPr/>
          <p:nvPr/>
        </p:nvSpPr>
        <p:spPr>
          <a:xfrm>
            <a:off x="7019925" y="3644900"/>
            <a:ext cx="1262063" cy="5191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solidFill>
                  <a:srgbClr val="FF0000"/>
                </a:solidFill>
                <a:latin typeface="楷体_GB2312" pitchFamily="1" charset="-122"/>
                <a:ea typeface="楷体_GB2312" pitchFamily="1" charset="-122"/>
              </a:rPr>
              <a:t>根本</a:t>
            </a:r>
            <a:endParaRPr lang="zh-CN" altLang="en-US" sz="2800" b="1">
              <a:solidFill>
                <a:srgbClr val="FF0000"/>
              </a:solidFill>
              <a:latin typeface="楷体_GB2312" pitchFamily="1" charset="-122"/>
              <a:ea typeface="楷体_GB2312" pitchFamily="1" charset="-122"/>
            </a:endParaRPr>
          </a:p>
        </p:txBody>
      </p:sp>
      <p:grpSp>
        <p:nvGrpSpPr>
          <p:cNvPr id="7176" name="Group 74"/>
          <p:cNvGrpSpPr/>
          <p:nvPr/>
        </p:nvGrpSpPr>
        <p:grpSpPr>
          <a:xfrm>
            <a:off x="7092950" y="4076700"/>
            <a:ext cx="1582738" cy="1300163"/>
            <a:chOff x="4468" y="2750"/>
            <a:chExt cx="997" cy="819"/>
          </a:xfrm>
        </p:grpSpPr>
        <p:grpSp>
          <p:nvGrpSpPr>
            <p:cNvPr id="7181" name="Group 51"/>
            <p:cNvGrpSpPr/>
            <p:nvPr/>
          </p:nvGrpSpPr>
          <p:grpSpPr>
            <a:xfrm>
              <a:off x="4468" y="2795"/>
              <a:ext cx="272" cy="773"/>
              <a:chOff x="4332" y="1253"/>
              <a:chExt cx="272" cy="773"/>
            </a:xfrm>
          </p:grpSpPr>
          <p:sp>
            <p:nvSpPr>
              <p:cNvPr id="7190" name="Rectangle 52"/>
              <p:cNvSpPr/>
              <p:nvPr/>
            </p:nvSpPr>
            <p:spPr>
              <a:xfrm>
                <a:off x="4332" y="1253"/>
                <a:ext cx="245" cy="36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en-US" altLang="zh-CN" sz="3200" b="1">
                    <a:latin typeface="楷体_GB2312" pitchFamily="1" charset="-122"/>
                    <a:ea typeface="楷体_GB2312" pitchFamily="1" charset="-122"/>
                  </a:rPr>
                  <a:t>A</a:t>
                </a:r>
                <a:endParaRPr kumimoji="1" lang="en-US" altLang="zh-CN" sz="3200" b="1">
                  <a:latin typeface="楷体_GB2312" pitchFamily="1" charset="-122"/>
                  <a:ea typeface="楷体_GB2312" pitchFamily="1" charset="-122"/>
                </a:endParaRPr>
              </a:p>
            </p:txBody>
          </p:sp>
          <p:sp>
            <p:nvSpPr>
              <p:cNvPr id="7191" name="Rectangle 53"/>
              <p:cNvSpPr/>
              <p:nvPr/>
            </p:nvSpPr>
            <p:spPr>
              <a:xfrm>
                <a:off x="4332" y="1661"/>
                <a:ext cx="245" cy="36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en-US" altLang="zh-CN" sz="3200" b="1">
                    <a:latin typeface="楷体_GB2312" pitchFamily="1" charset="-122"/>
                    <a:ea typeface="楷体_GB2312" pitchFamily="1" charset="-122"/>
                  </a:rPr>
                  <a:t>T</a:t>
                </a:r>
                <a:endParaRPr kumimoji="1" lang="en-US" altLang="zh-CN" sz="3200" b="1">
                  <a:latin typeface="楷体_GB2312" pitchFamily="1" charset="-122"/>
                  <a:ea typeface="楷体_GB2312" pitchFamily="1" charset="-122"/>
                </a:endParaRPr>
              </a:p>
            </p:txBody>
          </p:sp>
          <p:cxnSp>
            <p:nvCxnSpPr>
              <p:cNvPr id="7192" name="Line 54"/>
              <p:cNvCxnSpPr/>
              <p:nvPr/>
            </p:nvCxnSpPr>
            <p:spPr>
              <a:xfrm>
                <a:off x="4332" y="1570"/>
                <a:ext cx="272" cy="0"/>
              </a:xfrm>
              <a:prstGeom prst="line">
                <a:avLst/>
              </a:prstGeom>
              <a:noFill/>
              <a:ln>
                <a:solidFill>
                  <a:schemeClr val="tx1"/>
                </a:solidFill>
                <a:miter lim="800000"/>
              </a:ln>
            </p:spPr>
          </p:cxnSp>
          <p:cxnSp>
            <p:nvCxnSpPr>
              <p:cNvPr id="7193" name="Line 55"/>
              <p:cNvCxnSpPr/>
              <p:nvPr/>
            </p:nvCxnSpPr>
            <p:spPr>
              <a:xfrm>
                <a:off x="4332" y="1661"/>
                <a:ext cx="272" cy="0"/>
              </a:xfrm>
              <a:prstGeom prst="line">
                <a:avLst/>
              </a:prstGeom>
              <a:noFill/>
              <a:ln>
                <a:solidFill>
                  <a:schemeClr val="tx1"/>
                </a:solidFill>
                <a:miter lim="800000"/>
              </a:ln>
            </p:spPr>
          </p:cxnSp>
        </p:grpSp>
        <p:grpSp>
          <p:nvGrpSpPr>
            <p:cNvPr id="7182" name="Group 56"/>
            <p:cNvGrpSpPr/>
            <p:nvPr/>
          </p:nvGrpSpPr>
          <p:grpSpPr>
            <a:xfrm>
              <a:off x="4740" y="2840"/>
              <a:ext cx="681" cy="317"/>
              <a:chOff x="4785" y="2069"/>
              <a:chExt cx="681" cy="272"/>
            </a:xfrm>
          </p:grpSpPr>
          <p:cxnSp>
            <p:nvCxnSpPr>
              <p:cNvPr id="7188" name="Line 57"/>
              <p:cNvCxnSpPr/>
              <p:nvPr/>
            </p:nvCxnSpPr>
            <p:spPr>
              <a:xfrm>
                <a:off x="4830" y="2341"/>
                <a:ext cx="363" cy="0"/>
              </a:xfrm>
              <a:prstGeom prst="line">
                <a:avLst/>
              </a:prstGeom>
              <a:noFill/>
              <a:ln>
                <a:solidFill>
                  <a:schemeClr val="tx1"/>
                </a:solidFill>
                <a:miter lim="800000"/>
                <a:tailEnd type="triangle"/>
              </a:ln>
            </p:spPr>
          </p:cxnSp>
          <p:sp>
            <p:nvSpPr>
              <p:cNvPr id="7189" name="Text Box 58"/>
              <p:cNvSpPr/>
              <p:nvPr/>
            </p:nvSpPr>
            <p:spPr>
              <a:xfrm>
                <a:off x="4785" y="2069"/>
                <a:ext cx="681" cy="21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000" b="1">
                    <a:solidFill>
                      <a:srgbClr val="FF0000"/>
                    </a:solidFill>
                    <a:latin typeface="楷体_GB2312" pitchFamily="1" charset="-122"/>
                    <a:ea typeface="楷体_GB2312" pitchFamily="1" charset="-122"/>
                  </a:rPr>
                  <a:t>替换</a:t>
                </a:r>
                <a:endParaRPr lang="zh-CN" altLang="en-US" sz="2000" b="1">
                  <a:solidFill>
                    <a:srgbClr val="FF0000"/>
                  </a:solidFill>
                  <a:latin typeface="楷体_GB2312" pitchFamily="1" charset="-122"/>
                  <a:ea typeface="楷体_GB2312" pitchFamily="1" charset="-122"/>
                </a:endParaRPr>
              </a:p>
            </p:txBody>
          </p:sp>
        </p:grpSp>
        <p:grpSp>
          <p:nvGrpSpPr>
            <p:cNvPr id="7183" name="Group 59"/>
            <p:cNvGrpSpPr/>
            <p:nvPr/>
          </p:nvGrpSpPr>
          <p:grpSpPr>
            <a:xfrm>
              <a:off x="5193" y="2750"/>
              <a:ext cx="272" cy="819"/>
              <a:chOff x="5103" y="1207"/>
              <a:chExt cx="272" cy="819"/>
            </a:xfrm>
          </p:grpSpPr>
          <p:sp>
            <p:nvSpPr>
              <p:cNvPr id="7184" name="Rectangle 60"/>
              <p:cNvSpPr/>
              <p:nvPr/>
            </p:nvSpPr>
            <p:spPr>
              <a:xfrm>
                <a:off x="5103" y="1207"/>
                <a:ext cx="245"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en-US" altLang="zh-CN" sz="3200" b="1">
                    <a:latin typeface="楷体_GB2312" pitchFamily="1" charset="-122"/>
                    <a:ea typeface="楷体_GB2312" pitchFamily="1" charset="-122"/>
                  </a:rPr>
                  <a:t>T</a:t>
                </a:r>
                <a:endParaRPr kumimoji="1" lang="en-US" altLang="zh-CN" sz="3200" b="1">
                  <a:latin typeface="楷体_GB2312" pitchFamily="1" charset="-122"/>
                  <a:ea typeface="楷体_GB2312" pitchFamily="1" charset="-122"/>
                </a:endParaRPr>
              </a:p>
            </p:txBody>
          </p:sp>
          <p:sp>
            <p:nvSpPr>
              <p:cNvPr id="7185" name="Rectangle 61"/>
              <p:cNvSpPr/>
              <p:nvPr/>
            </p:nvSpPr>
            <p:spPr>
              <a:xfrm>
                <a:off x="5103" y="1661"/>
                <a:ext cx="245" cy="36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en-US" altLang="zh-CN" sz="3200" b="1">
                    <a:latin typeface="楷体_GB2312" pitchFamily="1" charset="-122"/>
                    <a:ea typeface="楷体_GB2312" pitchFamily="1" charset="-122"/>
                  </a:rPr>
                  <a:t>A</a:t>
                </a:r>
                <a:endParaRPr kumimoji="1" lang="en-US" altLang="zh-CN" sz="3200" b="1">
                  <a:latin typeface="楷体_GB2312" pitchFamily="1" charset="-122"/>
                  <a:ea typeface="楷体_GB2312" pitchFamily="1" charset="-122"/>
                </a:endParaRPr>
              </a:p>
            </p:txBody>
          </p:sp>
          <p:cxnSp>
            <p:nvCxnSpPr>
              <p:cNvPr id="7186" name="Line 62"/>
              <p:cNvCxnSpPr/>
              <p:nvPr/>
            </p:nvCxnSpPr>
            <p:spPr>
              <a:xfrm>
                <a:off x="5103" y="1661"/>
                <a:ext cx="272" cy="0"/>
              </a:xfrm>
              <a:prstGeom prst="line">
                <a:avLst/>
              </a:prstGeom>
              <a:noFill/>
              <a:ln>
                <a:solidFill>
                  <a:schemeClr val="tx1"/>
                </a:solidFill>
                <a:miter lim="800000"/>
              </a:ln>
            </p:spPr>
          </p:cxnSp>
          <p:cxnSp>
            <p:nvCxnSpPr>
              <p:cNvPr id="7187" name="Line 63"/>
              <p:cNvCxnSpPr/>
              <p:nvPr/>
            </p:nvCxnSpPr>
            <p:spPr>
              <a:xfrm>
                <a:off x="5103" y="1570"/>
                <a:ext cx="272" cy="0"/>
              </a:xfrm>
              <a:prstGeom prst="line">
                <a:avLst/>
              </a:prstGeom>
              <a:noFill/>
              <a:ln>
                <a:solidFill>
                  <a:schemeClr val="tx1"/>
                </a:solidFill>
                <a:miter lim="800000"/>
              </a:ln>
            </p:spPr>
          </p:cxnSp>
        </p:grpSp>
      </p:grpSp>
      <p:sp>
        <p:nvSpPr>
          <p:cNvPr id="7177" name="Rectangle 64"/>
          <p:cNvSpPr/>
          <p:nvPr/>
        </p:nvSpPr>
        <p:spPr>
          <a:xfrm>
            <a:off x="-107950" y="5445125"/>
            <a:ext cx="9432925" cy="990600"/>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342900" lvl="0" indent="-342900" eaLnBrk="1" hangingPunct="1">
              <a:spcBef>
                <a:spcPct val="20000"/>
              </a:spcBef>
            </a:pPr>
            <a:r>
              <a:rPr kumimoji="1" lang="zh-CN" altLang="en-US" sz="2800" b="1">
                <a:solidFill>
                  <a:srgbClr val="0000CC"/>
                </a:solidFill>
                <a:latin typeface="方正舒体" pitchFamily="2" charset="-122"/>
                <a:ea typeface="方正舒体" pitchFamily="2" charset="-122"/>
              </a:rPr>
              <a:t>病因</a:t>
            </a:r>
            <a:r>
              <a:rPr kumimoji="1" lang="zh-CN" altLang="en-US" sz="2800">
                <a:latin typeface="华文仿宋" pitchFamily="2" charset="-122"/>
                <a:ea typeface="华文仿宋" pitchFamily="2" charset="-122"/>
              </a:rPr>
              <a:t>：</a:t>
            </a:r>
            <a:r>
              <a:rPr kumimoji="1" lang="zh-CN" altLang="en-US" sz="2800" b="1">
                <a:latin typeface="华文仿宋" pitchFamily="2" charset="-122"/>
                <a:ea typeface="华文仿宋" pitchFamily="2" charset="-122"/>
              </a:rPr>
              <a:t>镰刀型细胞贫血症是由</a:t>
            </a:r>
            <a:r>
              <a:rPr kumimoji="1" lang="en-US" altLang="zh-CN" sz="2800" b="1" u="sng">
                <a:latin typeface="华文仿宋" pitchFamily="2" charset="-122"/>
                <a:ea typeface="华文仿宋" pitchFamily="2" charset="-122"/>
              </a:rPr>
              <a:t>_        </a:t>
            </a:r>
            <a:r>
              <a:rPr kumimoji="1" lang="zh-CN" altLang="en-US" sz="2800" b="1" u="sng">
                <a:latin typeface="华文仿宋" pitchFamily="2" charset="-122"/>
                <a:ea typeface="华文仿宋" pitchFamily="2" charset="-122"/>
              </a:rPr>
              <a:t>              </a:t>
            </a:r>
            <a:r>
              <a:rPr kumimoji="1" lang="zh-CN" altLang="en-US" sz="2800" b="1">
                <a:latin typeface="华文仿宋" pitchFamily="2" charset="-122"/>
                <a:ea typeface="华文仿宋" pitchFamily="2" charset="-122"/>
              </a:rPr>
              <a:t>引起的一种</a:t>
            </a:r>
            <a:r>
              <a:rPr kumimoji="1" lang="zh-CN" altLang="en-US" sz="2800" b="1">
                <a:solidFill>
                  <a:srgbClr val="0000CC"/>
                </a:solidFill>
                <a:latin typeface="华文仿宋" pitchFamily="2" charset="-122"/>
                <a:ea typeface="华文仿宋" pitchFamily="2" charset="-122"/>
              </a:rPr>
              <a:t>遗传病</a:t>
            </a:r>
            <a:r>
              <a:rPr kumimoji="1" lang="zh-CN" altLang="en-US" sz="2800" b="1">
                <a:latin typeface="华文仿宋" pitchFamily="2" charset="-122"/>
                <a:ea typeface="华文仿宋" pitchFamily="2" charset="-122"/>
              </a:rPr>
              <a:t>。是由于</a:t>
            </a:r>
            <a:r>
              <a:rPr kumimoji="1" lang="zh-CN" altLang="en-US" sz="2800" b="1">
                <a:solidFill>
                  <a:srgbClr val="0000CC"/>
                </a:solidFill>
                <a:latin typeface="华文仿宋" pitchFamily="2" charset="-122"/>
                <a:ea typeface="华文仿宋" pitchFamily="2" charset="-122"/>
              </a:rPr>
              <a:t>基因的分子结构发生改变</a:t>
            </a:r>
            <a:r>
              <a:rPr kumimoji="1" lang="zh-CN" altLang="en-US" sz="2800" b="1">
                <a:latin typeface="华文仿宋" pitchFamily="2" charset="-122"/>
                <a:ea typeface="华文仿宋" pitchFamily="2" charset="-122"/>
              </a:rPr>
              <a:t>而产生的。</a:t>
            </a:r>
            <a:endParaRPr kumimoji="1" lang="zh-CN" altLang="en-US" sz="2800" b="1">
              <a:latin typeface="华文仿宋" pitchFamily="2" charset="-122"/>
              <a:ea typeface="华文仿宋" pitchFamily="2" charset="-122"/>
            </a:endParaRPr>
          </a:p>
        </p:txBody>
      </p:sp>
      <p:sp>
        <p:nvSpPr>
          <p:cNvPr id="7178" name="Text Box 65"/>
          <p:cNvSpPr/>
          <p:nvPr/>
        </p:nvSpPr>
        <p:spPr>
          <a:xfrm>
            <a:off x="7092950" y="836613"/>
            <a:ext cx="1584325" cy="5191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FF0000"/>
                </a:solidFill>
                <a:latin typeface="黑体" panose="02010609060101010101" pitchFamily="49" charset="-122"/>
              </a:rPr>
              <a:t>直接</a:t>
            </a:r>
            <a:r>
              <a:rPr lang="zh-CN" altLang="en-US" sz="2400" b="1">
                <a:latin typeface="黑体" panose="02010609060101010101" pitchFamily="49" charset="-122"/>
              </a:rPr>
              <a:t>原因</a:t>
            </a:r>
            <a:r>
              <a:rPr lang="en-US" altLang="zh-CN" sz="2400" b="1">
                <a:latin typeface="黑体" panose="02010609060101010101" pitchFamily="49" charset="-122"/>
              </a:rPr>
              <a:t>:</a:t>
            </a:r>
            <a:endParaRPr lang="zh-CN" altLang="en-US" sz="2400" b="1">
              <a:latin typeface="黑体" panose="02010609060101010101" pitchFamily="49" charset="-122"/>
            </a:endParaRPr>
          </a:p>
        </p:txBody>
      </p:sp>
      <p:sp>
        <p:nvSpPr>
          <p:cNvPr id="7179" name="Rectangle 66"/>
          <p:cNvSpPr/>
          <p:nvPr/>
        </p:nvSpPr>
        <p:spPr>
          <a:xfrm>
            <a:off x="6948488" y="1341438"/>
            <a:ext cx="2663825" cy="647700"/>
          </a:xfrm>
          <a:prstGeom prst="rect">
            <a:avLst/>
          </a:prstGeom>
          <a:noFill/>
          <a:ln>
            <a:noFill/>
            <a:miter lim="800000"/>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400" b="1">
                <a:latin typeface="楷体_GB2312" pitchFamily="1" charset="-122"/>
                <a:ea typeface="楷体_GB2312" pitchFamily="1" charset="-122"/>
              </a:rPr>
              <a:t>谷氨酸→缬氨酸</a:t>
            </a:r>
            <a:endParaRPr lang="zh-CN" altLang="en-US" sz="2400" b="1">
              <a:latin typeface="楷体_GB2312" pitchFamily="1" charset="-122"/>
              <a:ea typeface="楷体_GB2312" pitchFamily="1" charset="-122"/>
            </a:endParaRPr>
          </a:p>
        </p:txBody>
      </p:sp>
      <p:sp>
        <p:nvSpPr>
          <p:cNvPr id="7180" name="Rectangle 67"/>
          <p:cNvSpPr/>
          <p:nvPr/>
        </p:nvSpPr>
        <p:spPr>
          <a:xfrm>
            <a:off x="4859338" y="5445125"/>
            <a:ext cx="4067175" cy="523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kumimoji="1" lang="en-US" altLang="zh-CN" sz="2800" b="1">
                <a:solidFill>
                  <a:srgbClr val="0000FF"/>
                </a:solidFill>
                <a:latin typeface="楷体_GB2312" pitchFamily="1" charset="-122"/>
                <a:ea typeface="楷体_GB2312" pitchFamily="1" charset="-122"/>
              </a:rPr>
              <a:t>DNA</a:t>
            </a:r>
            <a:r>
              <a:rPr kumimoji="1" lang="zh-CN" altLang="en-US" sz="2800" b="1">
                <a:solidFill>
                  <a:srgbClr val="0000FF"/>
                </a:solidFill>
                <a:latin typeface="楷体_GB2312" pitchFamily="1" charset="-122"/>
                <a:ea typeface="楷体_GB2312" pitchFamily="1" charset="-122"/>
              </a:rPr>
              <a:t>分子中碱基对替换</a:t>
            </a:r>
            <a:endParaRPr kumimoji="1" lang="zh-CN" altLang="en-US" sz="2800" b="1">
              <a:solidFill>
                <a:srgbClr val="0000FF"/>
              </a:solidFill>
              <a:latin typeface="楷体_GB2312" pitchFamily="1" charset="-122"/>
              <a:ea typeface="楷体_GB2312"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175"/>
                                        </p:tgtEl>
                                        <p:attrNameLst>
                                          <p:attrName>style.visibility</p:attrName>
                                        </p:attrNameLst>
                                      </p:cBhvr>
                                      <p:to>
                                        <p:strVal val="visible"/>
                                      </p:to>
                                    </p:set>
                                    <p:animEffect transition="in" filter="slide(fromBottom)">
                                      <p:cBhvr>
                                        <p:cTn id="29" dur="500"/>
                                        <p:tgtEl>
                                          <p:spTgt spid="7175"/>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176"/>
                                        </p:tgtEl>
                                        <p:attrNameLst>
                                          <p:attrName>style.visibility</p:attrName>
                                        </p:attrNameLst>
                                      </p:cBhvr>
                                      <p:to>
                                        <p:strVal val="visible"/>
                                      </p:to>
                                    </p:set>
                                    <p:anim calcmode="lin" valueType="num">
                                      <p:cBhvr additive="base">
                                        <p:cTn id="34" dur="500" fill="hold"/>
                                        <p:tgtEl>
                                          <p:spTgt spid="7176"/>
                                        </p:tgtEl>
                                        <p:attrNameLst>
                                          <p:attrName>ppt_x</p:attrName>
                                        </p:attrNameLst>
                                      </p:cBhvr>
                                      <p:tavLst>
                                        <p:tav tm="0">
                                          <p:val>
                                            <p:strVal val="#ppt_x"/>
                                          </p:val>
                                        </p:tav>
                                        <p:tav tm="100000">
                                          <p:val>
                                            <p:strVal val="#ppt_x"/>
                                          </p:val>
                                        </p:tav>
                                      </p:tavLst>
                                    </p:anim>
                                    <p:anim calcmode="lin" valueType="num">
                                      <p:cBhvr additive="base">
                                        <p:cTn id="35"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after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7178"/>
                                        </p:tgtEl>
                                        <p:attrNameLst>
                                          <p:attrName>style.visibility</p:attrName>
                                        </p:attrNameLst>
                                      </p:cBhvr>
                                      <p:to>
                                        <p:strVal val="visible"/>
                                      </p:to>
                                    </p:set>
                                    <p:animEffect transition="in" filter="slide(fromBottom)">
                                      <p:cBhvr>
                                        <p:cTn id="40" dur="500"/>
                                        <p:tgtEl>
                                          <p:spTgt spid="7178"/>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179"/>
                                        </p:tgtEl>
                                        <p:attrNameLst>
                                          <p:attrName>style.visibility</p:attrName>
                                        </p:attrNameLst>
                                      </p:cBhvr>
                                      <p:to>
                                        <p:strVal val="visible"/>
                                      </p:to>
                                    </p:set>
                                    <p:animEffect transition="in" filter="box(in)">
                                      <p:cBhvr>
                                        <p:cTn id="45" dur="500"/>
                                        <p:tgtEl>
                                          <p:spTgt spid="7179"/>
                                        </p:tgtEl>
                                      </p:cBhvr>
                                    </p:animEffec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7177">
                                            <p:txEl>
                                              <p:pRg st="0" end="0"/>
                                            </p:txEl>
                                          </p:spTgt>
                                        </p:tgtEl>
                                        <p:attrNameLst>
                                          <p:attrName>style.visibility</p:attrName>
                                        </p:attrNameLst>
                                      </p:cBhvr>
                                      <p:to>
                                        <p:strVal val="visible"/>
                                      </p:to>
                                    </p:set>
                                    <p:animEffect transition="in" filter="dissolve">
                                      <p:cBhvr>
                                        <p:cTn id="49" dur="500"/>
                                        <p:tgtEl>
                                          <p:spTgt spid="7177">
                                            <p:txEl>
                                              <p:pRg st="0" end="0"/>
                                            </p:txEl>
                                          </p:spTgt>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7180"/>
                                        </p:tgtEl>
                                        <p:attrNameLst>
                                          <p:attrName>style.visibility</p:attrName>
                                        </p:attrNameLst>
                                      </p:cBhvr>
                                      <p:to>
                                        <p:strVal val="visible"/>
                                      </p:to>
                                    </p:set>
                                    <p:anim calcmode="lin" valueType="num">
                                      <p:cBhvr>
                                        <p:cTn id="54" dur="500" fill="hold"/>
                                        <p:tgtEl>
                                          <p:spTgt spid="7180"/>
                                        </p:tgtEl>
                                        <p:attrNameLst>
                                          <p:attrName>ppt_w</p:attrName>
                                        </p:attrNameLst>
                                      </p:cBhvr>
                                      <p:tavLst>
                                        <p:tav tm="0">
                                          <p:val>
                                            <p:fltVal val="0"/>
                                          </p:val>
                                        </p:tav>
                                        <p:tav tm="100000">
                                          <p:val>
                                            <p:strVal val="#ppt_w"/>
                                          </p:val>
                                        </p:tav>
                                      </p:tavLst>
                                    </p:anim>
                                    <p:anim calcmode="lin" valueType="num">
                                      <p:cBhvr>
                                        <p:cTn id="55" dur="500" fill="hold"/>
                                        <p:tgtEl>
                                          <p:spTgt spid="7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4" grpId="0"/>
      <p:bldP spid="7175" grpId="0"/>
      <p:bldP spid="7177" grpId="0" build="p"/>
      <p:bldP spid="7178" grpId="0"/>
      <p:bldP spid="7179" grpId="0"/>
      <p:bldP spid="718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8194" name="Text Box 3" descr="花束"/>
          <p:cNvSpPr/>
          <p:nvPr/>
        </p:nvSpPr>
        <p:spPr>
          <a:xfrm>
            <a:off x="3563938" y="1938338"/>
            <a:ext cx="1758950"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ＡＴＧＣ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ＴＡＣＧ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sp>
        <p:nvSpPr>
          <p:cNvPr id="8195" name="Text Box 4" descr="花束"/>
          <p:cNvSpPr/>
          <p:nvPr/>
        </p:nvSpPr>
        <p:spPr>
          <a:xfrm>
            <a:off x="3419475" y="3995738"/>
            <a:ext cx="2160588"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ＡＴ</a:t>
            </a:r>
            <a:r>
              <a:rPr lang="zh-CN" altLang="en-US" sz="2800" b="1">
                <a:solidFill>
                  <a:srgbClr val="0000FF"/>
                </a:solidFill>
                <a:latin typeface="楷体_GB2312" pitchFamily="1" charset="-122"/>
                <a:ea typeface="楷体_GB2312" pitchFamily="1" charset="-122"/>
              </a:rPr>
              <a:t>Ａ</a:t>
            </a:r>
            <a:r>
              <a:rPr lang="zh-CN" altLang="en-US" sz="2800" b="1">
                <a:solidFill>
                  <a:srgbClr val="FF00FF"/>
                </a:solidFill>
                <a:latin typeface="楷体_GB2312" pitchFamily="1" charset="-122"/>
                <a:ea typeface="楷体_GB2312" pitchFamily="1" charset="-122"/>
              </a:rPr>
              <a:t>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ＴＡ</a:t>
            </a:r>
            <a:r>
              <a:rPr lang="zh-CN" altLang="en-US" sz="2800" b="1">
                <a:solidFill>
                  <a:srgbClr val="0000FF"/>
                </a:solidFill>
                <a:latin typeface="楷体_GB2312" pitchFamily="1" charset="-122"/>
                <a:ea typeface="楷体_GB2312" pitchFamily="1" charset="-122"/>
              </a:rPr>
              <a:t>Ｔ</a:t>
            </a:r>
            <a:r>
              <a:rPr lang="zh-CN" altLang="en-US" sz="2800" b="1">
                <a:solidFill>
                  <a:srgbClr val="FF00FF"/>
                </a:solidFill>
                <a:latin typeface="楷体_GB2312" pitchFamily="1" charset="-122"/>
                <a:ea typeface="楷体_GB2312" pitchFamily="1" charset="-122"/>
              </a:rPr>
              <a:t>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cxnSp>
        <p:nvCxnSpPr>
          <p:cNvPr id="8196" name="Line 5"/>
          <p:cNvCxnSpPr/>
          <p:nvPr/>
        </p:nvCxnSpPr>
        <p:spPr>
          <a:xfrm flipH="1">
            <a:off x="4427538" y="3573463"/>
            <a:ext cx="0" cy="449262"/>
          </a:xfrm>
          <a:prstGeom prst="line">
            <a:avLst/>
          </a:prstGeom>
          <a:noFill/>
          <a:ln w="76200" cmpd="tri">
            <a:solidFill>
              <a:srgbClr val="FF0000"/>
            </a:solidFill>
            <a:miter lim="800000"/>
            <a:tailEnd type="stealth" w="lg" len="lg"/>
          </a:ln>
        </p:spPr>
      </p:cxnSp>
      <p:sp>
        <p:nvSpPr>
          <p:cNvPr id="8197" name="Text Box 6" descr="花束"/>
          <p:cNvSpPr/>
          <p:nvPr/>
        </p:nvSpPr>
        <p:spPr>
          <a:xfrm>
            <a:off x="6300788" y="1916113"/>
            <a:ext cx="1687512"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a:t>
            </a:r>
            <a:r>
              <a:rPr lang="zh-CN" altLang="en-US" sz="2800" b="1">
                <a:solidFill>
                  <a:srgbClr val="0000FF"/>
                </a:solidFill>
                <a:latin typeface="楷体_GB2312" pitchFamily="1" charset="-122"/>
                <a:ea typeface="楷体_GB2312" pitchFamily="1" charset="-122"/>
              </a:rPr>
              <a:t>Ｔ</a:t>
            </a:r>
            <a:r>
              <a:rPr lang="zh-CN" altLang="en-US" sz="2800" b="1">
                <a:solidFill>
                  <a:srgbClr val="FF00FF"/>
                </a:solidFill>
                <a:latin typeface="楷体_GB2312" pitchFamily="1" charset="-122"/>
                <a:ea typeface="楷体_GB2312" pitchFamily="1" charset="-122"/>
              </a:rPr>
              <a:t>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a:t>
            </a:r>
            <a:r>
              <a:rPr lang="zh-CN" altLang="en-US" sz="2800" b="1">
                <a:solidFill>
                  <a:srgbClr val="0000FF"/>
                </a:solidFill>
                <a:latin typeface="楷体_GB2312" pitchFamily="1" charset="-122"/>
                <a:ea typeface="楷体_GB2312" pitchFamily="1" charset="-122"/>
              </a:rPr>
              <a:t>Ａ</a:t>
            </a:r>
            <a:r>
              <a:rPr lang="zh-CN" altLang="en-US" sz="2800" b="1">
                <a:solidFill>
                  <a:srgbClr val="FF00FF"/>
                </a:solidFill>
                <a:latin typeface="楷体_GB2312" pitchFamily="1" charset="-122"/>
                <a:ea typeface="楷体_GB2312" pitchFamily="1" charset="-122"/>
              </a:rPr>
              <a:t>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sp>
        <p:nvSpPr>
          <p:cNvPr id="8198" name="Text Box 7" descr="花束"/>
          <p:cNvSpPr/>
          <p:nvPr/>
        </p:nvSpPr>
        <p:spPr>
          <a:xfrm>
            <a:off x="6300788" y="4005263"/>
            <a:ext cx="1800225"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cxnSp>
        <p:nvCxnSpPr>
          <p:cNvPr id="8199" name="Line 8"/>
          <p:cNvCxnSpPr/>
          <p:nvPr/>
        </p:nvCxnSpPr>
        <p:spPr>
          <a:xfrm flipH="1">
            <a:off x="7164388" y="3500438"/>
            <a:ext cx="0" cy="449262"/>
          </a:xfrm>
          <a:prstGeom prst="line">
            <a:avLst/>
          </a:prstGeom>
          <a:noFill/>
          <a:ln w="76200" cmpd="tri">
            <a:solidFill>
              <a:srgbClr val="0000FF"/>
            </a:solidFill>
            <a:miter lim="800000"/>
            <a:tailEnd type="stealth" w="lg" len="lg"/>
          </a:ln>
        </p:spPr>
      </p:cxnSp>
      <p:sp>
        <p:nvSpPr>
          <p:cNvPr id="8200" name="Text Box 9" descr="花束"/>
          <p:cNvSpPr/>
          <p:nvPr/>
        </p:nvSpPr>
        <p:spPr>
          <a:xfrm>
            <a:off x="827088" y="4005263"/>
            <a:ext cx="1716087"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a:t>
            </a:r>
            <a:r>
              <a:rPr lang="zh-CN" altLang="en-US" sz="2800" b="1">
                <a:solidFill>
                  <a:srgbClr val="0000FF"/>
                </a:solidFill>
                <a:latin typeface="楷体_GB2312" pitchFamily="1" charset="-122"/>
                <a:ea typeface="楷体_GB2312" pitchFamily="1" charset="-122"/>
              </a:rPr>
              <a:t>Ｃ</a:t>
            </a:r>
            <a:r>
              <a:rPr lang="zh-CN" altLang="en-US" sz="2800" b="1">
                <a:solidFill>
                  <a:srgbClr val="FF00FF"/>
                </a:solidFill>
                <a:latin typeface="楷体_GB2312" pitchFamily="1" charset="-122"/>
                <a:ea typeface="楷体_GB2312" pitchFamily="1" charset="-122"/>
              </a:rPr>
              <a:t>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a:t>
            </a:r>
            <a:r>
              <a:rPr lang="zh-CN" altLang="en-US" sz="2800" b="1">
                <a:solidFill>
                  <a:srgbClr val="0000FF"/>
                </a:solidFill>
                <a:latin typeface="楷体_GB2312" pitchFamily="1" charset="-122"/>
                <a:ea typeface="楷体_GB2312" pitchFamily="1" charset="-122"/>
              </a:rPr>
              <a:t>Ｇ</a:t>
            </a:r>
            <a:r>
              <a:rPr lang="zh-CN" altLang="en-US" sz="2800" b="1">
                <a:solidFill>
                  <a:srgbClr val="FF00FF"/>
                </a:solidFill>
                <a:latin typeface="楷体_GB2312" pitchFamily="1" charset="-122"/>
                <a:ea typeface="楷体_GB2312" pitchFamily="1" charset="-122"/>
              </a:rPr>
              <a:t>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sp>
        <p:nvSpPr>
          <p:cNvPr id="8201" name="Text Box 10" descr="花束"/>
          <p:cNvSpPr/>
          <p:nvPr/>
        </p:nvSpPr>
        <p:spPr>
          <a:xfrm>
            <a:off x="755650" y="1916113"/>
            <a:ext cx="1989138" cy="1708150"/>
          </a:xfrm>
          <a:prstGeom prst="rect">
            <a:avLst/>
          </a:prstGeom>
          <a:no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en-US" altLang="zh-CN" sz="2800" b="1">
                <a:solidFill>
                  <a:srgbClr val="FF00FF"/>
                </a:solidFill>
                <a:latin typeface="楷体_GB2312" pitchFamily="1" charset="-122"/>
                <a:ea typeface="楷体_GB2312" pitchFamily="1" charset="-122"/>
              </a:rPr>
              <a:t>┯┯┯┯</a:t>
            </a:r>
            <a:br>
              <a:rPr lang="en-US" altLang="zh-CN"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Ａ</a:t>
            </a:r>
            <a:r>
              <a:rPr lang="zh-CN" altLang="en-US" sz="2800" b="1">
                <a:solidFill>
                  <a:srgbClr val="0000FF"/>
                </a:solidFill>
                <a:latin typeface="楷体_GB2312" pitchFamily="1" charset="-122"/>
                <a:ea typeface="楷体_GB2312" pitchFamily="1" charset="-122"/>
              </a:rPr>
              <a:t>Ｔ</a:t>
            </a:r>
            <a:r>
              <a:rPr lang="zh-CN" altLang="en-US" sz="2800" b="1">
                <a:solidFill>
                  <a:srgbClr val="FF00FF"/>
                </a:solidFill>
                <a:latin typeface="楷体_GB2312" pitchFamily="1" charset="-122"/>
                <a:ea typeface="楷体_GB2312" pitchFamily="1" charset="-122"/>
              </a:rPr>
              <a:t>ＧＣ</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Ｔ</a:t>
            </a:r>
            <a:r>
              <a:rPr lang="zh-CN" altLang="en-US" sz="2800" b="1">
                <a:solidFill>
                  <a:srgbClr val="0000FF"/>
                </a:solidFill>
                <a:latin typeface="楷体_GB2312" pitchFamily="1" charset="-122"/>
                <a:ea typeface="楷体_GB2312" pitchFamily="1" charset="-122"/>
              </a:rPr>
              <a:t>Ａ</a:t>
            </a:r>
            <a:r>
              <a:rPr lang="zh-CN" altLang="en-US" sz="2800" b="1">
                <a:solidFill>
                  <a:srgbClr val="FF00FF"/>
                </a:solidFill>
                <a:latin typeface="楷体_GB2312" pitchFamily="1" charset="-122"/>
                <a:ea typeface="楷体_GB2312" pitchFamily="1" charset="-122"/>
              </a:rPr>
              <a:t>ＣＧ</a:t>
            </a:r>
            <a:br>
              <a:rPr lang="zh-CN" altLang="en-US" sz="2800" b="1">
                <a:solidFill>
                  <a:srgbClr val="FF00FF"/>
                </a:solidFill>
                <a:latin typeface="楷体_GB2312" pitchFamily="1" charset="-122"/>
                <a:ea typeface="楷体_GB2312" pitchFamily="1" charset="-122"/>
              </a:rPr>
            </a:br>
            <a:r>
              <a:rPr lang="zh-CN" altLang="en-US" sz="2800" b="1">
                <a:solidFill>
                  <a:srgbClr val="FF00FF"/>
                </a:solidFill>
                <a:latin typeface="楷体_GB2312" pitchFamily="1" charset="-122"/>
                <a:ea typeface="楷体_GB2312" pitchFamily="1" charset="-122"/>
              </a:rPr>
              <a:t>┷┷┷┷</a:t>
            </a:r>
            <a:endParaRPr lang="zh-CN" altLang="en-US" sz="2800" b="1">
              <a:solidFill>
                <a:srgbClr val="FF00FF"/>
              </a:solidFill>
              <a:latin typeface="楷体_GB2312" pitchFamily="1" charset="-122"/>
              <a:ea typeface="楷体_GB2312" pitchFamily="1" charset="-122"/>
            </a:endParaRPr>
          </a:p>
        </p:txBody>
      </p:sp>
      <p:cxnSp>
        <p:nvCxnSpPr>
          <p:cNvPr id="8202" name="Line 11"/>
          <p:cNvCxnSpPr/>
          <p:nvPr/>
        </p:nvCxnSpPr>
        <p:spPr>
          <a:xfrm flipH="1">
            <a:off x="1690688" y="3538538"/>
            <a:ext cx="0" cy="442912"/>
          </a:xfrm>
          <a:prstGeom prst="line">
            <a:avLst/>
          </a:prstGeom>
          <a:noFill/>
          <a:ln w="76200" cmpd="tri">
            <a:solidFill>
              <a:srgbClr val="0000FF"/>
            </a:solidFill>
            <a:miter lim="800000"/>
            <a:tailEnd type="stealth" w="lg" len="lg"/>
          </a:ln>
        </p:spPr>
      </p:cxnSp>
      <p:sp>
        <p:nvSpPr>
          <p:cNvPr id="8203" name="Text Box 12"/>
          <p:cNvSpPr/>
          <p:nvPr/>
        </p:nvSpPr>
        <p:spPr>
          <a:xfrm>
            <a:off x="2971800" y="2776538"/>
            <a:ext cx="471488" cy="1098550"/>
          </a:xfrm>
          <a:prstGeom prst="rect">
            <a:avLst/>
          </a:prstGeom>
          <a:solidFill>
            <a:srgbClr val="00FFFF"/>
          </a:solid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000000"/>
                </a:solidFill>
                <a:latin typeface="楷体_GB2312" pitchFamily="1" charset="-122"/>
                <a:ea typeface="楷体_GB2312" pitchFamily="1" charset="-122"/>
              </a:rPr>
              <a:t>增添</a:t>
            </a:r>
            <a:endParaRPr lang="zh-CN" altLang="en-US" sz="3600" b="1">
              <a:solidFill>
                <a:srgbClr val="000000"/>
              </a:solidFill>
              <a:latin typeface="楷体_GB2312" pitchFamily="1" charset="-122"/>
              <a:ea typeface="楷体_GB2312" pitchFamily="1" charset="-122"/>
            </a:endParaRPr>
          </a:p>
        </p:txBody>
      </p:sp>
      <p:sp>
        <p:nvSpPr>
          <p:cNvPr id="8204" name="Text Box 13"/>
          <p:cNvSpPr/>
          <p:nvPr/>
        </p:nvSpPr>
        <p:spPr>
          <a:xfrm>
            <a:off x="5795963" y="2781300"/>
            <a:ext cx="471487" cy="1098550"/>
          </a:xfrm>
          <a:prstGeom prst="rect">
            <a:avLst/>
          </a:prstGeom>
          <a:solidFill>
            <a:schemeClr val="accent1"/>
          </a:solid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zh-CN" altLang="en-US" sz="3600" b="1">
                <a:solidFill>
                  <a:srgbClr val="800000"/>
                </a:solidFill>
                <a:latin typeface="楷体_GB2312" pitchFamily="1" charset="-122"/>
                <a:ea typeface="楷体_GB2312" pitchFamily="1" charset="-122"/>
              </a:rPr>
              <a:t>缺失</a:t>
            </a:r>
            <a:endParaRPr lang="zh-CN" altLang="en-US" sz="3600" b="1">
              <a:solidFill>
                <a:srgbClr val="800000"/>
              </a:solidFill>
              <a:latin typeface="楷体_GB2312" pitchFamily="1" charset="-122"/>
              <a:ea typeface="楷体_GB2312" pitchFamily="1" charset="-122"/>
            </a:endParaRPr>
          </a:p>
        </p:txBody>
      </p:sp>
      <p:sp>
        <p:nvSpPr>
          <p:cNvPr id="8205" name="Text Box 14"/>
          <p:cNvSpPr/>
          <p:nvPr/>
        </p:nvSpPr>
        <p:spPr>
          <a:xfrm>
            <a:off x="457200" y="2776538"/>
            <a:ext cx="471488" cy="1098550"/>
          </a:xfrm>
          <a:prstGeom prst="rect">
            <a:avLst/>
          </a:prstGeom>
          <a:solidFill>
            <a:srgbClr val="CCFFFF"/>
          </a:solidFill>
          <a:ln w="63500">
            <a:noFill/>
            <a:miter lim="800000"/>
          </a:ln>
        </p:spPr>
        <p:txBody>
          <a:bodyPr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spcBef>
                <a:spcPct val="50000"/>
              </a:spcBef>
            </a:pPr>
            <a:r>
              <a:rPr lang="zh-CN" altLang="en-US" sz="3600" b="1">
                <a:solidFill>
                  <a:srgbClr val="000000"/>
                </a:solidFill>
                <a:latin typeface="楷体_GB2312" pitchFamily="1" charset="-122"/>
                <a:ea typeface="楷体_GB2312" pitchFamily="1" charset="-122"/>
              </a:rPr>
              <a:t>替换</a:t>
            </a:r>
            <a:endParaRPr lang="zh-CN" altLang="en-US" sz="3600" b="1">
              <a:solidFill>
                <a:srgbClr val="000000"/>
              </a:solidFill>
              <a:latin typeface="楷体_GB2312" pitchFamily="1" charset="-122"/>
              <a:ea typeface="楷体_GB2312" pitchFamily="1" charset="-122"/>
            </a:endParaRPr>
          </a:p>
        </p:txBody>
      </p:sp>
      <p:sp>
        <p:nvSpPr>
          <p:cNvPr id="8206" name="Text Box 15"/>
          <p:cNvSpPr/>
          <p:nvPr/>
        </p:nvSpPr>
        <p:spPr>
          <a:xfrm>
            <a:off x="395288" y="692150"/>
            <a:ext cx="8137525" cy="9461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2800" b="1">
                <a:latin typeface="宋体" panose="02010600030101010101" pitchFamily="2" charset="-122"/>
                <a:ea typeface="宋体" pitchFamily="2" charset="-122"/>
              </a:rPr>
              <a:t>　　</a:t>
            </a:r>
            <a:r>
              <a:rPr lang="en-US" altLang="zh-CN" sz="2800" b="1">
                <a:latin typeface="宋体" panose="02010600030101010101" pitchFamily="2" charset="-122"/>
                <a:ea typeface="宋体" pitchFamily="2" charset="-122"/>
              </a:rPr>
              <a:t>DNA</a:t>
            </a:r>
            <a:r>
              <a:rPr lang="zh-CN" altLang="en-US" sz="2800" b="1">
                <a:latin typeface="宋体" panose="02010600030101010101" pitchFamily="2" charset="-122"/>
                <a:ea typeface="宋体" pitchFamily="2" charset="-122"/>
              </a:rPr>
              <a:t>分子中发生碱基对的</a:t>
            </a:r>
            <a:r>
              <a:rPr lang="zh-CN" altLang="en-US" sz="2800" b="1" u="sng">
                <a:latin typeface="宋体" panose="02010600030101010101" pitchFamily="2" charset="-122"/>
                <a:ea typeface="宋体" pitchFamily="2" charset="-122"/>
              </a:rPr>
              <a:t>       </a:t>
            </a:r>
            <a:r>
              <a:rPr lang="zh-CN" altLang="en-US" sz="2800" b="1">
                <a:latin typeface="宋体" panose="02010600030101010101" pitchFamily="2" charset="-122"/>
                <a:ea typeface="宋体" pitchFamily="2" charset="-122"/>
              </a:rPr>
              <a:t>、＿＿＿</a:t>
            </a:r>
            <a:r>
              <a:rPr lang="zh-CN" altLang="en-US" sz="2800" b="1" u="sng">
                <a:latin typeface="宋体" panose="02010600030101010101" pitchFamily="2" charset="-122"/>
                <a:ea typeface="宋体" pitchFamily="2" charset="-122"/>
              </a:rPr>
              <a:t>     </a:t>
            </a:r>
            <a:r>
              <a:rPr lang="zh-CN" altLang="en-US" sz="2800" b="1">
                <a:latin typeface="宋体" panose="02010600030101010101" pitchFamily="2" charset="-122"/>
                <a:ea typeface="宋体" pitchFamily="2" charset="-122"/>
              </a:rPr>
              <a:t>和</a:t>
            </a:r>
            <a:r>
              <a:rPr lang="zh-CN" altLang="en-US" sz="2800" b="1" u="sng">
                <a:latin typeface="宋体" panose="02010600030101010101" pitchFamily="2" charset="-122"/>
                <a:ea typeface="宋体" pitchFamily="2" charset="-122"/>
              </a:rPr>
              <a:t>   　    </a:t>
            </a:r>
            <a:r>
              <a:rPr lang="zh-CN" altLang="en-US" sz="2800" b="1">
                <a:latin typeface="宋体" panose="02010600030101010101" pitchFamily="2" charset="-122"/>
                <a:ea typeface="宋体" pitchFamily="2" charset="-122"/>
              </a:rPr>
              <a:t>，而引起的</a:t>
            </a:r>
            <a:r>
              <a:rPr lang="zh-CN" altLang="en-US" sz="2800" b="1" u="sng">
                <a:latin typeface="宋体" panose="02010600030101010101" pitchFamily="2" charset="-122"/>
                <a:ea typeface="宋体" pitchFamily="2" charset="-122"/>
              </a:rPr>
              <a:t>     　      </a:t>
            </a:r>
            <a:r>
              <a:rPr lang="zh-CN" altLang="en-US" sz="2800" b="1">
                <a:latin typeface="宋体" panose="02010600030101010101" pitchFamily="2" charset="-122"/>
                <a:ea typeface="宋体" pitchFamily="2" charset="-122"/>
              </a:rPr>
              <a:t>的改变。</a:t>
            </a:r>
            <a:endParaRPr lang="zh-CN" altLang="en-US" sz="2800" b="1">
              <a:latin typeface="华文仿宋" pitchFamily="2" charset="-122"/>
              <a:ea typeface="华文仿宋" pitchFamily="2" charset="-122"/>
            </a:endParaRPr>
          </a:p>
        </p:txBody>
      </p:sp>
      <p:sp>
        <p:nvSpPr>
          <p:cNvPr id="8207" name="Text Box 16"/>
          <p:cNvSpPr txBox="1">
            <a:spLocks noChangeArrowheads="1"/>
          </p:cNvSpPr>
          <p:nvPr/>
        </p:nvSpPr>
        <p:spPr bwMode="auto">
          <a:xfrm>
            <a:off x="5156200" y="673100"/>
            <a:ext cx="1219200" cy="523875"/>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2D5CE7"/>
                </a:solidFill>
                <a:ea typeface="楷体_GB2312" pitchFamily="1" charset="-122"/>
              </a:rPr>
              <a:t>替换</a:t>
            </a:r>
            <a:endParaRPr lang="zh-CN" altLang="en-US" sz="2800" b="1">
              <a:solidFill>
                <a:srgbClr val="2D5CE7"/>
              </a:solidFill>
              <a:ea typeface="楷体_GB2312" pitchFamily="1" charset="-122"/>
            </a:endParaRPr>
          </a:p>
        </p:txBody>
      </p:sp>
      <p:sp>
        <p:nvSpPr>
          <p:cNvPr id="8208" name="Text Box 17"/>
          <p:cNvSpPr txBox="1">
            <a:spLocks noChangeArrowheads="1"/>
          </p:cNvSpPr>
          <p:nvPr/>
        </p:nvSpPr>
        <p:spPr bwMode="auto">
          <a:xfrm>
            <a:off x="6669088" y="673100"/>
            <a:ext cx="1143000" cy="523875"/>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2D5CE7"/>
                </a:solidFill>
                <a:ea typeface="楷体_GB2312" pitchFamily="1" charset="-122"/>
              </a:rPr>
              <a:t>增添</a:t>
            </a:r>
            <a:endParaRPr lang="zh-CN" altLang="en-US" sz="2800" b="1">
              <a:solidFill>
                <a:srgbClr val="2D5CE7"/>
              </a:solidFill>
              <a:ea typeface="楷体_GB2312" pitchFamily="1" charset="-122"/>
            </a:endParaRPr>
          </a:p>
        </p:txBody>
      </p:sp>
      <p:sp>
        <p:nvSpPr>
          <p:cNvPr id="8209" name="Text Box 18"/>
          <p:cNvSpPr txBox="1">
            <a:spLocks noChangeArrowheads="1"/>
          </p:cNvSpPr>
          <p:nvPr/>
        </p:nvSpPr>
        <p:spPr bwMode="auto">
          <a:xfrm>
            <a:off x="1339850" y="1104900"/>
            <a:ext cx="1066800" cy="523875"/>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2D5CE7"/>
                </a:solidFill>
                <a:ea typeface="楷体_GB2312" pitchFamily="1" charset="-122"/>
              </a:rPr>
              <a:t>缺失</a:t>
            </a:r>
            <a:endParaRPr lang="zh-CN" altLang="en-US" sz="2800" b="1">
              <a:solidFill>
                <a:srgbClr val="2D5CE7"/>
              </a:solidFill>
              <a:ea typeface="楷体_GB2312" pitchFamily="1" charset="-122"/>
            </a:endParaRPr>
          </a:p>
        </p:txBody>
      </p:sp>
      <p:sp>
        <p:nvSpPr>
          <p:cNvPr id="8210" name="Text Box 19"/>
          <p:cNvSpPr txBox="1">
            <a:spLocks noChangeArrowheads="1"/>
          </p:cNvSpPr>
          <p:nvPr/>
        </p:nvSpPr>
        <p:spPr bwMode="auto">
          <a:xfrm>
            <a:off x="4579938" y="1104900"/>
            <a:ext cx="1828800" cy="523875"/>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2800" b="1" spc="0">
                <a:solidFill>
                  <a:srgbClr val="2D5CE7"/>
                </a:solidFill>
                <a:ea typeface="楷体_GB2312" pitchFamily="1" charset="-122"/>
              </a:rPr>
              <a:t>基因结构</a:t>
            </a:r>
            <a:endParaRPr lang="zh-CN" altLang="en-US" sz="2800" b="1">
              <a:solidFill>
                <a:srgbClr val="2D5CE7"/>
              </a:solidFill>
              <a:ea typeface="楷体_GB2312" pitchFamily="1" charset="-122"/>
            </a:endParaRPr>
          </a:p>
        </p:txBody>
      </p:sp>
      <p:sp>
        <p:nvSpPr>
          <p:cNvPr id="8211" name="Rectangle 20" descr="白色大理石"/>
          <p:cNvSpPr>
            <a:spLocks noChangeArrowheads="1"/>
          </p:cNvSpPr>
          <p:nvPr/>
        </p:nvSpPr>
        <p:spPr bwMode="auto">
          <a:xfrm>
            <a:off x="0" y="-26988"/>
            <a:ext cx="7127875" cy="641351"/>
          </a:xfrm>
          <a:prstGeom prst="rect">
            <a:avLst/>
          </a:prstGeom>
          <a:solidFill>
            <a:srgbClr val="92D050"/>
          </a:solid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en-US" altLang="zh-CN" sz="3600" b="1" spc="0">
                <a:solidFill>
                  <a:srgbClr val="000000"/>
                </a:solidFill>
                <a:effectLst>
                  <a:outerShdw blurRad="38100" dist="38100" dir="2700000" algn="tl">
                    <a:srgbClr val="000000">
                      <a:alpha val="43137"/>
                    </a:srgbClr>
                  </a:outerShdw>
                </a:effectLst>
                <a:latin typeface="黑体" panose="02010609060101010101" pitchFamily="49" charset="-122"/>
              </a:rPr>
              <a:t>2</a:t>
            </a:r>
            <a:r>
              <a:rPr lang="zh-CN" altLang="en-US" sz="3600" b="1" spc="0">
                <a:solidFill>
                  <a:srgbClr val="000000"/>
                </a:solidFill>
                <a:effectLst>
                  <a:outerShdw blurRad="38100" dist="38100" dir="2700000" algn="tl">
                    <a:srgbClr val="000000">
                      <a:alpha val="43137"/>
                    </a:srgbClr>
                  </a:outerShdw>
                </a:effectLst>
                <a:latin typeface="黑体" panose="02010609060101010101" pitchFamily="49" charset="-122"/>
              </a:rPr>
              <a:t>、基因突变的概念：</a:t>
            </a:r>
            <a:endParaRPr lang="zh-CN" altLang="en-US" sz="3600" b="1">
              <a:solidFill>
                <a:srgbClr val="000000"/>
              </a:solidFill>
              <a:effectLst>
                <a:outerShdw blurRad="38100" dist="38100" dir="2700000" algn="tl">
                  <a:srgbClr val="000000">
                    <a:alpha val="43137"/>
                  </a:srgbClr>
                </a:outerShdw>
              </a:effectLst>
              <a:latin typeface="黑体" panose="02010609060101010101" pitchFamily="49" charset="-122"/>
            </a:endParaRPr>
          </a:p>
        </p:txBody>
      </p:sp>
      <p:sp>
        <p:nvSpPr>
          <p:cNvPr id="8212" name="Rectangle 19"/>
          <p:cNvSpPr>
            <a:spLocks noChangeArrowheads="1"/>
          </p:cNvSpPr>
          <p:nvPr/>
        </p:nvSpPr>
        <p:spPr bwMode="auto">
          <a:xfrm>
            <a:off x="34925" y="5589588"/>
            <a:ext cx="1873250" cy="579437"/>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r>
              <a:rPr lang="zh-CN" altLang="en-US" sz="3200" b="1" spc="0">
                <a:solidFill>
                  <a:srgbClr val="FF3300"/>
                </a:solidFill>
                <a:effectLst>
                  <a:outerShdw blurRad="38100" dist="38100" dir="2700000" algn="tl">
                    <a:srgbClr val="000000"/>
                  </a:outerShdw>
                </a:effectLst>
              </a:rPr>
              <a:t>实质为：</a:t>
            </a:r>
            <a:endParaRPr lang="zh-CN" altLang="en-US" sz="3200" b="1">
              <a:solidFill>
                <a:srgbClr val="FF3300"/>
              </a:solidFill>
              <a:effectLst>
                <a:outerShdw blurRad="38100" dist="38100" dir="2700000" algn="tl">
                  <a:srgbClr val="000000"/>
                </a:outerShdw>
              </a:effectLst>
            </a:endParaRPr>
          </a:p>
        </p:txBody>
      </p:sp>
      <p:sp>
        <p:nvSpPr>
          <p:cNvPr id="8213" name="Rectangle 20"/>
          <p:cNvSpPr>
            <a:spLocks noChangeArrowheads="1"/>
          </p:cNvSpPr>
          <p:nvPr/>
        </p:nvSpPr>
        <p:spPr bwMode="auto">
          <a:xfrm>
            <a:off x="1692275" y="5661025"/>
            <a:ext cx="6983413" cy="954088"/>
          </a:xfrm>
          <a:prstGeom prst="rect">
            <a:avLst/>
          </a:prstGeom>
          <a:noFill/>
          <a:ln w="12700">
            <a:solidFill>
              <a:srgbClr val="FF0000"/>
            </a:solid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eaLnBrk="1" hangingPunct="1">
              <a:spcBef>
                <a:spcPct val="20000"/>
              </a:spcBef>
              <a:buClr>
                <a:schemeClr val="folHlink"/>
              </a:buClr>
              <a:buSzPct val="60000"/>
              <a:buFont typeface="Wingdings" pitchFamily="2" charset="2"/>
            </a:pPr>
            <a:r>
              <a:rPr kumimoji="1" lang="zh-CN" altLang="en-US" sz="2800" b="1" spc="0">
                <a:solidFill>
                  <a:srgbClr val="FF3300"/>
                </a:solidFill>
                <a:latin typeface="Times New Roman" pitchFamily="18" charset="0"/>
                <a:ea typeface="华文中宋" charset="-122"/>
              </a:rPr>
              <a:t>基因</a:t>
            </a:r>
            <a:r>
              <a:rPr kumimoji="1" lang="zh-CN" altLang="en-US" sz="2800" b="1" spc="0">
                <a:solidFill>
                  <a:srgbClr val="00B050"/>
                </a:solidFill>
                <a:latin typeface="Times New Roman" pitchFamily="18" charset="0"/>
                <a:ea typeface="华文中宋" charset="-122"/>
              </a:rPr>
              <a:t>内部</a:t>
            </a:r>
            <a:r>
              <a:rPr kumimoji="1" lang="zh-CN" altLang="en-US" sz="2800" b="1" spc="0">
                <a:solidFill>
                  <a:srgbClr val="FF3300"/>
                </a:solidFill>
                <a:latin typeface="Times New Roman" pitchFamily="18" charset="0"/>
                <a:ea typeface="华文中宋" charset="-122"/>
              </a:rPr>
              <a:t>发生的碱基对的种类和数量改变，</a:t>
            </a:r>
            <a:r>
              <a:rPr kumimoji="1" lang="zh-CN" altLang="en-US" sz="2800" b="1" spc="0">
                <a:solidFill>
                  <a:srgbClr val="2D5CE7"/>
                </a:solidFill>
                <a:latin typeface="Times New Roman" pitchFamily="18" charset="0"/>
                <a:ea typeface="华文中宋" charset="-122"/>
              </a:rPr>
              <a:t>一条染色体上的基因数量和位置并未改变</a:t>
            </a:r>
            <a:endParaRPr kumimoji="1" lang="zh-CN" altLang="en-US" sz="2800" b="1">
              <a:solidFill>
                <a:srgbClr val="2D5CE7"/>
              </a:solidFill>
              <a:latin typeface="Times New Roman" pitchFamily="18" charset="0"/>
              <a:ea typeface="华文中宋"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fltVal val="0"/>
                                          </p:val>
                                        </p:tav>
                                        <p:tav tm="100000">
                                          <p:val>
                                            <p:strVal val="#ppt_w"/>
                                          </p:val>
                                        </p:tav>
                                      </p:tavLst>
                                    </p:anim>
                                    <p:anim calcmode="lin" valueType="num">
                                      <p:cBhvr>
                                        <p:cTn id="8" dur="500" fill="hold"/>
                                        <p:tgtEl>
                                          <p:spTgt spid="82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anim calcmode="lin" valueType="num">
                                      <p:cBhvr>
                                        <p:cTn id="13" dur="500" fill="hold"/>
                                        <p:tgtEl>
                                          <p:spTgt spid="8202"/>
                                        </p:tgtEl>
                                        <p:attrNameLst>
                                          <p:attrName>ppt_w</p:attrName>
                                        </p:attrNameLst>
                                      </p:cBhvr>
                                      <p:tavLst>
                                        <p:tav tm="0">
                                          <p:val>
                                            <p:fltVal val="0"/>
                                          </p:val>
                                        </p:tav>
                                        <p:tav tm="100000">
                                          <p:val>
                                            <p:strVal val="#ppt_w"/>
                                          </p:val>
                                        </p:tav>
                                      </p:tavLst>
                                    </p:anim>
                                    <p:anim calcmode="lin" valueType="num">
                                      <p:cBhvr>
                                        <p:cTn id="14" dur="500" fill="hold"/>
                                        <p:tgtEl>
                                          <p:spTgt spid="820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p:cTn id="19" dur="500" fill="hold"/>
                                        <p:tgtEl>
                                          <p:spTgt spid="8200"/>
                                        </p:tgtEl>
                                        <p:attrNameLst>
                                          <p:attrName>ppt_w</p:attrName>
                                        </p:attrNameLst>
                                      </p:cBhvr>
                                      <p:tavLst>
                                        <p:tav tm="0">
                                          <p:val>
                                            <p:fltVal val="0"/>
                                          </p:val>
                                        </p:tav>
                                        <p:tav tm="100000">
                                          <p:val>
                                            <p:strVal val="#ppt_w"/>
                                          </p:val>
                                        </p:tav>
                                      </p:tavLst>
                                    </p:anim>
                                    <p:anim calcmode="lin" valueType="num">
                                      <p:cBhvr>
                                        <p:cTn id="20" dur="500" fill="hold"/>
                                        <p:tgtEl>
                                          <p:spTgt spid="820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05"/>
                                        </p:tgtEl>
                                        <p:attrNameLst>
                                          <p:attrName>style.visibility</p:attrName>
                                        </p:attrNameLst>
                                      </p:cBhvr>
                                      <p:to>
                                        <p:strVal val="visible"/>
                                      </p:to>
                                    </p:set>
                                    <p:anim calcmode="lin" valueType="num">
                                      <p:cBhvr>
                                        <p:cTn id="25" dur="500" fill="hold"/>
                                        <p:tgtEl>
                                          <p:spTgt spid="8205"/>
                                        </p:tgtEl>
                                        <p:attrNameLst>
                                          <p:attrName>ppt_w</p:attrName>
                                        </p:attrNameLst>
                                      </p:cBhvr>
                                      <p:tavLst>
                                        <p:tav tm="0">
                                          <p:val>
                                            <p:fltVal val="0"/>
                                          </p:val>
                                        </p:tav>
                                        <p:tav tm="100000">
                                          <p:val>
                                            <p:strVal val="#ppt_w"/>
                                          </p:val>
                                        </p:tav>
                                      </p:tavLst>
                                    </p:anim>
                                    <p:anim calcmode="lin" valueType="num">
                                      <p:cBhvr>
                                        <p:cTn id="26" dur="500" fill="hold"/>
                                        <p:tgtEl>
                                          <p:spTgt spid="82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after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blinds(horizontal)">
                                      <p:cBhvr>
                                        <p:cTn id="31" dur="500"/>
                                        <p:tgtEl>
                                          <p:spTgt spid="8194"/>
                                        </p:tgtEl>
                                      </p:cBhvr>
                                    </p:animEffect>
                                  </p:childTnLst>
                                </p:cTn>
                              </p:par>
                              <p:par>
                                <p:cTn id="32" presetID="3" presetClass="entr" presetSubtype="10" fill="hold" nodeType="with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blinds(horizontal)">
                                      <p:cBhvr>
                                        <p:cTn id="34" dur="500"/>
                                        <p:tgtEl>
                                          <p:spTgt spid="819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blinds(horizontal)">
                                      <p:cBhvr>
                                        <p:cTn id="37" dur="500"/>
                                        <p:tgtEl>
                                          <p:spTgt spid="819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197"/>
                                        </p:tgtEl>
                                        <p:attrNameLst>
                                          <p:attrName>style.visibility</p:attrName>
                                        </p:attrNameLst>
                                      </p:cBhvr>
                                      <p:to>
                                        <p:strVal val="visible"/>
                                      </p:to>
                                    </p:set>
                                    <p:animEffect transition="in" filter="blinds(horizontal)">
                                      <p:cBhvr>
                                        <p:cTn id="40" dur="500"/>
                                        <p:tgtEl>
                                          <p:spTgt spid="8197"/>
                                        </p:tgtEl>
                                      </p:cBhvr>
                                    </p:animEffect>
                                  </p:childTnLst>
                                </p:cTn>
                              </p:par>
                              <p:par>
                                <p:cTn id="41" presetID="3" presetClass="entr" presetSubtype="10" fill="hold" nodeType="withEffect">
                                  <p:stCondLst>
                                    <p:cond delay="0"/>
                                  </p:stCondLst>
                                  <p:childTnLst>
                                    <p:set>
                                      <p:cBhvr>
                                        <p:cTn id="42" dur="1" fill="hold">
                                          <p:stCondLst>
                                            <p:cond delay="0"/>
                                          </p:stCondLst>
                                        </p:cTn>
                                        <p:tgtEl>
                                          <p:spTgt spid="8199"/>
                                        </p:tgtEl>
                                        <p:attrNameLst>
                                          <p:attrName>style.visibility</p:attrName>
                                        </p:attrNameLst>
                                      </p:cBhvr>
                                      <p:to>
                                        <p:strVal val="visible"/>
                                      </p:to>
                                    </p:set>
                                    <p:animEffect transition="in" filter="blinds(horizontal)">
                                      <p:cBhvr>
                                        <p:cTn id="43" dur="500"/>
                                        <p:tgtEl>
                                          <p:spTgt spid="819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198"/>
                                        </p:tgtEl>
                                        <p:attrNameLst>
                                          <p:attrName>style.visibility</p:attrName>
                                        </p:attrNameLst>
                                      </p:cBhvr>
                                      <p:to>
                                        <p:strVal val="visible"/>
                                      </p:to>
                                    </p:set>
                                    <p:animEffect transition="in" filter="blinds(horizontal)">
                                      <p:cBhvr>
                                        <p:cTn id="46" dur="500"/>
                                        <p:tgtEl>
                                          <p:spTgt spid="8198"/>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203"/>
                                        </p:tgtEl>
                                        <p:attrNameLst>
                                          <p:attrName>style.visibility</p:attrName>
                                        </p:attrNameLst>
                                      </p:cBhvr>
                                      <p:to>
                                        <p:strVal val="visible"/>
                                      </p:to>
                                    </p:set>
                                    <p:animEffect transition="in" filter="blinds(horizontal)">
                                      <p:cBhvr>
                                        <p:cTn id="51" dur="500"/>
                                        <p:tgtEl>
                                          <p:spTgt spid="8203"/>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8204"/>
                                        </p:tgtEl>
                                        <p:attrNameLst>
                                          <p:attrName>style.visibility</p:attrName>
                                        </p:attrNameLst>
                                      </p:cBhvr>
                                      <p:to>
                                        <p:strVal val="visible"/>
                                      </p:to>
                                    </p:set>
                                    <p:anim calcmode="lin" valueType="num">
                                      <p:cBhvr>
                                        <p:cTn id="56" dur="500" fill="hold"/>
                                        <p:tgtEl>
                                          <p:spTgt spid="8204"/>
                                        </p:tgtEl>
                                        <p:attrNameLst>
                                          <p:attrName>ppt_w</p:attrName>
                                        </p:attrNameLst>
                                      </p:cBhvr>
                                      <p:tavLst>
                                        <p:tav tm="0">
                                          <p:val>
                                            <p:fltVal val="0"/>
                                          </p:val>
                                        </p:tav>
                                        <p:tav tm="100000">
                                          <p:val>
                                            <p:strVal val="#ppt_w"/>
                                          </p:val>
                                        </p:tav>
                                      </p:tavLst>
                                    </p:anim>
                                    <p:anim calcmode="lin" valueType="num">
                                      <p:cBhvr>
                                        <p:cTn id="57" dur="500" fill="hold"/>
                                        <p:tgtEl>
                                          <p:spTgt spid="82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childTnLst>
                    </p:cTn>
                  </p:par>
                  <p:par>
                    <p:cTn id="58" fill="hold" nodeType="clickPar">
                      <p:stCondLst>
                        <p:cond delay="indefinite"/>
                      </p:stCondLst>
                      <p:childTnLst>
                        <p:par>
                          <p:cTn id="59" fill="hold" nodeType="after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8206"/>
                                        </p:tgtEl>
                                        <p:attrNameLst>
                                          <p:attrName>style.visibility</p:attrName>
                                        </p:attrNameLst>
                                      </p:cBhvr>
                                      <p:to>
                                        <p:strVal val="visible"/>
                                      </p:to>
                                    </p:set>
                                    <p:anim calcmode="lin" valueType="num">
                                      <p:cBhvr>
                                        <p:cTn id="62" dur="500" fill="hold"/>
                                        <p:tgtEl>
                                          <p:spTgt spid="8206"/>
                                        </p:tgtEl>
                                        <p:attrNameLst>
                                          <p:attrName>ppt_w</p:attrName>
                                        </p:attrNameLst>
                                      </p:cBhvr>
                                      <p:tavLst>
                                        <p:tav tm="0">
                                          <p:val>
                                            <p:fltVal val="0"/>
                                          </p:val>
                                        </p:tav>
                                        <p:tav tm="100000">
                                          <p:val>
                                            <p:strVal val="#ppt_w"/>
                                          </p:val>
                                        </p:tav>
                                      </p:tavLst>
                                    </p:anim>
                                    <p:anim calcmode="lin" valueType="num">
                                      <p:cBhvr>
                                        <p:cTn id="63" dur="500" fill="hold"/>
                                        <p:tgtEl>
                                          <p:spTgt spid="8206"/>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after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8207"/>
                                        </p:tgtEl>
                                        <p:attrNameLst>
                                          <p:attrName>style.visibility</p:attrName>
                                        </p:attrNameLst>
                                      </p:cBhvr>
                                      <p:to>
                                        <p:strVal val="visible"/>
                                      </p:to>
                                    </p:set>
                                    <p:anim calcmode="lin" valueType="num">
                                      <p:cBhvr>
                                        <p:cTn id="68" dur="500" fill="hold"/>
                                        <p:tgtEl>
                                          <p:spTgt spid="8207"/>
                                        </p:tgtEl>
                                        <p:attrNameLst>
                                          <p:attrName>ppt_w</p:attrName>
                                        </p:attrNameLst>
                                      </p:cBhvr>
                                      <p:tavLst>
                                        <p:tav tm="0">
                                          <p:val>
                                            <p:fltVal val="0"/>
                                          </p:val>
                                        </p:tav>
                                        <p:tav tm="100000">
                                          <p:val>
                                            <p:strVal val="#ppt_w"/>
                                          </p:val>
                                        </p:tav>
                                      </p:tavLst>
                                    </p:anim>
                                    <p:anim calcmode="lin" valueType="num">
                                      <p:cBhvr>
                                        <p:cTn id="69" dur="500" fill="hold"/>
                                        <p:tgtEl>
                                          <p:spTgt spid="8207"/>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after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8208"/>
                                        </p:tgtEl>
                                        <p:attrNameLst>
                                          <p:attrName>style.visibility</p:attrName>
                                        </p:attrNameLst>
                                      </p:cBhvr>
                                      <p:to>
                                        <p:strVal val="visible"/>
                                      </p:to>
                                    </p:set>
                                    <p:anim calcmode="lin" valueType="num">
                                      <p:cBhvr>
                                        <p:cTn id="74" dur="500" fill="hold"/>
                                        <p:tgtEl>
                                          <p:spTgt spid="8208"/>
                                        </p:tgtEl>
                                        <p:attrNameLst>
                                          <p:attrName>ppt_w</p:attrName>
                                        </p:attrNameLst>
                                      </p:cBhvr>
                                      <p:tavLst>
                                        <p:tav tm="0">
                                          <p:val>
                                            <p:fltVal val="0"/>
                                          </p:val>
                                        </p:tav>
                                        <p:tav tm="100000">
                                          <p:val>
                                            <p:strVal val="#ppt_w"/>
                                          </p:val>
                                        </p:tav>
                                      </p:tavLst>
                                    </p:anim>
                                    <p:anim calcmode="lin" valueType="num">
                                      <p:cBhvr>
                                        <p:cTn id="75" dur="500" fill="hold"/>
                                        <p:tgtEl>
                                          <p:spTgt spid="8208"/>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afterGroup">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8209"/>
                                        </p:tgtEl>
                                        <p:attrNameLst>
                                          <p:attrName>style.visibility</p:attrName>
                                        </p:attrNameLst>
                                      </p:cBhvr>
                                      <p:to>
                                        <p:strVal val="visible"/>
                                      </p:to>
                                    </p:set>
                                    <p:anim calcmode="lin" valueType="num">
                                      <p:cBhvr>
                                        <p:cTn id="80" dur="500" fill="hold"/>
                                        <p:tgtEl>
                                          <p:spTgt spid="8209"/>
                                        </p:tgtEl>
                                        <p:attrNameLst>
                                          <p:attrName>ppt_w</p:attrName>
                                        </p:attrNameLst>
                                      </p:cBhvr>
                                      <p:tavLst>
                                        <p:tav tm="0">
                                          <p:val>
                                            <p:fltVal val="0"/>
                                          </p:val>
                                        </p:tav>
                                        <p:tav tm="100000">
                                          <p:val>
                                            <p:strVal val="#ppt_w"/>
                                          </p:val>
                                        </p:tav>
                                      </p:tavLst>
                                    </p:anim>
                                    <p:anim calcmode="lin" valueType="num">
                                      <p:cBhvr>
                                        <p:cTn id="81" dur="500" fill="hold"/>
                                        <p:tgtEl>
                                          <p:spTgt spid="8209"/>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nodeType="afterGroup">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8210"/>
                                        </p:tgtEl>
                                        <p:attrNameLst>
                                          <p:attrName>style.visibility</p:attrName>
                                        </p:attrNameLst>
                                      </p:cBhvr>
                                      <p:to>
                                        <p:strVal val="visible"/>
                                      </p:to>
                                    </p:set>
                                    <p:anim calcmode="lin" valueType="num">
                                      <p:cBhvr>
                                        <p:cTn id="86" dur="500" fill="hold"/>
                                        <p:tgtEl>
                                          <p:spTgt spid="8210"/>
                                        </p:tgtEl>
                                        <p:attrNameLst>
                                          <p:attrName>ppt_w</p:attrName>
                                        </p:attrNameLst>
                                      </p:cBhvr>
                                      <p:tavLst>
                                        <p:tav tm="0">
                                          <p:val>
                                            <p:fltVal val="0"/>
                                          </p:val>
                                        </p:tav>
                                        <p:tav tm="100000">
                                          <p:val>
                                            <p:strVal val="#ppt_w"/>
                                          </p:val>
                                        </p:tav>
                                      </p:tavLst>
                                    </p:anim>
                                    <p:anim calcmode="lin" valueType="num">
                                      <p:cBhvr>
                                        <p:cTn id="87" dur="500" fill="hold"/>
                                        <p:tgtEl>
                                          <p:spTgt spid="8210"/>
                                        </p:tgtEl>
                                        <p:attrNameLst>
                                          <p:attrName>ppt_h</p:attrName>
                                        </p:attrNameLst>
                                      </p:cBhvr>
                                      <p:tavLst>
                                        <p:tav tm="0">
                                          <p:val>
                                            <p:fltVal val="0"/>
                                          </p:val>
                                        </p:tav>
                                        <p:tav tm="100000">
                                          <p:val>
                                            <p:strVal val="#ppt_h"/>
                                          </p:val>
                                        </p:tav>
                                      </p:tavLst>
                                    </p:anim>
                                  </p:childTnLst>
                                </p:cTn>
                              </p:par>
                            </p:childTnLst>
                          </p:cTn>
                        </p:par>
                      </p:childTnLst>
                    </p:cTn>
                  </p:par>
                  <p:par>
                    <p:cTn id="88" fill="hold" nodeType="clickPar">
                      <p:stCondLst>
                        <p:cond delay="indefinite"/>
                      </p:stCondLst>
                      <p:childTnLst>
                        <p:par>
                          <p:cTn id="89" fill="hold" nodeType="after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8212"/>
                                        </p:tgtEl>
                                        <p:attrNameLst>
                                          <p:attrName>style.visibility</p:attrName>
                                        </p:attrNameLst>
                                      </p:cBhvr>
                                      <p:to>
                                        <p:strVal val="visible"/>
                                      </p:to>
                                    </p:set>
                                    <p:animEffect transition="in" filter="blinds(horizontal)">
                                      <p:cBhvr>
                                        <p:cTn id="92" dur="500"/>
                                        <p:tgtEl>
                                          <p:spTgt spid="8212"/>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7" grpId="0"/>
      <p:bldP spid="8198" grpId="0"/>
      <p:bldP spid="8200" grpId="0"/>
      <p:bldP spid="8201" grpId="0"/>
      <p:bldP spid="8203" grpId="0"/>
      <p:bldP spid="8204" grpId="0"/>
      <p:bldP spid="8205" grpId="0"/>
      <p:bldP spid="8206" grpId="0"/>
      <p:bldP spid="8207" grpId="0"/>
      <p:bldP spid="8208" grpId="0"/>
      <p:bldP spid="8209" grpId="0"/>
      <p:bldP spid="8210" grpId="0"/>
      <p:bldP spid="8212" grpId="0"/>
      <p:bldP spid="821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9218" name="Rectangle 4"/>
          <p:cNvSpPr/>
          <p:nvPr/>
        </p:nvSpPr>
        <p:spPr>
          <a:xfrm>
            <a:off x="228600" y="1196975"/>
            <a:ext cx="8915400"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CC"/>
                </a:solidFill>
                <a:latin typeface="楷体_GB2312" pitchFamily="1" charset="-122"/>
                <a:ea typeface="楷体_GB2312" pitchFamily="1" charset="-122"/>
              </a:rPr>
              <a:t>1</a:t>
            </a:r>
            <a:r>
              <a:rPr lang="zh-CN" altLang="en-US" sz="3200" b="1">
                <a:solidFill>
                  <a:srgbClr val="0000CC"/>
                </a:solidFill>
                <a:latin typeface="楷体_GB2312" pitchFamily="1" charset="-122"/>
                <a:ea typeface="楷体_GB2312" pitchFamily="1" charset="-122"/>
              </a:rPr>
              <a:t>、</a:t>
            </a:r>
            <a:r>
              <a:rPr lang="zh-CN" altLang="en-US" sz="3200" b="1">
                <a:solidFill>
                  <a:srgbClr val="0000CC"/>
                </a:solidFill>
                <a:ea typeface="宋体" pitchFamily="2" charset="-122"/>
              </a:rPr>
              <a:t>碱基对的几种改变方式，一定会引起蛋白质的改变吗？</a:t>
            </a:r>
            <a:endParaRPr lang="zh-CN" altLang="en-US" sz="3200" b="1">
              <a:solidFill>
                <a:srgbClr val="0000CC"/>
              </a:solidFill>
              <a:ea typeface="宋体" pitchFamily="2" charset="-122"/>
            </a:endParaRPr>
          </a:p>
        </p:txBody>
      </p:sp>
      <p:pic>
        <p:nvPicPr>
          <p:cNvPr id="9219" name="Picture 5" descr="碱基对置换引起的突变"/>
          <p:cNvPicPr>
            <a:picLocks noChangeAspect="1"/>
          </p:cNvPicPr>
          <p:nvPr/>
        </p:nvPicPr>
        <p:blipFill>
          <a:blip r:embed="rId3"/>
          <a:srcRect t="2835" b="28890"/>
          <a:stretch>
            <a:fillRect/>
          </a:stretch>
        </p:blipFill>
        <p:spPr>
          <a:xfrm>
            <a:off x="0" y="2349500"/>
            <a:ext cx="9144000" cy="3200400"/>
          </a:xfrm>
          <a:prstGeom prst="rect">
            <a:avLst/>
          </a:prstGeom>
          <a:noFill/>
          <a:ln>
            <a:noFill/>
            <a:miter lim="800000"/>
          </a:ln>
        </p:spPr>
      </p:pic>
      <p:grpSp>
        <p:nvGrpSpPr>
          <p:cNvPr id="9220" name="Group 8"/>
          <p:cNvGrpSpPr/>
          <p:nvPr/>
        </p:nvGrpSpPr>
        <p:grpSpPr>
          <a:xfrm>
            <a:off x="0" y="-171450"/>
            <a:ext cx="2771775" cy="1439863"/>
            <a:chExt cx="1746" cy="907"/>
          </a:xfrm>
        </p:grpSpPr>
        <p:pic>
          <p:nvPicPr>
            <p:cNvPr id="9222" name="Picture 9" descr="小女孩思考"/>
            <p:cNvPicPr>
              <a:picLocks noChangeAspect="1" noCrop="1"/>
            </p:cNvPicPr>
            <p:nvPr/>
          </p:nvPicPr>
          <p:blipFill>
            <a:blip r:embed="rId4"/>
            <a:stretch>
              <a:fillRect/>
            </a:stretch>
          </p:blipFill>
          <p:spPr>
            <a:xfrm>
              <a:off x="0" y="0"/>
              <a:ext cx="907" cy="907"/>
            </a:xfrm>
            <a:prstGeom prst="rect">
              <a:avLst/>
            </a:prstGeom>
            <a:noFill/>
            <a:ln>
              <a:noFill/>
              <a:miter lim="800000"/>
            </a:ln>
          </p:spPr>
        </p:pic>
        <p:sp>
          <p:nvSpPr>
            <p:cNvPr id="9223" name="Text Box 10"/>
            <p:cNvSpPr/>
            <p:nvPr/>
          </p:nvSpPr>
          <p:spPr>
            <a:xfrm>
              <a:off x="748" y="391"/>
              <a:ext cx="998"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600" b="1">
                  <a:solidFill>
                    <a:srgbClr val="0000CC"/>
                  </a:solidFill>
                  <a:ea typeface="宋体" pitchFamily="2" charset="-122"/>
                </a:rPr>
                <a:t>思考：</a:t>
              </a:r>
              <a:endParaRPr lang="zh-CN" altLang="en-US" sz="3600">
                <a:solidFill>
                  <a:srgbClr val="0000CC"/>
                </a:solidFill>
                <a:ea typeface="宋体" pitchFamily="2" charset="-122"/>
              </a:endParaRPr>
            </a:p>
          </p:txBody>
        </p:sp>
      </p:grpSp>
      <p:sp>
        <p:nvSpPr>
          <p:cNvPr id="9221" name="Text Box 11"/>
          <p:cNvSpPr/>
          <p:nvPr/>
        </p:nvSpPr>
        <p:spPr>
          <a:xfrm>
            <a:off x="250825" y="5516563"/>
            <a:ext cx="8675688"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6600CC"/>
                </a:solidFill>
              </a:rPr>
              <a:t>当发生</a:t>
            </a:r>
            <a:r>
              <a:rPr lang="zh-CN" altLang="en-US" sz="3200" b="1">
                <a:solidFill>
                  <a:srgbClr val="FF0000"/>
                </a:solidFill>
              </a:rPr>
              <a:t>替换</a:t>
            </a:r>
            <a:r>
              <a:rPr lang="zh-CN" altLang="en-US" sz="3200" b="1">
                <a:solidFill>
                  <a:srgbClr val="6600CC"/>
                </a:solidFill>
              </a:rPr>
              <a:t>时，由于密码子的简并性，蛋白质中的氨基酸</a:t>
            </a:r>
            <a:r>
              <a:rPr lang="zh-CN" altLang="en-US" sz="3200" b="1">
                <a:solidFill>
                  <a:srgbClr val="000000"/>
                </a:solidFill>
              </a:rPr>
              <a:t>可能发生变化，也可能不发生变化</a:t>
            </a:r>
            <a:endParaRPr lang="zh-CN" altLang="en-US" sz="3200" b="1">
              <a:solidFill>
                <a:srgbClr val="000000"/>
              </a:solidFill>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0242" name="Text Box 2"/>
          <p:cNvSpPr/>
          <p:nvPr/>
        </p:nvSpPr>
        <p:spPr>
          <a:xfrm>
            <a:off x="827088" y="2119313"/>
            <a:ext cx="4321175" cy="5191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ea typeface="宋体" pitchFamily="2" charset="-122"/>
              </a:rPr>
              <a:t>  ···T  A  G  G  C</a:t>
            </a:r>
            <a:r>
              <a:rPr lang="en-US" altLang="zh-CN" sz="2800">
                <a:ea typeface="宋体" pitchFamily="2" charset="-122"/>
              </a:rPr>
              <a:t>  </a:t>
            </a:r>
            <a:r>
              <a:rPr lang="en-US" altLang="zh-CN" sz="2800" b="1">
                <a:ea typeface="宋体" pitchFamily="2" charset="-122"/>
              </a:rPr>
              <a:t>G ···</a:t>
            </a:r>
            <a:endParaRPr lang="en-US" altLang="zh-CN" sz="2800" b="1">
              <a:ea typeface="宋体" pitchFamily="2" charset="-122"/>
            </a:endParaRPr>
          </a:p>
        </p:txBody>
      </p:sp>
      <p:grpSp>
        <p:nvGrpSpPr>
          <p:cNvPr id="10243" name="Group 3"/>
          <p:cNvGrpSpPr/>
          <p:nvPr/>
        </p:nvGrpSpPr>
        <p:grpSpPr>
          <a:xfrm>
            <a:off x="1042988" y="3011488"/>
            <a:ext cx="4327525" cy="579437"/>
            <a:chOff x="567" y="2069"/>
            <a:chExt cx="2296" cy="371"/>
          </a:xfrm>
        </p:grpSpPr>
        <p:sp>
          <p:nvSpPr>
            <p:cNvPr id="10274" name="Rectangle 4"/>
            <p:cNvSpPr/>
            <p:nvPr/>
          </p:nvSpPr>
          <p:spPr>
            <a:xfrm>
              <a:off x="612" y="2069"/>
              <a:ext cx="2251" cy="37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ea typeface="宋体" pitchFamily="2" charset="-122"/>
                </a:rPr>
                <a:t>···A  U  C  C  G  C ···</a:t>
              </a:r>
              <a:r>
                <a:rPr lang="en-US" altLang="zh-CN" sz="3200">
                  <a:ea typeface="宋体" pitchFamily="2" charset="-122"/>
                </a:rPr>
                <a:t> </a:t>
              </a:r>
              <a:endParaRPr lang="en-US" altLang="zh-CN" sz="3200">
                <a:ea typeface="宋体" pitchFamily="2" charset="-122"/>
              </a:endParaRPr>
            </a:p>
          </p:txBody>
        </p:sp>
        <p:cxnSp>
          <p:nvCxnSpPr>
            <p:cNvPr id="10275" name="Line 5"/>
            <p:cNvCxnSpPr/>
            <p:nvPr/>
          </p:nvCxnSpPr>
          <p:spPr>
            <a:xfrm>
              <a:off x="567" y="2432"/>
              <a:ext cx="2109" cy="0"/>
            </a:xfrm>
            <a:prstGeom prst="line">
              <a:avLst/>
            </a:prstGeom>
            <a:noFill/>
            <a:ln w="50800">
              <a:solidFill>
                <a:schemeClr val="tx1"/>
              </a:solidFill>
              <a:miter lim="800000"/>
            </a:ln>
          </p:spPr>
        </p:cxnSp>
      </p:grpSp>
      <p:grpSp>
        <p:nvGrpSpPr>
          <p:cNvPr id="10244" name="Group 7"/>
          <p:cNvGrpSpPr/>
          <p:nvPr/>
        </p:nvGrpSpPr>
        <p:grpSpPr>
          <a:xfrm>
            <a:off x="5018088" y="3011488"/>
            <a:ext cx="4125912" cy="579437"/>
            <a:chOff x="567" y="2069"/>
            <a:chExt cx="2324" cy="371"/>
          </a:xfrm>
        </p:grpSpPr>
        <p:sp>
          <p:nvSpPr>
            <p:cNvPr id="10272" name="Rectangle 8"/>
            <p:cNvSpPr/>
            <p:nvPr/>
          </p:nvSpPr>
          <p:spPr>
            <a:xfrm>
              <a:off x="612" y="2069"/>
              <a:ext cx="2279" cy="371"/>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ea typeface="宋体" pitchFamily="2" charset="-122"/>
                </a:rPr>
                <a:t>···A  U</a:t>
              </a:r>
              <a:r>
                <a:rPr lang="en-US" altLang="zh-CN" sz="2800" b="1">
                  <a:solidFill>
                    <a:schemeClr val="bg2"/>
                  </a:solidFill>
                  <a:ea typeface="宋体" pitchFamily="2" charset="-122"/>
                </a:rPr>
                <a:t>  </a:t>
              </a:r>
              <a:r>
                <a:rPr lang="en-US" altLang="zh-CN" sz="2800" b="1">
                  <a:solidFill>
                    <a:srgbClr val="FF33CC"/>
                  </a:solidFill>
                  <a:ea typeface="宋体" pitchFamily="2" charset="-122"/>
                </a:rPr>
                <a:t>A</a:t>
              </a:r>
              <a:r>
                <a:rPr lang="en-US" altLang="zh-CN" sz="2800" b="1">
                  <a:solidFill>
                    <a:schemeClr val="bg2"/>
                  </a:solidFill>
                  <a:ea typeface="宋体" pitchFamily="2" charset="-122"/>
                </a:rPr>
                <a:t>  </a:t>
              </a:r>
              <a:r>
                <a:rPr lang="en-US" altLang="zh-CN" sz="2800" b="1">
                  <a:ea typeface="宋体" pitchFamily="2" charset="-122"/>
                </a:rPr>
                <a:t>C  C  G</a:t>
              </a:r>
              <a:r>
                <a:rPr lang="zh-CN" altLang="en-US" sz="2800" b="1">
                  <a:ea typeface="宋体" pitchFamily="2" charset="-122"/>
                </a:rPr>
                <a:t>　</a:t>
              </a:r>
              <a:r>
                <a:rPr lang="en-US" altLang="zh-CN" sz="2800" b="1">
                  <a:ea typeface="宋体" pitchFamily="2" charset="-122"/>
                </a:rPr>
                <a:t>C···</a:t>
              </a:r>
              <a:r>
                <a:rPr lang="en-US" altLang="zh-CN" sz="3200">
                  <a:ea typeface="宋体" pitchFamily="2" charset="-122"/>
                </a:rPr>
                <a:t> </a:t>
              </a:r>
              <a:endParaRPr lang="en-US" altLang="zh-CN" sz="3200">
                <a:ea typeface="宋体" pitchFamily="2" charset="-122"/>
              </a:endParaRPr>
            </a:p>
          </p:txBody>
        </p:sp>
        <p:cxnSp>
          <p:nvCxnSpPr>
            <p:cNvPr id="10273" name="Line 9"/>
            <p:cNvCxnSpPr/>
            <p:nvPr/>
          </p:nvCxnSpPr>
          <p:spPr>
            <a:xfrm>
              <a:off x="567" y="2432"/>
              <a:ext cx="2109" cy="0"/>
            </a:xfrm>
            <a:prstGeom prst="line">
              <a:avLst/>
            </a:prstGeom>
            <a:noFill/>
            <a:ln w="50800">
              <a:solidFill>
                <a:schemeClr val="tx1"/>
              </a:solidFill>
              <a:miter lim="800000"/>
            </a:ln>
          </p:spPr>
        </p:cxnSp>
      </p:grpSp>
      <p:sp>
        <p:nvSpPr>
          <p:cNvPr id="10245" name="AutoShape 10"/>
          <p:cNvSpPr/>
          <p:nvPr/>
        </p:nvSpPr>
        <p:spPr>
          <a:xfrm rot="16200000">
            <a:off x="5976144" y="3263107"/>
            <a:ext cx="215900" cy="1008062"/>
          </a:xfrm>
          <a:prstGeom prst="leftBrace">
            <a:avLst>
              <a:gd name="adj1" fmla="val 38909"/>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0246" name="AutoShape 11"/>
          <p:cNvSpPr/>
          <p:nvPr/>
        </p:nvSpPr>
        <p:spPr>
          <a:xfrm rot="16200000">
            <a:off x="7344570" y="3263106"/>
            <a:ext cx="144462" cy="936625"/>
          </a:xfrm>
          <a:prstGeom prst="leftBrace">
            <a:avLst>
              <a:gd name="adj1" fmla="val 54029"/>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0247" name="Text Box 12"/>
          <p:cNvSpPr/>
          <p:nvPr/>
        </p:nvSpPr>
        <p:spPr>
          <a:xfrm>
            <a:off x="0" y="3155950"/>
            <a:ext cx="1427163"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solidFill>
                  <a:srgbClr val="000000"/>
                </a:solidFill>
                <a:ea typeface="宋体" pitchFamily="2" charset="-122"/>
              </a:rPr>
              <a:t>mRNA</a:t>
            </a:r>
            <a:endParaRPr lang="en-US" altLang="zh-CN" sz="3200" b="1">
              <a:solidFill>
                <a:srgbClr val="000000"/>
              </a:solidFill>
              <a:ea typeface="宋体" pitchFamily="2" charset="-122"/>
            </a:endParaRPr>
          </a:p>
        </p:txBody>
      </p:sp>
      <p:sp>
        <p:nvSpPr>
          <p:cNvPr id="10248" name="Text Box 13"/>
          <p:cNvSpPr txBox="1">
            <a:spLocks noChangeArrowheads="1"/>
          </p:cNvSpPr>
          <p:nvPr/>
        </p:nvSpPr>
        <p:spPr bwMode="auto">
          <a:xfrm>
            <a:off x="5724525" y="1066800"/>
            <a:ext cx="2601913" cy="641350"/>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lgn="ctr" eaLnBrk="1" hangingPunct="1"/>
            <a:r>
              <a:rPr lang="zh-CN" altLang="en-US" sz="3600" b="1" spc="0">
                <a:solidFill>
                  <a:srgbClr val="2D5CE7"/>
                </a:solidFill>
                <a:ea typeface="华文新魏" pitchFamily="2" charset="-122"/>
              </a:rPr>
              <a:t>碱基对增添</a:t>
            </a:r>
            <a:endParaRPr lang="zh-CN" altLang="en-US" sz="3600" b="1">
              <a:solidFill>
                <a:srgbClr val="2D5CE7"/>
              </a:solidFill>
              <a:ea typeface="华文新魏" pitchFamily="2" charset="-122"/>
            </a:endParaRPr>
          </a:p>
        </p:txBody>
      </p:sp>
      <p:sp>
        <p:nvSpPr>
          <p:cNvPr id="10249" name="Text Box 19"/>
          <p:cNvSpPr/>
          <p:nvPr/>
        </p:nvSpPr>
        <p:spPr>
          <a:xfrm>
            <a:off x="5076825" y="3803650"/>
            <a:ext cx="21336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200" b="1">
                <a:solidFill>
                  <a:srgbClr val="9A4D00"/>
                </a:solidFill>
                <a:ea typeface="华文新魏" pitchFamily="2" charset="-122"/>
              </a:rPr>
              <a:t>异亮氨酸</a:t>
            </a:r>
            <a:endParaRPr lang="zh-CN" altLang="en-US" sz="3200" b="1">
              <a:solidFill>
                <a:srgbClr val="9A4D00"/>
              </a:solidFill>
              <a:ea typeface="华文新魏" pitchFamily="2" charset="-122"/>
            </a:endParaRPr>
          </a:p>
        </p:txBody>
      </p:sp>
      <p:sp>
        <p:nvSpPr>
          <p:cNvPr id="10250" name="Text Box 20"/>
          <p:cNvSpPr/>
          <p:nvPr/>
        </p:nvSpPr>
        <p:spPr>
          <a:xfrm>
            <a:off x="6948488" y="3803650"/>
            <a:ext cx="1403350"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solidFill>
                  <a:srgbClr val="FF33CC"/>
                </a:solidFill>
                <a:ea typeface="华文新魏" pitchFamily="2" charset="-122"/>
              </a:rPr>
              <a:t>脯氨酸</a:t>
            </a:r>
            <a:endParaRPr lang="zh-CN" altLang="en-US" sz="3200" b="1">
              <a:solidFill>
                <a:srgbClr val="FF33CC"/>
              </a:solidFill>
              <a:ea typeface="华文新魏" pitchFamily="2" charset="-122"/>
            </a:endParaRPr>
          </a:p>
        </p:txBody>
      </p:sp>
      <p:sp>
        <p:nvSpPr>
          <p:cNvPr id="10251" name="Text Box 23"/>
          <p:cNvSpPr/>
          <p:nvPr/>
        </p:nvSpPr>
        <p:spPr>
          <a:xfrm>
            <a:off x="0" y="1903413"/>
            <a:ext cx="1258888" cy="57943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3200" b="1">
                <a:solidFill>
                  <a:srgbClr val="000000"/>
                </a:solidFill>
                <a:ea typeface="宋体" pitchFamily="2" charset="-122"/>
              </a:rPr>
              <a:t>DNA  </a:t>
            </a:r>
            <a:endParaRPr lang="en-US" altLang="zh-CN" sz="3200" b="1">
              <a:solidFill>
                <a:srgbClr val="000000"/>
              </a:solidFill>
              <a:ea typeface="宋体" pitchFamily="2" charset="-122"/>
            </a:endParaRPr>
          </a:p>
        </p:txBody>
      </p:sp>
      <p:sp>
        <p:nvSpPr>
          <p:cNvPr id="10252" name="AutoShape 24"/>
          <p:cNvSpPr/>
          <p:nvPr/>
        </p:nvSpPr>
        <p:spPr>
          <a:xfrm rot="16200000">
            <a:off x="2015332" y="3120231"/>
            <a:ext cx="215900" cy="1150937"/>
          </a:xfrm>
          <a:prstGeom prst="leftBrace">
            <a:avLst>
              <a:gd name="adj1" fmla="val 44424"/>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0253" name="AutoShape 25"/>
          <p:cNvSpPr/>
          <p:nvPr/>
        </p:nvSpPr>
        <p:spPr>
          <a:xfrm rot="16200000">
            <a:off x="3419475" y="3084513"/>
            <a:ext cx="144463" cy="1150937"/>
          </a:xfrm>
          <a:prstGeom prst="leftBrace">
            <a:avLst>
              <a:gd name="adj1" fmla="val 66392"/>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cxnSp>
        <p:nvCxnSpPr>
          <p:cNvPr id="10254" name="Line 27"/>
          <p:cNvCxnSpPr/>
          <p:nvPr/>
        </p:nvCxnSpPr>
        <p:spPr>
          <a:xfrm>
            <a:off x="1187450" y="1733550"/>
            <a:ext cx="3736975" cy="0"/>
          </a:xfrm>
          <a:prstGeom prst="line">
            <a:avLst/>
          </a:prstGeom>
          <a:noFill/>
          <a:ln w="50800">
            <a:solidFill>
              <a:schemeClr val="tx1"/>
            </a:solidFill>
            <a:miter lim="800000"/>
          </a:ln>
        </p:spPr>
      </p:cxnSp>
      <p:cxnSp>
        <p:nvCxnSpPr>
          <p:cNvPr id="10255" name="Line 30"/>
          <p:cNvCxnSpPr/>
          <p:nvPr/>
        </p:nvCxnSpPr>
        <p:spPr>
          <a:xfrm flipH="1">
            <a:off x="2771775" y="2651125"/>
            <a:ext cx="0" cy="457200"/>
          </a:xfrm>
          <a:prstGeom prst="line">
            <a:avLst/>
          </a:prstGeom>
          <a:noFill/>
          <a:ln w="44450">
            <a:solidFill>
              <a:schemeClr val="tx1"/>
            </a:solidFill>
            <a:miter lim="800000"/>
            <a:tailEnd type="triangle"/>
          </a:ln>
        </p:spPr>
      </p:cxnSp>
      <p:grpSp>
        <p:nvGrpSpPr>
          <p:cNvPr id="10256" name="Group 39"/>
          <p:cNvGrpSpPr/>
          <p:nvPr/>
        </p:nvGrpSpPr>
        <p:grpSpPr>
          <a:xfrm>
            <a:off x="395288" y="1066800"/>
            <a:ext cx="4537075" cy="1538288"/>
            <a:chOff x="249" y="1298"/>
            <a:chExt cx="2858" cy="969"/>
          </a:xfrm>
        </p:grpSpPr>
        <p:cxnSp>
          <p:nvCxnSpPr>
            <p:cNvPr id="10269" name="Line 28"/>
            <p:cNvCxnSpPr/>
            <p:nvPr/>
          </p:nvCxnSpPr>
          <p:spPr>
            <a:xfrm>
              <a:off x="748" y="2267"/>
              <a:ext cx="2354" cy="0"/>
            </a:xfrm>
            <a:prstGeom prst="line">
              <a:avLst/>
            </a:prstGeom>
            <a:noFill/>
            <a:ln w="50800">
              <a:solidFill>
                <a:schemeClr val="tx1"/>
              </a:solidFill>
              <a:miter lim="800000"/>
            </a:ln>
          </p:spPr>
        </p:cxnSp>
        <p:sp>
          <p:nvSpPr>
            <p:cNvPr id="10270" name="Text Box 29"/>
            <p:cNvSpPr/>
            <p:nvPr/>
          </p:nvSpPr>
          <p:spPr>
            <a:xfrm>
              <a:off x="249" y="1677"/>
              <a:ext cx="2858"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a:t>
              </a:r>
              <a:r>
                <a:rPr lang="en-US" altLang="zh-CN" sz="2800" b="1">
                  <a:ea typeface="宋体" pitchFamily="2" charset="-122"/>
                </a:rPr>
                <a:t>···A  T  C  C  G  C ···</a:t>
              </a:r>
              <a:r>
                <a:rPr lang="en-US" altLang="zh-CN" sz="2800">
                  <a:ea typeface="宋体" pitchFamily="2" charset="-122"/>
                </a:rPr>
                <a:t> </a:t>
              </a:r>
              <a:endParaRPr lang="en-US" altLang="zh-CN" sz="2800">
                <a:ea typeface="宋体" pitchFamily="2" charset="-122"/>
              </a:endParaRPr>
            </a:p>
          </p:txBody>
        </p:sp>
        <p:sp>
          <p:nvSpPr>
            <p:cNvPr id="10271" name="Text Box 31"/>
            <p:cNvSpPr/>
            <p:nvPr/>
          </p:nvSpPr>
          <p:spPr>
            <a:xfrm>
              <a:off x="1247" y="1298"/>
              <a:ext cx="1043" cy="4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600" b="1">
                  <a:solidFill>
                    <a:srgbClr val="9A4D00"/>
                  </a:solidFill>
                  <a:ea typeface="华文新魏" pitchFamily="2" charset="-122"/>
                </a:rPr>
                <a:t>正常</a:t>
              </a:r>
              <a:endParaRPr lang="zh-CN" altLang="en-US" sz="3600" b="1">
                <a:solidFill>
                  <a:srgbClr val="9A4D00"/>
                </a:solidFill>
                <a:ea typeface="华文新魏" pitchFamily="2" charset="-122"/>
              </a:endParaRPr>
            </a:p>
          </p:txBody>
        </p:sp>
      </p:grpSp>
      <p:sp>
        <p:nvSpPr>
          <p:cNvPr id="10257" name="Text Box 32"/>
          <p:cNvSpPr/>
          <p:nvPr/>
        </p:nvSpPr>
        <p:spPr>
          <a:xfrm>
            <a:off x="1116013" y="3730625"/>
            <a:ext cx="21336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200" b="1">
                <a:solidFill>
                  <a:srgbClr val="9A4D00"/>
                </a:solidFill>
                <a:ea typeface="华文新魏" pitchFamily="2" charset="-122"/>
              </a:rPr>
              <a:t>异亮氨酸</a:t>
            </a:r>
            <a:endParaRPr lang="zh-CN" altLang="en-US" sz="3200" b="1">
              <a:solidFill>
                <a:srgbClr val="9A4D00"/>
              </a:solidFill>
              <a:ea typeface="华文新魏" pitchFamily="2" charset="-122"/>
            </a:endParaRPr>
          </a:p>
        </p:txBody>
      </p:sp>
      <p:sp>
        <p:nvSpPr>
          <p:cNvPr id="10258" name="Text Box 33"/>
          <p:cNvSpPr/>
          <p:nvPr/>
        </p:nvSpPr>
        <p:spPr>
          <a:xfrm>
            <a:off x="2987675" y="3730625"/>
            <a:ext cx="1403350"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solidFill>
                  <a:srgbClr val="333399"/>
                </a:solidFill>
                <a:ea typeface="华文新魏" pitchFamily="2" charset="-122"/>
              </a:rPr>
              <a:t>精氨酸</a:t>
            </a:r>
            <a:endParaRPr lang="zh-CN" altLang="en-US" sz="3200" b="1">
              <a:solidFill>
                <a:srgbClr val="333399"/>
              </a:solidFill>
              <a:ea typeface="华文新魏" pitchFamily="2" charset="-122"/>
            </a:endParaRPr>
          </a:p>
        </p:txBody>
      </p:sp>
      <p:sp>
        <p:nvSpPr>
          <p:cNvPr id="10259" name="Text Box 34"/>
          <p:cNvSpPr/>
          <p:nvPr/>
        </p:nvSpPr>
        <p:spPr>
          <a:xfrm>
            <a:off x="0" y="3803650"/>
            <a:ext cx="1439863"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0000"/>
                </a:solidFill>
                <a:latin typeface="楷体_GB2312" pitchFamily="1" charset="-122"/>
                <a:ea typeface="楷体_GB2312" pitchFamily="1" charset="-122"/>
              </a:rPr>
              <a:t>氨基酸</a:t>
            </a:r>
            <a:endParaRPr lang="zh-CN" altLang="en-US" sz="3200" b="1">
              <a:solidFill>
                <a:srgbClr val="000000"/>
              </a:solidFill>
              <a:latin typeface="楷体_GB2312" pitchFamily="1" charset="-122"/>
              <a:ea typeface="楷体_GB2312" pitchFamily="1" charset="-122"/>
            </a:endParaRPr>
          </a:p>
        </p:txBody>
      </p:sp>
      <p:grpSp>
        <p:nvGrpSpPr>
          <p:cNvPr id="10260" name="Group 46"/>
          <p:cNvGrpSpPr/>
          <p:nvPr/>
        </p:nvGrpSpPr>
        <p:grpSpPr>
          <a:xfrm>
            <a:off x="5076825" y="1714500"/>
            <a:ext cx="4391025" cy="1465263"/>
            <a:chOff x="3198" y="1706"/>
            <a:chExt cx="2766" cy="923"/>
          </a:xfrm>
        </p:grpSpPr>
        <p:grpSp>
          <p:nvGrpSpPr>
            <p:cNvPr id="10263" name="Group 14"/>
            <p:cNvGrpSpPr/>
            <p:nvPr/>
          </p:nvGrpSpPr>
          <p:grpSpPr>
            <a:xfrm>
              <a:off x="3198" y="1706"/>
              <a:ext cx="2766" cy="599"/>
              <a:chOff x="3198" y="1706"/>
              <a:chExt cx="2766" cy="599"/>
            </a:xfrm>
          </p:grpSpPr>
          <p:sp>
            <p:nvSpPr>
              <p:cNvPr id="10265" name="Text Box 15"/>
              <p:cNvSpPr/>
              <p:nvPr/>
            </p:nvSpPr>
            <p:spPr>
              <a:xfrm>
                <a:off x="3205" y="1719"/>
                <a:ext cx="2477" cy="32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ea typeface="宋体" pitchFamily="2" charset="-122"/>
                  </a:rPr>
                  <a:t>···A  T</a:t>
                </a:r>
                <a:r>
                  <a:rPr lang="en-US" altLang="zh-CN" sz="2800" b="1">
                    <a:solidFill>
                      <a:schemeClr val="bg2"/>
                    </a:solidFill>
                    <a:ea typeface="宋体" pitchFamily="2" charset="-122"/>
                  </a:rPr>
                  <a:t>  </a:t>
                </a:r>
                <a:r>
                  <a:rPr lang="en-US" altLang="zh-CN" sz="2800" b="1">
                    <a:solidFill>
                      <a:srgbClr val="FF33CC"/>
                    </a:solidFill>
                    <a:ea typeface="宋体" pitchFamily="2" charset="-122"/>
                  </a:rPr>
                  <a:t>A </a:t>
                </a:r>
                <a:r>
                  <a:rPr lang="en-US" altLang="zh-CN" sz="2800" b="1">
                    <a:solidFill>
                      <a:schemeClr val="bg2"/>
                    </a:solidFill>
                    <a:ea typeface="宋体" pitchFamily="2" charset="-122"/>
                  </a:rPr>
                  <a:t> </a:t>
                </a:r>
                <a:r>
                  <a:rPr lang="en-US" altLang="zh-CN" sz="2800" b="1">
                    <a:ea typeface="宋体" pitchFamily="2" charset="-122"/>
                  </a:rPr>
                  <a:t>C  C  G  C ···</a:t>
                </a:r>
                <a:r>
                  <a:rPr lang="en-US" altLang="zh-CN" sz="2800">
                    <a:solidFill>
                      <a:schemeClr val="bg2"/>
                    </a:solidFill>
                    <a:ea typeface="宋体" pitchFamily="2" charset="-122"/>
                  </a:rPr>
                  <a:t> </a:t>
                </a:r>
                <a:endParaRPr lang="en-US" altLang="zh-CN" sz="2800">
                  <a:solidFill>
                    <a:schemeClr val="bg2"/>
                  </a:solidFill>
                  <a:ea typeface="宋体" pitchFamily="2" charset="-122"/>
                </a:endParaRPr>
              </a:p>
            </p:txBody>
          </p:sp>
          <p:sp>
            <p:nvSpPr>
              <p:cNvPr id="10266" name="Text Box 16"/>
              <p:cNvSpPr/>
              <p:nvPr/>
            </p:nvSpPr>
            <p:spPr>
              <a:xfrm>
                <a:off x="3216" y="1961"/>
                <a:ext cx="2748" cy="32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800" b="1">
                    <a:ea typeface="宋体" pitchFamily="2" charset="-122"/>
                  </a:rPr>
                  <a:t>···T  A</a:t>
                </a:r>
                <a:r>
                  <a:rPr lang="en-US" altLang="zh-CN" sz="2800" b="1">
                    <a:solidFill>
                      <a:schemeClr val="bg2"/>
                    </a:solidFill>
                    <a:ea typeface="宋体" pitchFamily="2" charset="-122"/>
                  </a:rPr>
                  <a:t>  </a:t>
                </a:r>
                <a:r>
                  <a:rPr lang="en-US" altLang="zh-CN" sz="2800" b="1">
                    <a:solidFill>
                      <a:srgbClr val="FF33CC"/>
                    </a:solidFill>
                    <a:ea typeface="宋体" pitchFamily="2" charset="-122"/>
                  </a:rPr>
                  <a:t>T  </a:t>
                </a:r>
                <a:r>
                  <a:rPr lang="en-US" altLang="zh-CN" sz="2800" b="1">
                    <a:ea typeface="宋体" pitchFamily="2" charset="-122"/>
                  </a:rPr>
                  <a:t>G  G  C  G ···</a:t>
                </a:r>
                <a:endParaRPr lang="en-US" altLang="zh-CN" sz="2800" b="1">
                  <a:ea typeface="宋体" pitchFamily="2" charset="-122"/>
                </a:endParaRPr>
              </a:p>
            </p:txBody>
          </p:sp>
          <p:cxnSp>
            <p:nvCxnSpPr>
              <p:cNvPr id="10267" name="Line 17"/>
              <p:cNvCxnSpPr/>
              <p:nvPr/>
            </p:nvCxnSpPr>
            <p:spPr>
              <a:xfrm flipV="1">
                <a:off x="3198" y="1706"/>
                <a:ext cx="2448" cy="5"/>
              </a:xfrm>
              <a:prstGeom prst="line">
                <a:avLst/>
              </a:prstGeom>
              <a:noFill/>
              <a:ln w="50800">
                <a:solidFill>
                  <a:schemeClr val="tx1"/>
                </a:solidFill>
                <a:miter lim="800000"/>
              </a:ln>
            </p:spPr>
          </p:cxnSp>
          <p:cxnSp>
            <p:nvCxnSpPr>
              <p:cNvPr id="10268" name="Line 18"/>
              <p:cNvCxnSpPr/>
              <p:nvPr/>
            </p:nvCxnSpPr>
            <p:spPr>
              <a:xfrm>
                <a:off x="3216" y="2305"/>
                <a:ext cx="2354" cy="0"/>
              </a:xfrm>
              <a:prstGeom prst="line">
                <a:avLst/>
              </a:prstGeom>
              <a:noFill/>
              <a:ln w="50800">
                <a:solidFill>
                  <a:schemeClr val="tx1"/>
                </a:solidFill>
                <a:miter lim="800000"/>
              </a:ln>
            </p:spPr>
          </p:cxnSp>
        </p:grpSp>
        <p:cxnSp>
          <p:nvCxnSpPr>
            <p:cNvPr id="10264" name="Line 43"/>
            <p:cNvCxnSpPr/>
            <p:nvPr/>
          </p:nvCxnSpPr>
          <p:spPr>
            <a:xfrm flipH="1">
              <a:off x="4377" y="2341"/>
              <a:ext cx="0" cy="288"/>
            </a:xfrm>
            <a:prstGeom prst="line">
              <a:avLst/>
            </a:prstGeom>
            <a:noFill/>
            <a:ln w="44450">
              <a:solidFill>
                <a:schemeClr val="tx1"/>
              </a:solidFill>
              <a:miter lim="800000"/>
              <a:tailEnd type="triangle"/>
            </a:ln>
          </p:spPr>
        </p:cxnSp>
      </p:grpSp>
      <p:sp>
        <p:nvSpPr>
          <p:cNvPr id="10261" name="Text Box 44"/>
          <p:cNvSpPr/>
          <p:nvPr/>
        </p:nvSpPr>
        <p:spPr>
          <a:xfrm>
            <a:off x="827088" y="4595813"/>
            <a:ext cx="7129462" cy="3667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endParaRPr lang="zh-CN" altLang="zh-CN">
              <a:ea typeface="宋体" pitchFamily="2" charset="-122"/>
            </a:endParaRPr>
          </a:p>
        </p:txBody>
      </p:sp>
      <p:sp>
        <p:nvSpPr>
          <p:cNvPr id="10262" name="Text Box 45"/>
          <p:cNvSpPr/>
          <p:nvPr/>
        </p:nvSpPr>
        <p:spPr>
          <a:xfrm>
            <a:off x="684213" y="4738688"/>
            <a:ext cx="7848600" cy="10668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6600CC"/>
                </a:solidFill>
              </a:rPr>
              <a:t>当发生</a:t>
            </a:r>
            <a:r>
              <a:rPr lang="zh-CN" altLang="en-US" sz="3200" b="1">
                <a:solidFill>
                  <a:srgbClr val="FF0000"/>
                </a:solidFill>
              </a:rPr>
              <a:t>增添</a:t>
            </a:r>
            <a:r>
              <a:rPr lang="zh-CN" altLang="en-US" sz="3200" b="1">
                <a:solidFill>
                  <a:srgbClr val="6600CC"/>
                </a:solidFill>
              </a:rPr>
              <a:t>时，除肽链</a:t>
            </a:r>
            <a:r>
              <a:rPr lang="zh-CN" altLang="en-US" sz="3200" b="1">
                <a:solidFill>
                  <a:srgbClr val="009900"/>
                </a:solidFill>
              </a:rPr>
              <a:t>长度发生改变外，插入点以后的氨基酸一般都会发生变化。</a:t>
            </a:r>
            <a:endParaRPr lang="zh-CN" altLang="en-US" sz="3200" b="1">
              <a:solidFill>
                <a:srgbClr val="009900"/>
              </a:solidFill>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11266" name="Text Box 11"/>
          <p:cNvSpPr/>
          <p:nvPr/>
        </p:nvSpPr>
        <p:spPr>
          <a:xfrm>
            <a:off x="0" y="2060575"/>
            <a:ext cx="1117600" cy="45720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400" b="1">
                <a:solidFill>
                  <a:srgbClr val="000000"/>
                </a:solidFill>
                <a:ea typeface="宋体" pitchFamily="2" charset="-122"/>
              </a:rPr>
              <a:t>mRNA</a:t>
            </a:r>
            <a:endParaRPr lang="en-US" altLang="zh-CN" sz="2400" b="1">
              <a:solidFill>
                <a:srgbClr val="000000"/>
              </a:solidFill>
              <a:ea typeface="宋体" pitchFamily="2" charset="-122"/>
            </a:endParaRPr>
          </a:p>
        </p:txBody>
      </p:sp>
      <p:sp>
        <p:nvSpPr>
          <p:cNvPr id="11267" name="Text Box 14"/>
          <p:cNvSpPr/>
          <p:nvPr/>
        </p:nvSpPr>
        <p:spPr>
          <a:xfrm>
            <a:off x="0" y="1123950"/>
            <a:ext cx="1258888" cy="5191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800" b="1">
                <a:solidFill>
                  <a:srgbClr val="000000"/>
                </a:solidFill>
                <a:ea typeface="宋体" pitchFamily="2" charset="-122"/>
              </a:rPr>
              <a:t>DNA</a:t>
            </a:r>
            <a:endParaRPr lang="en-US" altLang="zh-CN" sz="2800" b="1">
              <a:solidFill>
                <a:srgbClr val="000000"/>
              </a:solidFill>
              <a:ea typeface="宋体" pitchFamily="2" charset="-122"/>
            </a:endParaRPr>
          </a:p>
        </p:txBody>
      </p:sp>
      <p:sp>
        <p:nvSpPr>
          <p:cNvPr id="11268" name="Text Box 15"/>
          <p:cNvSpPr/>
          <p:nvPr/>
        </p:nvSpPr>
        <p:spPr>
          <a:xfrm>
            <a:off x="0" y="2636838"/>
            <a:ext cx="1258888" cy="45720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400" b="1">
                <a:solidFill>
                  <a:srgbClr val="000000"/>
                </a:solidFill>
                <a:ea typeface="宋体" pitchFamily="2" charset="-122"/>
              </a:rPr>
              <a:t>氨基酸</a:t>
            </a:r>
            <a:endParaRPr lang="zh-CN" altLang="en-US" sz="2400" b="1">
              <a:solidFill>
                <a:srgbClr val="000000"/>
              </a:solidFill>
              <a:ea typeface="宋体" pitchFamily="2" charset="-122"/>
            </a:endParaRPr>
          </a:p>
        </p:txBody>
      </p:sp>
      <p:grpSp>
        <p:nvGrpSpPr>
          <p:cNvPr id="11269" name="Group 17"/>
          <p:cNvGrpSpPr/>
          <p:nvPr/>
        </p:nvGrpSpPr>
        <p:grpSpPr>
          <a:xfrm>
            <a:off x="900113" y="2060575"/>
            <a:ext cx="4414837" cy="579438"/>
            <a:chOff x="567" y="2069"/>
            <a:chExt cx="2514" cy="375"/>
          </a:xfrm>
        </p:grpSpPr>
        <p:sp>
          <p:nvSpPr>
            <p:cNvPr id="11305" name="Rectangle 18"/>
            <p:cNvSpPr/>
            <p:nvPr/>
          </p:nvSpPr>
          <p:spPr>
            <a:xfrm>
              <a:off x="612" y="2069"/>
              <a:ext cx="2469" cy="3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A  U  C  C  G  C  ···</a:t>
              </a:r>
              <a:r>
                <a:rPr lang="en-US" altLang="zh-CN" sz="3200">
                  <a:ea typeface="宋体" pitchFamily="2" charset="-122"/>
                </a:rPr>
                <a:t> </a:t>
              </a:r>
              <a:endParaRPr lang="en-US" altLang="zh-CN" sz="3200">
                <a:ea typeface="宋体" pitchFamily="2" charset="-122"/>
              </a:endParaRPr>
            </a:p>
          </p:txBody>
        </p:sp>
        <p:cxnSp>
          <p:nvCxnSpPr>
            <p:cNvPr id="11306" name="Line 19"/>
            <p:cNvCxnSpPr/>
            <p:nvPr/>
          </p:nvCxnSpPr>
          <p:spPr>
            <a:xfrm>
              <a:off x="567" y="2432"/>
              <a:ext cx="2109" cy="0"/>
            </a:xfrm>
            <a:prstGeom prst="line">
              <a:avLst/>
            </a:prstGeom>
            <a:noFill/>
            <a:ln w="50800">
              <a:solidFill>
                <a:schemeClr val="tx1"/>
              </a:solidFill>
              <a:miter lim="800000"/>
            </a:ln>
          </p:spPr>
        </p:cxnSp>
      </p:grpSp>
      <p:sp>
        <p:nvSpPr>
          <p:cNvPr id="11270" name="AutoShape 20"/>
          <p:cNvSpPr/>
          <p:nvPr/>
        </p:nvSpPr>
        <p:spPr>
          <a:xfrm rot="16200000">
            <a:off x="2268538" y="2060575"/>
            <a:ext cx="144462" cy="1296988"/>
          </a:xfrm>
          <a:prstGeom prst="leftBrace">
            <a:avLst>
              <a:gd name="adj1" fmla="val 74817"/>
              <a:gd name="adj2" fmla="val 49935"/>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1271" name="AutoShape 21"/>
          <p:cNvSpPr/>
          <p:nvPr/>
        </p:nvSpPr>
        <p:spPr>
          <a:xfrm rot="16200000">
            <a:off x="3852863" y="2060575"/>
            <a:ext cx="144462" cy="1296988"/>
          </a:xfrm>
          <a:prstGeom prst="leftBrace">
            <a:avLst>
              <a:gd name="adj1" fmla="val 74817"/>
              <a:gd name="adj2" fmla="val 49944"/>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1272" name="Text Box 22"/>
          <p:cNvSpPr/>
          <p:nvPr/>
        </p:nvSpPr>
        <p:spPr>
          <a:xfrm>
            <a:off x="1331913" y="2708275"/>
            <a:ext cx="21336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200" b="1">
                <a:ea typeface="华文新魏" pitchFamily="2" charset="-122"/>
              </a:rPr>
              <a:t>异亮氨酸</a:t>
            </a:r>
            <a:endParaRPr lang="zh-CN" altLang="en-US" sz="3200" b="1">
              <a:ea typeface="华文新魏" pitchFamily="2" charset="-122"/>
            </a:endParaRPr>
          </a:p>
        </p:txBody>
      </p:sp>
      <p:sp>
        <p:nvSpPr>
          <p:cNvPr id="11273" name="Text Box 23"/>
          <p:cNvSpPr/>
          <p:nvPr/>
        </p:nvSpPr>
        <p:spPr>
          <a:xfrm>
            <a:off x="3276600" y="2708275"/>
            <a:ext cx="1403350"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ea typeface="华文新魏" pitchFamily="2" charset="-122"/>
              </a:rPr>
              <a:t>精氨酸</a:t>
            </a:r>
            <a:endParaRPr lang="zh-CN" altLang="en-US" sz="3200" b="1">
              <a:ea typeface="华文新魏" pitchFamily="2" charset="-122"/>
            </a:endParaRPr>
          </a:p>
        </p:txBody>
      </p:sp>
      <p:sp>
        <p:nvSpPr>
          <p:cNvPr id="11274" name="AutoShape 27"/>
          <p:cNvSpPr/>
          <p:nvPr/>
        </p:nvSpPr>
        <p:spPr>
          <a:xfrm rot="16200000">
            <a:off x="2532063" y="4892675"/>
            <a:ext cx="144462" cy="1538288"/>
          </a:xfrm>
          <a:prstGeom prst="leftBrace">
            <a:avLst>
              <a:gd name="adj1" fmla="val 88737"/>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1275" name="AutoShape 28"/>
          <p:cNvSpPr/>
          <p:nvPr/>
        </p:nvSpPr>
        <p:spPr>
          <a:xfrm rot="16200000">
            <a:off x="4346575" y="5022851"/>
            <a:ext cx="142875" cy="1276350"/>
          </a:xfrm>
          <a:prstGeom prst="leftBrace">
            <a:avLst>
              <a:gd name="adj1" fmla="val 74444"/>
              <a:gd name="adj2" fmla="val 50000"/>
            </a:avLst>
          </a:prstGeom>
          <a:noFill/>
          <a:ln w="31750">
            <a:solidFill>
              <a:srgbClr val="339966"/>
            </a:solidFill>
            <a:round/>
          </a:ln>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endParaRPr lang="zh-CN" altLang="en-US"/>
          </a:p>
        </p:txBody>
      </p:sp>
      <p:sp>
        <p:nvSpPr>
          <p:cNvPr id="11276" name="Text Box 29"/>
          <p:cNvSpPr/>
          <p:nvPr/>
        </p:nvSpPr>
        <p:spPr>
          <a:xfrm>
            <a:off x="1835150" y="5702300"/>
            <a:ext cx="1689100" cy="57943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algn="ctr" eaLnBrk="1" hangingPunct="1"/>
            <a:r>
              <a:rPr lang="zh-CN" altLang="en-US" sz="3200" b="1">
                <a:solidFill>
                  <a:srgbClr val="009900"/>
                </a:solidFill>
                <a:ea typeface="华文新魏" pitchFamily="2" charset="-122"/>
              </a:rPr>
              <a:t>苏氨酸</a:t>
            </a:r>
            <a:endParaRPr lang="zh-CN" altLang="en-US" sz="3200" b="1">
              <a:solidFill>
                <a:srgbClr val="009900"/>
              </a:solidFill>
              <a:ea typeface="华文新魏" pitchFamily="2" charset="-122"/>
            </a:endParaRPr>
          </a:p>
        </p:txBody>
      </p:sp>
      <p:sp>
        <p:nvSpPr>
          <p:cNvPr id="11277" name="Text Box 30"/>
          <p:cNvSpPr/>
          <p:nvPr/>
        </p:nvSpPr>
        <p:spPr>
          <a:xfrm>
            <a:off x="3779838" y="5702300"/>
            <a:ext cx="1403350" cy="57943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zh-CN" altLang="en-US" sz="3200" b="1">
                <a:solidFill>
                  <a:srgbClr val="009900"/>
                </a:solidFill>
                <a:ea typeface="华文新魏" pitchFamily="2" charset="-122"/>
              </a:rPr>
              <a:t>丙氨酸</a:t>
            </a:r>
            <a:endParaRPr lang="zh-CN" altLang="en-US" sz="3200" b="1">
              <a:solidFill>
                <a:srgbClr val="009900"/>
              </a:solidFill>
              <a:ea typeface="华文新魏" pitchFamily="2" charset="-122"/>
            </a:endParaRPr>
          </a:p>
        </p:txBody>
      </p:sp>
      <p:sp>
        <p:nvSpPr>
          <p:cNvPr id="11278" name="Text Box 41"/>
          <p:cNvSpPr txBox="1">
            <a:spLocks noChangeArrowheads="1"/>
          </p:cNvSpPr>
          <p:nvPr/>
        </p:nvSpPr>
        <p:spPr bwMode="auto">
          <a:xfrm>
            <a:off x="1835150" y="3203575"/>
            <a:ext cx="2482850" cy="585788"/>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lgn="ctr" eaLnBrk="1" hangingPunct="1"/>
            <a:r>
              <a:rPr lang="zh-CN" altLang="en-US" sz="3200" b="1" spc="0">
                <a:solidFill>
                  <a:srgbClr val="2D5CE7"/>
                </a:solidFill>
                <a:ea typeface="华文新魏" pitchFamily="2" charset="-122"/>
              </a:rPr>
              <a:t>碱基对缺失</a:t>
            </a:r>
            <a:endParaRPr lang="zh-CN" altLang="en-US" sz="3200" b="1">
              <a:solidFill>
                <a:srgbClr val="2D5CE7"/>
              </a:solidFill>
              <a:ea typeface="华文新魏" pitchFamily="2" charset="-122"/>
            </a:endParaRPr>
          </a:p>
        </p:txBody>
      </p:sp>
      <p:sp>
        <p:nvSpPr>
          <p:cNvPr id="11279" name="Text Box 49"/>
          <p:cNvSpPr txBox="1">
            <a:spLocks noChangeArrowheads="1"/>
          </p:cNvSpPr>
          <p:nvPr/>
        </p:nvSpPr>
        <p:spPr bwMode="auto">
          <a:xfrm>
            <a:off x="1908175" y="539750"/>
            <a:ext cx="1655763" cy="585788"/>
          </a:xfrm>
          <a:prstGeom prst="rect">
            <a:avLst/>
          </a:prstGeom>
          <a:noFill/>
          <a:ln w="9525">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marR="0" lvl="0" indent="0" algn="ctr" eaLnBrk="1" hangingPunct="1"/>
            <a:r>
              <a:rPr lang="zh-CN" altLang="en-US" sz="3200" b="1" spc="0">
                <a:solidFill>
                  <a:srgbClr val="2D5CE7"/>
                </a:solidFill>
                <a:ea typeface="华文新魏" pitchFamily="2" charset="-122"/>
              </a:rPr>
              <a:t>正常</a:t>
            </a:r>
            <a:endParaRPr lang="zh-CN" altLang="en-US" sz="3200" b="1">
              <a:solidFill>
                <a:srgbClr val="2D5CE7"/>
              </a:solidFill>
              <a:ea typeface="华文新魏" pitchFamily="2" charset="-122"/>
            </a:endParaRPr>
          </a:p>
        </p:txBody>
      </p:sp>
      <p:grpSp>
        <p:nvGrpSpPr>
          <p:cNvPr id="11280" name="Group 55"/>
          <p:cNvGrpSpPr/>
          <p:nvPr/>
        </p:nvGrpSpPr>
        <p:grpSpPr>
          <a:xfrm>
            <a:off x="827088" y="981075"/>
            <a:ext cx="4465637" cy="966788"/>
            <a:chOff x="521" y="1480"/>
            <a:chExt cx="2813" cy="609"/>
          </a:xfrm>
        </p:grpSpPr>
        <p:grpSp>
          <p:nvGrpSpPr>
            <p:cNvPr id="11300" name="Group 50"/>
            <p:cNvGrpSpPr/>
            <p:nvPr/>
          </p:nvGrpSpPr>
          <p:grpSpPr>
            <a:xfrm>
              <a:off x="521" y="1480"/>
              <a:ext cx="2813" cy="609"/>
              <a:chOff x="703" y="1207"/>
              <a:chExt cx="2421" cy="701"/>
            </a:xfrm>
          </p:grpSpPr>
          <p:cxnSp>
            <p:nvCxnSpPr>
              <p:cNvPr id="11302" name="Line 51"/>
              <p:cNvCxnSpPr/>
              <p:nvPr/>
            </p:nvCxnSpPr>
            <p:spPr>
              <a:xfrm>
                <a:off x="703" y="1797"/>
                <a:ext cx="2354" cy="0"/>
              </a:xfrm>
              <a:prstGeom prst="line">
                <a:avLst/>
              </a:prstGeom>
              <a:noFill/>
              <a:ln w="50800">
                <a:solidFill>
                  <a:schemeClr val="tx1"/>
                </a:solidFill>
                <a:miter lim="800000"/>
              </a:ln>
            </p:spPr>
          </p:cxnSp>
          <p:sp>
            <p:nvSpPr>
              <p:cNvPr id="11303" name="Text Box 52"/>
              <p:cNvSpPr/>
              <p:nvPr/>
            </p:nvSpPr>
            <p:spPr>
              <a:xfrm>
                <a:off x="720" y="1207"/>
                <a:ext cx="2359" cy="42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A  T  C  C  G  C  ···</a:t>
                </a:r>
                <a:r>
                  <a:rPr lang="en-US" altLang="zh-CN" sz="3200">
                    <a:ea typeface="宋体" pitchFamily="2" charset="-122"/>
                  </a:rPr>
                  <a:t> </a:t>
                </a:r>
                <a:endParaRPr lang="en-US" altLang="zh-CN" sz="3200">
                  <a:ea typeface="宋体" pitchFamily="2" charset="-122"/>
                </a:endParaRPr>
              </a:p>
            </p:txBody>
          </p:sp>
          <p:sp>
            <p:nvSpPr>
              <p:cNvPr id="11304" name="Text Box 53"/>
              <p:cNvSpPr/>
              <p:nvPr/>
            </p:nvSpPr>
            <p:spPr>
              <a:xfrm>
                <a:off x="720" y="1488"/>
                <a:ext cx="2404" cy="42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T  A  G  G  C</a:t>
                </a:r>
                <a:r>
                  <a:rPr lang="en-US" altLang="zh-CN" sz="3200">
                    <a:ea typeface="宋体" pitchFamily="2" charset="-122"/>
                  </a:rPr>
                  <a:t>  </a:t>
                </a:r>
                <a:r>
                  <a:rPr lang="en-US" altLang="zh-CN" sz="3200" b="1">
                    <a:ea typeface="宋体" pitchFamily="2" charset="-122"/>
                  </a:rPr>
                  <a:t>G  ···</a:t>
                </a:r>
                <a:endParaRPr lang="en-US" altLang="zh-CN" sz="3200" b="1">
                  <a:ea typeface="宋体" pitchFamily="2" charset="-122"/>
                </a:endParaRPr>
              </a:p>
            </p:txBody>
          </p:sp>
        </p:grpSp>
        <p:cxnSp>
          <p:nvCxnSpPr>
            <p:cNvPr id="11301" name="Line 54"/>
            <p:cNvCxnSpPr/>
            <p:nvPr/>
          </p:nvCxnSpPr>
          <p:spPr>
            <a:xfrm>
              <a:off x="612" y="1525"/>
              <a:ext cx="2354" cy="0"/>
            </a:xfrm>
            <a:prstGeom prst="line">
              <a:avLst/>
            </a:prstGeom>
            <a:noFill/>
            <a:ln w="50800">
              <a:solidFill>
                <a:schemeClr val="tx1"/>
              </a:solidFill>
              <a:miter lim="800000"/>
            </a:ln>
          </p:spPr>
        </p:cxnSp>
      </p:grpSp>
      <p:cxnSp>
        <p:nvCxnSpPr>
          <p:cNvPr id="11281" name="Line 56"/>
          <p:cNvCxnSpPr/>
          <p:nvPr/>
        </p:nvCxnSpPr>
        <p:spPr>
          <a:xfrm flipH="1">
            <a:off x="2700338" y="1844675"/>
            <a:ext cx="0" cy="287338"/>
          </a:xfrm>
          <a:prstGeom prst="line">
            <a:avLst/>
          </a:prstGeom>
          <a:noFill/>
          <a:ln w="38100">
            <a:solidFill>
              <a:schemeClr val="tx1"/>
            </a:solidFill>
            <a:miter lim="800000"/>
            <a:tailEnd type="triangle"/>
          </a:ln>
        </p:spPr>
      </p:cxnSp>
      <p:grpSp>
        <p:nvGrpSpPr>
          <p:cNvPr id="11282" name="Group 64"/>
          <p:cNvGrpSpPr/>
          <p:nvPr/>
        </p:nvGrpSpPr>
        <p:grpSpPr>
          <a:xfrm>
            <a:off x="0" y="3644900"/>
            <a:ext cx="5435600" cy="2473325"/>
            <a:chOff x="0" y="2659"/>
            <a:chExt cx="3424" cy="1558"/>
          </a:xfrm>
        </p:grpSpPr>
        <p:sp>
          <p:nvSpPr>
            <p:cNvPr id="11291" name="Text Box 13"/>
            <p:cNvSpPr/>
            <p:nvPr/>
          </p:nvSpPr>
          <p:spPr>
            <a:xfrm>
              <a:off x="0" y="3521"/>
              <a:ext cx="704" cy="288"/>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2400" b="1">
                  <a:solidFill>
                    <a:srgbClr val="000000"/>
                  </a:solidFill>
                  <a:ea typeface="宋体" pitchFamily="2" charset="-122"/>
                </a:rPr>
                <a:t>mRNA</a:t>
              </a:r>
              <a:endParaRPr lang="en-US" altLang="zh-CN" sz="2400" b="1">
                <a:solidFill>
                  <a:srgbClr val="000000"/>
                </a:solidFill>
                <a:ea typeface="宋体" pitchFamily="2" charset="-122"/>
              </a:endParaRPr>
            </a:p>
          </p:txBody>
        </p:sp>
        <p:sp>
          <p:nvSpPr>
            <p:cNvPr id="11292" name="Text Box 16"/>
            <p:cNvSpPr/>
            <p:nvPr/>
          </p:nvSpPr>
          <p:spPr>
            <a:xfrm>
              <a:off x="0" y="3929"/>
              <a:ext cx="793" cy="28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400" b="1">
                  <a:solidFill>
                    <a:srgbClr val="000000"/>
                  </a:solidFill>
                  <a:ea typeface="宋体" pitchFamily="2" charset="-122"/>
                </a:rPr>
                <a:t>氨基酸</a:t>
              </a:r>
              <a:endParaRPr lang="zh-CN" altLang="en-US" sz="2400" b="1">
                <a:solidFill>
                  <a:srgbClr val="000000"/>
                </a:solidFill>
                <a:ea typeface="宋体" pitchFamily="2" charset="-122"/>
              </a:endParaRPr>
            </a:p>
          </p:txBody>
        </p:sp>
        <p:grpSp>
          <p:nvGrpSpPr>
            <p:cNvPr id="11293" name="Group 63"/>
            <p:cNvGrpSpPr/>
            <p:nvPr/>
          </p:nvGrpSpPr>
          <p:grpSpPr>
            <a:xfrm>
              <a:off x="0" y="2659"/>
              <a:ext cx="3424" cy="638"/>
              <a:chOff x="0" y="2659"/>
              <a:chExt cx="3424" cy="638"/>
            </a:xfrm>
          </p:grpSpPr>
          <p:grpSp>
            <p:nvGrpSpPr>
              <p:cNvPr id="11294" name="Group 36"/>
              <p:cNvGrpSpPr/>
              <p:nvPr/>
            </p:nvGrpSpPr>
            <p:grpSpPr>
              <a:xfrm>
                <a:off x="748" y="2659"/>
                <a:ext cx="2676" cy="638"/>
                <a:chOff x="3312" y="1200"/>
                <a:chExt cx="2186" cy="638"/>
              </a:xfrm>
            </p:grpSpPr>
            <p:sp>
              <p:nvSpPr>
                <p:cNvPr id="11296" name="Text Box 37"/>
                <p:cNvSpPr/>
                <p:nvPr/>
              </p:nvSpPr>
              <p:spPr>
                <a:xfrm>
                  <a:off x="3313" y="1200"/>
                  <a:ext cx="2185"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A </a:t>
                  </a:r>
                  <a:r>
                    <a:rPr lang="zh-CN" altLang="en-US" sz="3200" b="1">
                      <a:ea typeface="宋体" pitchFamily="2" charset="-122"/>
                    </a:rPr>
                    <a:t>　</a:t>
                  </a:r>
                  <a:r>
                    <a:rPr lang="en-US" altLang="zh-CN" sz="3200" b="1">
                      <a:ea typeface="宋体" pitchFamily="2" charset="-122"/>
                    </a:rPr>
                    <a:t>C  C  G  C ···</a:t>
                  </a:r>
                  <a:r>
                    <a:rPr lang="en-US" altLang="zh-CN" sz="3200">
                      <a:solidFill>
                        <a:schemeClr val="bg2"/>
                      </a:solidFill>
                      <a:ea typeface="宋体" pitchFamily="2" charset="-122"/>
                    </a:rPr>
                    <a:t> </a:t>
                  </a:r>
                  <a:endParaRPr lang="en-US" altLang="zh-CN" sz="3200">
                    <a:solidFill>
                      <a:schemeClr val="bg2"/>
                    </a:solidFill>
                    <a:ea typeface="宋体" pitchFamily="2" charset="-122"/>
                  </a:endParaRPr>
                </a:p>
              </p:txBody>
            </p:sp>
            <p:sp>
              <p:nvSpPr>
                <p:cNvPr id="11297" name="Text Box 38"/>
                <p:cNvSpPr/>
                <p:nvPr/>
              </p:nvSpPr>
              <p:spPr>
                <a:xfrm>
                  <a:off x="3312" y="1473"/>
                  <a:ext cx="2160" cy="36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T     G  G  C  G ···</a:t>
                  </a:r>
                  <a:endParaRPr lang="en-US" altLang="zh-CN" sz="3200" b="1">
                    <a:ea typeface="宋体" pitchFamily="2" charset="-122"/>
                  </a:endParaRPr>
                </a:p>
              </p:txBody>
            </p:sp>
            <p:cxnSp>
              <p:nvCxnSpPr>
                <p:cNvPr id="11298" name="Line 39"/>
                <p:cNvCxnSpPr/>
                <p:nvPr/>
              </p:nvCxnSpPr>
              <p:spPr>
                <a:xfrm>
                  <a:off x="3313" y="1246"/>
                  <a:ext cx="2063" cy="2"/>
                </a:xfrm>
                <a:prstGeom prst="line">
                  <a:avLst/>
                </a:prstGeom>
                <a:noFill/>
                <a:ln w="50800">
                  <a:solidFill>
                    <a:schemeClr val="tx1"/>
                  </a:solidFill>
                  <a:miter lim="800000"/>
                </a:ln>
              </p:spPr>
            </p:cxnSp>
            <p:cxnSp>
              <p:nvCxnSpPr>
                <p:cNvPr id="11299" name="Line 40"/>
                <p:cNvCxnSpPr/>
                <p:nvPr/>
              </p:nvCxnSpPr>
              <p:spPr>
                <a:xfrm>
                  <a:off x="3312" y="1776"/>
                  <a:ext cx="2063" cy="2"/>
                </a:xfrm>
                <a:prstGeom prst="line">
                  <a:avLst/>
                </a:prstGeom>
                <a:noFill/>
                <a:ln w="50800">
                  <a:solidFill>
                    <a:schemeClr val="tx1"/>
                  </a:solidFill>
                  <a:miter lim="800000"/>
                </a:ln>
              </p:spPr>
            </p:cxnSp>
          </p:grpSp>
          <p:sp>
            <p:nvSpPr>
              <p:cNvPr id="11295" name="Text Box 57"/>
              <p:cNvSpPr/>
              <p:nvPr/>
            </p:nvSpPr>
            <p:spPr>
              <a:xfrm>
                <a:off x="0" y="2795"/>
                <a:ext cx="793" cy="32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en-US" altLang="zh-CN" sz="2800" b="1">
                    <a:solidFill>
                      <a:srgbClr val="000000"/>
                    </a:solidFill>
                    <a:ea typeface="宋体" pitchFamily="2" charset="-122"/>
                  </a:rPr>
                  <a:t>DNA</a:t>
                </a:r>
                <a:endParaRPr lang="en-US" altLang="zh-CN" sz="2800" b="1">
                  <a:solidFill>
                    <a:srgbClr val="000000"/>
                  </a:solidFill>
                  <a:ea typeface="宋体" pitchFamily="2" charset="-122"/>
                </a:endParaRPr>
              </a:p>
            </p:txBody>
          </p:sp>
        </p:grpSp>
      </p:grpSp>
      <p:grpSp>
        <p:nvGrpSpPr>
          <p:cNvPr id="11283" name="Group 62"/>
          <p:cNvGrpSpPr/>
          <p:nvPr/>
        </p:nvGrpSpPr>
        <p:grpSpPr>
          <a:xfrm>
            <a:off x="1258888" y="4652963"/>
            <a:ext cx="3935412" cy="866775"/>
            <a:chOff x="793" y="3294"/>
            <a:chExt cx="2479" cy="546"/>
          </a:xfrm>
        </p:grpSpPr>
        <p:grpSp>
          <p:nvGrpSpPr>
            <p:cNvPr id="11287" name="Group 24"/>
            <p:cNvGrpSpPr/>
            <p:nvPr/>
          </p:nvGrpSpPr>
          <p:grpSpPr>
            <a:xfrm>
              <a:off x="793" y="3475"/>
              <a:ext cx="2479" cy="365"/>
              <a:chOff x="567" y="2069"/>
              <a:chExt cx="2134" cy="387"/>
            </a:xfrm>
          </p:grpSpPr>
          <p:sp>
            <p:nvSpPr>
              <p:cNvPr id="11289" name="Rectangle 25"/>
              <p:cNvSpPr/>
              <p:nvPr/>
            </p:nvSpPr>
            <p:spPr>
              <a:xfrm>
                <a:off x="612" y="2069"/>
                <a:ext cx="2089" cy="38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r>
                  <a:rPr lang="en-US" altLang="zh-CN" sz="3200" b="1">
                    <a:ea typeface="宋体" pitchFamily="2" charset="-122"/>
                  </a:rPr>
                  <a:t> ··· A    C  C  G</a:t>
                </a:r>
                <a:r>
                  <a:rPr lang="en-US" altLang="zh-CN" sz="3200" b="1" baseline="-25000">
                    <a:ea typeface="宋体" pitchFamily="2" charset="-122"/>
                  </a:rPr>
                  <a:t>  </a:t>
                </a:r>
                <a:r>
                  <a:rPr lang="en-US" altLang="zh-CN" sz="3200" b="1">
                    <a:ea typeface="宋体" pitchFamily="2" charset="-122"/>
                  </a:rPr>
                  <a:t>C ···</a:t>
                </a:r>
                <a:r>
                  <a:rPr lang="en-US" altLang="zh-CN" sz="3200">
                    <a:ea typeface="宋体" pitchFamily="2" charset="-122"/>
                  </a:rPr>
                  <a:t> </a:t>
                </a:r>
                <a:endParaRPr lang="en-US" altLang="zh-CN" sz="3200">
                  <a:ea typeface="宋体" pitchFamily="2" charset="-122"/>
                </a:endParaRPr>
              </a:p>
            </p:txBody>
          </p:sp>
          <p:cxnSp>
            <p:nvCxnSpPr>
              <p:cNvPr id="11290" name="Line 26"/>
              <p:cNvCxnSpPr/>
              <p:nvPr/>
            </p:nvCxnSpPr>
            <p:spPr>
              <a:xfrm>
                <a:off x="567" y="2432"/>
                <a:ext cx="2109" cy="0"/>
              </a:xfrm>
              <a:prstGeom prst="line">
                <a:avLst/>
              </a:prstGeom>
              <a:noFill/>
              <a:ln w="50800">
                <a:solidFill>
                  <a:schemeClr val="tx1"/>
                </a:solidFill>
                <a:miter lim="800000"/>
              </a:ln>
            </p:spPr>
          </p:cxnSp>
        </p:grpSp>
        <p:cxnSp>
          <p:nvCxnSpPr>
            <p:cNvPr id="11288" name="Line 58"/>
            <p:cNvCxnSpPr/>
            <p:nvPr/>
          </p:nvCxnSpPr>
          <p:spPr>
            <a:xfrm flipH="1">
              <a:off x="1973" y="3294"/>
              <a:ext cx="0" cy="227"/>
            </a:xfrm>
            <a:prstGeom prst="line">
              <a:avLst/>
            </a:prstGeom>
            <a:noFill/>
            <a:ln w="38100">
              <a:solidFill>
                <a:schemeClr val="tx1"/>
              </a:solidFill>
              <a:miter lim="800000"/>
              <a:tailEnd type="triangle"/>
            </a:ln>
          </p:spPr>
        </p:cxnSp>
      </p:grpSp>
      <p:sp>
        <p:nvSpPr>
          <p:cNvPr id="11284" name="Text Box 59"/>
          <p:cNvSpPr/>
          <p:nvPr/>
        </p:nvSpPr>
        <p:spPr>
          <a:xfrm>
            <a:off x="5795963" y="1557338"/>
            <a:ext cx="3024187" cy="36671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endParaRPr lang="zh-CN" altLang="zh-CN">
              <a:ea typeface="宋体" pitchFamily="2" charset="-122"/>
            </a:endParaRPr>
          </a:p>
        </p:txBody>
      </p:sp>
      <p:sp>
        <p:nvSpPr>
          <p:cNvPr id="11285" name="Text Box 60"/>
          <p:cNvSpPr/>
          <p:nvPr/>
        </p:nvSpPr>
        <p:spPr>
          <a:xfrm>
            <a:off x="5364163" y="692150"/>
            <a:ext cx="3455987" cy="255587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3200" b="1">
                <a:solidFill>
                  <a:srgbClr val="000000"/>
                </a:solidFill>
                <a:ea typeface="宋体" pitchFamily="2" charset="-122"/>
              </a:rPr>
              <a:t>当发生</a:t>
            </a:r>
            <a:r>
              <a:rPr lang="zh-CN" altLang="en-US" sz="3200" b="1">
                <a:solidFill>
                  <a:srgbClr val="FF0000"/>
                </a:solidFill>
                <a:ea typeface="宋体" pitchFamily="2" charset="-122"/>
              </a:rPr>
              <a:t>缺失</a:t>
            </a:r>
            <a:r>
              <a:rPr lang="zh-CN" altLang="en-US" sz="3200" b="1">
                <a:solidFill>
                  <a:srgbClr val="000000"/>
                </a:solidFill>
                <a:ea typeface="宋体" pitchFamily="2" charset="-122"/>
              </a:rPr>
              <a:t>时，</a:t>
            </a:r>
            <a:r>
              <a:rPr lang="zh-CN" altLang="en-US" sz="3200" b="1">
                <a:solidFill>
                  <a:srgbClr val="009900"/>
                </a:solidFill>
                <a:ea typeface="宋体" pitchFamily="2" charset="-122"/>
              </a:rPr>
              <a:t>除肽链长度发生改变外，缺失点以后的氨基酸一般都会发生变化。</a:t>
            </a:r>
            <a:endParaRPr lang="zh-CN" altLang="en-US" sz="3200" b="1">
              <a:solidFill>
                <a:srgbClr val="009900"/>
              </a:solidFill>
              <a:ea typeface="宋体" pitchFamily="2" charset="-122"/>
            </a:endParaRPr>
          </a:p>
        </p:txBody>
      </p:sp>
      <p:sp>
        <p:nvSpPr>
          <p:cNvPr id="11286" name="Text Box 61"/>
          <p:cNvSpPr/>
          <p:nvPr/>
        </p:nvSpPr>
        <p:spPr>
          <a:xfrm>
            <a:off x="5508625" y="4208463"/>
            <a:ext cx="3600450" cy="267652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黑体" pitchFamily="49" charset="-122"/>
              </a:defRPr>
            </a:lvl5pPr>
          </a:lstStyle>
          <a:p>
            <a:pPr marL="0" lvl="0" indent="0" eaLnBrk="1" hangingPunct="1">
              <a:spcBef>
                <a:spcPct val="50000"/>
              </a:spcBef>
            </a:pPr>
            <a:r>
              <a:rPr lang="zh-CN" altLang="en-US" sz="2800" b="1">
                <a:solidFill>
                  <a:srgbClr val="6600CC"/>
                </a:solidFill>
                <a:ea typeface="宋体" pitchFamily="2" charset="-122"/>
              </a:rPr>
              <a:t>       从以上分析可以看出，</a:t>
            </a:r>
            <a:r>
              <a:rPr lang="zh-CN" altLang="en-US" sz="2800" b="1">
                <a:solidFill>
                  <a:srgbClr val="FF0000"/>
                </a:solidFill>
                <a:ea typeface="宋体" pitchFamily="2" charset="-122"/>
              </a:rPr>
              <a:t>碱基对的改变不一定会引起蛋白质的改变。碱基对的替换引起蛋白质的改变最小。</a:t>
            </a:r>
            <a:endParaRPr lang="zh-CN" altLang="en-US" sz="2800" b="1">
              <a:solidFill>
                <a:srgbClr val="FF0000"/>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86"/>
                                        </p:tgtEl>
                                        <p:attrNameLst>
                                          <p:attrName>style.visibility</p:attrName>
                                        </p:attrNameLst>
                                      </p:cBhvr>
                                      <p:to>
                                        <p:strVal val="visible"/>
                                      </p:to>
                                    </p:set>
                                    <p:anim calcmode="lin" valueType="num">
                                      <p:cBhvr additive="base">
                                        <p:cTn id="7" dur="500" fill="hold"/>
                                        <p:tgtEl>
                                          <p:spTgt spid="11286"/>
                                        </p:tgtEl>
                                        <p:attrNameLst>
                                          <p:attrName>ppt_x</p:attrName>
                                        </p:attrNameLst>
                                      </p:cBhvr>
                                      <p:tavLst>
                                        <p:tav tm="0">
                                          <p:val>
                                            <p:strVal val="#ppt_x"/>
                                          </p:val>
                                        </p:tav>
                                        <p:tav tm="100000">
                                          <p:val>
                                            <p:strVal val="#ppt_x"/>
                                          </p:val>
                                        </p:tav>
                                      </p:tavLst>
                                    </p:anim>
                                    <p:anim calcmode="lin" valueType="num">
                                      <p:cBhvr additive="base">
                                        <p:cTn id="8" dur="500" fill="hold"/>
                                        <p:tgtEl>
                                          <p:spTgt spid="11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学科网</Company>
  <PresentationFormat>On-screen Show (4:3)</PresentationFormat>
  <Paragraphs>336</Paragraphs>
  <Slides>35</Slides>
  <Notes>9</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35</vt:i4>
      </vt:variant>
    </vt:vector>
  </HeadingPairs>
  <TitlesOfParts>
    <vt:vector baseType="lpstr" size="51">
      <vt:lpstr>Arial</vt:lpstr>
      <vt:lpstr>宋体</vt:lpstr>
      <vt:lpstr>Wingdings</vt:lpstr>
      <vt:lpstr>黑体</vt:lpstr>
      <vt:lpstr>Calibri</vt:lpstr>
      <vt:lpstr>楷体_GB2312</vt:lpstr>
      <vt:lpstr>华文行楷</vt:lpstr>
      <vt:lpstr>隶书</vt:lpstr>
      <vt:lpstr>方正舒体</vt:lpstr>
      <vt:lpstr>华文仿宋</vt:lpstr>
      <vt:lpstr>Times New Roman</vt:lpstr>
      <vt:lpstr>华文中宋</vt:lpstr>
      <vt:lpstr>华文新魏</vt:lpstr>
      <vt:lpstr>仿宋</vt:lpstr>
      <vt:lpstr>Comic Sans MS</vt:lpstr>
      <vt:lpstr>诗情画意</vt:lpstr>
      <vt:lpstr>PowerPoint Presentation</vt:lpstr>
      <vt:lpstr>PowerPoint Presentation</vt:lpstr>
      <vt:lpstr>一、基因突变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以植物的个体发育为例：</vt:lpstr>
      <vt:lpstr>PowerPoint Presentation</vt:lpstr>
      <vt:lpstr>PowerPoint Presentation</vt:lpstr>
      <vt:lpstr>PowerPoint Presentation</vt:lpstr>
      <vt:lpstr>PowerPoint Presentation</vt:lpstr>
      <vt:lpstr>PowerPoint Presentation</vt:lpstr>
      <vt:lpstr>4、基因突变的意义：P82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练习</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2023-03-06T23:20:13.754</cp:lastPrinted>
  <dcterms:created xsi:type="dcterms:W3CDTF">2023-03-06T23:20:13Z</dcterms:created>
  <dcterms:modified xsi:type="dcterms:W3CDTF">2023-03-06T15:20:15Z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