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Override1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32"/>
  </p:notesMasterIdLst>
  <p:sldIdLst>
    <p:sldId id="262" r:id="rId3"/>
    <p:sldId id="264" r:id="rId4"/>
    <p:sldId id="265" r:id="rId5"/>
    <p:sldId id="266" r:id="rId6"/>
    <p:sldId id="267" r:id="rId7"/>
    <p:sldId id="313" r:id="rId8"/>
    <p:sldId id="341" r:id="rId9"/>
    <p:sldId id="281" r:id="rId10"/>
    <p:sldId id="269" r:id="rId11"/>
    <p:sldId id="270" r:id="rId12"/>
    <p:sldId id="271" r:id="rId13"/>
    <p:sldId id="342" r:id="rId14"/>
    <p:sldId id="343" r:id="rId15"/>
    <p:sldId id="344" r:id="rId16"/>
    <p:sldId id="345" r:id="rId17"/>
    <p:sldId id="346" r:id="rId18"/>
    <p:sldId id="273" r:id="rId19"/>
    <p:sldId id="274" r:id="rId20"/>
    <p:sldId id="275" r:id="rId21"/>
    <p:sldId id="294" r:id="rId22"/>
    <p:sldId id="277" r:id="rId23"/>
    <p:sldId id="278" r:id="rId24"/>
    <p:sldId id="292" r:id="rId25"/>
    <p:sldId id="293" r:id="rId26"/>
    <p:sldId id="309" r:id="rId27"/>
    <p:sldId id="310" r:id="rId28"/>
    <p:sldId id="315" r:id="rId29"/>
    <p:sldId id="314" r:id="rId30"/>
    <p:sldId id="263" r:id="rId31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0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BB2FD-2F92-4F29-932A-E9163A64200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D6766-9F3A-4E5C-B3BB-EFC12EE2C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6766-9F3A-4E5C-B3BB-EFC12EE2CAE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6766-9F3A-4E5C-B3BB-EFC12EE2CAE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640350" y="2058227"/>
            <a:ext cx="5863301" cy="2741546"/>
          </a:xfrm>
          <a:prstGeom prst="rect">
            <a:avLst/>
          </a:prstGeom>
          <a:solidFill>
            <a:schemeClr val="accent1"/>
          </a:solidFill>
          <a:ln w="101600">
            <a:solidFill>
              <a:srgbClr val="FFA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36" y="561556"/>
            <a:ext cx="2714951" cy="19325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73" y="3224500"/>
            <a:ext cx="2198904" cy="31379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87" y="3253960"/>
            <a:ext cx="3789764" cy="31813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640350" y="2914075"/>
            <a:ext cx="5863301" cy="1023532"/>
          </a:xfrm>
        </p:spPr>
        <p:txBody>
          <a:bodyPr anchor="ctr" anchorCtr="0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40349" y="3983397"/>
            <a:ext cx="5863301" cy="77797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640350" y="2058227"/>
            <a:ext cx="5863301" cy="2741546"/>
          </a:xfrm>
          <a:prstGeom prst="rect">
            <a:avLst/>
          </a:prstGeom>
          <a:solidFill>
            <a:schemeClr val="accent1"/>
          </a:solidFill>
          <a:ln w="101600">
            <a:solidFill>
              <a:srgbClr val="FFA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61378"/>
          <a:stretch>
            <a:fillRect/>
          </a:stretch>
        </p:blipFill>
        <p:spPr>
          <a:xfrm>
            <a:off x="1381543" y="3224778"/>
            <a:ext cx="2185535" cy="31191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536" y="545696"/>
            <a:ext cx="2713412" cy="19319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34257"/>
          <a:stretch>
            <a:fillRect/>
          </a:stretch>
        </p:blipFill>
        <p:spPr>
          <a:xfrm>
            <a:off x="4724705" y="3291599"/>
            <a:ext cx="3720263" cy="31191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640350" y="2914075"/>
            <a:ext cx="5863301" cy="1023532"/>
          </a:xfrm>
        </p:spPr>
        <p:txBody>
          <a:bodyPr anchor="ctr" anchorCtr="0">
            <a:norm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40349" y="3983397"/>
            <a:ext cx="5863301" cy="77797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40350" y="2058227"/>
            <a:ext cx="5863301" cy="2741546"/>
          </a:xfrm>
          <a:prstGeom prst="rect">
            <a:avLst/>
          </a:prstGeom>
          <a:solidFill>
            <a:schemeClr val="accent1"/>
          </a:solidFill>
          <a:ln w="101600">
            <a:solidFill>
              <a:srgbClr val="FFA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61378"/>
          <a:stretch>
            <a:fillRect/>
          </a:stretch>
        </p:blipFill>
        <p:spPr>
          <a:xfrm>
            <a:off x="1381543" y="3224778"/>
            <a:ext cx="2185535" cy="31191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536" y="545696"/>
            <a:ext cx="2713412" cy="19319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34257"/>
          <a:stretch>
            <a:fillRect/>
          </a:stretch>
        </p:blipFill>
        <p:spPr>
          <a:xfrm>
            <a:off x="4724705" y="3291599"/>
            <a:ext cx="3720263" cy="3119173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640349" y="2045829"/>
            <a:ext cx="5863301" cy="2753944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40350" y="2058227"/>
            <a:ext cx="5863301" cy="2741546"/>
          </a:xfrm>
          <a:prstGeom prst="rect">
            <a:avLst/>
          </a:prstGeom>
          <a:solidFill>
            <a:schemeClr val="accent1"/>
          </a:solidFill>
          <a:ln w="101600">
            <a:solidFill>
              <a:srgbClr val="FFA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r="61378"/>
          <a:stretch>
            <a:fillRect/>
          </a:stretch>
        </p:blipFill>
        <p:spPr>
          <a:xfrm>
            <a:off x="1381543" y="3224778"/>
            <a:ext cx="2185535" cy="31191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536" y="545696"/>
            <a:ext cx="2713412" cy="19319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34257"/>
          <a:stretch>
            <a:fillRect/>
          </a:stretch>
        </p:blipFill>
        <p:spPr>
          <a:xfrm>
            <a:off x="4724705" y="3291599"/>
            <a:ext cx="3720263" cy="31191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40350" y="2045525"/>
            <a:ext cx="5863301" cy="1653067"/>
          </a:xfrm>
        </p:spPr>
        <p:txBody>
          <a:bodyPr anchor="b" anchorCtr="0"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1640350" y="3710992"/>
            <a:ext cx="5863301" cy="108878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编辑文本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713673"/>
            <a:ext cx="3511241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713673"/>
            <a:ext cx="428391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2313873"/>
            <a:ext cx="3511241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365125"/>
            <a:ext cx="68167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70848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640350" y="2058227"/>
            <a:ext cx="5863301" cy="2741546"/>
          </a:xfrm>
          <a:prstGeom prst="rect">
            <a:avLst/>
          </a:prstGeom>
          <a:solidFill>
            <a:schemeClr val="accent1"/>
          </a:solidFill>
          <a:ln w="101600">
            <a:solidFill>
              <a:srgbClr val="FFA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73" y="3224500"/>
            <a:ext cx="2198904" cy="31379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87" y="3253960"/>
            <a:ext cx="3789764" cy="31813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36" y="561556"/>
            <a:ext cx="2714951" cy="1932554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640349" y="2045829"/>
            <a:ext cx="5863301" cy="2753944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640350" y="2058227"/>
            <a:ext cx="5863301" cy="2741546"/>
          </a:xfrm>
          <a:prstGeom prst="rect">
            <a:avLst/>
          </a:prstGeom>
          <a:solidFill>
            <a:schemeClr val="accent1"/>
          </a:solidFill>
          <a:ln w="101600">
            <a:solidFill>
              <a:srgbClr val="FFA1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36" y="561556"/>
            <a:ext cx="2714951" cy="19325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73" y="3224500"/>
            <a:ext cx="2198904" cy="3137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87" y="3253960"/>
            <a:ext cx="3789764" cy="31813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40350" y="2045525"/>
            <a:ext cx="5863301" cy="1653067"/>
          </a:xfrm>
        </p:spPr>
        <p:txBody>
          <a:bodyPr anchor="b" anchorCtr="0"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1640350" y="3710992"/>
            <a:ext cx="5863301" cy="108878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编辑文本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713673"/>
            <a:ext cx="3511241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713673"/>
            <a:ext cx="428391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2313873"/>
            <a:ext cx="3511241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365125"/>
            <a:ext cx="68167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70848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12.xml"/><Relationship Id="rId16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2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1.png"/><Relationship Id="rId2" Type="http://schemas.openxmlformats.org/officeDocument/2006/relationships/tags" Target="../tags/tag34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>
            <a:off x="1428878" y="2371038"/>
            <a:ext cx="6229703" cy="714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50">
                <a:solidFill>
                  <a:schemeClr val="bg1"/>
                </a:solidFill>
                <a:latin typeface="+mj-ea"/>
                <a:ea typeface="+mj-ea"/>
              </a:rPr>
              <a:t>定语从句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Attributive Clause</a:t>
            </a: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Actions speak louder than words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11430" y="-28575"/>
            <a:ext cx="3126740" cy="114554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 algn="ctr"/>
            <a:r>
              <a:rPr lang="zh-CN" altLang="en-US" sz="5400" b="1">
                <a:solidFill>
                  <a:schemeClr val="bg1"/>
                </a:solidFill>
              </a:rPr>
              <a:t>关系代词</a:t>
            </a:r>
          </a:p>
        </p:txBody>
      </p:sp>
      <p:sp>
        <p:nvSpPr>
          <p:cNvPr id="6" name="标题 4"/>
          <p:cNvSpPr>
            <a:spLocks noGrp="1"/>
          </p:cNvSpPr>
          <p:nvPr/>
        </p:nvSpPr>
        <p:spPr>
          <a:xfrm>
            <a:off x="7152640" y="-28575"/>
            <a:ext cx="1985645" cy="6184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600" b="1">
                <a:solidFill>
                  <a:schemeClr val="bg1"/>
                </a:solidFill>
                <a:sym typeface="+mn-ea"/>
              </a:rPr>
              <a:t>作主语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7" name="标题 4"/>
          <p:cNvSpPr>
            <a:spLocks noGrp="1"/>
          </p:cNvSpPr>
          <p:nvPr/>
        </p:nvSpPr>
        <p:spPr>
          <a:xfrm>
            <a:off x="7347585" y="589915"/>
            <a:ext cx="1790700" cy="64579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>
                <a:solidFill>
                  <a:schemeClr val="bg1"/>
                </a:solidFill>
                <a:sym typeface="+mn-ea"/>
              </a:rPr>
              <a:t>作宾语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8" name="标题 4"/>
          <p:cNvSpPr>
            <a:spLocks noGrp="1"/>
          </p:cNvSpPr>
          <p:nvPr/>
        </p:nvSpPr>
        <p:spPr>
          <a:xfrm>
            <a:off x="7500620" y="1160780"/>
            <a:ext cx="1637665" cy="64579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>
                <a:solidFill>
                  <a:schemeClr val="bg1"/>
                </a:solidFill>
                <a:sym typeface="+mn-ea"/>
              </a:rPr>
              <a:t>作定语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47675" y="1806575"/>
          <a:ext cx="7691120" cy="441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0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/>
                        <a:t>成分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/>
                        <a:t>代替人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/>
                        <a:t>代替物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0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/>
                        <a:t>主语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/>
                        <a:t>宾语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/>
                        <a:t>定语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540635" y="3106420"/>
            <a:ext cx="2062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/>
              <a:t>who/that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02180" y="3751580"/>
            <a:ext cx="2189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/>
              <a:t>whom</a:t>
            </a:r>
          </a:p>
          <a:p>
            <a:r>
              <a:rPr lang="en-US" altLang="zh-CN" sz="3600" b="1"/>
              <a:t>/that/</a:t>
            </a:r>
            <a:r>
              <a:rPr lang="zh-CN" altLang="en-US" sz="3600" b="1"/>
              <a:t>省略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86635" y="5311775"/>
            <a:ext cx="1605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/>
              <a:t>whose</a:t>
            </a:r>
            <a:endParaRPr lang="zh-CN" altLang="en-US" sz="3600" b="1"/>
          </a:p>
        </p:txBody>
      </p:sp>
      <p:sp>
        <p:nvSpPr>
          <p:cNvPr id="12" name="文本框 11"/>
          <p:cNvSpPr txBox="1"/>
          <p:nvPr/>
        </p:nvSpPr>
        <p:spPr>
          <a:xfrm>
            <a:off x="5527040" y="3106420"/>
            <a:ext cx="2443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which/that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27040" y="3751580"/>
            <a:ext cx="2443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/>
              <a:t>which/that</a:t>
            </a:r>
          </a:p>
          <a:p>
            <a:r>
              <a:rPr lang="en-US" altLang="zh-CN" sz="3600" b="1"/>
              <a:t>/</a:t>
            </a:r>
            <a:r>
              <a:rPr lang="zh-CN" altLang="en-US" sz="3600" b="1"/>
              <a:t>省略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42305" y="5311775"/>
            <a:ext cx="1605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whose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Exercise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285" y="1575435"/>
            <a:ext cx="7886065" cy="4601845"/>
          </a:xfrm>
        </p:spPr>
        <p:txBody>
          <a:bodyPr/>
          <a:lstStyle/>
          <a:p>
            <a:r>
              <a:rPr lang="en-US" altLang="zh-CN" sz="2800">
                <a:latin typeface="Times New Roman" panose="02020603050405020304" charset="0"/>
              </a:rPr>
              <a:t>1. I hate the people __________________ don't keep their words.</a:t>
            </a:r>
          </a:p>
          <a:p>
            <a:r>
              <a:rPr lang="en-US" altLang="zh-CN" sz="2800">
                <a:latin typeface="Times New Roman" panose="02020603050405020304" charset="0"/>
              </a:rPr>
              <a:t>2. This is the school __________________ locates in Zhuhai.</a:t>
            </a:r>
          </a:p>
          <a:p>
            <a:r>
              <a:rPr lang="en-US" altLang="zh-CN" sz="2800">
                <a:latin typeface="Times New Roman" panose="02020603050405020304" charset="0"/>
              </a:rPr>
              <a:t>3. This boy ______________ father is a policeman made a mistake at school.</a:t>
            </a:r>
          </a:p>
          <a:p>
            <a:r>
              <a:rPr lang="en-US" altLang="zh-CN" sz="2800">
                <a:latin typeface="Times New Roman" panose="02020603050405020304" charset="0"/>
              </a:rPr>
              <a:t>4. He still remembers the days _____________ he spent with your family.</a:t>
            </a:r>
          </a:p>
          <a:p>
            <a:r>
              <a:rPr lang="en-US" altLang="zh-CN" sz="2800">
                <a:latin typeface="Times New Roman" panose="02020603050405020304" charset="0"/>
              </a:rPr>
              <a:t>5. Mr. Liu is the person _________________ you talked to in the street.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30065" y="1368425"/>
            <a:ext cx="1718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</a:rPr>
              <a:t>who/that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30065" y="2252980"/>
            <a:ext cx="20345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</a:rPr>
              <a:t>which/that</a:t>
            </a:r>
            <a:endParaRPr lang="zh-CN" altLang="en-US" sz="3200" b="1"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86100" y="3137535"/>
            <a:ext cx="12439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</a:rPr>
              <a:t>whose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89830" y="3923030"/>
            <a:ext cx="29603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</a:rPr>
              <a:t>which/that/</a:t>
            </a:r>
            <a:r>
              <a:rPr lang="zh-CN" altLang="en-US" sz="3200" b="1">
                <a:latin typeface="Times New Roman" panose="02020603050405020304" charset="0"/>
              </a:rPr>
              <a:t>省略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30065" y="4949825"/>
            <a:ext cx="2982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charset="0"/>
              </a:rPr>
              <a:t>whom/that/</a:t>
            </a:r>
            <a:r>
              <a:rPr lang="zh-CN" altLang="en-US" sz="3200" b="1">
                <a:latin typeface="Times New Roman" panose="02020603050405020304" charset="0"/>
              </a:rPr>
              <a:t>省略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文本占位符 123906"/>
          <p:cNvSpPr>
            <a:spLocks noGrp="1"/>
          </p:cNvSpPr>
          <p:nvPr>
            <p:ph type="body" idx="1"/>
          </p:nvPr>
        </p:nvSpPr>
        <p:spPr>
          <a:xfrm>
            <a:off x="179388" y="836613"/>
            <a:ext cx="9145587" cy="5472112"/>
          </a:xfrm>
        </p:spPr>
        <p:txBody>
          <a:bodyPr/>
          <a:lstStyle/>
          <a:p>
            <a:pPr marL="609600" indent="-609600">
              <a:lnSpc>
                <a:spcPct val="130000"/>
              </a:lnSpc>
              <a:buAutoNum type="arabicPeriod"/>
            </a:pPr>
            <a:r>
              <a:rPr lang="zh-CN" altLang="en-US" sz="2800" b="1"/>
              <a:t>当</a:t>
            </a:r>
            <a:r>
              <a:rPr lang="zh-CN" altLang="en-US" sz="2800" b="1">
                <a:solidFill>
                  <a:srgbClr val="800000"/>
                </a:solidFill>
              </a:rPr>
              <a:t>关系代词作定语从句</a:t>
            </a:r>
            <a:r>
              <a:rPr lang="zh-CN" altLang="en-US" sz="2800" b="1">
                <a:solidFill>
                  <a:srgbClr val="FF0000"/>
                </a:solidFill>
              </a:rPr>
              <a:t>宾</a:t>
            </a:r>
            <a:r>
              <a:rPr lang="zh-CN" altLang="en-US" sz="2800" b="1">
                <a:solidFill>
                  <a:srgbClr val="800000"/>
                </a:solidFill>
              </a:rPr>
              <a:t>语</a:t>
            </a:r>
            <a:r>
              <a:rPr lang="zh-CN" altLang="en-US" sz="2800" b="1"/>
              <a:t>时，常将介词提前，用</a:t>
            </a:r>
            <a:r>
              <a:rPr lang="zh-CN" altLang="en-US" sz="2800" b="1">
                <a:solidFill>
                  <a:srgbClr val="FF0000"/>
                </a:solidFill>
              </a:rPr>
              <a:t>介词加关系代词</a:t>
            </a:r>
            <a:r>
              <a:rPr lang="zh-CN" altLang="en-US" sz="2800" b="1"/>
              <a:t>引导定语从句。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zh-CN" altLang="en-US" sz="2800" b="1"/>
              <a:t>   </a:t>
            </a:r>
            <a:r>
              <a:rPr lang="en-US" altLang="zh-CN" sz="2800" b="1"/>
              <a:t>e.g. The man </a:t>
            </a:r>
            <a:r>
              <a:rPr lang="en-US" altLang="zh-CN" sz="2800" b="1">
                <a:solidFill>
                  <a:srgbClr val="FF0000"/>
                </a:solidFill>
              </a:rPr>
              <a:t>about whom</a:t>
            </a:r>
            <a:r>
              <a:rPr lang="en-US" altLang="zh-CN" sz="2800" b="1"/>
              <a:t> you talked is kind.</a:t>
            </a:r>
          </a:p>
          <a:p>
            <a:pPr marL="609600" indent="-609600">
              <a:lnSpc>
                <a:spcPct val="130000"/>
              </a:lnSpc>
              <a:buNone/>
            </a:pPr>
            <a:endParaRPr lang="en-US" altLang="zh-CN" sz="1000" b="1"/>
          </a:p>
          <a:p>
            <a:pPr marL="609600" indent="-609600">
              <a:lnSpc>
                <a:spcPct val="130000"/>
              </a:lnSpc>
              <a:buNone/>
            </a:pPr>
            <a:r>
              <a:rPr lang="en-US" altLang="zh-CN" sz="2800" b="1"/>
              <a:t>2. </a:t>
            </a:r>
            <a:r>
              <a:rPr lang="zh-CN" altLang="en-US" sz="2800" b="1"/>
              <a:t>用介词加关系代词引导定语从句时，</a:t>
            </a:r>
            <a:r>
              <a:rPr lang="zh-CN" altLang="en-US" sz="2800" b="1">
                <a:solidFill>
                  <a:srgbClr val="FF0000"/>
                </a:solidFill>
              </a:rPr>
              <a:t>不可</a:t>
            </a:r>
            <a:r>
              <a:rPr lang="zh-CN" altLang="en-US" sz="2800" b="1"/>
              <a:t>用 </a:t>
            </a:r>
            <a:r>
              <a:rPr lang="en-US" altLang="zh-CN" sz="2800" b="1"/>
              <a:t>that </a:t>
            </a:r>
            <a:r>
              <a:rPr lang="zh-CN" altLang="en-US" sz="2800" b="1"/>
              <a:t>或 </a:t>
            </a:r>
            <a:r>
              <a:rPr lang="en-US" altLang="zh-CN" sz="2800" b="1"/>
              <a:t>who</a:t>
            </a:r>
            <a:r>
              <a:rPr lang="zh-CN" altLang="en-US" sz="2800" b="1"/>
              <a:t>。如果指“人”，用 “介词</a:t>
            </a:r>
            <a:r>
              <a:rPr lang="en-US" altLang="zh-CN" sz="2800" b="1"/>
              <a:t>+ whom”; </a:t>
            </a:r>
            <a:r>
              <a:rPr lang="zh-CN" altLang="en-US" sz="2800" b="1"/>
              <a:t>如果指“物”，用“介词</a:t>
            </a:r>
            <a:r>
              <a:rPr lang="en-US" altLang="zh-CN" sz="2800" b="1"/>
              <a:t>+ which”</a:t>
            </a:r>
            <a:r>
              <a:rPr lang="zh-CN" altLang="en-US" sz="2800" b="1"/>
              <a:t>。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zh-CN" altLang="en-US" sz="2800" b="1"/>
              <a:t>  </a:t>
            </a:r>
            <a:r>
              <a:rPr lang="en-US" altLang="zh-CN" sz="2800" b="1"/>
              <a:t>e.g. The park is a place </a:t>
            </a:r>
            <a:r>
              <a:rPr lang="en-US" altLang="zh-CN" sz="2800" b="1">
                <a:solidFill>
                  <a:srgbClr val="FF0000"/>
                </a:solidFill>
              </a:rPr>
              <a:t>to which</a:t>
            </a:r>
            <a:r>
              <a:rPr lang="en-US" altLang="zh-CN" sz="2800" b="1"/>
              <a:t> I often go.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en-US" altLang="zh-CN" sz="2800" b="1"/>
              <a:t>          My cousin is a person </a:t>
            </a:r>
            <a:r>
              <a:rPr lang="en-US" altLang="zh-CN" sz="2800" b="1">
                <a:solidFill>
                  <a:srgbClr val="FF0000"/>
                </a:solidFill>
              </a:rPr>
              <a:t>with whom</a:t>
            </a:r>
            <a:r>
              <a:rPr lang="en-US" altLang="zh-CN" sz="2800" b="1"/>
              <a:t> I can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en-US" altLang="zh-CN" sz="2800" b="1"/>
              <a:t>      discuss my homework.</a:t>
            </a:r>
          </a:p>
          <a:p>
            <a:pPr marL="609600" indent="-609600">
              <a:lnSpc>
                <a:spcPct val="130000"/>
              </a:lnSpc>
              <a:buNone/>
            </a:pPr>
            <a:endParaRPr lang="en-US" altLang="zh-CN" sz="2800"/>
          </a:p>
        </p:txBody>
      </p:sp>
      <p:sp>
        <p:nvSpPr>
          <p:cNvPr id="123909" name="Text Box 4"/>
          <p:cNvSpPr txBox="1"/>
          <p:nvPr/>
        </p:nvSpPr>
        <p:spPr>
          <a:xfrm>
            <a:off x="3492500" y="188913"/>
            <a:ext cx="1655763" cy="579437"/>
          </a:xfrm>
          <a:prstGeom prst="rect">
            <a:avLst/>
          </a:prstGeom>
          <a:solidFill>
            <a:srgbClr val="993300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Times New Roman" panose="02020603050405020304" charset="0"/>
              </a:rPr>
              <a:t>Rules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96035" y="2224405"/>
            <a:ext cx="6912610" cy="2061210"/>
          </a:xfrm>
          <a:prstGeom prst="rect">
            <a:avLst/>
          </a:prstGeom>
          <a:solidFill>
            <a:schemeClr val="bg1"/>
          </a:solidFill>
          <a:ln w="66675" cmpd="sng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3200"/>
              <a:t>1. </a:t>
            </a:r>
            <a:r>
              <a:rPr lang="zh-CN" altLang="en-US" sz="3200"/>
              <a:t>确定连接词前的介词为从句成分</a:t>
            </a:r>
          </a:p>
          <a:p>
            <a:r>
              <a:rPr lang="en-US" altLang="zh-CN" sz="3200"/>
              <a:t>2. </a:t>
            </a:r>
            <a:r>
              <a:rPr lang="zh-CN" altLang="en-US" sz="3200"/>
              <a:t>符合：</a:t>
            </a:r>
            <a:r>
              <a:rPr lang="en-US" altLang="zh-CN" sz="3200"/>
              <a:t>“</a:t>
            </a:r>
            <a:r>
              <a:rPr lang="zh-CN" altLang="en-US" sz="3200"/>
              <a:t>介词</a:t>
            </a:r>
            <a:r>
              <a:rPr lang="en-US" altLang="zh-CN" sz="3200"/>
              <a:t>+</a:t>
            </a:r>
            <a:r>
              <a:rPr lang="zh-CN" altLang="en-US" sz="3200"/>
              <a:t>宾语</a:t>
            </a:r>
            <a:r>
              <a:rPr lang="en-US" altLang="zh-CN" sz="3200"/>
              <a:t>”</a:t>
            </a:r>
            <a:r>
              <a:rPr lang="zh-CN" altLang="en-US" sz="3200"/>
              <a:t>结构</a:t>
            </a:r>
          </a:p>
          <a:p>
            <a:r>
              <a:rPr lang="zh-CN" altLang="en-US" sz="3200"/>
              <a:t>    代指人： </a:t>
            </a:r>
            <a:r>
              <a:rPr lang="zh-CN" altLang="en-US" sz="3200" b="1">
                <a:solidFill>
                  <a:srgbClr val="C00000"/>
                </a:solidFill>
              </a:rPr>
              <a:t>介词</a:t>
            </a:r>
            <a:r>
              <a:rPr lang="en-US" altLang="zh-CN" sz="3200" b="1">
                <a:solidFill>
                  <a:srgbClr val="C00000"/>
                </a:solidFill>
              </a:rPr>
              <a:t>+whom</a:t>
            </a:r>
            <a:endParaRPr lang="en-US" altLang="zh-CN" sz="3200"/>
          </a:p>
          <a:p>
            <a:r>
              <a:rPr lang="en-US" altLang="zh-CN" sz="3200"/>
              <a:t>    </a:t>
            </a:r>
            <a:r>
              <a:rPr lang="zh-CN" altLang="en-US" sz="3200"/>
              <a:t>代指物： </a:t>
            </a:r>
            <a:r>
              <a:rPr lang="zh-CN" altLang="en-US" sz="3200" b="1">
                <a:solidFill>
                  <a:srgbClr val="C00000"/>
                </a:solidFill>
              </a:rPr>
              <a:t>介词</a:t>
            </a:r>
            <a:r>
              <a:rPr lang="en-US" altLang="zh-CN" sz="3200" b="1">
                <a:solidFill>
                  <a:srgbClr val="C00000"/>
                </a:solidFill>
              </a:rPr>
              <a:t>+which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标题 1576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/>
          </a:p>
        </p:txBody>
      </p:sp>
      <p:sp>
        <p:nvSpPr>
          <p:cNvPr id="157699" name="文本占位符 1576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130000"/>
              </a:lnSpc>
              <a:buNone/>
            </a:pPr>
            <a:r>
              <a:rPr lang="en-US" altLang="zh-CN" b="1"/>
              <a:t>3. </a:t>
            </a:r>
            <a:r>
              <a:rPr lang="zh-CN" altLang="en-US" b="1"/>
              <a:t>在</a:t>
            </a:r>
            <a:r>
              <a:rPr lang="zh-CN" altLang="en-US" b="1">
                <a:solidFill>
                  <a:srgbClr val="FF0000"/>
                </a:solidFill>
              </a:rPr>
              <a:t>不正式</a:t>
            </a:r>
            <a:r>
              <a:rPr lang="zh-CN" altLang="en-US" b="1"/>
              <a:t>的场合，介词可置于从句</a:t>
            </a:r>
            <a:r>
              <a:rPr lang="zh-CN" altLang="en-US" b="1">
                <a:solidFill>
                  <a:srgbClr val="FF0000"/>
                </a:solidFill>
              </a:rPr>
              <a:t>末尾处</a:t>
            </a:r>
            <a:r>
              <a:rPr lang="zh-CN" altLang="en-US" b="1"/>
              <a:t>。此时，若关系代词作</a:t>
            </a:r>
            <a:r>
              <a:rPr lang="zh-CN" altLang="en-US" b="1">
                <a:solidFill>
                  <a:srgbClr val="FF0000"/>
                </a:solidFill>
              </a:rPr>
              <a:t>从句的宾语</a:t>
            </a:r>
            <a:r>
              <a:rPr lang="zh-CN" altLang="en-US" b="1"/>
              <a:t>，可省略。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en-US" altLang="zh-CN" b="1"/>
              <a:t>e.g. Literature is a subject </a:t>
            </a:r>
            <a:r>
              <a:rPr lang="en-US" altLang="zh-CN" b="1">
                <a:solidFill>
                  <a:srgbClr val="FF0000"/>
                </a:solidFill>
              </a:rPr>
              <a:t>which</a:t>
            </a:r>
            <a:r>
              <a:rPr lang="en-US" altLang="zh-CN" b="1"/>
              <a:t> I know little </a:t>
            </a:r>
            <a:r>
              <a:rPr lang="en-US" altLang="zh-CN" b="1">
                <a:solidFill>
                  <a:srgbClr val="FF0000"/>
                </a:solidFill>
              </a:rPr>
              <a:t>about</a:t>
            </a:r>
            <a:r>
              <a:rPr lang="en-US" altLang="zh-CN" b="1"/>
              <a:t>.</a:t>
            </a:r>
          </a:p>
          <a:p>
            <a:pPr marL="609600" indent="-609600"/>
            <a:endParaRPr lang="en-US" altLang="zh-CN" b="1"/>
          </a:p>
          <a:p>
            <a:pPr marL="609600" indent="-609600"/>
            <a:endParaRPr lang="en-US" altLang="zh-CN"/>
          </a:p>
          <a:p>
            <a:pPr marL="609600" indent="-609600"/>
            <a:endParaRPr lang="en-US" altLang="zh-CN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/>
          <p:nvPr/>
        </p:nvSpPr>
        <p:spPr>
          <a:xfrm>
            <a:off x="0" y="549275"/>
            <a:ext cx="40386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FF"/>
                </a:solidFill>
                <a:latin typeface="Times New Roman" panose="02020603050405020304" charset="0"/>
              </a:rPr>
              <a:t>  </a:t>
            </a:r>
            <a:endParaRPr lang="en-US" altLang="zh-CN" sz="3200" b="1">
              <a:latin typeface="Times New Roman" panose="02020603050405020304" charset="0"/>
            </a:endParaRPr>
          </a:p>
        </p:txBody>
      </p:sp>
      <p:sp>
        <p:nvSpPr>
          <p:cNvPr id="29699" name="Text Box 3"/>
          <p:cNvSpPr txBox="1"/>
          <p:nvPr/>
        </p:nvSpPr>
        <p:spPr>
          <a:xfrm>
            <a:off x="827088" y="2276475"/>
            <a:ext cx="80772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charset="0"/>
              </a:rPr>
              <a:t>This is the book for ______ you </a:t>
            </a:r>
            <a:r>
              <a:rPr lang="en-US" altLang="zh-CN" sz="3600" b="1">
                <a:solidFill>
                  <a:srgbClr val="FF3399"/>
                </a:solidFill>
                <a:latin typeface="Times New Roman" panose="02020603050405020304" charset="0"/>
              </a:rPr>
              <a:t>asked</a:t>
            </a:r>
            <a:r>
              <a:rPr lang="en-US" altLang="zh-CN" sz="3600" b="1">
                <a:latin typeface="Times New Roman" panose="0202060305040502030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sz="3600" b="1">
              <a:latin typeface="Times New Roman" panose="02020603050405020304" charset="0"/>
            </a:endParaRPr>
          </a:p>
        </p:txBody>
      </p:sp>
      <p:sp>
        <p:nvSpPr>
          <p:cNvPr id="166916" name="Text Box 4"/>
          <p:cNvSpPr txBox="1"/>
          <p:nvPr/>
        </p:nvSpPr>
        <p:spPr>
          <a:xfrm>
            <a:off x="2590800" y="16002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latin typeface="Times New Roman" panose="02020603050405020304" charset="0"/>
            </a:endParaRPr>
          </a:p>
        </p:txBody>
      </p:sp>
      <p:sp>
        <p:nvSpPr>
          <p:cNvPr id="29702" name="Text Box 6"/>
          <p:cNvSpPr txBox="1"/>
          <p:nvPr/>
        </p:nvSpPr>
        <p:spPr>
          <a:xfrm>
            <a:off x="4823460" y="2141220"/>
            <a:ext cx="15030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charset="0"/>
              </a:rPr>
              <a:t>which</a:t>
            </a:r>
          </a:p>
        </p:txBody>
      </p:sp>
      <p:pic>
        <p:nvPicPr>
          <p:cNvPr id="166919" name="Picture 21" descr="ee1ecbdeae40dd28485403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5661025"/>
            <a:ext cx="1295400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6921" name="文本框 166920"/>
          <p:cNvSpPr txBox="1"/>
          <p:nvPr/>
        </p:nvSpPr>
        <p:spPr>
          <a:xfrm>
            <a:off x="545465" y="3082290"/>
            <a:ext cx="8640763" cy="4851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charset="0"/>
              </a:rPr>
              <a:t>   Art is something about _______  I know little.</a:t>
            </a:r>
          </a:p>
        </p:txBody>
      </p:sp>
      <p:sp>
        <p:nvSpPr>
          <p:cNvPr id="35848" name="Text Box 8"/>
          <p:cNvSpPr txBox="1"/>
          <p:nvPr/>
        </p:nvSpPr>
        <p:spPr>
          <a:xfrm>
            <a:off x="320675" y="314643"/>
            <a:ext cx="2017713" cy="579437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</a:rPr>
              <a:t>Practice</a:t>
            </a:r>
          </a:p>
        </p:txBody>
      </p:sp>
      <p:sp>
        <p:nvSpPr>
          <p:cNvPr id="166923" name="文本框 166922"/>
          <p:cNvSpPr txBox="1"/>
          <p:nvPr/>
        </p:nvSpPr>
        <p:spPr>
          <a:xfrm>
            <a:off x="4958080" y="2866073"/>
            <a:ext cx="13684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charset="0"/>
              </a:rPr>
              <a:t>which</a:t>
            </a:r>
          </a:p>
        </p:txBody>
      </p:sp>
      <p:sp>
        <p:nvSpPr>
          <p:cNvPr id="166924" name="矩形 166923"/>
          <p:cNvSpPr/>
          <p:nvPr/>
        </p:nvSpPr>
        <p:spPr>
          <a:xfrm>
            <a:off x="660083" y="3608705"/>
            <a:ext cx="7051675" cy="12725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charset="0"/>
              </a:rPr>
              <a:t>  </a:t>
            </a:r>
            <a:r>
              <a:rPr lang="en-US" altLang="zh-TW" sz="3200" b="1">
                <a:latin typeface="Times New Roman" panose="02020603050405020304" charset="0"/>
              </a:rPr>
              <a:t>The teacher from ______ I learnt most </a:t>
            </a:r>
            <a:endParaRPr lang="en-US" altLang="zh-CN" sz="3200" b="1">
              <a:latin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TW" sz="3200" b="1">
                <a:latin typeface="Times New Roman" panose="02020603050405020304" charset="0"/>
              </a:rPr>
              <a:t>was Mrs Zhu.</a:t>
            </a:r>
            <a:endParaRPr lang="en-US" altLang="zh-CN" sz="3200" b="1">
              <a:latin typeface="Times New Roman" panose="02020603050405020304" charset="0"/>
            </a:endParaRPr>
          </a:p>
        </p:txBody>
      </p:sp>
      <p:sp>
        <p:nvSpPr>
          <p:cNvPr id="166925" name="文本框 166924"/>
          <p:cNvSpPr txBox="1"/>
          <p:nvPr/>
        </p:nvSpPr>
        <p:spPr>
          <a:xfrm>
            <a:off x="3860800" y="3608705"/>
            <a:ext cx="34559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charset="0"/>
              </a:rPr>
              <a:t> whom</a:t>
            </a:r>
          </a:p>
        </p:txBody>
      </p:sp>
      <p:sp>
        <p:nvSpPr>
          <p:cNvPr id="166926" name="文本框 166925"/>
          <p:cNvSpPr txBox="1"/>
          <p:nvPr/>
        </p:nvSpPr>
        <p:spPr>
          <a:xfrm>
            <a:off x="6759258" y="3001010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</a:rPr>
              <a:t>know</a:t>
            </a:r>
          </a:p>
        </p:txBody>
      </p:sp>
      <p:sp>
        <p:nvSpPr>
          <p:cNvPr id="166927" name="文本框 166926"/>
          <p:cNvSpPr txBox="1"/>
          <p:nvPr/>
        </p:nvSpPr>
        <p:spPr>
          <a:xfrm>
            <a:off x="5541963" y="3674428"/>
            <a:ext cx="15827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</a:rPr>
              <a:t>learnt</a:t>
            </a:r>
          </a:p>
        </p:txBody>
      </p:sp>
      <p:sp>
        <p:nvSpPr>
          <p:cNvPr id="167938" name="Text Box 2"/>
          <p:cNvSpPr txBox="1"/>
          <p:nvPr/>
        </p:nvSpPr>
        <p:spPr>
          <a:xfrm>
            <a:off x="952183" y="1119505"/>
            <a:ext cx="7239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charset="0"/>
              </a:rPr>
              <a:t>1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charset="0"/>
              </a:rPr>
              <a:t>、看定语从句中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charset="0"/>
              </a:rPr>
              <a:t>动词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charset="0"/>
              </a:rPr>
              <a:t>与介词的搭配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6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6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2" grpId="0"/>
      <p:bldP spid="166921" grpId="0"/>
      <p:bldP spid="35848" grpId="0" animBg="1"/>
      <p:bldP spid="166923" grpId="0"/>
      <p:bldP spid="166924" grpId="0"/>
      <p:bldP spid="166925" grpId="0"/>
      <p:bldP spid="1679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/>
          <p:nvPr/>
        </p:nvSpPr>
        <p:spPr>
          <a:xfrm>
            <a:off x="827088" y="789305"/>
            <a:ext cx="723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charset="0"/>
              </a:rPr>
              <a:t>2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charset="0"/>
              </a:rPr>
              <a:t>、看定语从句中</a:t>
            </a:r>
            <a:r>
              <a:rPr lang="zh-CN" altLang="en-US" sz="3200" b="1">
                <a:solidFill>
                  <a:srgbClr val="FF3399"/>
                </a:solidFill>
                <a:latin typeface="Times New Roman" panose="02020603050405020304" charset="0"/>
              </a:rPr>
              <a:t>形容词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charset="0"/>
              </a:rPr>
              <a:t>与介词的搭配</a:t>
            </a:r>
          </a:p>
        </p:txBody>
      </p:sp>
      <p:sp>
        <p:nvSpPr>
          <p:cNvPr id="30723" name="Text Box 3"/>
          <p:cNvSpPr txBox="1"/>
          <p:nvPr/>
        </p:nvSpPr>
        <p:spPr>
          <a:xfrm>
            <a:off x="395288" y="3285173"/>
            <a:ext cx="8567737" cy="2681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charset="0"/>
              </a:rPr>
              <a:t>    </a:t>
            </a:r>
            <a:r>
              <a:rPr lang="en-US" altLang="zh-CN" sz="3600" b="1">
                <a:latin typeface="Times New Roman" panose="02020603050405020304" charset="0"/>
              </a:rPr>
              <a:t>Eric is the boy with   _____ his father is</a:t>
            </a:r>
            <a:endParaRPr lang="en-US" altLang="zh-CN" sz="800" b="1">
              <a:latin typeface="Times New Roman" panose="0202060305040502030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charset="0"/>
              </a:rPr>
              <a:t>strict.</a:t>
            </a:r>
            <a:endParaRPr lang="en-US" altLang="zh-CN" sz="3600" b="1">
              <a:solidFill>
                <a:srgbClr val="CC00CC"/>
              </a:solidFill>
              <a:latin typeface="Times New Roman" panose="0202060305040502030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charset="0"/>
              </a:rPr>
              <a:t>     Eric is the boy on  _____ his father is    hard.</a:t>
            </a:r>
          </a:p>
        </p:txBody>
      </p:sp>
      <p:pic>
        <p:nvPicPr>
          <p:cNvPr id="167940" name="Picture 9" descr="20100823_143501_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230" y="166370"/>
            <a:ext cx="1476375" cy="134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8" name="Text Box 8"/>
          <p:cNvSpPr txBox="1"/>
          <p:nvPr/>
        </p:nvSpPr>
        <p:spPr>
          <a:xfrm>
            <a:off x="178753" y="97155"/>
            <a:ext cx="2089150" cy="579438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</a:rPr>
              <a:t>Practice</a:t>
            </a:r>
          </a:p>
        </p:txBody>
      </p:sp>
      <p:sp>
        <p:nvSpPr>
          <p:cNvPr id="167942" name="矩形 167941"/>
          <p:cNvSpPr/>
          <p:nvPr/>
        </p:nvSpPr>
        <p:spPr>
          <a:xfrm>
            <a:off x="611188" y="1724343"/>
            <a:ext cx="7070725" cy="1383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charset="0"/>
              </a:rPr>
              <a:t>    </a:t>
            </a:r>
            <a:r>
              <a:rPr lang="en-US" altLang="zh-TW" sz="3200" b="1">
                <a:latin typeface="Times New Roman" panose="02020603050405020304" charset="0"/>
              </a:rPr>
              <a:t>The West Lake, for ______Hangzhou </a:t>
            </a:r>
            <a:endParaRPr lang="en-US" altLang="zh-CN" sz="3200" b="1">
              <a:latin typeface="Times New Roman" panose="02020603050405020304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3200" b="1">
                <a:latin typeface="Times New Roman" panose="02020603050405020304" charset="0"/>
              </a:rPr>
              <a:t>is famous, is a beautiful place.</a:t>
            </a:r>
            <a:endParaRPr lang="en-US" altLang="zh-CN" sz="3200" b="1">
              <a:latin typeface="Times New Roman" panose="02020603050405020304" charset="0"/>
            </a:endParaRPr>
          </a:p>
        </p:txBody>
      </p:sp>
      <p:sp>
        <p:nvSpPr>
          <p:cNvPr id="167943" name="文本框 167942"/>
          <p:cNvSpPr txBox="1"/>
          <p:nvPr/>
        </p:nvSpPr>
        <p:spPr>
          <a:xfrm>
            <a:off x="4431983" y="1724660"/>
            <a:ext cx="29527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charset="0"/>
              </a:rPr>
              <a:t> which</a:t>
            </a:r>
          </a:p>
        </p:txBody>
      </p:sp>
      <p:sp>
        <p:nvSpPr>
          <p:cNvPr id="167944" name="文本框 167943"/>
          <p:cNvSpPr txBox="1"/>
          <p:nvPr/>
        </p:nvSpPr>
        <p:spPr>
          <a:xfrm>
            <a:off x="986155" y="2512695"/>
            <a:ext cx="16557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</a:rPr>
              <a:t>famous</a:t>
            </a:r>
          </a:p>
        </p:txBody>
      </p:sp>
      <p:sp>
        <p:nvSpPr>
          <p:cNvPr id="167945" name="文本框 167944"/>
          <p:cNvSpPr txBox="1"/>
          <p:nvPr/>
        </p:nvSpPr>
        <p:spPr>
          <a:xfrm>
            <a:off x="5003483" y="3216275"/>
            <a:ext cx="29527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charset="0"/>
              </a:rPr>
              <a:t>whom</a:t>
            </a:r>
          </a:p>
        </p:txBody>
      </p:sp>
      <p:sp>
        <p:nvSpPr>
          <p:cNvPr id="167946" name="文本框 167945"/>
          <p:cNvSpPr txBox="1"/>
          <p:nvPr/>
        </p:nvSpPr>
        <p:spPr>
          <a:xfrm>
            <a:off x="395288" y="3861435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</a:rPr>
              <a:t>strict</a:t>
            </a:r>
          </a:p>
        </p:txBody>
      </p:sp>
      <p:sp>
        <p:nvSpPr>
          <p:cNvPr id="167948" name="文本框 167947"/>
          <p:cNvSpPr txBox="1"/>
          <p:nvPr/>
        </p:nvSpPr>
        <p:spPr>
          <a:xfrm>
            <a:off x="395288" y="5301298"/>
            <a:ext cx="12239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</a:rPr>
              <a:t>hard</a:t>
            </a:r>
          </a:p>
        </p:txBody>
      </p:sp>
      <p:sp>
        <p:nvSpPr>
          <p:cNvPr id="167949" name="文本框 167948"/>
          <p:cNvSpPr txBox="1"/>
          <p:nvPr/>
        </p:nvSpPr>
        <p:spPr>
          <a:xfrm>
            <a:off x="4335145" y="4656138"/>
            <a:ext cx="29527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charset="0"/>
              </a:rPr>
              <a:t>  whom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30723" grpId="0" uiExpand="1" build="allAtOnce"/>
      <p:bldP spid="35848" grpId="0" animBg="1"/>
      <p:bldP spid="167942" grpId="0"/>
      <p:bldP spid="167943" grpId="0"/>
      <p:bldP spid="167944" grpId="0"/>
      <p:bldP spid="167945" grpId="0"/>
      <p:bldP spid="167946" grpId="0"/>
      <p:bldP spid="167948" grpId="0"/>
      <p:bldP spid="1679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/>
          <p:nvPr/>
        </p:nvSpPr>
        <p:spPr>
          <a:xfrm>
            <a:off x="323850" y="476250"/>
            <a:ext cx="86645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charset="0"/>
              </a:rPr>
              <a:t>3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charset="0"/>
              </a:rPr>
              <a:t>、根据</a:t>
            </a:r>
            <a:r>
              <a:rPr lang="zh-CN" altLang="en-US" sz="3200" b="1">
                <a:solidFill>
                  <a:srgbClr val="FF3399"/>
                </a:solidFill>
                <a:latin typeface="Times New Roman" panose="02020603050405020304" charset="0"/>
              </a:rPr>
              <a:t>先行词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charset="0"/>
              </a:rPr>
              <a:t>判断，所用的介词与先行词搭配</a:t>
            </a:r>
          </a:p>
        </p:txBody>
      </p:sp>
      <p:sp>
        <p:nvSpPr>
          <p:cNvPr id="31747" name="Text Box 3"/>
          <p:cNvSpPr txBox="1"/>
          <p:nvPr/>
        </p:nvSpPr>
        <p:spPr>
          <a:xfrm>
            <a:off x="539750" y="1196975"/>
            <a:ext cx="8604250" cy="150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sz="3200" b="1">
                <a:solidFill>
                  <a:schemeClr val="tx2"/>
                </a:solidFill>
                <a:latin typeface="Times New Roman" panose="02020603050405020304" charset="0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</a:rPr>
              <a:t>Sep. 29th  was the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charset="0"/>
              </a:rPr>
              <a:t> </a:t>
            </a:r>
            <a:r>
              <a:rPr lang="en-US" altLang="zh-CN" sz="3200" b="1">
                <a:solidFill>
                  <a:srgbClr val="FF3399"/>
                </a:solidFill>
                <a:latin typeface="Times New Roman" panose="02020603050405020304" charset="0"/>
              </a:rPr>
              <a:t>day 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charset="0"/>
              </a:rPr>
              <a:t>___  _____  </a:t>
            </a:r>
            <a:r>
              <a:rPr lang="en-US" altLang="zh-CN" sz="3200" b="1" err="1">
                <a:solidFill>
                  <a:srgbClr val="000000"/>
                </a:solidFill>
                <a:latin typeface="Times New Roman" panose="02020603050405020304" charset="0"/>
              </a:rPr>
              <a:t>Tiangong I was launched (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charset="0"/>
              </a:rPr>
              <a:t>发射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</a:rPr>
              <a:t>)</a:t>
            </a:r>
            <a:r>
              <a:rPr lang="en-US" altLang="zh-CN" sz="3200" b="1">
                <a:latin typeface="Times New Roman" panose="02020603050405020304" charset="0"/>
              </a:rPr>
              <a:t>.</a:t>
            </a:r>
          </a:p>
        </p:txBody>
      </p:sp>
      <p:sp>
        <p:nvSpPr>
          <p:cNvPr id="31748" name="Text Box 4"/>
          <p:cNvSpPr txBox="1"/>
          <p:nvPr/>
        </p:nvSpPr>
        <p:spPr>
          <a:xfrm>
            <a:off x="4643438" y="1268413"/>
            <a:ext cx="20161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charset="0"/>
              </a:rPr>
              <a:t>on which</a:t>
            </a:r>
          </a:p>
        </p:txBody>
      </p:sp>
      <p:sp>
        <p:nvSpPr>
          <p:cNvPr id="168965" name="矩形 168964"/>
          <p:cNvSpPr/>
          <p:nvPr/>
        </p:nvSpPr>
        <p:spPr>
          <a:xfrm>
            <a:off x="611188" y="4508500"/>
            <a:ext cx="8358187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</a:rPr>
              <a:t>   The speed ___  _______ light travels is said to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charset="0"/>
              </a:rPr>
              <a:t>be the fastest in the universe.</a:t>
            </a:r>
          </a:p>
        </p:txBody>
      </p:sp>
      <p:sp>
        <p:nvSpPr>
          <p:cNvPr id="35848" name="Text Box 8"/>
          <p:cNvSpPr txBox="1"/>
          <p:nvPr/>
        </p:nvSpPr>
        <p:spPr>
          <a:xfrm>
            <a:off x="395288" y="3357563"/>
            <a:ext cx="2089150" cy="579437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</a:rPr>
              <a:t>Practice</a:t>
            </a:r>
          </a:p>
        </p:txBody>
      </p:sp>
      <p:pic>
        <p:nvPicPr>
          <p:cNvPr id="168967" name="Picture 22" descr="Img3210447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88" y="2565400"/>
            <a:ext cx="2014537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/>
          <p:nvPr/>
        </p:nvSpPr>
        <p:spPr>
          <a:xfrm>
            <a:off x="2843213" y="4437063"/>
            <a:ext cx="20161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charset="0"/>
              </a:rPr>
              <a:t>at  which</a:t>
            </a:r>
          </a:p>
        </p:txBody>
      </p:sp>
      <p:sp>
        <p:nvSpPr>
          <p:cNvPr id="168969" name="文本框 168968"/>
          <p:cNvSpPr txBox="1"/>
          <p:nvPr/>
        </p:nvSpPr>
        <p:spPr>
          <a:xfrm>
            <a:off x="1692275" y="4508500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</a:rPr>
              <a:t>speed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31747" grpId="0"/>
      <p:bldP spid="35848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11430" y="-28575"/>
            <a:ext cx="5440045" cy="797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90000"/>
                  </a:schemeClr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zh-CN" altLang="en-US" sz="5400" b="1">
                <a:solidFill>
                  <a:schemeClr val="tx2">
                    <a:lumMod val="90000"/>
                  </a:schemeClr>
                </a:solidFill>
              </a:rPr>
              <a:t>关系代词</a:t>
            </a:r>
            <a:r>
              <a:rPr lang="en-US" altLang="zh-CN" sz="5400" b="1">
                <a:solidFill>
                  <a:schemeClr val="tx2">
                    <a:lumMod val="90000"/>
                  </a:schemeClr>
                </a:solidFill>
              </a:rPr>
              <a:t>:</a:t>
            </a:r>
            <a:r>
              <a:rPr lang="zh-CN" altLang="en-US" sz="5400" b="1">
                <a:solidFill>
                  <a:schemeClr val="tx2">
                    <a:lumMod val="90000"/>
                  </a:schemeClr>
                </a:solidFill>
              </a:rPr>
              <a:t>指代事物</a:t>
            </a:r>
          </a:p>
        </p:txBody>
      </p:sp>
      <p:sp>
        <p:nvSpPr>
          <p:cNvPr id="6" name="标题 4"/>
          <p:cNvSpPr>
            <a:spLocks noGrp="1"/>
          </p:cNvSpPr>
          <p:nvPr/>
        </p:nvSpPr>
        <p:spPr>
          <a:xfrm>
            <a:off x="-11430" y="662305"/>
            <a:ext cx="9213215" cy="38671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chemeClr val="bg1"/>
                </a:solidFill>
              </a:rPr>
              <a:t>只用</a:t>
            </a:r>
            <a:r>
              <a:rPr lang="en-US" altLang="zh-CN" sz="2400" b="1">
                <a:solidFill>
                  <a:schemeClr val="bg1"/>
                </a:solidFill>
              </a:rPr>
              <a:t>that</a:t>
            </a:r>
            <a:r>
              <a:rPr lang="zh-CN" altLang="en-US" sz="2400" b="1">
                <a:solidFill>
                  <a:schemeClr val="bg1"/>
                </a:solidFill>
              </a:rPr>
              <a:t>不用</a:t>
            </a:r>
            <a:r>
              <a:rPr lang="en-US" altLang="zh-CN" sz="2400" b="1">
                <a:solidFill>
                  <a:schemeClr val="bg1"/>
                </a:solidFill>
              </a:rPr>
              <a:t>which</a:t>
            </a:r>
            <a:r>
              <a:rPr lang="zh-CN" altLang="en-US" sz="2400" b="1">
                <a:solidFill>
                  <a:schemeClr val="bg1"/>
                </a:solidFill>
              </a:rPr>
              <a:t>：                  从句：关注先行词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0025" y="1171575"/>
            <a:ext cx="393065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先行词是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最高级或被最高级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修饰；</a:t>
            </a: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序数词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或被序数词修饰；</a:t>
            </a: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不定代词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:all, few, little, something..</a:t>
            </a: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 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既有人又有物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被</a:t>
            </a:r>
            <a:r>
              <a:rPr lang="en-US" altLang="zh-CN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only, the very, no, one of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等修饰时；</a:t>
            </a: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前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已有</a:t>
            </a:r>
            <a:r>
              <a:rPr lang="en-US" altLang="zh-CN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which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 </a:t>
            </a:r>
            <a:r>
              <a:rPr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作表语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先行词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主句</a:t>
            </a: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or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关系词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从句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457700" y="1171575"/>
            <a:ext cx="455295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 That is the most interesting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 book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are sold in the bookshop.</a:t>
            </a: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 The first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 thing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we should do is to get some food. </a:t>
            </a: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All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parents do have a great influence on their children.</a:t>
            </a: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The girls and the cats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that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turn up on the scene(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在场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) are from the same association(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协会，社团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).</a:t>
            </a: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5. My necklace is not the only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thing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is missing.</a:t>
            </a: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6. Who is the person </a:t>
            </a:r>
            <a:r>
              <a:rPr 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talked to you just now?</a:t>
            </a: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7. China is no longer the country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she was.</a:t>
            </a:r>
          </a:p>
        </p:txBody>
      </p:sp>
      <p:sp>
        <p:nvSpPr>
          <p:cNvPr id="27" name="标题 4"/>
          <p:cNvSpPr>
            <a:spLocks noGrp="1"/>
          </p:cNvSpPr>
          <p:nvPr/>
        </p:nvSpPr>
        <p:spPr>
          <a:xfrm rot="5400000">
            <a:off x="1208405" y="3721100"/>
            <a:ext cx="6214110" cy="95885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2">
                <a:lumMod val="90000"/>
              </a:schemeClr>
            </a:solidFill>
            <a:prstDash val="solid"/>
          </a:ln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24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11430" y="-28575"/>
            <a:ext cx="5440045" cy="797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90000"/>
                  </a:schemeClr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zh-CN" altLang="en-US" sz="5400" b="1">
                <a:solidFill>
                  <a:schemeClr val="tx2">
                    <a:lumMod val="90000"/>
                  </a:schemeClr>
                </a:solidFill>
              </a:rPr>
              <a:t>关系代词</a:t>
            </a:r>
            <a:r>
              <a:rPr lang="en-US" altLang="zh-CN" sz="5400" b="1">
                <a:solidFill>
                  <a:schemeClr val="tx2">
                    <a:lumMod val="90000"/>
                  </a:schemeClr>
                </a:solidFill>
              </a:rPr>
              <a:t>:</a:t>
            </a:r>
            <a:r>
              <a:rPr lang="zh-CN" altLang="en-US" sz="5400" b="1">
                <a:solidFill>
                  <a:schemeClr val="tx2">
                    <a:lumMod val="90000"/>
                  </a:schemeClr>
                </a:solidFill>
              </a:rPr>
              <a:t>指代事物</a:t>
            </a:r>
          </a:p>
        </p:txBody>
      </p:sp>
      <p:sp>
        <p:nvSpPr>
          <p:cNvPr id="6" name="标题 4"/>
          <p:cNvSpPr>
            <a:spLocks noGrp="1"/>
          </p:cNvSpPr>
          <p:nvPr/>
        </p:nvSpPr>
        <p:spPr>
          <a:xfrm>
            <a:off x="-11430" y="662305"/>
            <a:ext cx="9213215" cy="38671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chemeClr val="bg1"/>
                </a:solidFill>
              </a:rPr>
              <a:t>只用</a:t>
            </a:r>
            <a:r>
              <a:rPr lang="en-US" altLang="zh-CN" sz="2400" b="1">
                <a:solidFill>
                  <a:schemeClr val="bg1"/>
                </a:solidFill>
              </a:rPr>
              <a:t>which</a:t>
            </a:r>
            <a:r>
              <a:rPr lang="zh-CN" altLang="en-US" sz="2400" b="1">
                <a:solidFill>
                  <a:schemeClr val="bg1"/>
                </a:solidFill>
              </a:rPr>
              <a:t>不用</a:t>
            </a:r>
            <a:r>
              <a:rPr lang="en-US" altLang="zh-CN" sz="2400" b="1">
                <a:solidFill>
                  <a:schemeClr val="bg1"/>
                </a:solidFill>
              </a:rPr>
              <a:t>that</a:t>
            </a:r>
            <a:r>
              <a:rPr lang="zh-CN" altLang="en-US" sz="2400" b="1">
                <a:solidFill>
                  <a:schemeClr val="bg1"/>
                </a:solidFill>
              </a:rPr>
              <a:t>：                  从句：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0025" y="1171575"/>
            <a:ext cx="3930650" cy="190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32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介词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+which</a:t>
            </a:r>
          </a:p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=when/where...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en-US" altLang="zh-CN" sz="5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+which</a:t>
            </a:r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457700" y="1171575"/>
            <a:ext cx="455295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1. The world in </a:t>
            </a: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which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we live is made of matter.</a:t>
            </a: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2. The sun heats the earth, </a:t>
            </a: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which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makes it possible for plants to grow.</a:t>
            </a:r>
          </a:p>
        </p:txBody>
      </p:sp>
      <p:sp>
        <p:nvSpPr>
          <p:cNvPr id="27" name="标题 4"/>
          <p:cNvSpPr>
            <a:spLocks noGrp="1"/>
          </p:cNvSpPr>
          <p:nvPr/>
        </p:nvSpPr>
        <p:spPr>
          <a:xfrm rot="5400000">
            <a:off x="1208405" y="3721100"/>
            <a:ext cx="6214110" cy="95885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2">
                <a:lumMod val="90000"/>
              </a:schemeClr>
            </a:solidFill>
            <a:prstDash val="solid"/>
          </a:ln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24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-3175"/>
            <a:ext cx="7886700" cy="1325563"/>
          </a:xfrm>
        </p:spPr>
        <p:txBody>
          <a:bodyPr/>
          <a:lstStyle/>
          <a:p>
            <a:r>
              <a:rPr lang="en-US" altLang="zh-CN"/>
              <a:t>Exercise: Which or That?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285" y="1207135"/>
            <a:ext cx="7886065" cy="5377815"/>
          </a:xfrm>
        </p:spPr>
        <p:txBody>
          <a:bodyPr>
            <a:normAutofit lnSpcReduction="10000"/>
          </a:bodyPr>
          <a:lstStyle/>
          <a:p>
            <a:r>
              <a:rPr lang="en-US" altLang="zh-CN" sz="2800">
                <a:latin typeface="Times New Roman" panose="02020603050405020304" charset="0"/>
              </a:rPr>
              <a:t>1. You should hand in all __________ you have.</a:t>
            </a:r>
          </a:p>
          <a:p>
            <a:r>
              <a:rPr lang="en-US" altLang="zh-CN" sz="2800">
                <a:latin typeface="Times New Roman" panose="02020603050405020304" charset="0"/>
              </a:rPr>
              <a:t>2. What is the first American film___________ you have seen?</a:t>
            </a:r>
          </a:p>
          <a:p>
            <a:r>
              <a:rPr lang="en-US" altLang="zh-CN" sz="2800">
                <a:latin typeface="Times New Roman" panose="02020603050405020304" charset="0"/>
              </a:rPr>
              <a:t>3. This is the most exciting film__________ I ever seen.</a:t>
            </a:r>
          </a:p>
          <a:p>
            <a:r>
              <a:rPr lang="en-US" altLang="zh-CN" sz="2800">
                <a:latin typeface="Times New Roman" panose="02020603050405020304" charset="0"/>
              </a:rPr>
              <a:t>4. Football, __________ is a very interesting game, is played all over the world.</a:t>
            </a:r>
          </a:p>
          <a:p>
            <a:r>
              <a:rPr lang="en-US" altLang="zh-CN" sz="2800">
                <a:latin typeface="Times New Roman" panose="02020603050405020304" charset="0"/>
              </a:rPr>
              <a:t>5. He lived in a big house, in front of_________ stood a big tall tree.</a:t>
            </a:r>
          </a:p>
          <a:p>
            <a:r>
              <a:rPr lang="en-US" altLang="zh-CN" sz="2800">
                <a:latin typeface="Times New Roman" panose="02020603050405020304" charset="0"/>
              </a:rPr>
              <a:t>6. They talked about the persons and things ________ they remembered at school.</a:t>
            </a:r>
          </a:p>
          <a:p>
            <a:r>
              <a:rPr lang="en-US" altLang="zh-CN" sz="2800">
                <a:latin typeface="Times New Roman" panose="02020603050405020304" charset="0"/>
              </a:rPr>
              <a:t>7. This is the book _______________ I like so much.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89830" y="982345"/>
            <a:ext cx="8826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</a:rPr>
              <a:t>that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63005" y="1565910"/>
            <a:ext cx="8826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</a:rPr>
              <a:t>that</a:t>
            </a:r>
            <a:endParaRPr lang="zh-CN" altLang="en-US" sz="3200" b="1">
              <a:latin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68930" y="3081655"/>
            <a:ext cx="12217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</a:rPr>
              <a:t>which</a:t>
            </a:r>
            <a:endParaRPr lang="zh-CN" altLang="en-US" sz="3200" b="1">
              <a:latin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3175" y="3920490"/>
            <a:ext cx="12217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</a:rPr>
              <a:t>wh</a:t>
            </a:r>
            <a:r>
              <a:rPr lang="en-US" sz="3200" b="1">
                <a:latin typeface="Times New Roman" panose="02020603050405020304" charset="0"/>
              </a:rPr>
              <a:t>ich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52465" y="2319020"/>
            <a:ext cx="8826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</a:rPr>
              <a:t>that</a:t>
            </a:r>
            <a:endParaRPr lang="zh-CN" altLang="en-US" sz="3200" b="1">
              <a:latin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07770" y="5149850"/>
            <a:ext cx="8826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</a:rPr>
              <a:t>that</a:t>
            </a:r>
            <a:endParaRPr lang="zh-CN" altLang="en-US" sz="3200" b="1"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36035" y="5540375"/>
            <a:ext cx="20345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</a:rPr>
              <a:t>that/which</a:t>
            </a:r>
            <a:endParaRPr lang="zh-CN" altLang="en-US" sz="3200" b="1">
              <a:latin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525780" y="5288915"/>
            <a:ext cx="1529715" cy="53848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4053840" cy="4351655"/>
          </a:xfrm>
        </p:spPr>
        <p:txBody>
          <a:bodyPr/>
          <a:lstStyle/>
          <a:p>
            <a:r>
              <a:rPr lang="zh-CN" altLang="en-US"/>
              <a:t>我看了那卡通片。</a:t>
            </a:r>
          </a:p>
          <a:p>
            <a:r>
              <a:rPr lang="zh-CN" altLang="en-US"/>
              <a:t>那就是粉红小猪。</a:t>
            </a:r>
          </a:p>
          <a:p>
            <a:endParaRPr lang="zh-CN" altLang="en-US"/>
          </a:p>
          <a:p>
            <a:r>
              <a:rPr lang="en-US" altLang="zh-CN"/>
              <a:t>I watched a cartoon.</a:t>
            </a:r>
          </a:p>
          <a:p>
            <a:r>
              <a:rPr lang="en-US" altLang="zh-CN"/>
              <a:t>The cartoon is </a:t>
            </a:r>
            <a:r>
              <a:rPr lang="en-US" altLang="zh-CN" i="1"/>
              <a:t>Peppa Pig</a:t>
            </a:r>
            <a:r>
              <a:rPr lang="en-US" altLang="zh-CN"/>
              <a:t>.</a:t>
            </a: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975" y="2414270"/>
            <a:ext cx="3342005" cy="431546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328670" y="2147570"/>
            <a:ext cx="882015" cy="389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4210685" y="1990090"/>
            <a:ext cx="481393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我看了那叫粉红小猪的卡通片。</a:t>
            </a:r>
          </a:p>
        </p:txBody>
      </p:sp>
      <p:sp>
        <p:nvSpPr>
          <p:cNvPr id="7" name="右箭头 6"/>
          <p:cNvSpPr/>
          <p:nvPr/>
        </p:nvSpPr>
        <p:spPr>
          <a:xfrm rot="5400000">
            <a:off x="2415540" y="4072890"/>
            <a:ext cx="478790" cy="389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23520" y="4726940"/>
            <a:ext cx="519684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 watched a cartoon which is </a:t>
            </a:r>
            <a:r>
              <a:rPr lang="en-US" altLang="zh-CN" sz="3600" b="1" i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Peppa Pig</a:t>
            </a:r>
            <a:r>
              <a:rPr lang="en-US" altLang="zh-CN" sz="3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0" name="矩形 9"/>
          <p:cNvSpPr/>
          <p:nvPr/>
        </p:nvSpPr>
        <p:spPr>
          <a:xfrm>
            <a:off x="1753235" y="365125"/>
            <a:ext cx="6104255" cy="11988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定语从句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 animBg="1"/>
      <p:bldP spid="8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0115" y="-194310"/>
            <a:ext cx="7886700" cy="1325563"/>
          </a:xfrm>
        </p:spPr>
        <p:txBody>
          <a:bodyPr/>
          <a:lstStyle/>
          <a:p>
            <a:r>
              <a:rPr lang="zh-CN" altLang="en-US"/>
              <a:t>介词</a:t>
            </a:r>
            <a:r>
              <a:rPr lang="en-US" altLang="zh-CN"/>
              <a:t>+which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8815" y="801370"/>
            <a:ext cx="8214360" cy="5716905"/>
          </a:xfrm>
        </p:spPr>
        <p:txBody>
          <a:bodyPr>
            <a:normAutofit/>
          </a:bodyPr>
          <a:lstStyle/>
          <a:p>
            <a:r>
              <a:rPr lang="en-US" altLang="zh-CN"/>
              <a:t>The school </a:t>
            </a:r>
            <a:r>
              <a:rPr lang="en-US" altLang="zh-CN">
                <a:solidFill>
                  <a:srgbClr val="7030A0"/>
                </a:solidFill>
              </a:rPr>
              <a:t>which/that/</a:t>
            </a:r>
            <a:r>
              <a:rPr lang="zh-CN" altLang="en-US">
                <a:solidFill>
                  <a:srgbClr val="7030A0"/>
                </a:solidFill>
              </a:rPr>
              <a:t>省略</a:t>
            </a:r>
            <a:r>
              <a:rPr lang="en-US" altLang="zh-CN">
                <a:solidFill>
                  <a:srgbClr val="7030A0"/>
                </a:solidFill>
              </a:rPr>
              <a:t> </a:t>
            </a:r>
            <a:r>
              <a:rPr lang="en-US" altLang="zh-CN"/>
              <a:t>he once studied in is very famous.</a:t>
            </a:r>
          </a:p>
          <a:p>
            <a:pPr marL="0" indent="0">
              <a:buNone/>
            </a:pPr>
            <a:r>
              <a:rPr lang="en-US" altLang="zh-CN"/>
              <a:t>=The school in </a:t>
            </a:r>
            <a:r>
              <a:rPr lang="en-US" altLang="zh-CN">
                <a:solidFill>
                  <a:srgbClr val="7030A0"/>
                </a:solidFill>
              </a:rPr>
              <a:t>which</a:t>
            </a:r>
            <a:r>
              <a:rPr lang="en-US" altLang="zh-CN"/>
              <a:t> he once studied is very famous.</a:t>
            </a:r>
          </a:p>
          <a:p>
            <a:r>
              <a:rPr lang="en-US" altLang="zh-CN"/>
              <a:t>Tomorrow I will bring here a magazine </a:t>
            </a:r>
            <a:r>
              <a:rPr lang="en-US" altLang="zh-CN">
                <a:solidFill>
                  <a:srgbClr val="7030A0"/>
                </a:solidFill>
              </a:rPr>
              <a:t>which/that/</a:t>
            </a:r>
            <a:r>
              <a:rPr lang="zh-CN" altLang="en-US">
                <a:solidFill>
                  <a:srgbClr val="7030A0"/>
                </a:solidFill>
              </a:rPr>
              <a:t>省略</a:t>
            </a:r>
            <a:r>
              <a:rPr lang="zh-CN" altLang="en-US"/>
              <a:t> </a:t>
            </a:r>
            <a:r>
              <a:rPr lang="en-US" altLang="zh-CN"/>
              <a:t>you asked for.</a:t>
            </a:r>
          </a:p>
          <a:p>
            <a:pPr marL="0" indent="0">
              <a:buNone/>
            </a:pPr>
            <a:r>
              <a:rPr lang="en-US" altLang="zh-CN"/>
              <a:t>=Tomorrow </a:t>
            </a:r>
            <a:r>
              <a:rPr lang="en-US" altLang="zh-CN">
                <a:sym typeface="+mn-ea"/>
              </a:rPr>
              <a:t>I will bring here a magazine </a:t>
            </a:r>
            <a:r>
              <a:rPr lang="en-US">
                <a:sym typeface="+mn-ea"/>
              </a:rPr>
              <a:t>_______</a:t>
            </a:r>
            <a:r>
              <a:rPr lang="en-US">
                <a:solidFill>
                  <a:srgbClr val="7030A0"/>
                </a:solidFill>
                <a:sym typeface="+mn-ea"/>
              </a:rPr>
              <a:t>which</a:t>
            </a:r>
            <a:r>
              <a:rPr lang="en-US" altLang="en-US">
                <a:solidFill>
                  <a:srgbClr val="7030A0"/>
                </a:solidFill>
                <a:sym typeface="+mn-ea"/>
              </a:rPr>
              <a:t> </a:t>
            </a:r>
            <a:r>
              <a:rPr lang="en-US" altLang="zh-CN">
                <a:sym typeface="+mn-ea"/>
              </a:rPr>
              <a:t>you asked.</a:t>
            </a:r>
          </a:p>
          <a:p>
            <a:r>
              <a:rPr lang="en-US" altLang="zh-CN">
                <a:sym typeface="+mn-ea"/>
              </a:rPr>
              <a:t>We'll go to hear the famous singer </a:t>
            </a:r>
            <a:r>
              <a:rPr lang="en-US" altLang="zh-CN">
                <a:solidFill>
                  <a:srgbClr val="7030A0"/>
                </a:solidFill>
                <a:sym typeface="+mn-ea"/>
              </a:rPr>
              <a:t>who/whom/that/</a:t>
            </a:r>
            <a:r>
              <a:rPr lang="zh-CN" altLang="en-US">
                <a:solidFill>
                  <a:srgbClr val="7030A0"/>
                </a:solidFill>
                <a:sym typeface="+mn-ea"/>
              </a:rPr>
              <a:t>省略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we have often talked about.</a:t>
            </a:r>
          </a:p>
          <a:p>
            <a:pPr marL="0" indent="0">
              <a:buNone/>
            </a:pPr>
            <a:r>
              <a:rPr lang="en-US" altLang="zh-CN">
                <a:sym typeface="+mn-ea"/>
              </a:rPr>
              <a:t>=We'll go to hear the famous singer </a:t>
            </a:r>
            <a:r>
              <a:rPr lang="en-US">
                <a:sym typeface="+mn-ea"/>
              </a:rPr>
              <a:t>_______ </a:t>
            </a:r>
            <a:r>
              <a:rPr lang="en-US">
                <a:solidFill>
                  <a:srgbClr val="7030A0"/>
                </a:solidFill>
                <a:sym typeface="+mn-ea"/>
              </a:rPr>
              <a:t>whom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we have often talked.</a:t>
            </a:r>
          </a:p>
          <a:p>
            <a:r>
              <a:rPr lang="en-US" altLang="zh-CN">
                <a:sym typeface="+mn-ea"/>
              </a:rPr>
              <a:t>The man _________ </a:t>
            </a:r>
            <a:r>
              <a:rPr lang="en-US" altLang="zh-CN">
                <a:solidFill>
                  <a:srgbClr val="7030A0"/>
                </a:solidFill>
                <a:sym typeface="+mn-ea"/>
              </a:rPr>
              <a:t>whom</a:t>
            </a:r>
            <a:r>
              <a:rPr lang="en-US" altLang="zh-CN">
                <a:sym typeface="+mn-ea"/>
              </a:rPr>
              <a:t> you talked is my friend.</a:t>
            </a:r>
          </a:p>
          <a:p>
            <a:r>
              <a:rPr lang="en-US" altLang="zh-CN">
                <a:sym typeface="+mn-ea"/>
              </a:rPr>
              <a:t>The English play _________ </a:t>
            </a:r>
            <a:r>
              <a:rPr lang="en-US" altLang="zh-CN">
                <a:solidFill>
                  <a:srgbClr val="7030A0"/>
                </a:solidFill>
                <a:sym typeface="+mn-ea"/>
              </a:rPr>
              <a:t>which</a:t>
            </a:r>
            <a:r>
              <a:rPr lang="en-US" altLang="zh-CN">
                <a:sym typeface="+mn-ea"/>
              </a:rPr>
              <a:t> my students actd at the New Year's party was a great success.</a:t>
            </a:r>
          </a:p>
        </p:txBody>
      </p:sp>
      <p:sp>
        <p:nvSpPr>
          <p:cNvPr id="4" name="五角星 3"/>
          <p:cNvSpPr/>
          <p:nvPr/>
        </p:nvSpPr>
        <p:spPr>
          <a:xfrm>
            <a:off x="300990" y="274955"/>
            <a:ext cx="553085" cy="665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五角星 4"/>
          <p:cNvSpPr/>
          <p:nvPr/>
        </p:nvSpPr>
        <p:spPr>
          <a:xfrm>
            <a:off x="367030" y="135890"/>
            <a:ext cx="553085" cy="665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71920" y="2814320"/>
            <a:ext cx="5975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for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44845" y="4272915"/>
            <a:ext cx="1071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about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69870" y="5027930"/>
            <a:ext cx="4794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to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25570" y="5474335"/>
            <a:ext cx="4591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in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11430" y="-28575"/>
            <a:ext cx="3126740" cy="114554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 algn="ctr"/>
            <a:r>
              <a:rPr lang="zh-CN" altLang="en-US" sz="5400" b="1">
                <a:solidFill>
                  <a:schemeClr val="bg1"/>
                </a:solidFill>
              </a:rPr>
              <a:t>关系副词</a:t>
            </a:r>
          </a:p>
        </p:txBody>
      </p:sp>
      <p:sp>
        <p:nvSpPr>
          <p:cNvPr id="6" name="标题 4"/>
          <p:cNvSpPr>
            <a:spLocks noGrp="1"/>
          </p:cNvSpPr>
          <p:nvPr/>
        </p:nvSpPr>
        <p:spPr>
          <a:xfrm>
            <a:off x="7152640" y="-28575"/>
            <a:ext cx="1985645" cy="6184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600" b="1">
                <a:solidFill>
                  <a:schemeClr val="bg1"/>
                </a:solidFill>
                <a:sym typeface="+mn-ea"/>
              </a:rPr>
              <a:t>作状语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18820" y="1546860"/>
          <a:ext cx="7724775" cy="441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/>
                        <a:t>关系副词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/>
                        <a:t>先行词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/>
                        <a:t>在从句中的成分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0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2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0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362075" y="2788285"/>
            <a:ext cx="1351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/>
              <a:t>when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09675" y="3830955"/>
            <a:ext cx="1503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where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62075" y="5038090"/>
            <a:ext cx="1071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/>
              <a:t>wh</a:t>
            </a:r>
            <a:r>
              <a:rPr lang="en-US" sz="3600" b="1"/>
              <a:t>y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18485" y="2788285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/>
              <a:t>名词，表时间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42380" y="284162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/>
              <a:t>时间状语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42380" y="383095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/>
              <a:t>地点状语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10560" y="3912870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/>
              <a:t>名词，表地点</a:t>
            </a:r>
            <a:endParaRPr lang="en-US" altLang="zh-CN" sz="3600" b="1"/>
          </a:p>
        </p:txBody>
      </p:sp>
      <p:sp>
        <p:nvSpPr>
          <p:cNvPr id="17" name="文本框 16"/>
          <p:cNvSpPr txBox="1"/>
          <p:nvPr/>
        </p:nvSpPr>
        <p:spPr>
          <a:xfrm>
            <a:off x="2829560" y="5038090"/>
            <a:ext cx="3510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/>
              <a:t>reason</a:t>
            </a:r>
            <a:r>
              <a:rPr lang="zh-CN" altLang="en-US" sz="3600" b="1"/>
              <a:t>，表原因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42380" y="503809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/>
              <a:t>原因状语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08405" y="2159635"/>
            <a:ext cx="7234555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Times New Roman" panose="02020603050405020304" charset="0"/>
              </a:rPr>
              <a:t>I won't forget the happy </a:t>
            </a:r>
            <a:r>
              <a:rPr lang="en-US" altLang="zh-CN" sz="3600">
                <a:solidFill>
                  <a:srgbClr val="C00000"/>
                </a:solidFill>
                <a:latin typeface="Times New Roman" panose="02020603050405020304" charset="0"/>
              </a:rPr>
              <a:t>hours</a:t>
            </a:r>
            <a:r>
              <a:rPr lang="en-US" altLang="zh-CN" sz="3600">
                <a:latin typeface="Times New Roman" panose="02020603050405020304" charset="0"/>
              </a:rPr>
              <a:t> </a:t>
            </a:r>
            <a:r>
              <a:rPr lang="en-US" altLang="zh-CN" sz="3600" b="1">
                <a:solidFill>
                  <a:srgbClr val="7030A0"/>
                </a:solidFill>
                <a:latin typeface="Times New Roman" panose="02020603050405020304" charset="0"/>
              </a:rPr>
              <a:t>when</a:t>
            </a:r>
            <a:r>
              <a:rPr lang="en-US" altLang="zh-CN" sz="3600">
                <a:latin typeface="Times New Roman" panose="02020603050405020304" charset="0"/>
              </a:rPr>
              <a:t> </a:t>
            </a:r>
            <a:r>
              <a:rPr lang="en-US" altLang="zh-CN" sz="3600" b="1">
                <a:latin typeface="Times New Roman" panose="02020603050405020304" charset="0"/>
              </a:rPr>
              <a:t>we</a:t>
            </a:r>
            <a:r>
              <a:rPr lang="en-US" altLang="zh-CN" sz="3600">
                <a:latin typeface="Times New Roman" panose="02020603050405020304" charset="0"/>
              </a:rPr>
              <a:t> </a:t>
            </a:r>
            <a:r>
              <a:rPr lang="en-US" altLang="zh-CN" sz="3600" i="1">
                <a:latin typeface="Times New Roman" panose="02020603050405020304" charset="0"/>
              </a:rPr>
              <a:t>played</a:t>
            </a:r>
            <a:r>
              <a:rPr lang="en-US" altLang="zh-CN" sz="3600">
                <a:latin typeface="Times New Roman" panose="02020603050405020304" charset="0"/>
              </a:rPr>
              <a:t> </a:t>
            </a:r>
            <a:r>
              <a:rPr lang="en-US" altLang="zh-CN" sz="3600" u="sng">
                <a:latin typeface="Times New Roman" panose="02020603050405020304" charset="0"/>
              </a:rPr>
              <a:t>basketball</a:t>
            </a:r>
            <a:r>
              <a:rPr lang="en-US" altLang="zh-CN" sz="3600">
                <a:latin typeface="Times New Roman" panose="02020603050405020304" charset="0"/>
              </a:rPr>
              <a:t> together.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3" grpId="0"/>
      <p:bldP spid="17" grpId="0"/>
      <p:bldP spid="18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Exercise: When</a:t>
            </a:r>
            <a:r>
              <a:rPr lang="zh-CN" altLang="en-US"/>
              <a:t>、</a:t>
            </a:r>
            <a:r>
              <a:rPr lang="en-US" altLang="zh-CN"/>
              <a:t>Where or Why?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285" y="1575435"/>
            <a:ext cx="7886065" cy="5236845"/>
          </a:xfrm>
        </p:spPr>
        <p:txBody>
          <a:bodyPr>
            <a:normAutofit lnSpcReduction="10000"/>
          </a:bodyPr>
          <a:lstStyle/>
          <a:p>
            <a:r>
              <a:rPr lang="en-US" altLang="zh-CN" sz="2800">
                <a:latin typeface="Times New Roman" panose="02020603050405020304" charset="0"/>
              </a:rPr>
              <a:t>1. I don't know the reason __________ he came so late.</a:t>
            </a:r>
          </a:p>
          <a:p>
            <a:r>
              <a:rPr lang="en-US" altLang="zh-CN" sz="2800">
                <a:latin typeface="Times New Roman" panose="02020603050405020304" charset="0"/>
              </a:rPr>
              <a:t>2. I still remember the days___________ we had a great time.</a:t>
            </a:r>
          </a:p>
          <a:p>
            <a:r>
              <a:rPr lang="en-US" altLang="zh-CN" sz="2800">
                <a:latin typeface="Times New Roman" panose="02020603050405020304" charset="0"/>
              </a:rPr>
              <a:t>3. The treatment(</a:t>
            </a:r>
            <a:r>
              <a:rPr lang="zh-CN" altLang="en-US" sz="2800">
                <a:latin typeface="Times New Roman" panose="02020603050405020304" charset="0"/>
              </a:rPr>
              <a:t>治疗方案</a:t>
            </a:r>
            <a:r>
              <a:rPr lang="en-US" altLang="zh-CN" sz="2800">
                <a:latin typeface="Times New Roman" panose="02020603050405020304" charset="0"/>
              </a:rPr>
              <a:t>) will continue until the patient(</a:t>
            </a:r>
            <a:r>
              <a:rPr lang="zh-CN" altLang="en-US" sz="2800">
                <a:latin typeface="Times New Roman" panose="02020603050405020304" charset="0"/>
              </a:rPr>
              <a:t>病人</a:t>
            </a:r>
            <a:r>
              <a:rPr lang="en-US" altLang="zh-CN" sz="2800">
                <a:latin typeface="Times New Roman" panose="02020603050405020304" charset="0"/>
              </a:rPr>
              <a:t>) reached the point ________ he can walk correctly and safely.</a:t>
            </a:r>
          </a:p>
          <a:p>
            <a:endParaRPr lang="en-US" altLang="zh-CN" sz="2800">
              <a:latin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</a:rPr>
              <a:t>=</a:t>
            </a:r>
            <a:r>
              <a:rPr lang="zh-CN" altLang="en-US" sz="2800">
                <a:latin typeface="Times New Roman" panose="02020603050405020304" charset="0"/>
              </a:rPr>
              <a:t>》</a:t>
            </a:r>
            <a:r>
              <a:rPr lang="en-US" altLang="zh-CN" sz="2800">
                <a:latin typeface="Times New Roman" panose="02020603050405020304" charset="0"/>
              </a:rPr>
              <a:t>I still remember the days ___________ we spent together.</a:t>
            </a:r>
          </a:p>
          <a:p>
            <a:r>
              <a:rPr lang="en-US" altLang="zh-CN" sz="2800">
                <a:latin typeface="Times New Roman" panose="02020603050405020304" charset="0"/>
              </a:rPr>
              <a:t>      The reason ___________ he gave is unreasonable.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89830" y="1350645"/>
            <a:ext cx="905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</a:rPr>
              <a:t>why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7025" y="2234565"/>
            <a:ext cx="1108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charset="0"/>
              </a:rPr>
              <a:t>when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37530" y="3446145"/>
            <a:ext cx="1235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charset="0"/>
              </a:rPr>
              <a:t>where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640830" y="1950085"/>
            <a:ext cx="27368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002145" y="2818130"/>
            <a:ext cx="27368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023735" y="3909060"/>
            <a:ext cx="273685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7023735" y="1948815"/>
            <a:ext cx="723900" cy="1270"/>
          </a:xfrm>
          <a:prstGeom prst="straightConnector1">
            <a:avLst/>
          </a:prstGeom>
          <a:ln w="4762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340600" y="2818130"/>
            <a:ext cx="605790" cy="1270"/>
          </a:xfrm>
          <a:prstGeom prst="straightConnector1">
            <a:avLst/>
          </a:prstGeom>
          <a:ln w="4762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7340600" y="3909060"/>
            <a:ext cx="723900" cy="1270"/>
          </a:xfrm>
          <a:prstGeom prst="straightConnector1">
            <a:avLst/>
          </a:prstGeom>
          <a:ln w="4762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965200" y="4230370"/>
            <a:ext cx="723900" cy="1270"/>
          </a:xfrm>
          <a:prstGeom prst="straightConnector1">
            <a:avLst/>
          </a:prstGeom>
          <a:ln w="4762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946390" y="2807335"/>
            <a:ext cx="368300" cy="10795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894715" y="3098800"/>
            <a:ext cx="1504950" cy="254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775200" y="4381500"/>
            <a:ext cx="29603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</a:rPr>
              <a:t>that/which/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charset="0"/>
              </a:rPr>
              <a:t>省略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092450" y="5443855"/>
            <a:ext cx="20345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</a:rPr>
              <a:t>that/which</a:t>
            </a:r>
            <a:endParaRPr lang="zh-CN" altLang="en-US" sz="3200" b="1">
              <a:solidFill>
                <a:srgbClr val="C00000"/>
              </a:solidFill>
              <a:latin typeface="Times New Roman" panose="0202060305040502030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7167880" y="5186680"/>
            <a:ext cx="434340" cy="10795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5126990" y="5939155"/>
            <a:ext cx="434340" cy="10795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965200" y="5525770"/>
            <a:ext cx="723900" cy="1270"/>
          </a:xfrm>
          <a:prstGeom prst="straightConnector1">
            <a:avLst/>
          </a:prstGeom>
          <a:ln w="4762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5599430" y="5949950"/>
            <a:ext cx="723900" cy="1270"/>
          </a:xfrm>
          <a:prstGeom prst="straightConnector1">
            <a:avLst/>
          </a:prstGeom>
          <a:ln w="4762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965" y="-96520"/>
            <a:ext cx="7886700" cy="1325563"/>
          </a:xfrm>
        </p:spPr>
        <p:txBody>
          <a:bodyPr/>
          <a:lstStyle/>
          <a:p>
            <a:r>
              <a:rPr lang="zh-CN" altLang="en-US"/>
              <a:t>做题思路：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738505"/>
            <a:ext cx="7886700" cy="6285230"/>
          </a:xfrm>
        </p:spPr>
        <p:txBody>
          <a:bodyPr>
            <a:normAutofit fontScale="90000"/>
          </a:bodyPr>
          <a:lstStyle/>
          <a:p>
            <a:pPr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照妖镜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：确定是人是物，确定应对方式（选择关系词）</a:t>
            </a:r>
          </a:p>
          <a:p>
            <a:pPr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扫描仪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：分析定语从句成分：</a:t>
            </a: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若缺主语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宾语，人用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who/whom/that/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省略；  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若主谓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主谓宾完整，看关系词前后名词是否有所属关系，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属于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则用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whose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若以上两点皆不对，则考虑缺状语，先行词是啥就填啥。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显微镜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：鹰眼留意关键词，重视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which&amp;that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的区别，还有介词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+which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、介词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+whom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的使用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890" y="76200"/>
            <a:ext cx="7886700" cy="697865"/>
          </a:xfrm>
        </p:spPr>
        <p:txBody>
          <a:bodyPr>
            <a:normAutofit/>
          </a:bodyPr>
          <a:lstStyle/>
          <a:p>
            <a:r>
              <a:rPr lang="en-US" altLang="zh-CN" sz="2800"/>
              <a:t>Exercise(</a:t>
            </a:r>
            <a:r>
              <a:rPr lang="zh-CN" altLang="en-US" sz="2800"/>
              <a:t>请使用适当的关系词，介词</a:t>
            </a:r>
            <a:r>
              <a:rPr lang="en-US" altLang="zh-CN" sz="2800"/>
              <a:t>+</a:t>
            </a:r>
            <a:r>
              <a:rPr lang="zh-CN" altLang="en-US" sz="2800"/>
              <a:t>关系词</a:t>
            </a:r>
            <a:r>
              <a:rPr lang="en-US" altLang="zh-CN" sz="2800"/>
              <a:t>)</a:t>
            </a:r>
            <a:endParaRPr lang="zh-CN" altLang="en-US" sz="2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0025" y="670560"/>
            <a:ext cx="8783320" cy="6151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/>
              <a:t>1. This is the boy ________ father died three years ago.</a:t>
            </a:r>
          </a:p>
          <a:p>
            <a:pPr marL="0" indent="0">
              <a:buNone/>
            </a:pPr>
            <a:r>
              <a:rPr lang="en-US" altLang="zh-CN" sz="2800"/>
              <a:t>2. They work in a factory ________ makes radio parts.</a:t>
            </a:r>
          </a:p>
          <a:p>
            <a:pPr marL="0" indent="0">
              <a:buNone/>
            </a:pPr>
            <a:r>
              <a:rPr lang="en-US" altLang="zh-CN" sz="2800"/>
              <a:t>3. Tom works in a factory ________ his father used to work.</a:t>
            </a:r>
          </a:p>
          <a:p>
            <a:pPr marL="0" indent="0">
              <a:buNone/>
            </a:pPr>
            <a:r>
              <a:rPr lang="en-US" altLang="zh-CN" sz="2800"/>
              <a:t>4. This is the vision phone _________ we can see and talk to our friends through.</a:t>
            </a:r>
          </a:p>
          <a:p>
            <a:pPr marL="0" indent="0">
              <a:buNone/>
            </a:pPr>
            <a:r>
              <a:rPr lang="en-US" altLang="zh-CN" sz="2800"/>
              <a:t>5. I am looking forward to the day _________ my daughter can read this book and know my feelings.</a:t>
            </a:r>
          </a:p>
          <a:p>
            <a:pPr marL="0" indent="0">
              <a:buNone/>
            </a:pPr>
            <a:r>
              <a:rPr lang="en-US" altLang="zh-CN" sz="2800"/>
              <a:t>6. Those _________ want to go to the computer room write your names here.</a:t>
            </a:r>
          </a:p>
          <a:p>
            <a:pPr marL="0" indent="0">
              <a:buNone/>
            </a:pPr>
            <a:r>
              <a:rPr lang="en-US" altLang="zh-CN" sz="2800"/>
              <a:t>7. He talked about the teachers and schools _________ he had visited.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7065" y="670560"/>
            <a:ext cx="12096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whose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24020" y="1468755"/>
            <a:ext cx="1783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which/that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40250" y="1990725"/>
            <a:ext cx="11499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where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96740" y="2645410"/>
            <a:ext cx="25933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which/that/</a:t>
            </a:r>
            <a:r>
              <a:rPr lang="zh-CN" altLang="en-US" sz="2800">
                <a:solidFill>
                  <a:srgbClr val="C00000"/>
                </a:solidFill>
              </a:rPr>
              <a:t>省略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58205" y="3736975"/>
            <a:ext cx="10318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when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77390" y="4642485"/>
            <a:ext cx="8343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who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2940" y="5908040"/>
            <a:ext cx="775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C00000"/>
                </a:solidFill>
              </a:rPr>
              <a:t>that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175" y="-3175"/>
            <a:ext cx="7886700" cy="1325563"/>
          </a:xfrm>
        </p:spPr>
        <p:txBody>
          <a:bodyPr/>
          <a:lstStyle/>
          <a:p>
            <a:r>
              <a:rPr lang="zh-CN" altLang="en-US"/>
              <a:t>定语从句常见错误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430" y="1075690"/>
            <a:ext cx="8625205" cy="5088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>
                <a:latin typeface="Times New Roman" panose="02020603050405020304" charset="0"/>
              </a:rPr>
              <a:t>1. </a:t>
            </a:r>
            <a:r>
              <a:rPr lang="zh-CN" altLang="en-US" sz="2800">
                <a:latin typeface="Times New Roman" panose="02020603050405020304" charset="0"/>
              </a:rPr>
              <a:t>缺少先行词</a:t>
            </a:r>
          </a:p>
          <a:p>
            <a:pPr marL="0" indent="0">
              <a:buNone/>
            </a:pPr>
            <a:r>
              <a:rPr lang="zh-CN" altLang="en-US" sz="2800">
                <a:latin typeface="Times New Roman" panose="02020603050405020304" charset="0"/>
              </a:rPr>
              <a:t>      </a:t>
            </a:r>
            <a:r>
              <a:rPr lang="en-US" altLang="zh-CN" sz="2800">
                <a:latin typeface="Times New Roman" panose="02020603050405020304" charset="0"/>
              </a:rPr>
              <a:t>Is this school that you visited last year?</a:t>
            </a:r>
          </a:p>
          <a:p>
            <a:pPr marL="0" indent="0">
              <a:buNone/>
            </a:pPr>
            <a:r>
              <a:rPr lang="en-US" altLang="zh-CN" sz="2800">
                <a:latin typeface="Times New Roman" panose="02020603050405020304" charset="0"/>
              </a:rPr>
              <a:t>=&gt; This school is                that you visited last year.</a:t>
            </a:r>
          </a:p>
          <a:p>
            <a:pPr marL="0" indent="0">
              <a:buNone/>
            </a:pPr>
            <a:r>
              <a:rPr lang="en-US" altLang="zh-CN" sz="2800">
                <a:latin typeface="Times New Roman" panose="02020603050405020304" charset="0"/>
              </a:rPr>
              <a:t>2. </a:t>
            </a:r>
            <a:r>
              <a:rPr lang="zh-CN" altLang="en-US" sz="2800">
                <a:latin typeface="Times New Roman" panose="02020603050405020304" charset="0"/>
              </a:rPr>
              <a:t>缺少引导词</a:t>
            </a:r>
            <a:r>
              <a:rPr lang="en-US" altLang="zh-CN" sz="2800">
                <a:latin typeface="Times New Roman" panose="02020603050405020304" charset="0"/>
              </a:rPr>
              <a:t>/</a:t>
            </a:r>
            <a:r>
              <a:rPr lang="zh-CN" altLang="en-US" sz="2800">
                <a:latin typeface="Times New Roman" panose="02020603050405020304" charset="0"/>
              </a:rPr>
              <a:t>关系词</a:t>
            </a:r>
            <a:r>
              <a:rPr lang="en-US" altLang="zh-CN" sz="2800">
                <a:latin typeface="Times New Roman" panose="02020603050405020304" charset="0"/>
              </a:rPr>
              <a:t>/</a:t>
            </a:r>
            <a:r>
              <a:rPr lang="zh-CN" altLang="en-US" sz="2800">
                <a:latin typeface="Times New Roman" panose="02020603050405020304" charset="0"/>
              </a:rPr>
              <a:t>连接词</a:t>
            </a:r>
          </a:p>
          <a:p>
            <a:pPr marL="0" indent="0">
              <a:buNone/>
            </a:pPr>
            <a:r>
              <a:rPr lang="zh-CN" altLang="en-US" sz="2800">
                <a:latin typeface="Times New Roman" panose="02020603050405020304" charset="0"/>
              </a:rPr>
              <a:t>      </a:t>
            </a:r>
            <a:r>
              <a:rPr lang="en-US" altLang="zh-CN" sz="2800">
                <a:latin typeface="Times New Roman" panose="02020603050405020304" charset="0"/>
              </a:rPr>
              <a:t>Children          eat a lot of sugar often have bad teeth.</a:t>
            </a:r>
          </a:p>
          <a:p>
            <a:pPr marL="0" indent="0">
              <a:buNone/>
            </a:pPr>
            <a:r>
              <a:rPr lang="en-US" altLang="zh-CN" sz="2800">
                <a:latin typeface="Times New Roman" panose="02020603050405020304" charset="0"/>
              </a:rPr>
              <a:t>3. </a:t>
            </a:r>
            <a:r>
              <a:rPr lang="zh-CN" altLang="en-US" sz="2800">
                <a:latin typeface="Times New Roman" panose="02020603050405020304" charset="0"/>
              </a:rPr>
              <a:t>成分重复</a:t>
            </a:r>
          </a:p>
          <a:p>
            <a:pPr marL="0" indent="0">
              <a:buNone/>
            </a:pPr>
            <a:r>
              <a:rPr lang="zh-CN" altLang="en-US" sz="2800">
                <a:latin typeface="Times New Roman" panose="02020603050405020304" charset="0"/>
              </a:rPr>
              <a:t>      </a:t>
            </a:r>
            <a:r>
              <a:rPr lang="en-US" altLang="zh-CN" sz="2800">
                <a:latin typeface="Times New Roman" panose="02020603050405020304" charset="0"/>
              </a:rPr>
              <a:t>This is the village that I lived in it years ago.</a:t>
            </a:r>
          </a:p>
          <a:p>
            <a:pPr marL="0" indent="0">
              <a:buNone/>
            </a:pPr>
            <a:r>
              <a:rPr lang="en-US" altLang="zh-CN" sz="2800">
                <a:latin typeface="Times New Roman" panose="02020603050405020304" charset="0"/>
              </a:rPr>
              <a:t>4. </a:t>
            </a:r>
            <a:r>
              <a:rPr lang="zh-CN" altLang="en-US" sz="2800">
                <a:latin typeface="Times New Roman" panose="02020603050405020304" charset="0"/>
              </a:rPr>
              <a:t>谓语单复数确定不当</a:t>
            </a:r>
          </a:p>
          <a:p>
            <a:pPr marL="0" indent="0">
              <a:buNone/>
            </a:pPr>
            <a:r>
              <a:rPr lang="zh-CN" altLang="en-US" sz="2800">
                <a:latin typeface="Times New Roman" panose="02020603050405020304" charset="0"/>
              </a:rPr>
              <a:t>       </a:t>
            </a:r>
            <a:r>
              <a:rPr lang="en-US" altLang="zh-CN" sz="2800">
                <a:latin typeface="Times New Roman" panose="02020603050405020304" charset="0"/>
              </a:rPr>
              <a:t>He is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</a:rPr>
              <a:t>the only one</a:t>
            </a:r>
            <a:r>
              <a:rPr lang="en-US" altLang="zh-CN" sz="2800">
                <a:latin typeface="Times New Roman" panose="02020603050405020304" charset="0"/>
              </a:rPr>
              <a:t> of the students who know   French.</a:t>
            </a:r>
          </a:p>
          <a:p>
            <a:pPr marL="0" indent="0">
              <a:buNone/>
            </a:pPr>
            <a:r>
              <a:rPr lang="en-US" altLang="zh-CN" sz="2800">
                <a:latin typeface="Times New Roman" panose="02020603050405020304" charset="0"/>
              </a:rPr>
              <a:t>5. </a:t>
            </a:r>
            <a:r>
              <a:rPr lang="zh-CN" altLang="en-US" sz="2800">
                <a:latin typeface="Times New Roman" panose="02020603050405020304" charset="0"/>
              </a:rPr>
              <a:t>关系代词省略不当</a:t>
            </a:r>
          </a:p>
          <a:p>
            <a:pPr marL="0" indent="0">
              <a:buNone/>
            </a:pPr>
            <a:r>
              <a:rPr lang="zh-CN" altLang="en-US" sz="2800">
                <a:latin typeface="Times New Roman" panose="02020603050405020304" charset="0"/>
              </a:rPr>
              <a:t>       </a:t>
            </a:r>
            <a:r>
              <a:rPr lang="en-US" altLang="zh-CN" sz="2800">
                <a:latin typeface="Times New Roman" panose="02020603050405020304" charset="0"/>
              </a:rPr>
              <a:t>This is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</a:rPr>
              <a:t>the girl</a:t>
            </a:r>
            <a:r>
              <a:rPr lang="en-US" altLang="zh-CN" sz="2800">
                <a:latin typeface="Times New Roman" panose="02020603050405020304" charset="0"/>
              </a:rPr>
              <a:t> from             I learned the news.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49905" y="2106295"/>
            <a:ext cx="12661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the one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73630" y="3127375"/>
            <a:ext cx="7918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6" name="矩形 5"/>
          <p:cNvSpPr/>
          <p:nvPr/>
        </p:nvSpPr>
        <p:spPr>
          <a:xfrm>
            <a:off x="5601970" y="3680460"/>
            <a:ext cx="436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</a:t>
            </a:r>
          </a:p>
        </p:txBody>
      </p:sp>
      <p:sp>
        <p:nvSpPr>
          <p:cNvPr id="7" name="矩形 6"/>
          <p:cNvSpPr/>
          <p:nvPr/>
        </p:nvSpPr>
        <p:spPr>
          <a:xfrm>
            <a:off x="7276148" y="4968240"/>
            <a:ext cx="49339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66540" y="6163945"/>
            <a:ext cx="10629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whom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865" y="365125"/>
            <a:ext cx="8071485" cy="1325880"/>
          </a:xfrm>
        </p:spPr>
        <p:txBody>
          <a:bodyPr/>
          <a:lstStyle/>
          <a:p>
            <a:r>
              <a:rPr lang="zh-CN" altLang="en-US" sz="3600"/>
              <a:t>限制性定语从句</a:t>
            </a:r>
            <a:r>
              <a:rPr lang="en-US" altLang="zh-CN" sz="3600"/>
              <a:t>VS </a:t>
            </a:r>
            <a:r>
              <a:rPr lang="zh-CN" altLang="en-US" sz="3600"/>
              <a:t>非限制性定语从句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1. </a:t>
            </a:r>
            <a:r>
              <a:rPr lang="zh-CN" altLang="en-US"/>
              <a:t>可不可以省略定语从句</a:t>
            </a:r>
          </a:p>
          <a:p>
            <a:r>
              <a:rPr lang="zh-CN" altLang="en-US"/>
              <a:t>    </a:t>
            </a:r>
            <a:r>
              <a:rPr lang="en-US" altLang="zh-CN"/>
              <a:t>This is the girl that I called last night.</a:t>
            </a:r>
          </a:p>
          <a:p>
            <a:r>
              <a:rPr lang="en-US" altLang="zh-CN"/>
              <a:t>     I love flowers, which smell good.</a:t>
            </a:r>
          </a:p>
          <a:p>
            <a:r>
              <a:rPr lang="en-US" altLang="zh-CN"/>
              <a:t>2. </a:t>
            </a:r>
            <a:r>
              <a:rPr lang="zh-CN" altLang="en-US"/>
              <a:t>把握一个符号</a:t>
            </a:r>
          </a:p>
          <a:p>
            <a:endParaRPr lang="zh-CN" altLang="en-US"/>
          </a:p>
          <a:p>
            <a:pPr marL="0" indent="0">
              <a:buNone/>
            </a:pPr>
            <a:r>
              <a:rPr lang="zh-CN" altLang="en-US"/>
              <a:t>关系代词</a:t>
            </a:r>
            <a:r>
              <a:rPr lang="en-US" altLang="zh-CN"/>
              <a:t>: </a:t>
            </a:r>
          </a:p>
          <a:p>
            <a:pPr marL="0" indent="0">
              <a:buNone/>
            </a:pPr>
            <a:r>
              <a:rPr lang="en-US" altLang="zh-CN"/>
              <a:t>   who/ whom/ that/ which/ whose</a:t>
            </a:r>
          </a:p>
          <a:p>
            <a:pPr marL="0" indent="0">
              <a:buNone/>
            </a:pPr>
            <a:r>
              <a:rPr lang="zh-CN" altLang="en-US"/>
              <a:t>关系副词</a:t>
            </a:r>
            <a:r>
              <a:rPr lang="en-US" altLang="zh-CN"/>
              <a:t>:</a:t>
            </a:r>
          </a:p>
          <a:p>
            <a:pPr marL="0" indent="0">
              <a:buNone/>
            </a:pPr>
            <a:r>
              <a:rPr lang="en-US" altLang="zh-CN"/>
              <a:t>    when/ where/ why</a:t>
            </a:r>
          </a:p>
        </p:txBody>
      </p:sp>
      <p:sp>
        <p:nvSpPr>
          <p:cNvPr id="4" name="矩形 3"/>
          <p:cNvSpPr/>
          <p:nvPr/>
        </p:nvSpPr>
        <p:spPr>
          <a:xfrm>
            <a:off x="3452178" y="-194945"/>
            <a:ext cx="1396365" cy="5384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</a:t>
            </a:r>
          </a:p>
        </p:txBody>
      </p:sp>
      <p:sp>
        <p:nvSpPr>
          <p:cNvPr id="5" name="矩形 4"/>
          <p:cNvSpPr/>
          <p:nvPr/>
        </p:nvSpPr>
        <p:spPr>
          <a:xfrm>
            <a:off x="2694940" y="4106545"/>
            <a:ext cx="436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</a:t>
            </a:r>
          </a:p>
        </p:txBody>
      </p:sp>
      <p:sp>
        <p:nvSpPr>
          <p:cNvPr id="6" name="矩形 5"/>
          <p:cNvSpPr/>
          <p:nvPr/>
        </p:nvSpPr>
        <p:spPr>
          <a:xfrm>
            <a:off x="3015615" y="5088890"/>
            <a:ext cx="436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</a:t>
            </a:r>
          </a:p>
        </p:txBody>
      </p:sp>
      <p:sp>
        <p:nvSpPr>
          <p:cNvPr id="8" name="矩形 7"/>
          <p:cNvSpPr/>
          <p:nvPr/>
        </p:nvSpPr>
        <p:spPr>
          <a:xfrm>
            <a:off x="5666423" y="4443730"/>
            <a:ext cx="17341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+as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5" y="-42545"/>
            <a:ext cx="8071485" cy="1325880"/>
          </a:xfrm>
        </p:spPr>
        <p:txBody>
          <a:bodyPr/>
          <a:lstStyle/>
          <a:p>
            <a:r>
              <a:rPr lang="zh-CN" altLang="en-US" sz="3600"/>
              <a:t>定语从句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26060" y="1589405"/>
          <a:ext cx="869188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As  VS   Which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as</a:t>
                      </a:r>
                    </a:p>
                  </a:txBody>
                  <a:tcPr>
                    <a:solidFill>
                      <a:schemeClr val="accent6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which</a:t>
                      </a:r>
                    </a:p>
                  </a:txBody>
                  <a:tcPr>
                    <a:solidFill>
                      <a:schemeClr val="accent6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指代整个主句</a:t>
                      </a:r>
                    </a:p>
                  </a:txBody>
                  <a:tcPr>
                    <a:solidFill>
                      <a:schemeClr val="accent6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指代整个主句或者主句中的部分成分</a:t>
                      </a:r>
                      <a:r>
                        <a:rPr lang="en-US" altLang="zh-CN" sz="2400"/>
                        <a:t>(</a:t>
                      </a:r>
                      <a:r>
                        <a:rPr lang="zh-CN" altLang="en-US" sz="2400"/>
                        <a:t>如：主语、宾语</a:t>
                      </a:r>
                      <a:r>
                        <a:rPr lang="en-US" altLang="zh-CN" sz="2400"/>
                        <a:t>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/>
                        <a:t>放于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句首</a:t>
                      </a:r>
                      <a:r>
                        <a:rPr lang="zh-CN" altLang="en-US" sz="2400"/>
                        <a:t>、句中、句末</a:t>
                      </a:r>
                    </a:p>
                  </a:txBody>
                  <a:tcPr>
                    <a:solidFill>
                      <a:schemeClr val="accent6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放于句中、句末，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不能放于句首</a:t>
                      </a:r>
                    </a:p>
                  </a:txBody>
                  <a:tcPr>
                    <a:solidFill>
                      <a:schemeClr val="accent6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意思：正如，正像</a:t>
                      </a:r>
                      <a:r>
                        <a:rPr lang="en-US" altLang="zh-CN" sz="2400"/>
                        <a:t>...</a:t>
                      </a:r>
                    </a:p>
                  </a:txBody>
                  <a:tcPr>
                    <a:solidFill>
                      <a:schemeClr val="accent6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/>
                        <a:t> </a:t>
                      </a:r>
                      <a:r>
                        <a:rPr lang="zh-CN" altLang="en-US" sz="2400"/>
                        <a:t>指代先行词</a:t>
                      </a:r>
                    </a:p>
                  </a:txBody>
                  <a:tcPr>
                    <a:solidFill>
                      <a:schemeClr val="accent6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固定搭配：</a:t>
                      </a:r>
                      <a:r>
                        <a:rPr lang="en-US" altLang="zh-CN" sz="2400"/>
                        <a:t>as we know, as is reported, as is known to all...</a:t>
                      </a:r>
                      <a:endParaRPr lang="zh-CN" altLang="en-US" sz="2400"/>
                    </a:p>
                  </a:txBody>
                  <a:tcPr>
                    <a:solidFill>
                      <a:schemeClr val="accent6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accent6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5" y="-42545"/>
            <a:ext cx="8071485" cy="1325880"/>
          </a:xfrm>
        </p:spPr>
        <p:txBody>
          <a:bodyPr/>
          <a:lstStyle/>
          <a:p>
            <a:r>
              <a:rPr lang="zh-CN" altLang="en-US" sz="3600"/>
              <a:t>定语从句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254635" y="1006475"/>
          <a:ext cx="8692515" cy="260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缺主语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缺宾语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       </a:t>
                      </a:r>
                      <a:r>
                        <a:rPr lang="zh-CN" altLang="en-US" sz="2400"/>
                        <a:t>不缺主语</a:t>
                      </a:r>
                      <a:r>
                        <a:rPr lang="en-US" altLang="zh-CN" sz="2400"/>
                        <a:t>/</a:t>
                      </a:r>
                      <a:r>
                        <a:rPr lang="zh-CN" altLang="en-US" sz="2400"/>
                        <a:t>宾语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介词后面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有所属关系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无所属关系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先行词</a:t>
                      </a:r>
                      <a:r>
                        <a:rPr lang="en-US" altLang="zh-CN" sz="2400"/>
                        <a:t>: </a:t>
                      </a:r>
                      <a:r>
                        <a:rPr lang="zh-CN" altLang="en-US" sz="240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who/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who/whom/that/</a:t>
                      </a:r>
                      <a:r>
                        <a:rPr lang="zh-CN" altLang="en-US" sz="2400"/>
                        <a:t>省略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先行词</a:t>
                      </a:r>
                      <a:r>
                        <a:rPr lang="en-US" altLang="zh-CN" sz="2400"/>
                        <a:t>: </a:t>
                      </a:r>
                      <a:r>
                        <a:rPr lang="zh-CN" altLang="en-US" sz="2400"/>
                        <a:t>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which/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which/that/</a:t>
                      </a:r>
                      <a:r>
                        <a:rPr lang="zh-CN" altLang="en-US" sz="2400"/>
                        <a:t>省略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when/why/where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54635" y="4248785"/>
          <a:ext cx="869188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先行词为物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有以下成分出现</a:t>
                      </a:r>
                    </a:p>
                  </a:txBody>
                  <a:tcPr>
                    <a:solidFill>
                      <a:schemeClr val="accent6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连接词</a:t>
                      </a:r>
                    </a:p>
                  </a:txBody>
                  <a:tcPr>
                    <a:solidFill>
                      <a:schemeClr val="accent6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最高级</a:t>
                      </a:r>
                      <a:r>
                        <a:rPr lang="en-US" altLang="zh-CN" sz="2400"/>
                        <a:t>;</a:t>
                      </a:r>
                      <a:r>
                        <a:rPr lang="zh-CN" altLang="en-US" sz="2400"/>
                        <a:t>序数词</a:t>
                      </a:r>
                      <a:r>
                        <a:rPr lang="en-US" altLang="zh-CN" sz="2400"/>
                        <a:t>;</a:t>
                      </a:r>
                      <a:r>
                        <a:rPr lang="zh-CN" altLang="en-US" sz="2400"/>
                        <a:t>不定代词</a:t>
                      </a:r>
                      <a:r>
                        <a:rPr lang="en-US" altLang="zh-CN" sz="2400"/>
                        <a:t>;the very</a:t>
                      </a:r>
                      <a:r>
                        <a:rPr lang="zh-CN" altLang="en-US" sz="2400"/>
                        <a:t>等修饰</a:t>
                      </a:r>
                      <a:r>
                        <a:rPr lang="en-US" altLang="zh-CN" sz="2400"/>
                        <a:t>;</a:t>
                      </a:r>
                      <a:r>
                        <a:rPr lang="zh-CN" altLang="en-US" sz="2400"/>
                        <a:t>先行词既有人又有物</a:t>
                      </a:r>
                      <a:r>
                        <a:rPr lang="en-US" altLang="zh-CN" sz="2400"/>
                        <a:t>; </a:t>
                      </a:r>
                      <a:r>
                        <a:rPr lang="zh-CN" altLang="en-US" sz="2400"/>
                        <a:t>前已出现</a:t>
                      </a:r>
                      <a:r>
                        <a:rPr lang="en-US" altLang="zh-CN" sz="2400"/>
                        <a:t>who</a:t>
                      </a:r>
                      <a:r>
                        <a:rPr lang="zh-CN" altLang="en-US" sz="2400"/>
                        <a:t>此类词</a:t>
                      </a:r>
                      <a:r>
                        <a:rPr lang="en-US" altLang="zh-CN" sz="2400"/>
                        <a:t>;</a:t>
                      </a:r>
                      <a:r>
                        <a:rPr lang="zh-CN" altLang="en-US" sz="2400"/>
                        <a:t>作表语</a:t>
                      </a:r>
                    </a:p>
                  </a:txBody>
                  <a:tcPr>
                    <a:solidFill>
                      <a:schemeClr val="accent6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只能用</a:t>
                      </a:r>
                      <a:r>
                        <a:rPr lang="en-US" altLang="zh-CN" sz="2400"/>
                        <a:t>that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介词</a:t>
                      </a:r>
                      <a:r>
                        <a:rPr lang="en-US" altLang="zh-CN" sz="2400"/>
                        <a:t>(</a:t>
                      </a:r>
                      <a:r>
                        <a:rPr lang="zh-CN" altLang="en-US" sz="2400"/>
                        <a:t>常考动词词组</a:t>
                      </a:r>
                      <a:r>
                        <a:rPr lang="en-US" altLang="zh-CN" sz="2400"/>
                        <a:t>)</a:t>
                      </a:r>
                      <a:r>
                        <a:rPr lang="zh-CN" altLang="en-US" sz="2400"/>
                        <a:t>；逗号</a:t>
                      </a:r>
                      <a:r>
                        <a:rPr lang="en-US" altLang="zh-CN" sz="2400"/>
                        <a:t>“</a:t>
                      </a:r>
                      <a:r>
                        <a:rPr lang="zh-CN" altLang="en-US" sz="3600" b="1"/>
                        <a:t>，</a:t>
                      </a:r>
                      <a:r>
                        <a:rPr lang="en-US" altLang="zh-CN" sz="2400"/>
                        <a:t>”</a:t>
                      </a:r>
                    </a:p>
                  </a:txBody>
                  <a:tcPr>
                    <a:solidFill>
                      <a:schemeClr val="accent6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只能用</a:t>
                      </a:r>
                      <a:r>
                        <a:rPr lang="en-US" altLang="zh-CN" sz="2400"/>
                        <a:t>which</a:t>
                      </a:r>
                    </a:p>
                  </a:txBody>
                  <a:tcPr>
                    <a:solidFill>
                      <a:schemeClr val="accent6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谢谢观看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</a:p>
        </p:txBody>
      </p:sp>
      <p:pic>
        <p:nvPicPr>
          <p:cNvPr id="5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1658600" y="10858500"/>
            <a:ext cx="342900" cy="266700"/>
          </a:xfrm>
          <a:prstGeom prst="cube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10" y="541655"/>
            <a:ext cx="9094470" cy="923290"/>
          </a:xfrm>
          <a:solidFill>
            <a:schemeClr val="tx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定语从句</a:t>
            </a:r>
            <a:r>
              <a:rPr lang="en-US" altLang="zh-CN" sz="3600" b="1">
                <a:solidFill>
                  <a:schemeClr val="bg1"/>
                </a:solidFill>
              </a:rPr>
              <a:t>: </a:t>
            </a:r>
            <a:r>
              <a:rPr lang="zh-CN" altLang="en-US" sz="3600" b="1" i="1" u="sng">
                <a:solidFill>
                  <a:schemeClr val="bg1"/>
                </a:solidFill>
              </a:rPr>
              <a:t>限制性定语从句</a:t>
            </a:r>
            <a:r>
              <a:rPr lang="en-US" altLang="zh-CN" sz="3600" b="1">
                <a:solidFill>
                  <a:schemeClr val="bg1"/>
                </a:solidFill>
              </a:rPr>
              <a:t>&amp;</a:t>
            </a:r>
            <a:r>
              <a:rPr lang="zh-CN" altLang="en-US" sz="3600" b="1">
                <a:solidFill>
                  <a:schemeClr val="bg1"/>
                </a:solidFill>
              </a:rPr>
              <a:t>非限制性定语从句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6490" y="179641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1. Definition(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定义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marL="0" indent="0"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先行词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&amp;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关系词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连接词，指代先行词，从句充当成分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marL="0" indent="0"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关系代词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</a:p>
          <a:p>
            <a:pPr marL="0" indent="0"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    1)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作主语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宾语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marL="0" indent="0"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作定语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表从属关系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  <a:p>
            <a:pPr marL="0" indent="0"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    2)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代指物时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:!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只能用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that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的情况</a:t>
            </a:r>
          </a:p>
          <a:p>
            <a:pPr marL="0" indent="0">
              <a:buNone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                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只能用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which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的情况</a:t>
            </a:r>
          </a:p>
          <a:p>
            <a:pPr marL="0" indent="0">
              <a:buNone/>
            </a:pP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4.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关系副词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490220" y="1615440"/>
            <a:ext cx="868680" cy="3991610"/>
          </a:xfrm>
          <a:prstGeom prst="lef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4857750" y="4479925"/>
            <a:ext cx="1236345" cy="576580"/>
          </a:xfrm>
          <a:prstGeom prst="roundRect">
            <a:avLst/>
          </a:prstGeom>
          <a:solidFill>
            <a:schemeClr val="bg1"/>
          </a:solidFill>
          <a:ln w="603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2310" y="34925"/>
            <a:ext cx="7886700" cy="1325563"/>
          </a:xfrm>
        </p:spPr>
        <p:txBody>
          <a:bodyPr/>
          <a:lstStyle/>
          <a:p>
            <a:r>
              <a:rPr lang="en-US" altLang="zh-CN"/>
              <a:t>Definition</a:t>
            </a:r>
            <a:r>
              <a:rPr lang="zh-CN" altLang="en-US"/>
              <a:t>定义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2925" y="1216025"/>
            <a:ext cx="8524240" cy="4816475"/>
          </a:xfrm>
        </p:spPr>
        <p:txBody>
          <a:bodyPr/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定语从句：在复合句中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作定语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修饰主句中某一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名词或代词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的从句叫定语从句。</a:t>
            </a: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先行词：被定语从句修饰的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名词或代词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，叫作先行词。</a:t>
            </a: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关系词：引导定语从句的词，叫作关系词。它有三个作用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(1.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连接从句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;2.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指代先行词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;3.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在从句中充当成分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244475" y="-206375"/>
            <a:ext cx="232410" cy="7172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5400000">
            <a:off x="4415790" y="-3707765"/>
            <a:ext cx="232410" cy="9655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5430" y="4469765"/>
            <a:ext cx="89052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</a:rPr>
              <a:t>I watched a cartoon which is </a:t>
            </a:r>
            <a:r>
              <a:rPr lang="en-US" altLang="zh-CN" sz="3600" b="1" i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</a:rPr>
              <a:t>Peppa Pig</a:t>
            </a:r>
            <a:r>
              <a:rPr lang="en-US" altLang="zh-CN" sz="3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</a:rPr>
              <a:t>.</a:t>
            </a:r>
          </a:p>
        </p:txBody>
      </p:sp>
      <p:sp>
        <p:nvSpPr>
          <p:cNvPr id="6" name="左大括号 5"/>
          <p:cNvSpPr/>
          <p:nvPr/>
        </p:nvSpPr>
        <p:spPr>
          <a:xfrm rot="16200000">
            <a:off x="6557010" y="3303270"/>
            <a:ext cx="257810" cy="3658870"/>
          </a:xfrm>
          <a:prstGeom prst="lef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796155" y="3870325"/>
            <a:ext cx="2347595" cy="521970"/>
          </a:xfrm>
          <a:prstGeom prst="rect">
            <a:avLst/>
          </a:prstGeom>
          <a:noFill/>
          <a:ln w="53975" cmpd="sng">
            <a:solidFill>
              <a:srgbClr val="FFFF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关系词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relative</a:t>
            </a:r>
          </a:p>
        </p:txBody>
      </p:sp>
      <p:sp>
        <p:nvSpPr>
          <p:cNvPr id="9" name="双括号 8"/>
          <p:cNvSpPr/>
          <p:nvPr/>
        </p:nvSpPr>
        <p:spPr>
          <a:xfrm>
            <a:off x="2776220" y="4306570"/>
            <a:ext cx="2019935" cy="991235"/>
          </a:xfrm>
          <a:prstGeom prst="bracketPair">
            <a:avLst/>
          </a:prstGeom>
          <a:ln w="952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23160" y="5297805"/>
            <a:ext cx="2433320" cy="1383665"/>
          </a:xfrm>
          <a:prstGeom prst="rect">
            <a:avLst/>
          </a:prstGeom>
          <a:noFill/>
          <a:ln w="85725" cmpd="sng">
            <a:solidFill>
              <a:srgbClr val="FFFF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sz="2800">
                <a:latin typeface="宋体" panose="02010600030101010101" pitchFamily="2" charset="-122"/>
                <a:ea typeface="宋体" panose="02010600030101010101" pitchFamily="2" charset="-122"/>
              </a:rPr>
              <a:t>先行词   </a:t>
            </a:r>
            <a:r>
              <a:rPr sz="2800">
                <a:latin typeface="Times New Roman" panose="02020603050405020304" charset="0"/>
              </a:rPr>
              <a:t>antecedent</a:t>
            </a:r>
          </a:p>
          <a:p>
            <a:pPr algn="ctr"/>
            <a:r>
              <a:rPr sz="2800">
                <a:latin typeface="Times New Roman" panose="02020603050405020304" charset="0"/>
              </a:rPr>
              <a:t>/,æntɪ'siːd(ə)nt/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32450" y="5661660"/>
            <a:ext cx="2727325" cy="521970"/>
          </a:xfrm>
          <a:prstGeom prst="rect">
            <a:avLst/>
          </a:prstGeom>
          <a:noFill/>
          <a:ln w="69850" cmpd="sng">
            <a:solidFill>
              <a:srgbClr val="FFFF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Times New Roman" panose="02020603050405020304" charset="0"/>
              </a:rPr>
              <a:t>attributive </a:t>
            </a:r>
            <a:r>
              <a:rPr lang="en-US" altLang="zh-CN" sz="2800">
                <a:latin typeface="Times New Roman" panose="02020603050405020304" charset="0"/>
              </a:rPr>
              <a:t>clause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150235" y="3112770"/>
            <a:ext cx="735330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948305" y="1732915"/>
            <a:ext cx="821690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514215" y="2439035"/>
            <a:ext cx="758825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765" y="161925"/>
            <a:ext cx="8253730" cy="1325880"/>
          </a:xfrm>
        </p:spPr>
        <p:txBody>
          <a:bodyPr/>
          <a:lstStyle/>
          <a:p>
            <a:pPr algn="ctr"/>
            <a:r>
              <a:rPr lang="en-US" altLang="zh-CN" sz="3600">
                <a:latin typeface="Aharoni" panose="02010803020104030203" charset="0"/>
              </a:rPr>
              <a:t>Find the antecedent and the relative of the attributive clause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765" y="1631950"/>
            <a:ext cx="8840470" cy="4351655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 altLang="zh-CN">
                <a:latin typeface="Gungsuh" panose="02030600000101010101" charset="-127"/>
                <a:ea typeface="Gungsuh" panose="02030600000101010101" charset="-127"/>
              </a:rPr>
              <a:t>1. He is the man that I saw yesterday.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>
                <a:latin typeface="Gungsuh" panose="02030600000101010101" charset="-127"/>
                <a:ea typeface="Gungsuh" panose="02030600000101010101" charset="-127"/>
              </a:rPr>
              <a:t>2. They work in a factory that makes radio parts.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>
                <a:latin typeface="Gungsuh" panose="02030600000101010101" charset="-127"/>
                <a:ea typeface="Gungsuh" panose="02030600000101010101" charset="-127"/>
              </a:rPr>
              <a:t>3. I have a friend who likes listening to pop music.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>
                <a:latin typeface="Gungsuh" panose="02030600000101010101" charset="-127"/>
                <a:ea typeface="Gungsuh" panose="02030600000101010101" charset="-127"/>
              </a:rPr>
              <a:t>4. </a:t>
            </a:r>
            <a:r>
              <a:rPr lang="en-US" altLang="zh-CN">
                <a:latin typeface="Gungsuh" panose="02030600000101010101" charset="-127"/>
                <a:ea typeface="Gungsuh" panose="02030600000101010101" charset="-127"/>
                <a:sym typeface="+mn-ea"/>
              </a:rPr>
              <a:t>The first thing that we should do is to get some food.</a:t>
            </a:r>
            <a:endParaRPr lang="zh-CN" altLang="en-US">
              <a:latin typeface="Gungsuh" panose="02030600000101010101" charset="-127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左大括号 5"/>
          <p:cNvSpPr/>
          <p:nvPr/>
        </p:nvSpPr>
        <p:spPr>
          <a:xfrm rot="16200000">
            <a:off x="4735195" y="496570"/>
            <a:ext cx="107315" cy="348297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双括号 8"/>
          <p:cNvSpPr/>
          <p:nvPr/>
        </p:nvSpPr>
        <p:spPr>
          <a:xfrm>
            <a:off x="1581785" y="1683385"/>
            <a:ext cx="1366520" cy="608330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 rot="16200000">
            <a:off x="6407785" y="1016000"/>
            <a:ext cx="120015" cy="383476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双括号 9"/>
          <p:cNvSpPr/>
          <p:nvPr/>
        </p:nvSpPr>
        <p:spPr>
          <a:xfrm>
            <a:off x="2820670" y="2385060"/>
            <a:ext cx="1603375" cy="608330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 rot="16200000">
            <a:off x="5887085" y="887095"/>
            <a:ext cx="107315" cy="537908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双括号 12"/>
          <p:cNvSpPr/>
          <p:nvPr/>
        </p:nvSpPr>
        <p:spPr>
          <a:xfrm>
            <a:off x="1692910" y="3046730"/>
            <a:ext cx="1354455" cy="583565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 rot="16200000">
            <a:off x="4631055" y="2792095"/>
            <a:ext cx="76200" cy="286893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双括号 15"/>
          <p:cNvSpPr/>
          <p:nvPr/>
        </p:nvSpPr>
        <p:spPr>
          <a:xfrm>
            <a:off x="532765" y="3728720"/>
            <a:ext cx="2617470" cy="583565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211830" y="3753485"/>
            <a:ext cx="821690" cy="451485"/>
          </a:xfrm>
          <a:prstGeom prst="roundRect">
            <a:avLst/>
          </a:prstGeom>
          <a:solidFill>
            <a:schemeClr val="bg1">
              <a:alpha val="0"/>
            </a:schemeClr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5" grpId="0" animBg="1"/>
      <p:bldP spid="6" grpId="0" animBg="1"/>
      <p:bldP spid="9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5" y="-42545"/>
            <a:ext cx="8071485" cy="1325880"/>
          </a:xfrm>
        </p:spPr>
        <p:txBody>
          <a:bodyPr/>
          <a:lstStyle/>
          <a:p>
            <a:r>
              <a:rPr lang="zh-CN" altLang="en-US" sz="3600"/>
              <a:t>定语从句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254635" y="1006475"/>
          <a:ext cx="8692515" cy="260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6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缺主语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缺宾语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       </a:t>
                      </a:r>
                      <a:r>
                        <a:rPr lang="zh-CN" altLang="en-US" sz="2400"/>
                        <a:t>不缺主语</a:t>
                      </a:r>
                      <a:r>
                        <a:rPr lang="en-US" altLang="zh-CN" sz="2400"/>
                        <a:t>/</a:t>
                      </a:r>
                      <a:r>
                        <a:rPr lang="zh-CN" altLang="en-US" sz="2400"/>
                        <a:t>宾语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介词后面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有所属关系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无所属关系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先行词</a:t>
                      </a:r>
                      <a:r>
                        <a:rPr lang="en-US" altLang="zh-CN" sz="2400"/>
                        <a:t>: </a:t>
                      </a:r>
                      <a:r>
                        <a:rPr lang="zh-CN" altLang="en-US" sz="240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who/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whom/that/</a:t>
                      </a:r>
                      <a:r>
                        <a:rPr lang="zh-CN" altLang="en-US" sz="2400"/>
                        <a:t>省略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/>
                        <a:t>先行词</a:t>
                      </a:r>
                      <a:r>
                        <a:rPr lang="en-US" altLang="zh-CN" sz="2400"/>
                        <a:t>: </a:t>
                      </a:r>
                      <a:r>
                        <a:rPr lang="zh-CN" altLang="en-US" sz="2400"/>
                        <a:t>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which/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/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which/that/</a:t>
                      </a:r>
                      <a:r>
                        <a:rPr lang="zh-CN" altLang="en-US" sz="2400"/>
                        <a:t>省略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when/why/where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which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圆角矩形 2"/>
          <p:cNvSpPr/>
          <p:nvPr/>
        </p:nvSpPr>
        <p:spPr>
          <a:xfrm>
            <a:off x="1503045" y="1973580"/>
            <a:ext cx="986790" cy="723900"/>
          </a:xfrm>
          <a:prstGeom prst="roundRect">
            <a:avLst/>
          </a:prstGeom>
          <a:solidFill>
            <a:srgbClr val="F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635250" y="1948180"/>
            <a:ext cx="1531620" cy="723900"/>
          </a:xfrm>
          <a:prstGeom prst="roundRect">
            <a:avLst/>
          </a:prstGeom>
          <a:solidFill>
            <a:srgbClr val="F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324985" y="1973580"/>
            <a:ext cx="1411605" cy="723900"/>
          </a:xfrm>
          <a:prstGeom prst="roundRect">
            <a:avLst/>
          </a:prstGeom>
          <a:solidFill>
            <a:srgbClr val="F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889875" y="1973580"/>
            <a:ext cx="1017905" cy="723900"/>
          </a:xfrm>
          <a:prstGeom prst="roundRect">
            <a:avLst/>
          </a:prstGeom>
          <a:solidFill>
            <a:srgbClr val="F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487170" y="2833370"/>
            <a:ext cx="1017905" cy="723900"/>
          </a:xfrm>
          <a:prstGeom prst="roundRect">
            <a:avLst/>
          </a:prstGeom>
          <a:solidFill>
            <a:srgbClr val="FF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635250" y="2833370"/>
            <a:ext cx="1471295" cy="723900"/>
          </a:xfrm>
          <a:prstGeom prst="roundRect">
            <a:avLst/>
          </a:prstGeom>
          <a:solidFill>
            <a:srgbClr val="FF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324985" y="2833370"/>
            <a:ext cx="1471295" cy="723900"/>
          </a:xfrm>
          <a:prstGeom prst="roundRect">
            <a:avLst/>
          </a:prstGeom>
          <a:solidFill>
            <a:srgbClr val="FF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115050" y="2833370"/>
            <a:ext cx="1471295" cy="723900"/>
          </a:xfrm>
          <a:prstGeom prst="roundRect">
            <a:avLst/>
          </a:prstGeom>
          <a:solidFill>
            <a:srgbClr val="FF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7889875" y="2833370"/>
            <a:ext cx="994410" cy="723900"/>
          </a:xfrm>
          <a:prstGeom prst="roundRect">
            <a:avLst/>
          </a:prstGeom>
          <a:solidFill>
            <a:srgbClr val="FFE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6110605" y="2832735"/>
            <a:ext cx="1724660" cy="880745"/>
          </a:xfrm>
          <a:prstGeom prst="roundRect">
            <a:avLst/>
          </a:prstGeom>
          <a:solidFill>
            <a:schemeClr val="bg1">
              <a:alpha val="0"/>
            </a:schemeClr>
          </a:solidFill>
          <a:ln w="603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150235" y="3112770"/>
            <a:ext cx="735330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948305" y="1732915"/>
            <a:ext cx="821690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514215" y="2439035"/>
            <a:ext cx="758825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765" y="1631950"/>
            <a:ext cx="8840470" cy="4351655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 altLang="zh-CN">
                <a:latin typeface="Gungsuh" panose="02030600000101010101" charset="-127"/>
                <a:ea typeface="Gungsuh" panose="02030600000101010101" charset="-127"/>
              </a:rPr>
              <a:t>1. He is the man that I saw yesterday.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>
                <a:latin typeface="Gungsuh" panose="02030600000101010101" charset="-127"/>
                <a:ea typeface="Gungsuh" panose="02030600000101010101" charset="-127"/>
              </a:rPr>
              <a:t>2. They work in a factory that makes radio parts.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>
                <a:latin typeface="Gungsuh" panose="02030600000101010101" charset="-127"/>
                <a:ea typeface="Gungsuh" panose="02030600000101010101" charset="-127"/>
              </a:rPr>
              <a:t>3. I have a friend who likes listening to pop music.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>
                <a:latin typeface="Gungsuh" panose="02030600000101010101" charset="-127"/>
                <a:ea typeface="Gungsuh" panose="02030600000101010101" charset="-127"/>
              </a:rPr>
              <a:t>4. </a:t>
            </a:r>
            <a:r>
              <a:rPr lang="en-US" altLang="zh-CN">
                <a:latin typeface="Gungsuh" panose="02030600000101010101" charset="-127"/>
                <a:ea typeface="Gungsuh" panose="02030600000101010101" charset="-127"/>
                <a:sym typeface="+mn-ea"/>
              </a:rPr>
              <a:t>The first thing that we should do is to get some food.</a:t>
            </a:r>
            <a:endParaRPr lang="zh-CN" altLang="en-US">
              <a:latin typeface="Gungsuh" panose="02030600000101010101" charset="-127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左大括号 5"/>
          <p:cNvSpPr/>
          <p:nvPr/>
        </p:nvSpPr>
        <p:spPr>
          <a:xfrm rot="16200000">
            <a:off x="4735195" y="496570"/>
            <a:ext cx="107315" cy="348297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双括号 8"/>
          <p:cNvSpPr/>
          <p:nvPr/>
        </p:nvSpPr>
        <p:spPr>
          <a:xfrm>
            <a:off x="1581785" y="1683385"/>
            <a:ext cx="1366520" cy="608330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 rot="16200000">
            <a:off x="6407785" y="1016000"/>
            <a:ext cx="120015" cy="383476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双括号 9"/>
          <p:cNvSpPr/>
          <p:nvPr/>
        </p:nvSpPr>
        <p:spPr>
          <a:xfrm>
            <a:off x="2820670" y="2385060"/>
            <a:ext cx="1603375" cy="608330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 rot="16200000">
            <a:off x="5887085" y="887095"/>
            <a:ext cx="107315" cy="537908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双括号 12"/>
          <p:cNvSpPr/>
          <p:nvPr/>
        </p:nvSpPr>
        <p:spPr>
          <a:xfrm>
            <a:off x="1692910" y="3046730"/>
            <a:ext cx="1354455" cy="583565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 rot="16200000">
            <a:off x="4631055" y="2792095"/>
            <a:ext cx="76200" cy="286893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双括号 15"/>
          <p:cNvSpPr/>
          <p:nvPr/>
        </p:nvSpPr>
        <p:spPr>
          <a:xfrm>
            <a:off x="532765" y="3728720"/>
            <a:ext cx="2617470" cy="583565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3211830" y="3753485"/>
            <a:ext cx="821690" cy="451485"/>
          </a:xfrm>
          <a:prstGeom prst="roundRect">
            <a:avLst/>
          </a:prstGeom>
          <a:solidFill>
            <a:schemeClr val="bg1">
              <a:alpha val="0"/>
            </a:schemeClr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4"/>
          <p:cNvSpPr>
            <a:spLocks noGrp="1"/>
          </p:cNvSpPr>
          <p:nvPr/>
        </p:nvSpPr>
        <p:spPr>
          <a:xfrm>
            <a:off x="-11430" y="-28575"/>
            <a:ext cx="3126740" cy="114554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b="1">
                <a:solidFill>
                  <a:schemeClr val="bg1"/>
                </a:solidFill>
              </a:rPr>
              <a:t>关系代词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/>
          <p:cNvSpPr/>
          <p:nvPr/>
        </p:nvSpPr>
        <p:spPr>
          <a:xfrm>
            <a:off x="5320665" y="5506085"/>
            <a:ext cx="531495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639435" y="4973955"/>
            <a:ext cx="531495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2258060" y="3962400"/>
            <a:ext cx="605790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3046730" y="3410585"/>
            <a:ext cx="649605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6679565" y="2425700"/>
            <a:ext cx="636905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964180" y="1453515"/>
            <a:ext cx="1471930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152140" y="922655"/>
            <a:ext cx="1429385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107055" y="351155"/>
            <a:ext cx="1176020" cy="45148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3250" y="273050"/>
            <a:ext cx="7886700" cy="5904230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1. Is he the man who/that wants to see you?</a:t>
            </a: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2. He is the man whom/that I saw yesterday.</a:t>
            </a: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3. The package which/that you are carrying is about to come unwrapped.</a:t>
            </a: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4. That is one of the most interesting books that are sold in the bookshop.</a:t>
            </a: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5. The first thing that we should do is to get some food.</a:t>
            </a: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6. Nothing that the teacher does doesn't influence his students.</a:t>
            </a: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7. My necklace is not the only thing that is missing.</a:t>
            </a: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8. China is no longer the country that she was.</a:t>
            </a:r>
          </a:p>
        </p:txBody>
      </p:sp>
      <p:sp>
        <p:nvSpPr>
          <p:cNvPr id="6" name="左大括号 5"/>
          <p:cNvSpPr/>
          <p:nvPr/>
        </p:nvSpPr>
        <p:spPr>
          <a:xfrm rot="16200000">
            <a:off x="4839970" y="-951230"/>
            <a:ext cx="107315" cy="348297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双括号 8"/>
          <p:cNvSpPr/>
          <p:nvPr/>
        </p:nvSpPr>
        <p:spPr>
          <a:xfrm>
            <a:off x="1884680" y="273050"/>
            <a:ext cx="1162685" cy="608330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 rot="16200000">
            <a:off x="5009515" y="-525145"/>
            <a:ext cx="120015" cy="383476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双括号 9"/>
          <p:cNvSpPr/>
          <p:nvPr/>
        </p:nvSpPr>
        <p:spPr>
          <a:xfrm>
            <a:off x="1884680" y="843915"/>
            <a:ext cx="1221740" cy="608330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 rot="16200000">
            <a:off x="4779645" y="-21590"/>
            <a:ext cx="76200" cy="370713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双括号 12"/>
          <p:cNvSpPr/>
          <p:nvPr/>
        </p:nvSpPr>
        <p:spPr>
          <a:xfrm>
            <a:off x="1179830" y="1351280"/>
            <a:ext cx="1783715" cy="583565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052060" y="1452245"/>
            <a:ext cx="1619250" cy="381635"/>
          </a:xfrm>
          <a:prstGeom prst="ellipse">
            <a:avLst/>
          </a:prstGeom>
          <a:solidFill>
            <a:schemeClr val="accent4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671310" y="1488440"/>
            <a:ext cx="334010" cy="381635"/>
          </a:xfrm>
          <a:prstGeom prst="ellipse">
            <a:avLst/>
          </a:prstGeom>
          <a:solidFill>
            <a:schemeClr val="bg2">
              <a:lumMod val="5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/>
          <p:cNvSpPr/>
          <p:nvPr/>
        </p:nvSpPr>
        <p:spPr>
          <a:xfrm rot="16200000">
            <a:off x="6611620" y="4481195"/>
            <a:ext cx="76200" cy="181229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双括号 21"/>
          <p:cNvSpPr/>
          <p:nvPr/>
        </p:nvSpPr>
        <p:spPr>
          <a:xfrm>
            <a:off x="5782945" y="2331720"/>
            <a:ext cx="888365" cy="583565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左大括号 22"/>
          <p:cNvSpPr/>
          <p:nvPr/>
        </p:nvSpPr>
        <p:spPr>
          <a:xfrm rot="16200000">
            <a:off x="7571740" y="1997075"/>
            <a:ext cx="76200" cy="175958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大括号 23"/>
          <p:cNvSpPr/>
          <p:nvPr/>
        </p:nvSpPr>
        <p:spPr>
          <a:xfrm rot="16200000">
            <a:off x="1774825" y="2310130"/>
            <a:ext cx="76835" cy="210185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双括号 25"/>
          <p:cNvSpPr/>
          <p:nvPr/>
        </p:nvSpPr>
        <p:spPr>
          <a:xfrm>
            <a:off x="3693160" y="5506085"/>
            <a:ext cx="1528445" cy="583565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左大括号 26"/>
          <p:cNvSpPr/>
          <p:nvPr/>
        </p:nvSpPr>
        <p:spPr>
          <a:xfrm rot="16200000">
            <a:off x="4231640" y="2677795"/>
            <a:ext cx="102235" cy="247015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054475" y="3479800"/>
            <a:ext cx="1501140" cy="381635"/>
          </a:xfrm>
          <a:prstGeom prst="ellipse">
            <a:avLst/>
          </a:prstGeom>
          <a:solidFill>
            <a:schemeClr val="accent4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555615" y="3479800"/>
            <a:ext cx="334010" cy="381635"/>
          </a:xfrm>
          <a:prstGeom prst="ellipse">
            <a:avLst/>
          </a:prstGeom>
          <a:solidFill>
            <a:schemeClr val="bg2">
              <a:lumMod val="5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双括号 29"/>
          <p:cNvSpPr/>
          <p:nvPr/>
        </p:nvSpPr>
        <p:spPr>
          <a:xfrm>
            <a:off x="1180465" y="3378835"/>
            <a:ext cx="1866265" cy="583565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388485" y="4002405"/>
            <a:ext cx="829945" cy="381635"/>
          </a:xfrm>
          <a:prstGeom prst="ellipse">
            <a:avLst/>
          </a:prstGeom>
          <a:solidFill>
            <a:schemeClr val="accent4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221605" y="4015105"/>
            <a:ext cx="2294255" cy="381635"/>
          </a:xfrm>
          <a:prstGeom prst="ellipse">
            <a:avLst/>
          </a:prstGeom>
          <a:solidFill>
            <a:schemeClr val="bg2">
              <a:lumMod val="5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左大括号 33"/>
          <p:cNvSpPr/>
          <p:nvPr/>
        </p:nvSpPr>
        <p:spPr>
          <a:xfrm rot="16200000">
            <a:off x="3662045" y="2877820"/>
            <a:ext cx="76200" cy="2922905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双括号 34"/>
          <p:cNvSpPr/>
          <p:nvPr/>
        </p:nvSpPr>
        <p:spPr>
          <a:xfrm>
            <a:off x="1179830" y="3962400"/>
            <a:ext cx="1059815" cy="583565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双括号 36"/>
          <p:cNvSpPr/>
          <p:nvPr/>
        </p:nvSpPr>
        <p:spPr>
          <a:xfrm>
            <a:off x="3798570" y="4922520"/>
            <a:ext cx="1757045" cy="583565"/>
          </a:xfrm>
          <a:prstGeom prst="bracketPair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左大括号 38"/>
          <p:cNvSpPr/>
          <p:nvPr/>
        </p:nvSpPr>
        <p:spPr>
          <a:xfrm rot="16200000">
            <a:off x="6188710" y="4987290"/>
            <a:ext cx="76200" cy="181229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7005320" y="35941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主语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132955" y="92265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宾语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163435" y="187007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宾语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132955" y="287782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主语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194675" y="337883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宾语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300595" y="445198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宾语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730490" y="506285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主语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515860" y="556768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宾语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4" grpId="0" animBg="1"/>
      <p:bldP spid="36" grpId="0" animBg="1"/>
      <p:bldP spid="31" grpId="0" animBg="1"/>
      <p:bldP spid="25" grpId="0" animBg="1"/>
      <p:bldP spid="7" grpId="0" animBg="1"/>
      <p:bldP spid="5" grpId="0" animBg="1"/>
      <p:bldP spid="11" grpId="0" animBg="1"/>
      <p:bldP spid="6" grpId="0" animBg="1"/>
      <p:bldP spid="9" grpId="0" animBg="1"/>
      <p:bldP spid="8" grpId="0" animBg="1"/>
      <p:bldP spid="10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295" y="1806575"/>
            <a:ext cx="8809990" cy="5686425"/>
          </a:xfrm>
        </p:spPr>
        <p:txBody>
          <a:bodyPr>
            <a:normAutofit lnSpcReduction="10000"/>
          </a:bodyPr>
          <a:lstStyle/>
          <a:p>
            <a:r>
              <a:rPr lang="en-US" altLang="zh-CN" sz="2800"/>
              <a:t>1. </a:t>
            </a:r>
            <a:r>
              <a:rPr lang="en-US" altLang="zh-CN" sz="2800">
                <a:solidFill>
                  <a:srgbClr val="FF0000"/>
                </a:solidFill>
              </a:rPr>
              <a:t>The man</a:t>
            </a:r>
            <a:r>
              <a:rPr lang="en-US" altLang="zh-CN" sz="2800"/>
              <a:t> stands there</a:t>
            </a:r>
            <a:r>
              <a:rPr lang="en-US" altLang="zh-CN" sz="2800" b="1">
                <a:solidFill>
                  <a:srgbClr val="7030A0"/>
                </a:solidFill>
              </a:rPr>
              <a:t>who/that</a:t>
            </a:r>
            <a:r>
              <a:rPr lang="en-US" altLang="zh-CN" sz="2800"/>
              <a:t> wants to see you.</a:t>
            </a:r>
          </a:p>
          <a:p>
            <a:r>
              <a:rPr lang="en-US" altLang="zh-CN" sz="2800"/>
              <a:t>2.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The man</a:t>
            </a:r>
            <a:r>
              <a:rPr lang="en-US" altLang="zh-CN" sz="2800">
                <a:sym typeface="+mn-ea"/>
              </a:rPr>
              <a:t> stands there</a:t>
            </a:r>
            <a:r>
              <a:rPr lang="en-US" altLang="zh-CN" sz="2800"/>
              <a:t> </a:t>
            </a:r>
            <a:r>
              <a:rPr lang="en-US" altLang="zh-CN" sz="2800" b="1">
                <a:solidFill>
                  <a:srgbClr val="7030A0"/>
                </a:solidFill>
              </a:rPr>
              <a:t>whom/that/(</a:t>
            </a:r>
            <a:r>
              <a:rPr lang="zh-CN" altLang="en-US" sz="2800" b="1">
                <a:solidFill>
                  <a:srgbClr val="7030A0"/>
                </a:solidFill>
              </a:rPr>
              <a:t>省略</a:t>
            </a:r>
            <a:r>
              <a:rPr lang="en-US" altLang="zh-CN" sz="2800" b="1">
                <a:solidFill>
                  <a:srgbClr val="7030A0"/>
                </a:solidFill>
              </a:rPr>
              <a:t>)</a:t>
            </a:r>
            <a:r>
              <a:rPr lang="en-US" altLang="zh-CN" sz="2800"/>
              <a:t> I saw yesterday.</a:t>
            </a:r>
          </a:p>
          <a:p>
            <a:endParaRPr lang="en-US" altLang="zh-CN" sz="2800"/>
          </a:p>
          <a:p>
            <a:r>
              <a:rPr lang="en-US" altLang="zh-CN" sz="2800"/>
              <a:t>3. This is </a:t>
            </a:r>
            <a:r>
              <a:rPr lang="en-US" altLang="zh-CN" sz="2800">
                <a:solidFill>
                  <a:srgbClr val="FF0000"/>
                </a:solidFill>
              </a:rPr>
              <a:t>the cat</a:t>
            </a:r>
            <a:r>
              <a:rPr lang="en-US" altLang="zh-CN" sz="2800"/>
              <a:t> </a:t>
            </a:r>
            <a:r>
              <a:rPr lang="en-US" altLang="zh-CN" sz="2800" b="1">
                <a:solidFill>
                  <a:srgbClr val="7030A0"/>
                </a:solidFill>
              </a:rPr>
              <a:t>which/that</a:t>
            </a:r>
            <a:r>
              <a:rPr lang="en-US" altLang="zh-CN" sz="2800"/>
              <a:t> ate the fish.</a:t>
            </a:r>
          </a:p>
          <a:p>
            <a:r>
              <a:rPr lang="en-US" altLang="zh-CN" sz="2800"/>
              <a:t>4. This is </a:t>
            </a:r>
            <a:r>
              <a:rPr lang="en-US" altLang="zh-CN" sz="2800">
                <a:solidFill>
                  <a:srgbClr val="FF0000"/>
                </a:solidFill>
              </a:rPr>
              <a:t>the cat </a:t>
            </a:r>
            <a:r>
              <a:rPr lang="en-US" altLang="zh-CN" sz="2800" b="1">
                <a:solidFill>
                  <a:srgbClr val="7030A0"/>
                </a:solidFill>
              </a:rPr>
              <a:t>which/that/(</a:t>
            </a:r>
            <a:r>
              <a:rPr lang="zh-CN" altLang="en-US" sz="2800" b="1">
                <a:solidFill>
                  <a:srgbClr val="7030A0"/>
                </a:solidFill>
              </a:rPr>
              <a:t>省略</a:t>
            </a:r>
            <a:r>
              <a:rPr lang="en-US" altLang="zh-CN" sz="2800" b="1">
                <a:solidFill>
                  <a:srgbClr val="7030A0"/>
                </a:solidFill>
              </a:rPr>
              <a:t>)</a:t>
            </a:r>
            <a:r>
              <a:rPr lang="en-US" altLang="zh-CN" sz="2800"/>
              <a:t> I decide to buy.</a:t>
            </a:r>
          </a:p>
          <a:p>
            <a:endParaRPr lang="en-US" altLang="zh-CN" sz="2800"/>
          </a:p>
          <a:p>
            <a:r>
              <a:rPr lang="en-US" altLang="zh-CN" sz="2800"/>
              <a:t>5.  </a:t>
            </a:r>
            <a:r>
              <a:rPr lang="en-US" altLang="zh-CN" sz="2800">
                <a:solidFill>
                  <a:srgbClr val="FF0000"/>
                </a:solidFill>
              </a:rPr>
              <a:t>A child</a:t>
            </a:r>
            <a:r>
              <a:rPr lang="en-US" altLang="zh-CN" sz="2800"/>
              <a:t> </a:t>
            </a:r>
            <a:r>
              <a:rPr lang="en-US" altLang="zh-CN" sz="2800" b="1">
                <a:solidFill>
                  <a:srgbClr val="7030A0"/>
                </a:solidFill>
              </a:rPr>
              <a:t>whose</a:t>
            </a:r>
            <a:r>
              <a:rPr lang="en-US" altLang="zh-CN" sz="2800"/>
              <a:t> parents are dead is called orphan(</a:t>
            </a:r>
            <a:r>
              <a:rPr lang="zh-CN" altLang="en-US" sz="2800"/>
              <a:t>孤儿</a:t>
            </a:r>
            <a:r>
              <a:rPr lang="en-US" altLang="zh-CN" sz="2800"/>
              <a:t>).</a:t>
            </a:r>
          </a:p>
          <a:p>
            <a:r>
              <a:rPr lang="en-US" altLang="zh-CN" sz="2800"/>
              <a:t>6. This is </a:t>
            </a:r>
            <a:r>
              <a:rPr lang="en-US" altLang="zh-CN" sz="2800">
                <a:solidFill>
                  <a:srgbClr val="FF0000"/>
                </a:solidFill>
              </a:rPr>
              <a:t>the house</a:t>
            </a:r>
            <a:r>
              <a:rPr lang="en-US" altLang="zh-CN" sz="2800"/>
              <a:t> </a:t>
            </a:r>
            <a:r>
              <a:rPr lang="en-US" altLang="zh-CN" sz="2800" b="1">
                <a:solidFill>
                  <a:srgbClr val="7030A0"/>
                </a:solidFill>
              </a:rPr>
              <a:t>whose</a:t>
            </a:r>
            <a:r>
              <a:rPr lang="en-US" altLang="zh-CN" sz="2800"/>
              <a:t> roof is broken.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11430" y="-28575"/>
            <a:ext cx="3126740" cy="114554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 algn="ctr"/>
            <a:r>
              <a:rPr lang="zh-CN" altLang="en-US" sz="5400" b="1">
                <a:solidFill>
                  <a:schemeClr val="bg1"/>
                </a:solidFill>
              </a:rPr>
              <a:t>关系代词</a:t>
            </a:r>
          </a:p>
        </p:txBody>
      </p:sp>
      <p:sp>
        <p:nvSpPr>
          <p:cNvPr id="6" name="标题 4"/>
          <p:cNvSpPr>
            <a:spLocks noGrp="1"/>
          </p:cNvSpPr>
          <p:nvPr/>
        </p:nvSpPr>
        <p:spPr>
          <a:xfrm>
            <a:off x="7152640" y="-28575"/>
            <a:ext cx="1985645" cy="6184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600" b="1">
                <a:solidFill>
                  <a:schemeClr val="bg1"/>
                </a:solidFill>
                <a:sym typeface="+mn-ea"/>
              </a:rPr>
              <a:t>作主语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7" name="标题 4"/>
          <p:cNvSpPr>
            <a:spLocks noGrp="1"/>
          </p:cNvSpPr>
          <p:nvPr/>
        </p:nvSpPr>
        <p:spPr>
          <a:xfrm>
            <a:off x="7347585" y="589915"/>
            <a:ext cx="1790700" cy="64579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>
                <a:solidFill>
                  <a:schemeClr val="bg1"/>
                </a:solidFill>
                <a:sym typeface="+mn-ea"/>
              </a:rPr>
              <a:t>作宾语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8" name="标题 4"/>
          <p:cNvSpPr>
            <a:spLocks noGrp="1"/>
          </p:cNvSpPr>
          <p:nvPr/>
        </p:nvSpPr>
        <p:spPr>
          <a:xfrm>
            <a:off x="7500620" y="1160780"/>
            <a:ext cx="1637665" cy="64579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>
                <a:solidFill>
                  <a:schemeClr val="bg1"/>
                </a:solidFill>
                <a:sym typeface="+mn-ea"/>
              </a:rPr>
              <a:t>作定语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514215" y="1682750"/>
            <a:ext cx="1501775" cy="500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625340" y="2268855"/>
            <a:ext cx="2722245" cy="500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317875" y="3423285"/>
            <a:ext cx="1765935" cy="500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317875" y="3923665"/>
            <a:ext cx="2837180" cy="500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276475" y="4828540"/>
            <a:ext cx="1141095" cy="500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793490" y="5662930"/>
            <a:ext cx="1165225" cy="500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WI1ODM5Y2MxNGJlMDlhZWE3ZDM3OTE1OGJkZWQ2OWQifQ=="/>
  <p:tag name="KSO_WM_DOC_GUID" val="{4108dfd8-8dae-497a-b7ef-88bbaa724cdd}"/>
  <p:tag name="KSO_WPP_MARK_KEY" val="f734eeed-29d3-47fe-bd77-8060855e2cd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5053"/>
  <p:tag name="KSO_WM_UNIT_CLEAR" val="0"/>
  <p:tag name="KSO_WM_UNIT_COMPATIBLE" val="0"/>
  <p:tag name="KSO_WM_UNIT_HIGHLIGHT" val="0"/>
  <p:tag name="KSO_WM_UNIT_ID" val="custom20185053_1*a*1"/>
  <p:tag name="KSO_WM_UNIT_INDEX" val="1"/>
  <p:tag name="KSO_WM_UNIT_ISCONTENTSTITLE" val="0"/>
  <p:tag name="KSO_WM_UNIT_LAYERLEVEL" val="1"/>
  <p:tag name="KSO_WM_UNIT_PRESET_TEXT" val="红色清新通用模板"/>
  <p:tag name="KSO_WM_UNIT_TYPE" val="a"/>
  <p:tag name="KSO_WM_UNIT_VALUE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5053"/>
  <p:tag name="KSO_WM_UNIT_CLEAR" val="0"/>
  <p:tag name="KSO_WM_UNIT_COMPATIBLE" val="0"/>
  <p:tag name="KSO_WM_UNIT_HIGHLIGHT" val="0"/>
  <p:tag name="KSO_WM_UNIT_ID" val="custom20185053_1*b*1"/>
  <p:tag name="KSO_WM_UNIT_INDEX" val="1"/>
  <p:tag name="KSO_WM_UNIT_ISCONTENTSTITLE" val="0"/>
  <p:tag name="KSO_WM_UNIT_LAYERLEVEL" val="1"/>
  <p:tag name="KSO_WM_UNIT_PRESET_TEXT" val="A company is an association or collection of individuals."/>
  <p:tag name="KSO_WM_UNIT_TYPE" val="b"/>
  <p:tag name="KSO_WM_UNIT_VALUE" val="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50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50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5053_20"/>
  <p:tag name="KSO_WM_SLIDE_INDEX" val="20"/>
  <p:tag name="KSO_WM_SLIDE_ITEM_CNT" val="2"/>
  <p:tag name="KSO_WM_SLIDE_LAYOUT" val="a_b"/>
  <p:tag name="KSO_WM_SLIDE_LAYOUT_CNT" val="1_1"/>
  <p:tag name="KSO_WM_SLIDE_SUBTYPE" val="pureTxt"/>
  <p:tag name="KSO_WM_SLIDE_TYPE" val="endPage"/>
  <p:tag name="KSO_WM_TAG_VERSION" val="1.0"/>
  <p:tag name="KSO_WM_TEMPLATE_CATEGORY" val="custom"/>
  <p:tag name="KSO_WM_TEMPLATE_INDEX" val="2018505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5053"/>
  <p:tag name="KSO_WM_UNIT_CLEAR" val="0"/>
  <p:tag name="KSO_WM_UNIT_COMPATIBLE" val="0"/>
  <p:tag name="KSO_WM_UNIT_HIGHLIGHT" val="0"/>
  <p:tag name="KSO_WM_UNIT_ID" val="custom20185053_20*a*1"/>
  <p:tag name="KSO_WM_UNIT_INDEX" val="1"/>
  <p:tag name="KSO_WM_UNIT_ISCONTENTSTITLE" val="0"/>
  <p:tag name="KSO_WM_UNIT_LAYERLEVEL" val="1"/>
  <p:tag name="KSO_WM_UNIT_PRESET_TEXT" val="谢谢观看"/>
  <p:tag name="KSO_WM_UNIT_TYPE" val="a"/>
  <p:tag name="KSO_WM_UNIT_VALUE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5053"/>
  <p:tag name="KSO_WM_UNIT_CLEAR" val="0"/>
  <p:tag name="KSO_WM_UNIT_COMPATIBLE" val="0"/>
  <p:tag name="KSO_WM_UNIT_HIGHLIGHT" val="0"/>
  <p:tag name="KSO_WM_UNIT_ID" val="custom20185053_20*b*1"/>
  <p:tag name="KSO_WM_UNIT_INDEX" val="1"/>
  <p:tag name="KSO_WM_UNIT_ISCONTENTSTITLE" val="0"/>
  <p:tag name="KSO_WM_UNIT_LAYERLEVEL" val="1"/>
  <p:tag name="KSO_WM_UNIT_PRESET_TEXT" val="THANK YOU"/>
  <p:tag name="KSO_WM_UNIT_TYPE" val="b"/>
  <p:tag name="KSO_WM_UNIT_VALUE" val="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5053"/>
  <p:tag name="KSO_WM_TEMPLATE_JOB_ID" val="2"/>
  <p:tag name="KSO_WM_TEMPLATE_OUTLINE_ID" val="15"/>
  <p:tag name="KSO_WM_TEMPLATE_SCENE_ID" val="1"/>
  <p:tag name="KSO_WM_TEMPLATE_THUMBS_INDEX" val="1"/>
  <p:tag name="KSO_WM_TEMPLATE_TOPIC_DEFAULT" val="1"/>
  <p:tag name="KSO_WM_TEMPLATE_TOPIC_ID" val="28695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50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50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5053"/>
  <p:tag name="KSO_WM_TEMPLATE_JOB_ID" val="2"/>
  <p:tag name="KSO_WM_TEMPLATE_OUTLINE_ID" val="15"/>
  <p:tag name="KSO_WM_TEMPLATE_SCENE_ID" val="1"/>
  <p:tag name="KSO_WM_TEMPLATE_THUMBS_INDEX" val="1、2、3、4、5、6、10、16、17、18、19、20、"/>
  <p:tag name="KSO_WM_TEMPLATE_TOPIC_DEFAULT" val="1"/>
  <p:tag name="KSO_WM_TEMPLATE_TOPIC_ID" val="28695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5053_1"/>
  <p:tag name="KSO_WM_SLIDE_INDEX" val="1"/>
  <p:tag name="KSO_WM_SLIDE_ITEM_CNT" val="2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5053"/>
  <p:tag name="KSO_WM_TEMPLATE_THUMBS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5053"/>
  <p:tag name="KSO_WM_UNIT_ID" val="custom20185053_1*i*0"/>
  <p:tag name="KSO_WM_UNIT_INDEX" val="0"/>
  <p:tag name="KSO_WM_UNIT_TYPE" val="i"/>
</p:tagLst>
</file>

<file path=ppt/theme/theme1.xml><?xml version="1.0" encoding="utf-8"?>
<a:theme xmlns:a="http://schemas.openxmlformats.org/drawingml/2006/main" name="Office 主题">
  <a:themeElements>
    <a:clrScheme name="清新通用">
      <a:dk1>
        <a:srgbClr val="000000"/>
      </a:dk1>
      <a:lt1>
        <a:srgbClr val="FFFFFF"/>
      </a:lt1>
      <a:dk2>
        <a:srgbClr val="FFA1AD"/>
      </a:dk2>
      <a:lt2>
        <a:srgbClr val="FFF3EB"/>
      </a:lt2>
      <a:accent1>
        <a:srgbClr val="FFA1AD"/>
      </a:accent1>
      <a:accent2>
        <a:srgbClr val="FFA1AD"/>
      </a:accent2>
      <a:accent3>
        <a:srgbClr val="FFA1AD"/>
      </a:accent3>
      <a:accent4>
        <a:srgbClr val="FFA1AD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26">
      <a:dk1>
        <a:srgbClr val="000000"/>
      </a:dk1>
      <a:lt1>
        <a:srgbClr val="FFFFFF"/>
      </a:lt1>
      <a:dk2>
        <a:srgbClr val="FFA1AD"/>
      </a:dk2>
      <a:lt2>
        <a:srgbClr val="FFF3EB"/>
      </a:lt2>
      <a:accent1>
        <a:srgbClr val="FFA1AD"/>
      </a:accent1>
      <a:accent2>
        <a:srgbClr val="FFA1AD"/>
      </a:accent2>
      <a:accent3>
        <a:srgbClr val="FFA1AD"/>
      </a:accent3>
      <a:accent4>
        <a:srgbClr val="FFA1AD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26">
    <a:dk1>
      <a:srgbClr val="000000"/>
    </a:dk1>
    <a:lt1>
      <a:srgbClr val="FFFFFF"/>
    </a:lt1>
    <a:dk2>
      <a:srgbClr val="FFA1AD"/>
    </a:dk2>
    <a:lt2>
      <a:srgbClr val="FFF3EB"/>
    </a:lt2>
    <a:accent1>
      <a:srgbClr val="FFA1AD"/>
    </a:accent1>
    <a:accent2>
      <a:srgbClr val="FFA1AD"/>
    </a:accent2>
    <a:accent3>
      <a:srgbClr val="FFA1AD"/>
    </a:accent3>
    <a:accent4>
      <a:srgbClr val="FFA1AD"/>
    </a:accent4>
    <a:accent5>
      <a:srgbClr val="000000"/>
    </a:accent5>
    <a:accent6>
      <a:srgbClr val="FFFFFF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2363</Words>
  <Application>Microsoft Office PowerPoint</Application>
  <PresentationFormat>全屏显示(4:3)</PresentationFormat>
  <Paragraphs>338</Paragraphs>
  <Slides>29</Slides>
  <Notes>2</Notes>
  <HiddenSlides>4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Gungsuh</vt:lpstr>
      <vt:lpstr>黑体</vt:lpstr>
      <vt:lpstr>宋体</vt:lpstr>
      <vt:lpstr>微软雅黑</vt:lpstr>
      <vt:lpstr>Aharoni</vt:lpstr>
      <vt:lpstr>Arial</vt:lpstr>
      <vt:lpstr>Calibri</vt:lpstr>
      <vt:lpstr>Times New Roman</vt:lpstr>
      <vt:lpstr>Office 主题</vt:lpstr>
      <vt:lpstr>1_Office 主题</vt:lpstr>
      <vt:lpstr>Attributive Clause</vt:lpstr>
      <vt:lpstr>PowerPoint 演示文稿</vt:lpstr>
      <vt:lpstr>定语从句: 限制性定语从句&amp;非限制性定语从句</vt:lpstr>
      <vt:lpstr>Definition定义</vt:lpstr>
      <vt:lpstr>Find the antecedent and the relative of the attributive clause</vt:lpstr>
      <vt:lpstr>定语从句</vt:lpstr>
      <vt:lpstr>PowerPoint 演示文稿</vt:lpstr>
      <vt:lpstr>PowerPoint 演示文稿</vt:lpstr>
      <vt:lpstr>关系代词</vt:lpstr>
      <vt:lpstr>关系代词</vt:lpstr>
      <vt:lpstr>Exercise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关系代词:指代事物</vt:lpstr>
      <vt:lpstr>关系代词:指代事物</vt:lpstr>
      <vt:lpstr>Exercise: Which or That?</vt:lpstr>
      <vt:lpstr>介词+which</vt:lpstr>
      <vt:lpstr>关系副词</vt:lpstr>
      <vt:lpstr>Exercise: When、Where or Why?</vt:lpstr>
      <vt:lpstr>做题思路：</vt:lpstr>
      <vt:lpstr>Exercise(请使用适当的关系词，介词+关系词)</vt:lpstr>
      <vt:lpstr>定语从句常见错误</vt:lpstr>
      <vt:lpstr>限制性定语从句VS 非限制性定语从句</vt:lpstr>
      <vt:lpstr>定语从句</vt:lpstr>
      <vt:lpstr>定语从句</vt:lpstr>
      <vt:lpstr>谢谢观看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2022-10-20T12:34:51Z</cp:lastPrinted>
  <dcterms:created xsi:type="dcterms:W3CDTF">2022-10-20T12:34:51Z</dcterms:created>
  <dcterms:modified xsi:type="dcterms:W3CDTF">2023-04-14T09:02:22Z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