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311" r:id="rId4"/>
    <p:sldId id="312" r:id="rId5"/>
    <p:sldId id="331" r:id="rId6"/>
    <p:sldId id="293" r:id="rId7"/>
    <p:sldId id="262" r:id="rId8"/>
    <p:sldId id="333" r:id="rId9"/>
    <p:sldId id="313" r:id="rId10"/>
    <p:sldId id="314" r:id="rId11"/>
    <p:sldId id="327" r:id="rId12"/>
    <p:sldId id="302" r:id="rId13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r>
              <a:rPr lang="ru-RU" altLang="zh-CN" sz="1200" b="0" dirty="0"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ru-RU" altLang="zh-CN" sz="1200" b="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b="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b="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ru-RU" altLang="zh-CN" sz="1200" b="0" dirty="0">
                <a:latin typeface="Times New Roman" panose="02020603050405020304" pitchFamily="18" charset="0"/>
                <a:cs typeface="Arial" panose="020B0604020202020204" pitchFamily="34" charset="0"/>
              </a:rPr>
            </a:fld>
            <a:endParaRPr lang="ru-RU" altLang="zh-CN" sz="1200" b="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DBDB87F5-9180-4771-BD10-B64B190176CD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11288"/>
            <a:ext cx="82296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6063" y="1054100"/>
            <a:ext cx="59039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 vert="horz" lIns="45720" rIns="45720" rtlCol="0" anchor="ctr"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9144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4340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>
              <a:defRPr sz="1100" b="0">
                <a:solidFill>
                  <a:srgbClr val="636363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6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4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1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" name="Rectangle 184"/>
          <p:cNvSpPr>
            <a:spLocks noGrp="1" noChangeArrowheads="1"/>
          </p:cNvSpPr>
          <p:nvPr>
            <p:ph type="ctrTitle"/>
          </p:nvPr>
        </p:nvSpPr>
        <p:spPr>
          <a:xfrm>
            <a:off x="685800" y="2197100"/>
            <a:ext cx="7772400" cy="7524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233" name="Rectangle 18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None/>
              <a:defRPr/>
            </a:pP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34" name="Rectangle 186"/>
          <p:cNvSpPr>
            <a:spLocks noChangeArrowheads="1"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075" tIns="46038" rIns="92075" bIns="46038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zh-CN" altLang="zh-CN" sz="8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5605" name="Picture 18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953000" y="4572000"/>
            <a:ext cx="2895600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8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7" name="Rectangle 189"/>
          <p:cNvSpPr>
            <a:spLocks noChangeArrowheads="1"/>
          </p:cNvSpPr>
          <p:nvPr/>
        </p:nvSpPr>
        <p:spPr bwMode="auto">
          <a:xfrm>
            <a:off x="838200" y="2133600"/>
            <a:ext cx="7772400" cy="1143000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075" tIns="46038" rIns="92075" bIns="46038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zh-CN" altLang="zh-CN" sz="8000" b="0" i="0" u="none" strike="noStrike" kern="1200" cap="none" spc="0" normalizeH="0" baseline="0" noProof="0">
              <a:ln>
                <a:noFill/>
              </a:ln>
              <a:solidFill>
                <a:srgbClr val="F2020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5608" name="Picture 19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05400" y="4724400"/>
            <a:ext cx="2895600" cy="163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10975" cy="724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TextBox 14"/>
          <p:cNvSpPr txBox="1"/>
          <p:nvPr/>
        </p:nvSpPr>
        <p:spPr>
          <a:xfrm>
            <a:off x="1785938" y="714375"/>
            <a:ext cx="82153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9600" dirty="0">
                <a:latin typeface="Arial" panose="020B0604020202020204" pitchFamily="34" charset="0"/>
              </a:rPr>
              <a:t>  </a:t>
            </a:r>
            <a:r>
              <a:rPr lang="en-US" altLang="zh-CN" sz="7200" dirty="0">
                <a:latin typeface="Arial" panose="020B0604020202020204" pitchFamily="34" charset="0"/>
              </a:rPr>
              <a:t>11.2.1</a:t>
            </a:r>
            <a:r>
              <a:rPr lang="zh-CN" altLang="en-US" sz="7200" dirty="0">
                <a:latin typeface="Arial" panose="020B0604020202020204" pitchFamily="34" charset="0"/>
              </a:rPr>
              <a:t>正弦定理</a:t>
            </a:r>
            <a:endParaRPr lang="zh-CN" altLang="en-US" sz="7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401" name="Rectangle 353"/>
          <p:cNvSpPr/>
          <p:nvPr/>
        </p:nvSpPr>
        <p:spPr>
          <a:xfrm>
            <a:off x="152400" y="2868613"/>
            <a:ext cx="6983413" cy="5842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正弦定理可以解决三角形中的问题：</a:t>
            </a:r>
            <a:endParaRPr lang="zh-CN" altLang="ru-RU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02" name="Rectangle 354"/>
          <p:cNvSpPr/>
          <p:nvPr/>
        </p:nvSpPr>
        <p:spPr>
          <a:xfrm>
            <a:off x="533400" y="4038600"/>
            <a:ext cx="838200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0" hangingPunct="0"/>
            <a:r>
              <a:rPr lang="ru-RU" altLang="zh-CN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endParaRPr lang="ru-RU" altLang="zh-CN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03" name="Rectangle 355"/>
          <p:cNvSpPr/>
          <p:nvPr/>
        </p:nvSpPr>
        <p:spPr>
          <a:xfrm>
            <a:off x="1190625" y="5440363"/>
            <a:ext cx="5895975" cy="5794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zh-CN" altLang="ru-RU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两角和一边</a:t>
            </a:r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，求其他角和边</a:t>
            </a:r>
            <a:endParaRPr lang="zh-CN" altLang="ru-RU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04" name="Rectangle 356"/>
          <p:cNvSpPr/>
          <p:nvPr/>
        </p:nvSpPr>
        <p:spPr>
          <a:xfrm>
            <a:off x="304800" y="5410200"/>
            <a:ext cx="1066800" cy="10668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 eaLnBrk="0" hangingPunct="0"/>
            <a:r>
              <a:rPr lang="ru-RU" altLang="zh-CN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②</a:t>
            </a:r>
            <a:endParaRPr lang="ru-RU" altLang="zh-CN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ru-RU" altLang="zh-CN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05" name="Rectangle 357"/>
          <p:cNvSpPr/>
          <p:nvPr/>
        </p:nvSpPr>
        <p:spPr>
          <a:xfrm>
            <a:off x="1185863" y="4038600"/>
            <a:ext cx="7119937" cy="10668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zh-CN" altLang="ru-RU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两边和其中一边的对角</a:t>
            </a:r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，求另一边</a:t>
            </a:r>
            <a:endParaRPr lang="zh-CN" altLang="ru-RU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ru-RU" sz="32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的对角，进而可求其他的边和角</a:t>
            </a:r>
            <a:endParaRPr lang="zh-CN" altLang="ru-RU" sz="32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0" name="Object 1025"/>
          <p:cNvGraphicFramePr>
            <a:graphicFrameLocks noChangeAspect="1"/>
          </p:cNvGraphicFramePr>
          <p:nvPr/>
        </p:nvGraphicFramePr>
        <p:xfrm>
          <a:off x="946150" y="1011238"/>
          <a:ext cx="652621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2005965" imgH="393700" progId="Equation.3">
                  <p:embed/>
                </p:oleObj>
              </mc:Choice>
              <mc:Fallback>
                <p:oleObj name="" r:id="rId1" imgW="2005965" imgH="393700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6150" y="1011238"/>
                        <a:ext cx="6526213" cy="1268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2" dur="5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22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7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1" grpId="0" animBg="1"/>
      <p:bldP spid="2402" grpId="0" animBg="1"/>
      <p:bldP spid="2403" grpId="0" animBg="1"/>
      <p:bldP spid="2404" grpId="0" animBg="1"/>
      <p:bldP spid="24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3315" name="Rectangle 527"/>
          <p:cNvSpPr/>
          <p:nvPr/>
        </p:nvSpPr>
        <p:spPr>
          <a:xfrm>
            <a:off x="539750" y="3068638"/>
            <a:ext cx="4857750" cy="5794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（</a:t>
            </a:r>
            <a:r>
              <a:rPr lang="ru-RU" altLang="zh-CN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）正弦定理应用范围：</a:t>
            </a:r>
            <a:endParaRPr lang="zh-CN" altLang="ru-RU" sz="32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528"/>
          <p:cNvSpPr/>
          <p:nvPr/>
        </p:nvSpPr>
        <p:spPr>
          <a:xfrm>
            <a:off x="933450" y="4221163"/>
            <a:ext cx="838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eaLnBrk="0" hangingPunct="0"/>
            <a:r>
              <a:rPr lang="ru-RU" altLang="zh-CN" sz="24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① </a:t>
            </a:r>
            <a:endParaRPr lang="ru-RU" altLang="zh-CN" sz="24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ctangle 529"/>
          <p:cNvSpPr/>
          <p:nvPr/>
        </p:nvSpPr>
        <p:spPr>
          <a:xfrm>
            <a:off x="1390650" y="4076700"/>
            <a:ext cx="7092950" cy="57943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已知两角和任意边，求其他两边和一角</a:t>
            </a:r>
            <a:endParaRPr lang="zh-CN" altLang="ru-RU" sz="32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530"/>
          <p:cNvSpPr/>
          <p:nvPr/>
        </p:nvSpPr>
        <p:spPr>
          <a:xfrm>
            <a:off x="900113" y="5013325"/>
            <a:ext cx="1066800" cy="822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 eaLnBrk="0" hangingPunct="0"/>
            <a:r>
              <a:rPr lang="ru-RU" altLang="zh-CN" sz="10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zh-CN" sz="24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②</a:t>
            </a:r>
            <a:endParaRPr lang="ru-RU" altLang="zh-CN" sz="24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zh-CN" sz="24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Rectangle 531"/>
          <p:cNvSpPr/>
          <p:nvPr/>
        </p:nvSpPr>
        <p:spPr>
          <a:xfrm>
            <a:off x="1390650" y="4941888"/>
            <a:ext cx="7092950" cy="10668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已知两边和其中一边的对角，求另一边</a:t>
            </a:r>
            <a:endParaRPr lang="zh-CN" altLang="ru-RU" sz="32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的对角。</a:t>
            </a:r>
            <a:r>
              <a:rPr lang="ru-RU" altLang="zh-CN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ru-RU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注意解的情况</a:t>
            </a:r>
            <a:r>
              <a:rPr lang="ru-RU" altLang="zh-CN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)</a:t>
            </a:r>
            <a:endParaRPr lang="ru-RU" altLang="zh-CN" sz="32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Rectangle 532"/>
          <p:cNvSpPr/>
          <p:nvPr/>
        </p:nvSpPr>
        <p:spPr>
          <a:xfrm>
            <a:off x="1812925" y="2025650"/>
            <a:ext cx="184150" cy="51911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endParaRPr lang="zh-CN" altLang="zh-CN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533"/>
          <p:cNvSpPr/>
          <p:nvPr/>
        </p:nvSpPr>
        <p:spPr>
          <a:xfrm>
            <a:off x="842963" y="1439863"/>
            <a:ext cx="2689225" cy="579437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eaLnBrk="0" hangingPunct="0"/>
            <a:r>
              <a:rPr lang="ru-RU" altLang="zh-CN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ru-RU" sz="32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正弦定理：</a:t>
            </a:r>
            <a:endParaRPr lang="zh-CN" altLang="ru-RU" sz="32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22" name="Group 534"/>
          <p:cNvGrpSpPr/>
          <p:nvPr/>
        </p:nvGrpSpPr>
        <p:grpSpPr>
          <a:xfrm>
            <a:off x="3048000" y="1125538"/>
            <a:ext cx="4627563" cy="1169987"/>
            <a:chOff x="1920" y="1824"/>
            <a:chExt cx="2915" cy="737"/>
          </a:xfrm>
        </p:grpSpPr>
        <p:graphicFrame>
          <p:nvGraphicFramePr>
            <p:cNvPr id="13314" name="Object 1025"/>
            <p:cNvGraphicFramePr>
              <a:graphicFrameLocks noChangeAspect="1"/>
            </p:cNvGraphicFramePr>
            <p:nvPr/>
          </p:nvGraphicFramePr>
          <p:xfrm>
            <a:off x="1920" y="1824"/>
            <a:ext cx="2496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1" imgW="791210" imgH="393700" progId="Equation.DSMT4">
                    <p:embed/>
                  </p:oleObj>
                </mc:Choice>
                <mc:Fallback>
                  <p:oleObj name="" r:id="rId1" imgW="791210" imgH="393700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20" y="1824"/>
                          <a:ext cx="2496" cy="7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4" name="Rectangle 537"/>
            <p:cNvSpPr/>
            <p:nvPr/>
          </p:nvSpPr>
          <p:spPr>
            <a:xfrm>
              <a:off x="4719" y="2022"/>
              <a:ext cx="116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p>
              <a:endParaRPr lang="ru-RU" altLang="zh-CN" sz="3200" dirty="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14348" y="285728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课堂小结</a:t>
            </a:r>
            <a:endParaRPr kumimoji="0" lang="zh-CN" altLang="en-US" sz="5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9" name="内容占位符 7"/>
          <p:cNvSpPr/>
          <p:nvPr>
            <p:ph idx="1"/>
          </p:nvPr>
        </p:nvSpPr>
        <p:spPr>
          <a:xfrm>
            <a:off x="683895" y="2132965"/>
            <a:ext cx="7919720" cy="1506855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黑体" panose="02010609060101010101" pitchFamily="49" charset="-122"/>
              </a:rPr>
              <a:t>  直三角形</a:t>
            </a:r>
            <a:r>
              <a:rPr lang="en-US" altLang="zh-CN" dirty="0">
                <a:ea typeface="黑体" panose="02010609060101010101" pitchFamily="49" charset="-122"/>
              </a:rPr>
              <a:t>  </a:t>
            </a:r>
            <a:r>
              <a:rPr lang="zh-CN" altLang="en-US" dirty="0">
                <a:ea typeface="黑体" panose="02010609060101010101" pitchFamily="49" charset="-122"/>
              </a:rPr>
              <a:t>  </a:t>
            </a:r>
            <a:r>
              <a:rPr lang="en-US" altLang="zh-CN" dirty="0">
                <a:ea typeface="黑体" panose="02010609060101010101" pitchFamily="49" charset="-122"/>
              </a:rPr>
              <a:t>   </a:t>
            </a:r>
            <a:r>
              <a:rPr lang="zh-CN" altLang="en-US" dirty="0">
                <a:ea typeface="黑体" panose="02010609060101010101" pitchFamily="49" charset="-122"/>
              </a:rPr>
              <a:t>中</a:t>
            </a:r>
            <a:r>
              <a:rPr lang="en-US" altLang="zh-CN" dirty="0">
                <a:ea typeface="黑体" panose="02010609060101010101" pitchFamily="49" charset="-122"/>
              </a:rPr>
              <a:t>,                                          ,</a:t>
            </a:r>
            <a:endParaRPr lang="en-US" altLang="zh-CN" dirty="0"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en-US" altLang="zh-CN" dirty="0">
                <a:ea typeface="黑体" panose="02010609060101010101" pitchFamily="49" charset="-122"/>
              </a:rPr>
              <a:t>  </a:t>
            </a:r>
            <a:r>
              <a:rPr lang="zh-CN" altLang="en-US" dirty="0">
                <a:ea typeface="黑体" panose="02010609060101010101" pitchFamily="49" charset="-122"/>
              </a:rPr>
              <a:t>求</a:t>
            </a:r>
            <a:r>
              <a:rPr lang="en-US" altLang="zh-CN" dirty="0">
                <a:ea typeface="黑体" panose="02010609060101010101" pitchFamily="49" charset="-122"/>
              </a:rPr>
              <a:t>     .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graphicFrame>
        <p:nvGraphicFramePr>
          <p:cNvPr id="1026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28265" y="2276475"/>
          <a:ext cx="736600" cy="3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55600" imgH="177165" progId="Equation.KSEE3">
                  <p:embed/>
                </p:oleObj>
              </mc:Choice>
              <mc:Fallback>
                <p:oleObj name="" r:id="rId1" imgW="355600" imgH="177165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8265" y="2276475"/>
                        <a:ext cx="736600" cy="357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51910" y="2155190"/>
          <a:ext cx="413639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10" y="2155190"/>
                        <a:ext cx="4136390" cy="600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8753" y="2780348"/>
          <a:ext cx="3873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114300" imgH="139700" progId="Equation.KSEE3">
                  <p:embed/>
                </p:oleObj>
              </mc:Choice>
              <mc:Fallback>
                <p:oleObj name="" r:id="rId5" imgW="114300" imgH="1397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8753" y="2780348"/>
                        <a:ext cx="387350" cy="474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57158" y="928670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思考</a:t>
            </a:r>
            <a:endParaRPr kumimoji="0" lang="zh-CN" altLang="en-US" sz="5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WE8Q1FF0U5UN9Y`]_EN8EB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230" y="4076700"/>
            <a:ext cx="217170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054" name="内容占位符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6863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若            ，           ，</a:t>
            </a:r>
            <a:r>
              <a:rPr lang="en-US" altLang="zh-CN" dirty="0">
                <a:ea typeface="黑体" panose="02010609060101010101" pitchFamily="49" charset="-122"/>
              </a:rPr>
              <a:t>           </a:t>
            </a:r>
            <a:r>
              <a:rPr lang="zh-CN" altLang="en-US" dirty="0">
                <a:ea typeface="黑体" panose="02010609060101010101" pitchFamily="49" charset="-122"/>
              </a:rPr>
              <a:t>，求</a:t>
            </a:r>
            <a:r>
              <a:rPr lang="en-US" altLang="zh-CN" dirty="0">
                <a:ea typeface="黑体" panose="02010609060101010101" pitchFamily="49" charset="-122"/>
              </a:rPr>
              <a:t>      .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graphicFrame>
        <p:nvGraphicFramePr>
          <p:cNvPr id="2050" name="Object 2"/>
          <p:cNvGraphicFramePr/>
          <p:nvPr/>
        </p:nvGraphicFramePr>
        <p:xfrm>
          <a:off x="1186180" y="1484472"/>
          <a:ext cx="1430655" cy="5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95300" imgH="203200" progId="Equation.3">
                  <p:embed/>
                </p:oleObj>
              </mc:Choice>
              <mc:Fallback>
                <p:oleObj name="" r:id="rId1" imgW="495300" imgH="2032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6180" y="1484472"/>
                        <a:ext cx="1430655" cy="586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/>
          <p:nvPr/>
        </p:nvGraphicFramePr>
        <p:xfrm>
          <a:off x="2806383" y="1522095"/>
          <a:ext cx="128778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495300" imgH="203200" progId="Equation.3">
                  <p:embed/>
                </p:oleObj>
              </mc:Choice>
              <mc:Fallback>
                <p:oleObj name="" r:id="rId3" imgW="495300" imgH="2032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383" y="1522095"/>
                        <a:ext cx="1287780" cy="527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/>
          <p:nvPr/>
        </p:nvGraphicFramePr>
        <p:xfrm>
          <a:off x="4284346" y="1556068"/>
          <a:ext cx="1248410" cy="54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405765" imgH="177165" progId="Equation.3">
                  <p:embed/>
                </p:oleObj>
              </mc:Choice>
              <mc:Fallback>
                <p:oleObj name="" r:id="rId5" imgW="405765" imgH="177165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346" y="1556068"/>
                        <a:ext cx="1248410" cy="5441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/>
          <p:nvPr/>
        </p:nvGraphicFramePr>
        <p:xfrm>
          <a:off x="6444298" y="1500505"/>
          <a:ext cx="7715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7" imgW="114300" imgH="139700" progId="Equation.3">
                  <p:embed/>
                </p:oleObj>
              </mc:Choice>
              <mc:Fallback>
                <p:oleObj name="" r:id="rId7" imgW="114300" imgH="1397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4298" y="1500505"/>
                        <a:ext cx="771525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RS85Q_}7TAQG7N}IF)4DNZ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30" y="2729230"/>
            <a:ext cx="406463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11"/>
          <p:cNvSpPr/>
          <p:nvPr/>
        </p:nvSpPr>
        <p:spPr>
          <a:xfrm>
            <a:off x="533400" y="609600"/>
            <a:ext cx="78374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对任意的三角形，以上关系是否仍然成立</a:t>
            </a:r>
            <a:r>
              <a:rPr lang="ru-RU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如何证明</a:t>
            </a:r>
            <a:endParaRPr lang="ru-RU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146" name="Object 1025"/>
          <p:cNvGraphicFramePr>
            <a:graphicFrameLocks noChangeAspect="1"/>
          </p:cNvGraphicFramePr>
          <p:nvPr/>
        </p:nvGraphicFramePr>
        <p:xfrm>
          <a:off x="2244725" y="3027363"/>
          <a:ext cx="450215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785495" imgH="406400" progId="Equation.3">
                  <p:embed/>
                </p:oleObj>
              </mc:Choice>
              <mc:Fallback>
                <p:oleObj name="" r:id="rId1" imgW="785495" imgH="406400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44725" y="3027363"/>
                        <a:ext cx="4502150" cy="1309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83"/>
          <p:cNvSpPr/>
          <p:nvPr/>
        </p:nvSpPr>
        <p:spPr>
          <a:xfrm>
            <a:off x="1143000" y="3371850"/>
            <a:ext cx="692150" cy="70167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zh-CN" altLang="ru-RU" sz="40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即</a:t>
            </a:r>
            <a:endParaRPr lang="zh-CN" altLang="ru-RU" sz="40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Rectangle 284"/>
          <p:cNvSpPr/>
          <p:nvPr/>
        </p:nvSpPr>
        <p:spPr>
          <a:xfrm>
            <a:off x="685800" y="1524000"/>
            <a:ext cx="7848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ru-RU" sz="36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在一个三角形中</a:t>
            </a:r>
            <a:r>
              <a:rPr lang="ru-RU" altLang="zh-CN" sz="36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ru-RU" sz="36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各边和它所对角的</a:t>
            </a:r>
            <a:endParaRPr lang="zh-CN" altLang="ru-RU" sz="36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  <a:p>
            <a:r>
              <a:rPr lang="zh-CN" altLang="ru-RU" sz="36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正弦的比相等</a:t>
            </a:r>
            <a:r>
              <a:rPr lang="ru-RU" altLang="zh-CN" sz="3600" b="0" dirty="0">
                <a:solidFill>
                  <a:srgbClr val="0C0000"/>
                </a:solidFill>
                <a:latin typeface="Times New Roman" panose="02020603050405020304" pitchFamily="18" charset="0"/>
              </a:rPr>
              <a:t>.</a:t>
            </a:r>
            <a:endParaRPr lang="ru-RU" altLang="zh-CN" sz="3600" b="0" dirty="0">
              <a:solidFill>
                <a:srgbClr val="0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3" name="Rectangle 285"/>
          <p:cNvSpPr/>
          <p:nvPr/>
        </p:nvSpPr>
        <p:spPr>
          <a:xfrm>
            <a:off x="457200" y="5257800"/>
            <a:ext cx="830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ru-RU" sz="3200" dirty="0">
                <a:latin typeface="Arial" panose="020B0604020202020204" pitchFamily="34" charset="0"/>
                <a:ea typeface="黑体" panose="02010609060101010101" pitchFamily="49" charset="-122"/>
              </a:rPr>
              <a:t>思考：你能否找到其他证明正弦定理的方法？</a:t>
            </a:r>
            <a:endParaRPr lang="zh-CN" altLang="ru-RU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786" y="500042"/>
            <a:ext cx="3431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zh-CN" altLang="en-US" sz="5400" b="1" i="0" u="sng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正弦</a:t>
            </a:r>
            <a:r>
              <a:rPr kumimoji="1" lang="zh-CN" altLang="ru-RU" sz="5400" b="1" i="0" u="sng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定理</a:t>
            </a:r>
            <a:endParaRPr kumimoji="0" lang="zh-CN" altLang="en-US" sz="5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200" name="Rectangle 379"/>
          <p:cNvSpPr/>
          <p:nvPr/>
        </p:nvSpPr>
        <p:spPr>
          <a:xfrm>
            <a:off x="457200" y="1828800"/>
            <a:ext cx="8329613" cy="286131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zh-CN" altLang="ru-RU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 </a:t>
            </a:r>
            <a:r>
              <a:rPr lang="ru-RU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ru-RU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、在</a:t>
            </a:r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ru-RU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    </a:t>
            </a:r>
            <a:endParaRPr lang="en-US" altLang="zh-CN" sz="36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,</a:t>
            </a:r>
            <a:r>
              <a:rPr lang="zh-CN" altLang="en-US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求边</a:t>
            </a:r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.</a:t>
            </a:r>
            <a:endParaRPr lang="en-US" altLang="zh-CN" sz="36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ru-RU" altLang="zh-CN" sz="3600" dirty="0">
                <a:solidFill>
                  <a:srgbClr val="0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zh-CN" altLang="ru-RU" sz="3600" dirty="0">
              <a:solidFill>
                <a:srgbClr val="0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194" name="Object 15"/>
          <p:cNvGraphicFramePr/>
          <p:nvPr/>
        </p:nvGraphicFramePr>
        <p:xfrm>
          <a:off x="5580539" y="1844517"/>
          <a:ext cx="1359535" cy="55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495300" imgH="203200" progId="Equation.3">
                  <p:embed/>
                </p:oleObj>
              </mc:Choice>
              <mc:Fallback>
                <p:oleObj name="" r:id="rId1" imgW="495300" imgH="2032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0539" y="1844517"/>
                        <a:ext cx="1359535" cy="557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6"/>
          <p:cNvGraphicFramePr/>
          <p:nvPr/>
        </p:nvGraphicFramePr>
        <p:xfrm>
          <a:off x="7142798" y="1857375"/>
          <a:ext cx="139573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495300" imgH="203200" progId="Equation.3">
                  <p:embed/>
                </p:oleObj>
              </mc:Choice>
              <mc:Fallback>
                <p:oleObj name="" r:id="rId3" imgW="495300" imgH="2032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2798" y="1857375"/>
                        <a:ext cx="139573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7"/>
          <p:cNvGraphicFramePr/>
          <p:nvPr/>
        </p:nvGraphicFramePr>
        <p:xfrm>
          <a:off x="732314" y="2501106"/>
          <a:ext cx="117856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5" imgW="405765" imgH="177165" progId="Equation.3">
                  <p:embed/>
                </p:oleObj>
              </mc:Choice>
              <mc:Fallback>
                <p:oleObj name="" r:id="rId5" imgW="405765" imgH="177165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314" y="2501106"/>
                        <a:ext cx="117856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8"/>
          <p:cNvGraphicFramePr/>
          <p:nvPr/>
        </p:nvGraphicFramePr>
        <p:xfrm>
          <a:off x="3060065" y="2374265"/>
          <a:ext cx="67754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114300" imgH="139700" progId="Equation.3">
                  <p:embed/>
                </p:oleObj>
              </mc:Choice>
              <mc:Fallback>
                <p:oleObj name="" r:id="rId7" imgW="114300" imgH="1397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0065" y="2374265"/>
                        <a:ext cx="677545" cy="64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1"/>
          <p:cNvGraphicFramePr/>
          <p:nvPr/>
        </p:nvGraphicFramePr>
        <p:xfrm>
          <a:off x="2428875" y="1928813"/>
          <a:ext cx="18843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9" imgW="431165" imgH="177800" progId="Equation.3">
                  <p:embed/>
                </p:oleObj>
              </mc:Choice>
              <mc:Fallback>
                <p:oleObj name="" r:id="rId9" imgW="431165" imgH="1778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8875" y="1928813"/>
                        <a:ext cx="1884363" cy="500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714348" y="357166"/>
            <a:ext cx="3683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E5B440">
                        <a:shade val="20000"/>
                        <a:satMod val="200000"/>
                      </a:srgbClr>
                    </a:gs>
                    <a:gs pos="78000">
                      <a:srgbClr val="E5B44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5B44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定理的应用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E5B440">
                      <a:shade val="20000"/>
                      <a:satMod val="200000"/>
                    </a:srgbClr>
                  </a:gs>
                  <a:gs pos="78000">
                    <a:srgbClr val="E5B440">
                      <a:tint val="90000"/>
                      <a:shade val="89000"/>
                      <a:satMod val="220000"/>
                    </a:srgbClr>
                  </a:gs>
                  <a:gs pos="100000">
                    <a:srgbClr val="E5B44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1270" name="TextBox 1"/>
          <p:cNvSpPr txBox="1"/>
          <p:nvPr/>
        </p:nvSpPr>
        <p:spPr>
          <a:xfrm>
            <a:off x="1071563" y="1214438"/>
            <a:ext cx="714375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练习</a:t>
            </a:r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在          中，已知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求</a:t>
            </a:r>
            <a:r>
              <a:rPr lang="en-US" altLang="zh-CN" dirty="0">
                <a:latin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  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11266" name="Object 2"/>
          <p:cNvGraphicFramePr/>
          <p:nvPr/>
        </p:nvGraphicFramePr>
        <p:xfrm>
          <a:off x="2571750" y="1285875"/>
          <a:ext cx="958215" cy="37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431165" imgH="177800" progId="Equation.3">
                  <p:embed/>
                </p:oleObj>
              </mc:Choice>
              <mc:Fallback>
                <p:oleObj name="" r:id="rId1" imgW="431165" imgH="177800" progId="Equation.3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71750" y="1285875"/>
                        <a:ext cx="958215" cy="370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/>
          <p:nvPr/>
        </p:nvGraphicFramePr>
        <p:xfrm>
          <a:off x="4932045" y="1160145"/>
          <a:ext cx="3767455" cy="6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1600200" imgH="241300" progId="Equation.3">
                  <p:embed/>
                </p:oleObj>
              </mc:Choice>
              <mc:Fallback>
                <p:oleObj name="" r:id="rId3" imgW="1600200" imgH="24130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5" y="1160145"/>
                        <a:ext cx="3767455" cy="621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2132965"/>
          <a:ext cx="708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54000" imgH="203200" progId="Equation.KSEE3">
                  <p:embed/>
                </p:oleObj>
              </mc:Choice>
              <mc:Fallback>
                <p:oleObj name="" r:id="rId5" imgW="2540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8130" y="2132965"/>
                        <a:ext cx="7080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46" name="TextBox 1"/>
          <p:cNvSpPr txBox="1"/>
          <p:nvPr/>
        </p:nvSpPr>
        <p:spPr>
          <a:xfrm>
            <a:off x="1000125" y="1285875"/>
            <a:ext cx="79622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例</a:t>
            </a:r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在           中，已知</a:t>
            </a:r>
            <a:r>
              <a:rPr lang="en-US" altLang="zh-CN" dirty="0">
                <a:latin typeface="Arial" panose="020B0604020202020204" pitchFamily="34" charset="0"/>
              </a:rPr>
              <a:t>                                        ,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求</a:t>
            </a:r>
            <a:r>
              <a:rPr lang="en-US" altLang="zh-CN" dirty="0">
                <a:latin typeface="Arial" panose="020B0604020202020204" pitchFamily="34" charset="0"/>
              </a:rPr>
              <a:t>       </a:t>
            </a:r>
            <a:r>
              <a:rPr lang="zh-CN" altLang="en-US" dirty="0">
                <a:latin typeface="Arial" panose="020B0604020202020204" pitchFamily="34" charset="0"/>
              </a:rPr>
              <a:t>和     </a:t>
            </a:r>
            <a:r>
              <a:rPr lang="en-US" altLang="zh-CN" dirty="0">
                <a:latin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10242" name="Object 2"/>
          <p:cNvGraphicFramePr/>
          <p:nvPr/>
        </p:nvGraphicFramePr>
        <p:xfrm>
          <a:off x="2205990" y="1364615"/>
          <a:ext cx="92075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431165" imgH="177800" progId="Equation.3">
                  <p:embed/>
                </p:oleObj>
              </mc:Choice>
              <mc:Fallback>
                <p:oleObj name="" r:id="rId1" imgW="431165" imgH="177800" progId="Equation.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5990" y="1364615"/>
                        <a:ext cx="920750" cy="365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/>
          <p:nvPr/>
        </p:nvGraphicFramePr>
        <p:xfrm>
          <a:off x="4714875" y="1285875"/>
          <a:ext cx="400939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" imgW="1510665" imgH="241300" progId="Equation.3">
                  <p:embed/>
                </p:oleObj>
              </mc:Choice>
              <mc:Fallback>
                <p:oleObj name="" r:id="rId3" imgW="1510665" imgH="2413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1285875"/>
                        <a:ext cx="4009390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/>
          <p:nvPr/>
        </p:nvGraphicFramePr>
        <p:xfrm>
          <a:off x="1475740" y="2190433"/>
          <a:ext cx="658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5" imgW="317500" imgH="203200" progId="Equation.3">
                  <p:embed/>
                </p:oleObj>
              </mc:Choice>
              <mc:Fallback>
                <p:oleObj name="" r:id="rId5" imgW="317500" imgH="203200" progId="Equation.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740" y="2190433"/>
                        <a:ext cx="658813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/>
          <p:nvPr/>
        </p:nvGraphicFramePr>
        <p:xfrm>
          <a:off x="2484120" y="2185988"/>
          <a:ext cx="5715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7" imgW="114300" imgH="139700" progId="Equation.3">
                  <p:embed/>
                </p:oleObj>
              </mc:Choice>
              <mc:Fallback>
                <p:oleObj name="" r:id="rId7" imgW="114300" imgH="139700" progId="Equation.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4120" y="2185988"/>
                        <a:ext cx="571500" cy="427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1270" name="TextBox 1"/>
          <p:cNvSpPr txBox="1"/>
          <p:nvPr/>
        </p:nvSpPr>
        <p:spPr>
          <a:xfrm>
            <a:off x="1071563" y="1214438"/>
            <a:ext cx="71437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练习</a:t>
            </a:r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在            中，已知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求角        和边     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11266" name="Object 2"/>
          <p:cNvGraphicFramePr/>
          <p:nvPr/>
        </p:nvGraphicFramePr>
        <p:xfrm>
          <a:off x="2571750" y="1285875"/>
          <a:ext cx="1082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431165" imgH="177800" progId="Equation.3">
                  <p:embed/>
                </p:oleObj>
              </mc:Choice>
              <mc:Fallback>
                <p:oleObj name="" r:id="rId1" imgW="431165" imgH="177800" progId="Equation.3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71750" y="1285875"/>
                        <a:ext cx="1082675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/>
          <p:nvPr/>
        </p:nvGraphicFramePr>
        <p:xfrm>
          <a:off x="5224463" y="1143000"/>
          <a:ext cx="3705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1523365" imgH="241300" progId="Equation.3">
                  <p:embed/>
                </p:oleObj>
              </mc:Choice>
              <mc:Fallback>
                <p:oleObj name="" r:id="rId3" imgW="1523365" imgH="24130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4463" y="1143000"/>
                        <a:ext cx="3705225" cy="620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/>
          <p:nvPr/>
        </p:nvGraphicFramePr>
        <p:xfrm>
          <a:off x="1857375" y="2071688"/>
          <a:ext cx="803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5" imgW="317500" imgH="203200" progId="Equation.3">
                  <p:embed/>
                </p:oleObj>
              </mc:Choice>
              <mc:Fallback>
                <p:oleObj name="" r:id="rId5" imgW="317500" imgH="203200" progId="Equation.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7375" y="2071688"/>
                        <a:ext cx="80327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/>
          <p:nvPr/>
        </p:nvGraphicFramePr>
        <p:xfrm>
          <a:off x="3429000" y="2143125"/>
          <a:ext cx="844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7" imgW="114300" imgH="139700" progId="Equation.3">
                  <p:embed/>
                </p:oleObj>
              </mc:Choice>
              <mc:Fallback>
                <p:oleObj name="" r:id="rId7" imgW="114300" imgH="13970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2143125"/>
                        <a:ext cx="844550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46afc75-d590-45d9-9413-e8a94d12efea"/>
  <p:tag name="COMMONDATA" val="eyJoZGlkIjoiNzE4NWFmODkyMzlhMTYyZjcyNGI5ZGE2ODM5OGMxYzgifQ=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532</Words>
  <Application>WPS 演示</Application>
  <PresentationFormat>全屏显示(4:3)</PresentationFormat>
  <Paragraphs>68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11</vt:i4>
      </vt:variant>
    </vt:vector>
  </HeadingPairs>
  <TitlesOfParts>
    <vt:vector size="52" baseType="lpstr">
      <vt:lpstr>Arial</vt:lpstr>
      <vt:lpstr>宋体</vt:lpstr>
      <vt:lpstr>Wingdings</vt:lpstr>
      <vt:lpstr>Franklin Gothic Medium</vt:lpstr>
      <vt:lpstr>Wingdings 2</vt:lpstr>
      <vt:lpstr>Arial</vt:lpstr>
      <vt:lpstr>Times New Roman</vt:lpstr>
      <vt:lpstr>黑体</vt:lpstr>
      <vt:lpstr>隶书</vt:lpstr>
      <vt:lpstr>Symbol</vt:lpstr>
      <vt:lpstr>Franklin Gothic Book</vt:lpstr>
      <vt:lpstr>微软雅黑</vt:lpstr>
      <vt:lpstr>Arial Unicode MS</vt:lpstr>
      <vt:lpstr>Calibri</vt:lpstr>
      <vt:lpstr>暗香扑面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China/xa85.com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正弦定理</dc:title>
  <dc:creator>周云</dc:creator>
  <cp:lastModifiedBy>yuanyuan</cp:lastModifiedBy>
  <cp:revision>319</cp:revision>
  <dcterms:created xsi:type="dcterms:W3CDTF">2003-04-09T15:15:00Z</dcterms:created>
  <dcterms:modified xsi:type="dcterms:W3CDTF">2023-03-28T02:21:56Z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D321349FAE7C41B79281013B7C0BBB14</vt:lpwstr>
  </property>
  <property fmtid="{D5CDD505-2E9C-101B-9397-08002B2CF9AE}" pid="3" name="KSOProductBuildVer">
    <vt:lpwstr>2052-11.1.0.11744</vt:lpwstr>
  </property>
</Properties>
</file>