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5" r:id="rId5"/>
    <p:sldId id="282" r:id="rId6"/>
    <p:sldId id="283" r:id="rId7"/>
    <p:sldId id="286" r:id="rId8"/>
    <p:sldId id="284" r:id="rId9"/>
    <p:sldId id="304" r:id="rId10"/>
    <p:sldId id="375" r:id="rId11"/>
    <p:sldId id="378" r:id="rId12"/>
    <p:sldId id="379" r:id="rId13"/>
    <p:sldId id="380" r:id="rId14"/>
    <p:sldId id="381" r:id="rId15"/>
    <p:sldId id="382" r:id="rId16"/>
    <p:sldId id="383" r:id="rId17"/>
    <p:sldId id="385" r:id="rId18"/>
    <p:sldId id="386" r:id="rId19"/>
    <p:sldId id="387" r:id="rId20"/>
    <p:sldId id="388" r:id="rId21"/>
    <p:sldId id="408" r:id="rId22"/>
    <p:sldId id="407" r:id="rId23"/>
    <p:sldId id="318" r:id="rId24"/>
    <p:sldId id="406" r:id="rId25"/>
    <p:sldId id="328" r:id="rId26"/>
    <p:sldId id="319" r:id="rId27"/>
    <p:sldId id="400" r:id="rId28"/>
    <p:sldId id="401" r:id="rId29"/>
    <p:sldId id="402" r:id="rId30"/>
    <p:sldId id="306" r:id="rId31"/>
    <p:sldId id="307" r:id="rId32"/>
    <p:sldId id="308" r:id="rId33"/>
    <p:sldId id="309" r:id="rId34"/>
    <p:sldId id="310" r:id="rId35"/>
    <p:sldId id="403" r:id="rId36"/>
    <p:sldId id="338" r:id="rId37"/>
  </p:sldIdLst>
  <p:sldSz cx="12192000" cy="6858000"/>
  <p:notesSz cx="7103745" cy="10234295"/>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Author" initials="A" lastIdx="0" clrIdx="2"/>
  <p:cmAuthor id="1" name="lenovo" initials="l" lastIdx="0" clrIdx="0"/>
  <p:cmAuthor id="0" name="新课标第一网" initials="" lastIdx="0" clrIdx="0"/>
  <p:cmAuthor id="7" name="www.xkb1.com" initials="" lastIdx="0" clrIdx="1"/>
  <p:cmAuthor id="9" name="dongyu" initials="" lastIdx="0" clrIdx="8"/>
  <p:cmAuthor id="4" name="win" initials="w" lastIdx="0" clrIdx="0"/>
  <p:cmAuthor id="5" name="xkb1.com" initials="" lastIdx="0" clrIdx="0"/>
  <p:cmAuthor id="6" name="xiaoxuan Zeng" initials="" lastIdx="0" clrIdx="0"/>
  <p:cmAuthor id="13" name="HP" initials="H" lastIdx="0" clrIdx="12"/>
  <p:cmAuthor id="12" name="孙红亮" initials="孙" lastIdx="0" clrIdx="11"/>
  <p:cmAuthor id="14" name="222" initials="" lastIdx="0" clrIdx="0"/>
  <p:cmAuthor id="15" name="Vivian Liu" initials="" lastIdx="0" clrIdx="1"/>
  <p:cmAuthor id="16" name="刘浩" initials="" lastIdx="0" clrIdx="0"/>
  <p:cmAuthor id="17" name="孙宇婷" initials="" lastIdx="0" clrIdx="21"/>
  <p:cmAuthor id="19" name="Windows 用户" initials="" lastIdx="0" clrIdx="0"/>
  <p:cmAuthor id="20" name="ASUS" initials="" lastIdx="0" clrIdx="0"/>
  <p:cmAuthor id="10" name="Lenovo" initials="L" lastIdx="0" clrIdx="9"/>
  <p:cmAuthor id="11" name="86137" initials="8"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DA8"/>
    <a:srgbClr val="B1A9A5"/>
    <a:srgbClr val="BBB1A8"/>
    <a:srgbClr val="BBB0AC"/>
    <a:srgbClr val="BCB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140" autoAdjust="0"/>
  </p:normalViewPr>
  <p:slideViewPr>
    <p:cSldViewPr snapToGrid="0">
      <p:cViewPr>
        <p:scale>
          <a:sx n="46" d="100"/>
          <a:sy n="46" d="100"/>
        </p:scale>
        <p:origin x="162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282.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FC3BE40C-B27C-48E1-AA3B-94E0FA6726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147D4D3-E921-4743-A385-F5A5B70FCC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47D4D3-E921-4743-A385-F5A5B70FCC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64313FAE-BFF9-467C-9FAC-6500006276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47D4D3-E921-4743-A385-F5A5B70FCC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47D4D3-E921-4743-A385-F5A5B70FCC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47D4D3-E921-4743-A385-F5A5B70FCC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47D4D3-E921-4743-A385-F5A5B70FCC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64313FAE-BFF9-467C-9FAC-6500006276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64313FAE-BFF9-467C-9FAC-6500006276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5" Type="http://schemas.openxmlformats.org/officeDocument/2006/relationships/notesSlide" Target="../notesSlides/notesSlide4.xml"/><Relationship Id="rId44" Type="http://schemas.openxmlformats.org/officeDocument/2006/relationships/slideLayout" Target="../slideLayouts/slideLayout1.xml"/><Relationship Id="rId43" Type="http://schemas.openxmlformats.org/officeDocument/2006/relationships/tags" Target="../tags/tag119.xml"/><Relationship Id="rId42" Type="http://schemas.openxmlformats.org/officeDocument/2006/relationships/tags" Target="../tags/tag118.xml"/><Relationship Id="rId41" Type="http://schemas.openxmlformats.org/officeDocument/2006/relationships/tags" Target="../tags/tag117.xml"/><Relationship Id="rId40" Type="http://schemas.openxmlformats.org/officeDocument/2006/relationships/tags" Target="../tags/tag116.xml"/><Relationship Id="rId4" Type="http://schemas.openxmlformats.org/officeDocument/2006/relationships/tags" Target="../tags/tag80.xml"/><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tags" Target="../tags/tag108.xml"/><Relationship Id="rId31" Type="http://schemas.openxmlformats.org/officeDocument/2006/relationships/tags" Target="../tags/tag107.xml"/><Relationship Id="rId30" Type="http://schemas.openxmlformats.org/officeDocument/2006/relationships/tags" Target="../tags/tag106.xml"/><Relationship Id="rId3" Type="http://schemas.openxmlformats.org/officeDocument/2006/relationships/tags" Target="../tags/tag79.xml"/><Relationship Id="rId29" Type="http://schemas.openxmlformats.org/officeDocument/2006/relationships/tags" Target="../tags/tag105.xml"/><Relationship Id="rId28" Type="http://schemas.openxmlformats.org/officeDocument/2006/relationships/tags" Target="../tags/tag104.xml"/><Relationship Id="rId27" Type="http://schemas.openxmlformats.org/officeDocument/2006/relationships/tags" Target="../tags/tag103.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39.xml"/><Relationship Id="rId1" Type="http://schemas.openxmlformats.org/officeDocument/2006/relationships/tags" Target="../tags/tag138.xml"/></Relationships>
</file>

<file path=ppt/slides/_rels/slide14.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5" Type="http://schemas.openxmlformats.org/officeDocument/2006/relationships/notesSlide" Target="../notesSlides/notesSlide8.xml"/><Relationship Id="rId54" Type="http://schemas.openxmlformats.org/officeDocument/2006/relationships/slideLayout" Target="../slideLayouts/slideLayout1.xml"/><Relationship Id="rId53" Type="http://schemas.openxmlformats.org/officeDocument/2006/relationships/tags" Target="../tags/tag194.xml"/><Relationship Id="rId52" Type="http://schemas.openxmlformats.org/officeDocument/2006/relationships/tags" Target="../tags/tag193.xml"/><Relationship Id="rId51" Type="http://schemas.openxmlformats.org/officeDocument/2006/relationships/tags" Target="../tags/tag192.xml"/><Relationship Id="rId50" Type="http://schemas.openxmlformats.org/officeDocument/2006/relationships/tags" Target="../tags/tag191.xml"/><Relationship Id="rId5" Type="http://schemas.openxmlformats.org/officeDocument/2006/relationships/tags" Target="../tags/tag146.xml"/><Relationship Id="rId49" Type="http://schemas.openxmlformats.org/officeDocument/2006/relationships/tags" Target="../tags/tag190.xml"/><Relationship Id="rId48" Type="http://schemas.openxmlformats.org/officeDocument/2006/relationships/tags" Target="../tags/tag189.xml"/><Relationship Id="rId47" Type="http://schemas.openxmlformats.org/officeDocument/2006/relationships/tags" Target="../tags/tag188.xml"/><Relationship Id="rId46" Type="http://schemas.openxmlformats.org/officeDocument/2006/relationships/tags" Target="../tags/tag187.xml"/><Relationship Id="rId45" Type="http://schemas.openxmlformats.org/officeDocument/2006/relationships/tags" Target="../tags/tag186.xml"/><Relationship Id="rId44" Type="http://schemas.openxmlformats.org/officeDocument/2006/relationships/tags" Target="../tags/tag185.xml"/><Relationship Id="rId43" Type="http://schemas.openxmlformats.org/officeDocument/2006/relationships/tags" Target="../tags/tag184.xml"/><Relationship Id="rId42" Type="http://schemas.openxmlformats.org/officeDocument/2006/relationships/tags" Target="../tags/tag183.xml"/><Relationship Id="rId41" Type="http://schemas.openxmlformats.org/officeDocument/2006/relationships/tags" Target="../tags/tag182.xml"/><Relationship Id="rId40" Type="http://schemas.openxmlformats.org/officeDocument/2006/relationships/tags" Target="../tags/tag181.xml"/><Relationship Id="rId4" Type="http://schemas.openxmlformats.org/officeDocument/2006/relationships/tags" Target="../tags/tag145.xml"/><Relationship Id="rId39" Type="http://schemas.openxmlformats.org/officeDocument/2006/relationships/tags" Target="../tags/tag180.xml"/><Relationship Id="rId38" Type="http://schemas.openxmlformats.org/officeDocument/2006/relationships/tags" Target="../tags/tag179.xml"/><Relationship Id="rId37" Type="http://schemas.openxmlformats.org/officeDocument/2006/relationships/tags" Target="../tags/tag178.xml"/><Relationship Id="rId36" Type="http://schemas.openxmlformats.org/officeDocument/2006/relationships/tags" Target="../tags/tag177.xml"/><Relationship Id="rId35" Type="http://schemas.openxmlformats.org/officeDocument/2006/relationships/tags" Target="../tags/tag176.xml"/><Relationship Id="rId34" Type="http://schemas.openxmlformats.org/officeDocument/2006/relationships/tags" Target="../tags/tag175.xml"/><Relationship Id="rId33" Type="http://schemas.openxmlformats.org/officeDocument/2006/relationships/tags" Target="../tags/tag174.xml"/><Relationship Id="rId32" Type="http://schemas.openxmlformats.org/officeDocument/2006/relationships/tags" Target="../tags/tag173.xml"/><Relationship Id="rId31" Type="http://schemas.openxmlformats.org/officeDocument/2006/relationships/tags" Target="../tags/tag172.xml"/><Relationship Id="rId30" Type="http://schemas.openxmlformats.org/officeDocument/2006/relationships/tags" Target="../tags/tag171.xml"/><Relationship Id="rId3" Type="http://schemas.openxmlformats.org/officeDocument/2006/relationships/tags" Target="../tags/tag144.xml"/><Relationship Id="rId29" Type="http://schemas.openxmlformats.org/officeDocument/2006/relationships/tags" Target="../tags/tag170.xml"/><Relationship Id="rId28" Type="http://schemas.openxmlformats.org/officeDocument/2006/relationships/tags" Target="../tags/tag169.xml"/><Relationship Id="rId27" Type="http://schemas.openxmlformats.org/officeDocument/2006/relationships/tags" Target="../tags/tag168.xml"/><Relationship Id="rId26" Type="http://schemas.openxmlformats.org/officeDocument/2006/relationships/tags" Target="../tags/tag167.xml"/><Relationship Id="rId25" Type="http://schemas.openxmlformats.org/officeDocument/2006/relationships/tags" Target="../tags/tag166.xml"/><Relationship Id="rId24" Type="http://schemas.openxmlformats.org/officeDocument/2006/relationships/tags" Target="../tags/tag165.xml"/><Relationship Id="rId23" Type="http://schemas.openxmlformats.org/officeDocument/2006/relationships/tags" Target="../tags/tag164.xml"/><Relationship Id="rId22" Type="http://schemas.openxmlformats.org/officeDocument/2006/relationships/tags" Target="../tags/tag163.xml"/><Relationship Id="rId21" Type="http://schemas.openxmlformats.org/officeDocument/2006/relationships/tags" Target="../tags/tag162.xml"/><Relationship Id="rId20" Type="http://schemas.openxmlformats.org/officeDocument/2006/relationships/tags" Target="../tags/tag161.xml"/><Relationship Id="rId2" Type="http://schemas.openxmlformats.org/officeDocument/2006/relationships/tags" Target="../tags/tag143.xml"/><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tags" Target="../tags/tag14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207.xml"/><Relationship Id="rId1" Type="http://schemas.openxmlformats.org/officeDocument/2006/relationships/tags" Target="../tags/tag206.xml"/></Relationships>
</file>

<file path=ppt/slides/_rels/slide17.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7" Type="http://schemas.openxmlformats.org/officeDocument/2006/relationships/notesSlide" Target="../notesSlides/notesSlide11.xml"/><Relationship Id="rId56" Type="http://schemas.openxmlformats.org/officeDocument/2006/relationships/slideLayout" Target="../slideLayouts/slideLayout1.xml"/><Relationship Id="rId55" Type="http://schemas.openxmlformats.org/officeDocument/2006/relationships/tags" Target="../tags/tag264.xml"/><Relationship Id="rId54" Type="http://schemas.openxmlformats.org/officeDocument/2006/relationships/tags" Target="../tags/tag263.xml"/><Relationship Id="rId53" Type="http://schemas.openxmlformats.org/officeDocument/2006/relationships/tags" Target="../tags/tag262.xml"/><Relationship Id="rId52" Type="http://schemas.openxmlformats.org/officeDocument/2006/relationships/tags" Target="../tags/tag261.xml"/><Relationship Id="rId51" Type="http://schemas.openxmlformats.org/officeDocument/2006/relationships/tags" Target="../tags/tag260.xml"/><Relationship Id="rId50" Type="http://schemas.openxmlformats.org/officeDocument/2006/relationships/tags" Target="../tags/tag259.xml"/><Relationship Id="rId5" Type="http://schemas.openxmlformats.org/officeDocument/2006/relationships/tags" Target="../tags/tag214.xml"/><Relationship Id="rId49" Type="http://schemas.openxmlformats.org/officeDocument/2006/relationships/tags" Target="../tags/tag258.xml"/><Relationship Id="rId48" Type="http://schemas.openxmlformats.org/officeDocument/2006/relationships/tags" Target="../tags/tag257.xml"/><Relationship Id="rId47" Type="http://schemas.openxmlformats.org/officeDocument/2006/relationships/tags" Target="../tags/tag256.xml"/><Relationship Id="rId46" Type="http://schemas.openxmlformats.org/officeDocument/2006/relationships/tags" Target="../tags/tag255.xml"/><Relationship Id="rId45" Type="http://schemas.openxmlformats.org/officeDocument/2006/relationships/tags" Target="../tags/tag254.xml"/><Relationship Id="rId44" Type="http://schemas.openxmlformats.org/officeDocument/2006/relationships/tags" Target="../tags/tag253.xml"/><Relationship Id="rId43" Type="http://schemas.openxmlformats.org/officeDocument/2006/relationships/tags" Target="../tags/tag252.xml"/><Relationship Id="rId42" Type="http://schemas.openxmlformats.org/officeDocument/2006/relationships/tags" Target="../tags/tag251.xml"/><Relationship Id="rId41" Type="http://schemas.openxmlformats.org/officeDocument/2006/relationships/tags" Target="../tags/tag250.xml"/><Relationship Id="rId40" Type="http://schemas.openxmlformats.org/officeDocument/2006/relationships/tags" Target="../tags/tag249.xml"/><Relationship Id="rId4" Type="http://schemas.openxmlformats.org/officeDocument/2006/relationships/tags" Target="../tags/tag213.xml"/><Relationship Id="rId39" Type="http://schemas.openxmlformats.org/officeDocument/2006/relationships/tags" Target="../tags/tag248.xml"/><Relationship Id="rId38" Type="http://schemas.openxmlformats.org/officeDocument/2006/relationships/tags" Target="../tags/tag247.xml"/><Relationship Id="rId37" Type="http://schemas.openxmlformats.org/officeDocument/2006/relationships/tags" Target="../tags/tag246.xml"/><Relationship Id="rId36" Type="http://schemas.openxmlformats.org/officeDocument/2006/relationships/tags" Target="../tags/tag245.xml"/><Relationship Id="rId35" Type="http://schemas.openxmlformats.org/officeDocument/2006/relationships/tags" Target="../tags/tag244.xml"/><Relationship Id="rId34" Type="http://schemas.openxmlformats.org/officeDocument/2006/relationships/tags" Target="../tags/tag243.xml"/><Relationship Id="rId33" Type="http://schemas.openxmlformats.org/officeDocument/2006/relationships/tags" Target="../tags/tag242.xml"/><Relationship Id="rId32" Type="http://schemas.openxmlformats.org/officeDocument/2006/relationships/tags" Target="../tags/tag241.xml"/><Relationship Id="rId31" Type="http://schemas.openxmlformats.org/officeDocument/2006/relationships/tags" Target="../tags/tag240.xml"/><Relationship Id="rId30" Type="http://schemas.openxmlformats.org/officeDocument/2006/relationships/tags" Target="../tags/tag239.xml"/><Relationship Id="rId3" Type="http://schemas.openxmlformats.org/officeDocument/2006/relationships/tags" Target="../tags/tag212.xml"/><Relationship Id="rId29" Type="http://schemas.openxmlformats.org/officeDocument/2006/relationships/tags" Target="../tags/tag238.xml"/><Relationship Id="rId28" Type="http://schemas.openxmlformats.org/officeDocument/2006/relationships/tags" Target="../tags/tag237.xml"/><Relationship Id="rId27" Type="http://schemas.openxmlformats.org/officeDocument/2006/relationships/tags" Target="../tags/tag236.xml"/><Relationship Id="rId26" Type="http://schemas.openxmlformats.org/officeDocument/2006/relationships/tags" Target="../tags/tag235.xml"/><Relationship Id="rId25" Type="http://schemas.openxmlformats.org/officeDocument/2006/relationships/tags" Target="../tags/tag234.xml"/><Relationship Id="rId24" Type="http://schemas.openxmlformats.org/officeDocument/2006/relationships/tags" Target="../tags/tag233.xml"/><Relationship Id="rId23" Type="http://schemas.openxmlformats.org/officeDocument/2006/relationships/tags" Target="../tags/tag232.xml"/><Relationship Id="rId22" Type="http://schemas.openxmlformats.org/officeDocument/2006/relationships/tags" Target="../tags/tag231.xml"/><Relationship Id="rId21" Type="http://schemas.openxmlformats.org/officeDocument/2006/relationships/tags" Target="../tags/tag230.xml"/><Relationship Id="rId20" Type="http://schemas.openxmlformats.org/officeDocument/2006/relationships/tags" Target="../tags/tag229.xml"/><Relationship Id="rId2" Type="http://schemas.openxmlformats.org/officeDocument/2006/relationships/tags" Target="../tags/tag211.xml"/><Relationship Id="rId19" Type="http://schemas.openxmlformats.org/officeDocument/2006/relationships/tags" Target="../tags/tag228.xml"/><Relationship Id="rId18" Type="http://schemas.openxmlformats.org/officeDocument/2006/relationships/tags" Target="../tags/tag227.xml"/><Relationship Id="rId17" Type="http://schemas.openxmlformats.org/officeDocument/2006/relationships/tags" Target="../tags/tag226.xml"/><Relationship Id="rId16" Type="http://schemas.openxmlformats.org/officeDocument/2006/relationships/tags" Target="../tags/tag225.xml"/><Relationship Id="rId15" Type="http://schemas.openxmlformats.org/officeDocument/2006/relationships/tags" Target="../tags/tag224.xml"/><Relationship Id="rId14" Type="http://schemas.openxmlformats.org/officeDocument/2006/relationships/tags" Target="../tags/tag223.xml"/><Relationship Id="rId13" Type="http://schemas.openxmlformats.org/officeDocument/2006/relationships/tags" Target="../tags/tag22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tags" Target="../tags/tag2.xml"/><Relationship Id="rId2" Type="http://schemas.openxmlformats.org/officeDocument/2006/relationships/image" Target="../media/image3.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7.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2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279.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81.xml"/><Relationship Id="rId2" Type="http://schemas.openxmlformats.org/officeDocument/2006/relationships/image" Target="../media/image3.jpeg"/><Relationship Id="rId1" Type="http://schemas.openxmlformats.org/officeDocument/2006/relationships/tags" Target="../tags/tag280.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tags" Target="../tags/tag4.xml"/><Relationship Id="rId3" Type="http://schemas.openxmlformats.org/officeDocument/2006/relationships/image" Target="../media/image5.png"/><Relationship Id="rId2" Type="http://schemas.openxmlformats.org/officeDocument/2006/relationships/tags" Target="../tags/tag3.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4" Type="http://schemas.openxmlformats.org/officeDocument/2006/relationships/slideLayout" Target="../slideLayouts/slideLayout2.xml"/><Relationship Id="rId63" Type="http://schemas.openxmlformats.org/officeDocument/2006/relationships/tags" Target="../tags/tag67.xml"/><Relationship Id="rId62" Type="http://schemas.openxmlformats.org/officeDocument/2006/relationships/tags" Target="../tags/tag66.xml"/><Relationship Id="rId61" Type="http://schemas.openxmlformats.org/officeDocument/2006/relationships/tags" Target="../tags/tag65.xml"/><Relationship Id="rId60" Type="http://schemas.openxmlformats.org/officeDocument/2006/relationships/tags" Target="../tags/tag64.xml"/><Relationship Id="rId6" Type="http://schemas.openxmlformats.org/officeDocument/2006/relationships/tags" Target="../tags/tag10.xml"/><Relationship Id="rId59" Type="http://schemas.openxmlformats.org/officeDocument/2006/relationships/tags" Target="../tags/tag63.xml"/><Relationship Id="rId58" Type="http://schemas.openxmlformats.org/officeDocument/2006/relationships/tags" Target="../tags/tag62.xml"/><Relationship Id="rId57" Type="http://schemas.openxmlformats.org/officeDocument/2006/relationships/tags" Target="../tags/tag61.xml"/><Relationship Id="rId56" Type="http://schemas.openxmlformats.org/officeDocument/2006/relationships/tags" Target="../tags/tag60.xml"/><Relationship Id="rId55" Type="http://schemas.openxmlformats.org/officeDocument/2006/relationships/tags" Target="../tags/tag59.xml"/><Relationship Id="rId54" Type="http://schemas.openxmlformats.org/officeDocument/2006/relationships/tags" Target="../tags/tag58.xml"/><Relationship Id="rId53" Type="http://schemas.openxmlformats.org/officeDocument/2006/relationships/tags" Target="../tags/tag57.xml"/><Relationship Id="rId52" Type="http://schemas.openxmlformats.org/officeDocument/2006/relationships/tags" Target="../tags/tag56.xml"/><Relationship Id="rId51" Type="http://schemas.openxmlformats.org/officeDocument/2006/relationships/tags" Target="../tags/tag55.xml"/><Relationship Id="rId50" Type="http://schemas.openxmlformats.org/officeDocument/2006/relationships/tags" Target="../tags/tag54.xml"/><Relationship Id="rId5" Type="http://schemas.openxmlformats.org/officeDocument/2006/relationships/tags" Target="../tags/tag9.xml"/><Relationship Id="rId49" Type="http://schemas.openxmlformats.org/officeDocument/2006/relationships/tags" Target="../tags/tag53.xml"/><Relationship Id="rId48" Type="http://schemas.openxmlformats.org/officeDocument/2006/relationships/tags" Target="../tags/tag52.xml"/><Relationship Id="rId47" Type="http://schemas.openxmlformats.org/officeDocument/2006/relationships/tags" Target="../tags/tag51.xml"/><Relationship Id="rId46" Type="http://schemas.openxmlformats.org/officeDocument/2006/relationships/tags" Target="../tags/tag50.xml"/><Relationship Id="rId45" Type="http://schemas.openxmlformats.org/officeDocument/2006/relationships/tags" Target="../tags/tag49.xml"/><Relationship Id="rId44" Type="http://schemas.openxmlformats.org/officeDocument/2006/relationships/tags" Target="../tags/tag48.xml"/><Relationship Id="rId43" Type="http://schemas.openxmlformats.org/officeDocument/2006/relationships/tags" Target="../tags/tag47.xml"/><Relationship Id="rId42" Type="http://schemas.openxmlformats.org/officeDocument/2006/relationships/tags" Target="../tags/tag46.xml"/><Relationship Id="rId41" Type="http://schemas.openxmlformats.org/officeDocument/2006/relationships/tags" Target="../tags/tag45.xml"/><Relationship Id="rId40" Type="http://schemas.openxmlformats.org/officeDocument/2006/relationships/tags" Target="../tags/tag44.xml"/><Relationship Id="rId4" Type="http://schemas.openxmlformats.org/officeDocument/2006/relationships/tags" Target="../tags/tag8.xml"/><Relationship Id="rId39" Type="http://schemas.openxmlformats.org/officeDocument/2006/relationships/tags" Target="../tags/tag43.xml"/><Relationship Id="rId38" Type="http://schemas.openxmlformats.org/officeDocument/2006/relationships/tags" Target="../tags/tag42.xml"/><Relationship Id="rId37" Type="http://schemas.openxmlformats.org/officeDocument/2006/relationships/tags" Target="../tags/tag41.xml"/><Relationship Id="rId36" Type="http://schemas.openxmlformats.org/officeDocument/2006/relationships/tags" Target="../tags/tag40.xml"/><Relationship Id="rId35" Type="http://schemas.openxmlformats.org/officeDocument/2006/relationships/tags" Target="../tags/tag39.xml"/><Relationship Id="rId34" Type="http://schemas.openxmlformats.org/officeDocument/2006/relationships/tags" Target="../tags/tag38.xml"/><Relationship Id="rId33" Type="http://schemas.openxmlformats.org/officeDocument/2006/relationships/tags" Target="../tags/tag37.xml"/><Relationship Id="rId32" Type="http://schemas.openxmlformats.org/officeDocument/2006/relationships/tags" Target="../tags/tag36.xml"/><Relationship Id="rId31" Type="http://schemas.openxmlformats.org/officeDocument/2006/relationships/tags" Target="../tags/tag35.xml"/><Relationship Id="rId30" Type="http://schemas.openxmlformats.org/officeDocument/2006/relationships/tags" Target="../tags/tag34.xml"/><Relationship Id="rId3" Type="http://schemas.openxmlformats.org/officeDocument/2006/relationships/tags" Target="../tags/tag7.xml"/><Relationship Id="rId29" Type="http://schemas.openxmlformats.org/officeDocument/2006/relationships/tags" Target="../tags/tag33.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264535" y="702310"/>
            <a:ext cx="5845810" cy="829945"/>
          </a:xfrm>
          <a:prstGeom prst="rect">
            <a:avLst/>
          </a:prstGeom>
          <a:noFill/>
        </p:spPr>
        <p:txBody>
          <a:bodyPr wrap="square" rtlCol="0">
            <a:spAutoFit/>
          </a:bodyPr>
          <a:lstStyle/>
          <a:p>
            <a:r>
              <a:rPr lang="zh-CN" altLang="en-US" sz="4800" b="1" dirty="0">
                <a:solidFill>
                  <a:srgbClr val="C00000"/>
                </a:solidFill>
                <a:latin typeface="华文中宋" panose="02010600040101010101" pitchFamily="2" charset="-122"/>
                <a:ea typeface="华文中宋" panose="02010600040101010101" pitchFamily="2" charset="-122"/>
              </a:rPr>
              <a:t>文化传承与文化创新</a:t>
            </a:r>
            <a:endParaRPr lang="zh-CN" altLang="en-US" sz="4800" b="1" dirty="0">
              <a:solidFill>
                <a:srgbClr val="C00000"/>
              </a:solidFill>
              <a:latin typeface="华文中宋" panose="02010600040101010101" pitchFamily="2" charset="-122"/>
              <a:ea typeface="华文中宋" panose="02010600040101010101" pitchFamily="2" charset="-122"/>
            </a:endParaRPr>
          </a:p>
        </p:txBody>
      </p:sp>
      <p:sp>
        <p:nvSpPr>
          <p:cNvPr id="3" name="文本框 2"/>
          <p:cNvSpPr txBox="1"/>
          <p:nvPr/>
        </p:nvSpPr>
        <p:spPr>
          <a:xfrm>
            <a:off x="3866515" y="2068830"/>
            <a:ext cx="7359015" cy="645160"/>
          </a:xfrm>
          <a:prstGeom prst="rect">
            <a:avLst/>
          </a:prstGeom>
          <a:noFill/>
        </p:spPr>
        <p:txBody>
          <a:bodyPr wrap="square" rtlCol="0">
            <a:spAutoFit/>
          </a:bodyPr>
          <a:lstStyle/>
          <a:p>
            <a:r>
              <a:rPr lang="en-US" altLang="zh-CN" sz="3600" b="1" dirty="0">
                <a:latin typeface="华文中宋" panose="02010600040101010101" pitchFamily="2" charset="-122"/>
                <a:ea typeface="华文中宋" panose="02010600040101010101" pitchFamily="2" charset="-122"/>
              </a:rPr>
              <a:t>----</a:t>
            </a:r>
            <a:r>
              <a:rPr lang="zh-CN" altLang="en-US" sz="3600" b="1" dirty="0">
                <a:latin typeface="华文中宋" panose="02010600040101010101" pitchFamily="2" charset="-122"/>
                <a:ea typeface="华文中宋" panose="02010600040101010101" pitchFamily="2" charset="-122"/>
              </a:rPr>
              <a:t>《哲学与文化》二轮专题复习</a:t>
            </a:r>
            <a:endParaRPr lang="zh-CN" altLang="en-US" sz="3600" b="1" dirty="0">
              <a:latin typeface="华文中宋" panose="02010600040101010101" pitchFamily="2" charset="-122"/>
              <a:ea typeface="华文中宋" panose="02010600040101010101" pitchFamily="2" charset="-122"/>
            </a:endParaRPr>
          </a:p>
        </p:txBody>
      </p:sp>
      <p:sp>
        <p:nvSpPr>
          <p:cNvPr id="4" name="文本框 3"/>
          <p:cNvSpPr txBox="1"/>
          <p:nvPr/>
        </p:nvSpPr>
        <p:spPr>
          <a:xfrm>
            <a:off x="4338955" y="5619750"/>
            <a:ext cx="5468620" cy="1238250"/>
          </a:xfrm>
          <a:prstGeom prst="rect">
            <a:avLst/>
          </a:prstGeom>
          <a:noFill/>
        </p:spPr>
        <p:txBody>
          <a:bodyPr wrap="square" rtlCol="0">
            <a:noAutofit/>
          </a:bodyPr>
          <a:lstStyle/>
          <a:p>
            <a:r>
              <a:rPr lang="en-US" altLang="zh-CN" sz="3200" b="1" dirty="0">
                <a:latin typeface="华文楷体" panose="02010600040101010101" charset="-122"/>
                <a:ea typeface="华文楷体" panose="02010600040101010101" charset="-122"/>
                <a:cs typeface="华文楷体" panose="02010600040101010101" charset="-122"/>
              </a:rPr>
              <a:t>   </a:t>
            </a:r>
            <a:r>
              <a:rPr lang="zh-CN" altLang="en-US" sz="3200" b="1" dirty="0">
                <a:latin typeface="华文楷体" panose="02010600040101010101" charset="-122"/>
                <a:ea typeface="华文楷体" panose="02010600040101010101" charset="-122"/>
                <a:cs typeface="华文楷体" panose="02010600040101010101" charset="-122"/>
              </a:rPr>
              <a:t>南京市秦淮中学      </a:t>
            </a:r>
            <a:r>
              <a:rPr lang="zh-CN" altLang="en-US" sz="3200" b="1" dirty="0">
                <a:latin typeface="华文楷体" panose="02010600040101010101" charset="-122"/>
                <a:ea typeface="华文楷体" panose="02010600040101010101" charset="-122"/>
                <a:cs typeface="华文楷体" panose="02010600040101010101" charset="-122"/>
              </a:rPr>
              <a:t>张雯</a:t>
            </a:r>
            <a:endParaRPr lang="zh-CN" altLang="en-US" sz="3200" b="1" dirty="0">
              <a:latin typeface="华文楷体" panose="02010600040101010101" charset="-122"/>
              <a:ea typeface="华文楷体" panose="02010600040101010101" charset="-122"/>
              <a:cs typeface="华文楷体" panose="02010600040101010101" charset="-122"/>
            </a:endParaRPr>
          </a:p>
          <a:p>
            <a:r>
              <a:rPr lang="en-US" altLang="zh-CN" sz="3200" b="1" dirty="0">
                <a:latin typeface="华文楷体" panose="02010600040101010101" charset="-122"/>
                <a:ea typeface="华文楷体" panose="02010600040101010101" charset="-122"/>
                <a:cs typeface="华文楷体" panose="02010600040101010101" charset="-122"/>
              </a:rPr>
              <a:t>         2023</a:t>
            </a:r>
            <a:r>
              <a:rPr lang="zh-CN" altLang="en-US" sz="3200" b="1" dirty="0">
                <a:latin typeface="华文楷体" panose="02010600040101010101" charset="-122"/>
                <a:ea typeface="华文楷体" panose="02010600040101010101" charset="-122"/>
                <a:cs typeface="华文楷体" panose="02010600040101010101" charset="-122"/>
              </a:rPr>
              <a:t>年</a:t>
            </a:r>
            <a:r>
              <a:rPr lang="en-US" altLang="zh-CN" sz="3200" b="1" dirty="0">
                <a:latin typeface="华文楷体" panose="02010600040101010101" charset="-122"/>
                <a:ea typeface="华文楷体" panose="02010600040101010101" charset="-122"/>
                <a:cs typeface="华文楷体" panose="02010600040101010101" charset="-122"/>
              </a:rPr>
              <a:t>3</a:t>
            </a:r>
            <a:r>
              <a:rPr lang="zh-CN" altLang="en-US" sz="3200" b="1" dirty="0">
                <a:latin typeface="华文楷体" panose="02010600040101010101" charset="-122"/>
                <a:ea typeface="华文楷体" panose="02010600040101010101" charset="-122"/>
                <a:cs typeface="华文楷体" panose="02010600040101010101" charset="-122"/>
              </a:rPr>
              <a:t>月</a:t>
            </a:r>
            <a:endParaRPr lang="en-US" altLang="zh-CN" sz="3200" b="1" dirty="0">
              <a:latin typeface="华文中宋" panose="02010600040101010101" pitchFamily="2" charset="-122"/>
              <a:ea typeface="华文中宋" panose="02010600040101010101" pitchFamily="2" charset="-122"/>
            </a:endParaRPr>
          </a:p>
          <a:p>
            <a:endParaRPr lang="zh-CN" altLang="zh-CN" sz="3200" b="1" dirty="0">
              <a:latin typeface="华文中宋" panose="02010600040101010101" pitchFamily="2" charset="-122"/>
              <a:ea typeface="华文中宋" panose="02010600040101010101" pitchFamily="2" charset="-122"/>
            </a:endParaRPr>
          </a:p>
        </p:txBody>
      </p:sp>
      <p:pic>
        <p:nvPicPr>
          <p:cNvPr id="15" name="图片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104" y="3044893"/>
            <a:ext cx="2387273" cy="2387273"/>
          </a:xfrm>
          <a:prstGeom prst="rect">
            <a:avLst/>
          </a:prstGeom>
        </p:spPr>
      </p:pic>
      <p:pic>
        <p:nvPicPr>
          <p:cNvPr id="17" name="图片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7775" y="3044893"/>
            <a:ext cx="2387273" cy="2387273"/>
          </a:xfrm>
          <a:prstGeom prst="rect">
            <a:avLst/>
          </a:prstGeom>
        </p:spPr>
      </p:pic>
      <p:pic>
        <p:nvPicPr>
          <p:cNvPr id="18" name="图片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38637" y="3074546"/>
            <a:ext cx="2387273" cy="2387273"/>
          </a:xfrm>
          <a:prstGeom prst="rect">
            <a:avLst/>
          </a:prstGeom>
        </p:spPr>
      </p:pic>
      <p:sp>
        <p:nvSpPr>
          <p:cNvPr id="20" name="文本框 19"/>
          <p:cNvSpPr txBox="1"/>
          <p:nvPr/>
        </p:nvSpPr>
        <p:spPr>
          <a:xfrm>
            <a:off x="1480820" y="4119245"/>
            <a:ext cx="1711325" cy="521970"/>
          </a:xfrm>
          <a:prstGeom prst="rect">
            <a:avLst/>
          </a:prstGeom>
          <a:noFill/>
        </p:spPr>
        <p:txBody>
          <a:bodyPr wrap="square" rtlCol="0">
            <a:spAutoFit/>
          </a:bodyPr>
          <a:lstStyle/>
          <a:p>
            <a:r>
              <a:rPr lang="zh-CN" altLang="en-US" sz="2800" b="1" dirty="0">
                <a:latin typeface="华文中宋" panose="02010600040101010101" pitchFamily="2" charset="-122"/>
                <a:ea typeface="华文中宋" panose="02010600040101010101" pitchFamily="2" charset="-122"/>
              </a:rPr>
              <a:t>不忘本来</a:t>
            </a:r>
            <a:endParaRPr lang="zh-CN" altLang="en-US" sz="2800" b="1" dirty="0">
              <a:latin typeface="华文中宋" panose="02010600040101010101" pitchFamily="2" charset="-122"/>
              <a:ea typeface="华文中宋" panose="02010600040101010101" pitchFamily="2" charset="-122"/>
            </a:endParaRPr>
          </a:p>
        </p:txBody>
      </p:sp>
      <p:sp>
        <p:nvSpPr>
          <p:cNvPr id="21" name="文本框 20"/>
          <p:cNvSpPr txBox="1"/>
          <p:nvPr/>
        </p:nvSpPr>
        <p:spPr>
          <a:xfrm>
            <a:off x="5390700" y="4118996"/>
            <a:ext cx="1728787" cy="521970"/>
          </a:xfrm>
          <a:prstGeom prst="rect">
            <a:avLst/>
          </a:prstGeom>
          <a:noFill/>
        </p:spPr>
        <p:txBody>
          <a:bodyPr wrap="square" rtlCol="0">
            <a:spAutoFit/>
          </a:bodyPr>
          <a:lstStyle/>
          <a:p>
            <a:r>
              <a:rPr lang="zh-CN" altLang="en-US" sz="2800" b="1" dirty="0">
                <a:latin typeface="华文中宋" panose="02010600040101010101" pitchFamily="2" charset="-122"/>
                <a:ea typeface="华文中宋" panose="02010600040101010101" pitchFamily="2" charset="-122"/>
              </a:rPr>
              <a:t>吸收外来</a:t>
            </a:r>
            <a:endParaRPr lang="zh-CN" altLang="en-US" sz="2800" b="1" dirty="0">
              <a:latin typeface="华文中宋" panose="02010600040101010101" pitchFamily="2" charset="-122"/>
              <a:ea typeface="华文中宋" panose="02010600040101010101" pitchFamily="2" charset="-122"/>
            </a:endParaRPr>
          </a:p>
        </p:txBody>
      </p:sp>
      <p:sp>
        <p:nvSpPr>
          <p:cNvPr id="22" name="文本框 21"/>
          <p:cNvSpPr txBox="1"/>
          <p:nvPr/>
        </p:nvSpPr>
        <p:spPr>
          <a:xfrm>
            <a:off x="9167879" y="4119054"/>
            <a:ext cx="1728787" cy="521970"/>
          </a:xfrm>
          <a:prstGeom prst="rect">
            <a:avLst/>
          </a:prstGeom>
          <a:noFill/>
        </p:spPr>
        <p:txBody>
          <a:bodyPr wrap="square" rtlCol="0">
            <a:spAutoFit/>
          </a:bodyPr>
          <a:lstStyle/>
          <a:p>
            <a:r>
              <a:rPr lang="zh-CN" altLang="en-US" sz="2800" b="1" dirty="0">
                <a:latin typeface="华文中宋" panose="02010600040101010101" pitchFamily="2" charset="-122"/>
                <a:ea typeface="华文中宋" panose="02010600040101010101" pitchFamily="2" charset="-122"/>
              </a:rPr>
              <a:t>面向未来</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p:transition spd="slow" advTm="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flipV="1">
            <a:off x="516439" y="590654"/>
            <a:ext cx="11534946" cy="825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2"/>
            </p:custDataLst>
          </p:nvPr>
        </p:nvSpPr>
        <p:spPr>
          <a:xfrm>
            <a:off x="648299" y="216993"/>
            <a:ext cx="274705" cy="274705"/>
          </a:xfrm>
          <a:prstGeom prst="ellipse">
            <a:avLst/>
          </a:prstGeom>
          <a:gradFill>
            <a:gsLst>
              <a:gs pos="0">
                <a:srgbClr val="E30000"/>
              </a:gs>
              <a:gs pos="100000">
                <a:srgbClr val="760303"/>
              </a:gs>
            </a:gsLst>
            <a:lin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26" name="TextBox 25"/>
          <p:cNvSpPr txBox="1"/>
          <p:nvPr>
            <p:custDataLst>
              <p:tags r:id="rId3"/>
            </p:custDataLst>
          </p:nvPr>
        </p:nvSpPr>
        <p:spPr>
          <a:xfrm>
            <a:off x="1264274" y="154523"/>
            <a:ext cx="2334287" cy="398780"/>
          </a:xfrm>
          <a:prstGeom prst="rect">
            <a:avLst/>
          </a:prstGeom>
          <a:noFill/>
        </p:spPr>
        <p:txBody>
          <a:bodyPr wrap="square" rtlCol="0">
            <a:spAutoFit/>
          </a:bodyPr>
          <a:lstStyle/>
          <a:p>
            <a:r>
              <a:rPr lang="zh-CN" altLang="en-US" sz="2000" b="1" spc="300">
                <a:solidFill>
                  <a:schemeClr val="tx1"/>
                </a:solidFill>
                <a:latin typeface="微软雅黑" panose="020B0503020204020204" charset="-122"/>
                <a:ea typeface="微软雅黑" panose="020B0503020204020204" charset="-122"/>
              </a:rPr>
              <a:t>知识体系</a:t>
            </a:r>
            <a:endParaRPr lang="zh-CN" altLang="en-US" sz="2000" b="1" spc="300">
              <a:solidFill>
                <a:schemeClr val="tx1"/>
              </a:solidFill>
              <a:latin typeface="微软雅黑" panose="020B0503020204020204" charset="-122"/>
              <a:ea typeface="微软雅黑" panose="020B0503020204020204" charset="-122"/>
            </a:endParaRPr>
          </a:p>
        </p:txBody>
      </p:sp>
      <p:cxnSp>
        <p:nvCxnSpPr>
          <p:cNvPr id="55" name="直接箭头连接符 54"/>
          <p:cNvCxnSpPr/>
          <p:nvPr>
            <p:custDataLst>
              <p:tags r:id="rId4"/>
            </p:custDataLst>
          </p:nvPr>
        </p:nvCxnSpPr>
        <p:spPr>
          <a:xfrm>
            <a:off x="2175523" y="3720845"/>
            <a:ext cx="1270" cy="15356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custDataLst>
              <p:tags r:id="rId5"/>
            </p:custDataLst>
          </p:nvPr>
        </p:nvSpPr>
        <p:spPr>
          <a:xfrm>
            <a:off x="1816262" y="2009510"/>
            <a:ext cx="363125" cy="1168400"/>
          </a:xfrm>
          <a:prstGeom prst="rect">
            <a:avLst/>
          </a:prstGeom>
          <a:noFill/>
        </p:spPr>
        <p:txBody>
          <a:bodyPr wrap="square" rtlCol="0" anchor="t">
            <a:spAutoFit/>
          </a:bodyPr>
          <a:lstStyle/>
          <a:p>
            <a:r>
              <a:rPr lang="zh-CN" altLang="en-US" sz="1400" b="1">
                <a:latin typeface="微软雅黑" panose="020B0503020204020204" charset="-122"/>
                <a:ea typeface="微软雅黑" panose="020B0503020204020204" charset="-122"/>
                <a:sym typeface="方正中等线_GBK" panose="02000000000000000000" charset="-122"/>
              </a:rPr>
              <a:t>一般到个别</a:t>
            </a:r>
            <a:endParaRPr lang="zh-CN" altLang="en-US" sz="1400" b="1">
              <a:latin typeface="微软雅黑" panose="020B0503020204020204" charset="-122"/>
              <a:ea typeface="微软雅黑" panose="020B0503020204020204" charset="-122"/>
              <a:sym typeface="方正中等线_GBK" panose="02000000000000000000" charset="-122"/>
            </a:endParaRPr>
          </a:p>
        </p:txBody>
      </p:sp>
      <p:grpSp>
        <p:nvGrpSpPr>
          <p:cNvPr id="18" name="组合 17"/>
          <p:cNvGrpSpPr/>
          <p:nvPr>
            <p:custDataLst>
              <p:tags r:id="rId6"/>
            </p:custDataLst>
          </p:nvPr>
        </p:nvGrpSpPr>
        <p:grpSpPr>
          <a:xfrm rot="16200000">
            <a:off x="2076544" y="3484231"/>
            <a:ext cx="1967353" cy="358047"/>
            <a:chOff x="3705" y="2674"/>
            <a:chExt cx="6868" cy="912"/>
          </a:xfrm>
        </p:grpSpPr>
        <p:sp>
          <p:nvSpPr>
            <p:cNvPr id="19" name="右大括号 18"/>
            <p:cNvSpPr/>
            <p:nvPr>
              <p:custDataLst>
                <p:tags r:id="rId7"/>
              </p:custDataLst>
            </p:nvPr>
          </p:nvSpPr>
          <p:spPr>
            <a:xfrm rot="16200000">
              <a:off x="6683" y="-304"/>
              <a:ext cx="912" cy="6868"/>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cxnSp>
          <p:nvCxnSpPr>
            <p:cNvPr id="20" name="直接连接符 19"/>
            <p:cNvCxnSpPr/>
            <p:nvPr>
              <p:custDataLst>
                <p:tags r:id="rId8"/>
              </p:custDataLst>
            </p:nvPr>
          </p:nvCxnSpPr>
          <p:spPr>
            <a:xfrm flipH="1">
              <a:off x="7139" y="2906"/>
              <a:ext cx="0" cy="6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custDataLst>
              <p:tags r:id="rId9"/>
            </p:custDataLst>
          </p:nvPr>
        </p:nvGrpSpPr>
        <p:grpSpPr>
          <a:xfrm rot="16200000">
            <a:off x="2453001" y="1445142"/>
            <a:ext cx="1196029" cy="340906"/>
            <a:chOff x="3705" y="2674"/>
            <a:chExt cx="6868" cy="912"/>
          </a:xfrm>
        </p:grpSpPr>
        <p:sp>
          <p:nvSpPr>
            <p:cNvPr id="8" name="右大括号 7"/>
            <p:cNvSpPr/>
            <p:nvPr>
              <p:custDataLst>
                <p:tags r:id="rId10"/>
              </p:custDataLst>
            </p:nvPr>
          </p:nvSpPr>
          <p:spPr>
            <a:xfrm rot="16200000">
              <a:off x="6683" y="-304"/>
              <a:ext cx="912" cy="6868"/>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cxnSp>
          <p:nvCxnSpPr>
            <p:cNvPr id="16" name="直接连接符 15"/>
            <p:cNvCxnSpPr/>
            <p:nvPr>
              <p:custDataLst>
                <p:tags r:id="rId11"/>
              </p:custDataLst>
            </p:nvPr>
          </p:nvCxnSpPr>
          <p:spPr>
            <a:xfrm flipH="1">
              <a:off x="7139" y="2906"/>
              <a:ext cx="0" cy="6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custDataLst>
              <p:tags r:id="rId12"/>
            </p:custDataLst>
          </p:nvPr>
        </p:nvGrpSpPr>
        <p:grpSpPr>
          <a:xfrm rot="16200000">
            <a:off x="-790369" y="3313460"/>
            <a:ext cx="4007711" cy="578969"/>
            <a:chOff x="3705" y="2674"/>
            <a:chExt cx="6868" cy="912"/>
          </a:xfrm>
        </p:grpSpPr>
        <p:sp>
          <p:nvSpPr>
            <p:cNvPr id="22" name="右大括号 21"/>
            <p:cNvSpPr/>
            <p:nvPr>
              <p:custDataLst>
                <p:tags r:id="rId13"/>
              </p:custDataLst>
            </p:nvPr>
          </p:nvSpPr>
          <p:spPr>
            <a:xfrm rot="16200000">
              <a:off x="6683" y="-304"/>
              <a:ext cx="912" cy="6868"/>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8" name="直接连接符 87"/>
            <p:cNvCxnSpPr/>
            <p:nvPr>
              <p:custDataLst>
                <p:tags r:id="rId14"/>
              </p:custDataLst>
            </p:nvPr>
          </p:nvCxnSpPr>
          <p:spPr>
            <a:xfrm flipH="1">
              <a:off x="7139" y="2906"/>
              <a:ext cx="0" cy="6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custDataLst>
              <p:tags r:id="rId15"/>
            </p:custDataLst>
          </p:nvPr>
        </p:nvGrpSpPr>
        <p:grpSpPr>
          <a:xfrm>
            <a:off x="1502560" y="1243207"/>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24" name="圆角矩形 23"/>
            <p:cNvSpPr/>
            <p:nvPr>
              <p:custDataLst>
                <p:tags r:id="rId16"/>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29" name="圆角矩形 28"/>
            <p:cNvSpPr/>
            <p:nvPr>
              <p:custDataLst>
                <p:tags r:id="rId17"/>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文化的</a:t>
              </a:r>
              <a:r>
                <a:rPr lang="zh-CN" altLang="en-US" sz="1600" b="1">
                  <a:ea typeface="黑体" panose="02010609060101010101" charset="-122"/>
                  <a:sym typeface="+mn-ea"/>
                </a:rPr>
                <a:t>内涵与功能</a:t>
              </a:r>
              <a:endParaRPr lang="zh-CN" sz="1600" b="1">
                <a:solidFill>
                  <a:schemeClr val="bg1"/>
                </a:solidFill>
                <a:latin typeface="微软雅黑" panose="020B0503020204020204" charset="-122"/>
                <a:ea typeface="微软雅黑" panose="020B0503020204020204" charset="-122"/>
                <a:cs typeface="+mn-ea"/>
                <a:sym typeface="+mn-ea"/>
              </a:endParaRPr>
            </a:p>
          </p:txBody>
        </p:sp>
      </p:grpSp>
      <p:grpSp>
        <p:nvGrpSpPr>
          <p:cNvPr id="30" name="组合 29"/>
          <p:cNvGrpSpPr/>
          <p:nvPr>
            <p:custDataLst>
              <p:tags r:id="rId18"/>
            </p:custDataLst>
          </p:nvPr>
        </p:nvGrpSpPr>
        <p:grpSpPr>
          <a:xfrm>
            <a:off x="1493210" y="3286736"/>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31" name="圆角矩形 30"/>
            <p:cNvSpPr/>
            <p:nvPr>
              <p:custDataLst>
                <p:tags r:id="rId19"/>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32" name="圆角矩形 31"/>
            <p:cNvSpPr/>
            <p:nvPr>
              <p:custDataLst>
                <p:tags r:id="rId20"/>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中华</a:t>
              </a:r>
              <a:endParaRPr lang="zh-CN" sz="1600" b="1">
                <a:solidFill>
                  <a:schemeClr val="bg1"/>
                </a:solidFill>
                <a:latin typeface="微软雅黑" panose="020B0503020204020204" charset="-122"/>
                <a:ea typeface="微软雅黑" panose="020B0503020204020204" charset="-122"/>
                <a:cs typeface="+mn-ea"/>
                <a:sym typeface="+mn-ea"/>
              </a:endParaRPr>
            </a:p>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传统文化</a:t>
              </a:r>
              <a:endParaRPr lang="zh-CN" sz="1600" b="1">
                <a:solidFill>
                  <a:schemeClr val="bg1"/>
                </a:solidFill>
                <a:latin typeface="微软雅黑" panose="020B0503020204020204" charset="-122"/>
                <a:ea typeface="微软雅黑" panose="020B0503020204020204" charset="-122"/>
                <a:cs typeface="+mn-ea"/>
                <a:sym typeface="+mn-ea"/>
              </a:endParaRPr>
            </a:p>
          </p:txBody>
        </p:sp>
      </p:grpSp>
      <p:sp>
        <p:nvSpPr>
          <p:cNvPr id="33" name="TextBox 6"/>
          <p:cNvSpPr txBox="1"/>
          <p:nvPr>
            <p:custDataLst>
              <p:tags r:id="rId21"/>
            </p:custDataLst>
          </p:nvPr>
        </p:nvSpPr>
        <p:spPr>
          <a:xfrm>
            <a:off x="3250354" y="794436"/>
            <a:ext cx="8723898"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内涵：</a:t>
            </a:r>
            <a:r>
              <a:rPr lang="zh-CN" altLang="en-US">
                <a:latin typeface="宋体" panose="02010600030101010101" pitchFamily="2" charset="-122"/>
                <a:ea typeface="宋体" panose="02010600030101010101" pitchFamily="2" charset="-122"/>
                <a:sym typeface="方正中等线_GBK" panose="02000000000000000000" charset="-122"/>
              </a:rPr>
              <a:t>相对于经济、政治而言的人类全部</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精神现象</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34" name="TextBox 6"/>
          <p:cNvSpPr txBox="1"/>
          <p:nvPr>
            <p:custDataLst>
              <p:tags r:id="rId22"/>
            </p:custDataLst>
          </p:nvPr>
        </p:nvSpPr>
        <p:spPr>
          <a:xfrm>
            <a:off x="3239561" y="1388641"/>
            <a:ext cx="8741674"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特征：</a:t>
            </a:r>
            <a:r>
              <a:rPr lang="zh-CN" altLang="en-US">
                <a:latin typeface="宋体" panose="02010600030101010101" pitchFamily="2" charset="-122"/>
                <a:ea typeface="宋体" panose="02010600030101010101" pitchFamily="2" charset="-122"/>
                <a:sym typeface="方正中等线_GBK" panose="02000000000000000000" charset="-122"/>
              </a:rPr>
              <a:t>文化是人类</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社会实践</a:t>
            </a:r>
            <a:r>
              <a:rPr lang="zh-CN" altLang="en-US">
                <a:latin typeface="宋体" panose="02010600030101010101" pitchFamily="2" charset="-122"/>
                <a:ea typeface="宋体" panose="02010600030101010101" pitchFamily="2" charset="-122"/>
                <a:sym typeface="方正中等线_GBK" panose="02000000000000000000" charset="-122"/>
              </a:rPr>
              <a:t>的产物；文化要通过</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载体</a:t>
            </a:r>
            <a:r>
              <a:rPr lang="zh-CN" altLang="en-US">
                <a:latin typeface="宋体" panose="02010600030101010101" pitchFamily="2" charset="-122"/>
                <a:ea typeface="宋体" panose="02010600030101010101" pitchFamily="2" charset="-122"/>
                <a:sym typeface="方正中等线_GBK" panose="02000000000000000000" charset="-122"/>
              </a:rPr>
              <a:t>呈现出来</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38" name="TextBox 6"/>
          <p:cNvSpPr txBox="1"/>
          <p:nvPr>
            <p:custDataLst>
              <p:tags r:id="rId23"/>
            </p:custDataLst>
          </p:nvPr>
        </p:nvSpPr>
        <p:spPr>
          <a:xfrm>
            <a:off x="3239561" y="1982847"/>
            <a:ext cx="8731516"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功能：</a:t>
            </a:r>
            <a:r>
              <a:rPr lang="zh-CN" altLang="en-US">
                <a:latin typeface="宋体" panose="02010600030101010101" pitchFamily="2" charset="-122"/>
                <a:ea typeface="宋体" panose="02010600030101010101" pitchFamily="2" charset="-122"/>
                <a:sym typeface="方正中等线_GBK" panose="02000000000000000000" charset="-122"/>
              </a:rPr>
              <a:t>引领风尚、教育人民、服务社会、推动发展；文化是民族的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血脉</a:t>
            </a:r>
            <a:r>
              <a:rPr lang="zh-CN" altLang="en-US">
                <a:latin typeface="宋体" panose="02010600030101010101" pitchFamily="2" charset="-122"/>
                <a:ea typeface="宋体" panose="02010600030101010101" pitchFamily="2" charset="-122"/>
                <a:sym typeface="方正中等线_GBK" panose="02000000000000000000" charset="-122"/>
              </a:rPr>
              <a:t>和</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灵魂</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0" name="TextBox 6"/>
          <p:cNvSpPr txBox="1"/>
          <p:nvPr>
            <p:custDataLst>
              <p:tags r:id="rId24"/>
            </p:custDataLst>
          </p:nvPr>
        </p:nvSpPr>
        <p:spPr>
          <a:xfrm>
            <a:off x="3275747" y="2499602"/>
            <a:ext cx="8686443"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主要内容：</a:t>
            </a:r>
            <a:r>
              <a:rPr lang="zh-CN" altLang="en-US">
                <a:latin typeface="宋体" panose="02010600030101010101" pitchFamily="2" charset="-122"/>
                <a:ea typeface="宋体" panose="02010600030101010101" pitchFamily="2" charset="-122"/>
                <a:sym typeface="方正中等线_GBK" panose="02000000000000000000" charset="-122"/>
              </a:rPr>
              <a:t>核心</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思想理念</a:t>
            </a:r>
            <a:r>
              <a:rPr lang="zh-CN" altLang="en-US">
                <a:latin typeface="宋体" panose="02010600030101010101" pitchFamily="2" charset="-122"/>
                <a:ea typeface="宋体" panose="02010600030101010101" pitchFamily="2" charset="-122"/>
                <a:sym typeface="方正中等线_GBK" panose="02000000000000000000" charset="-122"/>
              </a:rPr>
              <a:t>、中华</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传统美德</a:t>
            </a:r>
            <a:r>
              <a:rPr lang="zh-CN" altLang="en-US">
                <a:latin typeface="宋体" panose="02010600030101010101" pitchFamily="2" charset="-122"/>
                <a:ea typeface="宋体" panose="02010600030101010101" pitchFamily="2" charset="-122"/>
                <a:sym typeface="方正中等线_GBK" panose="02000000000000000000" charset="-122"/>
              </a:rPr>
              <a:t>、中华</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人文精神</a:t>
            </a:r>
            <a:r>
              <a:rPr lang="zh-CN" altLang="en-US">
                <a:latin typeface="宋体" panose="02010600030101010101" pitchFamily="2" charset="-122"/>
                <a:ea typeface="宋体" panose="02010600030101010101" pitchFamily="2" charset="-122"/>
                <a:sym typeface="方正中等线_GBK" panose="02000000000000000000" charset="-122"/>
              </a:rPr>
              <a:t>。</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6" name="TextBox 6"/>
          <p:cNvSpPr txBox="1"/>
          <p:nvPr>
            <p:custDataLst>
              <p:tags r:id="rId25"/>
            </p:custDataLst>
          </p:nvPr>
        </p:nvSpPr>
        <p:spPr>
          <a:xfrm>
            <a:off x="3250354" y="2964301"/>
            <a:ext cx="8702949"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特点：</a:t>
            </a:r>
            <a:r>
              <a:rPr lang="zh-CN" altLang="en-US">
                <a:latin typeface="宋体" panose="02010600030101010101" pitchFamily="2" charset="-122"/>
                <a:ea typeface="宋体" panose="02010600030101010101" pitchFamily="2" charset="-122"/>
                <a:sym typeface="方正中等线_GBK" panose="02000000000000000000" charset="-122"/>
              </a:rPr>
              <a:t>源远流长、</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博大精深</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8" name="TextBox 6"/>
          <p:cNvSpPr txBox="1"/>
          <p:nvPr>
            <p:custDataLst>
              <p:tags r:id="rId26"/>
            </p:custDataLst>
          </p:nvPr>
        </p:nvSpPr>
        <p:spPr>
          <a:xfrm>
            <a:off x="3250354" y="3407416"/>
            <a:ext cx="8710567" cy="92075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当代价值：</a:t>
            </a:r>
            <a:r>
              <a:rPr lang="zh-CN" altLang="en-US">
                <a:latin typeface="Calibri" panose="020F0502020204030204" pitchFamily="34" charset="0"/>
                <a:ea typeface="宋体" panose="02010600030101010101" pitchFamily="2" charset="-122"/>
                <a:sym typeface="方正中等线_GBK" panose="02000000000000000000" charset="-122"/>
              </a:rPr>
              <a:t>①是中华民族共同的</a:t>
            </a:r>
            <a:r>
              <a:rPr lang="zh-CN" altLang="en-US" u="sng">
                <a:solidFill>
                  <a:srgbClr val="FF0000"/>
                </a:solidFill>
                <a:latin typeface="Calibri" panose="020F0502020204030204" pitchFamily="34" charset="0"/>
                <a:ea typeface="宋体" panose="02010600030101010101" pitchFamily="2" charset="-122"/>
                <a:sym typeface="方正中等线_GBK" panose="02000000000000000000" charset="-122"/>
              </a:rPr>
              <a:t>精神标识</a:t>
            </a:r>
            <a:r>
              <a:rPr lang="zh-CN" altLang="en-US">
                <a:latin typeface="Calibri" panose="020F0502020204030204" pitchFamily="34" charset="0"/>
                <a:ea typeface="宋体" panose="02010600030101010101" pitchFamily="2" charset="-122"/>
                <a:sym typeface="方正中等线_GBK" panose="02000000000000000000" charset="-122"/>
              </a:rPr>
              <a:t>，涵养着中华民族的价值观；</a:t>
            </a:r>
            <a:endParaRPr lang="zh-CN" altLang="en-US">
              <a:latin typeface="Calibri" panose="020F0502020204030204" pitchFamily="34" charset="0"/>
              <a:ea typeface="宋体" panose="02010600030101010101" pitchFamily="2" charset="-122"/>
              <a:sym typeface="方正中等线_GBK" panose="02000000000000000000" charset="-122"/>
            </a:endParaRPr>
          </a:p>
          <a:p>
            <a:pPr algn="l"/>
            <a:r>
              <a:rPr lang="en-US" altLang="zh-CN">
                <a:solidFill>
                  <a:schemeClr val="tx1"/>
                </a:solidFill>
                <a:latin typeface="Calibri" panose="020F0502020204030204" pitchFamily="34" charset="0"/>
                <a:ea typeface="宋体" panose="02010600030101010101" pitchFamily="2" charset="-122"/>
                <a:sym typeface="方正中等线_GBK" panose="02000000000000000000" charset="-122"/>
              </a:rPr>
              <a:t>                      </a:t>
            </a:r>
            <a:r>
              <a:rPr lang="zh-CN" altLang="en-US">
                <a:solidFill>
                  <a:schemeClr val="tx1"/>
                </a:solidFill>
                <a:latin typeface="Calibri" panose="020F0502020204030204" pitchFamily="34" charset="0"/>
                <a:ea typeface="宋体" panose="02010600030101010101" pitchFamily="2" charset="-122"/>
                <a:sym typeface="方正中等线_GBK" panose="02000000000000000000" charset="-122"/>
              </a:rPr>
              <a:t>②能够为解决当代中国和世界发展中的许多问题提供有益借鉴；</a:t>
            </a:r>
            <a:endParaRPr lang="zh-CN" altLang="en-US">
              <a:solidFill>
                <a:schemeClr val="tx1"/>
              </a:solidFill>
              <a:latin typeface="Calibri" panose="020F0502020204030204" pitchFamily="34" charset="0"/>
              <a:ea typeface="宋体" panose="02010600030101010101" pitchFamily="2" charset="-122"/>
              <a:sym typeface="方正中等线_GBK" panose="02000000000000000000" charset="-122"/>
            </a:endParaRPr>
          </a:p>
          <a:p>
            <a:pPr algn="l"/>
            <a:r>
              <a:rPr lang="en-US" altLang="zh-CN">
                <a:solidFill>
                  <a:schemeClr val="tx1"/>
                </a:solidFill>
                <a:latin typeface="Calibri" panose="020F0502020204030204" pitchFamily="34" charset="0"/>
                <a:ea typeface="宋体" panose="02010600030101010101" pitchFamily="2" charset="-122"/>
                <a:sym typeface="方正中等线_GBK" panose="02000000000000000000" charset="-122"/>
              </a:rPr>
              <a:t>                      </a:t>
            </a:r>
            <a:r>
              <a:rPr lang="zh-CN" altLang="en-US">
                <a:solidFill>
                  <a:schemeClr val="tx1"/>
                </a:solidFill>
                <a:latin typeface="Calibri" panose="020F0502020204030204" pitchFamily="34" charset="0"/>
                <a:ea typeface="宋体" panose="02010600030101010101" pitchFamily="2" charset="-122"/>
                <a:sym typeface="方正中等线_GBK" panose="02000000000000000000" charset="-122"/>
              </a:rPr>
              <a:t>③有助于正确</a:t>
            </a:r>
            <a:r>
              <a:rPr lang="zh-CN" altLang="en-US">
                <a:solidFill>
                  <a:schemeClr val="tx1"/>
                </a:solidFill>
                <a:latin typeface="Calibri" panose="020F0502020204030204" pitchFamily="34" charset="0"/>
                <a:ea typeface="宋体" panose="02010600030101010101" pitchFamily="2" charset="-122"/>
                <a:sym typeface="方正中等线_GBK" panose="02000000000000000000" charset="-122"/>
              </a:rPr>
              <a:t>认识和处理国际关系，构建人类命运共同体。</a:t>
            </a:r>
            <a:endParaRPr lang="zh-CN" altLang="en-US">
              <a:solidFill>
                <a:schemeClr val="tx1"/>
              </a:solidFill>
              <a:latin typeface="Calibri" panose="020F0502020204030204" pitchFamily="34" charset="0"/>
              <a:ea typeface="宋体" panose="02010600030101010101" pitchFamily="2" charset="-122"/>
              <a:sym typeface="方正中等线_GBK" panose="02000000000000000000" charset="-122"/>
            </a:endParaRPr>
          </a:p>
        </p:txBody>
      </p:sp>
      <p:sp>
        <p:nvSpPr>
          <p:cNvPr id="50" name="TextBox 6"/>
          <p:cNvSpPr txBox="1"/>
          <p:nvPr>
            <p:custDataLst>
              <p:tags r:id="rId27"/>
            </p:custDataLst>
          </p:nvPr>
        </p:nvSpPr>
        <p:spPr>
          <a:xfrm>
            <a:off x="3249084" y="4404106"/>
            <a:ext cx="8708662"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态度：</a:t>
            </a:r>
            <a:r>
              <a:rPr lang="zh-CN" altLang="en-US">
                <a:latin typeface="宋体" panose="02010600030101010101" pitchFamily="2" charset="-122"/>
                <a:ea typeface="宋体" panose="02010600030101010101" pitchFamily="2" charset="-122"/>
                <a:sym typeface="方正中等线_GBK" panose="02000000000000000000" charset="-122"/>
              </a:rPr>
              <a:t>实现中华优秀传统文化</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创造性转化</a:t>
            </a:r>
            <a:r>
              <a:rPr lang="zh-CN" altLang="en-US">
                <a:latin typeface="宋体" panose="02010600030101010101" pitchFamily="2" charset="-122"/>
                <a:ea typeface="宋体" panose="02010600030101010101" pitchFamily="2" charset="-122"/>
                <a:sym typeface="方正中等线_GBK" panose="02000000000000000000" charset="-122"/>
              </a:rPr>
              <a:t>和</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创新性发展</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grpSp>
        <p:nvGrpSpPr>
          <p:cNvPr id="52" name="组合 51"/>
          <p:cNvGrpSpPr/>
          <p:nvPr>
            <p:custDataLst>
              <p:tags r:id="rId28"/>
            </p:custDataLst>
          </p:nvPr>
        </p:nvGrpSpPr>
        <p:grpSpPr>
          <a:xfrm rot="16200000">
            <a:off x="2469507" y="5540460"/>
            <a:ext cx="1196029" cy="340906"/>
            <a:chOff x="3705" y="2674"/>
            <a:chExt cx="6868" cy="912"/>
          </a:xfrm>
        </p:grpSpPr>
        <p:sp>
          <p:nvSpPr>
            <p:cNvPr id="56" name="右大括号 55"/>
            <p:cNvSpPr/>
            <p:nvPr>
              <p:custDataLst>
                <p:tags r:id="rId29"/>
              </p:custDataLst>
            </p:nvPr>
          </p:nvSpPr>
          <p:spPr>
            <a:xfrm rot="16200000">
              <a:off x="6683" y="-304"/>
              <a:ext cx="912" cy="6868"/>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cxnSp>
          <p:nvCxnSpPr>
            <p:cNvPr id="57" name="直接连接符 56"/>
            <p:cNvCxnSpPr/>
            <p:nvPr>
              <p:custDataLst>
                <p:tags r:id="rId30"/>
              </p:custDataLst>
            </p:nvPr>
          </p:nvCxnSpPr>
          <p:spPr>
            <a:xfrm flipH="1">
              <a:off x="7139" y="2906"/>
              <a:ext cx="0" cy="6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8" name="TextBox 6"/>
          <p:cNvSpPr txBox="1"/>
          <p:nvPr>
            <p:custDataLst>
              <p:tags r:id="rId31"/>
            </p:custDataLst>
          </p:nvPr>
        </p:nvSpPr>
        <p:spPr>
          <a:xfrm>
            <a:off x="3266859" y="4889755"/>
            <a:ext cx="8702314"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内涵：</a:t>
            </a:r>
            <a:r>
              <a:rPr lang="zh-CN" altLang="en-US">
                <a:latin typeface="宋体" panose="02010600030101010101" pitchFamily="2" charset="-122"/>
                <a:ea typeface="宋体" panose="02010600030101010101" pitchFamily="2" charset="-122"/>
                <a:sym typeface="方正中等线_GBK" panose="02000000000000000000" charset="-122"/>
              </a:rPr>
              <a:t>以</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爱国主义</a:t>
            </a:r>
            <a:r>
              <a:rPr lang="zh-CN" altLang="en-US">
                <a:latin typeface="宋体" panose="02010600030101010101" pitchFamily="2" charset="-122"/>
                <a:ea typeface="宋体" panose="02010600030101010101" pitchFamily="2" charset="-122"/>
                <a:sym typeface="方正中等线_GBK" panose="02000000000000000000" charset="-122"/>
              </a:rPr>
              <a:t>为核心，团结统一、爱好和平、勤劳勇敢、自强不息</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59" name="TextBox 6"/>
          <p:cNvSpPr txBox="1"/>
          <p:nvPr>
            <p:custDataLst>
              <p:tags r:id="rId32"/>
            </p:custDataLst>
          </p:nvPr>
        </p:nvSpPr>
        <p:spPr>
          <a:xfrm>
            <a:off x="3256067" y="5483960"/>
            <a:ext cx="8702314"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作用：</a:t>
            </a:r>
            <a:r>
              <a:rPr lang="zh-CN" altLang="en-US">
                <a:latin typeface="宋体" panose="02010600030101010101" pitchFamily="2" charset="-122"/>
                <a:ea typeface="宋体" panose="02010600030101010101" pitchFamily="2" charset="-122"/>
                <a:sym typeface="方正中等线_GBK" panose="02000000000000000000" charset="-122"/>
              </a:rPr>
              <a:t>为中国发展和人类文明进步提供了强大精神力量；是中华民族永远的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精神火炬</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60" name="TextBox 6"/>
          <p:cNvSpPr txBox="1"/>
          <p:nvPr>
            <p:custDataLst>
              <p:tags r:id="rId33"/>
            </p:custDataLst>
          </p:nvPr>
        </p:nvSpPr>
        <p:spPr>
          <a:xfrm>
            <a:off x="3256067" y="5951198"/>
            <a:ext cx="8718819" cy="64389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弘扬和培养：</a:t>
            </a:r>
            <a:r>
              <a:rPr lang="zh-CN" altLang="en-US">
                <a:latin typeface="宋体" panose="02010600030101010101" pitchFamily="2" charset="-122"/>
                <a:ea typeface="宋体" panose="02010600030101010101" pitchFamily="2" charset="-122"/>
                <a:sym typeface="方正中等线_GBK" panose="02000000000000000000" charset="-122"/>
              </a:rPr>
              <a:t>培育和践行</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社会主义核心价值观</a:t>
            </a:r>
            <a:r>
              <a:rPr lang="zh-CN" altLang="en-US">
                <a:latin typeface="宋体" panose="02010600030101010101" pitchFamily="2" charset="-122"/>
                <a:ea typeface="宋体" panose="02010600030101010101" pitchFamily="2" charset="-122"/>
                <a:sym typeface="方正中等线_GBK" panose="02000000000000000000" charset="-122"/>
              </a:rPr>
              <a:t>；实践中结合时代和社会发展要求不断丰富</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grpSp>
        <p:nvGrpSpPr>
          <p:cNvPr id="61" name="组合 60"/>
          <p:cNvGrpSpPr/>
          <p:nvPr>
            <p:custDataLst>
              <p:tags r:id="rId34"/>
            </p:custDataLst>
          </p:nvPr>
        </p:nvGrpSpPr>
        <p:grpSpPr>
          <a:xfrm>
            <a:off x="1501667" y="5309928"/>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64" name="圆角矩形 63"/>
            <p:cNvSpPr/>
            <p:nvPr>
              <p:custDataLst>
                <p:tags r:id="rId35"/>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65" name="圆角矩形 64"/>
            <p:cNvSpPr/>
            <p:nvPr>
              <p:custDataLst>
                <p:tags r:id="rId36"/>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中华</a:t>
              </a:r>
              <a:endParaRPr lang="zh-CN" sz="1600" b="1">
                <a:solidFill>
                  <a:schemeClr val="bg1"/>
                </a:solidFill>
                <a:latin typeface="微软雅黑" panose="020B0503020204020204" charset="-122"/>
                <a:ea typeface="微软雅黑" panose="020B0503020204020204" charset="-122"/>
                <a:cs typeface="+mn-ea"/>
                <a:sym typeface="+mn-ea"/>
              </a:endParaRPr>
            </a:p>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民族精神</a:t>
              </a:r>
              <a:endParaRPr lang="zh-CN" sz="1600" b="1">
                <a:solidFill>
                  <a:schemeClr val="bg1"/>
                </a:solidFill>
                <a:latin typeface="微软雅黑" panose="020B0503020204020204" charset="-122"/>
                <a:ea typeface="微软雅黑" panose="020B0503020204020204" charset="-122"/>
                <a:cs typeface="+mn-ea"/>
                <a:sym typeface="+mn-ea"/>
              </a:endParaRPr>
            </a:p>
          </p:txBody>
        </p:sp>
      </p:grpSp>
      <p:cxnSp>
        <p:nvCxnSpPr>
          <p:cNvPr id="67" name="直接箭头连接符 66"/>
          <p:cNvCxnSpPr/>
          <p:nvPr>
            <p:custDataLst>
              <p:tags r:id="rId37"/>
            </p:custDataLst>
          </p:nvPr>
        </p:nvCxnSpPr>
        <p:spPr>
          <a:xfrm flipH="1" flipV="1">
            <a:off x="2194568" y="1980128"/>
            <a:ext cx="11427" cy="13204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8" name="文本框 67"/>
          <p:cNvSpPr txBox="1"/>
          <p:nvPr>
            <p:custDataLst>
              <p:tags r:id="rId38"/>
            </p:custDataLst>
          </p:nvPr>
        </p:nvSpPr>
        <p:spPr>
          <a:xfrm>
            <a:off x="1787060" y="4244763"/>
            <a:ext cx="363125" cy="521970"/>
          </a:xfrm>
          <a:prstGeom prst="rect">
            <a:avLst/>
          </a:prstGeom>
          <a:noFill/>
        </p:spPr>
        <p:txBody>
          <a:bodyPr wrap="square" rtlCol="0" anchor="t">
            <a:spAutoFit/>
          </a:bodyPr>
          <a:lstStyle/>
          <a:p>
            <a:r>
              <a:rPr lang="zh-CN" altLang="en-US" sz="1400" b="1">
                <a:latin typeface="微软雅黑" panose="020B0503020204020204" charset="-122"/>
                <a:ea typeface="微软雅黑" panose="020B0503020204020204" charset="-122"/>
                <a:sym typeface="方正中等线_GBK" panose="02000000000000000000" charset="-122"/>
              </a:rPr>
              <a:t>精华</a:t>
            </a:r>
            <a:endParaRPr lang="zh-CN" altLang="en-US" sz="1400" b="1">
              <a:latin typeface="微软雅黑" panose="020B0503020204020204" charset="-122"/>
              <a:ea typeface="微软雅黑" panose="020B0503020204020204" charset="-122"/>
              <a:sym typeface="方正中等线_GBK" panose="02000000000000000000" charset="-122"/>
            </a:endParaRPr>
          </a:p>
        </p:txBody>
      </p:sp>
      <p:grpSp>
        <p:nvGrpSpPr>
          <p:cNvPr id="70" name="组合 69"/>
          <p:cNvGrpSpPr/>
          <p:nvPr>
            <p:custDataLst>
              <p:tags r:id="rId39"/>
            </p:custDataLst>
          </p:nvPr>
        </p:nvGrpSpPr>
        <p:grpSpPr>
          <a:xfrm>
            <a:off x="391693" y="1958723"/>
            <a:ext cx="542149" cy="3370972"/>
            <a:chOff x="4304043" y="1286668"/>
            <a:chExt cx="3837944" cy="2758312"/>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74" name="圆角矩形 73"/>
            <p:cNvSpPr/>
            <p:nvPr>
              <p:custDataLst>
                <p:tags r:id="rId40"/>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75" name="圆角矩形 74"/>
            <p:cNvSpPr/>
            <p:nvPr>
              <p:custDataLst>
                <p:tags r:id="rId41"/>
              </p:custDataLst>
            </p:nvPr>
          </p:nvSpPr>
          <p:spPr>
            <a:xfrm>
              <a:off x="4304043" y="1286668"/>
              <a:ext cx="3788691" cy="2758312"/>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继承发展中化优秀传统文化</a:t>
              </a:r>
              <a:endParaRPr lang="zh-CN" sz="1600" b="1">
                <a:solidFill>
                  <a:srgbClr val="FFFF00"/>
                </a:solidFill>
                <a:latin typeface="微软雅黑" panose="020B0503020204020204" charset="-122"/>
                <a:ea typeface="微软雅黑" panose="020B0503020204020204" charset="-122"/>
                <a:cs typeface="+mn-ea"/>
                <a:sym typeface="+mn-ea"/>
              </a:endParaRPr>
            </a:p>
          </p:txBody>
        </p:sp>
      </p:grpSp>
      <p:cxnSp>
        <p:nvCxnSpPr>
          <p:cNvPr id="77" name="直接连接符 76"/>
          <p:cNvCxnSpPr/>
          <p:nvPr>
            <p:custDataLst>
              <p:tags r:id="rId42"/>
            </p:custDataLst>
          </p:nvPr>
        </p:nvCxnSpPr>
        <p:spPr>
          <a:xfrm>
            <a:off x="3055442" y="3161100"/>
            <a:ext cx="220288" cy="1015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43"/>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flipV="1">
            <a:off x="516439" y="616682"/>
            <a:ext cx="11534946" cy="825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custDataLst>
              <p:tags r:id="rId2"/>
            </p:custDataLst>
          </p:nvPr>
        </p:nvSpPr>
        <p:spPr>
          <a:xfrm>
            <a:off x="648299" y="243022"/>
            <a:ext cx="274705" cy="274705"/>
          </a:xfrm>
          <a:prstGeom prst="ellipse">
            <a:avLst/>
          </a:prstGeom>
          <a:gradFill>
            <a:gsLst>
              <a:gs pos="0">
                <a:srgbClr val="E30000"/>
              </a:gs>
              <a:gs pos="100000">
                <a:srgbClr val="760303"/>
              </a:gs>
            </a:gsLst>
            <a:lin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1" name="TextBox 25"/>
          <p:cNvSpPr txBox="1"/>
          <p:nvPr>
            <p:custDataLst>
              <p:tags r:id="rId3"/>
            </p:custDataLst>
          </p:nvPr>
        </p:nvSpPr>
        <p:spPr>
          <a:xfrm>
            <a:off x="1071919" y="824908"/>
            <a:ext cx="9556166" cy="460375"/>
          </a:xfrm>
          <a:prstGeom prst="rect">
            <a:avLst/>
          </a:prstGeom>
          <a:noFill/>
        </p:spPr>
        <p:txBody>
          <a:bodyPr wrap="square" rtlCol="0">
            <a:spAutoFit/>
          </a:bodyPr>
          <a:lstStyle/>
          <a:p>
            <a:r>
              <a:rPr lang="zh-CN" altLang="en-US" sz="2400" b="1" spc="300">
                <a:latin typeface="微软雅黑" panose="020B0503020204020204" charset="-122"/>
                <a:ea typeface="微软雅黑" panose="020B0503020204020204" charset="-122"/>
              </a:rPr>
              <a:t>弘扬中华优秀传统文化(实现创造性转化和创新性发展)</a:t>
            </a:r>
            <a:endParaRPr lang="zh-CN" altLang="en-US" sz="2400" b="1" spc="300">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custDataLst>
              <p:tags r:id="rId4"/>
            </p:custDataLst>
          </p:nvPr>
        </p:nvGraphicFramePr>
        <p:xfrm>
          <a:off x="1071919" y="1530844"/>
          <a:ext cx="10397490" cy="4965700"/>
        </p:xfrm>
        <a:graphic>
          <a:graphicData uri="http://schemas.openxmlformats.org/drawingml/2006/table">
            <a:tbl>
              <a:tblPr/>
              <a:tblGrid>
                <a:gridCol w="318135"/>
                <a:gridCol w="1033780"/>
                <a:gridCol w="5061585"/>
                <a:gridCol w="3983990"/>
              </a:tblGrid>
              <a:tr h="373380">
                <a:tc gridSpan="2">
                  <a:txBody>
                    <a:bodyPr wrap="square"/>
                    <a:lstStyle/>
                    <a:p>
                      <a:endParaRPr lang="zh-CN" altLang="en-US" sz="1800" b="1">
                        <a:latin typeface="微软雅黑" panose="020B0503020204020204" charset="-122"/>
                        <a:ea typeface="微软雅黑" panose="020B0503020204020204" charset="-122"/>
                      </a:endParaRPr>
                    </a:p>
                  </a:txBody>
                  <a:tcPr marL="68544" marR="68544" marT="34272" marB="3427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ap="flat" cmpd="sng" algn="ctr">
                      <a:solidFill>
                        <a:schemeClr val="tx1"/>
                      </a:solidFill>
                      <a:prstDash val="solid"/>
                      <a:round/>
                      <a:headEnd type="none" w="med" len="med"/>
                      <a:tailEnd type="none" w="med" len="med"/>
                    </a:lnTlToBr>
                  </a:tcPr>
                </a:tc>
                <a:tc hMerge="1">
                  <a:tcP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r>
                        <a:rPr lang="zh-CN" altLang="en-US" sz="1800" b="1" smtClean="0">
                          <a:solidFill>
                            <a:srgbClr val="FF0000"/>
                          </a:solidFill>
                          <a:latin typeface="微软雅黑" panose="020B0503020204020204" charset="-122"/>
                          <a:ea typeface="微软雅黑" panose="020B0503020204020204" charset="-122"/>
                        </a:rPr>
                        <a:t>创造性转化</a:t>
                      </a:r>
                      <a:endParaRPr lang="zh-CN" altLang="en-US" sz="1800" b="1" smtClean="0">
                        <a:solidFill>
                          <a:srgbClr val="FF0000"/>
                        </a:solidFill>
                        <a:latin typeface="微软雅黑" panose="020B0503020204020204" charset="-122"/>
                        <a:ea typeface="微软雅黑" panose="020B0503020204020204" charset="-122"/>
                      </a:endParaRPr>
                    </a:p>
                  </a:txBody>
                  <a:tcPr marL="68544" marR="68544" marT="34272" marB="3427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r>
                        <a:rPr lang="zh-CN" altLang="en-US" sz="1800" b="1" smtClean="0">
                          <a:solidFill>
                            <a:srgbClr val="FF0000"/>
                          </a:solidFill>
                          <a:latin typeface="微软雅黑" panose="020B0503020204020204" charset="-122"/>
                          <a:ea typeface="微软雅黑" panose="020B0503020204020204" charset="-122"/>
                        </a:rPr>
                        <a:t>创新性发展</a:t>
                      </a:r>
                      <a:endParaRPr lang="zh-CN" altLang="en-US" sz="1800" b="1" smtClean="0">
                        <a:solidFill>
                          <a:srgbClr val="FF0000"/>
                        </a:solidFill>
                        <a:latin typeface="微软雅黑" panose="020B0503020204020204" charset="-122"/>
                        <a:ea typeface="微软雅黑" panose="020B0503020204020204" charset="-122"/>
                      </a:endParaRPr>
                    </a:p>
                  </a:txBody>
                  <a:tcPr marL="68544" marR="68544" marT="34272" marB="3427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372110">
                <a:tc rowSpan="5">
                  <a:txBody>
                    <a:bodyPr wrap="square"/>
                    <a:lstStyle/>
                    <a:p>
                      <a:pPr algn="ctr"/>
                      <a:endParaRPr lang="en-US" altLang="zh-CN" sz="1600" b="1" smtClean="0">
                        <a:solidFill>
                          <a:srgbClr val="000000"/>
                        </a:solidFill>
                      </a:endParaRPr>
                    </a:p>
                    <a:p>
                      <a:pPr algn="ctr"/>
                      <a:endParaRPr lang="en-US" altLang="zh-CN" sz="1600" b="1" smtClean="0">
                        <a:solidFill>
                          <a:srgbClr val="000000"/>
                        </a:solidFill>
                      </a:endParaRPr>
                    </a:p>
                    <a:p>
                      <a:pPr algn="ctr"/>
                      <a:endParaRPr lang="en-US" altLang="zh-CN" sz="1600" b="1" smtClean="0">
                        <a:solidFill>
                          <a:srgbClr val="000000"/>
                        </a:solidFill>
                      </a:endParaRPr>
                    </a:p>
                    <a:p>
                      <a:pPr algn="ctr"/>
                      <a:endParaRPr lang="en-US" altLang="zh-CN" sz="1600" b="1" smtClean="0">
                        <a:solidFill>
                          <a:srgbClr val="000000"/>
                        </a:solidFill>
                      </a:endParaRPr>
                    </a:p>
                    <a:p>
                      <a:pPr algn="ctr"/>
                      <a:r>
                        <a:rPr lang="zh-CN" altLang="en-US" sz="1600" b="1" smtClean="0">
                          <a:solidFill>
                            <a:srgbClr val="000000"/>
                          </a:solidFill>
                        </a:rPr>
                        <a:t>区别</a:t>
                      </a:r>
                      <a:endParaRPr lang="zh-CN" altLang="en-US" sz="1600" b="1" smtClean="0">
                        <a:solidFill>
                          <a:srgbClr val="000000"/>
                        </a:solidFill>
                      </a:endParaRPr>
                    </a:p>
                  </a:txBody>
                  <a:tcPr marL="68544" marR="68544" marT="34272" marB="3427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lgn="ctr"/>
                      <a:r>
                        <a:rPr lang="zh-CN" altLang="zh-CN" sz="1800" b="1" kern="1200" smtClean="0">
                          <a:solidFill>
                            <a:srgbClr val="000000"/>
                          </a:solidFill>
                          <a:latin typeface="微软雅黑" panose="020B0503020204020204" charset="-122"/>
                          <a:ea typeface="微软雅黑" panose="020B0503020204020204" charset="-122"/>
                          <a:cs typeface="+mn-cs"/>
                        </a:rPr>
                        <a:t>着重点</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r>
                        <a:rPr lang="zh-CN" altLang="zh-CN" sz="1800" b="1" kern="1200" smtClean="0">
                          <a:solidFill>
                            <a:srgbClr val="000000"/>
                          </a:solidFill>
                          <a:latin typeface="微软雅黑" panose="020B0503020204020204" charset="-122"/>
                          <a:ea typeface="微软雅黑" panose="020B0503020204020204" charset="-122"/>
                          <a:cs typeface="+mn-cs"/>
                        </a:rPr>
                        <a:t>在于改造和转化</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r>
                        <a:rPr lang="zh-CN" altLang="zh-CN" sz="1800" b="1" kern="1200" smtClean="0">
                          <a:solidFill>
                            <a:srgbClr val="000000"/>
                          </a:solidFill>
                          <a:latin typeface="微软雅黑" panose="020B0503020204020204" charset="-122"/>
                          <a:ea typeface="微软雅黑" panose="020B0503020204020204" charset="-122"/>
                          <a:cs typeface="+mn-cs"/>
                        </a:rPr>
                        <a:t>在于创新和发展</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063625">
                <a:tc vMerge="1">
                  <a:tcP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a:r>
                        <a:rPr lang="zh-CN" altLang="zh-CN" sz="1800" b="1" kern="1200" smtClean="0">
                          <a:solidFill>
                            <a:srgbClr val="000000"/>
                          </a:solidFill>
                          <a:latin typeface="微软雅黑" panose="020B0503020204020204" charset="-122"/>
                          <a:ea typeface="微软雅黑" panose="020B0503020204020204" charset="-122"/>
                          <a:cs typeface="+mn-cs"/>
                        </a:rPr>
                        <a:t>对象上</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是</a:t>
                      </a:r>
                      <a:r>
                        <a:rPr lang="en-US"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有借鉴意义的</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内涵</a:t>
                      </a:r>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和陈旧的表达</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形式</a:t>
                      </a:r>
                      <a:r>
                        <a:rPr lang="en-US"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这其中既包括内涵也包括形式</a:t>
                      </a:r>
                      <a:r>
                        <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内涵是要有当代借鉴价值的</a:t>
                      </a:r>
                      <a:r>
                        <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形式</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是陈旧落后的</a:t>
                      </a:r>
                      <a:r>
                        <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是</a:t>
                      </a:r>
                      <a:r>
                        <a:rPr lang="en-US"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优秀传统文化的</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内涵</a:t>
                      </a:r>
                      <a:r>
                        <a:rPr lang="en-US"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，这里只是指内涵而不包括形式，</a:t>
                      </a:r>
                      <a:r>
                        <a:rPr lang="zh-CN" altLang="en-US" sz="1800" b="1" kern="1200" smtClean="0">
                          <a:solidFill>
                            <a:srgbClr val="000000"/>
                          </a:solidFill>
                          <a:latin typeface="微软雅黑" panose="020B0503020204020204" charset="-122"/>
                          <a:ea typeface="微软雅黑" panose="020B0503020204020204" charset="-122"/>
                          <a:cs typeface="微软雅黑" panose="020B0503020204020204" charset="-122"/>
                        </a:rPr>
                        <a:t>指</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中华传统文化中的优秀成分的内涵</a:t>
                      </a:r>
                      <a:r>
                        <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62305">
                <a:tc vMerge="1">
                  <a:tcP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a:r>
                        <a:rPr lang="zh-CN" altLang="zh-CN" sz="1800" b="1" kern="1200" smtClean="0">
                          <a:solidFill>
                            <a:srgbClr val="000000"/>
                          </a:solidFill>
                          <a:latin typeface="微软雅黑" panose="020B0503020204020204" charset="-122"/>
                          <a:ea typeface="微软雅黑" panose="020B0503020204020204" charset="-122"/>
                          <a:cs typeface="+mn-cs"/>
                        </a:rPr>
                        <a:t>途径上</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侧重</a:t>
                      </a:r>
                      <a:r>
                        <a:rPr lang="zh-CN" altLang="en-US" sz="1800" b="1" kern="1200" smtClean="0">
                          <a:solidFill>
                            <a:srgbClr val="000000"/>
                          </a:solidFill>
                          <a:latin typeface="微软雅黑" panose="020B0503020204020204" charset="-122"/>
                          <a:ea typeface="微软雅黑" panose="020B0503020204020204" charset="-122"/>
                          <a:cs typeface="微软雅黑" panose="020B0503020204020204" charset="-122"/>
                        </a:rPr>
                        <a:t>改造转化为</a:t>
                      </a:r>
                      <a:r>
                        <a:rPr lang="en-US"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符合时代特点和要求的新</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内涵</a:t>
                      </a:r>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和</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新的呈现形式</a:t>
                      </a:r>
                      <a:r>
                        <a:rPr lang="en-US"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endParaRPr lang="en-US" altLang="zh-CN" sz="1800" b="1" kern="1200" smtClean="0">
                        <a:solidFill>
                          <a:schemeClr val="tx1"/>
                        </a:solidFill>
                        <a:latin typeface="微软雅黑" panose="020B0503020204020204" charset="-122"/>
                        <a:ea typeface="微软雅黑" panose="020B0503020204020204" charset="-122"/>
                        <a:cs typeface="微软雅黑" panose="020B0503020204020204" charset="-122"/>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r>
                        <a:rPr lang="zh-CN" altLang="zh-CN" sz="1800" b="1" kern="1200" smtClean="0">
                          <a:solidFill>
                            <a:srgbClr val="000000"/>
                          </a:solidFill>
                          <a:latin typeface="微软雅黑" panose="020B0503020204020204" charset="-122"/>
                          <a:ea typeface="微软雅黑" panose="020B0503020204020204" charset="-122"/>
                          <a:cs typeface="微软雅黑" panose="020B0503020204020204" charset="-122"/>
                        </a:rPr>
                        <a:t>侧重对优秀传统文化内涵“进行</a:t>
                      </a:r>
                      <a:r>
                        <a:rPr lang="zh-CN" altLang="zh-CN" sz="1800" b="1" kern="1200" smtClean="0">
                          <a:solidFill>
                            <a:srgbClr val="FF0000"/>
                          </a:solidFill>
                          <a:latin typeface="微软雅黑" panose="020B0503020204020204" charset="-122"/>
                          <a:ea typeface="微软雅黑" panose="020B0503020204020204" charset="-122"/>
                          <a:cs typeface="微软雅黑" panose="020B0503020204020204" charset="-122"/>
                        </a:rPr>
                        <a:t>补充、拓展和完善</a:t>
                      </a:r>
                      <a:r>
                        <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zh-CN" sz="1800" b="1" kern="1200" smtClean="0">
                        <a:solidFill>
                          <a:schemeClr val="tx1"/>
                        </a:solidFill>
                        <a:latin typeface="微软雅黑" panose="020B0503020204020204" charset="-122"/>
                        <a:ea typeface="微软雅黑" panose="020B0503020204020204" charset="-122"/>
                        <a:cs typeface="微软雅黑" panose="020B0503020204020204" charset="-122"/>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955675">
                <a:tc vMerge="1">
                  <a:tcP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gn="ctr"/>
                      <a:r>
                        <a:rPr lang="zh-CN" altLang="zh-CN" sz="1800" b="1" kern="1200" smtClean="0">
                          <a:solidFill>
                            <a:srgbClr val="000000"/>
                          </a:solidFill>
                          <a:latin typeface="微软雅黑" panose="020B0503020204020204" charset="-122"/>
                          <a:ea typeface="微软雅黑" panose="020B0503020204020204" charset="-122"/>
                          <a:cs typeface="+mn-cs"/>
                        </a:rPr>
                        <a:t>目标上</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r>
                        <a:rPr lang="zh-CN" altLang="zh-CN" sz="1800" b="1" kern="1200" smtClean="0">
                          <a:solidFill>
                            <a:srgbClr val="000000"/>
                          </a:solidFill>
                          <a:latin typeface="微软雅黑" panose="020B0503020204020204" charset="-122"/>
                          <a:ea typeface="微软雅黑" panose="020B0503020204020204" charset="-122"/>
                          <a:cs typeface="+mn-cs"/>
                        </a:rPr>
                        <a:t>重在</a:t>
                      </a:r>
                      <a:r>
                        <a:rPr lang="zh-CN" altLang="zh-CN" sz="1800" b="1" kern="1200" smtClean="0">
                          <a:solidFill>
                            <a:srgbClr val="FF0000"/>
                          </a:solidFill>
                          <a:latin typeface="微软雅黑" panose="020B0503020204020204" charset="-122"/>
                          <a:ea typeface="微软雅黑" panose="020B0503020204020204" charset="-122"/>
                          <a:cs typeface="+mn-cs"/>
                        </a:rPr>
                        <a:t>激活</a:t>
                      </a:r>
                      <a:r>
                        <a:rPr lang="zh-CN" altLang="zh-CN" sz="1800" b="1" kern="1200" smtClean="0">
                          <a:solidFill>
                            <a:srgbClr val="000000"/>
                          </a:solidFill>
                          <a:latin typeface="微软雅黑" panose="020B0503020204020204" charset="-122"/>
                          <a:ea typeface="微软雅黑" panose="020B0503020204020204" charset="-122"/>
                          <a:cs typeface="+mn-cs"/>
                        </a:rPr>
                        <a:t>由于表达形式陈旧等客观原因而减少甚至丧失的优秀传统文化的</a:t>
                      </a:r>
                      <a:r>
                        <a:rPr lang="zh-CN" altLang="zh-CN" sz="1800" b="1" kern="1200" smtClean="0">
                          <a:solidFill>
                            <a:srgbClr val="FF0000"/>
                          </a:solidFill>
                          <a:latin typeface="微软雅黑" panose="020B0503020204020204" charset="-122"/>
                          <a:ea typeface="微软雅黑" panose="020B0503020204020204" charset="-122"/>
                          <a:cs typeface="+mn-cs"/>
                        </a:rPr>
                        <a:t>生命力</a:t>
                      </a:r>
                      <a:endParaRPr lang="zh-CN" altLang="zh-CN" sz="1800" b="1" kern="1200" smtClean="0">
                        <a:solidFill>
                          <a:srgbClr val="FF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r>
                        <a:rPr lang="zh-CN" altLang="zh-CN" sz="1800" b="1" kern="1200" smtClean="0">
                          <a:solidFill>
                            <a:srgbClr val="000000"/>
                          </a:solidFill>
                          <a:latin typeface="微软雅黑" panose="020B0503020204020204" charset="-122"/>
                          <a:ea typeface="微软雅黑" panose="020B0503020204020204" charset="-122"/>
                          <a:cs typeface="+mn-cs"/>
                        </a:rPr>
                        <a:t>重在进一步</a:t>
                      </a:r>
                      <a:r>
                        <a:rPr lang="zh-CN" altLang="zh-CN" sz="1800" b="1" kern="1200" smtClean="0">
                          <a:solidFill>
                            <a:srgbClr val="FF0000"/>
                          </a:solidFill>
                          <a:latin typeface="微软雅黑" panose="020B0503020204020204" charset="-122"/>
                          <a:ea typeface="微软雅黑" panose="020B0503020204020204" charset="-122"/>
                          <a:cs typeface="+mn-cs"/>
                        </a:rPr>
                        <a:t>增强</a:t>
                      </a:r>
                      <a:r>
                        <a:rPr lang="zh-CN" altLang="zh-CN" sz="1800" b="1" kern="1200" smtClean="0">
                          <a:solidFill>
                            <a:srgbClr val="000000"/>
                          </a:solidFill>
                          <a:latin typeface="微软雅黑" panose="020B0503020204020204" charset="-122"/>
                          <a:ea typeface="微软雅黑" panose="020B0503020204020204" charset="-122"/>
                          <a:cs typeface="+mn-cs"/>
                        </a:rPr>
                        <a:t>优秀传统文化的</a:t>
                      </a:r>
                      <a:r>
                        <a:rPr lang="zh-CN" altLang="zh-CN" sz="1800" b="1" kern="1200" smtClean="0">
                          <a:solidFill>
                            <a:srgbClr val="FF0000"/>
                          </a:solidFill>
                          <a:latin typeface="微软雅黑" panose="020B0503020204020204" charset="-122"/>
                          <a:ea typeface="微软雅黑" panose="020B0503020204020204" charset="-122"/>
                          <a:cs typeface="+mn-cs"/>
                        </a:rPr>
                        <a:t>影响力和感召力</a:t>
                      </a:r>
                      <a:r>
                        <a:rPr lang="zh-CN" altLang="zh-CN" sz="1800" b="1" kern="1200" smtClean="0">
                          <a:solidFill>
                            <a:schemeClr val="tx1"/>
                          </a:solidFill>
                          <a:latin typeface="微软雅黑" panose="020B0503020204020204" charset="-122"/>
                          <a:ea typeface="微软雅黑" panose="020B0503020204020204" charset="-122"/>
                          <a:cs typeface="+mn-cs"/>
                        </a:rPr>
                        <a:t>。</a:t>
                      </a:r>
                      <a:endParaRPr lang="zh-CN" altLang="zh-CN" sz="1800" b="1" kern="1200" smtClean="0">
                        <a:solidFill>
                          <a:schemeClr val="tx1"/>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372745">
                <a:tc vMerge="1">
                  <a:tcPr>
                    <a:lnL w="12700">
                      <a:solidFill>
                        <a:schemeClr val="tx1"/>
                      </a:solidFill>
                      <a:prstDash val="soli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tcPr>
                </a:tc>
                <a:tc>
                  <a:txBody>
                    <a:bodyPr wrap="square"/>
                    <a:lstStyle/>
                    <a:p>
                      <a:pPr algn="ctr">
                        <a:buNone/>
                      </a:pPr>
                      <a:r>
                        <a:rPr lang="zh-CN" altLang="zh-CN" sz="1800" b="1" kern="1200" smtClean="0">
                          <a:solidFill>
                            <a:srgbClr val="000000"/>
                          </a:solidFill>
                          <a:latin typeface="微软雅黑" panose="020B0503020204020204" charset="-122"/>
                          <a:ea typeface="微软雅黑" panose="020B0503020204020204" charset="-122"/>
                          <a:cs typeface="+mn-cs"/>
                        </a:rPr>
                        <a:t>实质</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r>
                        <a:rPr lang="zh-CN" altLang="en-US" sz="1800" b="1">
                          <a:solidFill>
                            <a:srgbClr val="000000"/>
                          </a:solidFill>
                          <a:latin typeface="微软雅黑" panose="020B0503020204020204" charset="-122"/>
                          <a:ea typeface="微软雅黑" panose="020B0503020204020204" charset="-122"/>
                          <a:cs typeface="Times New Roman" panose="02020603050405020304" pitchFamily="18" charset="0"/>
                          <a:sym typeface="+mn-ea"/>
                        </a:rPr>
                        <a:t>强调继承</a:t>
                      </a:r>
                      <a:endParaRPr lang="zh-CN" altLang="en-US" sz="1800" b="1" kern="1200" smtClean="0">
                        <a:solidFill>
                          <a:srgbClr val="000000"/>
                        </a:solidFill>
                        <a:latin typeface="微软雅黑" panose="020B0503020204020204" charset="-122"/>
                        <a:ea typeface="微软雅黑" panose="020B0503020204020204" charset="-122"/>
                        <a:cs typeface="Times New Roman" panose="02020603050405020304" pitchFamily="18" charset="0"/>
                        <a:sym typeface="+mn-ea"/>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pPr>
                        <a:buNone/>
                      </a:pPr>
                      <a:r>
                        <a:rPr lang="zh-CN" altLang="zh-CN" sz="1800" b="1" kern="1200" smtClean="0">
                          <a:solidFill>
                            <a:srgbClr val="000000"/>
                          </a:solidFill>
                          <a:latin typeface="微软雅黑" panose="020B0503020204020204" charset="-122"/>
                          <a:ea typeface="微软雅黑" panose="020B0503020204020204" charset="-122"/>
                          <a:cs typeface="+mn-cs"/>
                        </a:rPr>
                        <a:t>强调创新</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165860">
                <a:tc>
                  <a:txBody>
                    <a:bodyPr wrap="square"/>
                    <a:lstStyle/>
                    <a:p>
                      <a:pPr algn="ctr"/>
                      <a:r>
                        <a:rPr lang="zh-CN" altLang="en-US" sz="1600" b="1" smtClean="0">
                          <a:solidFill>
                            <a:srgbClr val="000000"/>
                          </a:solidFill>
                        </a:rPr>
                        <a:t>联系</a:t>
                      </a:r>
                      <a:endParaRPr lang="zh-CN" altLang="en-US" sz="1600" b="1" smtClean="0">
                        <a:solidFill>
                          <a:srgbClr val="000000"/>
                        </a:solidFill>
                      </a:endParaRPr>
                    </a:p>
                  </a:txBody>
                  <a:tcPr marL="68544" marR="68544" marT="34272" marB="34272" vert="horz" anchor="ctr" anchorCtr="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gridSpan="3">
                  <a:txBody>
                    <a:bodyPr wrap="square"/>
                    <a:lstStyle/>
                    <a:p>
                      <a:r>
                        <a:rPr lang="zh-CN" altLang="en-US" sz="1800" b="1" kern="1200" smtClean="0">
                          <a:solidFill>
                            <a:srgbClr val="000000"/>
                          </a:solidFill>
                          <a:latin typeface="微软雅黑" panose="020B0503020204020204" charset="-122"/>
                          <a:ea typeface="微软雅黑" panose="020B0503020204020204" charset="-122"/>
                          <a:cs typeface="+mn-cs"/>
                        </a:rPr>
                        <a:t>①二者</a:t>
                      </a:r>
                      <a:r>
                        <a:rPr lang="zh-CN" altLang="zh-CN" sz="1800" b="1" kern="1200" smtClean="0">
                          <a:solidFill>
                            <a:srgbClr val="000000"/>
                          </a:solidFill>
                          <a:latin typeface="微软雅黑" panose="020B0503020204020204" charset="-122"/>
                          <a:ea typeface="微软雅黑" panose="020B0503020204020204" charset="-122"/>
                          <a:cs typeface="+mn-cs"/>
                        </a:rPr>
                        <a:t>是一个紧密联系、不可分割的整体，却又各有侧重、有所区别。</a:t>
                      </a:r>
                      <a:endParaRPr lang="en-US" altLang="zh-CN" sz="1800" b="1" kern="1200" smtClean="0">
                        <a:solidFill>
                          <a:srgbClr val="000000"/>
                        </a:solidFill>
                        <a:latin typeface="微软雅黑" panose="020B0503020204020204" charset="-122"/>
                        <a:ea typeface="微软雅黑" panose="020B0503020204020204" charset="-122"/>
                        <a:cs typeface="+mn-cs"/>
                      </a:endParaRPr>
                    </a:p>
                    <a:p>
                      <a:r>
                        <a:rPr lang="en-US" altLang="zh-CN" sz="1800" b="1" kern="1200" smtClean="0">
                          <a:solidFill>
                            <a:srgbClr val="000000"/>
                          </a:solidFill>
                          <a:latin typeface="微软雅黑" panose="020B0503020204020204" charset="-122"/>
                          <a:ea typeface="微软雅黑" panose="020B0503020204020204" charset="-122"/>
                          <a:cs typeface="+mn-cs"/>
                        </a:rPr>
                        <a:t>②</a:t>
                      </a:r>
                      <a:r>
                        <a:rPr lang="zh-CN" altLang="zh-CN" sz="1800" b="1" kern="1200" smtClean="0">
                          <a:solidFill>
                            <a:srgbClr val="000000"/>
                          </a:solidFill>
                          <a:latin typeface="微软雅黑" panose="020B0503020204020204" charset="-122"/>
                          <a:ea typeface="微软雅黑" panose="020B0503020204020204" charset="-122"/>
                          <a:cs typeface="+mn-cs"/>
                        </a:rPr>
                        <a:t>二者的紧密联系突出体现在，它们都是要在鉴别分析的基础上，结合时代条件和实际需要，对传统文化进行改造和发展，而且在改造和发展的具体内容上也有相同、相通之处。前者是后者的前奏，后者是对前者的升华</a:t>
                      </a:r>
                      <a:endParaRPr lang="zh-CN" altLang="zh-CN" sz="1800" b="1" kern="1200" smtClean="0">
                        <a:solidFill>
                          <a:srgbClr val="000000"/>
                        </a:solidFill>
                        <a:latin typeface="微软雅黑" panose="020B0503020204020204" charset="-122"/>
                        <a:ea typeface="微软雅黑" panose="020B0503020204020204" charset="-122"/>
                        <a:cs typeface="+mn-cs"/>
                      </a:endParaRPr>
                    </a:p>
                  </a:txBody>
                  <a:tcPr marL="68544" marR="68544" marT="34272" marB="34272"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tcPr>
                </a:tc>
                <a:tc hMerge="1">
                  <a:tcPr>
                    <a:lnL w="12700" cap="flat" cmpd="sng" algn="ctr">
                      <a:solidFill>
                        <a:schemeClr val="tx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
        <p:nvSpPr>
          <p:cNvPr id="8" name="TextBox 25"/>
          <p:cNvSpPr txBox="1"/>
          <p:nvPr>
            <p:custDataLst>
              <p:tags r:id="rId5"/>
            </p:custDataLst>
          </p:nvPr>
        </p:nvSpPr>
        <p:spPr>
          <a:xfrm>
            <a:off x="1072236" y="180551"/>
            <a:ext cx="8424891" cy="398780"/>
          </a:xfrm>
          <a:prstGeom prst="rect">
            <a:avLst/>
          </a:prstGeom>
          <a:noFill/>
        </p:spPr>
        <p:txBody>
          <a:bodyPr wrap="square" rtlCol="0">
            <a:spAutoFit/>
          </a:bodyPr>
          <a:lstStyle/>
          <a:p>
            <a:r>
              <a:rPr lang="zh-CN" altLang="en-US" sz="2000" b="1" spc="300">
                <a:latin typeface="微软雅黑" panose="020B0503020204020204" charset="-122"/>
                <a:ea typeface="微软雅黑" panose="020B0503020204020204" charset="-122"/>
                <a:sym typeface="+mn-ea"/>
              </a:rPr>
              <a:t>重点</a:t>
            </a:r>
            <a:r>
              <a:rPr lang="zh-CN" altLang="en-US" sz="2000" b="1" spc="300">
                <a:latin typeface="微软雅黑" panose="020B0503020204020204" charset="-122"/>
                <a:ea typeface="微软雅黑" panose="020B0503020204020204" charset="-122"/>
                <a:sym typeface="+mn-ea"/>
              </a:rPr>
              <a:t>提醒：</a:t>
            </a:r>
            <a:endParaRPr lang="zh-CN" altLang="en-US" sz="2000" b="1" spc="300">
              <a:latin typeface="微软雅黑" panose="020B0503020204020204" charset="-122"/>
              <a:ea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3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flipV="1">
            <a:off x="516439" y="616682"/>
            <a:ext cx="11534946" cy="825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custDataLst>
              <p:tags r:id="rId2"/>
            </p:custDataLst>
          </p:nvPr>
        </p:nvSpPr>
        <p:spPr>
          <a:xfrm>
            <a:off x="648299" y="243022"/>
            <a:ext cx="274705" cy="274705"/>
          </a:xfrm>
          <a:prstGeom prst="ellipse">
            <a:avLst/>
          </a:prstGeom>
          <a:gradFill>
            <a:gsLst>
              <a:gs pos="0">
                <a:srgbClr val="E30000"/>
              </a:gs>
              <a:gs pos="100000">
                <a:srgbClr val="760303"/>
              </a:gs>
            </a:gsLst>
            <a:lin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1" name="TextBox 25"/>
          <p:cNvSpPr txBox="1"/>
          <p:nvPr>
            <p:custDataLst>
              <p:tags r:id="rId3"/>
            </p:custDataLst>
          </p:nvPr>
        </p:nvSpPr>
        <p:spPr>
          <a:xfrm>
            <a:off x="2963726" y="887122"/>
            <a:ext cx="8332840" cy="460375"/>
          </a:xfrm>
          <a:prstGeom prst="rect">
            <a:avLst/>
          </a:prstGeom>
          <a:noFill/>
        </p:spPr>
        <p:txBody>
          <a:bodyPr wrap="square" rtlCol="0">
            <a:spAutoFit/>
          </a:bodyPr>
          <a:lstStyle/>
          <a:p>
            <a:r>
              <a:rPr lang="en-US" altLang="zh-CN" sz="2400" b="1" spc="300">
                <a:latin typeface="微软雅黑" panose="020B0503020204020204" charset="-122"/>
                <a:ea typeface="微软雅黑" panose="020B0503020204020204" charset="-122"/>
              </a:rPr>
              <a:t> </a:t>
            </a:r>
            <a:r>
              <a:rPr lang="zh-CN" altLang="en-US" sz="2400" b="1" spc="300">
                <a:latin typeface="微软雅黑" panose="020B0503020204020204" charset="-122"/>
                <a:ea typeface="微软雅黑" panose="020B0503020204020204" charset="-122"/>
              </a:rPr>
              <a:t>中华民族精神在不同时代的表现</a:t>
            </a:r>
            <a:endParaRPr lang="zh-CN" altLang="en-US" sz="2400" b="1" spc="300">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custDataLst>
              <p:tags r:id="rId4"/>
            </p:custDataLst>
          </p:nvPr>
        </p:nvGraphicFramePr>
        <p:xfrm>
          <a:off x="1211582" y="1504181"/>
          <a:ext cx="10521315" cy="4840605"/>
        </p:xfrm>
        <a:graphic>
          <a:graphicData uri="http://schemas.openxmlformats.org/drawingml/2006/table">
            <a:tbl>
              <a:tblPr firstRow="1" bandRow="1">
                <a:tableStyleId>{5940675A-B579-460E-94D1-54222C63F5DA}</a:tableStyleId>
              </a:tblPr>
              <a:tblGrid>
                <a:gridCol w="1396365"/>
                <a:gridCol w="4746625"/>
                <a:gridCol w="4378325"/>
              </a:tblGrid>
              <a:tr h="381000">
                <a:tc>
                  <a:txBody>
                    <a:bodyPr wrap="square"/>
                    <a:lstStyle/>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时代</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中华民族精神的体现</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形成的具体精神</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9640">
                <a:tc>
                  <a:txBody>
                    <a:bodyPr wrap="square"/>
                    <a:lstStyle/>
                    <a:p>
                      <a:pPr indent="0">
                        <a:buNone/>
                      </a:pPr>
                      <a:r>
                        <a:rPr lang="en-US" sz="2000" b="1">
                          <a:latin typeface="宋体" panose="02010600030101010101" pitchFamily="2" charset="-122"/>
                          <a:ea typeface="宋体" panose="02010600030101010101" pitchFamily="2" charset="-122"/>
                          <a:cs typeface="宋体" panose="02010600030101010101" pitchFamily="2" charset="-122"/>
                        </a:rPr>
                        <a:t>新民主主义革命时期</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1">
                          <a:latin typeface="宋体" panose="02010600030101010101" pitchFamily="2" charset="-122"/>
                          <a:ea typeface="宋体" panose="02010600030101010101" pitchFamily="2" charset="-122"/>
                          <a:cs typeface="宋体" panose="02010600030101010101" pitchFamily="2" charset="-122"/>
                        </a:rPr>
                        <a:t>中国共产党人的革命精神成为中华民族精神的主体</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1">
                          <a:latin typeface="宋体" panose="02010600030101010101" pitchFamily="2" charset="-122"/>
                          <a:ea typeface="宋体" panose="02010600030101010101" pitchFamily="2" charset="-122"/>
                          <a:cs typeface="宋体" panose="02010600030101010101" pitchFamily="2" charset="-122"/>
                        </a:rPr>
                        <a:t>“红船精神”、井冈山精神、长征精神、延安精神、红岩精神、西柏坡精神</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42060">
                <a:tc>
                  <a:txBody>
                    <a:bodyPr wrap="square"/>
                    <a:lstStyle/>
                    <a:p>
                      <a:pPr indent="0">
                        <a:buNone/>
                      </a:pPr>
                      <a:r>
                        <a:rPr lang="en-US" sz="2000" b="1">
                          <a:latin typeface="宋体" panose="02010600030101010101" pitchFamily="2" charset="-122"/>
                          <a:ea typeface="宋体" panose="02010600030101010101" pitchFamily="2" charset="-122"/>
                          <a:cs typeface="宋体" panose="02010600030101010101" pitchFamily="2" charset="-122"/>
                        </a:rPr>
                        <a:t>社会主义革命、建设和改革过程中</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1">
                          <a:latin typeface="宋体" panose="02010600030101010101" pitchFamily="2" charset="-122"/>
                          <a:ea typeface="宋体" panose="02010600030101010101" pitchFamily="2" charset="-122"/>
                          <a:cs typeface="宋体" panose="02010600030101010101" pitchFamily="2" charset="-122"/>
                        </a:rPr>
                        <a:t>中国共产党人不断为民族精神增添新的时代内容</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1">
                          <a:latin typeface="宋体" panose="02010600030101010101" pitchFamily="2" charset="-122"/>
                          <a:ea typeface="宋体" panose="02010600030101010101" pitchFamily="2" charset="-122"/>
                          <a:cs typeface="宋体" panose="02010600030101010101" pitchFamily="2" charset="-122"/>
                        </a:rPr>
                        <a:t>雷锋精神、焦裕禄精神、大庆精神、“两弹一星”精神、红旗渠精神、抗洪精神、载人航天精神、塞罕坝精神。</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50035">
                <a:tc>
                  <a:txBody>
                    <a:bodyPr wrap="square"/>
                    <a:lstStyle/>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新时代</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在同新冠肺炎的殊死较量中，中国人民和中华民族以敢于斗争，敢于胜利的大无畏气概，铸就的生命至上、举国同心、舍生忘死、尊重科学、命运与共的伟大抗疫精神</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抗疫精神</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7870">
                <a:tc>
                  <a:txBody>
                    <a:bodyPr wrap="square"/>
                    <a:lstStyle/>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联系</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lstStyle/>
                    <a:p>
                      <a:pPr indent="0">
                        <a:buNone/>
                      </a:pPr>
                      <a:r>
                        <a:rPr lang="zh-CN" altLang="en-US" sz="2000" b="1">
                          <a:latin typeface="Calibri" panose="020F0502020204030204" pitchFamily="34" charset="0"/>
                          <a:ea typeface="宋体" panose="02010600030101010101" pitchFamily="2" charset="-122"/>
                          <a:cs typeface="宋体" panose="02010600030101010101" pitchFamily="2" charset="-122"/>
                        </a:rPr>
                        <a:t>①在内涵上具有一致性，是爱国主义、集体主义、社会主义精神的传承和发展</a:t>
                      </a:r>
                      <a:endParaRPr lang="zh-CN" altLang="en-US" sz="2000" b="1">
                        <a:latin typeface="Calibri" panose="020F0502020204030204" pitchFamily="34" charset="0"/>
                        <a:ea typeface="宋体" panose="02010600030101010101" pitchFamily="2" charset="-122"/>
                        <a:cs typeface="宋体" panose="02010600030101010101" pitchFamily="2" charset="-122"/>
                      </a:endParaRPr>
                    </a:p>
                    <a:p>
                      <a:pPr indent="0">
                        <a:buNone/>
                      </a:pPr>
                      <a:r>
                        <a:rPr lang="zh-CN" altLang="en-US" sz="2000" b="1">
                          <a:latin typeface="Calibri" panose="020F0502020204030204" pitchFamily="34" charset="0"/>
                          <a:ea typeface="宋体" panose="02010600030101010101" pitchFamily="2" charset="-122"/>
                          <a:cs typeface="宋体" panose="02010600030101010101" pitchFamily="2" charset="-122"/>
                        </a:rPr>
                        <a:t>②具有鲜明的时代性，是中华民族精神的在不同时代的具体表现</a:t>
                      </a:r>
                      <a:endParaRPr lang="zh-CN" altLang="en-US" sz="2000" b="1">
                        <a:latin typeface="Calibri" panose="020F0502020204030204" pitchFamily="34" charset="0"/>
                        <a:ea typeface="宋体" panose="02010600030101010101" pitchFamily="2" charset="-122"/>
                        <a:cs typeface="宋体" panose="02010600030101010101" pitchFamily="2" charset="-122"/>
                      </a:endParaRPr>
                    </a:p>
                  </a:txBody>
                  <a:tcPr marL="68544" marR="68544"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62" marR="68562" marT="0" marB="0"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077595" y="149225"/>
            <a:ext cx="4064000" cy="398780"/>
          </a:xfrm>
          <a:prstGeom prst="rect">
            <a:avLst/>
          </a:prstGeom>
          <a:noFill/>
        </p:spPr>
        <p:txBody>
          <a:bodyPr wrap="square" rtlCol="0">
            <a:spAutoFit/>
          </a:bodyPr>
          <a:p>
            <a:pPr algn="l">
              <a:buClrTx/>
              <a:buSzTx/>
              <a:buFontTx/>
            </a:pPr>
            <a:r>
              <a:rPr lang="zh-CN" altLang="en-US" sz="2000" b="1" spc="300">
                <a:latin typeface="微软雅黑" panose="020B0503020204020204" charset="-122"/>
                <a:ea typeface="微软雅黑" panose="020B0503020204020204" charset="-122"/>
              </a:rPr>
              <a:t>重点提醒：</a:t>
            </a:r>
            <a:endParaRPr lang="zh-CN" altLang="en-US" sz="2000" b="1" spc="300">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3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311252" y="1906666"/>
            <a:ext cx="10423985" cy="3046095"/>
          </a:xfrm>
          <a:prstGeom prst="rect">
            <a:avLst/>
          </a:prstGeom>
          <a:noFill/>
        </p:spPr>
        <p:txBody>
          <a:bodyPr wrap="square" rtlCol="0">
            <a:spAutoFit/>
          </a:bodyPr>
          <a:lstStyle/>
          <a:p>
            <a:pPr fontAlgn="auto">
              <a:lnSpc>
                <a:spcPct val="200000"/>
              </a:lnSpc>
            </a:pPr>
            <a:r>
              <a:rPr lang="en-US" altLang="zh-CN" sz="4800" b="1">
                <a:solidFill>
                  <a:srgbClr val="C00000"/>
                </a:solidFill>
                <a:latin typeface="微软雅黑" panose="020B0503020204020204" charset="-122"/>
                <a:ea typeface="微软雅黑" panose="020B0503020204020204" charset="-122"/>
              </a:rPr>
              <a:t> </a:t>
            </a:r>
            <a:r>
              <a:rPr lang="zh-CN" altLang="en-US" sz="4800" b="1">
                <a:solidFill>
                  <a:srgbClr val="C00000"/>
                </a:solidFill>
                <a:latin typeface="微软雅黑" panose="020B0503020204020204" charset="-122"/>
                <a:ea typeface="微软雅黑" panose="020B0503020204020204" charset="-122"/>
              </a:rPr>
              <a:t>学习借鉴外来文化的有益成果</a:t>
            </a:r>
            <a:endParaRPr lang="zh-CN" altLang="en-US" sz="4800" b="1">
              <a:solidFill>
                <a:srgbClr val="C00000"/>
              </a:solidFill>
              <a:latin typeface="微软雅黑" panose="020B0503020204020204" charset="-122"/>
              <a:ea typeface="微软雅黑" panose="020B0503020204020204" charset="-122"/>
            </a:endParaRPr>
          </a:p>
          <a:p>
            <a:pPr algn="r" fontAlgn="auto">
              <a:lnSpc>
                <a:spcPct val="200000"/>
              </a:lnSpc>
            </a:pPr>
            <a:r>
              <a:rPr lang="en-US" altLang="zh-CN" sz="4800" b="1">
                <a:solidFill>
                  <a:srgbClr val="C00000"/>
                </a:solidFill>
                <a:latin typeface="微软雅黑" panose="020B0503020204020204" charset="-122"/>
                <a:ea typeface="微软雅黑" panose="020B0503020204020204" charset="-122"/>
              </a:rPr>
              <a:t>——</a:t>
            </a:r>
            <a:r>
              <a:rPr lang="zh-CN" altLang="en-US" sz="4800" b="1">
                <a:solidFill>
                  <a:srgbClr val="C00000"/>
                </a:solidFill>
                <a:latin typeface="微软雅黑" panose="020B0503020204020204" charset="-122"/>
                <a:ea typeface="微软雅黑" panose="020B0503020204020204" charset="-122"/>
              </a:rPr>
              <a:t>吸收外来</a:t>
            </a:r>
            <a:endParaRPr lang="en-US" altLang="zh-CN" sz="48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1814675" y="2456433"/>
            <a:ext cx="363125" cy="953135"/>
          </a:xfrm>
          <a:prstGeom prst="rect">
            <a:avLst/>
          </a:prstGeom>
          <a:noFill/>
        </p:spPr>
        <p:txBody>
          <a:bodyPr wrap="square" rtlCol="0" anchor="t">
            <a:spAutoFit/>
          </a:bodyPr>
          <a:lstStyle/>
          <a:p>
            <a:r>
              <a:rPr lang="zh-CN" altLang="en-US" sz="1400" b="1">
                <a:latin typeface="微软雅黑" panose="020B0503020204020204" charset="-122"/>
                <a:ea typeface="微软雅黑" panose="020B0503020204020204" charset="-122"/>
                <a:sym typeface="方正中等线_GBK" panose="02000000000000000000" charset="-122"/>
              </a:rPr>
              <a:t>基础前提</a:t>
            </a:r>
            <a:endParaRPr lang="zh-CN" altLang="en-US" sz="1400" b="1">
              <a:latin typeface="微软雅黑" panose="020B0503020204020204" charset="-122"/>
              <a:ea typeface="微软雅黑" panose="020B0503020204020204" charset="-122"/>
              <a:sym typeface="方正中等线_GBK" panose="02000000000000000000" charset="-122"/>
            </a:endParaRPr>
          </a:p>
        </p:txBody>
      </p:sp>
      <p:cxnSp>
        <p:nvCxnSpPr>
          <p:cNvPr id="39" name="直接箭头连接符 38"/>
          <p:cNvCxnSpPr/>
          <p:nvPr>
            <p:custDataLst>
              <p:tags r:id="rId2"/>
            </p:custDataLst>
          </p:nvPr>
        </p:nvCxnSpPr>
        <p:spPr>
          <a:xfrm>
            <a:off x="2192982" y="1898235"/>
            <a:ext cx="1270" cy="15356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custDataLst>
              <p:tags r:id="rId3"/>
            </p:custDataLst>
          </p:nvPr>
        </p:nvCxnSpPr>
        <p:spPr>
          <a:xfrm>
            <a:off x="2177111" y="3835115"/>
            <a:ext cx="1270" cy="15356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5" name="组合 4"/>
          <p:cNvGrpSpPr/>
          <p:nvPr>
            <p:custDataLst>
              <p:tags r:id="rId4"/>
            </p:custDataLst>
          </p:nvPr>
        </p:nvGrpSpPr>
        <p:grpSpPr>
          <a:xfrm rot="16200000">
            <a:off x="4454318" y="1156927"/>
            <a:ext cx="879881" cy="340906"/>
            <a:chOff x="3705" y="2674"/>
            <a:chExt cx="6868" cy="912"/>
          </a:xfrm>
        </p:grpSpPr>
        <p:sp>
          <p:nvSpPr>
            <p:cNvPr id="13" name="右大括号 12"/>
            <p:cNvSpPr/>
            <p:nvPr>
              <p:custDataLst>
                <p:tags r:id="rId5"/>
              </p:custDataLst>
            </p:nvPr>
          </p:nvSpPr>
          <p:spPr>
            <a:xfrm rot="16200000">
              <a:off x="6683" y="-304"/>
              <a:ext cx="912" cy="6868"/>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cxnSp>
          <p:nvCxnSpPr>
            <p:cNvPr id="14" name="直接连接符 13"/>
            <p:cNvCxnSpPr/>
            <p:nvPr>
              <p:custDataLst>
                <p:tags r:id="rId6"/>
              </p:custDataLst>
            </p:nvPr>
          </p:nvCxnSpPr>
          <p:spPr>
            <a:xfrm flipH="1">
              <a:off x="7139" y="2906"/>
              <a:ext cx="0" cy="6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 name="椭圆 7"/>
          <p:cNvSpPr/>
          <p:nvPr>
            <p:custDataLst>
              <p:tags r:id="rId7"/>
            </p:custDataLst>
          </p:nvPr>
        </p:nvSpPr>
        <p:spPr>
          <a:xfrm>
            <a:off x="648299" y="216993"/>
            <a:ext cx="274705" cy="274705"/>
          </a:xfrm>
          <a:prstGeom prst="ellipse">
            <a:avLst/>
          </a:prstGeom>
          <a:gradFill>
            <a:gsLst>
              <a:gs pos="0">
                <a:srgbClr val="E30000"/>
              </a:gs>
              <a:gs pos="100000">
                <a:srgbClr val="760303"/>
              </a:gs>
            </a:gsLst>
            <a:lin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9" name="TextBox 25"/>
          <p:cNvSpPr txBox="1"/>
          <p:nvPr>
            <p:custDataLst>
              <p:tags r:id="rId8"/>
            </p:custDataLst>
          </p:nvPr>
        </p:nvSpPr>
        <p:spPr>
          <a:xfrm>
            <a:off x="1063031" y="133573"/>
            <a:ext cx="2334287" cy="398780"/>
          </a:xfrm>
          <a:prstGeom prst="rect">
            <a:avLst/>
          </a:prstGeom>
          <a:noFill/>
        </p:spPr>
        <p:txBody>
          <a:bodyPr wrap="square" rtlCol="0">
            <a:spAutoFit/>
          </a:bodyPr>
          <a:lstStyle/>
          <a:p>
            <a:r>
              <a:rPr lang="zh-CN" altLang="en-US" sz="2000" b="1" spc="300">
                <a:solidFill>
                  <a:schemeClr val="tx1"/>
                </a:solidFill>
                <a:latin typeface="微软雅黑" panose="020B0503020204020204" charset="-122"/>
                <a:ea typeface="微软雅黑" panose="020B0503020204020204" charset="-122"/>
              </a:rPr>
              <a:t>知识体系</a:t>
            </a:r>
            <a:endParaRPr lang="zh-CN" altLang="en-US" sz="2000" b="1" spc="300">
              <a:solidFill>
                <a:schemeClr val="tx1"/>
              </a:solidFill>
              <a:latin typeface="微软雅黑" panose="020B0503020204020204" charset="-122"/>
              <a:ea typeface="微软雅黑" panose="020B0503020204020204" charset="-122"/>
            </a:endParaRPr>
          </a:p>
        </p:txBody>
      </p:sp>
      <p:cxnSp>
        <p:nvCxnSpPr>
          <p:cNvPr id="157" name="直接连接符 156"/>
          <p:cNvCxnSpPr/>
          <p:nvPr>
            <p:custDataLst>
              <p:tags r:id="rId9"/>
            </p:custDataLst>
          </p:nvPr>
        </p:nvCxnSpPr>
        <p:spPr>
          <a:xfrm flipV="1">
            <a:off x="516439" y="523997"/>
            <a:ext cx="11534946" cy="825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10"/>
            </p:custDataLst>
          </p:nvPr>
        </p:nvGrpSpPr>
        <p:grpSpPr>
          <a:xfrm rot="16200000">
            <a:off x="-668798" y="3547714"/>
            <a:ext cx="3768379" cy="578969"/>
            <a:chOff x="3705" y="2674"/>
            <a:chExt cx="6868" cy="912"/>
          </a:xfrm>
        </p:grpSpPr>
        <p:sp>
          <p:nvSpPr>
            <p:cNvPr id="6" name="右大括号 5"/>
            <p:cNvSpPr/>
            <p:nvPr>
              <p:custDataLst>
                <p:tags r:id="rId11"/>
              </p:custDataLst>
            </p:nvPr>
          </p:nvSpPr>
          <p:spPr>
            <a:xfrm rot="16200000">
              <a:off x="6683" y="-304"/>
              <a:ext cx="912" cy="6868"/>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8" name="直接连接符 87"/>
            <p:cNvCxnSpPr/>
            <p:nvPr>
              <p:custDataLst>
                <p:tags r:id="rId12"/>
              </p:custDataLst>
            </p:nvPr>
          </p:nvCxnSpPr>
          <p:spPr>
            <a:xfrm flipH="1">
              <a:off x="7139" y="2906"/>
              <a:ext cx="0" cy="6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13"/>
            </p:custDataLst>
          </p:nvPr>
        </p:nvGrpSpPr>
        <p:grpSpPr>
          <a:xfrm>
            <a:off x="1504147" y="1636805"/>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3" name="圆角矩形 2"/>
            <p:cNvSpPr/>
            <p:nvPr>
              <p:custDataLst>
                <p:tags r:id="rId14"/>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4" name="圆角矩形 3"/>
            <p:cNvSpPr/>
            <p:nvPr>
              <p:custDataLst>
                <p:tags r:id="rId15"/>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文化的民族性与多样性</a:t>
              </a:r>
              <a:endParaRPr lang="zh-CN" sz="1600" b="1">
                <a:solidFill>
                  <a:schemeClr val="bg1"/>
                </a:solidFill>
                <a:latin typeface="微软雅黑" panose="020B0503020204020204" charset="-122"/>
                <a:ea typeface="微软雅黑" panose="020B0503020204020204" charset="-122"/>
                <a:cs typeface="+mn-ea"/>
                <a:sym typeface="+mn-ea"/>
              </a:endParaRPr>
            </a:p>
          </p:txBody>
        </p:sp>
      </p:grpSp>
      <p:grpSp>
        <p:nvGrpSpPr>
          <p:cNvPr id="10" name="组合 9"/>
          <p:cNvGrpSpPr/>
          <p:nvPr>
            <p:custDataLst>
              <p:tags r:id="rId16"/>
            </p:custDataLst>
          </p:nvPr>
        </p:nvGrpSpPr>
        <p:grpSpPr>
          <a:xfrm>
            <a:off x="1539871" y="3521625"/>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11" name="圆角矩形 10"/>
            <p:cNvSpPr/>
            <p:nvPr>
              <p:custDataLst>
                <p:tags r:id="rId17"/>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12" name="圆角矩形 11"/>
            <p:cNvSpPr/>
            <p:nvPr>
              <p:custDataLst>
                <p:tags r:id="rId18"/>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文化交流与文化交融</a:t>
              </a:r>
              <a:endParaRPr lang="zh-CN" sz="1600" b="1">
                <a:solidFill>
                  <a:schemeClr val="bg1"/>
                </a:solidFill>
                <a:latin typeface="微软雅黑" panose="020B0503020204020204" charset="-122"/>
                <a:ea typeface="微软雅黑" panose="020B0503020204020204" charset="-122"/>
                <a:cs typeface="+mn-ea"/>
                <a:sym typeface="+mn-ea"/>
              </a:endParaRPr>
            </a:p>
          </p:txBody>
        </p:sp>
      </p:grpSp>
      <p:sp>
        <p:nvSpPr>
          <p:cNvPr id="15" name="TextBox 6"/>
          <p:cNvSpPr txBox="1"/>
          <p:nvPr>
            <p:custDataLst>
              <p:tags r:id="rId19"/>
            </p:custDataLst>
          </p:nvPr>
        </p:nvSpPr>
        <p:spPr>
          <a:xfrm>
            <a:off x="5065029" y="737936"/>
            <a:ext cx="6787018"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含义：</a:t>
            </a:r>
            <a:r>
              <a:rPr lang="zh-CN" altLang="en-US">
                <a:latin typeface="宋体" panose="02010600030101010101" pitchFamily="2" charset="-122"/>
                <a:ea typeface="宋体" panose="02010600030101010101" pitchFamily="2" charset="-122"/>
                <a:sym typeface="方正中等线_GBK" panose="02000000000000000000" charset="-122"/>
              </a:rPr>
              <a:t>一个民族区别于其他民族的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独特标识</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16" name="TextBox 6"/>
          <p:cNvSpPr txBox="1"/>
          <p:nvPr>
            <p:custDataLst>
              <p:tags r:id="rId20"/>
            </p:custDataLst>
          </p:nvPr>
        </p:nvSpPr>
        <p:spPr>
          <a:xfrm>
            <a:off x="5065029" y="1184225"/>
            <a:ext cx="6787652"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地位：</a:t>
            </a:r>
            <a:r>
              <a:rPr lang="zh-CN" altLang="en-US">
                <a:latin typeface="宋体" panose="02010600030101010101" pitchFamily="2" charset="-122"/>
                <a:ea typeface="宋体" panose="02010600030101010101" pitchFamily="2" charset="-122"/>
                <a:sym typeface="方正中等线_GBK" panose="02000000000000000000" charset="-122"/>
              </a:rPr>
              <a:t>是一个民族生存与发展的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精神根基</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17" name="TextBox 6"/>
          <p:cNvSpPr txBox="1"/>
          <p:nvPr>
            <p:custDataLst>
              <p:tags r:id="rId21"/>
            </p:custDataLst>
          </p:nvPr>
        </p:nvSpPr>
        <p:spPr>
          <a:xfrm>
            <a:off x="5065029" y="1586075"/>
            <a:ext cx="6800349"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特征：</a:t>
            </a:r>
            <a:r>
              <a:rPr lang="zh-CN" altLang="en-US">
                <a:latin typeface="宋体" panose="02010600030101010101" pitchFamily="2" charset="-122"/>
                <a:ea typeface="宋体" panose="02010600030101010101" pitchFamily="2" charset="-122"/>
                <a:sym typeface="方正中等线_GBK" panose="02000000000000000000" charset="-122"/>
              </a:rPr>
              <a:t>价值观是民族文化的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核心和灵魂</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grpSp>
        <p:nvGrpSpPr>
          <p:cNvPr id="24" name="组合 23"/>
          <p:cNvGrpSpPr/>
          <p:nvPr>
            <p:custDataLst>
              <p:tags r:id="rId22"/>
            </p:custDataLst>
          </p:nvPr>
        </p:nvGrpSpPr>
        <p:grpSpPr>
          <a:xfrm>
            <a:off x="1566738" y="5424198"/>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25" name="圆角矩形 24"/>
            <p:cNvSpPr/>
            <p:nvPr>
              <p:custDataLst>
                <p:tags r:id="rId23"/>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26" name="圆角矩形 25"/>
            <p:cNvSpPr/>
            <p:nvPr>
              <p:custDataLst>
                <p:tags r:id="rId24"/>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正确对待外来文化</a:t>
              </a:r>
              <a:endParaRPr lang="zh-CN" sz="1600" b="1">
                <a:solidFill>
                  <a:schemeClr val="bg1"/>
                </a:solidFill>
                <a:latin typeface="微软雅黑" panose="020B0503020204020204" charset="-122"/>
                <a:ea typeface="微软雅黑" panose="020B0503020204020204" charset="-122"/>
                <a:cs typeface="+mn-ea"/>
                <a:sym typeface="+mn-ea"/>
              </a:endParaRPr>
            </a:p>
          </p:txBody>
        </p:sp>
      </p:grpSp>
      <p:sp>
        <p:nvSpPr>
          <p:cNvPr id="36" name="文本框 35"/>
          <p:cNvSpPr txBox="1"/>
          <p:nvPr>
            <p:custDataLst>
              <p:tags r:id="rId25"/>
            </p:custDataLst>
          </p:nvPr>
        </p:nvSpPr>
        <p:spPr>
          <a:xfrm>
            <a:off x="1788647" y="4359033"/>
            <a:ext cx="363125" cy="521970"/>
          </a:xfrm>
          <a:prstGeom prst="rect">
            <a:avLst/>
          </a:prstGeom>
          <a:noFill/>
        </p:spPr>
        <p:txBody>
          <a:bodyPr wrap="square" rtlCol="0" anchor="t">
            <a:spAutoFit/>
          </a:bodyPr>
          <a:lstStyle/>
          <a:p>
            <a:r>
              <a:rPr lang="zh-CN" altLang="en-US" sz="1400" b="1">
                <a:latin typeface="微软雅黑" panose="020B0503020204020204" charset="-122"/>
                <a:ea typeface="微软雅黑" panose="020B0503020204020204" charset="-122"/>
                <a:sym typeface="方正中等线_GBK" panose="02000000000000000000" charset="-122"/>
              </a:rPr>
              <a:t>要求</a:t>
            </a:r>
            <a:endParaRPr lang="zh-CN" altLang="en-US" sz="1400" b="1">
              <a:latin typeface="微软雅黑" panose="020B0503020204020204" charset="-122"/>
              <a:ea typeface="微软雅黑" panose="020B0503020204020204" charset="-122"/>
              <a:sym typeface="方正中等线_GBK" panose="02000000000000000000" charset="-122"/>
            </a:endParaRPr>
          </a:p>
        </p:txBody>
      </p:sp>
      <p:grpSp>
        <p:nvGrpSpPr>
          <p:cNvPr id="70" name="组合 69"/>
          <p:cNvGrpSpPr/>
          <p:nvPr>
            <p:custDataLst>
              <p:tags r:id="rId26"/>
            </p:custDataLst>
          </p:nvPr>
        </p:nvGrpSpPr>
        <p:grpSpPr>
          <a:xfrm>
            <a:off x="393281" y="2072993"/>
            <a:ext cx="542149" cy="3370972"/>
            <a:chOff x="4304043" y="1286668"/>
            <a:chExt cx="3837944" cy="2758312"/>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71" name="圆角矩形 70"/>
            <p:cNvSpPr/>
            <p:nvPr>
              <p:custDataLst>
                <p:tags r:id="rId27"/>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72" name="圆角矩形 71"/>
            <p:cNvSpPr/>
            <p:nvPr>
              <p:custDataLst>
                <p:tags r:id="rId28"/>
              </p:custDataLst>
            </p:nvPr>
          </p:nvSpPr>
          <p:spPr>
            <a:xfrm>
              <a:off x="4304043" y="1286668"/>
              <a:ext cx="3788691" cy="2758312"/>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学习借鉴外来文化的有益成果</a:t>
              </a:r>
              <a:endParaRPr lang="zh-CN" sz="1600" b="1">
                <a:solidFill>
                  <a:schemeClr val="bg1"/>
                </a:solidFill>
                <a:latin typeface="微软雅黑" panose="020B0503020204020204" charset="-122"/>
                <a:ea typeface="微软雅黑" panose="020B0503020204020204" charset="-122"/>
                <a:cs typeface="+mn-ea"/>
                <a:sym typeface="+mn-ea"/>
              </a:endParaRPr>
            </a:p>
          </p:txBody>
        </p:sp>
      </p:grpSp>
      <p:sp>
        <p:nvSpPr>
          <p:cNvPr id="41" name="右大括号 40"/>
          <p:cNvSpPr/>
          <p:nvPr>
            <p:custDataLst>
              <p:tags r:id="rId29"/>
            </p:custDataLst>
          </p:nvPr>
        </p:nvSpPr>
        <p:spPr>
          <a:xfrm rot="10800000">
            <a:off x="3056412" y="1322619"/>
            <a:ext cx="340906" cy="1196029"/>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43" name="TextBox 6"/>
          <p:cNvSpPr txBox="1"/>
          <p:nvPr>
            <p:custDataLst>
              <p:tags r:id="rId30"/>
            </p:custDataLst>
          </p:nvPr>
        </p:nvSpPr>
        <p:spPr>
          <a:xfrm>
            <a:off x="3410015" y="1147404"/>
            <a:ext cx="1156034"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民族文化</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4" name="TextBox 6"/>
          <p:cNvSpPr txBox="1"/>
          <p:nvPr>
            <p:custDataLst>
              <p:tags r:id="rId31"/>
            </p:custDataLst>
          </p:nvPr>
        </p:nvSpPr>
        <p:spPr>
          <a:xfrm>
            <a:off x="3397318" y="2252651"/>
            <a:ext cx="1156034"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多样性</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6" name="右大括号 45"/>
          <p:cNvSpPr/>
          <p:nvPr>
            <p:custDataLst>
              <p:tags r:id="rId32"/>
            </p:custDataLst>
          </p:nvPr>
        </p:nvSpPr>
        <p:spPr>
          <a:xfrm rot="10800000">
            <a:off x="4683493" y="2130763"/>
            <a:ext cx="340906" cy="610711"/>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48" name="TextBox 6"/>
          <p:cNvSpPr txBox="1"/>
          <p:nvPr>
            <p:custDataLst>
              <p:tags r:id="rId33"/>
            </p:custDataLst>
          </p:nvPr>
        </p:nvSpPr>
        <p:spPr>
          <a:xfrm>
            <a:off x="5024400" y="2038712"/>
            <a:ext cx="6828917"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意义：</a:t>
            </a:r>
            <a:r>
              <a:rPr lang="zh-CN" altLang="en-US">
                <a:latin typeface="宋体" panose="02010600030101010101" pitchFamily="2" charset="-122"/>
                <a:ea typeface="宋体" panose="02010600030101010101" pitchFamily="2" charset="-122"/>
                <a:sym typeface="方正中等线_GBK" panose="02000000000000000000" charset="-122"/>
              </a:rPr>
              <a:t>发展本民族文化的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内在要求</a:t>
            </a:r>
            <a:r>
              <a:rPr lang="zh-CN" altLang="en-US">
                <a:latin typeface="宋体" panose="02010600030101010101" pitchFamily="2" charset="-122"/>
                <a:ea typeface="宋体" panose="02010600030101010101" pitchFamily="2" charset="-122"/>
                <a:sym typeface="方正中等线_GBK" panose="02000000000000000000" charset="-122"/>
              </a:rPr>
              <a:t>；实现世界文化繁荣的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必然要求</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9" name="TextBox 6"/>
          <p:cNvSpPr txBox="1"/>
          <p:nvPr>
            <p:custDataLst>
              <p:tags r:id="rId34"/>
            </p:custDataLst>
          </p:nvPr>
        </p:nvSpPr>
        <p:spPr>
          <a:xfrm>
            <a:off x="5024400" y="2518647"/>
            <a:ext cx="6828282"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态度：</a:t>
            </a:r>
            <a:r>
              <a:rPr lang="zh-CN" altLang="en-US">
                <a:latin typeface="宋体" panose="02010600030101010101" pitchFamily="2" charset="-122"/>
                <a:ea typeface="宋体" panose="02010600030101010101" pitchFamily="2" charset="-122"/>
                <a:sym typeface="方正中等线_GBK" panose="02000000000000000000" charset="-122"/>
              </a:rPr>
              <a:t>尊重差异，理解个性，</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相互借鉴</a:t>
            </a:r>
            <a:r>
              <a:rPr lang="zh-CN" altLang="en-US">
                <a:latin typeface="宋体" panose="02010600030101010101" pitchFamily="2" charset="-122"/>
                <a:ea typeface="宋体" panose="02010600030101010101" pitchFamily="2" charset="-122"/>
                <a:sym typeface="方正中等线_GBK" panose="02000000000000000000" charset="-122"/>
              </a:rPr>
              <a:t>，求同存异</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66" name="右大括号 65"/>
          <p:cNvSpPr/>
          <p:nvPr>
            <p:custDataLst>
              <p:tags r:id="rId35"/>
            </p:custDataLst>
          </p:nvPr>
        </p:nvSpPr>
        <p:spPr>
          <a:xfrm rot="10800000">
            <a:off x="4708887" y="3077302"/>
            <a:ext cx="340906" cy="579604"/>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69" name="TextBox 6"/>
          <p:cNvSpPr txBox="1"/>
          <p:nvPr>
            <p:custDataLst>
              <p:tags r:id="rId36"/>
            </p:custDataLst>
          </p:nvPr>
        </p:nvSpPr>
        <p:spPr>
          <a:xfrm>
            <a:off x="5049793" y="2946526"/>
            <a:ext cx="6801619"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意义：</a:t>
            </a:r>
            <a:r>
              <a:rPr lang="zh-CN" altLang="en-US">
                <a:latin typeface="宋体" panose="02010600030101010101" pitchFamily="2" charset="-122"/>
                <a:ea typeface="宋体" panose="02010600030101010101" pitchFamily="2" charset="-122"/>
                <a:sym typeface="方正中等线_GBK" panose="02000000000000000000" charset="-122"/>
              </a:rPr>
              <a:t>文化发展的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重要动力</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74" name="TextBox 6"/>
          <p:cNvSpPr txBox="1"/>
          <p:nvPr>
            <p:custDataLst>
              <p:tags r:id="rId37"/>
            </p:custDataLst>
          </p:nvPr>
        </p:nvSpPr>
        <p:spPr>
          <a:xfrm>
            <a:off x="5049793" y="3407416"/>
            <a:ext cx="6816220"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态度：</a:t>
            </a:r>
            <a:r>
              <a:rPr lang="zh-CN" altLang="en-US">
                <a:latin typeface="宋体" panose="02010600030101010101" pitchFamily="2" charset="-122"/>
                <a:ea typeface="宋体" panose="02010600030101010101" pitchFamily="2" charset="-122"/>
                <a:sym typeface="方正中等线_GBK" panose="02000000000000000000" charset="-122"/>
              </a:rPr>
              <a:t>加强相互交流、</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相互学习</a:t>
            </a:r>
            <a:r>
              <a:rPr lang="zh-CN" altLang="en-US">
                <a:latin typeface="宋体" panose="02010600030101010101" pitchFamily="2" charset="-122"/>
                <a:ea typeface="宋体" panose="02010600030101010101" pitchFamily="2" charset="-122"/>
                <a:sym typeface="方正中等线_GBK" panose="02000000000000000000" charset="-122"/>
              </a:rPr>
              <a:t>、相互借鉴。</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75" name="右大括号 74"/>
          <p:cNvSpPr/>
          <p:nvPr>
            <p:custDataLst>
              <p:tags r:id="rId38"/>
            </p:custDataLst>
          </p:nvPr>
        </p:nvSpPr>
        <p:spPr>
          <a:xfrm rot="10800000">
            <a:off x="3069109" y="3357264"/>
            <a:ext cx="340906" cy="1040494"/>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76" name="TextBox 6"/>
          <p:cNvSpPr txBox="1"/>
          <p:nvPr>
            <p:custDataLst>
              <p:tags r:id="rId39"/>
            </p:custDataLst>
          </p:nvPr>
        </p:nvSpPr>
        <p:spPr>
          <a:xfrm>
            <a:off x="3410015" y="3173796"/>
            <a:ext cx="1156034"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文化交流</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77" name="TextBox 6"/>
          <p:cNvSpPr txBox="1"/>
          <p:nvPr>
            <p:custDataLst>
              <p:tags r:id="rId40"/>
            </p:custDataLst>
          </p:nvPr>
        </p:nvSpPr>
        <p:spPr>
          <a:xfrm>
            <a:off x="3410015" y="4131762"/>
            <a:ext cx="1156034"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文化交融</a:t>
            </a:r>
            <a:r>
              <a:rPr lang="en-US" altLang="zh-CN" b="1">
                <a:latin typeface="宋体" panose="02010600030101010101" pitchFamily="2" charset="-122"/>
                <a:ea typeface="宋体" panose="02010600030101010101" pitchFamily="2" charset="-122"/>
                <a:sym typeface="方正中等线_GBK" panose="02000000000000000000" charset="-122"/>
              </a:rPr>
              <a:t> </a:t>
            </a:r>
            <a:endParaRPr lang="en-US" altLang="zh-CN" b="1"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78" name="右大括号 77"/>
          <p:cNvSpPr/>
          <p:nvPr>
            <p:custDataLst>
              <p:tags r:id="rId41"/>
            </p:custDataLst>
          </p:nvPr>
        </p:nvSpPr>
        <p:spPr>
          <a:xfrm rot="10800000">
            <a:off x="4696190" y="3971784"/>
            <a:ext cx="340906" cy="730695"/>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79" name="TextBox 6"/>
          <p:cNvSpPr txBox="1"/>
          <p:nvPr>
            <p:custDataLst>
              <p:tags r:id="rId42"/>
            </p:custDataLst>
          </p:nvPr>
        </p:nvSpPr>
        <p:spPr>
          <a:xfrm>
            <a:off x="5037096" y="3877193"/>
            <a:ext cx="6828917"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推动文化的发展</a:t>
            </a:r>
            <a:endParaRPr lang="en-US" altLang="zh-CN"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0" name="TextBox 6"/>
          <p:cNvSpPr txBox="1"/>
          <p:nvPr>
            <p:custDataLst>
              <p:tags r:id="rId43"/>
            </p:custDataLst>
          </p:nvPr>
        </p:nvSpPr>
        <p:spPr>
          <a:xfrm>
            <a:off x="5037096" y="4348241"/>
            <a:ext cx="6828282"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为</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世界文化繁荣</a:t>
            </a:r>
            <a:r>
              <a:rPr lang="zh-CN" altLang="en-US">
                <a:latin typeface="宋体" panose="02010600030101010101" pitchFamily="2" charset="-122"/>
                <a:ea typeface="宋体" panose="02010600030101010101" pitchFamily="2" charset="-122"/>
                <a:sym typeface="方正中等线_GBK" panose="02000000000000000000" charset="-122"/>
              </a:rPr>
              <a:t>作出贡献</a:t>
            </a:r>
            <a:endParaRPr lang="en-US" altLang="zh-CN"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1" name="右大括号 80"/>
          <p:cNvSpPr/>
          <p:nvPr>
            <p:custDataLst>
              <p:tags r:id="rId44"/>
            </p:custDataLst>
          </p:nvPr>
        </p:nvSpPr>
        <p:spPr>
          <a:xfrm rot="10800000">
            <a:off x="4724123" y="4927210"/>
            <a:ext cx="340906" cy="687526"/>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82" name="TextBox 6"/>
          <p:cNvSpPr txBox="1"/>
          <p:nvPr>
            <p:custDataLst>
              <p:tags r:id="rId45"/>
            </p:custDataLst>
          </p:nvPr>
        </p:nvSpPr>
        <p:spPr>
          <a:xfrm>
            <a:off x="5065029" y="4814844"/>
            <a:ext cx="6785748"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彻底拒斥外来文化的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文化复古主义</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3" name="TextBox 6"/>
          <p:cNvSpPr txBox="1"/>
          <p:nvPr>
            <p:custDataLst>
              <p:tags r:id="rId46"/>
            </p:custDataLst>
          </p:nvPr>
        </p:nvSpPr>
        <p:spPr>
          <a:xfrm>
            <a:off x="5065029" y="5339218"/>
            <a:ext cx="6800984"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盲目照搬西方文化的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全盘西化论</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4" name="右大括号 83"/>
          <p:cNvSpPr/>
          <p:nvPr>
            <p:custDataLst>
              <p:tags r:id="rId47"/>
            </p:custDataLst>
          </p:nvPr>
        </p:nvSpPr>
        <p:spPr>
          <a:xfrm rot="10800000">
            <a:off x="3056412" y="5301762"/>
            <a:ext cx="340906" cy="1040494"/>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85" name="TextBox 6"/>
          <p:cNvSpPr txBox="1"/>
          <p:nvPr>
            <p:custDataLst>
              <p:tags r:id="rId48"/>
            </p:custDataLst>
          </p:nvPr>
        </p:nvSpPr>
        <p:spPr>
          <a:xfrm>
            <a:off x="3410015" y="5085284"/>
            <a:ext cx="1156034"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错误观点</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6" name="TextBox 6"/>
          <p:cNvSpPr txBox="1"/>
          <p:nvPr>
            <p:custDataLst>
              <p:tags r:id="rId49"/>
            </p:custDataLst>
          </p:nvPr>
        </p:nvSpPr>
        <p:spPr>
          <a:xfrm>
            <a:off x="3397318" y="6076261"/>
            <a:ext cx="1156034" cy="367030"/>
          </a:xfrm>
          <a:prstGeom prst="rect">
            <a:avLst/>
          </a:prstGeom>
          <a:noFill/>
          <a:ln>
            <a:solidFill>
              <a:srgbClr val="C00000"/>
            </a:solidFill>
            <a:prstDash val="solid"/>
          </a:ln>
        </p:spPr>
        <p:txBody>
          <a:bodyPr wrap="square" lIns="91408" tIns="45702" rIns="91408" bIns="45702" rtlCol="0">
            <a:spAutoFit/>
          </a:bodyPr>
          <a:lstStyle/>
          <a:p>
            <a:pPr algn="ctr"/>
            <a:r>
              <a:rPr lang="zh-CN" b="1">
                <a:latin typeface="宋体" panose="02010600030101010101" pitchFamily="2" charset="-122"/>
                <a:ea typeface="宋体" panose="02010600030101010101" pitchFamily="2" charset="-122"/>
                <a:sym typeface="方正中等线_GBK" panose="02000000000000000000" charset="-122"/>
              </a:rPr>
              <a:t>正确态度</a:t>
            </a:r>
            <a:endParaRPr lang="zh-CN" b="1"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7" name="右大括号 86"/>
          <p:cNvSpPr/>
          <p:nvPr>
            <p:custDataLst>
              <p:tags r:id="rId50"/>
            </p:custDataLst>
          </p:nvPr>
        </p:nvSpPr>
        <p:spPr>
          <a:xfrm rot="10800000">
            <a:off x="4683493" y="5916282"/>
            <a:ext cx="340906" cy="730695"/>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89" name="TextBox 6"/>
          <p:cNvSpPr txBox="1"/>
          <p:nvPr>
            <p:custDataLst>
              <p:tags r:id="rId51"/>
            </p:custDataLst>
          </p:nvPr>
        </p:nvSpPr>
        <p:spPr>
          <a:xfrm>
            <a:off x="5024400" y="5821692"/>
            <a:ext cx="6828917"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面向世界，</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博彩众长</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90" name="TextBox 6"/>
          <p:cNvSpPr txBox="1"/>
          <p:nvPr>
            <p:custDataLst>
              <p:tags r:id="rId52"/>
            </p:custDataLst>
          </p:nvPr>
        </p:nvSpPr>
        <p:spPr>
          <a:xfrm>
            <a:off x="5024400" y="6292739"/>
            <a:ext cx="6828282"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立足国</a:t>
            </a:r>
            <a:r>
              <a:rPr lang="zh-CN" altLang="en-US">
                <a:latin typeface="宋体" panose="02010600030101010101" pitchFamily="2" charset="-122"/>
                <a:ea typeface="宋体" panose="02010600030101010101" pitchFamily="2" charset="-122"/>
                <a:sym typeface="方正中等线_GBK" panose="02000000000000000000" charset="-122"/>
              </a:rPr>
              <a:t>情，</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交流互鉴</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Tree>
    <p:custDataLst>
      <p:tags r:id="rId5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wipe(left)">
                                      <p:cBhvr>
                                        <p:cTn id="15" dur="3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custDataLst>
              <p:tags r:id="rId1"/>
            </p:custDataLst>
          </p:nvPr>
        </p:nvCxnSpPr>
        <p:spPr>
          <a:xfrm flipV="1">
            <a:off x="516439" y="616682"/>
            <a:ext cx="11534946" cy="825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custDataLst>
              <p:tags r:id="rId2"/>
            </p:custDataLst>
          </p:nvPr>
        </p:nvSpPr>
        <p:spPr>
          <a:xfrm>
            <a:off x="648299" y="243022"/>
            <a:ext cx="274705" cy="274705"/>
          </a:xfrm>
          <a:prstGeom prst="ellipse">
            <a:avLst/>
          </a:prstGeom>
          <a:gradFill>
            <a:gsLst>
              <a:gs pos="0">
                <a:srgbClr val="E30000"/>
              </a:gs>
              <a:gs pos="100000">
                <a:srgbClr val="760303"/>
              </a:gs>
            </a:gsLst>
            <a:lin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8" name="TextBox 25"/>
          <p:cNvSpPr txBox="1"/>
          <p:nvPr>
            <p:custDataLst>
              <p:tags r:id="rId3"/>
            </p:custDataLst>
          </p:nvPr>
        </p:nvSpPr>
        <p:spPr>
          <a:xfrm>
            <a:off x="1071919" y="180551"/>
            <a:ext cx="5923642" cy="398780"/>
          </a:xfrm>
          <a:prstGeom prst="rect">
            <a:avLst/>
          </a:prstGeom>
          <a:noFill/>
        </p:spPr>
        <p:txBody>
          <a:bodyPr wrap="square" rtlCol="0">
            <a:spAutoFit/>
          </a:bodyPr>
          <a:lstStyle/>
          <a:p>
            <a:r>
              <a:rPr lang="zh-CN" altLang="en-US" sz="2000" b="1" spc="300">
                <a:latin typeface="微软雅黑" panose="020B0503020204020204" charset="-122"/>
                <a:ea typeface="微软雅黑" panose="020B0503020204020204" charset="-122"/>
                <a:sym typeface="+mn-ea"/>
              </a:rPr>
              <a:t>重点</a:t>
            </a:r>
            <a:r>
              <a:rPr lang="zh-CN" altLang="en-US" sz="2000" b="1" spc="300">
                <a:latin typeface="微软雅黑" panose="020B0503020204020204" charset="-122"/>
                <a:ea typeface="微软雅黑" panose="020B0503020204020204" charset="-122"/>
                <a:sym typeface="+mn-ea"/>
              </a:rPr>
              <a:t>提醒：</a:t>
            </a:r>
            <a:endParaRPr lang="zh-CN" altLang="en-US" sz="2000" b="1" spc="300">
              <a:latin typeface="微软雅黑" panose="020B0503020204020204" charset="-122"/>
              <a:ea typeface="微软雅黑" panose="020B0503020204020204" charset="-122"/>
              <a:sym typeface="+mn-ea"/>
            </a:endParaRPr>
          </a:p>
        </p:txBody>
      </p:sp>
      <p:sp>
        <p:nvSpPr>
          <p:cNvPr id="24" name="TextBox 25"/>
          <p:cNvSpPr txBox="1"/>
          <p:nvPr>
            <p:custDataLst>
              <p:tags r:id="rId4"/>
            </p:custDataLst>
          </p:nvPr>
        </p:nvSpPr>
        <p:spPr>
          <a:xfrm>
            <a:off x="648484" y="885217"/>
            <a:ext cx="5923642" cy="460375"/>
          </a:xfrm>
          <a:prstGeom prst="rect">
            <a:avLst/>
          </a:prstGeom>
          <a:noFill/>
        </p:spPr>
        <p:txBody>
          <a:bodyPr wrap="square" rtlCol="0">
            <a:spAutoFit/>
          </a:bodyPr>
          <a:lstStyle/>
          <a:p>
            <a:r>
              <a:rPr lang="zh-CN" altLang="en-US" sz="2400" b="1" spc="300">
                <a:latin typeface="微软雅黑" panose="020B0503020204020204" charset="-122"/>
                <a:ea typeface="微软雅黑" panose="020B0503020204020204" charset="-122"/>
              </a:rPr>
              <a:t>如何正确对待外来文化</a:t>
            </a:r>
            <a:endParaRPr lang="zh-CN" altLang="en-US" sz="2400" b="1" spc="300">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custDataLst>
              <p:tags r:id="rId5"/>
            </p:custDataLst>
          </p:nvPr>
        </p:nvGraphicFramePr>
        <p:xfrm>
          <a:off x="517073" y="1606390"/>
          <a:ext cx="11109960" cy="5096510"/>
        </p:xfrm>
        <a:graphic>
          <a:graphicData uri="http://schemas.openxmlformats.org/drawingml/2006/table">
            <a:tbl>
              <a:tblPr/>
              <a:tblGrid>
                <a:gridCol w="1370330"/>
                <a:gridCol w="9739630"/>
              </a:tblGrid>
              <a:tr h="1008380">
                <a:tc>
                  <a:txBody>
                    <a:bodyPr wrap="square"/>
                    <a:lstStyle/>
                    <a:p>
                      <a:pPr marL="0" lvl="0" indent="0" algn="ctr" defTabSz="913130" eaLnBrk="1" hangingPunct="1">
                        <a:buNone/>
                      </a:pPr>
                      <a:r>
                        <a:rPr lang="zh-CN" altLang="en-US" sz="2000" b="1">
                          <a:solidFill>
                            <a:srgbClr val="FF0000"/>
                          </a:solidFill>
                          <a:latin typeface="微软雅黑" panose="020B0503020204020204" charset="-122"/>
                          <a:ea typeface="微软雅黑" panose="020B0503020204020204" charset="-122"/>
                        </a:rPr>
                        <a:t>认同</a:t>
                      </a:r>
                      <a:r>
                        <a:rPr lang="zh-CN" altLang="en-US" sz="2000" b="1">
                          <a:solidFill>
                            <a:schemeClr val="tx1"/>
                          </a:solidFill>
                          <a:latin typeface="微软雅黑" panose="020B0503020204020204" charset="-122"/>
                          <a:ea typeface="微软雅黑" panose="020B0503020204020204" charset="-122"/>
                        </a:rPr>
                        <a:t>本民族文化</a:t>
                      </a:r>
                      <a:endParaRPr lang="zh-CN" altLang="en-US" sz="2000" b="1">
                        <a:solidFill>
                          <a:schemeClr val="tx1"/>
                        </a:solidFill>
                        <a:latin typeface="微软雅黑" panose="020B0503020204020204" charset="-122"/>
                        <a:ea typeface="微软雅黑" panose="020B0503020204020204" charset="-122"/>
                      </a:endParaRPr>
                    </a:p>
                  </a:txBody>
                  <a:tcPr marL="68560" marR="68560"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lvl="0" indent="0" defTabSz="913130" eaLnBrk="1" hangingPunct="1">
                        <a:buNone/>
                      </a:pPr>
                      <a:r>
                        <a:rPr lang="en-US" altLang="en-US" sz="2000" b="0" i="0" u="none" kern="1200" baseline="0" err="1">
                          <a:solidFill>
                            <a:schemeClr val="tx1"/>
                          </a:solidFill>
                          <a:latin typeface="+mj-ea"/>
                          <a:ea typeface="+mj-ea"/>
                          <a:cs typeface="+mn-cs"/>
                        </a:rPr>
                        <a:t>既要认同本民族文化，又要尊重其他民族文化，相互借鉴，求同存异，尊重文化的多样性，共同促进人类文明繁荣进步</a:t>
                      </a:r>
                      <a:endParaRPr lang="en-US" altLang="en-US" sz="2000" b="0" i="0" u="none" kern="1200" baseline="0" err="1">
                        <a:solidFill>
                          <a:schemeClr val="tx1"/>
                        </a:solidFill>
                        <a:latin typeface="+mj-ea"/>
                        <a:ea typeface="+mj-ea"/>
                        <a:cs typeface="+mn-cs"/>
                      </a:endParaRPr>
                    </a:p>
                  </a:txBody>
                  <a:tcPr marL="68560" marR="6856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7745">
                <a:tc>
                  <a:txBody>
                    <a:bodyPr wrap="square"/>
                    <a:lstStyle/>
                    <a:p>
                      <a:pPr marL="0" lvl="0" indent="0" algn="ctr" defTabSz="913130" eaLnBrk="1" hangingPunct="1">
                        <a:buNone/>
                      </a:pPr>
                      <a:r>
                        <a:rPr lang="zh-CN" altLang="en-US" sz="2000" b="1">
                          <a:solidFill>
                            <a:srgbClr val="FF0000"/>
                          </a:solidFill>
                          <a:latin typeface="微软雅黑" panose="020B0503020204020204" charset="-122"/>
                          <a:ea typeface="微软雅黑" panose="020B0503020204020204" charset="-122"/>
                        </a:rPr>
                        <a:t>尊重</a:t>
                      </a:r>
                      <a:r>
                        <a:rPr lang="zh-CN" altLang="en-US" sz="2000" b="1">
                          <a:solidFill>
                            <a:schemeClr val="tx1"/>
                          </a:solidFill>
                          <a:latin typeface="微软雅黑" panose="020B0503020204020204" charset="-122"/>
                          <a:ea typeface="微软雅黑" panose="020B0503020204020204" charset="-122"/>
                        </a:rPr>
                        <a:t>不同民族文化</a:t>
                      </a:r>
                      <a:endParaRPr lang="zh-CN" altLang="en-US" sz="2000" b="1">
                        <a:solidFill>
                          <a:schemeClr val="tx1"/>
                        </a:solidFill>
                        <a:latin typeface="微软雅黑" panose="020B0503020204020204" charset="-122"/>
                        <a:ea typeface="微软雅黑" panose="020B0503020204020204" charset="-122"/>
                      </a:endParaRPr>
                    </a:p>
                  </a:txBody>
                  <a:tcPr marL="68560" marR="68560"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lvl="0" indent="0" defTabSz="913130" eaLnBrk="1" hangingPunct="1">
                        <a:buNone/>
                      </a:pPr>
                      <a:r>
                        <a:rPr lang="en-US" altLang="en-US" sz="2000" b="0" i="0" u="none" kern="1200" baseline="0" err="1">
                          <a:solidFill>
                            <a:schemeClr val="tx1"/>
                          </a:solidFill>
                          <a:latin typeface="+mj-ea"/>
                          <a:ea typeface="+mj-ea"/>
                          <a:cs typeface="+mj-ea"/>
                        </a:rPr>
                        <a:t>承认世界文化的多样性，尊重不同民族的文化,遵循各国文化一律平等的原则。在文化</a:t>
                      </a:r>
                      <a:endParaRPr lang="en-US" altLang="en-US" sz="2000" b="0" i="0" u="none" kern="1200" baseline="0" err="1">
                        <a:solidFill>
                          <a:schemeClr val="tx1"/>
                        </a:solidFill>
                        <a:latin typeface="+mj-ea"/>
                        <a:ea typeface="+mj-ea"/>
                        <a:cs typeface="+mj-ea"/>
                      </a:endParaRPr>
                    </a:p>
                    <a:p>
                      <a:pPr marL="0" lvl="0" indent="0" defTabSz="913130" eaLnBrk="1" hangingPunct="1">
                        <a:buNone/>
                      </a:pPr>
                      <a:r>
                        <a:rPr lang="en-US" altLang="en-US" sz="2000" b="0" i="0" u="none" kern="1200" baseline="0" err="1">
                          <a:solidFill>
                            <a:schemeClr val="tx1"/>
                          </a:solidFill>
                          <a:latin typeface="+mj-ea"/>
                          <a:ea typeface="+mj-ea"/>
                          <a:cs typeface="+mj-ea"/>
                        </a:rPr>
                        <a:t>交流中，要尊重差异，理解个性，和平相处,共同促进世界文化的繁荣。</a:t>
                      </a:r>
                      <a:endParaRPr lang="en-US" altLang="en-US" sz="2000" b="0" i="0" u="none" kern="1200" baseline="0" err="1">
                        <a:solidFill>
                          <a:schemeClr val="tx1"/>
                        </a:solidFill>
                        <a:latin typeface="+mj-ea"/>
                        <a:ea typeface="+mj-ea"/>
                        <a:cs typeface="+mj-ea"/>
                      </a:endParaRPr>
                    </a:p>
                  </a:txBody>
                  <a:tcPr marL="68560" marR="6856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48485">
                <a:tc>
                  <a:txBody>
                    <a:bodyPr wrap="square"/>
                    <a:lstStyle/>
                    <a:p>
                      <a:pPr marL="0" lvl="0" indent="0" algn="ctr" defTabSz="913130" eaLnBrk="1" hangingPunct="1">
                        <a:buNone/>
                      </a:pPr>
                      <a:r>
                        <a:rPr lang="zh-CN" altLang="en-US" sz="2000" b="1">
                          <a:solidFill>
                            <a:schemeClr val="tx1"/>
                          </a:solidFill>
                          <a:latin typeface="微软雅黑" panose="020B0503020204020204" charset="-122"/>
                          <a:ea typeface="微软雅黑" panose="020B0503020204020204" charset="-122"/>
                        </a:rPr>
                        <a:t>面向世界博彩众长</a:t>
                      </a:r>
                      <a:endParaRPr lang="zh-CN" altLang="en-US" sz="2000" b="1">
                        <a:solidFill>
                          <a:schemeClr val="tx1"/>
                        </a:solidFill>
                        <a:latin typeface="微软雅黑" panose="020B0503020204020204" charset="-122"/>
                        <a:ea typeface="微软雅黑" panose="020B0503020204020204" charset="-122"/>
                      </a:endParaRPr>
                    </a:p>
                  </a:txBody>
                  <a:tcPr marL="68560" marR="68560"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lvl="0" indent="0" defTabSz="913130" eaLnBrk="1" hangingPunct="1">
                        <a:buNone/>
                      </a:pPr>
                      <a:r>
                        <a:rPr lang="en-US" altLang="en-US" sz="2000" b="0" i="0" u="none" kern="1200" baseline="0" err="1">
                          <a:solidFill>
                            <a:schemeClr val="tx1"/>
                          </a:solidFill>
                          <a:latin typeface="+mj-ea"/>
                          <a:ea typeface="+mj-ea"/>
                          <a:cs typeface="+mj-ea"/>
                        </a:rPr>
                        <a:t>(1)彻底拒斥外来文化的文化复古主义</a:t>
                      </a:r>
                      <a:r>
                        <a:rPr lang="zh-CN" altLang="en-US" sz="2000" b="0" i="0" u="none" kern="1200" baseline="0" err="1">
                          <a:solidFill>
                            <a:schemeClr val="tx1"/>
                          </a:solidFill>
                          <a:latin typeface="+mj-ea"/>
                          <a:ea typeface="+mj-ea"/>
                          <a:cs typeface="+mj-ea"/>
                        </a:rPr>
                        <a:t>，</a:t>
                      </a:r>
                      <a:r>
                        <a:rPr lang="en-US" altLang="en-US" sz="2000" b="0" i="0" u="none" kern="1200" baseline="0" err="1">
                          <a:solidFill>
                            <a:schemeClr val="tx1"/>
                          </a:solidFill>
                          <a:latin typeface="+mj-ea"/>
                          <a:ea typeface="+mj-ea"/>
                          <a:cs typeface="+mj-ea"/>
                        </a:rPr>
                        <a:t>盲目照搬西方文化的全盘西化论。历史和实践证明，这两种观点都是错误的。</a:t>
                      </a:r>
                      <a:endParaRPr lang="en-US" altLang="en-US" sz="2000" b="0" i="0" u="none" kern="1200" baseline="0" err="1">
                        <a:solidFill>
                          <a:schemeClr val="tx1"/>
                        </a:solidFill>
                        <a:latin typeface="+mj-ea"/>
                        <a:ea typeface="+mj-ea"/>
                        <a:cs typeface="+mj-ea"/>
                      </a:endParaRPr>
                    </a:p>
                    <a:p>
                      <a:pPr marL="0" lvl="0" indent="0" defTabSz="913130" eaLnBrk="1" hangingPunct="1">
                        <a:buNone/>
                      </a:pPr>
                      <a:r>
                        <a:rPr lang="en-US" altLang="en-US" sz="2000" b="0" i="0" u="none" kern="1200" baseline="0" err="1">
                          <a:solidFill>
                            <a:schemeClr val="tx1"/>
                          </a:solidFill>
                          <a:latin typeface="+mj-ea"/>
                          <a:ea typeface="+mj-ea"/>
                          <a:cs typeface="+mj-ea"/>
                        </a:rPr>
                        <a:t>(2)文化发展必须保持</a:t>
                      </a:r>
                      <a:r>
                        <a:rPr lang="en-US" altLang="en-US" sz="2000" b="0" i="0" u="none" kern="1200" baseline="0" err="1">
                          <a:solidFill>
                            <a:srgbClr val="FF0000"/>
                          </a:solidFill>
                          <a:latin typeface="+mj-ea"/>
                          <a:ea typeface="+mj-ea"/>
                          <a:cs typeface="+mj-ea"/>
                        </a:rPr>
                        <a:t>开放</a:t>
                      </a:r>
                      <a:r>
                        <a:rPr lang="en-US" altLang="en-US" sz="2000" b="0" i="0" u="none" kern="1200" baseline="0" err="1">
                          <a:solidFill>
                            <a:schemeClr val="tx1"/>
                          </a:solidFill>
                          <a:latin typeface="+mj-ea"/>
                          <a:ea typeface="+mj-ea"/>
                          <a:cs typeface="+mj-ea"/>
                        </a:rPr>
                        <a:t>的心态。我们要学习借鉴一切有利于我国社会主义文化建设的有益经验，</a:t>
                      </a:r>
                      <a:r>
                        <a:rPr lang="zh-CN" altLang="en-US" sz="2000" b="0" i="0" u="none" kern="1200" baseline="0" err="1">
                          <a:solidFill>
                            <a:schemeClr val="tx1"/>
                          </a:solidFill>
                          <a:latin typeface="+mj-ea"/>
                          <a:ea typeface="+mj-ea"/>
                          <a:cs typeface="+mj-ea"/>
                        </a:rPr>
                        <a:t>一</a:t>
                      </a:r>
                      <a:r>
                        <a:rPr lang="en-US" altLang="en-US" sz="2000" b="0" i="0" u="none" kern="1200" baseline="0" err="1">
                          <a:solidFill>
                            <a:schemeClr val="tx1"/>
                          </a:solidFill>
                          <a:latin typeface="+mj-ea"/>
                          <a:ea typeface="+mj-ea"/>
                          <a:cs typeface="+mj-ea"/>
                        </a:rPr>
                        <a:t>切有利于丰富我国人民文化生活的积极成果、一切有利于发展我国文化事业和文化产业的经营管理理念和运行机制，以发展中国特色社会主义文化。</a:t>
                      </a:r>
                      <a:endParaRPr lang="en-US" altLang="en-US" sz="2000" b="0" i="0" u="none" kern="1200" baseline="0" err="1">
                        <a:solidFill>
                          <a:schemeClr val="tx1"/>
                        </a:solidFill>
                        <a:latin typeface="+mj-ea"/>
                        <a:ea typeface="+mj-ea"/>
                        <a:cs typeface="+mj-ea"/>
                      </a:endParaRPr>
                    </a:p>
                  </a:txBody>
                  <a:tcPr marL="68560" marR="6856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31900">
                <a:tc>
                  <a:txBody>
                    <a:bodyPr wrap="square"/>
                    <a:lstStyle/>
                    <a:p>
                      <a:pPr marL="0" lvl="0" indent="0" algn="ctr" defTabSz="913130" eaLnBrk="1" hangingPunct="1">
                        <a:buNone/>
                      </a:pPr>
                      <a:r>
                        <a:rPr lang="zh-CN" altLang="en-US" sz="2000" b="1">
                          <a:solidFill>
                            <a:schemeClr val="tx1"/>
                          </a:solidFill>
                          <a:latin typeface="微软雅黑" panose="020B0503020204020204" charset="-122"/>
                          <a:ea typeface="微软雅黑" panose="020B0503020204020204" charset="-122"/>
                        </a:rPr>
                        <a:t>立足国情交流互鉴</a:t>
                      </a:r>
                      <a:endParaRPr lang="zh-CN" altLang="en-US" sz="2000" b="1">
                        <a:solidFill>
                          <a:schemeClr val="tx1"/>
                        </a:solidFill>
                        <a:latin typeface="微软雅黑" panose="020B0503020204020204" charset="-122"/>
                        <a:ea typeface="微软雅黑" panose="020B0503020204020204" charset="-122"/>
                      </a:endParaRPr>
                    </a:p>
                  </a:txBody>
                  <a:tcPr marL="68560" marR="68560"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lvl="0" indent="0" defTabSz="913130" eaLnBrk="1" hangingPunct="1">
                        <a:buNone/>
                      </a:pPr>
                      <a:r>
                        <a:rPr lang="en-US" altLang="en-US" sz="2000" err="1">
                          <a:latin typeface="+mj-ea"/>
                          <a:ea typeface="+mj-ea"/>
                          <a:cs typeface="+mj-ea"/>
                          <a:sym typeface="+mn-ea"/>
                        </a:rPr>
                        <a:t>(1)外来文化的有益成果只有与中国具体国情相结合，才能发挥积极作用。</a:t>
                      </a:r>
                      <a:endParaRPr lang="en-US" altLang="en-US" sz="2000" b="0" i="0" u="none" kern="1200" baseline="0" err="1">
                        <a:solidFill>
                          <a:schemeClr val="tx1"/>
                        </a:solidFill>
                        <a:latin typeface="+mj-ea"/>
                        <a:ea typeface="+mj-ea"/>
                        <a:cs typeface="+mj-ea"/>
                      </a:endParaRPr>
                    </a:p>
                    <a:p>
                      <a:pPr marL="0" lvl="0" indent="0" defTabSz="913130" eaLnBrk="1" hangingPunct="1">
                        <a:buNone/>
                      </a:pPr>
                      <a:r>
                        <a:rPr lang="en-US" altLang="en-US" sz="2000" err="1">
                          <a:latin typeface="+mj-ea"/>
                          <a:ea typeface="+mj-ea"/>
                          <a:cs typeface="+mj-ea"/>
                          <a:sym typeface="+mn-ea"/>
                        </a:rPr>
                        <a:t>(2)立足中国国情，实现不同文化的交流互鉴，应当坚持“洋为中用" ,坚持</a:t>
                      </a:r>
                      <a:r>
                        <a:rPr lang="en-US" altLang="en-US" sz="2000" err="1">
                          <a:solidFill>
                            <a:srgbClr val="FF0000"/>
                          </a:solidFill>
                          <a:latin typeface="+mj-ea"/>
                          <a:ea typeface="+mj-ea"/>
                          <a:cs typeface="+mj-ea"/>
                          <a:sym typeface="+mn-ea"/>
                        </a:rPr>
                        <a:t>以我为主，为我所用</a:t>
                      </a:r>
                      <a:r>
                        <a:rPr lang="en-US" altLang="en-US" sz="2000" err="1">
                          <a:latin typeface="+mj-ea"/>
                          <a:ea typeface="+mj-ea"/>
                          <a:cs typeface="+mj-ea"/>
                          <a:sym typeface="+mn-ea"/>
                        </a:rPr>
                        <a:t>，坚守中华文化立场，吸收外来有益文化,推动当代中国文化发展。</a:t>
                      </a:r>
                      <a:endParaRPr lang="en-US" altLang="en-US" sz="2000" b="0" i="0" u="none" kern="1200" baseline="0" err="1">
                        <a:solidFill>
                          <a:schemeClr val="tx1"/>
                        </a:solidFill>
                        <a:latin typeface="+mj-ea"/>
                        <a:ea typeface="+mj-ea"/>
                        <a:cs typeface="+mj-ea"/>
                      </a:endParaRPr>
                    </a:p>
                  </a:txBody>
                  <a:tcPr marL="68560" marR="6856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3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right)">
                                      <p:cBhvr>
                                        <p:cTn id="16" dur="500"/>
                                        <p:tgtEl>
                                          <p:spTgt spid="18"/>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p:tgtEl>
                                          <p:spTgt spid="24"/>
                                        </p:tgtEl>
                                        <p:attrNameLst>
                                          <p:attrName>ppt_x</p:attrName>
                                        </p:attrNameLst>
                                      </p:cBhvr>
                                      <p:tavLst>
                                        <p:tav tm="0">
                                          <p:val>
                                            <p:strVal val="#ppt_x-#ppt_w*1.125000"/>
                                          </p:val>
                                        </p:tav>
                                        <p:tav tm="100000">
                                          <p:val>
                                            <p:strVal val="#ppt_x"/>
                                          </p:val>
                                        </p:tav>
                                      </p:tavLst>
                                    </p:anim>
                                    <p:animEffect transition="in" filter="wipe(right)">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8"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311252" y="1906666"/>
            <a:ext cx="10423985" cy="3046095"/>
          </a:xfrm>
          <a:prstGeom prst="rect">
            <a:avLst/>
          </a:prstGeom>
          <a:noFill/>
        </p:spPr>
        <p:txBody>
          <a:bodyPr wrap="square" rtlCol="0">
            <a:spAutoFit/>
          </a:bodyPr>
          <a:lstStyle/>
          <a:p>
            <a:pPr fontAlgn="auto">
              <a:lnSpc>
                <a:spcPct val="200000"/>
              </a:lnSpc>
            </a:pPr>
            <a:r>
              <a:rPr lang="zh-CN" altLang="en-US" sz="4800" b="1">
                <a:solidFill>
                  <a:srgbClr val="C00000"/>
                </a:solidFill>
                <a:latin typeface="微软雅黑" panose="020B0503020204020204" charset="-122"/>
                <a:ea typeface="微软雅黑" panose="020B0503020204020204" charset="-122"/>
              </a:rPr>
              <a:t>发展中国特色社会主义文化</a:t>
            </a:r>
            <a:endParaRPr lang="zh-CN" altLang="en-US" sz="4800" b="1">
              <a:solidFill>
                <a:srgbClr val="C00000"/>
              </a:solidFill>
              <a:latin typeface="微软雅黑" panose="020B0503020204020204" charset="-122"/>
              <a:ea typeface="微软雅黑" panose="020B0503020204020204" charset="-122"/>
            </a:endParaRPr>
          </a:p>
          <a:p>
            <a:pPr algn="r" fontAlgn="auto">
              <a:lnSpc>
                <a:spcPct val="200000"/>
              </a:lnSpc>
            </a:pPr>
            <a:r>
              <a:rPr lang="en-US" altLang="zh-CN" sz="4800" b="1">
                <a:solidFill>
                  <a:srgbClr val="C00000"/>
                </a:solidFill>
                <a:latin typeface="微软雅黑" panose="020B0503020204020204" charset="-122"/>
                <a:ea typeface="微软雅黑" panose="020B0503020204020204" charset="-122"/>
              </a:rPr>
              <a:t>——</a:t>
            </a:r>
            <a:r>
              <a:rPr lang="zh-CN" altLang="en-US" sz="4800" b="1">
                <a:solidFill>
                  <a:srgbClr val="C00000"/>
                </a:solidFill>
                <a:latin typeface="微软雅黑" panose="020B0503020204020204" charset="-122"/>
                <a:ea typeface="微软雅黑" panose="020B0503020204020204" charset="-122"/>
              </a:rPr>
              <a:t>面向未来</a:t>
            </a:r>
            <a:endParaRPr lang="en-US" altLang="zh-CN" sz="48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箭头连接符 22"/>
          <p:cNvCxnSpPr/>
          <p:nvPr>
            <p:custDataLst>
              <p:tags r:id="rId1"/>
            </p:custDataLst>
          </p:nvPr>
        </p:nvCxnSpPr>
        <p:spPr>
          <a:xfrm flipH="1">
            <a:off x="2130133" y="1189124"/>
            <a:ext cx="8253" cy="129188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2"/>
            </p:custDataLst>
          </p:nvPr>
        </p:nvCxnSpPr>
        <p:spPr>
          <a:xfrm rot="16200000" flipH="1">
            <a:off x="1414413" y="2706864"/>
            <a:ext cx="0" cy="4316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3"/>
            </p:custDataLst>
          </p:nvPr>
        </p:nvCxnSpPr>
        <p:spPr>
          <a:xfrm>
            <a:off x="2911736" y="2922085"/>
            <a:ext cx="485649" cy="44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custDataLst>
              <p:tags r:id="rId4"/>
            </p:custDataLst>
          </p:nvPr>
        </p:nvSpPr>
        <p:spPr>
          <a:xfrm>
            <a:off x="1741669" y="3281718"/>
            <a:ext cx="363125" cy="521970"/>
          </a:xfrm>
          <a:prstGeom prst="rect">
            <a:avLst/>
          </a:prstGeom>
          <a:noFill/>
        </p:spPr>
        <p:txBody>
          <a:bodyPr wrap="square" rtlCol="0" anchor="t">
            <a:spAutoFit/>
          </a:bodyPr>
          <a:lstStyle/>
          <a:p>
            <a:r>
              <a:rPr lang="zh-CN" altLang="en-US" sz="1400" b="1">
                <a:latin typeface="微软雅黑" panose="020B0503020204020204" charset="-122"/>
                <a:ea typeface="微软雅黑" panose="020B0503020204020204" charset="-122"/>
                <a:sym typeface="方正中等线_GBK" panose="02000000000000000000" charset="-122"/>
              </a:rPr>
              <a:t>建设</a:t>
            </a:r>
            <a:endParaRPr lang="zh-CN" altLang="en-US" sz="1400" b="1">
              <a:latin typeface="微软雅黑" panose="020B0503020204020204" charset="-122"/>
              <a:ea typeface="微软雅黑" panose="020B0503020204020204" charset="-122"/>
              <a:sym typeface="方正中等线_GBK" panose="02000000000000000000" charset="-122"/>
            </a:endParaRPr>
          </a:p>
        </p:txBody>
      </p:sp>
      <p:cxnSp>
        <p:nvCxnSpPr>
          <p:cNvPr id="39" name="直接箭头连接符 38"/>
          <p:cNvCxnSpPr>
            <a:stCxn id="21" idx="0"/>
          </p:cNvCxnSpPr>
          <p:nvPr>
            <p:custDataLst>
              <p:tags r:id="rId5"/>
            </p:custDataLst>
          </p:nvPr>
        </p:nvCxnSpPr>
        <p:spPr>
          <a:xfrm>
            <a:off x="2177746" y="2574334"/>
            <a:ext cx="16506" cy="12658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custDataLst>
              <p:tags r:id="rId6"/>
            </p:custDataLst>
          </p:nvPr>
        </p:nvCxnSpPr>
        <p:spPr>
          <a:xfrm>
            <a:off x="2176476" y="4255376"/>
            <a:ext cx="1905" cy="91225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custDataLst>
              <p:tags r:id="rId7"/>
            </p:custDataLst>
          </p:nvPr>
        </p:nvSpPr>
        <p:spPr>
          <a:xfrm>
            <a:off x="648299" y="216993"/>
            <a:ext cx="274705" cy="274705"/>
          </a:xfrm>
          <a:prstGeom prst="ellipse">
            <a:avLst/>
          </a:prstGeom>
          <a:gradFill>
            <a:gsLst>
              <a:gs pos="0">
                <a:srgbClr val="E30000"/>
              </a:gs>
              <a:gs pos="100000">
                <a:srgbClr val="760303"/>
              </a:gs>
            </a:gsLst>
            <a:lin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9" name="TextBox 25"/>
          <p:cNvSpPr txBox="1"/>
          <p:nvPr>
            <p:custDataLst>
              <p:tags r:id="rId8"/>
            </p:custDataLst>
          </p:nvPr>
        </p:nvSpPr>
        <p:spPr>
          <a:xfrm>
            <a:off x="1063031" y="133573"/>
            <a:ext cx="2334287" cy="398780"/>
          </a:xfrm>
          <a:prstGeom prst="rect">
            <a:avLst/>
          </a:prstGeom>
          <a:noFill/>
        </p:spPr>
        <p:txBody>
          <a:bodyPr wrap="square" rtlCol="0">
            <a:spAutoFit/>
          </a:bodyPr>
          <a:lstStyle/>
          <a:p>
            <a:r>
              <a:rPr lang="zh-CN" altLang="en-US" sz="2000" b="1" spc="300">
                <a:solidFill>
                  <a:schemeClr val="tx1"/>
                </a:solidFill>
                <a:latin typeface="微软雅黑" panose="020B0503020204020204" charset="-122"/>
                <a:ea typeface="微软雅黑" panose="020B0503020204020204" charset="-122"/>
              </a:rPr>
              <a:t>知识体系</a:t>
            </a:r>
            <a:endParaRPr lang="zh-CN" altLang="en-US" sz="2000" b="1" spc="300">
              <a:solidFill>
                <a:schemeClr val="tx1"/>
              </a:solidFill>
              <a:latin typeface="微软雅黑" panose="020B0503020204020204" charset="-122"/>
              <a:ea typeface="微软雅黑" panose="020B0503020204020204" charset="-122"/>
            </a:endParaRPr>
          </a:p>
        </p:txBody>
      </p:sp>
      <p:cxnSp>
        <p:nvCxnSpPr>
          <p:cNvPr id="157" name="直接连接符 156"/>
          <p:cNvCxnSpPr/>
          <p:nvPr>
            <p:custDataLst>
              <p:tags r:id="rId9"/>
            </p:custDataLst>
          </p:nvPr>
        </p:nvCxnSpPr>
        <p:spPr>
          <a:xfrm flipV="1">
            <a:off x="516439" y="523997"/>
            <a:ext cx="11534946" cy="825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10"/>
            </p:custDataLst>
          </p:nvPr>
        </p:nvGrpSpPr>
        <p:grpSpPr>
          <a:xfrm rot="16200000">
            <a:off x="-858930" y="3125867"/>
            <a:ext cx="4270533" cy="682447"/>
            <a:chOff x="3705" y="2674"/>
            <a:chExt cx="6868" cy="1075"/>
          </a:xfrm>
        </p:grpSpPr>
        <p:sp>
          <p:nvSpPr>
            <p:cNvPr id="6" name="右大括号 5"/>
            <p:cNvSpPr/>
            <p:nvPr>
              <p:custDataLst>
                <p:tags r:id="rId11"/>
              </p:custDataLst>
            </p:nvPr>
          </p:nvSpPr>
          <p:spPr>
            <a:xfrm rot="16200000">
              <a:off x="6683" y="-304"/>
              <a:ext cx="912" cy="6868"/>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8" name="直接连接符 87"/>
            <p:cNvCxnSpPr/>
            <p:nvPr>
              <p:custDataLst>
                <p:tags r:id="rId12"/>
              </p:custDataLst>
            </p:nvPr>
          </p:nvCxnSpPr>
          <p:spPr>
            <a:xfrm flipH="1">
              <a:off x="5896" y="3069"/>
              <a:ext cx="0" cy="6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13"/>
            </p:custDataLst>
          </p:nvPr>
        </p:nvGrpSpPr>
        <p:grpSpPr>
          <a:xfrm>
            <a:off x="1471771" y="1038790"/>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3" name="圆角矩形 2"/>
            <p:cNvSpPr/>
            <p:nvPr>
              <p:custDataLst>
                <p:tags r:id="rId14"/>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4" name="圆角矩形 3"/>
            <p:cNvSpPr/>
            <p:nvPr>
              <p:custDataLst>
                <p:tags r:id="rId15"/>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文化发展的必然选择</a:t>
              </a:r>
              <a:endParaRPr lang="zh-CN" sz="1600" b="1">
                <a:solidFill>
                  <a:schemeClr val="bg1"/>
                </a:solidFill>
                <a:latin typeface="微软雅黑" panose="020B0503020204020204" charset="-122"/>
                <a:ea typeface="微软雅黑" panose="020B0503020204020204" charset="-122"/>
                <a:cs typeface="+mn-ea"/>
                <a:sym typeface="+mn-ea"/>
              </a:endParaRPr>
            </a:p>
          </p:txBody>
        </p:sp>
      </p:grpSp>
      <p:grpSp>
        <p:nvGrpSpPr>
          <p:cNvPr id="10" name="组合 9"/>
          <p:cNvGrpSpPr/>
          <p:nvPr>
            <p:custDataLst>
              <p:tags r:id="rId16"/>
            </p:custDataLst>
          </p:nvPr>
        </p:nvGrpSpPr>
        <p:grpSpPr>
          <a:xfrm>
            <a:off x="1541141" y="3859992"/>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11" name="圆角矩形 10"/>
            <p:cNvSpPr/>
            <p:nvPr>
              <p:custDataLst>
                <p:tags r:id="rId17"/>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12" name="圆角矩形 11"/>
            <p:cNvSpPr/>
            <p:nvPr>
              <p:custDataLst>
                <p:tags r:id="rId18"/>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文化强国</a:t>
              </a:r>
              <a:endParaRPr lang="zh-CN" sz="1600" b="1">
                <a:solidFill>
                  <a:schemeClr val="bg1"/>
                </a:solidFill>
                <a:latin typeface="微软雅黑" panose="020B0503020204020204" charset="-122"/>
                <a:ea typeface="微软雅黑" panose="020B0503020204020204" charset="-122"/>
                <a:cs typeface="+mn-ea"/>
                <a:sym typeface="+mn-ea"/>
              </a:endParaRPr>
            </a:p>
          </p:txBody>
        </p:sp>
      </p:grpSp>
      <p:sp>
        <p:nvSpPr>
          <p:cNvPr id="15" name="TextBox 6"/>
          <p:cNvSpPr txBox="1"/>
          <p:nvPr>
            <p:custDataLst>
              <p:tags r:id="rId19"/>
            </p:custDataLst>
          </p:nvPr>
        </p:nvSpPr>
        <p:spPr>
          <a:xfrm>
            <a:off x="5090422" y="737936"/>
            <a:ext cx="6787652"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是中国革命的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精神标识</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16" name="TextBox 6"/>
          <p:cNvSpPr txBox="1"/>
          <p:nvPr>
            <p:custDataLst>
              <p:tags r:id="rId20"/>
            </p:custDataLst>
          </p:nvPr>
        </p:nvSpPr>
        <p:spPr>
          <a:xfrm>
            <a:off x="5102484" y="1214697"/>
            <a:ext cx="6775591"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坚持</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马克思主义</a:t>
            </a:r>
            <a:r>
              <a:rPr lang="zh-CN" altLang="en-US">
                <a:latin typeface="宋体" panose="02010600030101010101" pitchFamily="2" charset="-122"/>
                <a:ea typeface="宋体" panose="02010600030101010101" pitchFamily="2" charset="-122"/>
                <a:sym typeface="方正中等线_GBK" panose="02000000000000000000" charset="-122"/>
              </a:rPr>
              <a:t>为指导，坚持为人民服务、为社会主义服务</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17" name="TextBox 6"/>
          <p:cNvSpPr txBox="1"/>
          <p:nvPr>
            <p:custDataLst>
              <p:tags r:id="rId21"/>
            </p:custDataLst>
          </p:nvPr>
        </p:nvSpPr>
        <p:spPr>
          <a:xfrm>
            <a:off x="5128512" y="1687648"/>
            <a:ext cx="6736231"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决定因素：</a:t>
            </a:r>
            <a:r>
              <a:rPr lang="zh-CN" altLang="en-US">
                <a:latin typeface="宋体" panose="02010600030101010101" pitchFamily="2" charset="-122"/>
                <a:ea typeface="宋体" panose="02010600030101010101" pitchFamily="2" charset="-122"/>
                <a:sym typeface="方正中等线_GBK" panose="02000000000000000000" charset="-122"/>
              </a:rPr>
              <a:t>人民根本利益、党的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性质宗旨</a:t>
            </a:r>
            <a:r>
              <a:rPr lang="zh-CN" altLang="en-US">
                <a:latin typeface="宋体" panose="02010600030101010101" pitchFamily="2" charset="-122"/>
                <a:ea typeface="宋体" panose="02010600030101010101" pitchFamily="2" charset="-122"/>
                <a:sym typeface="方正中等线_GBK" panose="02000000000000000000" charset="-122"/>
              </a:rPr>
              <a:t>、社会制度、发展道路</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grpSp>
        <p:nvGrpSpPr>
          <p:cNvPr id="24" name="组合 23"/>
          <p:cNvGrpSpPr/>
          <p:nvPr>
            <p:custDataLst>
              <p:tags r:id="rId22"/>
            </p:custDataLst>
          </p:nvPr>
        </p:nvGrpSpPr>
        <p:grpSpPr>
          <a:xfrm>
            <a:off x="1566738" y="5221051"/>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25" name="圆角矩形 24"/>
            <p:cNvSpPr/>
            <p:nvPr>
              <p:custDataLst>
                <p:tags r:id="rId23"/>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26" name="圆角矩形 25"/>
            <p:cNvSpPr/>
            <p:nvPr>
              <p:custDataLst>
                <p:tags r:id="rId24"/>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文化自信</a:t>
              </a:r>
              <a:endParaRPr lang="zh-CN" sz="1600" b="1">
                <a:solidFill>
                  <a:schemeClr val="bg1"/>
                </a:solidFill>
                <a:latin typeface="微软雅黑" panose="020B0503020204020204" charset="-122"/>
                <a:ea typeface="微软雅黑" panose="020B0503020204020204" charset="-122"/>
                <a:cs typeface="+mn-ea"/>
                <a:sym typeface="+mn-ea"/>
              </a:endParaRPr>
            </a:p>
          </p:txBody>
        </p:sp>
      </p:grpSp>
      <p:sp>
        <p:nvSpPr>
          <p:cNvPr id="36" name="文本框 35"/>
          <p:cNvSpPr txBox="1"/>
          <p:nvPr>
            <p:custDataLst>
              <p:tags r:id="rId25"/>
            </p:custDataLst>
          </p:nvPr>
        </p:nvSpPr>
        <p:spPr>
          <a:xfrm>
            <a:off x="1737860" y="4633281"/>
            <a:ext cx="363125" cy="521970"/>
          </a:xfrm>
          <a:prstGeom prst="rect">
            <a:avLst/>
          </a:prstGeom>
          <a:noFill/>
        </p:spPr>
        <p:txBody>
          <a:bodyPr wrap="square" rtlCol="0" anchor="t">
            <a:spAutoFit/>
          </a:bodyPr>
          <a:lstStyle/>
          <a:p>
            <a:r>
              <a:rPr lang="zh-CN" altLang="en-US" sz="1400" b="1">
                <a:latin typeface="微软雅黑" panose="020B0503020204020204" charset="-122"/>
                <a:ea typeface="微软雅黑" panose="020B0503020204020204" charset="-122"/>
                <a:sym typeface="方正中等线_GBK" panose="02000000000000000000" charset="-122"/>
              </a:rPr>
              <a:t>坚定</a:t>
            </a:r>
            <a:endParaRPr lang="zh-CN" altLang="en-US" sz="1400" b="1">
              <a:latin typeface="微软雅黑" panose="020B0503020204020204" charset="-122"/>
              <a:ea typeface="微软雅黑" panose="020B0503020204020204" charset="-122"/>
              <a:sym typeface="方正中等线_GBK" panose="02000000000000000000" charset="-122"/>
            </a:endParaRPr>
          </a:p>
        </p:txBody>
      </p:sp>
      <p:grpSp>
        <p:nvGrpSpPr>
          <p:cNvPr id="70" name="组合 69"/>
          <p:cNvGrpSpPr/>
          <p:nvPr>
            <p:custDataLst>
              <p:tags r:id="rId26"/>
            </p:custDataLst>
          </p:nvPr>
        </p:nvGrpSpPr>
        <p:grpSpPr>
          <a:xfrm>
            <a:off x="393281" y="2072993"/>
            <a:ext cx="542149" cy="3370972"/>
            <a:chOff x="4304043" y="1286668"/>
            <a:chExt cx="3837944" cy="2758312"/>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71" name="圆角矩形 70"/>
            <p:cNvSpPr/>
            <p:nvPr>
              <p:custDataLst>
                <p:tags r:id="rId27"/>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72" name="圆角矩形 71"/>
            <p:cNvSpPr/>
            <p:nvPr>
              <p:custDataLst>
                <p:tags r:id="rId28"/>
              </p:custDataLst>
            </p:nvPr>
          </p:nvSpPr>
          <p:spPr>
            <a:xfrm>
              <a:off x="4304043" y="1286668"/>
              <a:ext cx="3788691" cy="2758312"/>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发展中国特色社会主义文化</a:t>
              </a:r>
              <a:endParaRPr lang="zh-CN" sz="1600" b="1">
                <a:solidFill>
                  <a:schemeClr val="bg1"/>
                </a:solidFill>
                <a:latin typeface="微软雅黑" panose="020B0503020204020204" charset="-122"/>
                <a:ea typeface="微软雅黑" panose="020B0503020204020204" charset="-122"/>
                <a:cs typeface="+mn-ea"/>
                <a:sym typeface="+mn-ea"/>
              </a:endParaRPr>
            </a:p>
          </p:txBody>
        </p:sp>
      </p:grpSp>
      <p:sp>
        <p:nvSpPr>
          <p:cNvPr id="43" name="TextBox 6"/>
          <p:cNvSpPr txBox="1"/>
          <p:nvPr>
            <p:custDataLst>
              <p:tags r:id="rId29"/>
            </p:custDataLst>
          </p:nvPr>
        </p:nvSpPr>
        <p:spPr>
          <a:xfrm>
            <a:off x="3303363" y="728413"/>
            <a:ext cx="1452502"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革命文化</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4" name="TextBox 6"/>
          <p:cNvSpPr txBox="1"/>
          <p:nvPr>
            <p:custDataLst>
              <p:tags r:id="rId30"/>
            </p:custDataLst>
          </p:nvPr>
        </p:nvSpPr>
        <p:spPr>
          <a:xfrm>
            <a:off x="3303363" y="1885717"/>
            <a:ext cx="1452502"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历史必然性</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8" name="TextBox 6"/>
          <p:cNvSpPr txBox="1"/>
          <p:nvPr>
            <p:custDataLst>
              <p:tags r:id="rId31"/>
            </p:custDataLst>
          </p:nvPr>
        </p:nvSpPr>
        <p:spPr>
          <a:xfrm>
            <a:off x="5135496" y="2114257"/>
            <a:ext cx="6742579"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b="1">
                <a:latin typeface="宋体" panose="02010600030101010101" pitchFamily="2" charset="-122"/>
                <a:ea typeface="宋体" panose="02010600030101010101" pitchFamily="2" charset="-122"/>
                <a:sym typeface="方正中等线_GBK" panose="02000000000000000000" charset="-122"/>
              </a:rPr>
              <a:t>意义：</a:t>
            </a:r>
            <a:r>
              <a:rPr lang="zh-CN" altLang="en-US">
                <a:latin typeface="宋体" panose="02010600030101010101" pitchFamily="2" charset="-122"/>
                <a:ea typeface="宋体" panose="02010600030101010101" pitchFamily="2" charset="-122"/>
                <a:sym typeface="方正中等线_GBK" panose="02000000000000000000" charset="-122"/>
              </a:rPr>
              <a:t>建设社会主义文化强国</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49" name="TextBox 6"/>
          <p:cNvSpPr txBox="1"/>
          <p:nvPr>
            <p:custDataLst>
              <p:tags r:id="rId32"/>
            </p:custDataLst>
          </p:nvPr>
        </p:nvSpPr>
        <p:spPr>
          <a:xfrm>
            <a:off x="3397318" y="2652597"/>
            <a:ext cx="8456633" cy="64389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Calibri" panose="020F0502020204030204" pitchFamily="34" charset="0"/>
                <a:ea typeface="宋体" panose="02010600030101010101" pitchFamily="2" charset="-122"/>
                <a:sym typeface="方正中等线_GBK" panose="02000000000000000000" charset="-122"/>
              </a:rPr>
              <a:t>①</a:t>
            </a:r>
            <a:r>
              <a:rPr lang="zh-CN" altLang="en-US">
                <a:latin typeface="宋体" panose="02010600030101010101" pitchFamily="2" charset="-122"/>
                <a:ea typeface="宋体" panose="02010600030101010101" pitchFamily="2" charset="-122"/>
                <a:sym typeface="方正中等线_GBK" panose="02000000000000000000" charset="-122"/>
              </a:rPr>
              <a:t>坚定理想信念坚持以人民为中心；</a:t>
            </a:r>
            <a:r>
              <a:rPr lang="zh-CN" altLang="en-US">
                <a:latin typeface="Calibri" panose="020F0502020204030204" pitchFamily="34" charset="0"/>
                <a:ea typeface="宋体" panose="02010600030101010101" pitchFamily="2" charset="-122"/>
                <a:sym typeface="方正中等线_GBK" panose="02000000000000000000" charset="-122"/>
              </a:rPr>
              <a:t>②</a:t>
            </a:r>
            <a:r>
              <a:rPr lang="zh-CN" altLang="en-US">
                <a:latin typeface="宋体" panose="02010600030101010101" pitchFamily="2" charset="-122"/>
                <a:ea typeface="宋体" panose="02010600030101010101" pitchFamily="2" charset="-122"/>
                <a:sym typeface="方正中等线_GBK" panose="02000000000000000000" charset="-122"/>
              </a:rPr>
              <a:t>立足时代之基、回答时代问题；</a:t>
            </a:r>
            <a:r>
              <a:rPr lang="zh-CN" altLang="en-US">
                <a:latin typeface="Calibri" panose="020F0502020204030204" pitchFamily="34" charset="0"/>
                <a:ea typeface="宋体" panose="02010600030101010101" pitchFamily="2" charset="-122"/>
                <a:sym typeface="方正中等线_GBK" panose="02000000000000000000" charset="-122"/>
              </a:rPr>
              <a:t>③</a:t>
            </a:r>
            <a:r>
              <a:rPr lang="zh-CN" altLang="en-US">
                <a:latin typeface="宋体" panose="02010600030101010101" pitchFamily="2" charset="-122"/>
                <a:ea typeface="宋体" panose="02010600030101010101" pitchFamily="2" charset="-122"/>
                <a:sym typeface="方正中等线_GBK" panose="02000000000000000000" charset="-122"/>
              </a:rPr>
              <a:t>融通不同资源，实现综合创新。</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69" name="TextBox 6"/>
          <p:cNvSpPr txBox="1"/>
          <p:nvPr>
            <p:custDataLst>
              <p:tags r:id="rId33"/>
            </p:custDataLst>
          </p:nvPr>
        </p:nvSpPr>
        <p:spPr>
          <a:xfrm>
            <a:off x="3396683" y="3690552"/>
            <a:ext cx="8468695"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弘扬主旋律，传播</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正能量</a:t>
            </a:r>
            <a:r>
              <a:rPr lang="zh-CN" altLang="en-US">
                <a:solidFill>
                  <a:schemeClr val="tx1"/>
                </a:solidFill>
                <a:latin typeface="宋体" panose="02010600030101010101" pitchFamily="2" charset="-122"/>
                <a:ea typeface="宋体" panose="02010600030101010101" pitchFamily="2" charset="-122"/>
                <a:sym typeface="方正中等线_GBK" panose="02000000000000000000" charset="-122"/>
              </a:rPr>
              <a:t>；</a:t>
            </a:r>
            <a:r>
              <a:rPr lang="zh-CN" altLang="en-US">
                <a:latin typeface="宋体" panose="02010600030101010101" pitchFamily="2" charset="-122"/>
                <a:ea typeface="宋体" panose="02010600030101010101" pitchFamily="2" charset="-122"/>
                <a:sym typeface="方正中等线_GBK" panose="02000000000000000000" charset="-122"/>
              </a:rPr>
              <a:t>培育和践行</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社会主义核心价值观</a:t>
            </a:r>
            <a:endParaRPr lang="zh-CN" altLang="en-US">
              <a:solidFill>
                <a:schemeClr val="tx1"/>
              </a:solidFill>
              <a:latin typeface="宋体" panose="02010600030101010101" pitchFamily="2" charset="-122"/>
              <a:ea typeface="宋体" panose="02010600030101010101" pitchFamily="2" charset="-122"/>
              <a:sym typeface="方正中等线_GBK" panose="02000000000000000000" charset="-122"/>
            </a:endParaRPr>
          </a:p>
        </p:txBody>
      </p:sp>
      <p:sp>
        <p:nvSpPr>
          <p:cNvPr id="75" name="右大括号 74"/>
          <p:cNvSpPr/>
          <p:nvPr>
            <p:custDataLst>
              <p:tags r:id="rId34"/>
            </p:custDataLst>
          </p:nvPr>
        </p:nvSpPr>
        <p:spPr>
          <a:xfrm rot="10800000">
            <a:off x="3055777" y="3878463"/>
            <a:ext cx="340906" cy="633565"/>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79" name="TextBox 6"/>
          <p:cNvSpPr txBox="1"/>
          <p:nvPr>
            <p:custDataLst>
              <p:tags r:id="rId35"/>
            </p:custDataLst>
          </p:nvPr>
        </p:nvSpPr>
        <p:spPr>
          <a:xfrm>
            <a:off x="3401127" y="4239684"/>
            <a:ext cx="8464251"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提高人们的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道德修养</a:t>
            </a:r>
            <a:r>
              <a:rPr lang="zh-CN" altLang="en-US">
                <a:latin typeface="宋体" panose="02010600030101010101" pitchFamily="2" charset="-122"/>
                <a:ea typeface="宋体" panose="02010600030101010101" pitchFamily="2" charset="-122"/>
                <a:sym typeface="方正中等线_GBK" panose="02000000000000000000" charset="-122"/>
              </a:rPr>
              <a:t>和科学文化修养；推动文化事业和文化产业发展</a:t>
            </a:r>
            <a:endParaRPr lang="zh-CN" altLang="en-US">
              <a:latin typeface="宋体" panose="02010600030101010101" pitchFamily="2" charset="-122"/>
              <a:ea typeface="宋体" panose="02010600030101010101" pitchFamily="2" charset="-122"/>
              <a:sym typeface="方正中等线_GBK" panose="02000000000000000000" charset="-122"/>
            </a:endParaRPr>
          </a:p>
        </p:txBody>
      </p:sp>
      <p:sp>
        <p:nvSpPr>
          <p:cNvPr id="82" name="TextBox 6"/>
          <p:cNvSpPr txBox="1"/>
          <p:nvPr>
            <p:custDataLst>
              <p:tags r:id="rId36"/>
            </p:custDataLst>
          </p:nvPr>
        </p:nvSpPr>
        <p:spPr>
          <a:xfrm>
            <a:off x="5026304" y="4965935"/>
            <a:ext cx="6825742"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一个国家、一个民族发展中更基本、更沉淀、更持久的</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力量</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4" name="右大括号 83"/>
          <p:cNvSpPr/>
          <p:nvPr>
            <p:custDataLst>
              <p:tags r:id="rId37"/>
            </p:custDataLst>
          </p:nvPr>
        </p:nvSpPr>
        <p:spPr>
          <a:xfrm rot="10800000">
            <a:off x="3057682" y="5167812"/>
            <a:ext cx="340906" cy="917971"/>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85" name="TextBox 6"/>
          <p:cNvSpPr txBox="1"/>
          <p:nvPr>
            <p:custDataLst>
              <p:tags r:id="rId38"/>
            </p:custDataLst>
          </p:nvPr>
        </p:nvSpPr>
        <p:spPr>
          <a:xfrm>
            <a:off x="3384622" y="5047194"/>
            <a:ext cx="1156034"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地位</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6" name="TextBox 6"/>
          <p:cNvSpPr txBox="1"/>
          <p:nvPr>
            <p:custDataLst>
              <p:tags r:id="rId39"/>
            </p:custDataLst>
          </p:nvPr>
        </p:nvSpPr>
        <p:spPr>
          <a:xfrm>
            <a:off x="3397318" y="5873114"/>
            <a:ext cx="1156034" cy="367030"/>
          </a:xfrm>
          <a:prstGeom prst="rect">
            <a:avLst/>
          </a:prstGeom>
          <a:noFill/>
          <a:ln>
            <a:solidFill>
              <a:srgbClr val="C00000"/>
            </a:solidFill>
            <a:prstDash val="solid"/>
          </a:ln>
        </p:spPr>
        <p:txBody>
          <a:bodyPr wrap="square" lIns="91408" tIns="45702" rIns="91408" bIns="45702" rtlCol="0">
            <a:spAutoFit/>
          </a:bodyPr>
          <a:lstStyle/>
          <a:p>
            <a:pPr algn="ctr"/>
            <a:r>
              <a:rPr lang="zh-CN" b="1">
                <a:latin typeface="宋体" panose="02010600030101010101" pitchFamily="2" charset="-122"/>
                <a:ea typeface="宋体" panose="02010600030101010101" pitchFamily="2" charset="-122"/>
                <a:sym typeface="方正中等线_GBK" panose="02000000000000000000" charset="-122"/>
              </a:rPr>
              <a:t>要求</a:t>
            </a:r>
            <a:endParaRPr lang="zh-CN" b="1"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87" name="右大括号 86"/>
          <p:cNvSpPr/>
          <p:nvPr>
            <p:custDataLst>
              <p:tags r:id="rId40"/>
            </p:custDataLst>
          </p:nvPr>
        </p:nvSpPr>
        <p:spPr>
          <a:xfrm rot="10800000">
            <a:off x="4683493" y="5713135"/>
            <a:ext cx="340906" cy="730695"/>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sp>
        <p:nvSpPr>
          <p:cNvPr id="89" name="TextBox 6"/>
          <p:cNvSpPr txBox="1"/>
          <p:nvPr>
            <p:custDataLst>
              <p:tags r:id="rId41"/>
            </p:custDataLst>
          </p:nvPr>
        </p:nvSpPr>
        <p:spPr>
          <a:xfrm>
            <a:off x="5024400" y="5440791"/>
            <a:ext cx="6828917" cy="36703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坚定对中华优秀传统文化、革命文化和</a:t>
            </a:r>
            <a:r>
              <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rPr>
              <a:t>社会主义先进文化</a:t>
            </a:r>
            <a:r>
              <a:rPr lang="zh-CN" altLang="en-US">
                <a:latin typeface="宋体" panose="02010600030101010101" pitchFamily="2" charset="-122"/>
                <a:ea typeface="宋体" panose="02010600030101010101" pitchFamily="2" charset="-122"/>
                <a:sym typeface="方正中等线_GBK" panose="02000000000000000000" charset="-122"/>
              </a:rPr>
              <a:t>的自信</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90" name="TextBox 6"/>
          <p:cNvSpPr txBox="1"/>
          <p:nvPr>
            <p:custDataLst>
              <p:tags r:id="rId42"/>
            </p:custDataLst>
          </p:nvPr>
        </p:nvSpPr>
        <p:spPr>
          <a:xfrm>
            <a:off x="5024400" y="5911838"/>
            <a:ext cx="6828282" cy="643890"/>
          </a:xfrm>
          <a:prstGeom prst="rect">
            <a:avLst/>
          </a:prstGeom>
          <a:noFill/>
          <a:ln>
            <a:solidFill>
              <a:srgbClr val="C00000"/>
            </a:solidFill>
            <a:prstDash val="dashDot"/>
          </a:ln>
        </p:spPr>
        <p:txBody>
          <a:bodyPr wrap="square" lIns="91408" tIns="45702" rIns="91408" bIns="45702" rtlCol="0">
            <a:spAutoFit/>
          </a:bodyPr>
          <a:lstStyle/>
          <a:p>
            <a:pPr algn="l"/>
            <a:r>
              <a:rPr lang="zh-CN" altLang="en-US">
                <a:latin typeface="宋体" panose="02010600030101010101" pitchFamily="2" charset="-122"/>
                <a:ea typeface="宋体" panose="02010600030101010101" pitchFamily="2" charset="-122"/>
                <a:sym typeface="方正中等线_GBK" panose="02000000000000000000" charset="-122"/>
              </a:rPr>
              <a:t>最根本的是对中国特色社会主义文化的自信，特别是对习近平新时代中国特色社会主义思想的自信</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cxnSp>
        <p:nvCxnSpPr>
          <p:cNvPr id="18" name="直接连接符 17"/>
          <p:cNvCxnSpPr/>
          <p:nvPr>
            <p:custDataLst>
              <p:tags r:id="rId43"/>
            </p:custDataLst>
          </p:nvPr>
        </p:nvCxnSpPr>
        <p:spPr>
          <a:xfrm>
            <a:off x="4553418" y="5230344"/>
            <a:ext cx="485649" cy="44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custDataLst>
              <p:tags r:id="rId44"/>
            </p:custDataLst>
          </p:nvPr>
        </p:nvGrpSpPr>
        <p:grpSpPr>
          <a:xfrm>
            <a:off x="1488911" y="2555410"/>
            <a:ext cx="1395638" cy="656883"/>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20" name="圆角矩形 19"/>
            <p:cNvSpPr/>
            <p:nvPr>
              <p:custDataLst>
                <p:tags r:id="rId45"/>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21" name="圆角矩形 20"/>
            <p:cNvSpPr/>
            <p:nvPr>
              <p:custDataLst>
                <p:tags r:id="rId46"/>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基本路径</a:t>
              </a:r>
              <a:endParaRPr lang="zh-CN" sz="1600" b="1">
                <a:solidFill>
                  <a:schemeClr val="bg1"/>
                </a:solidFill>
                <a:latin typeface="微软雅黑" panose="020B0503020204020204" charset="-122"/>
                <a:ea typeface="微软雅黑" panose="020B0503020204020204" charset="-122"/>
                <a:cs typeface="+mn-ea"/>
                <a:sym typeface="+mn-ea"/>
              </a:endParaRPr>
            </a:p>
          </p:txBody>
        </p:sp>
      </p:grpSp>
      <p:sp>
        <p:nvSpPr>
          <p:cNvPr id="22" name="文本框 21"/>
          <p:cNvSpPr txBox="1"/>
          <p:nvPr>
            <p:custDataLst>
              <p:tags r:id="rId47"/>
            </p:custDataLst>
          </p:nvPr>
        </p:nvSpPr>
        <p:spPr>
          <a:xfrm>
            <a:off x="1737860" y="1876829"/>
            <a:ext cx="363125" cy="521970"/>
          </a:xfrm>
          <a:prstGeom prst="rect">
            <a:avLst/>
          </a:prstGeom>
          <a:noFill/>
        </p:spPr>
        <p:txBody>
          <a:bodyPr wrap="square" rtlCol="0" anchor="t">
            <a:spAutoFit/>
          </a:bodyPr>
          <a:lstStyle/>
          <a:p>
            <a:r>
              <a:rPr lang="zh-CN" altLang="en-US" sz="1400" b="1">
                <a:latin typeface="微软雅黑" panose="020B0503020204020204" charset="-122"/>
                <a:ea typeface="微软雅黑" panose="020B0503020204020204" charset="-122"/>
                <a:sym typeface="方正中等线_GBK" panose="02000000000000000000" charset="-122"/>
              </a:rPr>
              <a:t>实现</a:t>
            </a:r>
            <a:endParaRPr lang="zh-CN" altLang="en-US" sz="1400" b="1">
              <a:latin typeface="微软雅黑" panose="020B0503020204020204" charset="-122"/>
              <a:ea typeface="微软雅黑" panose="020B0503020204020204" charset="-122"/>
              <a:sym typeface="方正中等线_GBK" panose="02000000000000000000" charset="-122"/>
            </a:endParaRPr>
          </a:p>
        </p:txBody>
      </p:sp>
      <p:grpSp>
        <p:nvGrpSpPr>
          <p:cNvPr id="28" name="组合 27"/>
          <p:cNvGrpSpPr/>
          <p:nvPr>
            <p:custDataLst>
              <p:tags r:id="rId48"/>
            </p:custDataLst>
          </p:nvPr>
        </p:nvGrpSpPr>
        <p:grpSpPr>
          <a:xfrm rot="16200000">
            <a:off x="2655197" y="1304843"/>
            <a:ext cx="956061" cy="340906"/>
            <a:chOff x="3705" y="2674"/>
            <a:chExt cx="6868" cy="912"/>
          </a:xfrm>
        </p:grpSpPr>
        <p:sp>
          <p:nvSpPr>
            <p:cNvPr id="29" name="右大括号 28"/>
            <p:cNvSpPr/>
            <p:nvPr>
              <p:custDataLst>
                <p:tags r:id="rId49"/>
              </p:custDataLst>
            </p:nvPr>
          </p:nvSpPr>
          <p:spPr>
            <a:xfrm rot="16200000">
              <a:off x="6683" y="-304"/>
              <a:ext cx="912" cy="6868"/>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cxnSp>
          <p:nvCxnSpPr>
            <p:cNvPr id="30" name="直接连接符 29"/>
            <p:cNvCxnSpPr/>
            <p:nvPr>
              <p:custDataLst>
                <p:tags r:id="rId50"/>
              </p:custDataLst>
            </p:nvPr>
          </p:nvCxnSpPr>
          <p:spPr>
            <a:xfrm flipH="1">
              <a:off x="7139" y="2906"/>
              <a:ext cx="0" cy="6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1" name="TextBox 6"/>
          <p:cNvSpPr txBox="1"/>
          <p:nvPr>
            <p:custDataLst>
              <p:tags r:id="rId51"/>
            </p:custDataLst>
          </p:nvPr>
        </p:nvSpPr>
        <p:spPr>
          <a:xfrm>
            <a:off x="3303998" y="1266753"/>
            <a:ext cx="1451867" cy="367030"/>
          </a:xfrm>
          <a:prstGeom prst="rect">
            <a:avLst/>
          </a:prstGeom>
          <a:noFill/>
          <a:ln>
            <a:solidFill>
              <a:srgbClr val="C00000"/>
            </a:solidFill>
            <a:prstDash val="solid"/>
          </a:ln>
        </p:spPr>
        <p:txBody>
          <a:bodyPr wrap="square" lIns="91408" tIns="45702" rIns="91408" bIns="45702" rtlCol="0">
            <a:spAutoFit/>
          </a:bodyPr>
          <a:lstStyle/>
          <a:p>
            <a:pPr algn="ctr"/>
            <a:r>
              <a:rPr lang="zh-CN" altLang="en-US" b="1">
                <a:latin typeface="宋体" panose="02010600030101010101" pitchFamily="2" charset="-122"/>
                <a:ea typeface="宋体" panose="02010600030101010101" pitchFamily="2" charset="-122"/>
                <a:sym typeface="方正中等线_GBK" panose="02000000000000000000" charset="-122"/>
              </a:rPr>
              <a:t>先进文化</a:t>
            </a:r>
            <a:endParaRPr lang="zh-CN" altLang="en-US" u="sng">
              <a:solidFill>
                <a:srgbClr val="FF0000"/>
              </a:solidFill>
              <a:latin typeface="宋体" panose="02010600030101010101" pitchFamily="2" charset="-122"/>
              <a:ea typeface="宋体" panose="02010600030101010101" pitchFamily="2" charset="-122"/>
              <a:sym typeface="方正中等线_GBK" panose="02000000000000000000" charset="-122"/>
            </a:endParaRPr>
          </a:p>
        </p:txBody>
      </p:sp>
      <p:sp>
        <p:nvSpPr>
          <p:cNvPr id="32" name="右大括号 31"/>
          <p:cNvSpPr/>
          <p:nvPr>
            <p:custDataLst>
              <p:tags r:id="rId52"/>
            </p:custDataLst>
          </p:nvPr>
        </p:nvSpPr>
        <p:spPr>
          <a:xfrm rot="10800000">
            <a:off x="4887275" y="1822868"/>
            <a:ext cx="227906" cy="575795"/>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zh-CN" altLang="en-US"/>
          </a:p>
        </p:txBody>
      </p:sp>
      <p:cxnSp>
        <p:nvCxnSpPr>
          <p:cNvPr id="33" name="直接连接符 32"/>
          <p:cNvCxnSpPr/>
          <p:nvPr>
            <p:custDataLst>
              <p:tags r:id="rId53"/>
            </p:custDataLst>
          </p:nvPr>
        </p:nvCxnSpPr>
        <p:spPr>
          <a:xfrm>
            <a:off x="4755930" y="920451"/>
            <a:ext cx="324401" cy="12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54"/>
            </p:custDataLst>
          </p:nvPr>
        </p:nvCxnSpPr>
        <p:spPr>
          <a:xfrm>
            <a:off x="4766088" y="1449269"/>
            <a:ext cx="324401" cy="12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5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wipe(left)">
                                      <p:cBhvr>
                                        <p:cTn id="15" dur="3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custDataLst>
              <p:tags r:id="rId1"/>
            </p:custDataLst>
          </p:nvPr>
        </p:nvCxnSpPr>
        <p:spPr>
          <a:xfrm flipV="1">
            <a:off x="516439" y="616682"/>
            <a:ext cx="11534946" cy="825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custDataLst>
              <p:tags r:id="rId2"/>
            </p:custDataLst>
          </p:nvPr>
        </p:nvSpPr>
        <p:spPr>
          <a:xfrm>
            <a:off x="648299" y="243022"/>
            <a:ext cx="274705" cy="274705"/>
          </a:xfrm>
          <a:prstGeom prst="ellipse">
            <a:avLst/>
          </a:prstGeom>
          <a:gradFill>
            <a:gsLst>
              <a:gs pos="0">
                <a:srgbClr val="E30000"/>
              </a:gs>
              <a:gs pos="100000">
                <a:srgbClr val="760303"/>
              </a:gs>
            </a:gsLst>
            <a:lin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8" name="TextBox 25"/>
          <p:cNvSpPr txBox="1"/>
          <p:nvPr>
            <p:custDataLst>
              <p:tags r:id="rId3"/>
            </p:custDataLst>
          </p:nvPr>
        </p:nvSpPr>
        <p:spPr>
          <a:xfrm>
            <a:off x="1071919" y="180551"/>
            <a:ext cx="5923642" cy="398780"/>
          </a:xfrm>
          <a:prstGeom prst="rect">
            <a:avLst/>
          </a:prstGeom>
          <a:noFill/>
        </p:spPr>
        <p:txBody>
          <a:bodyPr wrap="square" rtlCol="0">
            <a:spAutoFit/>
          </a:bodyPr>
          <a:lstStyle/>
          <a:p>
            <a:r>
              <a:rPr lang="zh-CN" altLang="en-US" sz="2000" b="1" spc="300">
                <a:latin typeface="微软雅黑" panose="020B0503020204020204" charset="-122"/>
                <a:ea typeface="微软雅黑" panose="020B0503020204020204" charset="-122"/>
                <a:sym typeface="+mn-ea"/>
              </a:rPr>
              <a:t>重点</a:t>
            </a:r>
            <a:r>
              <a:rPr lang="zh-CN" altLang="en-US" sz="2000" b="1" spc="300">
                <a:latin typeface="微软雅黑" panose="020B0503020204020204" charset="-122"/>
                <a:ea typeface="微软雅黑" panose="020B0503020204020204" charset="-122"/>
                <a:sym typeface="+mn-ea"/>
              </a:rPr>
              <a:t>提醒：</a:t>
            </a:r>
            <a:endParaRPr lang="zh-CN" altLang="en-US" sz="2000" b="1" spc="300">
              <a:latin typeface="微软雅黑" panose="020B0503020204020204" charset="-122"/>
              <a:ea typeface="微软雅黑" panose="020B0503020204020204" charset="-122"/>
              <a:sym typeface="+mn-ea"/>
            </a:endParaRPr>
          </a:p>
        </p:txBody>
      </p:sp>
      <p:sp>
        <p:nvSpPr>
          <p:cNvPr id="24" name="TextBox 25"/>
          <p:cNvSpPr txBox="1"/>
          <p:nvPr>
            <p:custDataLst>
              <p:tags r:id="rId4"/>
            </p:custDataLst>
          </p:nvPr>
        </p:nvSpPr>
        <p:spPr>
          <a:xfrm>
            <a:off x="648484" y="759520"/>
            <a:ext cx="5923642" cy="460375"/>
          </a:xfrm>
          <a:prstGeom prst="rect">
            <a:avLst/>
          </a:prstGeom>
          <a:noFill/>
        </p:spPr>
        <p:txBody>
          <a:bodyPr wrap="square" rtlCol="0">
            <a:spAutoFit/>
          </a:bodyPr>
          <a:lstStyle/>
          <a:p>
            <a:r>
              <a:rPr lang="zh-CN" altLang="en-US" sz="2400" b="1" spc="300">
                <a:latin typeface="微软雅黑" panose="020B0503020204020204" charset="-122"/>
                <a:ea typeface="微软雅黑" panose="020B0503020204020204" charset="-122"/>
              </a:rPr>
              <a:t>文化发展的基本路径</a:t>
            </a:r>
            <a:endParaRPr lang="zh-CN" altLang="en-US" sz="2400" b="1" spc="300">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custDataLst>
              <p:tags r:id="rId5"/>
            </p:custDataLst>
          </p:nvPr>
        </p:nvGraphicFramePr>
        <p:xfrm>
          <a:off x="517073" y="1368961"/>
          <a:ext cx="11109960" cy="5288915"/>
        </p:xfrm>
        <a:graphic>
          <a:graphicData uri="http://schemas.openxmlformats.org/drawingml/2006/table">
            <a:tbl>
              <a:tblPr/>
              <a:tblGrid>
                <a:gridCol w="1482725"/>
                <a:gridCol w="9627235"/>
              </a:tblGrid>
              <a:tr h="412115">
                <a:tc>
                  <a:txBody>
                    <a:bodyPr wrap="square"/>
                    <a:lstStyle/>
                    <a:p>
                      <a:pPr marL="0" lvl="0" indent="0" algn="ctr" defTabSz="913130" eaLnBrk="1" hangingPunct="1">
                        <a:buNone/>
                      </a:pPr>
                      <a:r>
                        <a:rPr lang="zh-CN" altLang="en-US" sz="2000" b="1" spc="300">
                          <a:latin typeface="微软雅黑" panose="020B0503020204020204" charset="-122"/>
                          <a:ea typeface="微软雅黑" panose="020B0503020204020204" charset="-122"/>
                          <a:sym typeface="+mn-ea"/>
                        </a:rPr>
                        <a:t>基本路径</a:t>
                      </a:r>
                      <a:endParaRPr lang="zh-CN" altLang="en-US" sz="2000" b="1">
                        <a:solidFill>
                          <a:schemeClr val="tx1"/>
                        </a:solidFill>
                        <a:latin typeface="微软雅黑" panose="020B0503020204020204" charset="-122"/>
                        <a:ea typeface="微软雅黑" panose="020B0503020204020204" charset="-122"/>
                      </a:endParaRPr>
                    </a:p>
                  </a:txBody>
                  <a:tcPr marL="68560" marR="68560"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lvl="0" indent="0" algn="ctr" defTabSz="913130" eaLnBrk="1" hangingPunct="1">
                        <a:buNone/>
                      </a:pPr>
                      <a:r>
                        <a:rPr lang="zh-CN" altLang="en-US" sz="2000" b="1" i="0" u="none" kern="1200" baseline="0" err="1">
                          <a:solidFill>
                            <a:schemeClr val="tx1"/>
                          </a:solidFill>
                          <a:latin typeface="微软雅黑" panose="020B0503020204020204" charset="-122"/>
                          <a:ea typeface="微软雅黑" panose="020B0503020204020204" charset="-122"/>
                          <a:cs typeface="+mn-cs"/>
                        </a:rPr>
                        <a:t>具体要求（原因）</a:t>
                      </a:r>
                      <a:endParaRPr lang="en-US" altLang="zh-CN" sz="2000" b="1" i="0" u="none" kern="1200" baseline="0" err="1">
                        <a:solidFill>
                          <a:schemeClr val="tx1"/>
                        </a:solidFill>
                        <a:latin typeface="微软雅黑" panose="020B0503020204020204" charset="-122"/>
                        <a:ea typeface="微软雅黑" panose="020B0503020204020204" charset="-122"/>
                        <a:cs typeface="+mn-cs"/>
                      </a:endParaRPr>
                    </a:p>
                  </a:txBody>
                  <a:tcPr marL="68560" marR="6856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19200">
                <a:tc>
                  <a:txBody>
                    <a:bodyPr wrap="square"/>
                    <a:lstStyle/>
                    <a:p>
                      <a:pPr marL="0" lvl="0" indent="0" algn="ctr" defTabSz="913130" eaLnBrk="1" hangingPunct="1">
                        <a:buNone/>
                      </a:pPr>
                      <a:r>
                        <a:rPr lang="zh-CN" altLang="en-US" sz="2000" b="1">
                          <a:solidFill>
                            <a:schemeClr val="tx1"/>
                          </a:solidFill>
                          <a:latin typeface="微软雅黑" panose="020B0503020204020204" charset="-122"/>
                          <a:ea typeface="微软雅黑" panose="020B0503020204020204" charset="-122"/>
                        </a:rPr>
                        <a:t>坚定理想信念，坚持以人民为中心</a:t>
                      </a:r>
                      <a:endParaRPr lang="zh-CN" altLang="en-US" sz="2000" b="1">
                        <a:solidFill>
                          <a:schemeClr val="tx1"/>
                        </a:solidFill>
                        <a:latin typeface="微软雅黑" panose="020B0503020204020204" charset="-122"/>
                        <a:ea typeface="微软雅黑" panose="020B0503020204020204" charset="-122"/>
                      </a:endParaRPr>
                    </a:p>
                  </a:txBody>
                  <a:tcPr marL="68560" marR="68560"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lvl="0" indent="0" defTabSz="913130" eaLnBrk="1" hangingPunct="1">
                        <a:buNone/>
                      </a:pPr>
                      <a:r>
                        <a:rPr lang="en-US" altLang="en-US" sz="2000" b="0" i="0" u="none" kern="1200" baseline="0" err="1">
                          <a:solidFill>
                            <a:schemeClr val="tx1"/>
                          </a:solidFill>
                          <a:latin typeface="+mj-ea"/>
                          <a:ea typeface="+mj-ea"/>
                          <a:cs typeface="+mn-cs"/>
                        </a:rPr>
                        <a:t>①坚持以马克思主义为指导、坚定共产主义理想信念，坚持以人民为中心，把增进人民福祉、促进人的全面发展作为出发点和落脚点</a:t>
                      </a:r>
                      <a:endParaRPr lang="en-US" altLang="en-US" sz="2000" b="0" i="0" u="none" kern="1200" baseline="0" err="1">
                        <a:solidFill>
                          <a:schemeClr val="tx1"/>
                        </a:solidFill>
                        <a:latin typeface="+mj-ea"/>
                        <a:ea typeface="+mj-ea"/>
                        <a:cs typeface="+mn-cs"/>
                      </a:endParaRPr>
                    </a:p>
                    <a:p>
                      <a:pPr marL="0" lvl="0" indent="0" defTabSz="913130" eaLnBrk="1" hangingPunct="1">
                        <a:buNone/>
                      </a:pPr>
                      <a:r>
                        <a:rPr lang="en-US" altLang="en-US" sz="2000" b="0" i="0" u="none" kern="1200" baseline="0" err="1">
                          <a:solidFill>
                            <a:schemeClr val="tx1"/>
                          </a:solidFill>
                          <a:latin typeface="+mj-ea"/>
                          <a:ea typeface="+mj-ea"/>
                          <a:cs typeface="+mn-cs"/>
                        </a:rPr>
                        <a:t>②坚持以人民为中心的创作导向，贴近人民的精神生活，热情讴歌人民群众的伟大实践，生动展示人民奋发有为的精神风貌和创造历史的辉煌业绩</a:t>
                      </a:r>
                      <a:endParaRPr lang="en-US" altLang="en-US" sz="2000" b="0" i="0" u="none" kern="1200" baseline="0" err="1">
                        <a:solidFill>
                          <a:schemeClr val="tx1"/>
                        </a:solidFill>
                        <a:latin typeface="+mj-ea"/>
                        <a:ea typeface="+mj-ea"/>
                        <a:cs typeface="+mn-cs"/>
                      </a:endParaRPr>
                    </a:p>
                  </a:txBody>
                  <a:tcPr marL="68560" marR="6856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a:txBody>
                    <a:bodyPr wrap="square"/>
                    <a:lstStyle/>
                    <a:p>
                      <a:pPr marL="0" lvl="0" indent="0" algn="ctr" defTabSz="913130" eaLnBrk="1" hangingPunct="1">
                        <a:buNone/>
                      </a:pPr>
                      <a:r>
                        <a:rPr lang="zh-CN" altLang="en-US" sz="2000" b="1">
                          <a:solidFill>
                            <a:schemeClr val="tx1"/>
                          </a:solidFill>
                          <a:latin typeface="微软雅黑" panose="020B0503020204020204" charset="-122"/>
                          <a:ea typeface="微软雅黑" panose="020B0503020204020204" charset="-122"/>
                        </a:rPr>
                        <a:t>立足时代之基，回答时代问题</a:t>
                      </a:r>
                      <a:endParaRPr lang="zh-CN" altLang="en-US" sz="2000" b="1">
                        <a:solidFill>
                          <a:schemeClr val="tx1"/>
                        </a:solidFill>
                        <a:latin typeface="微软雅黑" panose="020B0503020204020204" charset="-122"/>
                        <a:ea typeface="微软雅黑" panose="020B0503020204020204" charset="-122"/>
                      </a:endParaRPr>
                    </a:p>
                  </a:txBody>
                  <a:tcPr marL="68560" marR="68560"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lvl="0" indent="0" defTabSz="913130" eaLnBrk="1" hangingPunct="1">
                        <a:buNone/>
                      </a:pPr>
                      <a:r>
                        <a:rPr lang="en-US" altLang="en-US" sz="2000" err="1">
                          <a:latin typeface="+mj-ea"/>
                          <a:ea typeface="+mj-ea"/>
                          <a:cs typeface="+mj-ea"/>
                          <a:sym typeface="+mn-ea"/>
                        </a:rPr>
                        <a:t>①每种文化都是特定时代的产物，打上了深刻的时代珞印，是时代精神的展现。文化作品只有符合人类历史前进的时代潮流，具有鲜明的时代特色，体现时代特征，反映时代风貌，才能具有恒久的魅力。</a:t>
                      </a:r>
                      <a:endParaRPr lang="en-US" altLang="en-US" sz="2000" b="0" i="0" u="none" kern="1200" baseline="0" err="1">
                        <a:solidFill>
                          <a:schemeClr val="tx1"/>
                        </a:solidFill>
                        <a:latin typeface="+mj-ea"/>
                        <a:ea typeface="+mj-ea"/>
                        <a:cs typeface="+mj-ea"/>
                      </a:endParaRPr>
                    </a:p>
                    <a:p>
                      <a:pPr marL="0" lvl="0" indent="0" defTabSz="913130" eaLnBrk="1" hangingPunct="1">
                        <a:buNone/>
                      </a:pPr>
                      <a:r>
                        <a:rPr lang="en-US" altLang="en-US" sz="2000" err="1">
                          <a:latin typeface="+mj-ea"/>
                          <a:ea typeface="+mj-ea"/>
                          <a:cs typeface="+mj-ea"/>
                          <a:sym typeface="+mn-ea"/>
                        </a:rPr>
                        <a:t>②文化创新和发展的关键是回答时代问题，完成时代任务，只有立足时代，解决特定的时代问题，才能推动社会进步;只有倾听特定的时代声音，才能吹响促进经济社会发展的时代号角</a:t>
                      </a:r>
                      <a:endParaRPr lang="en-US" altLang="en-US" sz="2000" b="0" i="0" u="none" kern="1200" baseline="0" err="1">
                        <a:solidFill>
                          <a:schemeClr val="tx1"/>
                        </a:solidFill>
                        <a:latin typeface="+mj-ea"/>
                        <a:ea typeface="+mj-ea"/>
                        <a:cs typeface="+mj-ea"/>
                      </a:endParaRPr>
                    </a:p>
                  </a:txBody>
                  <a:tcPr marL="68560" marR="6856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a:txBody>
                    <a:bodyPr wrap="square"/>
                    <a:lstStyle/>
                    <a:p>
                      <a:pPr marL="0" lvl="0" indent="0" algn="ctr" defTabSz="913130" eaLnBrk="1" hangingPunct="1">
                        <a:buNone/>
                      </a:pPr>
                      <a:r>
                        <a:rPr lang="zh-CN" altLang="en-US" sz="2000" b="1">
                          <a:solidFill>
                            <a:schemeClr val="tx1"/>
                          </a:solidFill>
                          <a:latin typeface="微软雅黑" panose="020B0503020204020204" charset="-122"/>
                          <a:ea typeface="微软雅黑" panose="020B0503020204020204" charset="-122"/>
                        </a:rPr>
                        <a:t>融通不同资源，实现结合创新</a:t>
                      </a:r>
                      <a:endParaRPr lang="zh-CN" altLang="en-US" sz="2000" b="1">
                        <a:solidFill>
                          <a:schemeClr val="tx1"/>
                        </a:solidFill>
                        <a:latin typeface="微软雅黑" panose="020B0503020204020204" charset="-122"/>
                        <a:ea typeface="微软雅黑" panose="020B0503020204020204" charset="-122"/>
                      </a:endParaRPr>
                    </a:p>
                  </a:txBody>
                  <a:tcPr marL="68560" marR="68560" marT="0" marB="0" vert="horz" anchor="ctr" anchorCtr="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marL="0" lvl="0" indent="0" defTabSz="913130" eaLnBrk="1" hangingPunct="1">
                        <a:buNone/>
                      </a:pPr>
                      <a:r>
                        <a:rPr lang="en-US" altLang="en-US" sz="2000" err="1">
                          <a:latin typeface="+mj-ea"/>
                          <a:ea typeface="+mj-ea"/>
                          <a:cs typeface="+mj-ea"/>
                          <a:sym typeface="+mn-ea"/>
                        </a:rPr>
                        <a:t>①坚持以马克思主义为指导，要融通古今中外各种资源，特别是要把握好中华优秀传统文化、国外优秀文化等资源。</a:t>
                      </a:r>
                      <a:endParaRPr lang="en-US" altLang="en-US" sz="2000" b="0" i="0" u="none" kern="1200" baseline="0" err="1">
                        <a:solidFill>
                          <a:schemeClr val="tx1"/>
                        </a:solidFill>
                        <a:latin typeface="+mj-ea"/>
                        <a:ea typeface="+mj-ea"/>
                        <a:cs typeface="+mj-ea"/>
                      </a:endParaRPr>
                    </a:p>
                    <a:p>
                      <a:pPr marL="0" lvl="0" indent="0" defTabSz="913130" eaLnBrk="1" hangingPunct="1">
                        <a:buNone/>
                      </a:pPr>
                      <a:r>
                        <a:rPr lang="en-US" altLang="en-US" sz="2000" err="1">
                          <a:latin typeface="+mj-ea"/>
                          <a:ea typeface="+mj-ea"/>
                          <a:cs typeface="+mj-ea"/>
                          <a:sym typeface="+mn-ea"/>
                        </a:rPr>
                        <a:t>②我们要坚持不忘本来、吸收外来，面向未来。既向内看，深入研究关系国计民生的重大课题，又向外看，积极探索关系人类前途命运的重大问题:既向前看，准确判断中国特色社会主义发展趋势，又向后看，善于继承和</a:t>
                      </a:r>
                      <a:r>
                        <a:rPr lang="zh-CN" altLang="en-US" sz="2000" err="1">
                          <a:latin typeface="+mj-ea"/>
                          <a:ea typeface="+mj-ea"/>
                          <a:cs typeface="+mj-ea"/>
                          <a:sym typeface="+mn-ea"/>
                        </a:rPr>
                        <a:t>发展</a:t>
                      </a:r>
                      <a:r>
                        <a:rPr lang="en-US" altLang="en-US" sz="2000" err="1">
                          <a:latin typeface="+mj-ea"/>
                          <a:ea typeface="+mj-ea"/>
                          <a:cs typeface="+mj-ea"/>
                          <a:sym typeface="+mn-ea"/>
                        </a:rPr>
                        <a:t>中华优秀传统文化精华。通过综合创新，形成民族的科学大众的</a:t>
                      </a:r>
                      <a:r>
                        <a:rPr lang="zh-CN" altLang="en-US" sz="2000" err="1">
                          <a:latin typeface="+mj-ea"/>
                          <a:ea typeface="+mj-ea"/>
                          <a:cs typeface="+mj-ea"/>
                          <a:sym typeface="+mn-ea"/>
                        </a:rPr>
                        <a:t>社会主义</a:t>
                      </a:r>
                      <a:r>
                        <a:rPr lang="en-US" altLang="en-US" sz="2000" err="1">
                          <a:latin typeface="+mj-ea"/>
                          <a:ea typeface="+mj-ea"/>
                          <a:cs typeface="+mj-ea"/>
                          <a:sym typeface="+mn-ea"/>
                        </a:rPr>
                        <a:t>文化</a:t>
                      </a:r>
                      <a:endParaRPr lang="en-US" altLang="en-US" sz="2000" b="0" i="0" u="none" kern="1200" baseline="0" err="1">
                        <a:solidFill>
                          <a:schemeClr val="tx1"/>
                        </a:solidFill>
                        <a:latin typeface="+mj-ea"/>
                        <a:ea typeface="+mj-ea"/>
                        <a:cs typeface="+mj-ea"/>
                      </a:endParaRPr>
                    </a:p>
                  </a:txBody>
                  <a:tcPr marL="68560" marR="6856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3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right)">
                                      <p:cBhvr>
                                        <p:cTn id="16" dur="500"/>
                                        <p:tgtEl>
                                          <p:spTgt spid="18"/>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p:tgtEl>
                                          <p:spTgt spid="24"/>
                                        </p:tgtEl>
                                        <p:attrNameLst>
                                          <p:attrName>ppt_x</p:attrName>
                                        </p:attrNameLst>
                                      </p:cBhvr>
                                      <p:tavLst>
                                        <p:tav tm="0">
                                          <p:val>
                                            <p:strVal val="#ppt_x-#ppt_w*1.125000"/>
                                          </p:val>
                                        </p:tav>
                                        <p:tav tm="100000">
                                          <p:val>
                                            <p:strVal val="#ppt_x"/>
                                          </p:val>
                                        </p:tav>
                                      </p:tavLst>
                                    </p:anim>
                                    <p:animEffect transition="in" filter="wipe(right)">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8"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2615" y="177165"/>
            <a:ext cx="10751185" cy="6309995"/>
          </a:xfrm>
        </p:spPr>
        <p:txBody>
          <a:bodyPr>
            <a:normAutofit fontScale="90000" lnSpcReduction="10000"/>
          </a:bodyPr>
          <a:p>
            <a:pPr marL="0" indent="0">
              <a:buNone/>
            </a:pPr>
            <a:r>
              <a:rPr lang="zh-CN" altLang="zh-CN" b="1" kern="100" dirty="0">
                <a:latin typeface="华文中宋" panose="02010600040101010101" pitchFamily="2" charset="-122"/>
                <a:ea typeface="华文中宋" panose="02010600040101010101" pitchFamily="2" charset="-122"/>
                <a:cs typeface="宋体" panose="02010600030101010101" pitchFamily="2" charset="-122"/>
                <a:sym typeface="+mn-ea"/>
              </a:rPr>
              <a:t>环节三：</a:t>
            </a:r>
            <a:r>
              <a:rPr lang="zh-CN" altLang="en-US" b="1" kern="100" dirty="0">
                <a:latin typeface="华文中宋" panose="02010600040101010101" pitchFamily="2" charset="-122"/>
                <a:ea typeface="华文中宋" panose="02010600040101010101" pitchFamily="2" charset="-122"/>
                <a:cs typeface="宋体" panose="02010600030101010101" pitchFamily="2" charset="-122"/>
                <a:sym typeface="+mn-ea"/>
              </a:rPr>
              <a:t>学以致用   大题攻略</a:t>
            </a:r>
            <a:endParaRPr lang="zh-CN" altLang="en-US" b="1" dirty="0">
              <a:latin typeface="华文中宋" panose="02010600040101010101" pitchFamily="2" charset="-122"/>
              <a:ea typeface="华文中宋" panose="02010600040101010101" pitchFamily="2" charset="-122"/>
            </a:endParaRPr>
          </a:p>
          <a:p>
            <a:pPr marL="0" indent="0">
              <a:buNone/>
            </a:pPr>
            <a:r>
              <a:rPr lang="zh-CN" altLang="zh-CN" b="1" dirty="0">
                <a:latin typeface="宋体" panose="02010600030101010101" pitchFamily="2" charset="-122"/>
                <a:ea typeface="宋体" panose="02010600030101010101" pitchFamily="2" charset="-122"/>
                <a:cs typeface="宋体" panose="02010600030101010101" pitchFamily="2" charset="-122"/>
              </a:rPr>
              <a:t> 唢呐、戏曲、手工艺、刺绣、陶鼓……这些往常只能在线下甚至“乡下”才能看到的非遗技艺，已越来越多地“飞”到了年轻人的眼前。日前，清华大学联合抖音发布的一份《活态传承——直播打赏与非遗传播研究报告》指出，在短视频中感受非遗、在直播中品味非遗已成为当今一道越来越普遍的媒介景观。非遗丛业者通过直播间、短视频进行文化展演，拓宽创收渠道，获得观众认同；大众借打赏进行文化消费，助力非遗实现“活态传承”。《报告》统计，2022年，非遗在抖音平台的日均搜索量是2019年的三倍有余，相关话题热搜指数较2021年翻了一番。</a:t>
            </a:r>
            <a:endParaRPr lang="zh-CN" altLang="zh-CN"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zh-CN" b="1" dirty="0">
                <a:latin typeface="宋体" panose="02010600030101010101" pitchFamily="2" charset="-122"/>
                <a:ea typeface="宋体" panose="02010600030101010101" pitchFamily="2" charset="-122"/>
                <a:cs typeface="宋体" panose="02010600030101010101" pitchFamily="2" charset="-122"/>
              </a:rPr>
              <a:t>直播“搅活”的效应，不是简单的拉新粉、提人气、增收入，而是更大视野下的赋能乡村振兴。那些往日“黯淡哑火”的乡村非遗，在直播加持下，刺激了关健一环的“人”的流动。不仅沉淀了新的观众群，传承人也通过打赏收入改善生活，从物质和精神价值认同上，吸引着更多人加入乡村非遗的保护传承中。</a:t>
            </a:r>
            <a:endParaRPr lang="zh-CN" altLang="zh-CN"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3600">
                <a:solidFill>
                  <a:srgbClr val="FF0000"/>
                </a:solidFill>
              </a:rPr>
              <a:t>互联网技术赋能非遗，让非遗插上了</a:t>
            </a:r>
            <a:r>
              <a:rPr lang="zh-CN" altLang="en-US" sz="3600" u="sng">
                <a:solidFill>
                  <a:srgbClr val="FF0000"/>
                </a:solidFill>
              </a:rPr>
              <a:t>经济效益</a:t>
            </a:r>
            <a:r>
              <a:rPr lang="zh-CN" altLang="en-US" sz="3600">
                <a:solidFill>
                  <a:srgbClr val="FF0000"/>
                </a:solidFill>
              </a:rPr>
              <a:t>的翅膀。</a:t>
            </a:r>
            <a:r>
              <a:rPr lang="zh-CN" altLang="en-US" sz="3600">
                <a:solidFill>
                  <a:schemeClr val="tx1"/>
                </a:solidFill>
              </a:rPr>
              <a:t>运用“文化传承与文化创新”的知识评析这一观点。</a:t>
            </a:r>
            <a:endParaRPr lang="zh-CN" altLang="en-US" sz="3600">
              <a:solidFill>
                <a:schemeClr val="tx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9557" y="945268"/>
            <a:ext cx="11672886" cy="22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1pPr>
            <a:lvl2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2pPr>
            <a:lvl3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3pPr>
            <a:lvl4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4pPr>
            <a:lvl5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5pPr>
            <a:lvl6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6pPr>
            <a:lvl7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7pPr>
            <a:lvl8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8pPr>
            <a:lvl9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tab pos="1546225" algn="l"/>
                <a:tab pos="3093720" algn="l"/>
                <a:tab pos="4641850" algn="l"/>
              </a:tabLst>
            </a:pPr>
            <a:r>
              <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1．四川熊猫和青神竹编组“CP”亮相2022年卡塔尔世界杯，向全球观众展示中国的青神竹编文化，让竹艺之花灿漫在世界各处。青神竹编是流传在眉山市青神县的一种古老民间工艺，也是国家级非物质文化遗产，并且被联合国教科文组织专家称为“竹编史上的奇迹，艺术中的艺术”。材料说明</a:t>
            </a:r>
            <a:endPar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p:txBody>
      </p:sp>
      <p:sp>
        <p:nvSpPr>
          <p:cNvPr id="5" name="Rectangle 3"/>
          <p:cNvSpPr>
            <a:spLocks noChangeArrowheads="1"/>
          </p:cNvSpPr>
          <p:nvPr/>
        </p:nvSpPr>
        <p:spPr bwMode="auto">
          <a:xfrm>
            <a:off x="302260" y="3317875"/>
            <a:ext cx="6833235" cy="22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1pPr>
            <a:lvl2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2pPr>
            <a:lvl3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3pPr>
            <a:lvl4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4pPr>
            <a:lvl5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5pPr>
            <a:lvl6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6pPr>
            <a:lvl7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7pPr>
            <a:lvl8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8pPr>
            <a:lvl9pPr eaLnBrk="0" fontAlgn="base" hangingPunct="0">
              <a:spcBef>
                <a:spcPct val="0"/>
              </a:spcBef>
              <a:spcAft>
                <a:spcPct val="0"/>
              </a:spcAft>
              <a:tabLst>
                <a:tab pos="1546225" algn="l"/>
                <a:tab pos="3093720" algn="l"/>
                <a:tab pos="4641850" algn="l"/>
              </a:tabLs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tab pos="1546225" algn="l"/>
                <a:tab pos="3093720" algn="l"/>
                <a:tab pos="4641850" algn="l"/>
              </a:tabLst>
            </a:pPr>
            <a:r>
              <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①文化因交流而多彩，因差异而丰富</a:t>
            </a:r>
            <a:endPar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tab pos="1546225" algn="l"/>
                <a:tab pos="3093720" algn="l"/>
                <a:tab pos="4641850" algn="l"/>
              </a:tabLst>
            </a:pPr>
            <a:r>
              <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②文化越具有民族性则越具有世界性</a:t>
            </a:r>
            <a:endPar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tab pos="1546225" algn="l"/>
                <a:tab pos="3093720" algn="l"/>
                <a:tab pos="4641850" algn="l"/>
              </a:tabLst>
            </a:pPr>
            <a:r>
              <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③厚重的历史积淀是文化传播的前提</a:t>
            </a:r>
            <a:endPar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tab pos="1546225" algn="l"/>
                <a:tab pos="3093720" algn="l"/>
                <a:tab pos="4641850" algn="l"/>
              </a:tabLst>
            </a:pPr>
            <a:r>
              <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④艺术品的创作要坚持国际创作导向</a:t>
            </a:r>
            <a:endPar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tab pos="1546225" algn="l"/>
                <a:tab pos="3093720" algn="l"/>
                <a:tab pos="4641850" algn="l"/>
              </a:tabLst>
            </a:pPr>
            <a:r>
              <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A．①②	B．①③	C．②④	D．③④</a:t>
            </a:r>
            <a:endParaRPr kumimoji="0"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p:txBody>
      </p:sp>
      <p:sp>
        <p:nvSpPr>
          <p:cNvPr id="6" name="矩形 5"/>
          <p:cNvSpPr/>
          <p:nvPr/>
        </p:nvSpPr>
        <p:spPr>
          <a:xfrm>
            <a:off x="0" y="35202"/>
            <a:ext cx="7526419" cy="523220"/>
          </a:xfrm>
          <a:prstGeom prst="rect">
            <a:avLst/>
          </a:prstGeom>
        </p:spPr>
        <p:txBody>
          <a:bodyPr wrap="none">
            <a:spAutoFit/>
          </a:bodyPr>
          <a:lstStyle/>
          <a:p>
            <a:r>
              <a:rPr lang="zh-CN" altLang="zh-CN" sz="2800" b="1" kern="100" dirty="0">
                <a:latin typeface="华文中宋" panose="02010600040101010101" pitchFamily="2" charset="-122"/>
                <a:ea typeface="华文中宋" panose="02010600040101010101" pitchFamily="2" charset="-122"/>
                <a:cs typeface="宋体" panose="02010600030101010101" pitchFamily="2" charset="-122"/>
              </a:rPr>
              <a:t>环节一：前测知情</a:t>
            </a:r>
            <a:r>
              <a:rPr lang="en-US" altLang="zh-CN" sz="2800" b="1" kern="100" dirty="0">
                <a:latin typeface="华文中宋" panose="02010600040101010101" pitchFamily="2" charset="-122"/>
                <a:ea typeface="华文中宋" panose="02010600040101010101" pitchFamily="2" charset="-122"/>
                <a:cs typeface="宋体" panose="02010600030101010101" pitchFamily="2" charset="-122"/>
              </a:rPr>
              <a:t>---5</a:t>
            </a:r>
            <a:r>
              <a:rPr lang="zh-CN" altLang="zh-CN" sz="2800" b="1" kern="100" dirty="0">
                <a:latin typeface="华文中宋" panose="02010600040101010101" pitchFamily="2" charset="-122"/>
                <a:ea typeface="华文中宋" panose="02010600040101010101" pitchFamily="2" charset="-122"/>
                <a:cs typeface="宋体" panose="02010600030101010101" pitchFamily="2" charset="-122"/>
              </a:rPr>
              <a:t>题挑战赛（限时</a:t>
            </a:r>
            <a:r>
              <a:rPr lang="en-US" altLang="zh-CN" sz="2800" b="1" kern="100" dirty="0">
                <a:latin typeface="华文中宋" panose="02010600040101010101" pitchFamily="2" charset="-122"/>
                <a:ea typeface="华文中宋" panose="02010600040101010101" pitchFamily="2" charset="-122"/>
                <a:cs typeface="宋体" panose="02010600030101010101" pitchFamily="2" charset="-122"/>
              </a:rPr>
              <a:t>5</a:t>
            </a:r>
            <a:r>
              <a:rPr lang="zh-CN" altLang="zh-CN" sz="2800" b="1" kern="100" dirty="0">
                <a:latin typeface="华文中宋" panose="02010600040101010101" pitchFamily="2" charset="-122"/>
                <a:ea typeface="华文中宋" panose="02010600040101010101" pitchFamily="2" charset="-122"/>
                <a:cs typeface="宋体" panose="02010600030101010101" pitchFamily="2" charset="-122"/>
              </a:rPr>
              <a:t>分钟）</a:t>
            </a:r>
            <a:endParaRPr lang="zh-CN" altLang="en-US" sz="2800" b="1" dirty="0">
              <a:latin typeface="华文中宋" panose="02010600040101010101" pitchFamily="2" charset="-122"/>
              <a:ea typeface="华文中宋" panose="02010600040101010101" pitchFamily="2" charset="-122"/>
            </a:endParaRPr>
          </a:p>
        </p:txBody>
      </p:sp>
      <p:pic>
        <p:nvPicPr>
          <p:cNvPr id="15" name="图片 14"/>
          <p:cNvPicPr>
            <a:picLocks noChangeAspect="1"/>
          </p:cNvPicPr>
          <p:nvPr>
            <p:custDataLst>
              <p:tags r:id="rId1"/>
            </p:custDataLst>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5424" y="3973263"/>
            <a:ext cx="2387273" cy="2387273"/>
          </a:xfrm>
          <a:prstGeom prst="rect">
            <a:avLst/>
          </a:prstGeom>
        </p:spPr>
      </p:pic>
      <p:sp>
        <p:nvSpPr>
          <p:cNvPr id="2" name="矩形 1"/>
          <p:cNvSpPr/>
          <p:nvPr/>
        </p:nvSpPr>
        <p:spPr>
          <a:xfrm>
            <a:off x="10188258" y="4789170"/>
            <a:ext cx="737235"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A</a:t>
            </a:r>
            <a:endParaRPr lang="en-US" altLang="zh-CN" sz="7200" b="1">
              <a:solidFill>
                <a:schemeClr val="tx1"/>
              </a:solidFill>
              <a:effectLst>
                <a:outerShdw blurRad="38100" dist="19050" dir="2700000" algn="tl" rotWithShape="0">
                  <a:schemeClr val="dk1">
                    <a:alpha val="40000"/>
                  </a:schemeClr>
                </a:outerShdw>
              </a:effectLst>
            </a:endParaRPr>
          </a:p>
        </p:txBody>
      </p:sp>
      <p:pic>
        <p:nvPicPr>
          <p:cNvPr id="3" name="图片 1" descr="IMG_256"/>
          <p:cNvPicPr>
            <a:picLocks noChangeAspect="1"/>
          </p:cNvPicPr>
          <p:nvPr>
            <p:custDataLst>
              <p:tags r:id="rId3"/>
            </p:custDataLst>
          </p:nvPr>
        </p:nvPicPr>
        <p:blipFill>
          <a:blip r:embed="rId4"/>
          <a:srcRect b="15163"/>
          <a:stretch>
            <a:fillRect/>
          </a:stretch>
        </p:blipFill>
        <p:spPr>
          <a:xfrm>
            <a:off x="6760210" y="3433445"/>
            <a:ext cx="2640330" cy="21297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965" y="62865"/>
            <a:ext cx="12024360" cy="5880100"/>
          </a:xfrm>
          <a:prstGeom prst="rect">
            <a:avLst/>
          </a:prstGeom>
          <a:noFill/>
          <a:ln>
            <a:noFill/>
          </a:ln>
        </p:spPr>
        <p:txBody>
          <a:bodyPr wrap="square" rtlCol="0">
            <a:spAutoFit/>
          </a:bodyPr>
          <a:lstStyle/>
          <a:p>
            <a:pPr algn="l">
              <a:lnSpc>
                <a:spcPct val="90000"/>
              </a:lnSpc>
              <a:spcBef>
                <a:spcPts val="1000"/>
              </a:spcBef>
              <a:buClrTx/>
              <a:buSzTx/>
              <a:buNone/>
            </a:pP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algn="l">
              <a:lnSpc>
                <a:spcPct val="90000"/>
              </a:lnSpc>
              <a:spcBef>
                <a:spcPts val="1000"/>
              </a:spcBef>
              <a:buClrTx/>
              <a:buSzTx/>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参考答案：</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algn="l">
              <a:lnSpc>
                <a:spcPct val="90000"/>
              </a:lnSpc>
              <a:spcBef>
                <a:spcPts val="1000"/>
              </a:spcBef>
              <a:buClrTx/>
              <a:buSzTx/>
              <a:buNone/>
            </a:pP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algn="l">
              <a:lnSpc>
                <a:spcPct val="90000"/>
              </a:lnSpc>
              <a:spcBef>
                <a:spcPts val="1000"/>
              </a:spcBef>
              <a:buClrTx/>
              <a:buSzTx/>
              <a:buNone/>
            </a:pPr>
            <a:r>
              <a:rPr lang="zh-CN" altLang="zh-CN" sz="3600" b="1" dirty="0">
                <a:latin typeface="宋体" panose="02010600030101010101" pitchFamily="2" charset="-122"/>
                <a:ea typeface="宋体" panose="02010600030101010101" pitchFamily="2" charset="-122"/>
                <a:cs typeface="宋体" panose="02010600030101010101" pitchFamily="2" charset="-122"/>
                <a:sym typeface="+mn-ea"/>
              </a:rPr>
              <a:t>①互联网技术赋能非遗，促进了文化生产和文化消费，带来了良好的经济效益。</a:t>
            </a:r>
            <a:endParaRPr lang="zh-CN" altLang="zh-CN" sz="3600" b="1"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90000"/>
              </a:lnSpc>
              <a:spcBef>
                <a:spcPts val="1000"/>
              </a:spcBef>
              <a:buClrTx/>
              <a:buSzTx/>
              <a:buNone/>
            </a:pPr>
            <a:r>
              <a:rPr lang="zh-CN" altLang="zh-CN" sz="3600" b="1" dirty="0">
                <a:latin typeface="宋体" panose="02010600030101010101" pitchFamily="2" charset="-122"/>
                <a:ea typeface="宋体" panose="02010600030101010101" pitchFamily="2" charset="-122"/>
                <a:cs typeface="宋体" panose="02010600030101010101" pitchFamily="2" charset="-122"/>
                <a:sym typeface="+mn-ea"/>
              </a:rPr>
              <a:t>②优秀传统文化是一个国家、一个民族发展根本。借助互联网技术，促进非遗技艺</a:t>
            </a:r>
            <a:r>
              <a:rPr lang="zh-CN" altLang="zh-CN" sz="36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创造性转化和创新性发展</a:t>
            </a:r>
            <a:r>
              <a:rPr lang="zh-CN" altLang="zh-CN" sz="3600" b="1" dirty="0">
                <a:latin typeface="宋体" panose="02010600030101010101" pitchFamily="2" charset="-122"/>
                <a:ea typeface="宋体" panose="02010600030101010101" pitchFamily="2" charset="-122"/>
                <a:cs typeface="宋体" panose="02010600030101010101" pitchFamily="2" charset="-122"/>
                <a:sym typeface="+mn-ea"/>
              </a:rPr>
              <a:t>，提升了乡村的审美趣味和精神内涵，带来了社会效益。</a:t>
            </a:r>
            <a:endParaRPr lang="zh-CN" altLang="zh-CN" sz="3600" b="1"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90000"/>
              </a:lnSpc>
              <a:spcBef>
                <a:spcPts val="1000"/>
              </a:spcBef>
              <a:buClrTx/>
              <a:buSzTx/>
              <a:buNone/>
            </a:pPr>
            <a:r>
              <a:rPr lang="zh-CN" altLang="zh-CN" sz="3600" b="1" dirty="0">
                <a:latin typeface="宋体" panose="02010600030101010101" pitchFamily="2" charset="-122"/>
                <a:ea typeface="宋体" panose="02010600030101010101" pitchFamily="2" charset="-122"/>
                <a:cs typeface="宋体" panose="02010600030101010101" pitchFamily="2" charset="-122"/>
                <a:sym typeface="+mn-ea"/>
              </a:rPr>
              <a:t>③让非遗兼具经济效益和社会效益，还需要立足于发展中国特色社会主义的伟大</a:t>
            </a:r>
            <a:r>
              <a:rPr lang="zh-CN" altLang="zh-CN"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实践</a:t>
            </a:r>
            <a:r>
              <a:rPr lang="zh-CN" altLang="zh-CN" sz="3600" b="1" dirty="0">
                <a:latin typeface="宋体" panose="02010600030101010101" pitchFamily="2" charset="-122"/>
                <a:ea typeface="宋体" panose="02010600030101010101" pitchFamily="2" charset="-122"/>
                <a:cs typeface="宋体" panose="02010600030101010101" pitchFamily="2" charset="-122"/>
                <a:sym typeface="+mn-ea"/>
              </a:rPr>
              <a:t>，坚持以</a:t>
            </a:r>
            <a:r>
              <a:rPr lang="zh-CN" altLang="zh-CN"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人民为中心</a:t>
            </a:r>
            <a:r>
              <a:rPr lang="zh-CN" altLang="zh-CN" sz="3600" b="1" dirty="0">
                <a:latin typeface="宋体" panose="02010600030101010101" pitchFamily="2" charset="-122"/>
                <a:ea typeface="宋体" panose="02010600030101010101" pitchFamily="2" charset="-122"/>
                <a:cs typeface="宋体" panose="02010600030101010101" pitchFamily="2" charset="-122"/>
                <a:sym typeface="+mn-ea"/>
              </a:rPr>
              <a:t>的创作导向，满足人民美好生活的需要，弘扬社会主义</a:t>
            </a:r>
            <a:r>
              <a:rPr lang="zh-CN" altLang="zh-CN"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核心价值观</a:t>
            </a:r>
            <a:r>
              <a:rPr lang="zh-CN" altLang="zh-CN" sz="3600" b="1"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3600" b="1"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202"/>
            <a:ext cx="4800600" cy="521970"/>
          </a:xfrm>
          <a:prstGeom prst="rect">
            <a:avLst/>
          </a:prstGeom>
        </p:spPr>
        <p:txBody>
          <a:bodyPr wrap="none">
            <a:spAutoFit/>
          </a:bodyPr>
          <a:lstStyle/>
          <a:p>
            <a:r>
              <a:rPr lang="zh-CN" altLang="zh-CN" sz="2800" b="1" kern="100" dirty="0">
                <a:latin typeface="华文中宋" panose="02010600040101010101" pitchFamily="2" charset="-122"/>
                <a:ea typeface="华文中宋" panose="02010600040101010101" pitchFamily="2" charset="-122"/>
                <a:cs typeface="宋体" panose="02010600030101010101" pitchFamily="2" charset="-122"/>
              </a:rPr>
              <a:t>环节三：</a:t>
            </a:r>
            <a:r>
              <a:rPr lang="zh-CN" altLang="en-US" sz="2800" b="1" kern="100" dirty="0">
                <a:latin typeface="华文中宋" panose="02010600040101010101" pitchFamily="2" charset="-122"/>
                <a:ea typeface="华文中宋" panose="02010600040101010101" pitchFamily="2" charset="-122"/>
                <a:cs typeface="宋体" panose="02010600030101010101" pitchFamily="2" charset="-122"/>
              </a:rPr>
              <a:t>学以致用   大题攻略</a:t>
            </a:r>
            <a:endParaRPr lang="zh-CN" altLang="en-US" sz="2800" b="1" dirty="0">
              <a:latin typeface="华文中宋" panose="02010600040101010101" pitchFamily="2" charset="-122"/>
              <a:ea typeface="华文中宋" panose="02010600040101010101" pitchFamily="2" charset="-122"/>
            </a:endParaRPr>
          </a:p>
        </p:txBody>
      </p:sp>
      <p:sp>
        <p:nvSpPr>
          <p:cNvPr id="5" name="文本框 4"/>
          <p:cNvSpPr txBox="1"/>
          <p:nvPr/>
        </p:nvSpPr>
        <p:spPr>
          <a:xfrm>
            <a:off x="0" y="574675"/>
            <a:ext cx="12131040" cy="10801985"/>
          </a:xfrm>
          <a:prstGeom prst="rect">
            <a:avLst/>
          </a:prstGeom>
          <a:noFill/>
        </p:spPr>
        <p:txBody>
          <a:bodyPr wrap="square" rtlCol="0">
            <a:spAutoFit/>
          </a:bodyPr>
          <a:lstStyle/>
          <a:p>
            <a:pPr indent="504190"/>
            <a:r>
              <a:rPr lang="zh-CN" sz="2800" b="1" dirty="0">
                <a:solidFill>
                  <a:srgbClr val="FF0000"/>
                </a:solidFill>
                <a:latin typeface="华文中宋" panose="02010600040101010101" pitchFamily="2" charset="-122"/>
                <a:ea typeface="华文中宋" panose="02010600040101010101" pitchFamily="2" charset="-122"/>
              </a:rPr>
              <a:t>阅读材料，完成下列要求。</a:t>
            </a:r>
            <a:endParaRPr lang="zh-CN" sz="2800" b="1" dirty="0">
              <a:solidFill>
                <a:srgbClr val="FF0000"/>
              </a:solidFill>
              <a:latin typeface="华文中宋" panose="02010600040101010101" pitchFamily="2" charset="-122"/>
              <a:ea typeface="华文中宋" panose="02010600040101010101" pitchFamily="2" charset="-122"/>
            </a:endParaRPr>
          </a:p>
          <a:p>
            <a:pPr indent="504190"/>
            <a:r>
              <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材料一  我国是世界上最早种植茶树和制作茶叶的国家，茶文化深深融入中国人的生活。数千年前，中国人就开始采茶、制茶、饮茶。经过长期实践，相关社区、群体和个人根据当地风土。运用不同的技艺，发展出绿茶、黄茶、黑茶、白茶、乌龙茶、红茶六大茶类及花茶等再加工茶，品种达到2000多种。</a:t>
            </a:r>
            <a:endPar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r>
              <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夫茶之为民用，等于米盐，不可一日以无。”对中国各地民众来说，茶是必需品，他们对茶品有不同的需求。如，江浙一带喜绿茶，闽台地区好乌龙茶，在西藏、青海、新疆、内蒙古等地，人们习惯用黑茶制作酥油茶、奶茶等。</a:t>
            </a:r>
            <a:endPar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r>
              <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疏雨半晴回暖气，轻雷初过得新芽。”每年三四月，制茶师们用世代相传的手工技艺制作出各种风味的茶品，供人饮用与分享，由此形成了不同的制茶技艺及相关习俗。比如，客人来访要上茶；新婚夫妇在婚礼上要给双方父母奉茶；茶友之间品茶、斗茶。</a:t>
            </a:r>
            <a:endPar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endPar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endPar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r>
              <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材料二  下表是湖南入选国家级非物质文化遗产名录的部分非物质文化遗产：</a:t>
            </a:r>
            <a:r>
              <a:rPr lang="en-US" altLang="zh-CN" sz="2400" b="1" u="sng" dirty="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altLang="zh-CN" sz="2400" b="1" u="sng"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400" b="1" u="sng"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800" b="1" u="sng"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800" b="1" u="sng"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000" b="1" u="sng" dirty="0">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000" b="1" u="sng" dirty="0">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000" b="1" u="sng" dirty="0">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000" b="1" u="sng" dirty="0">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000" b="1" u="sng" dirty="0">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000" b="1" u="sng" dirty="0">
              <a:latin typeface="宋体" panose="02010600030101010101" pitchFamily="2" charset="-122"/>
              <a:ea typeface="宋体" panose="02010600030101010101" pitchFamily="2" charset="-122"/>
              <a:cs typeface="宋体" panose="02010600030101010101" pitchFamily="2" charset="-122"/>
            </a:endParaRPr>
          </a:p>
          <a:p>
            <a:pPr indent="504190"/>
            <a:endParaRPr lang="en-US" altLang="zh-CN" sz="2000" b="1" u="sng" dirty="0">
              <a:latin typeface="宋体" panose="02010600030101010101" pitchFamily="2" charset="-122"/>
              <a:ea typeface="宋体" panose="02010600030101010101" pitchFamily="2" charset="-122"/>
              <a:cs typeface="宋体" panose="02010600030101010101" pitchFamily="2" charset="-122"/>
            </a:endParaRPr>
          </a:p>
          <a:p>
            <a:pPr indent="504190"/>
            <a:endParaRPr lang="zh-CN" altLang="zh-CN" sz="2000" b="1" dirty="0">
              <a:latin typeface="宋体" panose="02010600030101010101" pitchFamily="2" charset="-122"/>
              <a:ea typeface="宋体" panose="02010600030101010101" pitchFamily="2" charset="-122"/>
              <a:cs typeface="宋体" panose="02010600030101010101" pitchFamily="2" charset="-122"/>
            </a:endParaRPr>
          </a:p>
          <a:p>
            <a:pPr indent="504190"/>
            <a:endParaRPr lang="zh-CN" altLang="zh-CN" sz="2000" b="1" dirty="0">
              <a:latin typeface="宋体" panose="02010600030101010101" pitchFamily="2" charset="-122"/>
              <a:ea typeface="宋体" panose="02010600030101010101" pitchFamily="2" charset="-122"/>
              <a:cs typeface="宋体" panose="02010600030101010101" pitchFamily="2" charset="-122"/>
            </a:endParaRPr>
          </a:p>
          <a:p>
            <a:pPr indent="504190"/>
            <a:endParaRPr lang="zh-CN" altLang="zh-CN" sz="2000" b="1" dirty="0">
              <a:latin typeface="华文中宋" panose="02010600040101010101" pitchFamily="2" charset="-122"/>
              <a:ea typeface="华文中宋" panose="02010600040101010101" pitchFamily="2" charset="-122"/>
            </a:endParaRPr>
          </a:p>
          <a:p>
            <a:pPr indent="504190" fontAlgn="ctr"/>
            <a:endParaRPr lang="zh-CN" altLang="zh-CN" sz="2000" b="1" dirty="0">
              <a:latin typeface="华文中宋" panose="02010600040101010101" pitchFamily="2" charset="-122"/>
              <a:ea typeface="华文中宋" panose="02010600040101010101" pitchFamily="2" charset="-122"/>
            </a:endParaRPr>
          </a:p>
          <a:p>
            <a:pPr indent="504190" fontAlgn="ctr"/>
            <a:endParaRPr lang="zh-CN" altLang="zh-CN" sz="2000" b="1" dirty="0">
              <a:latin typeface="华文中宋" panose="02010600040101010101" pitchFamily="2" charset="-122"/>
              <a:ea typeface="华文中宋" panose="02010600040101010101" pitchFamily="2" charset="-122"/>
            </a:endParaRPr>
          </a:p>
          <a:p>
            <a:pPr indent="504190" fontAlgn="ctr"/>
            <a:r>
              <a:rPr lang="zh-CN" altLang="zh-CN" sz="2000" b="1" dirty="0">
                <a:latin typeface="华文中宋" panose="02010600040101010101" pitchFamily="2" charset="-122"/>
                <a:ea typeface="华文中宋" panose="02010600040101010101" pitchFamily="2" charset="-122"/>
              </a:rPr>
              <a:t>（1）</a:t>
            </a:r>
            <a:r>
              <a:rPr lang="zh-CN" altLang="zh-CN" sz="2000" b="1" dirty="0">
                <a:solidFill>
                  <a:srgbClr val="1F2DA8"/>
                </a:solidFill>
                <a:latin typeface="华文中宋" panose="02010600040101010101" pitchFamily="2" charset="-122"/>
                <a:ea typeface="华文中宋" panose="02010600040101010101" pitchFamily="2" charset="-122"/>
              </a:rPr>
              <a:t>参考上述案例，就“如何寻找讲好中华文化故事的密码”撰写一份建议书。</a:t>
            </a:r>
            <a:endParaRPr lang="zh-CN" altLang="zh-CN" sz="2000" b="1" dirty="0">
              <a:latin typeface="华文中宋" panose="02010600040101010101" pitchFamily="2" charset="-122"/>
              <a:ea typeface="华文中宋" panose="02010600040101010101" pitchFamily="2" charset="-122"/>
            </a:endParaRPr>
          </a:p>
          <a:p>
            <a:pPr indent="504190" fontAlgn="ctr"/>
            <a:r>
              <a:rPr lang="zh-CN" altLang="zh-CN" sz="1600" b="1" dirty="0">
                <a:latin typeface="华文楷体" panose="02010600040101010101" charset="-122"/>
                <a:ea typeface="华文楷体" panose="02010600040101010101" charset="-122"/>
                <a:cs typeface="华文楷体" panose="02010600040101010101" charset="-122"/>
              </a:rPr>
              <a:t>要求：①结合《文化生活》相关知识。</a:t>
            </a:r>
            <a:r>
              <a:rPr lang="en-US" altLang="zh-CN" sz="1600" b="1" dirty="0">
                <a:latin typeface="华文楷体" panose="02010600040101010101" charset="-122"/>
                <a:ea typeface="华文楷体" panose="02010600040101010101" charset="-122"/>
                <a:cs typeface="华文楷体" panose="02010600040101010101" charset="-122"/>
              </a:rPr>
              <a:t> </a:t>
            </a:r>
            <a:r>
              <a:rPr lang="zh-CN" altLang="zh-CN" sz="1600" b="1" dirty="0">
                <a:latin typeface="华文楷体" panose="02010600040101010101" charset="-122"/>
                <a:ea typeface="华文楷体" panose="02010600040101010101" charset="-122"/>
                <a:cs typeface="华文楷体" panose="02010600040101010101" charset="-122"/>
              </a:rPr>
              <a:t>②紧扣主题，建议科学，逻辑清晰，结构合理。③科学术语使用规范，字数在250字左右。</a:t>
            </a:r>
            <a:endParaRPr lang="zh-CN" altLang="zh-CN" sz="1600" b="1" dirty="0">
              <a:latin typeface="华文楷体" panose="02010600040101010101" charset="-122"/>
              <a:ea typeface="华文楷体" panose="02010600040101010101" charset="-122"/>
              <a:cs typeface="华文楷体" panose="0201060004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2615" y="177165"/>
            <a:ext cx="10751185" cy="6309995"/>
          </a:xfrm>
        </p:spPr>
        <p:txBody>
          <a:bodyPr>
            <a:normAutofit fontScale="90000" lnSpcReduction="10000"/>
          </a:bodyPr>
          <a:p>
            <a:pPr marL="0" indent="0">
              <a:buNone/>
            </a:pPr>
            <a:r>
              <a:rPr lang="zh-CN" altLang="zh-CN" b="1" kern="100" dirty="0">
                <a:latin typeface="华文中宋" panose="02010600040101010101" pitchFamily="2" charset="-122"/>
                <a:ea typeface="华文中宋" panose="02010600040101010101" pitchFamily="2" charset="-122"/>
                <a:cs typeface="宋体" panose="02010600030101010101" pitchFamily="2" charset="-122"/>
                <a:sym typeface="+mn-ea"/>
              </a:rPr>
              <a:t>环节三：</a:t>
            </a:r>
            <a:r>
              <a:rPr lang="zh-CN" altLang="en-US" b="1" kern="100" dirty="0">
                <a:latin typeface="华文中宋" panose="02010600040101010101" pitchFamily="2" charset="-122"/>
                <a:ea typeface="华文中宋" panose="02010600040101010101" pitchFamily="2" charset="-122"/>
                <a:cs typeface="宋体" panose="02010600030101010101" pitchFamily="2" charset="-122"/>
                <a:sym typeface="+mn-ea"/>
              </a:rPr>
              <a:t>学以致用   大题攻略</a:t>
            </a:r>
            <a:endParaRPr lang="zh-CN" altLang="en-US" b="1" dirty="0">
              <a:latin typeface="华文中宋" panose="02010600040101010101" pitchFamily="2" charset="-122"/>
              <a:ea typeface="华文中宋" panose="02010600040101010101" pitchFamily="2" charset="-122"/>
            </a:endParaRPr>
          </a:p>
          <a:p>
            <a:pPr marL="0" indent="0">
              <a:buNone/>
            </a:pPr>
            <a:r>
              <a:rPr lang="zh-CN" altLang="zh-CN" b="1" dirty="0">
                <a:latin typeface="宋体" panose="02010600030101010101" pitchFamily="2" charset="-122"/>
                <a:ea typeface="宋体" panose="02010600030101010101" pitchFamily="2" charset="-122"/>
                <a:cs typeface="宋体" panose="02010600030101010101" pitchFamily="2" charset="-122"/>
              </a:rPr>
              <a:t> 唢呐、戏曲、手工艺、刺绣、陶鼓……这些往常只能在线下甚至“乡下”才能看到的非遗技艺，已越来越多地“飞”到了年轻人的眼前。日前，清华大学联合抖音发布的一份《活态传承——直播打赏与非遗传播研究报告》指出，在短视频中感受非遗、在直播中品味非遗已成为当今一道越来越普遍的媒介景观。非遗丛业者通过直播间、短视频进行文化展演，拓宽创收渠道，获得观众认同；大众借打赏进行文化消费，助力非遗实现“活态传承”。《报告》统计，2022年，非遗在抖音平台的日均搜索量是2019年的三倍有余，相关话题热搜指数较2021年翻了一番。</a:t>
            </a:r>
            <a:endParaRPr lang="zh-CN" altLang="zh-CN"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zh-CN" b="1" dirty="0">
                <a:latin typeface="宋体" panose="02010600030101010101" pitchFamily="2" charset="-122"/>
                <a:ea typeface="宋体" panose="02010600030101010101" pitchFamily="2" charset="-122"/>
                <a:cs typeface="宋体" panose="02010600030101010101" pitchFamily="2" charset="-122"/>
              </a:rPr>
              <a:t>直播“搅活”的效应，不是简单的拉新粉、提人气、增收入，而是更大视野下的赋能乡村振兴。那些往日“黯淡哑火”的乡村非遗，在直播加持下，刺激了关健一环的“人”的流动。不仅沉淀了新的观众群，传承人也通过打赏收入改善生活，从物质和精神价值认同上，吸引着更多人加入乡村非遗的保护传承中。</a:t>
            </a:r>
            <a:endParaRPr lang="zh-CN" altLang="zh-CN" b="1"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3600">
                <a:solidFill>
                  <a:srgbClr val="FF0000"/>
                </a:solidFill>
              </a:rPr>
              <a:t>互联网技术赋能非遗，让非遗插上了</a:t>
            </a:r>
            <a:r>
              <a:rPr lang="zh-CN" altLang="en-US" sz="3600" u="sng">
                <a:solidFill>
                  <a:srgbClr val="FF0000"/>
                </a:solidFill>
              </a:rPr>
              <a:t>经济效益</a:t>
            </a:r>
            <a:r>
              <a:rPr lang="zh-CN" altLang="en-US" sz="3600">
                <a:solidFill>
                  <a:srgbClr val="FF0000"/>
                </a:solidFill>
              </a:rPr>
              <a:t>的翅膀。</a:t>
            </a:r>
            <a:r>
              <a:rPr lang="zh-CN" altLang="en-US" sz="3600">
                <a:solidFill>
                  <a:schemeClr val="tx1"/>
                </a:solidFill>
              </a:rPr>
              <a:t>运用“文化传承与文化创新”的知识评析这一观点。</a:t>
            </a:r>
            <a:endParaRPr lang="zh-CN" altLang="en-US" sz="3600">
              <a:solidFill>
                <a:schemeClr val="tx1"/>
              </a:solidFil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202"/>
            <a:ext cx="4800600" cy="521970"/>
          </a:xfrm>
          <a:prstGeom prst="rect">
            <a:avLst/>
          </a:prstGeom>
        </p:spPr>
        <p:txBody>
          <a:bodyPr wrap="none">
            <a:spAutoFit/>
          </a:bodyPr>
          <a:lstStyle/>
          <a:p>
            <a:r>
              <a:rPr lang="zh-CN" altLang="zh-CN" sz="2800" b="1" kern="100" dirty="0">
                <a:latin typeface="华文中宋" panose="02010600040101010101" pitchFamily="2" charset="-122"/>
                <a:ea typeface="华文中宋" panose="02010600040101010101" pitchFamily="2" charset="-122"/>
                <a:cs typeface="宋体" panose="02010600030101010101" pitchFamily="2" charset="-122"/>
              </a:rPr>
              <a:t>环节三：</a:t>
            </a:r>
            <a:r>
              <a:rPr lang="zh-CN" altLang="en-US" sz="2800" b="1" kern="100" dirty="0">
                <a:latin typeface="华文中宋" panose="02010600040101010101" pitchFamily="2" charset="-122"/>
                <a:ea typeface="华文中宋" panose="02010600040101010101" pitchFamily="2" charset="-122"/>
                <a:cs typeface="宋体" panose="02010600030101010101" pitchFamily="2" charset="-122"/>
              </a:rPr>
              <a:t>学以致用   大题攻略</a:t>
            </a:r>
            <a:endParaRPr lang="zh-CN" altLang="en-US" sz="2800" b="1" dirty="0">
              <a:latin typeface="华文中宋" panose="02010600040101010101" pitchFamily="2" charset="-122"/>
              <a:ea typeface="华文中宋" panose="02010600040101010101" pitchFamily="2" charset="-122"/>
            </a:endParaRPr>
          </a:p>
        </p:txBody>
      </p:sp>
      <p:sp>
        <p:nvSpPr>
          <p:cNvPr id="5" name="文本框 4"/>
          <p:cNvSpPr txBox="1"/>
          <p:nvPr/>
        </p:nvSpPr>
        <p:spPr>
          <a:xfrm>
            <a:off x="0" y="574675"/>
            <a:ext cx="12131040" cy="5569585"/>
          </a:xfrm>
          <a:prstGeom prst="rect">
            <a:avLst/>
          </a:prstGeom>
          <a:noFill/>
        </p:spPr>
        <p:txBody>
          <a:bodyPr wrap="square" rtlCol="0">
            <a:spAutoFit/>
          </a:bodyPr>
          <a:lstStyle/>
          <a:p>
            <a:pPr indent="504190"/>
            <a:endParaRPr lang="zh-CN" sz="2000" b="1" dirty="0">
              <a:solidFill>
                <a:srgbClr val="C00000"/>
              </a:solidFill>
              <a:latin typeface="华文中宋" panose="02010600040101010101" pitchFamily="2" charset="-122"/>
              <a:ea typeface="华文中宋" panose="02010600040101010101" pitchFamily="2" charset="-122"/>
            </a:endParaRPr>
          </a:p>
          <a:p>
            <a:pPr indent="504190"/>
            <a:r>
              <a:rPr lang="en-US" altLang="zh-CN" sz="2000" b="1" u="sng" dirty="0">
                <a:latin typeface="华文中宋" panose="02010600040101010101" pitchFamily="2" charset="-122"/>
                <a:ea typeface="华文中宋" panose="02010600040101010101" pitchFamily="2" charset="-122"/>
              </a:rPr>
              <a:t>        </a:t>
            </a:r>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en-US" altLang="zh-CN" sz="2000" b="1" u="sng" dirty="0">
              <a:latin typeface="华文中宋" panose="02010600040101010101" pitchFamily="2" charset="-122"/>
              <a:ea typeface="华文中宋" panose="02010600040101010101" pitchFamily="2" charset="-122"/>
            </a:endParaRPr>
          </a:p>
          <a:p>
            <a:pPr indent="504190"/>
            <a:endParaRPr lang="zh-CN" altLang="zh-CN" sz="2000" b="1" dirty="0">
              <a:latin typeface="华文中宋" panose="02010600040101010101" pitchFamily="2" charset="-122"/>
              <a:ea typeface="华文中宋" panose="02010600040101010101" pitchFamily="2" charset="-122"/>
            </a:endParaRPr>
          </a:p>
          <a:p>
            <a:pPr indent="504190"/>
            <a:endParaRPr lang="zh-CN" altLang="zh-CN" sz="2000" b="1" dirty="0">
              <a:latin typeface="华文中宋" panose="02010600040101010101" pitchFamily="2" charset="-122"/>
              <a:ea typeface="华文中宋" panose="02010600040101010101" pitchFamily="2" charset="-122"/>
            </a:endParaRPr>
          </a:p>
          <a:p>
            <a:pPr indent="504190"/>
            <a:endParaRPr lang="zh-CN" altLang="zh-CN" sz="2000" b="1" dirty="0">
              <a:latin typeface="华文中宋" panose="02010600040101010101" pitchFamily="2" charset="-122"/>
              <a:ea typeface="华文中宋" panose="02010600040101010101" pitchFamily="2" charset="-122"/>
            </a:endParaRPr>
          </a:p>
          <a:p>
            <a:pPr indent="504190" fontAlgn="ctr"/>
            <a:endParaRPr lang="zh-CN" altLang="zh-CN" sz="2000" b="1" dirty="0">
              <a:latin typeface="华文中宋" panose="02010600040101010101" pitchFamily="2" charset="-122"/>
              <a:ea typeface="华文中宋" panose="02010600040101010101" pitchFamily="2" charset="-122"/>
            </a:endParaRPr>
          </a:p>
          <a:p>
            <a:pPr indent="504190" fontAlgn="ctr"/>
            <a:endParaRPr lang="zh-CN" altLang="zh-CN" sz="2000" b="1" dirty="0">
              <a:latin typeface="华文中宋" panose="02010600040101010101" pitchFamily="2" charset="-122"/>
              <a:ea typeface="华文中宋" panose="02010600040101010101" pitchFamily="2" charset="-122"/>
            </a:endParaRPr>
          </a:p>
          <a:p>
            <a:pPr indent="504190" fontAlgn="ctr"/>
            <a:endParaRPr lang="zh-CN" altLang="zh-CN" sz="1600" b="1" dirty="0">
              <a:latin typeface="华文楷体" panose="02010600040101010101" charset="-122"/>
              <a:ea typeface="华文楷体" panose="02010600040101010101" charset="-122"/>
              <a:cs typeface="华文楷体" panose="02010600040101010101" charset="-122"/>
            </a:endParaRPr>
          </a:p>
        </p:txBody>
      </p:sp>
      <p:graphicFrame>
        <p:nvGraphicFramePr>
          <p:cNvPr id="10" name="表格 9"/>
          <p:cNvGraphicFramePr/>
          <p:nvPr>
            <p:custDataLst>
              <p:tags r:id="rId1"/>
            </p:custDataLst>
          </p:nvPr>
        </p:nvGraphicFramePr>
        <p:xfrm>
          <a:off x="536575" y="574675"/>
          <a:ext cx="11243310" cy="5439410"/>
        </p:xfrm>
        <a:graphic>
          <a:graphicData uri="http://schemas.openxmlformats.org/drawingml/2006/table">
            <a:tbl>
              <a:tblPr/>
              <a:tblGrid>
                <a:gridCol w="3405505"/>
                <a:gridCol w="7837805"/>
              </a:tblGrid>
              <a:tr h="1929130">
                <a:tc>
                  <a:txBody>
                    <a:bodyPr/>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湘绣是以湖南长沙为中心的带有鲜明湘楚文化特色的湖南刺绣产品的总称，以其浓郁的湘楚地方文化特色和高超的刺绣艺术而闻名天下。湘绣起源于湖南民间刺绣，吸取了苏绣和粤绣的优点而发展起来，已经有2000多年历史，以着色富于层次、绣品若画为特点</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8623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醴陵釉下五彩以“白如玉、明如镜、薄如纸、声如磬”闻名于世，其色彩艳而不俗、淡而有神，其瓷胎平滑光亮、晶莹润泽。釉下五彩瓷是湖南醴陵独创的技艺，具有悠久的历史，从原料到成品要经过一百道工序</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24050">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sz="1000" b="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湖南皮影戏在湖南长沙、常德、湘潭等地较为流行，其影人多为“纸偶”，在影型制作上吸收了剪纸、绘画、雕刻等多种民间艺术的精华，雕刻刀法丰富，虚实结合，繁简相映，造型美观，惟妙惟肖。湖南皮影戏传统剧目达数百种，在国内外享有盛名</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76200" marR="76200" marT="47625" marB="4762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1" name="图片 10"/>
          <p:cNvPicPr/>
          <p:nvPr/>
        </p:nvPicPr>
        <p:blipFill>
          <a:blip r:embed="rId2"/>
          <a:stretch>
            <a:fillRect/>
          </a:stretch>
        </p:blipFill>
        <p:spPr>
          <a:xfrm>
            <a:off x="710565" y="749935"/>
            <a:ext cx="2751455" cy="1545590"/>
          </a:xfrm>
          <a:prstGeom prst="rect">
            <a:avLst/>
          </a:prstGeom>
          <a:noFill/>
          <a:ln w="9525">
            <a:noFill/>
          </a:ln>
        </p:spPr>
      </p:pic>
      <p:pic>
        <p:nvPicPr>
          <p:cNvPr id="12" name="图片 11"/>
          <p:cNvPicPr/>
          <p:nvPr/>
        </p:nvPicPr>
        <p:blipFill>
          <a:blip r:embed="rId3"/>
          <a:stretch>
            <a:fillRect/>
          </a:stretch>
        </p:blipFill>
        <p:spPr>
          <a:xfrm>
            <a:off x="809625" y="2625725"/>
            <a:ext cx="2651760" cy="1400175"/>
          </a:xfrm>
          <a:prstGeom prst="rect">
            <a:avLst/>
          </a:prstGeom>
          <a:noFill/>
          <a:ln w="9525">
            <a:noFill/>
          </a:ln>
        </p:spPr>
      </p:pic>
      <p:pic>
        <p:nvPicPr>
          <p:cNvPr id="13" name="图片 12"/>
          <p:cNvPicPr/>
          <p:nvPr/>
        </p:nvPicPr>
        <p:blipFill>
          <a:blip r:embed="rId4"/>
          <a:stretch>
            <a:fillRect/>
          </a:stretch>
        </p:blipFill>
        <p:spPr>
          <a:xfrm>
            <a:off x="710565" y="4279265"/>
            <a:ext cx="2750185" cy="124841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490" y="147320"/>
            <a:ext cx="11645900" cy="1325880"/>
          </a:xfrm>
        </p:spPr>
        <p:txBody>
          <a:bodyPr>
            <a:normAutofit/>
          </a:bodyPr>
          <a:lstStyle/>
          <a:p>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（1）</a:t>
            </a:r>
            <a:r>
              <a:rPr lang="zh-CN" altLang="zh-CN" sz="2800" b="1" dirty="0">
                <a:latin typeface="宋体" panose="02010600030101010101" pitchFamily="2" charset="-122"/>
                <a:ea typeface="宋体" panose="02010600030101010101" pitchFamily="2" charset="-122"/>
                <a:cs typeface="宋体" panose="02010600030101010101" pitchFamily="2" charset="-122"/>
              </a:rPr>
              <a:t>结合</a:t>
            </a:r>
            <a:r>
              <a:rPr lang="zh-CN" altLang="zh-CN" sz="2800" b="1"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材料一</a:t>
            </a:r>
            <a:r>
              <a:rPr lang="zh-CN" altLang="zh-CN" sz="2800" b="1" dirty="0">
                <a:latin typeface="宋体" panose="02010600030101010101" pitchFamily="2" charset="-122"/>
                <a:ea typeface="宋体" panose="02010600030101010101" pitchFamily="2" charset="-122"/>
                <a:cs typeface="宋体" panose="02010600030101010101" pitchFamily="2" charset="-122"/>
              </a:rPr>
              <a:t>，运用</a:t>
            </a:r>
            <a:r>
              <a:rPr lang="zh-CN" altLang="zh-CN" sz="2800" b="1" u="sng" dirty="0">
                <a:solidFill>
                  <a:srgbClr val="FF0000"/>
                </a:solidFill>
                <a:latin typeface="宋体" panose="02010600030101010101" pitchFamily="2" charset="-122"/>
                <a:ea typeface="宋体" panose="02010600030101010101" pitchFamily="2" charset="-122"/>
                <a:cs typeface="宋体" panose="02010600030101010101" pitchFamily="2" charset="-122"/>
              </a:rPr>
              <a:t>矛盾普遍性与特殊性</a:t>
            </a:r>
            <a:r>
              <a:rPr lang="zh-CN" altLang="zh-CN" sz="2800" b="1" dirty="0">
                <a:latin typeface="宋体" panose="02010600030101010101" pitchFamily="2" charset="-122"/>
                <a:ea typeface="宋体" panose="02010600030101010101" pitchFamily="2" charset="-122"/>
                <a:cs typeface="宋体" panose="02010600030101010101" pitchFamily="2" charset="-122"/>
              </a:rPr>
              <a:t>的关系的知识，说明中华茶文化是文化多样性的见证。</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288925" y="1751965"/>
            <a:ext cx="10915650" cy="2461260"/>
          </a:xfrm>
          <a:prstGeom prst="rect">
            <a:avLst/>
          </a:prstGeom>
          <a:noFill/>
          <a:ln w="9525">
            <a:noFill/>
          </a:ln>
        </p:spPr>
        <p:txBody>
          <a:bodyPr wrap="square">
            <a:noAutofit/>
          </a:bodyPr>
          <a:p>
            <a:pPr indent="0"/>
            <a:r>
              <a:rPr lang="zh-CN" altLang="zh-CN" sz="2800" b="1" dirty="0">
                <a:latin typeface="宋体" panose="02010600030101010101" pitchFamily="2" charset="-122"/>
                <a:ea typeface="宋体" panose="02010600030101010101" pitchFamily="2" charset="-122"/>
                <a:cs typeface="宋体" panose="02010600030101010101" pitchFamily="2" charset="-122"/>
              </a:rPr>
              <a:t>(2)茶艺是一门生活艺术，构成这门艺术的六要素是人、茶、水、器、境、艺。缺少其中任何一样，茶艺都是不完整的。运用《逻辑与思维》的知识，就茶艺与六要素的关系写两条</a:t>
            </a:r>
            <a:r>
              <a:rPr lang="zh-CN" altLang="zh-CN" sz="2800" b="1" u="sng" dirty="0">
                <a:solidFill>
                  <a:srgbClr val="FF0000"/>
                </a:solidFill>
                <a:latin typeface="宋体" panose="02010600030101010101" pitchFamily="2" charset="-122"/>
                <a:ea typeface="宋体" panose="02010600030101010101" pitchFamily="2" charset="-122"/>
                <a:cs typeface="宋体" panose="02010600030101010101" pitchFamily="2" charset="-122"/>
              </a:rPr>
              <a:t>假言判断</a:t>
            </a:r>
            <a:r>
              <a:rPr lang="zh-CN" altLang="zh-CN" sz="2800" b="1" dirty="0">
                <a:latin typeface="宋体" panose="02010600030101010101" pitchFamily="2" charset="-122"/>
                <a:ea typeface="宋体" panose="02010600030101010101" pitchFamily="2" charset="-122"/>
                <a:cs typeface="宋体" panose="02010600030101010101" pitchFamily="2" charset="-122"/>
              </a:rPr>
              <a:t>。</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365760" y="3902710"/>
            <a:ext cx="10747375" cy="2676525"/>
          </a:xfrm>
          <a:prstGeom prst="rect">
            <a:avLst/>
          </a:prstGeom>
          <a:noFill/>
        </p:spPr>
        <p:txBody>
          <a:bodyPr wrap="square" rtlCol="0">
            <a:spAutoFit/>
          </a:bodyPr>
          <a:p>
            <a:r>
              <a:rPr lang="zh-CN" altLang="zh-CN" sz="2800" b="1" dirty="0">
                <a:latin typeface="宋体" panose="02010600030101010101" pitchFamily="2" charset="-122"/>
                <a:ea typeface="宋体" panose="02010600030101010101" pitchFamily="2" charset="-122"/>
                <a:cs typeface="宋体" panose="02010600030101010101" pitchFamily="2" charset="-122"/>
              </a:rPr>
              <a:t>(3)运用</a:t>
            </a:r>
            <a:r>
              <a:rPr lang="zh-CN" altLang="zh-CN" sz="2800" b="1" u="sng" dirty="0">
                <a:latin typeface="宋体" panose="02010600030101010101" pitchFamily="2" charset="-122"/>
                <a:ea typeface="宋体" panose="02010600030101010101" pitchFamily="2" charset="-122"/>
                <a:cs typeface="宋体" panose="02010600030101010101" pitchFamily="2" charset="-122"/>
              </a:rPr>
              <a:t>文化</a:t>
            </a:r>
            <a:r>
              <a:rPr lang="zh-CN" altLang="zh-CN" sz="2800" b="1" dirty="0">
                <a:latin typeface="宋体" panose="02010600030101010101" pitchFamily="2" charset="-122"/>
                <a:ea typeface="宋体" panose="02010600030101010101" pitchFamily="2" charset="-122"/>
                <a:cs typeface="宋体" panose="02010600030101010101" pitchFamily="2" charset="-122"/>
              </a:rPr>
              <a:t>的相关知识，从</a:t>
            </a:r>
            <a:r>
              <a:rPr lang="zh-CN" altLang="zh-CN" sz="2800" b="1"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材料二</a:t>
            </a:r>
            <a:r>
              <a:rPr lang="zh-CN" altLang="zh-CN" sz="2800" b="1" dirty="0">
                <a:latin typeface="宋体" panose="02010600030101010101" pitchFamily="2" charset="-122"/>
                <a:ea typeface="宋体" panose="02010600030101010101" pitchFamily="2" charset="-122"/>
                <a:cs typeface="宋体" panose="02010600030101010101" pitchFamily="2" charset="-122"/>
              </a:rPr>
              <a:t>所列举的三个非物质文化遗产中任选一个，以“一项非遗一片情”为主题写一篇短评。</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r>
              <a:rPr lang="zh-CN" altLang="zh-CN" sz="2800" b="1" dirty="0">
                <a:latin typeface="宋体" panose="02010600030101010101" pitchFamily="2" charset="-122"/>
                <a:ea typeface="宋体" panose="02010600030101010101" pitchFamily="2" charset="-122"/>
                <a:cs typeface="宋体" panose="02010600030101010101" pitchFamily="2" charset="-122"/>
              </a:rPr>
              <a:t>要求：①围绕主题，观点明确。</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zh-CN" sz="2800" b="1" dirty="0">
                <a:latin typeface="宋体" panose="02010600030101010101" pitchFamily="2" charset="-122"/>
                <a:ea typeface="宋体" panose="02010600030101010101" pitchFamily="2" charset="-122"/>
                <a:cs typeface="宋体" panose="02010600030101010101" pitchFamily="2" charset="-122"/>
              </a:rPr>
              <a:t>②论述充分，逻辑清晰。</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zh-CN" sz="2800" b="1" dirty="0">
                <a:latin typeface="宋体" panose="02010600030101010101" pitchFamily="2" charset="-122"/>
                <a:ea typeface="宋体" panose="02010600030101010101" pitchFamily="2" charset="-122"/>
                <a:cs typeface="宋体" panose="02010600030101010101" pitchFamily="2" charset="-122"/>
              </a:rPr>
              <a:t>③学科术语使用规范。</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r>
              <a:rPr lang="en-US" altLang="zh-CN" sz="2800" b="1" dirty="0">
                <a:latin typeface="宋体" panose="02010600030101010101" pitchFamily="2" charset="-122"/>
                <a:ea typeface="宋体" panose="02010600030101010101" pitchFamily="2" charset="-122"/>
                <a:cs typeface="宋体" panose="02010600030101010101" pitchFamily="2" charset="-122"/>
              </a:rPr>
              <a:t>      </a:t>
            </a:r>
            <a:r>
              <a:rPr lang="zh-CN" altLang="zh-CN" sz="2800" b="1" dirty="0">
                <a:latin typeface="宋体" panose="02010600030101010101" pitchFamily="2" charset="-122"/>
                <a:ea typeface="宋体" panose="02010600030101010101" pitchFamily="2" charset="-122"/>
                <a:cs typeface="宋体" panose="02010600030101010101" pitchFamily="2" charset="-122"/>
              </a:rPr>
              <a:t>④总字数在</a:t>
            </a:r>
            <a:r>
              <a:rPr lang="zh-CN" altLang="zh-CN" sz="2800" b="1"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150</a:t>
            </a:r>
            <a:r>
              <a:rPr lang="zh-CN" altLang="zh-CN" sz="2800" b="1" dirty="0">
                <a:latin typeface="宋体" panose="02010600030101010101" pitchFamily="2" charset="-122"/>
                <a:ea typeface="宋体" panose="02010600030101010101" pitchFamily="2" charset="-122"/>
                <a:cs typeface="宋体" panose="02010600030101010101" pitchFamily="2" charset="-122"/>
              </a:rPr>
              <a:t>个左右。</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zh-CN" b="1" dirty="0">
                <a:latin typeface="宋体" panose="02010600030101010101" pitchFamily="2" charset="-122"/>
                <a:ea typeface="宋体" panose="02010600030101010101" pitchFamily="2" charset="-122"/>
                <a:cs typeface="宋体" panose="02010600030101010101" pitchFamily="2" charset="-122"/>
                <a:sym typeface="+mn-ea"/>
              </a:rPr>
              <a:t>（1）</a:t>
            </a:r>
            <a:r>
              <a:rPr lang="zh-CN" altLang="zh-CN" b="1" dirty="0">
                <a:latin typeface="宋体" panose="02010600030101010101" pitchFamily="2" charset="-122"/>
                <a:ea typeface="宋体" panose="02010600030101010101" pitchFamily="2" charset="-122"/>
                <a:cs typeface="宋体" panose="02010600030101010101" pitchFamily="2" charset="-122"/>
                <a:sym typeface="+mn-ea"/>
              </a:rPr>
              <a:t>结合</a:t>
            </a:r>
            <a:r>
              <a:rPr lang="zh-CN" altLang="zh-CN" b="1"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材料一</a:t>
            </a:r>
            <a:r>
              <a:rPr lang="zh-CN" altLang="zh-CN" b="1" dirty="0">
                <a:latin typeface="宋体" panose="02010600030101010101" pitchFamily="2" charset="-122"/>
                <a:ea typeface="宋体" panose="02010600030101010101" pitchFamily="2" charset="-122"/>
                <a:cs typeface="宋体" panose="02010600030101010101" pitchFamily="2" charset="-122"/>
                <a:sym typeface="+mn-ea"/>
              </a:rPr>
              <a:t>，运用</a:t>
            </a:r>
            <a:r>
              <a:rPr lang="zh-CN" altLang="zh-CN"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矛盾普遍性与特殊性</a:t>
            </a:r>
            <a:r>
              <a:rPr lang="zh-CN" altLang="zh-CN" b="1" dirty="0">
                <a:latin typeface="宋体" panose="02010600030101010101" pitchFamily="2" charset="-122"/>
                <a:ea typeface="宋体" panose="02010600030101010101" pitchFamily="2" charset="-122"/>
                <a:cs typeface="宋体" panose="02010600030101010101" pitchFamily="2" charset="-122"/>
                <a:sym typeface="+mn-ea"/>
              </a:rPr>
              <a:t>的关系的知识，说明中华茶文化是文化多样性的见证。</a:t>
            </a:r>
            <a:endParaRPr lang="zh-CN" altLang="en-US"/>
          </a:p>
        </p:txBody>
      </p:sp>
      <p:sp>
        <p:nvSpPr>
          <p:cNvPr id="3" name="内容占位符 2"/>
          <p:cNvSpPr>
            <a:spLocks noGrp="1"/>
          </p:cNvSpPr>
          <p:nvPr>
            <p:ph idx="1"/>
          </p:nvPr>
        </p:nvSpPr>
        <p:spPr>
          <a:xfrm>
            <a:off x="689610" y="1939925"/>
            <a:ext cx="10664190" cy="4237355"/>
          </a:xfrm>
        </p:spPr>
        <p:txBody>
          <a:bodyPr>
            <a:noAutofit/>
          </a:bodyPr>
          <a:p>
            <a:pPr marL="0" indent="0">
              <a:buNone/>
            </a:pPr>
            <a:r>
              <a:rPr lang="zh-CN" altLang="en-US" sz="3200">
                <a:latin typeface="+mn-ea"/>
                <a:cs typeface="+mn-ea"/>
              </a:rPr>
              <a:t>答：</a:t>
            </a:r>
            <a:endParaRPr lang="zh-CN" altLang="en-US" sz="3200">
              <a:latin typeface="+mn-ea"/>
              <a:cs typeface="+mn-ea"/>
            </a:endParaRPr>
          </a:p>
          <a:p>
            <a:pPr marL="0" indent="0">
              <a:buNone/>
            </a:pPr>
            <a:r>
              <a:rPr lang="en-US" altLang="zh-CN" sz="3200">
                <a:latin typeface="+mn-ea"/>
                <a:cs typeface="+mn-ea"/>
              </a:rPr>
              <a:t>1</a:t>
            </a:r>
            <a:r>
              <a:rPr lang="zh-CN" altLang="en-US" sz="3200">
                <a:latin typeface="+mn-ea"/>
                <a:cs typeface="+mn-ea"/>
              </a:rPr>
              <a:t>、矛盾的普遍性和特殊性相互联结。普遍性寓于特殊性之中，特殊性离不开普遍性。</a:t>
            </a:r>
            <a:endParaRPr lang="zh-CN" altLang="en-US" sz="3200">
              <a:latin typeface="+mn-ea"/>
              <a:cs typeface="+mn-ea"/>
            </a:endParaRPr>
          </a:p>
          <a:p>
            <a:pPr marL="0" indent="0">
              <a:buNone/>
            </a:pPr>
            <a:r>
              <a:rPr lang="en-US" altLang="zh-CN" sz="3200">
                <a:latin typeface="+mn-ea"/>
                <a:cs typeface="+mn-ea"/>
              </a:rPr>
              <a:t>2</a:t>
            </a:r>
            <a:r>
              <a:rPr lang="zh-CN" altLang="en-US" sz="3200">
                <a:latin typeface="+mn-ea"/>
                <a:cs typeface="+mn-ea"/>
              </a:rPr>
              <a:t>、在长期的社会实践中，我国各地民众根据当地的风土，形成了不同的制茶技艺，制作出不同的茶品，形成了不同的饮茶习惯和文化习俗。</a:t>
            </a:r>
            <a:endParaRPr lang="zh-CN" altLang="en-US" sz="3200">
              <a:latin typeface="+mn-ea"/>
              <a:cs typeface="+mn-ea"/>
            </a:endParaRPr>
          </a:p>
          <a:p>
            <a:pPr marL="0" indent="0">
              <a:buNone/>
            </a:pPr>
            <a:r>
              <a:rPr lang="en-US" altLang="zh-CN" sz="3200">
                <a:latin typeface="+mn-ea"/>
                <a:cs typeface="+mn-ea"/>
              </a:rPr>
              <a:t>3</a:t>
            </a:r>
            <a:r>
              <a:rPr lang="zh-CN" altLang="en-US" sz="3200">
                <a:latin typeface="+mn-ea"/>
                <a:cs typeface="+mn-ea"/>
              </a:rPr>
              <a:t>、这些不同的制茶技艺和习俗，有中华茶文化的共性，又有各自的个性，共同铸就了我因独具特色的、多样的茶文化。</a:t>
            </a:r>
            <a:endParaRPr lang="zh-CN" altLang="en-US" sz="3200">
              <a:latin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(2)茶艺是一门生活艺术，构成这门艺术的六要素是人、茶、水、器、境、艺。缺少其中任何一样，茶艺都是不完整的。运用《逻辑与思维》的知识，就茶艺与六要素的关系写两条</a:t>
            </a:r>
            <a:r>
              <a:rPr lang="zh-CN" altLang="zh-CN" sz="28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假言判断</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8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内容占位符 2"/>
          <p:cNvSpPr>
            <a:spLocks noGrp="1"/>
          </p:cNvSpPr>
          <p:nvPr>
            <p:ph idx="1"/>
          </p:nvPr>
        </p:nvSpPr>
        <p:spPr>
          <a:xfrm>
            <a:off x="838200" y="1825625"/>
            <a:ext cx="11066145" cy="4351655"/>
          </a:xfrm>
        </p:spPr>
        <p:txBody>
          <a:bodyPr>
            <a:normAutofit lnSpcReduction="10000"/>
          </a:bodyPr>
          <a:p>
            <a:pPr marL="0" indent="0">
              <a:buNone/>
            </a:pPr>
            <a:r>
              <a:rPr lang="zh-CN" altLang="en-US" sz="4000">
                <a:latin typeface="+mn-ea"/>
                <a:cs typeface="+mn-ea"/>
              </a:rPr>
              <a:t>答：</a:t>
            </a:r>
            <a:endParaRPr lang="zh-CN" altLang="en-US" sz="4000">
              <a:latin typeface="+mn-ea"/>
              <a:cs typeface="+mn-ea"/>
            </a:endParaRPr>
          </a:p>
          <a:p>
            <a:pPr marL="0" indent="0">
              <a:buNone/>
            </a:pPr>
            <a:r>
              <a:rPr lang="en-US" altLang="zh-CN" sz="4400">
                <a:latin typeface="+mn-ea"/>
                <a:cs typeface="+mn-ea"/>
              </a:rPr>
              <a:t>1</a:t>
            </a:r>
            <a:r>
              <a:rPr lang="zh-CN" altLang="en-US" sz="4400">
                <a:latin typeface="+mn-ea"/>
                <a:cs typeface="+mn-ea"/>
              </a:rPr>
              <a:t>、</a:t>
            </a:r>
            <a:r>
              <a:rPr lang="zh-CN" altLang="en-US" sz="4400">
                <a:solidFill>
                  <a:srgbClr val="FF0000"/>
                </a:solidFill>
                <a:latin typeface="+mn-ea"/>
                <a:cs typeface="+mn-ea"/>
              </a:rPr>
              <a:t>如果</a:t>
            </a:r>
            <a:r>
              <a:rPr lang="zh-CN" altLang="en-US" sz="4400">
                <a:latin typeface="+mn-ea"/>
                <a:cs typeface="+mn-ea"/>
              </a:rPr>
              <a:t>要实现茶艺完整，</a:t>
            </a:r>
            <a:r>
              <a:rPr lang="zh-CN" altLang="en-US" sz="4400">
                <a:solidFill>
                  <a:srgbClr val="FF0000"/>
                </a:solidFill>
                <a:latin typeface="+mn-ea"/>
                <a:cs typeface="+mn-ea"/>
              </a:rPr>
              <a:t>就</a:t>
            </a:r>
            <a:r>
              <a:rPr lang="zh-CN" altLang="en-US" sz="4400">
                <a:latin typeface="+mn-ea"/>
                <a:cs typeface="+mn-ea"/>
              </a:rPr>
              <a:t>要做到</a:t>
            </a:r>
            <a:r>
              <a:rPr lang="zh-CN" altLang="zh-CN" sz="4400" dirty="0">
                <a:latin typeface="+mn-ea"/>
                <a:cs typeface="+mn-ea"/>
                <a:sym typeface="+mn-ea"/>
              </a:rPr>
              <a:t>人、茶、水、器、境、艺</a:t>
            </a:r>
            <a:r>
              <a:rPr lang="zh-CN" altLang="en-US" sz="4400">
                <a:latin typeface="+mn-ea"/>
                <a:cs typeface="+mn-ea"/>
              </a:rPr>
              <a:t>六美荟萃，缺一不可。</a:t>
            </a:r>
            <a:endParaRPr lang="zh-CN" altLang="en-US" sz="4400">
              <a:latin typeface="+mn-ea"/>
              <a:cs typeface="+mn-ea"/>
            </a:endParaRPr>
          </a:p>
          <a:p>
            <a:pPr marL="0" indent="0">
              <a:buNone/>
            </a:pPr>
            <a:r>
              <a:rPr lang="en-US" altLang="zh-CN" sz="4400">
                <a:latin typeface="+mn-ea"/>
                <a:cs typeface="+mn-ea"/>
              </a:rPr>
              <a:t>2</a:t>
            </a:r>
            <a:r>
              <a:rPr lang="zh-CN" altLang="en-US" sz="4400">
                <a:latin typeface="+mn-ea"/>
                <a:cs typeface="+mn-ea"/>
              </a:rPr>
              <a:t>、</a:t>
            </a:r>
            <a:r>
              <a:rPr lang="zh-CN" altLang="en-US" sz="4400">
                <a:solidFill>
                  <a:srgbClr val="FF0000"/>
                </a:solidFill>
                <a:latin typeface="+mn-ea"/>
                <a:cs typeface="+mn-ea"/>
              </a:rPr>
              <a:t>只有</a:t>
            </a:r>
            <a:r>
              <a:rPr lang="zh-CN" altLang="en-US" sz="4400">
                <a:latin typeface="+mn-ea"/>
                <a:cs typeface="+mn-ea"/>
              </a:rPr>
              <a:t>做到人美、茶美、水美、器美、境美、艺美，</a:t>
            </a:r>
            <a:r>
              <a:rPr lang="zh-CN" altLang="en-US" sz="4400">
                <a:solidFill>
                  <a:srgbClr val="FF0000"/>
                </a:solidFill>
                <a:latin typeface="+mn-ea"/>
                <a:cs typeface="+mn-ea"/>
              </a:rPr>
              <a:t>才</a:t>
            </a:r>
            <a:r>
              <a:rPr lang="zh-CN" altLang="en-US" sz="4400">
                <a:latin typeface="+mn-ea"/>
                <a:cs typeface="+mn-ea"/>
              </a:rPr>
              <a:t>能使茶艺完整。</a:t>
            </a:r>
            <a:endParaRPr lang="zh-CN" altLang="en-US" sz="4400">
              <a:latin typeface="+mn-ea"/>
              <a:cs typeface="+mn-ea"/>
            </a:endParaRPr>
          </a:p>
          <a:p>
            <a:pPr marL="0" indent="0">
              <a:buNone/>
            </a:pPr>
            <a:r>
              <a:rPr lang="en-US" altLang="zh-CN" sz="4400">
                <a:latin typeface="+mn-ea"/>
                <a:cs typeface="+mn-ea"/>
              </a:rPr>
              <a:t>3</a:t>
            </a:r>
            <a:r>
              <a:rPr lang="zh-CN" altLang="en-US" sz="4400">
                <a:latin typeface="+mn-ea"/>
                <a:cs typeface="+mn-ea"/>
              </a:rPr>
              <a:t>、</a:t>
            </a:r>
            <a:r>
              <a:rPr lang="zh-CN" altLang="en-US" sz="4400">
                <a:solidFill>
                  <a:srgbClr val="FF0000"/>
                </a:solidFill>
                <a:latin typeface="+mn-ea"/>
                <a:cs typeface="+mn-ea"/>
              </a:rPr>
              <a:t>当且仅当</a:t>
            </a:r>
            <a:r>
              <a:rPr lang="zh-CN" altLang="en-US" sz="4400">
                <a:latin typeface="+mn-ea"/>
                <a:cs typeface="+mn-ea"/>
              </a:rPr>
              <a:t>具备茶艺</a:t>
            </a:r>
            <a:r>
              <a:rPr lang="zh-CN" altLang="zh-CN" sz="4400" dirty="0">
                <a:latin typeface="+mn-ea"/>
                <a:cs typeface="+mn-ea"/>
                <a:sym typeface="+mn-ea"/>
              </a:rPr>
              <a:t>人、茶、水、器、境、艺</a:t>
            </a:r>
            <a:r>
              <a:rPr lang="zh-CN" altLang="en-US" sz="4400">
                <a:latin typeface="+mn-ea"/>
                <a:cs typeface="+mn-ea"/>
              </a:rPr>
              <a:t>的六要素，才是完整的茶艺</a:t>
            </a:r>
            <a:r>
              <a:rPr lang="zh-CN" altLang="en-US" sz="3200">
                <a:latin typeface="+mn-ea"/>
                <a:cs typeface="+mn-ea"/>
              </a:rPr>
              <a:t>。</a:t>
            </a:r>
            <a:endParaRPr lang="zh-CN" altLang="en-US" sz="3200">
              <a:latin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b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br>
            <a:b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b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(3)运用</a:t>
            </a:r>
            <a:r>
              <a:rPr lang="zh-CN" altLang="zh-CN" sz="2400" b="1" u="sng" dirty="0">
                <a:latin typeface="宋体" panose="02010600030101010101" pitchFamily="2" charset="-122"/>
                <a:ea typeface="宋体" panose="02010600030101010101" pitchFamily="2" charset="-122"/>
                <a:cs typeface="宋体" panose="02010600030101010101" pitchFamily="2" charset="-122"/>
                <a:sym typeface="+mn-ea"/>
              </a:rPr>
              <a:t>文化</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的相关知识，从</a:t>
            </a:r>
            <a:r>
              <a:rPr lang="zh-CN" altLang="zh-CN" sz="2400" b="1"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材料二</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所列举的三个非物质文化遗产中任选一个，以“一项非遗一片情”为主题写一篇短评。</a:t>
            </a:r>
            <a:br>
              <a:rPr lang="zh-CN" altLang="zh-CN" sz="2400" b="1" dirty="0">
                <a:latin typeface="宋体" panose="02010600030101010101" pitchFamily="2" charset="-122"/>
                <a:ea typeface="宋体" panose="02010600030101010101" pitchFamily="2" charset="-122"/>
                <a:cs typeface="宋体" panose="02010600030101010101" pitchFamily="2" charset="-122"/>
              </a:rPr>
            </a:b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要求：①围绕主题，观点明确。</a:t>
            </a:r>
            <a:br>
              <a:rPr lang="zh-CN" altLang="zh-CN" sz="2400" b="1" dirty="0">
                <a:latin typeface="宋体" panose="02010600030101010101" pitchFamily="2" charset="-122"/>
                <a:ea typeface="宋体" panose="02010600030101010101" pitchFamily="2" charset="-122"/>
                <a:cs typeface="宋体" panose="02010600030101010101" pitchFamily="2" charset="-122"/>
              </a:rPr>
            </a:b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②论述充分，逻辑清晰。</a:t>
            </a:r>
            <a:br>
              <a:rPr lang="zh-CN" altLang="zh-CN" sz="2400" b="1" dirty="0">
                <a:latin typeface="宋体" panose="02010600030101010101" pitchFamily="2" charset="-122"/>
                <a:ea typeface="宋体" panose="02010600030101010101" pitchFamily="2" charset="-122"/>
                <a:cs typeface="宋体" panose="02010600030101010101" pitchFamily="2" charset="-122"/>
              </a:rPr>
            </a:b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③学科术语使用规范。</a:t>
            </a:r>
            <a:br>
              <a:rPr lang="zh-CN" altLang="zh-CN" sz="2400" b="1" dirty="0">
                <a:latin typeface="宋体" panose="02010600030101010101" pitchFamily="2" charset="-122"/>
                <a:ea typeface="宋体" panose="02010600030101010101" pitchFamily="2" charset="-122"/>
                <a:cs typeface="宋体" panose="02010600030101010101" pitchFamily="2" charset="-122"/>
              </a:rPr>
            </a:b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④总字数在</a:t>
            </a:r>
            <a:r>
              <a:rPr lang="zh-CN" altLang="zh-CN" sz="2400" b="1" dirty="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sym typeface="+mn-ea"/>
              </a:rPr>
              <a:t>150</a:t>
            </a:r>
            <a:r>
              <a:rPr lang="zh-CN" altLang="zh-CN" sz="2400" b="1" dirty="0">
                <a:latin typeface="宋体" panose="02010600030101010101" pitchFamily="2" charset="-122"/>
                <a:ea typeface="宋体" panose="02010600030101010101" pitchFamily="2" charset="-122"/>
                <a:cs typeface="宋体" panose="02010600030101010101" pitchFamily="2" charset="-122"/>
                <a:sym typeface="+mn-ea"/>
              </a:rPr>
              <a:t>个左右。</a:t>
            </a:r>
            <a:endParaRPr lang="zh-CN" altLang="zh-CN"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内容占位符 2"/>
          <p:cNvSpPr>
            <a:spLocks noGrp="1"/>
          </p:cNvSpPr>
          <p:nvPr>
            <p:ph idx="1"/>
          </p:nvPr>
        </p:nvSpPr>
        <p:spPr>
          <a:xfrm>
            <a:off x="494030" y="2249170"/>
            <a:ext cx="10859770" cy="3928110"/>
          </a:xfrm>
        </p:spPr>
        <p:txBody>
          <a:bodyPr/>
          <a:p>
            <a:endParaRPr lang="zh-CN" altLang="en-US"/>
          </a:p>
          <a:p>
            <a:pPr marL="0" indent="0">
              <a:buNone/>
            </a:pPr>
            <a:r>
              <a:rPr lang="zh-CN" altLang="en-US">
                <a:solidFill>
                  <a:srgbClr val="FF0000"/>
                </a:solidFill>
              </a:rPr>
              <a:t>湘绣：</a:t>
            </a:r>
            <a:endParaRPr lang="zh-CN" altLang="en-US">
              <a:solidFill>
                <a:srgbClr val="FF0000"/>
              </a:solidFill>
            </a:endParaRPr>
          </a:p>
          <a:p>
            <a:pPr marL="0" indent="0">
              <a:buNone/>
            </a:pPr>
            <a:r>
              <a:rPr lang="zh-CN" altLang="en-US"/>
              <a:t>湘绣具有浓郁的湘楚地方文化特色，是湖南民间艺人智慧的结品，凝聚着一代代湘绣传承人的心血和坚守，也是中华文明绵延传承的生动见证。保护和传承湘绣技艺，赋予湘绣新的时代内涵和现代表达形式，不仅能让更多的人感受到“针尖上的湖湘之美”，满足人们的精神文化需求，而且对延续历史文脉、坚定文化自信、建设社会主义文化强国具有重要意义。</a:t>
            </a:r>
            <a:endParaRPr lang="zh-CN" altLang="en-US"/>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6405" y="788957"/>
            <a:ext cx="11148060" cy="5688965"/>
          </a:xfrm>
        </p:spPr>
        <p:txBody>
          <a:bodyPr>
            <a:normAutofit fontScale="70000"/>
          </a:bodyPr>
          <a:lstStyle/>
          <a:p>
            <a:pPr marL="0" indent="0" fontAlgn="auto">
              <a:lnSpc>
                <a:spcPts val="4360"/>
              </a:lnSpc>
              <a:spcBef>
                <a:spcPts val="0"/>
              </a:spcBef>
              <a:spcAft>
                <a:spcPts val="0"/>
              </a:spcAft>
              <a:buNone/>
            </a:pPr>
            <a:r>
              <a:rPr lang="en-US" altLang="zh-CN" sz="4000" b="1" dirty="0">
                <a:latin typeface="华文中宋" panose="02010600040101010101" pitchFamily="2" charset="-122"/>
                <a:ea typeface="华文中宋" panose="02010600040101010101" pitchFamily="2" charset="-122"/>
              </a:rPr>
              <a:t>6</a:t>
            </a:r>
            <a:r>
              <a:rPr lang="zh-CN" altLang="zh-CN" sz="4000" b="1" dirty="0">
                <a:latin typeface="华文中宋" panose="02010600040101010101" pitchFamily="2" charset="-122"/>
                <a:ea typeface="华文中宋" panose="02010600040101010101" pitchFamily="2" charset="-122"/>
              </a:rPr>
              <a:t>．2022年“中国传统制茶技艺及其相关习俗”项目申遗成功。该项目世代传承，形成了系统完整的知识体系、成熟发达的传统技艺，体现了中国人所秉持的谦、和、礼、敬的价值观，对道德修养和人格塑造产生了深远影响，并通过丝绸之路促进了世界文明交流互鉴，在人类社会发展中发挥着重要作用。该项目</a:t>
            </a:r>
            <a:endParaRPr lang="zh-CN" altLang="zh-CN" sz="4000" b="1" dirty="0">
              <a:latin typeface="华文中宋" panose="02010600040101010101" pitchFamily="2" charset="-122"/>
              <a:ea typeface="华文中宋" panose="02010600040101010101" pitchFamily="2" charset="-122"/>
            </a:endParaRPr>
          </a:p>
          <a:p>
            <a:pPr marL="0" indent="0" fontAlgn="auto">
              <a:lnSpc>
                <a:spcPts val="4360"/>
              </a:lnSpc>
              <a:spcBef>
                <a:spcPts val="0"/>
              </a:spcBef>
              <a:spcAft>
                <a:spcPts val="0"/>
              </a:spcAft>
              <a:buNone/>
            </a:pPr>
            <a:r>
              <a:rPr lang="zh-CN" altLang="zh-CN" sz="4000" b="1" dirty="0">
                <a:latin typeface="华文中宋" panose="02010600040101010101" pitchFamily="2" charset="-122"/>
                <a:ea typeface="华文中宋" panose="02010600040101010101" pitchFamily="2" charset="-122"/>
              </a:rPr>
              <a:t>①涵养着我国和世界各国共同的精神价值追求</a:t>
            </a:r>
            <a:endParaRPr lang="zh-CN" altLang="zh-CN" sz="4000" b="1" dirty="0">
              <a:latin typeface="华文中宋" panose="02010600040101010101" pitchFamily="2" charset="-122"/>
              <a:ea typeface="华文中宋" panose="02010600040101010101" pitchFamily="2" charset="-122"/>
            </a:endParaRPr>
          </a:p>
          <a:p>
            <a:pPr marL="0" indent="0" fontAlgn="auto">
              <a:lnSpc>
                <a:spcPts val="4360"/>
              </a:lnSpc>
              <a:spcBef>
                <a:spcPts val="0"/>
              </a:spcBef>
              <a:spcAft>
                <a:spcPts val="0"/>
              </a:spcAft>
              <a:buNone/>
            </a:pPr>
            <a:r>
              <a:rPr lang="zh-CN" altLang="zh-CN" sz="4000" b="1" dirty="0">
                <a:latin typeface="华文中宋" panose="02010600040101010101" pitchFamily="2" charset="-122"/>
                <a:ea typeface="华文中宋" panose="02010600040101010101" pitchFamily="2" charset="-122"/>
              </a:rPr>
              <a:t>②已成为中华文明与世界交流互鉴的重要桥梁</a:t>
            </a:r>
            <a:endParaRPr lang="zh-CN" altLang="zh-CN" sz="4000" b="1" dirty="0">
              <a:latin typeface="华文中宋" panose="02010600040101010101" pitchFamily="2" charset="-122"/>
              <a:ea typeface="华文中宋" panose="02010600040101010101" pitchFamily="2" charset="-122"/>
            </a:endParaRPr>
          </a:p>
          <a:p>
            <a:pPr marL="0" indent="0" fontAlgn="auto">
              <a:lnSpc>
                <a:spcPts val="4360"/>
              </a:lnSpc>
              <a:spcBef>
                <a:spcPts val="0"/>
              </a:spcBef>
              <a:spcAft>
                <a:spcPts val="0"/>
              </a:spcAft>
              <a:buNone/>
            </a:pPr>
            <a:r>
              <a:rPr lang="zh-CN" altLang="zh-CN" sz="4000" b="1" dirty="0">
                <a:latin typeface="华文中宋" panose="02010600040101010101" pitchFamily="2" charset="-122"/>
                <a:ea typeface="华文中宋" panose="02010600040101010101" pitchFamily="2" charset="-122"/>
              </a:rPr>
              <a:t>③体现了社会意识在经济社会发展中起促进作用</a:t>
            </a:r>
            <a:endParaRPr lang="zh-CN" altLang="zh-CN" sz="4000" b="1" dirty="0">
              <a:latin typeface="华文中宋" panose="02010600040101010101" pitchFamily="2" charset="-122"/>
              <a:ea typeface="华文中宋" panose="02010600040101010101" pitchFamily="2" charset="-122"/>
            </a:endParaRPr>
          </a:p>
          <a:p>
            <a:pPr marL="0" indent="0" fontAlgn="auto">
              <a:lnSpc>
                <a:spcPts val="4360"/>
              </a:lnSpc>
              <a:spcBef>
                <a:spcPts val="0"/>
              </a:spcBef>
              <a:spcAft>
                <a:spcPts val="0"/>
              </a:spcAft>
              <a:buNone/>
            </a:pPr>
            <a:r>
              <a:rPr lang="zh-CN" altLang="zh-CN" sz="4000" b="1" dirty="0">
                <a:latin typeface="华文中宋" panose="02010600040101010101" pitchFamily="2" charset="-122"/>
                <a:ea typeface="华文中宋" panose="02010600040101010101" pitchFamily="2" charset="-122"/>
              </a:rPr>
              <a:t>④彰显着中华优秀传统文化博大精深、源远流长</a:t>
            </a:r>
            <a:endParaRPr lang="zh-CN" altLang="zh-CN" sz="4000" b="1" dirty="0">
              <a:latin typeface="华文中宋" panose="02010600040101010101" pitchFamily="2" charset="-122"/>
              <a:ea typeface="华文中宋" panose="02010600040101010101" pitchFamily="2" charset="-122"/>
            </a:endParaRPr>
          </a:p>
          <a:p>
            <a:pPr marL="0" indent="0" fontAlgn="auto">
              <a:lnSpc>
                <a:spcPts val="4360"/>
              </a:lnSpc>
              <a:spcBef>
                <a:spcPts val="0"/>
              </a:spcBef>
              <a:spcAft>
                <a:spcPts val="0"/>
              </a:spcAft>
              <a:buNone/>
            </a:pPr>
            <a:r>
              <a:rPr lang="zh-CN" altLang="zh-CN" sz="4000" b="1" dirty="0">
                <a:latin typeface="华文中宋" panose="02010600040101010101" pitchFamily="2" charset="-122"/>
                <a:ea typeface="华文中宋" panose="02010600040101010101" pitchFamily="2" charset="-122"/>
              </a:rPr>
              <a:t>A．①②	B．①③	C．②④	D．③④</a:t>
            </a:r>
            <a:endParaRPr lang="zh-CN" altLang="zh-CN" sz="4000" b="1" dirty="0">
              <a:latin typeface="华文中宋" panose="02010600040101010101" pitchFamily="2" charset="-122"/>
              <a:ea typeface="华文中宋" panose="02010600040101010101" pitchFamily="2" charset="-122"/>
            </a:endParaRPr>
          </a:p>
          <a:p>
            <a:endParaRPr lang="zh-CN" altLang="en-US" sz="4000" b="1" dirty="0">
              <a:latin typeface="华文中宋" panose="02010600040101010101" pitchFamily="2" charset="-122"/>
              <a:ea typeface="华文中宋" panose="02010600040101010101" pitchFamily="2" charset="-122"/>
            </a:endParaRPr>
          </a:p>
        </p:txBody>
      </p:sp>
      <p:sp>
        <p:nvSpPr>
          <p:cNvPr id="4" name="矩形 3"/>
          <p:cNvSpPr/>
          <p:nvPr/>
        </p:nvSpPr>
        <p:spPr>
          <a:xfrm>
            <a:off x="122108" y="157817"/>
            <a:ext cx="7465695" cy="521970"/>
          </a:xfrm>
          <a:prstGeom prst="rect">
            <a:avLst/>
          </a:prstGeom>
        </p:spPr>
        <p:txBody>
          <a:bodyPr wrap="none">
            <a:spAutoFit/>
          </a:bodyPr>
          <a:lstStyle/>
          <a:p>
            <a:pPr fontAlgn="ctr"/>
            <a:r>
              <a:rPr lang="zh-CN" altLang="zh-CN" sz="2800" b="1" kern="100" dirty="0">
                <a:latin typeface="华文中宋" panose="02010600040101010101" pitchFamily="2" charset="-122"/>
                <a:ea typeface="华文中宋" panose="02010600040101010101" pitchFamily="2" charset="-122"/>
                <a:cs typeface="Times New Roman" panose="02020603050405020304" pitchFamily="18" charset="0"/>
              </a:rPr>
              <a:t>环节四：后测巩固</a:t>
            </a:r>
            <a:r>
              <a:rPr lang="en-US" altLang="zh-CN" sz="2800" b="1" kern="100" dirty="0">
                <a:solidFill>
                  <a:srgbClr val="C00000"/>
                </a:solidFill>
                <a:latin typeface="华文中宋" panose="02010600040101010101" pitchFamily="2" charset="-122"/>
                <a:ea typeface="华文中宋" panose="02010600040101010101" pitchFamily="2" charset="-122"/>
                <a:cs typeface="宋体" panose="02010600030101010101" pitchFamily="2" charset="-122"/>
              </a:rPr>
              <a:t>---5</a:t>
            </a:r>
            <a:r>
              <a:rPr lang="zh-CN" altLang="zh-CN" sz="2800" b="1" kern="100" dirty="0">
                <a:solidFill>
                  <a:srgbClr val="C00000"/>
                </a:solidFill>
                <a:latin typeface="华文中宋" panose="02010600040101010101" pitchFamily="2" charset="-122"/>
                <a:ea typeface="华文中宋" panose="02010600040101010101" pitchFamily="2" charset="-122"/>
                <a:cs typeface="宋体" panose="02010600030101010101" pitchFamily="2" charset="-122"/>
              </a:rPr>
              <a:t>题挑战赛（限时</a:t>
            </a:r>
            <a:r>
              <a:rPr lang="en-US" altLang="zh-CN" sz="2800" b="1" kern="100" dirty="0">
                <a:solidFill>
                  <a:srgbClr val="C00000"/>
                </a:solidFill>
                <a:latin typeface="华文中宋" panose="02010600040101010101" pitchFamily="2" charset="-122"/>
                <a:ea typeface="华文中宋" panose="02010600040101010101" pitchFamily="2" charset="-122"/>
                <a:cs typeface="宋体" panose="02010600030101010101" pitchFamily="2" charset="-122"/>
              </a:rPr>
              <a:t>5</a:t>
            </a:r>
            <a:r>
              <a:rPr lang="zh-CN" altLang="zh-CN" sz="2800" b="1" kern="100" dirty="0">
                <a:solidFill>
                  <a:srgbClr val="C00000"/>
                </a:solidFill>
                <a:latin typeface="华文中宋" panose="02010600040101010101" pitchFamily="2" charset="-122"/>
                <a:ea typeface="华文中宋" panose="02010600040101010101" pitchFamily="2" charset="-122"/>
                <a:cs typeface="宋体" panose="02010600030101010101" pitchFamily="2" charset="-122"/>
              </a:rPr>
              <a:t>分钟）</a:t>
            </a:r>
            <a:endParaRPr lang="zh-CN" altLang="zh-CN" sz="2800" b="1" kern="100" dirty="0">
              <a:latin typeface="华文中宋" panose="02010600040101010101" pitchFamily="2" charset="-122"/>
              <a:ea typeface="华文中宋" panose="02010600040101010101" pitchFamily="2" charset="-122"/>
              <a:cs typeface="Times New Roman" panose="02020603050405020304" pitchFamily="18" charset="0"/>
            </a:endParaRPr>
          </a:p>
        </p:txBody>
      </p:sp>
      <p:pic>
        <p:nvPicPr>
          <p:cNvPr id="15" name="图片 1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7044" y="3358583"/>
            <a:ext cx="2387273" cy="2387273"/>
          </a:xfrm>
          <a:prstGeom prst="rect">
            <a:avLst/>
          </a:prstGeom>
        </p:spPr>
      </p:pic>
      <p:sp>
        <p:nvSpPr>
          <p:cNvPr id="2" name="矩形 1"/>
          <p:cNvSpPr/>
          <p:nvPr/>
        </p:nvSpPr>
        <p:spPr>
          <a:xfrm>
            <a:off x="9339580" y="4213860"/>
            <a:ext cx="666750"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C</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2424" y="242888"/>
            <a:ext cx="11563351" cy="6200775"/>
          </a:xfrm>
        </p:spPr>
        <p:txBody>
          <a:bodyPr>
            <a:normAutofit fontScale="90000" lnSpcReduction="20000"/>
          </a:bodyPr>
          <a:lstStyle/>
          <a:p>
            <a:pPr marL="0" indent="0">
              <a:lnSpc>
                <a:spcPct val="160000"/>
              </a:lnSpc>
              <a:buNone/>
            </a:pPr>
            <a:r>
              <a:rPr lang="en-US" altLang="zh-CN" sz="3000" b="1" dirty="0">
                <a:latin typeface="华文中宋" panose="02010600040101010101" pitchFamily="2" charset="-122"/>
                <a:ea typeface="华文中宋" panose="02010600040101010101" pitchFamily="2" charset="-122"/>
              </a:rPr>
              <a:t>7</a:t>
            </a:r>
            <a:r>
              <a:rPr lang="zh-CN" altLang="zh-CN" sz="3000" b="1" dirty="0">
                <a:latin typeface="华文中宋" panose="02010600040101010101" pitchFamily="2" charset="-122"/>
                <a:ea typeface="华文中宋" panose="02010600040101010101" pitchFamily="2" charset="-122"/>
              </a:rPr>
              <a:t>．20年来，吴立喜（黑龙江剪纸非遗传承人）通过线下、线上剪纸课堂的方式，用中国传统手作架起中华文化与世界的“侨”梁。如今，她的学生已达万余人，遍布50多个国家和地区。通过吴立喜的事迹我们应该认识到（   ）</a:t>
            </a:r>
            <a:endParaRPr lang="zh-CN" altLang="zh-CN" sz="3000" b="1" dirty="0">
              <a:latin typeface="华文中宋" panose="02010600040101010101" pitchFamily="2" charset="-122"/>
              <a:ea typeface="华文中宋" panose="02010600040101010101" pitchFamily="2" charset="-122"/>
            </a:endParaRPr>
          </a:p>
          <a:p>
            <a:pPr marL="0" indent="0">
              <a:lnSpc>
                <a:spcPct val="160000"/>
              </a:lnSpc>
              <a:buNone/>
            </a:pPr>
            <a:r>
              <a:rPr lang="zh-CN" altLang="zh-CN" sz="3000" b="1" dirty="0">
                <a:latin typeface="华文中宋" panose="02010600040101010101" pitchFamily="2" charset="-122"/>
                <a:ea typeface="华文中宋" panose="02010600040101010101" pitchFamily="2" charset="-122"/>
              </a:rPr>
              <a:t>①价值观是民族文化的核心和灵魂</a:t>
            </a:r>
            <a:endParaRPr lang="zh-CN" altLang="zh-CN" sz="3000" b="1" dirty="0">
              <a:latin typeface="华文中宋" panose="02010600040101010101" pitchFamily="2" charset="-122"/>
              <a:ea typeface="华文中宋" panose="02010600040101010101" pitchFamily="2" charset="-122"/>
            </a:endParaRPr>
          </a:p>
          <a:p>
            <a:pPr marL="0" indent="0">
              <a:lnSpc>
                <a:spcPct val="160000"/>
              </a:lnSpc>
              <a:buNone/>
            </a:pPr>
            <a:r>
              <a:rPr lang="zh-CN" altLang="zh-CN" sz="3000" b="1" dirty="0">
                <a:latin typeface="华文中宋" panose="02010600040101010101" pitchFamily="2" charset="-122"/>
                <a:ea typeface="华文中宋" panose="02010600040101010101" pitchFamily="2" charset="-122"/>
              </a:rPr>
              <a:t>②剪纸艺术充分展现了世界文化的多样性</a:t>
            </a:r>
            <a:endParaRPr lang="zh-CN" altLang="zh-CN" sz="3000" b="1" dirty="0">
              <a:latin typeface="华文中宋" panose="02010600040101010101" pitchFamily="2" charset="-122"/>
              <a:ea typeface="华文中宋" panose="02010600040101010101" pitchFamily="2" charset="-122"/>
            </a:endParaRPr>
          </a:p>
          <a:p>
            <a:pPr marL="0" indent="0">
              <a:lnSpc>
                <a:spcPct val="160000"/>
              </a:lnSpc>
              <a:buNone/>
            </a:pPr>
            <a:r>
              <a:rPr lang="zh-CN" altLang="zh-CN" sz="3000" b="1" dirty="0">
                <a:latin typeface="华文中宋" panose="02010600040101010101" pitchFamily="2" charset="-122"/>
                <a:ea typeface="华文中宋" panose="02010600040101010101" pitchFamily="2" charset="-122"/>
              </a:rPr>
              <a:t>③文化交流能构成文化发展的重要动力</a:t>
            </a:r>
            <a:endParaRPr lang="zh-CN" altLang="zh-CN" sz="3000" b="1" dirty="0">
              <a:latin typeface="华文中宋" panose="02010600040101010101" pitchFamily="2" charset="-122"/>
              <a:ea typeface="华文中宋" panose="02010600040101010101" pitchFamily="2" charset="-122"/>
            </a:endParaRPr>
          </a:p>
          <a:p>
            <a:pPr marL="0" indent="0">
              <a:lnSpc>
                <a:spcPct val="160000"/>
              </a:lnSpc>
              <a:buNone/>
            </a:pPr>
            <a:r>
              <a:rPr lang="zh-CN" altLang="zh-CN" sz="3000" b="1" dirty="0">
                <a:latin typeface="华文中宋" panose="02010600040101010101" pitchFamily="2" charset="-122"/>
                <a:ea typeface="华文中宋" panose="02010600040101010101" pitchFamily="2" charset="-122"/>
              </a:rPr>
              <a:t>④要坚定文化自信，做中华文化的弘扬者</a:t>
            </a:r>
            <a:endParaRPr lang="zh-CN" altLang="zh-CN" sz="3000" b="1" dirty="0">
              <a:latin typeface="华文中宋" panose="02010600040101010101" pitchFamily="2" charset="-122"/>
              <a:ea typeface="华文中宋" panose="02010600040101010101" pitchFamily="2" charset="-122"/>
            </a:endParaRPr>
          </a:p>
          <a:p>
            <a:pPr marL="0" indent="0">
              <a:lnSpc>
                <a:spcPct val="160000"/>
              </a:lnSpc>
              <a:buNone/>
            </a:pPr>
            <a:r>
              <a:rPr lang="zh-CN" altLang="zh-CN" sz="3000" b="1" dirty="0">
                <a:latin typeface="华文中宋" panose="02010600040101010101" pitchFamily="2" charset="-122"/>
                <a:ea typeface="华文中宋" panose="02010600040101010101" pitchFamily="2" charset="-122"/>
              </a:rPr>
              <a:t>A．①②	B．①③	C．②④	D．③④</a:t>
            </a:r>
            <a:endParaRPr lang="zh-CN" altLang="zh-CN" sz="3000" b="1" dirty="0">
              <a:latin typeface="华文中宋" panose="02010600040101010101" pitchFamily="2" charset="-122"/>
              <a:ea typeface="华文中宋" panose="02010600040101010101" pitchFamily="2" charset="-122"/>
            </a:endParaRPr>
          </a:p>
        </p:txBody>
      </p:sp>
      <p:pic>
        <p:nvPicPr>
          <p:cNvPr id="15" name="图片 1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3829" y="3682433"/>
            <a:ext cx="2387273" cy="2387273"/>
          </a:xfrm>
          <a:prstGeom prst="rect">
            <a:avLst/>
          </a:prstGeom>
        </p:spPr>
      </p:pic>
      <p:sp>
        <p:nvSpPr>
          <p:cNvPr id="2" name="矩形 1"/>
          <p:cNvSpPr/>
          <p:nvPr/>
        </p:nvSpPr>
        <p:spPr>
          <a:xfrm>
            <a:off x="8949055" y="4558030"/>
            <a:ext cx="759460"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D</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23837" y="422903"/>
            <a:ext cx="11744326" cy="586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宋体" panose="02010600030101010101" pitchFamily="2" charset="-122"/>
              </a:rPr>
              <a:t>2.</a:t>
            </a:r>
            <a:r>
              <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rPr>
              <a:t>针对非物质文化遗产状况，某中学调研小组收集的资料如下：</a:t>
            </a:r>
            <a:endPar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rPr>
              <a:t>◆L市结合当地实际，实行“合作社+民间艺术家协会+公司+农户”的发展思路，形成种植、加工、销售、文创“一条龙”产业链，让农民吃上“手艺饭”。</a:t>
            </a:r>
            <a:endPar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rPr>
              <a:t>◆S省启动了“文化进万家----视频直播家乡年”活动，借力网络电商等新发展手段，“非遗+”培育孵化了一批淘宝村、淘宝镇，形成了非遗关联产业的规模化效应，促进乡村文旅消费旺起来。该小组拟向相关部门提交调研报告，报告的主题可以归纳为</a:t>
            </a:r>
            <a:endPar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rPr>
              <a:t>①构筑经济新业态，拓宽发展新空间            </a:t>
            </a:r>
            <a:endPar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rPr>
              <a:t>②完善乡村治理体系，助力乡村振兴</a:t>
            </a:r>
            <a:endPar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rPr>
              <a:t>③大力发展文化事业，提升中华文化影响力      </a:t>
            </a:r>
            <a:endPar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rPr>
              <a:t>④激发多元主体活力，推动经济高质量发展</a:t>
            </a:r>
            <a:endPar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rPr>
              <a:t>A．①②	B．①④	C．②③	D．③④</a:t>
            </a:r>
            <a:endParaRPr kumimoji="0" sz="2800" b="1" i="0" u="none" strike="noStrike" cap="none" normalizeH="0" baseline="0" dirty="0">
              <a:solidFill>
                <a:schemeClr val="tx1"/>
              </a:solidFill>
              <a:latin typeface="华文中宋" panose="02010600040101010101" pitchFamily="2" charset="-122"/>
              <a:ea typeface="华文中宋"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Arial" panose="020B0604020202020204" pitchFamily="34" charset="0"/>
            </a:endParaRPr>
          </a:p>
        </p:txBody>
      </p:sp>
      <p:pic>
        <p:nvPicPr>
          <p:cNvPr id="15" name="图片 1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70799" y="4361883"/>
            <a:ext cx="2387273" cy="2387273"/>
          </a:xfrm>
          <a:prstGeom prst="rect">
            <a:avLst/>
          </a:prstGeom>
        </p:spPr>
      </p:pic>
      <p:sp>
        <p:nvSpPr>
          <p:cNvPr id="2" name="矩形 1"/>
          <p:cNvSpPr/>
          <p:nvPr/>
        </p:nvSpPr>
        <p:spPr>
          <a:xfrm>
            <a:off x="10138093" y="5086350"/>
            <a:ext cx="695325"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B</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30505" y="270193"/>
            <a:ext cx="11649710" cy="461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8</a:t>
            </a:r>
            <a:r>
              <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．习近平同志在二十大报告中指出：“新时代十年的伟大变革，在党史、新中国史、改革开放史、社会主义发展史、中华民族发展史上具有里程碑意义。”深入开展“五史”学习教育，有利于（   ）</a:t>
            </a:r>
            <a:endPar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R="0" lvl="0" indent="0" algn="l" defTabSz="914400" rtl="0" eaLnBrk="0" fontAlgn="base" hangingPunct="0">
              <a:lnSpc>
                <a:spcPct val="15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①坚定历史自信，抵御外来思想文化的影响</a:t>
            </a:r>
            <a:endPar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R="0" lvl="0" indent="0" algn="l" defTabSz="914400" rtl="0" eaLnBrk="0" fontAlgn="base" hangingPunct="0">
              <a:lnSpc>
                <a:spcPct val="15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②增强历史主动，坚定理想信念和民族认同</a:t>
            </a:r>
            <a:endPar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R="0" lvl="0" indent="0" algn="l" defTabSz="914400" rtl="0" eaLnBrk="0" fontAlgn="base" hangingPunct="0">
              <a:lnSpc>
                <a:spcPct val="15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③传承红色基因，丰富和发展中华民族精神的基本内涵</a:t>
            </a:r>
            <a:endPar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R="0" lvl="0" indent="0" algn="l" defTabSz="914400" rtl="0" eaLnBrk="0" fontAlgn="base" hangingPunct="0">
              <a:lnSpc>
                <a:spcPct val="15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④赓续红色血脉，树立正确的国家观、历史观、民族观</a:t>
            </a:r>
            <a:endPar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a:p>
            <a:pPr marR="0" lvl="0" indent="0" algn="l" defTabSz="914400" rtl="0" eaLnBrk="0" fontAlgn="base" hangingPunct="0">
              <a:lnSpc>
                <a:spcPct val="15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rPr>
              <a:t>A．①②	B．①④	C．②③	D．②④</a:t>
            </a:r>
            <a:endParaRPr kumimoji="0" lang="zh-CN" altLang="en-US" sz="2800" b="1" i="0" u="none" strike="noStrike" cap="none" normalizeH="0" baseline="0" dirty="0">
              <a:ln>
                <a:noFill/>
              </a:ln>
              <a:solidFill>
                <a:schemeClr val="tx1"/>
              </a:solidFill>
              <a:effectLst/>
              <a:latin typeface="华文中宋" panose="02010600040101010101" pitchFamily="2" charset="-122"/>
              <a:ea typeface="华文中宋" panose="02010600040101010101" pitchFamily="2" charset="-122"/>
              <a:cs typeface="Calibri" panose="020F0502020204030204" pitchFamily="34" charset="0"/>
            </a:endParaRPr>
          </a:p>
        </p:txBody>
      </p:sp>
      <p:pic>
        <p:nvPicPr>
          <p:cNvPr id="15" name="图片 1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50074" y="3918018"/>
            <a:ext cx="2387273" cy="2387273"/>
          </a:xfrm>
          <a:prstGeom prst="rect">
            <a:avLst/>
          </a:prstGeom>
        </p:spPr>
      </p:pic>
      <p:sp>
        <p:nvSpPr>
          <p:cNvPr id="2" name="矩形 1"/>
          <p:cNvSpPr/>
          <p:nvPr/>
        </p:nvSpPr>
        <p:spPr>
          <a:xfrm>
            <a:off x="9387841" y="4869815"/>
            <a:ext cx="759460"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D</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7795" y="208280"/>
            <a:ext cx="11994515" cy="5835015"/>
          </a:xfrm>
        </p:spPr>
        <p:txBody>
          <a:bodyPr>
            <a:normAutofit/>
          </a:bodyPr>
          <a:lstStyle/>
          <a:p>
            <a:pPr marL="0" indent="0">
              <a:lnSpc>
                <a:spcPct val="100000"/>
              </a:lnSpc>
              <a:buNone/>
            </a:pPr>
            <a:r>
              <a:rPr lang="en-US" altLang="zh-CN" b="1" dirty="0">
                <a:latin typeface="华文中宋" panose="02010600040101010101" pitchFamily="2" charset="-122"/>
                <a:ea typeface="华文中宋" panose="02010600040101010101" pitchFamily="2" charset="-122"/>
              </a:rPr>
              <a:t>9</a:t>
            </a:r>
            <a:r>
              <a:rPr lang="zh-CN" altLang="zh-CN" b="1" dirty="0">
                <a:latin typeface="华文中宋" panose="02010600040101010101" pitchFamily="2" charset="-122"/>
                <a:ea typeface="华文中宋" panose="02010600040101010101" pitchFamily="2" charset="-122"/>
              </a:rPr>
              <a:t>．</a:t>
            </a:r>
            <a:r>
              <a:rPr altLang="zh-CN" b="1" dirty="0">
                <a:latin typeface="华文中宋" panose="02010600040101010101" pitchFamily="2" charset="-122"/>
                <a:ea typeface="华文中宋" panose="02010600040101010101" pitchFamily="2" charset="-122"/>
              </a:rPr>
              <a:t>某设计师利用汉字形义相生的特质，挖掘其深厚的文化内涵，以中国传统水墨书写的“山、水、风、云”四字，结合文房四宝的形象，提炼出“字与笔恩重如山”“字与纸如鱼得水”“字与墨如沐春风”“字与砚闲逸如云”四种意象表达，受到民众一致好评。该设计</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A. 通过创新性地表达生动诠释了汉字蕴含的丰富情感</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B. 是设计师在发挥主观能动性的基础上改造客观世界</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C. 具有包容性，通过文化的交流互鉴展现其文化价值</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D. 善于推陈出新，赋予了中华传统文化新的基本特征</a:t>
            </a:r>
            <a:endParaRPr altLang="zh-CN" b="1" dirty="0">
              <a:latin typeface="华文中宋" panose="02010600040101010101" pitchFamily="2" charset="-122"/>
              <a:ea typeface="华文中宋" panose="02010600040101010101" pitchFamily="2" charset="-122"/>
            </a:endParaRPr>
          </a:p>
          <a:p>
            <a:endParaRPr lang="zh-CN" altLang="en-US" dirty="0"/>
          </a:p>
        </p:txBody>
      </p:sp>
      <p:pic>
        <p:nvPicPr>
          <p:cNvPr id="15" name="图片 1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2694" y="4356803"/>
            <a:ext cx="2387273" cy="2387273"/>
          </a:xfrm>
          <a:prstGeom prst="rect">
            <a:avLst/>
          </a:prstGeom>
        </p:spPr>
      </p:pic>
      <p:sp>
        <p:nvSpPr>
          <p:cNvPr id="2" name="矩形 1"/>
          <p:cNvSpPr/>
          <p:nvPr/>
        </p:nvSpPr>
        <p:spPr>
          <a:xfrm>
            <a:off x="7509828" y="5299075"/>
            <a:ext cx="737235"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A</a:t>
            </a:r>
            <a:endParaRPr lang="en-US" altLang="zh-CN" sz="7200" b="1">
              <a:solidFill>
                <a:schemeClr val="tx1"/>
              </a:solidFill>
              <a:effectLst>
                <a:outerShdw blurRad="38100" dist="19050" dir="2700000" algn="tl" rotWithShape="0">
                  <a:schemeClr val="dk1">
                    <a:alpha val="40000"/>
                  </a:schemeClr>
                </a:outerShdw>
              </a:effectLst>
            </a:endParaRPr>
          </a:p>
        </p:txBody>
      </p:sp>
      <p:pic>
        <p:nvPicPr>
          <p:cNvPr id="100005" name="图片 100005" descr="学科网(www.zxxk.com)--教育资源门户，提供试卷、教案、课件、论文、素材以及各类教学资源下载，还有大量而丰富的教学相关资讯！"/>
          <p:cNvPicPr>
            <a:picLocks noChangeAspect="1"/>
          </p:cNvPicPr>
          <p:nvPr>
            <p:custDataLst>
              <p:tags r:id="rId2"/>
            </p:custDataLst>
          </p:nvPr>
        </p:nvPicPr>
        <p:blipFill>
          <a:blip r:embed="rId3"/>
          <a:stretch>
            <a:fillRect/>
          </a:stretch>
        </p:blipFill>
        <p:spPr>
          <a:xfrm>
            <a:off x="9081135" y="2198370"/>
            <a:ext cx="2922905" cy="3218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1295" y="296545"/>
            <a:ext cx="11637010" cy="6034405"/>
          </a:xfrm>
        </p:spPr>
        <p:txBody>
          <a:bodyPr>
            <a:normAutofit/>
          </a:bodyPr>
          <a:lstStyle/>
          <a:p>
            <a:pPr marL="0" indent="0">
              <a:lnSpc>
                <a:spcPct val="100000"/>
              </a:lnSpc>
              <a:buNone/>
            </a:pPr>
            <a:r>
              <a:rPr lang="en-US" altLang="zh-CN" b="1" dirty="0">
                <a:latin typeface="华文中宋" panose="02010600040101010101" pitchFamily="2" charset="-122"/>
                <a:ea typeface="华文中宋" panose="02010600040101010101" pitchFamily="2" charset="-122"/>
              </a:rPr>
              <a:t>10</a:t>
            </a:r>
            <a:r>
              <a:rPr lang="zh-CN" altLang="zh-CN" b="1" dirty="0">
                <a:latin typeface="华文中宋" panose="02010600040101010101" pitchFamily="2" charset="-122"/>
                <a:ea typeface="华文中宋" panose="02010600040101010101" pitchFamily="2" charset="-122"/>
              </a:rPr>
              <a:t>．</a:t>
            </a:r>
            <a:r>
              <a:rPr altLang="zh-CN" b="1" dirty="0">
                <a:latin typeface="华文中宋" panose="02010600040101010101" pitchFamily="2" charset="-122"/>
                <a:ea typeface="华文中宋" panose="02010600040101010101" pitchFamily="2" charset="-122"/>
              </a:rPr>
              <a:t>十年砥砺奋进，我们稳经济、促发展，战贫困、建小康，控疫情、抗大灾，应变局、化危机，攻克了一个个看似不可攻克的难关险阻，创造了一个个令人刮目相看的人间奇迹，中国人民的前进动力更加强大、奋斗精神更加昂扬、必胜信念更加坚定，焕发出更为强烈的历史自觉和主动精神。这说明（    ）</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①团结奋斗是中国人民创造历史伟业的必由之路</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②文化是人类实践的产物，是一个时代经济和政治的反映</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③世界观、人生观、价值观支配着人们的文化实践和文化生活</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④文化自信是一个国家和民族发展中更基本、更深沉、更持久的力量</a:t>
            </a:r>
            <a:endParaRPr altLang="zh-CN" b="1" dirty="0">
              <a:latin typeface="华文中宋" panose="02010600040101010101" pitchFamily="2" charset="-122"/>
              <a:ea typeface="华文中宋" panose="02010600040101010101" pitchFamily="2" charset="-122"/>
            </a:endParaRPr>
          </a:p>
          <a:p>
            <a:pPr marL="0" indent="0">
              <a:lnSpc>
                <a:spcPct val="100000"/>
              </a:lnSpc>
              <a:buNone/>
            </a:pPr>
            <a:r>
              <a:rPr altLang="zh-CN" b="1" dirty="0">
                <a:latin typeface="华文中宋" panose="02010600040101010101" pitchFamily="2" charset="-122"/>
                <a:ea typeface="华文中宋" panose="02010600040101010101" pitchFamily="2" charset="-122"/>
              </a:rPr>
              <a:t>A．①②	B．①③	C．②④	D．③④</a:t>
            </a:r>
            <a:endParaRPr altLang="zh-CN" b="1" dirty="0">
              <a:latin typeface="华文中宋" panose="02010600040101010101" pitchFamily="2" charset="-122"/>
              <a:ea typeface="华文中宋" panose="02010600040101010101" pitchFamily="2" charset="-122"/>
            </a:endParaRPr>
          </a:p>
          <a:p>
            <a:endParaRPr lang="zh-CN" altLang="en-US" b="1" dirty="0">
              <a:latin typeface="华文中宋" panose="02010600040101010101" pitchFamily="2" charset="-122"/>
              <a:ea typeface="华文中宋" panose="02010600040101010101" pitchFamily="2" charset="-122"/>
            </a:endParaRPr>
          </a:p>
        </p:txBody>
      </p:sp>
      <p:pic>
        <p:nvPicPr>
          <p:cNvPr id="15" name="图片 1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2849" y="4471103"/>
            <a:ext cx="2387273" cy="2387273"/>
          </a:xfrm>
          <a:prstGeom prst="rect">
            <a:avLst/>
          </a:prstGeom>
        </p:spPr>
      </p:pic>
      <p:sp>
        <p:nvSpPr>
          <p:cNvPr id="2" name="矩形 1"/>
          <p:cNvSpPr/>
          <p:nvPr/>
        </p:nvSpPr>
        <p:spPr>
          <a:xfrm>
            <a:off x="10087928" y="5381625"/>
            <a:ext cx="737235"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A</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rgbClr val="FF0000"/>
                </a:solidFill>
              </a:rPr>
              <a:t>二十大报告：</a:t>
            </a:r>
            <a:r>
              <a:rPr lang="zh-CN" altLang="en-US"/>
              <a:t>推进文化自信</a:t>
            </a:r>
            <a:r>
              <a:rPr lang="zh-CN" altLang="en-US"/>
              <a:t>自强，铸就社会主义文化</a:t>
            </a:r>
            <a:r>
              <a:rPr lang="zh-CN" altLang="en-US"/>
              <a:t>新辉煌</a:t>
            </a:r>
            <a:endParaRPr lang="zh-CN" altLang="en-US"/>
          </a:p>
        </p:txBody>
      </p:sp>
      <p:sp>
        <p:nvSpPr>
          <p:cNvPr id="3" name="内容占位符 2"/>
          <p:cNvSpPr>
            <a:spLocks noGrp="1"/>
          </p:cNvSpPr>
          <p:nvPr>
            <p:ph idx="1"/>
          </p:nvPr>
        </p:nvSpPr>
        <p:spPr/>
        <p:txBody>
          <a:bodyPr>
            <a:noAutofit/>
          </a:bodyPr>
          <a:p>
            <a:pPr marL="0" indent="0">
              <a:buNone/>
            </a:pPr>
            <a:r>
              <a:rPr lang="zh-CN" altLang="en-US" sz="4000"/>
              <a:t>全面建设社会主义现代化国家，必须坚持中国特色社会主义文化发展道路，增强文化自信，围绕举旗帜、聚民心、育新人、兴文化、展形象建设社会主义文化强国，发展面向现代化、面向世界、面向未来的，民族的科学的大众的社会主义文化，激发全民族文化创新创造活力，增强实现中华民族伟大复兴的精神力量。</a:t>
            </a:r>
            <a:endParaRPr lang="zh-CN" altLang="en-US" sz="4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custDataLst>
              <p:tags r:id="rId1"/>
            </p:custDataLst>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0675" y="720090"/>
            <a:ext cx="4800600" cy="4585335"/>
          </a:xfrm>
          <a:prstGeom prst="rect">
            <a:avLst/>
          </a:prstGeom>
        </p:spPr>
      </p:pic>
      <p:sp>
        <p:nvSpPr>
          <p:cNvPr id="3" name="文本框 2"/>
          <p:cNvSpPr txBox="1"/>
          <p:nvPr>
            <p:custDataLst>
              <p:tags r:id="rId3"/>
            </p:custDataLst>
          </p:nvPr>
        </p:nvSpPr>
        <p:spPr>
          <a:xfrm>
            <a:off x="4970145" y="2383155"/>
            <a:ext cx="6851015" cy="3669665"/>
          </a:xfrm>
          <a:prstGeom prst="rect">
            <a:avLst/>
          </a:prstGeom>
          <a:noFill/>
        </p:spPr>
        <p:txBody>
          <a:bodyPr wrap="square" rtlCol="0">
            <a:noAutofit/>
          </a:bodyPr>
          <a:p>
            <a:r>
              <a:rPr lang="zh-CN" altLang="en-US" sz="5400" b="1">
                <a:latin typeface="华文中宋" panose="02010600040101010101" pitchFamily="2" charset="-122"/>
                <a:ea typeface="华文中宋" panose="02010600040101010101" pitchFamily="2" charset="-122"/>
              </a:rPr>
              <a:t>谢谢指导！</a:t>
            </a:r>
            <a:endParaRPr lang="zh-CN" altLang="en-US" sz="5400" b="1">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2405" y="975201"/>
            <a:ext cx="10515600" cy="4351338"/>
          </a:xfrm>
        </p:spPr>
        <p:txBody>
          <a:bodyPr>
            <a:normAutofit fontScale="90000" lnSpcReduction="10000"/>
          </a:bodyPr>
          <a:lstStyle/>
          <a:p>
            <a:pPr marL="0" indent="0" fontAlgn="ctr">
              <a:buNone/>
            </a:pPr>
            <a:r>
              <a:rPr lang="en-US" altLang="zh-CN" b="1" dirty="0">
                <a:latin typeface="华文中宋" panose="02010600040101010101" pitchFamily="2" charset="-122"/>
                <a:ea typeface="华文中宋" panose="02010600040101010101" pitchFamily="2" charset="-122"/>
              </a:rPr>
              <a:t>3.</a:t>
            </a:r>
            <a:r>
              <a:rPr altLang="zh-CN" b="1" dirty="0">
                <a:latin typeface="华文中宋" panose="02010600040101010101" pitchFamily="2" charset="-122"/>
                <a:ea typeface="华文中宋" panose="02010600040101010101" pitchFamily="2" charset="-122"/>
              </a:rPr>
              <a:t>“如果博物馆也有朋友圈，它们会晒什么？当然晒宝贝。”近年来，我国出现了博物馆参观热潮，各类博物馆顺势掀起网上“晒宝热”，江苏鼓励博物馆充分运用数字技术，及时上线传播现有数字资源，积极打造能看、能听、能学、能玩的“无边界的博物馆”，助力博物馆热持续升温。下图是“晒宝热”中的展品。网上晒宝</a:t>
            </a:r>
            <a:endParaRPr altLang="zh-CN" b="1" dirty="0">
              <a:latin typeface="华文中宋" panose="02010600040101010101" pitchFamily="2" charset="-122"/>
              <a:ea typeface="华文中宋" panose="02010600040101010101" pitchFamily="2" charset="-122"/>
            </a:endParaRPr>
          </a:p>
          <a:p>
            <a:pPr fontAlgn="ctr"/>
            <a:endParaRPr altLang="zh-CN" b="1" dirty="0">
              <a:latin typeface="华文中宋" panose="02010600040101010101" pitchFamily="2" charset="-122"/>
              <a:ea typeface="华文中宋" panose="02010600040101010101" pitchFamily="2" charset="-122"/>
            </a:endParaRPr>
          </a:p>
          <a:p>
            <a:pPr marL="0" indent="0" fontAlgn="ctr">
              <a:buNone/>
            </a:pPr>
            <a:r>
              <a:rPr altLang="zh-CN" b="1" dirty="0">
                <a:latin typeface="华文中宋" panose="02010600040101010101" pitchFamily="2" charset="-122"/>
                <a:ea typeface="华文中宋" panose="02010600040101010101" pitchFamily="2" charset="-122"/>
              </a:rPr>
              <a:t>①能传播中华传统文化，增强中华文化影响力</a:t>
            </a:r>
            <a:endParaRPr altLang="zh-CN" b="1" dirty="0">
              <a:latin typeface="华文中宋" panose="02010600040101010101" pitchFamily="2" charset="-122"/>
              <a:ea typeface="华文中宋" panose="02010600040101010101" pitchFamily="2" charset="-122"/>
            </a:endParaRPr>
          </a:p>
          <a:p>
            <a:pPr marL="0" indent="0" fontAlgn="ctr">
              <a:buNone/>
            </a:pPr>
            <a:r>
              <a:rPr altLang="zh-CN" b="1" dirty="0">
                <a:latin typeface="华文中宋" panose="02010600040101010101" pitchFamily="2" charset="-122"/>
                <a:ea typeface="华文中宋" panose="02010600040101010101" pitchFamily="2" charset="-122"/>
              </a:rPr>
              <a:t>②促进了中华传统文化创造性转化、创新性发展</a:t>
            </a:r>
            <a:endParaRPr altLang="zh-CN" b="1" dirty="0">
              <a:latin typeface="华文中宋" panose="02010600040101010101" pitchFamily="2" charset="-122"/>
              <a:ea typeface="华文中宋" panose="02010600040101010101" pitchFamily="2" charset="-122"/>
            </a:endParaRPr>
          </a:p>
          <a:p>
            <a:pPr marL="0" indent="0" fontAlgn="ctr">
              <a:buNone/>
            </a:pPr>
            <a:r>
              <a:rPr altLang="zh-CN" b="1" dirty="0">
                <a:latin typeface="华文中宋" panose="02010600040101010101" pitchFamily="2" charset="-122"/>
                <a:ea typeface="华文中宋" panose="02010600040101010101" pitchFamily="2" charset="-122"/>
              </a:rPr>
              <a:t>③有利于发挥文化引领风尚、教育人民的功能</a:t>
            </a:r>
            <a:endParaRPr altLang="zh-CN" b="1" dirty="0">
              <a:latin typeface="华文中宋" panose="02010600040101010101" pitchFamily="2" charset="-122"/>
              <a:ea typeface="华文中宋" panose="02010600040101010101" pitchFamily="2" charset="-122"/>
            </a:endParaRPr>
          </a:p>
          <a:p>
            <a:pPr marL="0" indent="0" fontAlgn="ctr">
              <a:buNone/>
            </a:pPr>
            <a:r>
              <a:rPr altLang="zh-CN" b="1" dirty="0">
                <a:latin typeface="华文中宋" panose="02010600040101010101" pitchFamily="2" charset="-122"/>
                <a:ea typeface="华文中宋" panose="02010600040101010101" pitchFamily="2" charset="-122"/>
              </a:rPr>
              <a:t>④展示了文化的多样性和中华文化鲜明的民族性</a:t>
            </a:r>
            <a:endParaRPr altLang="zh-CN" b="1" dirty="0">
              <a:latin typeface="华文中宋" panose="02010600040101010101" pitchFamily="2" charset="-122"/>
              <a:ea typeface="华文中宋" panose="02010600040101010101" pitchFamily="2" charset="-122"/>
            </a:endParaRPr>
          </a:p>
          <a:p>
            <a:pPr marL="0" indent="0" fontAlgn="ctr">
              <a:buNone/>
            </a:pPr>
            <a:r>
              <a:rPr altLang="zh-CN" b="1" dirty="0">
                <a:latin typeface="华文中宋" panose="02010600040101010101" pitchFamily="2" charset="-122"/>
                <a:ea typeface="华文中宋" panose="02010600040101010101" pitchFamily="2" charset="-122"/>
              </a:rPr>
              <a:t>A．①②	B．①④	C．②③	D．③④</a:t>
            </a:r>
            <a:endParaRPr altLang="zh-CN" b="1" dirty="0">
              <a:latin typeface="华文中宋" panose="02010600040101010101" pitchFamily="2" charset="-122"/>
              <a:ea typeface="华文中宋" panose="02010600040101010101" pitchFamily="2" charset="-122"/>
            </a:endParaRPr>
          </a:p>
        </p:txBody>
      </p:sp>
      <p:pic>
        <p:nvPicPr>
          <p:cNvPr id="15" name="图片 1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6569" y="2489903"/>
            <a:ext cx="2387273" cy="2387273"/>
          </a:xfrm>
          <a:prstGeom prst="rect">
            <a:avLst/>
          </a:prstGeom>
        </p:spPr>
      </p:pic>
      <p:sp>
        <p:nvSpPr>
          <p:cNvPr id="2" name="矩形 1"/>
          <p:cNvSpPr/>
          <p:nvPr/>
        </p:nvSpPr>
        <p:spPr>
          <a:xfrm>
            <a:off x="7994333" y="3314065"/>
            <a:ext cx="695325"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B</a:t>
            </a:r>
            <a:endParaRPr lang="en-US" altLang="zh-CN" sz="7200" b="1">
              <a:solidFill>
                <a:schemeClr val="tx1"/>
              </a:solidFill>
              <a:effectLst>
                <a:outerShdw blurRad="38100" dist="19050" dir="2700000" algn="tl" rotWithShape="0">
                  <a:schemeClr val="dk1">
                    <a:alpha val="40000"/>
                  </a:schemeClr>
                </a:outerShdw>
              </a:effectLst>
            </a:endParaRPr>
          </a:p>
        </p:txBody>
      </p:sp>
      <p:pic>
        <p:nvPicPr>
          <p:cNvPr id="4" name="图片 3"/>
          <p:cNvPicPr>
            <a:picLocks noChangeAspect="1"/>
          </p:cNvPicPr>
          <p:nvPr>
            <p:custDataLst>
              <p:tags r:id="rId2"/>
            </p:custDataLst>
          </p:nvPr>
        </p:nvPicPr>
        <p:blipFill>
          <a:blip r:embed="rId3"/>
          <a:stretch>
            <a:fillRect/>
          </a:stretch>
        </p:blipFill>
        <p:spPr>
          <a:xfrm>
            <a:off x="9788525" y="4234815"/>
            <a:ext cx="2106295" cy="2278380"/>
          </a:xfrm>
          <a:prstGeom prst="rect">
            <a:avLst/>
          </a:prstGeom>
          <a:noFill/>
          <a:ln>
            <a:noFill/>
          </a:ln>
        </p:spPr>
      </p:pic>
      <p:pic>
        <p:nvPicPr>
          <p:cNvPr id="102" name="图片 101"/>
          <p:cNvPicPr/>
          <p:nvPr>
            <p:custDataLst>
              <p:tags r:id="rId4"/>
            </p:custDataLst>
          </p:nvPr>
        </p:nvPicPr>
        <p:blipFill>
          <a:blip r:embed="rId5"/>
          <a:srcRect l="13632" t="14935" r="8488" b="11102"/>
          <a:stretch>
            <a:fillRect/>
          </a:stretch>
        </p:blipFill>
        <p:spPr>
          <a:xfrm>
            <a:off x="8040370" y="4387850"/>
            <a:ext cx="1748155" cy="22567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19075"/>
            <a:ext cx="11987530" cy="5774055"/>
          </a:xfrm>
        </p:spPr>
        <p:txBody>
          <a:bodyPr>
            <a:noAutofit/>
          </a:bodyPr>
          <a:lstStyle/>
          <a:p>
            <a:pPr marL="0" indent="0">
              <a:buNone/>
            </a:pPr>
            <a:r>
              <a:rPr lang="en-US" altLang="zh-CN" b="1" dirty="0">
                <a:latin typeface="华文中宋" panose="02010600040101010101" pitchFamily="2" charset="-122"/>
                <a:ea typeface="华文中宋" panose="02010600040101010101" pitchFamily="2" charset="-122"/>
              </a:rPr>
              <a:t>4.</a:t>
            </a:r>
            <a:r>
              <a:rPr lang="zh-CN" altLang="zh-CN" b="1" dirty="0">
                <a:latin typeface="华文中宋" panose="02010600040101010101" pitchFamily="2" charset="-122"/>
                <a:ea typeface="华文中宋" panose="02010600040101010101" pitchFamily="2" charset="-122"/>
              </a:rPr>
              <a:t>近几年来，主旋律影视剧更是大放异彩。近两年，主旋律电影再一次探索出了新高度。新的中国主旋律电影，在题材上选择越来越丰富，真实、接地气成为表达的重点；表现形式也在不断突破，不再拘泥于一条线一个故事；同时更具国际化视野，影片的故事叙述也不再仅仅停留在中国的历史人物中，打造出适合国际传播的主旋律电影。主旋律电影的发展应</a:t>
            </a:r>
            <a:endParaRPr lang="zh-CN" altLang="zh-CN" b="1" dirty="0">
              <a:latin typeface="华文中宋" panose="02010600040101010101" pitchFamily="2" charset="-122"/>
              <a:ea typeface="华文中宋" panose="02010600040101010101" pitchFamily="2" charset="-122"/>
            </a:endParaRPr>
          </a:p>
          <a:p>
            <a:pPr marL="0" indent="0">
              <a:buNone/>
            </a:pPr>
            <a:r>
              <a:rPr lang="zh-CN" altLang="zh-CN" b="1" dirty="0">
                <a:latin typeface="华文中宋" panose="02010600040101010101" pitchFamily="2" charset="-122"/>
                <a:ea typeface="华文中宋" panose="02010600040101010101" pitchFamily="2" charset="-122"/>
              </a:rPr>
              <a:t>①坚持矛盾主要方面与次要方面相统一，将社会主义核心价值体系作为电影思想之魂</a:t>
            </a:r>
            <a:endParaRPr lang="zh-CN" altLang="zh-CN" b="1" dirty="0">
              <a:latin typeface="华文中宋" panose="02010600040101010101" pitchFamily="2" charset="-122"/>
              <a:ea typeface="华文中宋" panose="02010600040101010101" pitchFamily="2" charset="-122"/>
            </a:endParaRPr>
          </a:p>
          <a:p>
            <a:pPr marL="0" indent="0">
              <a:buNone/>
            </a:pPr>
            <a:r>
              <a:rPr lang="zh-CN" altLang="zh-CN" b="1" dirty="0">
                <a:latin typeface="华文中宋" panose="02010600040101010101" pitchFamily="2" charset="-122"/>
                <a:ea typeface="华文中宋" panose="02010600040101010101" pitchFamily="2" charset="-122"/>
              </a:rPr>
              <a:t>②辩证否定的实质是扬弃，自觉抵制腐朽文化，改造落后文化，实现文化有利质变</a:t>
            </a:r>
            <a:endParaRPr lang="zh-CN" altLang="zh-CN" b="1" dirty="0">
              <a:latin typeface="华文中宋" panose="02010600040101010101" pitchFamily="2" charset="-122"/>
              <a:ea typeface="华文中宋" panose="02010600040101010101" pitchFamily="2" charset="-122"/>
            </a:endParaRPr>
          </a:p>
          <a:p>
            <a:pPr marL="0" indent="0">
              <a:buNone/>
            </a:pPr>
            <a:r>
              <a:rPr lang="zh-CN" altLang="zh-CN" b="1" dirty="0">
                <a:latin typeface="华文中宋" panose="02010600040101010101" pitchFamily="2" charset="-122"/>
                <a:ea typeface="华文中宋" panose="02010600040101010101" pitchFamily="2" charset="-122"/>
              </a:rPr>
              <a:t>③立足时代之基，回答时代问题，创造以人民为中心的多元优秀文化产品</a:t>
            </a:r>
            <a:endParaRPr lang="zh-CN" altLang="zh-CN" b="1" dirty="0">
              <a:latin typeface="华文中宋" panose="02010600040101010101" pitchFamily="2" charset="-122"/>
              <a:ea typeface="华文中宋" panose="02010600040101010101" pitchFamily="2" charset="-122"/>
            </a:endParaRPr>
          </a:p>
          <a:p>
            <a:pPr marL="0" indent="0">
              <a:buNone/>
            </a:pPr>
            <a:r>
              <a:rPr lang="zh-CN" altLang="zh-CN" b="1" dirty="0">
                <a:latin typeface="华文中宋" panose="02010600040101010101" pitchFamily="2" charset="-122"/>
                <a:ea typeface="华文中宋" panose="02010600040101010101" pitchFamily="2" charset="-122"/>
              </a:rPr>
              <a:t>④融通古今中外不同资源，弘扬主旋律，体现中华民族的整体风貌和精神特征</a:t>
            </a:r>
            <a:endParaRPr lang="zh-CN" altLang="zh-CN" b="1" dirty="0">
              <a:latin typeface="华文中宋" panose="02010600040101010101" pitchFamily="2" charset="-122"/>
              <a:ea typeface="华文中宋" panose="02010600040101010101" pitchFamily="2" charset="-122"/>
            </a:endParaRPr>
          </a:p>
          <a:p>
            <a:pPr marL="0" indent="0">
              <a:buNone/>
            </a:pPr>
            <a:r>
              <a:rPr lang="zh-CN" altLang="zh-CN" b="1" dirty="0">
                <a:latin typeface="华文中宋" panose="02010600040101010101" pitchFamily="2" charset="-122"/>
                <a:ea typeface="华文中宋" panose="02010600040101010101" pitchFamily="2" charset="-122"/>
              </a:rPr>
              <a:t>A．①②	B．②③	C．①④	D．③④</a:t>
            </a:r>
            <a:endParaRPr lang="zh-CN" altLang="zh-CN" b="1" dirty="0">
              <a:latin typeface="华文中宋" panose="02010600040101010101" pitchFamily="2" charset="-122"/>
              <a:ea typeface="华文中宋" panose="02010600040101010101" pitchFamily="2" charset="-122"/>
            </a:endParaRPr>
          </a:p>
        </p:txBody>
      </p:sp>
      <p:pic>
        <p:nvPicPr>
          <p:cNvPr id="5122" name="图片 9" descr="IMG_25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137775" y="4994910"/>
            <a:ext cx="1694815" cy="184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图片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269" y="4580323"/>
            <a:ext cx="2387273" cy="2387273"/>
          </a:xfrm>
          <a:prstGeom prst="rect">
            <a:avLst/>
          </a:prstGeom>
        </p:spPr>
      </p:pic>
      <p:sp>
        <p:nvSpPr>
          <p:cNvPr id="2" name="矩形 1"/>
          <p:cNvSpPr/>
          <p:nvPr/>
        </p:nvSpPr>
        <p:spPr>
          <a:xfrm>
            <a:off x="7892098" y="5315585"/>
            <a:ext cx="695325"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B</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286" y="739774"/>
            <a:ext cx="11477627" cy="5160963"/>
          </a:xfrm>
        </p:spPr>
        <p:txBody>
          <a:bodyPr>
            <a:noAutofit/>
          </a:bodyPr>
          <a:lstStyle/>
          <a:p>
            <a:pPr marL="0" indent="0">
              <a:buNone/>
            </a:pPr>
            <a:r>
              <a:rPr lang="en-US" altLang="zh-CN" b="1" dirty="0">
                <a:latin typeface="华文中宋" panose="02010600040101010101" pitchFamily="2" charset="-122"/>
                <a:ea typeface="华文中宋" panose="02010600040101010101" pitchFamily="2" charset="-122"/>
              </a:rPr>
              <a:t>5.</a:t>
            </a:r>
            <a:r>
              <a:rPr lang="zh-CN" b="1" dirty="0">
                <a:latin typeface="华文中宋" panose="02010600040101010101" pitchFamily="2" charset="-122"/>
                <a:ea typeface="华文中宋" panose="02010600040101010101" pitchFamily="2" charset="-122"/>
              </a:rPr>
              <a:t>2022年10月，央视综合频道播出专题片《领航》。该片聚焦展现了以习近平同志为核心的党中央团结带领全党全国各族人民取得的历史性成就、发生的历史性变革，生动呈现了新时代人民群众的幸福美好生活和良好精神风貌。节目一经播出，引发强烈反响。这说明文艺创作要</a:t>
            </a:r>
            <a:endParaRPr lang="zh-CN" b="1" dirty="0">
              <a:latin typeface="华文中宋" panose="02010600040101010101" pitchFamily="2" charset="-122"/>
              <a:ea typeface="华文中宋" panose="02010600040101010101" pitchFamily="2" charset="-122"/>
            </a:endParaRPr>
          </a:p>
          <a:p>
            <a:pPr marL="0" indent="0">
              <a:buNone/>
            </a:pPr>
            <a:r>
              <a:rPr lang="zh-CN" b="1" dirty="0">
                <a:latin typeface="华文中宋" panose="02010600040101010101" pitchFamily="2" charset="-122"/>
                <a:ea typeface="华文中宋" panose="02010600040101010101" pitchFamily="2" charset="-122"/>
              </a:rPr>
              <a:t>①坚定理想信念，彰显爱国主义精神</a:t>
            </a:r>
            <a:endParaRPr lang="zh-CN" b="1" dirty="0">
              <a:latin typeface="华文中宋" panose="02010600040101010101" pitchFamily="2" charset="-122"/>
              <a:ea typeface="华文中宋" panose="02010600040101010101" pitchFamily="2" charset="-122"/>
            </a:endParaRPr>
          </a:p>
          <a:p>
            <a:pPr marL="0" indent="0">
              <a:buNone/>
            </a:pPr>
            <a:r>
              <a:rPr lang="zh-CN" b="1" dirty="0">
                <a:latin typeface="华文中宋" panose="02010600040101010101" pitchFamily="2" charset="-122"/>
                <a:ea typeface="华文中宋" panose="02010600040101010101" pitchFamily="2" charset="-122"/>
              </a:rPr>
              <a:t>②反映时代风貌，坚持以人民为中心</a:t>
            </a:r>
            <a:endParaRPr lang="zh-CN" b="1" dirty="0">
              <a:latin typeface="华文中宋" panose="02010600040101010101" pitchFamily="2" charset="-122"/>
              <a:ea typeface="华文中宋" panose="02010600040101010101" pitchFamily="2" charset="-122"/>
            </a:endParaRPr>
          </a:p>
          <a:p>
            <a:pPr marL="0" indent="0">
              <a:buNone/>
            </a:pPr>
            <a:r>
              <a:rPr lang="zh-CN" b="1" dirty="0">
                <a:latin typeface="华文中宋" panose="02010600040101010101" pitchFamily="2" charset="-122"/>
                <a:ea typeface="华文中宋" panose="02010600040101010101" pitchFamily="2" charset="-122"/>
              </a:rPr>
              <a:t>③领导文化发展，传承党的优良传统</a:t>
            </a:r>
            <a:endParaRPr lang="zh-CN" b="1" dirty="0">
              <a:latin typeface="华文中宋" panose="02010600040101010101" pitchFamily="2" charset="-122"/>
              <a:ea typeface="华文中宋" panose="02010600040101010101" pitchFamily="2" charset="-122"/>
            </a:endParaRPr>
          </a:p>
          <a:p>
            <a:pPr marL="0" indent="0">
              <a:buNone/>
            </a:pPr>
            <a:r>
              <a:rPr lang="zh-CN" b="1" dirty="0">
                <a:latin typeface="华文中宋" panose="02010600040101010101" pitchFamily="2" charset="-122"/>
                <a:ea typeface="华文中宋" panose="02010600040101010101" pitchFamily="2" charset="-122"/>
              </a:rPr>
              <a:t>④融通不同资源，提高人们科学修养</a:t>
            </a:r>
            <a:endParaRPr lang="zh-CN" b="1" dirty="0">
              <a:latin typeface="华文中宋" panose="02010600040101010101" pitchFamily="2" charset="-122"/>
              <a:ea typeface="华文中宋" panose="02010600040101010101" pitchFamily="2" charset="-122"/>
            </a:endParaRPr>
          </a:p>
          <a:p>
            <a:pPr marL="0" indent="0">
              <a:buNone/>
            </a:pPr>
            <a:r>
              <a:rPr lang="zh-CN" b="1" dirty="0">
                <a:latin typeface="华文中宋" panose="02010600040101010101" pitchFamily="2" charset="-122"/>
                <a:ea typeface="华文中宋" panose="02010600040101010101" pitchFamily="2" charset="-122"/>
              </a:rPr>
              <a:t>A．①②	B．①③	C．②④	D．③④</a:t>
            </a:r>
            <a:endParaRPr lang="zh-CN" b="1" dirty="0">
              <a:latin typeface="华文中宋" panose="02010600040101010101" pitchFamily="2" charset="-122"/>
              <a:ea typeface="华文中宋" panose="02010600040101010101" pitchFamily="2" charset="-122"/>
            </a:endParaRPr>
          </a:p>
        </p:txBody>
      </p:sp>
      <p:pic>
        <p:nvPicPr>
          <p:cNvPr id="15" name="图片 1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32319" y="3084898"/>
            <a:ext cx="2387273" cy="2387273"/>
          </a:xfrm>
          <a:prstGeom prst="rect">
            <a:avLst/>
          </a:prstGeom>
        </p:spPr>
      </p:pic>
      <p:sp>
        <p:nvSpPr>
          <p:cNvPr id="2" name="矩形 1"/>
          <p:cNvSpPr/>
          <p:nvPr/>
        </p:nvSpPr>
        <p:spPr>
          <a:xfrm>
            <a:off x="9529128" y="3908425"/>
            <a:ext cx="737235" cy="1198880"/>
          </a:xfrm>
          <a:prstGeom prst="rect">
            <a:avLst/>
          </a:prstGeom>
          <a:noFill/>
          <a:ln>
            <a:noFill/>
          </a:ln>
        </p:spPr>
        <p:txBody>
          <a:bodyPr wrap="none" rtlCol="0" anchor="t">
            <a:spAutoFit/>
          </a:bodyPr>
          <a:lstStyle/>
          <a:p>
            <a:pPr algn="ctr"/>
            <a:r>
              <a:rPr lang="en-US" altLang="zh-CN" sz="7200" b="1">
                <a:solidFill>
                  <a:schemeClr val="tx1"/>
                </a:solidFill>
                <a:effectLst>
                  <a:outerShdw blurRad="38100" dist="19050" dir="2700000" algn="tl" rotWithShape="0">
                    <a:schemeClr val="dk1">
                      <a:alpha val="40000"/>
                    </a:schemeClr>
                  </a:outerShdw>
                </a:effectLst>
              </a:rPr>
              <a:t>A</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92065" y="5357811"/>
            <a:ext cx="3586157" cy="521970"/>
          </a:xfrm>
          <a:prstGeom prst="rect">
            <a:avLst/>
          </a:prstGeom>
          <a:noFill/>
        </p:spPr>
        <p:txBody>
          <a:bodyPr wrap="square" rtlCol="0">
            <a:spAutoFit/>
          </a:bodyPr>
          <a:lstStyle/>
          <a:p>
            <a:r>
              <a:rPr lang="en-US" altLang="zh-CN" sz="2800" b="1" dirty="0">
                <a:latin typeface="华文中宋" panose="02010600040101010101" pitchFamily="2" charset="-122"/>
                <a:ea typeface="华文中宋" panose="02010600040101010101" pitchFamily="2" charset="-122"/>
              </a:rPr>
              <a:t>    </a:t>
            </a:r>
            <a:r>
              <a:rPr lang="zh-CN" altLang="en-US" sz="2800" b="1" dirty="0">
                <a:latin typeface="华文中宋" panose="02010600040101010101" pitchFamily="2" charset="-122"/>
                <a:ea typeface="华文中宋" panose="02010600040101010101" pitchFamily="2" charset="-122"/>
              </a:rPr>
              <a:t>南京</a:t>
            </a:r>
            <a:r>
              <a:rPr lang="zh-CN" altLang="en-US" sz="2800" b="1" dirty="0">
                <a:latin typeface="华文中宋" panose="02010600040101010101" pitchFamily="2" charset="-122"/>
                <a:ea typeface="华文中宋" panose="02010600040101010101" pitchFamily="2" charset="-122"/>
              </a:rPr>
              <a:t>白局</a:t>
            </a:r>
            <a:endParaRPr lang="zh-CN" altLang="en-US" sz="2800" b="1" dirty="0">
              <a:latin typeface="华文中宋" panose="02010600040101010101" pitchFamily="2" charset="-122"/>
              <a:ea typeface="华文中宋" panose="02010600040101010101" pitchFamily="2" charset="-122"/>
            </a:endParaRPr>
          </a:p>
        </p:txBody>
      </p:sp>
      <p:sp>
        <p:nvSpPr>
          <p:cNvPr id="19" name="文本框 18"/>
          <p:cNvSpPr txBox="1"/>
          <p:nvPr/>
        </p:nvSpPr>
        <p:spPr>
          <a:xfrm>
            <a:off x="391801" y="5357811"/>
            <a:ext cx="3586157" cy="521970"/>
          </a:xfrm>
          <a:prstGeom prst="rect">
            <a:avLst/>
          </a:prstGeom>
          <a:noFill/>
        </p:spPr>
        <p:txBody>
          <a:bodyPr wrap="square" rtlCol="0">
            <a:spAutoFit/>
          </a:bodyPr>
          <a:lstStyle/>
          <a:p>
            <a:r>
              <a:rPr lang="zh-CN" altLang="en-US" sz="2800" b="1" dirty="0">
                <a:latin typeface="华文中宋" panose="02010600040101010101" pitchFamily="2" charset="-122"/>
                <a:ea typeface="华文中宋" panose="02010600040101010101" pitchFamily="2" charset="-122"/>
              </a:rPr>
              <a:t>      南京</a:t>
            </a:r>
            <a:r>
              <a:rPr lang="zh-CN" altLang="en-US" sz="2800" b="1" dirty="0">
                <a:latin typeface="华文中宋" panose="02010600040101010101" pitchFamily="2" charset="-122"/>
                <a:ea typeface="华文中宋" panose="02010600040101010101" pitchFamily="2" charset="-122"/>
              </a:rPr>
              <a:t>云锦</a:t>
            </a:r>
            <a:endParaRPr lang="zh-CN" altLang="en-US" sz="2800" b="1" dirty="0">
              <a:latin typeface="华文中宋" panose="02010600040101010101" pitchFamily="2" charset="-122"/>
              <a:ea typeface="华文中宋" panose="02010600040101010101" pitchFamily="2" charset="-122"/>
            </a:endParaRPr>
          </a:p>
        </p:txBody>
      </p:sp>
      <p:sp>
        <p:nvSpPr>
          <p:cNvPr id="27" name="文本框 26"/>
          <p:cNvSpPr txBox="1"/>
          <p:nvPr/>
        </p:nvSpPr>
        <p:spPr>
          <a:xfrm>
            <a:off x="9700895" y="5356860"/>
            <a:ext cx="2961640" cy="436880"/>
          </a:xfrm>
          <a:prstGeom prst="rect">
            <a:avLst/>
          </a:prstGeom>
          <a:noFill/>
        </p:spPr>
        <p:txBody>
          <a:bodyPr wrap="square" rtlCol="0">
            <a:noAutofit/>
          </a:bodyPr>
          <a:lstStyle/>
          <a:p>
            <a:r>
              <a:rPr lang="zh-CN" altLang="en-US" sz="2800" b="1" dirty="0">
                <a:latin typeface="华文中宋" panose="02010600040101010101" pitchFamily="2" charset="-122"/>
                <a:ea typeface="华文中宋" panose="02010600040101010101" pitchFamily="2" charset="-122"/>
              </a:rPr>
              <a:t> 南京</a:t>
            </a:r>
            <a:r>
              <a:rPr lang="zh-CN" altLang="en-US" sz="2800" b="1" dirty="0">
                <a:latin typeface="华文中宋" panose="02010600040101010101" pitchFamily="2" charset="-122"/>
                <a:ea typeface="华文中宋" panose="02010600040101010101" pitchFamily="2" charset="-122"/>
              </a:rPr>
              <a:t>剪纸 </a:t>
            </a:r>
            <a:endParaRPr lang="en-US" altLang="zh-CN" sz="2800" b="1" dirty="0">
              <a:latin typeface="华文中宋" panose="02010600040101010101" pitchFamily="2" charset="-122"/>
              <a:ea typeface="华文中宋" panose="02010600040101010101" pitchFamily="2" charset="-122"/>
            </a:endParaRPr>
          </a:p>
        </p:txBody>
      </p:sp>
      <p:sp>
        <p:nvSpPr>
          <p:cNvPr id="28" name="文本框 27"/>
          <p:cNvSpPr txBox="1"/>
          <p:nvPr/>
        </p:nvSpPr>
        <p:spPr>
          <a:xfrm>
            <a:off x="0" y="5879465"/>
            <a:ext cx="12185650" cy="1368425"/>
          </a:xfrm>
          <a:prstGeom prst="rect">
            <a:avLst/>
          </a:prstGeom>
          <a:noFill/>
        </p:spPr>
        <p:txBody>
          <a:bodyPr wrap="square" rtlCol="0">
            <a:noAutofit/>
          </a:bodyPr>
          <a:lstStyle/>
          <a:p>
            <a:r>
              <a:rPr lang="zh-CN" altLang="en-US" sz="2800" b="1" dirty="0">
                <a:latin typeface="华文中宋" panose="02010600040101010101" pitchFamily="2" charset="-122"/>
                <a:ea typeface="华文中宋" panose="02010600040101010101" pitchFamily="2" charset="-122"/>
              </a:rPr>
              <a:t>根据南京文化的三幅图片，</a:t>
            </a:r>
            <a:r>
              <a:rPr lang="zh-CN" altLang="en-US" sz="2800" b="1" dirty="0">
                <a:latin typeface="华文中宋" panose="02010600040101010101" pitchFamily="2" charset="-122"/>
                <a:ea typeface="华文中宋" panose="02010600040101010101" pitchFamily="2" charset="-122"/>
              </a:rPr>
              <a:t>回想文化生活核心关键词，构建知识体系。（限时</a:t>
            </a:r>
            <a:r>
              <a:rPr lang="en-US" altLang="zh-CN" sz="2800" b="1" dirty="0">
                <a:latin typeface="华文中宋" panose="02010600040101010101" pitchFamily="2" charset="-122"/>
                <a:ea typeface="华文中宋" panose="02010600040101010101" pitchFamily="2" charset="-122"/>
              </a:rPr>
              <a:t>5</a:t>
            </a:r>
            <a:r>
              <a:rPr lang="zh-CN" altLang="en-US" sz="2800" b="1" dirty="0">
                <a:latin typeface="华文中宋" panose="02010600040101010101" pitchFamily="2" charset="-122"/>
                <a:ea typeface="华文中宋" panose="02010600040101010101" pitchFamily="2" charset="-122"/>
              </a:rPr>
              <a:t>分钟）</a:t>
            </a:r>
            <a:endParaRPr lang="zh-CN" altLang="en-US" sz="2800" b="1" dirty="0">
              <a:latin typeface="华文中宋" panose="02010600040101010101" pitchFamily="2" charset="-122"/>
              <a:ea typeface="华文中宋" panose="02010600040101010101" pitchFamily="2" charset="-122"/>
            </a:endParaRPr>
          </a:p>
        </p:txBody>
      </p:sp>
      <p:pic>
        <p:nvPicPr>
          <p:cNvPr id="3" name="图片 2" descr="南京云锦"/>
          <p:cNvPicPr>
            <a:picLocks noChangeAspect="1"/>
          </p:cNvPicPr>
          <p:nvPr/>
        </p:nvPicPr>
        <p:blipFill>
          <a:blip r:embed="rId1"/>
          <a:stretch>
            <a:fillRect/>
          </a:stretch>
        </p:blipFill>
        <p:spPr>
          <a:xfrm>
            <a:off x="84455" y="635"/>
            <a:ext cx="4091305" cy="4851400"/>
          </a:xfrm>
          <a:prstGeom prst="rect">
            <a:avLst/>
          </a:prstGeom>
        </p:spPr>
      </p:pic>
      <p:pic>
        <p:nvPicPr>
          <p:cNvPr id="4" name="图片 3" descr="南京白局"/>
          <p:cNvPicPr>
            <a:picLocks noChangeAspect="1"/>
          </p:cNvPicPr>
          <p:nvPr/>
        </p:nvPicPr>
        <p:blipFill>
          <a:blip r:embed="rId2"/>
          <a:stretch>
            <a:fillRect/>
          </a:stretch>
        </p:blipFill>
        <p:spPr>
          <a:xfrm>
            <a:off x="4226560" y="-4445"/>
            <a:ext cx="4029710" cy="4855845"/>
          </a:xfrm>
          <a:prstGeom prst="rect">
            <a:avLst/>
          </a:prstGeom>
        </p:spPr>
      </p:pic>
      <p:pic>
        <p:nvPicPr>
          <p:cNvPr id="7" name="图片 6" descr="南京剪纸"/>
          <p:cNvPicPr>
            <a:picLocks noChangeAspect="1"/>
          </p:cNvPicPr>
          <p:nvPr/>
        </p:nvPicPr>
        <p:blipFill>
          <a:blip r:embed="rId3"/>
          <a:stretch>
            <a:fillRect/>
          </a:stretch>
        </p:blipFill>
        <p:spPr>
          <a:xfrm>
            <a:off x="8301990" y="-635"/>
            <a:ext cx="4737100" cy="4942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additive="base">
                                        <p:cTn id="4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flipH="1">
            <a:off x="561357" y="2922357"/>
            <a:ext cx="1027163" cy="16506"/>
          </a:xfrm>
          <a:prstGeom prst="line">
            <a:avLst/>
          </a:prstGeom>
          <a:solidFill>
            <a:schemeClr val="accent1"/>
          </a:solidFill>
          <a:ln w="38100" cap="flat" cmpd="sng" algn="ctr">
            <a:solidFill>
              <a:srgbClr val="C00000"/>
            </a:solidFill>
            <a:prstDash val="solid"/>
            <a:round/>
            <a:headEnd type="none" w="med" len="med"/>
            <a:tailEnd type="none" w="med" len="med"/>
          </a:ln>
        </p:spPr>
      </p:cxnSp>
      <p:cxnSp>
        <p:nvCxnSpPr>
          <p:cNvPr id="31" name="直接连接符 30"/>
          <p:cNvCxnSpPr/>
          <p:nvPr>
            <p:custDataLst>
              <p:tags r:id="rId2"/>
            </p:custDataLst>
          </p:nvPr>
        </p:nvCxnSpPr>
        <p:spPr>
          <a:xfrm>
            <a:off x="9958815" y="4785597"/>
            <a:ext cx="12062" cy="810684"/>
          </a:xfrm>
          <a:prstGeom prst="line">
            <a:avLst/>
          </a:prstGeom>
          <a:solidFill>
            <a:schemeClr val="accent1"/>
          </a:solidFill>
          <a:ln w="38100" cap="flat" cmpd="sng" algn="ctr">
            <a:solidFill>
              <a:srgbClr val="C00000"/>
            </a:solidFill>
            <a:prstDash val="solid"/>
            <a:round/>
            <a:headEnd type="none" w="med" len="med"/>
            <a:tailEnd type="none" w="med" len="med"/>
          </a:ln>
        </p:spPr>
      </p:cxnSp>
      <p:sp>
        <p:nvSpPr>
          <p:cNvPr id="5" name="椭圆 4"/>
          <p:cNvSpPr/>
          <p:nvPr>
            <p:custDataLst>
              <p:tags r:id="rId3"/>
            </p:custDataLst>
          </p:nvPr>
        </p:nvSpPr>
        <p:spPr>
          <a:xfrm>
            <a:off x="648299" y="216993"/>
            <a:ext cx="274705" cy="274705"/>
          </a:xfrm>
          <a:prstGeom prst="ellipse">
            <a:avLst/>
          </a:prstGeom>
          <a:gradFill>
            <a:gsLst>
              <a:gs pos="0">
                <a:srgbClr val="E30000"/>
              </a:gs>
              <a:gs pos="100000">
                <a:srgbClr val="760303"/>
              </a:gs>
            </a:gsLst>
            <a:lin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26" name="TextBox 25"/>
          <p:cNvSpPr txBox="1"/>
          <p:nvPr>
            <p:custDataLst>
              <p:tags r:id="rId4"/>
            </p:custDataLst>
          </p:nvPr>
        </p:nvSpPr>
        <p:spPr>
          <a:xfrm>
            <a:off x="1053465" y="154305"/>
            <a:ext cx="4829175" cy="398780"/>
          </a:xfrm>
          <a:prstGeom prst="rect">
            <a:avLst/>
          </a:prstGeom>
          <a:noFill/>
        </p:spPr>
        <p:txBody>
          <a:bodyPr wrap="square" rtlCol="0">
            <a:spAutoFit/>
          </a:bodyPr>
          <a:lstStyle/>
          <a:p>
            <a:r>
              <a:rPr lang="zh-CN" altLang="zh-CN" sz="2000" b="1" kern="100" dirty="0">
                <a:latin typeface="华文中宋" panose="02010600040101010101" pitchFamily="2" charset="-122"/>
                <a:ea typeface="华文中宋" panose="02010600040101010101" pitchFamily="2" charset="-122"/>
                <a:cs typeface="宋体" panose="02010600030101010101" pitchFamily="2" charset="-122"/>
                <a:sym typeface="+mn-ea"/>
              </a:rPr>
              <a:t>环节二：</a:t>
            </a:r>
            <a:r>
              <a:rPr lang="zh-CN" altLang="en-US" sz="2000" b="1" kern="100" dirty="0">
                <a:latin typeface="华文中宋" panose="02010600040101010101" pitchFamily="2" charset="-122"/>
                <a:ea typeface="华文中宋" panose="02010600040101010101" pitchFamily="2" charset="-122"/>
                <a:cs typeface="宋体" panose="02010600030101010101" pitchFamily="2" charset="-122"/>
                <a:sym typeface="+mn-ea"/>
              </a:rPr>
              <a:t>打破壁垒</a:t>
            </a:r>
            <a:r>
              <a:rPr lang="en-US" altLang="zh-CN" sz="2000" b="1" kern="100" dirty="0">
                <a:latin typeface="华文中宋" panose="02010600040101010101" pitchFamily="2" charset="-122"/>
                <a:ea typeface="华文中宋" panose="02010600040101010101" pitchFamily="2" charset="-122"/>
                <a:cs typeface="宋体" panose="02010600030101010101" pitchFamily="2" charset="-122"/>
                <a:sym typeface="+mn-ea"/>
              </a:rPr>
              <a:t>   </a:t>
            </a:r>
            <a:r>
              <a:rPr lang="zh-CN" altLang="en-US" sz="2000" b="1" kern="100" dirty="0">
                <a:latin typeface="华文中宋" panose="02010600040101010101" pitchFamily="2" charset="-122"/>
                <a:ea typeface="华文中宋" panose="02010600040101010101" pitchFamily="2" charset="-122"/>
                <a:cs typeface="宋体" panose="02010600030101010101" pitchFamily="2" charset="-122"/>
                <a:sym typeface="+mn-ea"/>
              </a:rPr>
              <a:t>构建体系</a:t>
            </a:r>
            <a:endParaRPr lang="zh-CN" altLang="en-US" sz="2000" b="1" spc="300">
              <a:solidFill>
                <a:schemeClr val="tx1"/>
              </a:solidFill>
              <a:latin typeface="微软雅黑" panose="020B0503020204020204" charset="-122"/>
              <a:ea typeface="微软雅黑" panose="020B0503020204020204" charset="-122"/>
            </a:endParaRPr>
          </a:p>
        </p:txBody>
      </p:sp>
      <p:cxnSp>
        <p:nvCxnSpPr>
          <p:cNvPr id="28" name="直接连接符 27"/>
          <p:cNvCxnSpPr/>
          <p:nvPr>
            <p:custDataLst>
              <p:tags r:id="rId5"/>
            </p:custDataLst>
          </p:nvPr>
        </p:nvCxnSpPr>
        <p:spPr>
          <a:xfrm flipH="1">
            <a:off x="3118799" y="283223"/>
            <a:ext cx="0" cy="2085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custDataLst>
              <p:tags r:id="rId6"/>
            </p:custDataLst>
          </p:nvPr>
        </p:nvGrpSpPr>
        <p:grpSpPr>
          <a:xfrm>
            <a:off x="5084709" y="768408"/>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49" name="圆角矩形 48"/>
            <p:cNvSpPr/>
            <p:nvPr>
              <p:custDataLst>
                <p:tags r:id="rId7"/>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bg1"/>
                </a:solidFill>
                <a:ea typeface="微软雅黑" panose="020B0503020204020204" charset="-122"/>
                <a:sym typeface="+mn-ea"/>
              </a:endParaRPr>
            </a:p>
          </p:txBody>
        </p:sp>
        <p:sp>
          <p:nvSpPr>
            <p:cNvPr id="50" name="圆角矩形 49"/>
            <p:cNvSpPr/>
            <p:nvPr>
              <p:custDataLst>
                <p:tags r:id="rId8"/>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400" b="1">
                  <a:solidFill>
                    <a:schemeClr val="bg1"/>
                  </a:solidFill>
                  <a:latin typeface="微软雅黑" panose="020B0503020204020204" charset="-122"/>
                  <a:ea typeface="微软雅黑" panose="020B0503020204020204" charset="-122"/>
                  <a:cs typeface="+mn-ea"/>
                  <a:sym typeface="+mn-ea"/>
                </a:rPr>
                <a:t>哲学与文化</a:t>
              </a:r>
              <a:endParaRPr lang="zh-CN" altLang="en-US" sz="2400" b="1">
                <a:solidFill>
                  <a:schemeClr val="bg1"/>
                </a:solidFill>
                <a:latin typeface="微软雅黑" panose="020B0503020204020204" charset="-122"/>
                <a:ea typeface="微软雅黑" panose="020B0503020204020204" charset="-122"/>
                <a:cs typeface="+mn-ea"/>
                <a:sym typeface="+mn-ea"/>
              </a:endParaRPr>
            </a:p>
          </p:txBody>
        </p:sp>
      </p:grpSp>
      <p:sp>
        <p:nvSpPr>
          <p:cNvPr id="3" name="矩形 2"/>
          <p:cNvSpPr/>
          <p:nvPr>
            <p:custDataLst>
              <p:tags r:id="rId9"/>
            </p:custDataLst>
          </p:nvPr>
        </p:nvSpPr>
        <p:spPr>
          <a:xfrm>
            <a:off x="6288990" y="1354360"/>
            <a:ext cx="45073" cy="280597"/>
          </a:xfrm>
          <a:prstGeom prst="rect">
            <a:avLst/>
          </a:prstGeom>
          <a:solidFill>
            <a:srgbClr val="4DBF4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charset="-122"/>
              <a:ea typeface="微软雅黑" panose="020B0503020204020204" charset="-122"/>
            </a:endParaRPr>
          </a:p>
        </p:txBody>
      </p:sp>
      <p:sp>
        <p:nvSpPr>
          <p:cNvPr id="4" name="矩形 3"/>
          <p:cNvSpPr/>
          <p:nvPr>
            <p:custDataLst>
              <p:tags r:id="rId10"/>
            </p:custDataLst>
          </p:nvPr>
        </p:nvSpPr>
        <p:spPr>
          <a:xfrm>
            <a:off x="2559971" y="1598137"/>
            <a:ext cx="7458038" cy="36186"/>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charset="-122"/>
              <a:ea typeface="微软雅黑" panose="020B0503020204020204" charset="-122"/>
            </a:endParaRPr>
          </a:p>
        </p:txBody>
      </p:sp>
      <p:sp>
        <p:nvSpPr>
          <p:cNvPr id="6" name="矩形 5"/>
          <p:cNvSpPr/>
          <p:nvPr>
            <p:custDataLst>
              <p:tags r:id="rId11"/>
            </p:custDataLst>
          </p:nvPr>
        </p:nvSpPr>
        <p:spPr>
          <a:xfrm>
            <a:off x="6288990" y="1594328"/>
            <a:ext cx="45073" cy="280597"/>
          </a:xfrm>
          <a:prstGeom prst="rect">
            <a:avLst/>
          </a:prstGeom>
          <a:solidFill>
            <a:srgbClr val="4DBF4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charset="-122"/>
              <a:ea typeface="微软雅黑" panose="020B0503020204020204" charset="-122"/>
            </a:endParaRPr>
          </a:p>
        </p:txBody>
      </p:sp>
      <p:sp>
        <p:nvSpPr>
          <p:cNvPr id="7" name="矩形 6"/>
          <p:cNvSpPr/>
          <p:nvPr>
            <p:custDataLst>
              <p:tags r:id="rId12"/>
            </p:custDataLst>
          </p:nvPr>
        </p:nvSpPr>
        <p:spPr>
          <a:xfrm>
            <a:off x="2537752" y="1598137"/>
            <a:ext cx="45073" cy="280597"/>
          </a:xfrm>
          <a:prstGeom prst="rect">
            <a:avLst/>
          </a:prstGeom>
          <a:solidFill>
            <a:srgbClr val="4DBF4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charset="-122"/>
              <a:ea typeface="微软雅黑" panose="020B0503020204020204" charset="-122"/>
            </a:endParaRPr>
          </a:p>
        </p:txBody>
      </p:sp>
      <p:sp>
        <p:nvSpPr>
          <p:cNvPr id="10" name="矩形 9"/>
          <p:cNvSpPr/>
          <p:nvPr>
            <p:custDataLst>
              <p:tags r:id="rId13"/>
            </p:custDataLst>
          </p:nvPr>
        </p:nvSpPr>
        <p:spPr>
          <a:xfrm>
            <a:off x="9972936" y="1638766"/>
            <a:ext cx="45073" cy="280597"/>
          </a:xfrm>
          <a:prstGeom prst="rect">
            <a:avLst/>
          </a:prstGeom>
          <a:solidFill>
            <a:srgbClr val="4DBF4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charset="-122"/>
              <a:ea typeface="微软雅黑" panose="020B0503020204020204" charset="-122"/>
            </a:endParaRPr>
          </a:p>
        </p:txBody>
      </p:sp>
      <p:grpSp>
        <p:nvGrpSpPr>
          <p:cNvPr id="11" name="组合 10"/>
          <p:cNvGrpSpPr/>
          <p:nvPr>
            <p:custDataLst>
              <p:tags r:id="rId14"/>
            </p:custDataLst>
          </p:nvPr>
        </p:nvGrpSpPr>
        <p:grpSpPr>
          <a:xfrm>
            <a:off x="1183015" y="1936504"/>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34" name="圆角矩形 33"/>
            <p:cNvSpPr/>
            <p:nvPr>
              <p:custDataLst>
                <p:tags r:id="rId15"/>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bg1"/>
                </a:solidFill>
                <a:ea typeface="微软雅黑" panose="020B0503020204020204" charset="-122"/>
                <a:sym typeface="+mn-ea"/>
              </a:endParaRPr>
            </a:p>
          </p:txBody>
        </p:sp>
        <p:sp>
          <p:nvSpPr>
            <p:cNvPr id="43" name="圆角矩形 42"/>
            <p:cNvSpPr/>
            <p:nvPr>
              <p:custDataLst>
                <p:tags r:id="rId16"/>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000" b="1">
                  <a:solidFill>
                    <a:schemeClr val="bg1"/>
                  </a:solidFill>
                  <a:latin typeface="微软雅黑" panose="020B0503020204020204" charset="-122"/>
                  <a:ea typeface="微软雅黑" panose="020B0503020204020204" charset="-122"/>
                  <a:cs typeface="+mn-ea"/>
                  <a:sym typeface="+mn-ea"/>
                </a:rPr>
                <a:t>第一单元：探索世界与把握规律</a:t>
              </a:r>
              <a:endParaRPr lang="zh-CN" altLang="en-US" sz="2000" b="1">
                <a:solidFill>
                  <a:schemeClr val="bg1"/>
                </a:solidFill>
                <a:latin typeface="微软雅黑" panose="020B0503020204020204" charset="-122"/>
                <a:ea typeface="微软雅黑" panose="020B0503020204020204" charset="-122"/>
                <a:cs typeface="+mn-ea"/>
                <a:sym typeface="+mn-ea"/>
              </a:endParaRPr>
            </a:p>
          </p:txBody>
        </p:sp>
      </p:grpSp>
      <p:grpSp>
        <p:nvGrpSpPr>
          <p:cNvPr id="47" name="组合 46"/>
          <p:cNvGrpSpPr/>
          <p:nvPr>
            <p:custDataLst>
              <p:tags r:id="rId17"/>
            </p:custDataLst>
          </p:nvPr>
        </p:nvGrpSpPr>
        <p:grpSpPr>
          <a:xfrm>
            <a:off x="5209136" y="1901588"/>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51" name="圆角矩形 50"/>
            <p:cNvSpPr/>
            <p:nvPr>
              <p:custDataLst>
                <p:tags r:id="rId18"/>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bg1"/>
                </a:solidFill>
                <a:ea typeface="微软雅黑" panose="020B0503020204020204" charset="-122"/>
                <a:sym typeface="+mn-ea"/>
              </a:endParaRPr>
            </a:p>
          </p:txBody>
        </p:sp>
        <p:sp>
          <p:nvSpPr>
            <p:cNvPr id="13" name="圆角矩形 12"/>
            <p:cNvSpPr/>
            <p:nvPr>
              <p:custDataLst>
                <p:tags r:id="rId19"/>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000" b="1">
                  <a:solidFill>
                    <a:schemeClr val="bg1"/>
                  </a:solidFill>
                  <a:latin typeface="微软雅黑" panose="020B0503020204020204" charset="-122"/>
                  <a:ea typeface="微软雅黑" panose="020B0503020204020204" charset="-122"/>
                  <a:cs typeface="+mn-ea"/>
                  <a:sym typeface="+mn-ea"/>
                </a:rPr>
                <a:t>第二单元：认识社会与价值选择</a:t>
              </a:r>
              <a:endParaRPr lang="zh-CN" altLang="en-US" sz="2000" b="1">
                <a:solidFill>
                  <a:schemeClr val="bg1"/>
                </a:solidFill>
                <a:latin typeface="微软雅黑" panose="020B0503020204020204" charset="-122"/>
                <a:ea typeface="微软雅黑" panose="020B0503020204020204" charset="-122"/>
                <a:cs typeface="+mn-ea"/>
                <a:sym typeface="+mn-ea"/>
              </a:endParaRPr>
            </a:p>
          </p:txBody>
        </p:sp>
      </p:grpSp>
      <p:grpSp>
        <p:nvGrpSpPr>
          <p:cNvPr id="15" name="组合 14"/>
          <p:cNvGrpSpPr/>
          <p:nvPr>
            <p:custDataLst>
              <p:tags r:id="rId20"/>
            </p:custDataLst>
          </p:nvPr>
        </p:nvGrpSpPr>
        <p:grpSpPr>
          <a:xfrm>
            <a:off x="8792143" y="1987290"/>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54" name="圆角矩形 53"/>
            <p:cNvSpPr/>
            <p:nvPr>
              <p:custDataLst>
                <p:tags r:id="rId21"/>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bg1"/>
                </a:solidFill>
                <a:ea typeface="微软雅黑" panose="020B0503020204020204" charset="-122"/>
                <a:sym typeface="+mn-ea"/>
              </a:endParaRPr>
            </a:p>
          </p:txBody>
        </p:sp>
        <p:sp>
          <p:nvSpPr>
            <p:cNvPr id="16" name="圆角矩形 15"/>
            <p:cNvSpPr/>
            <p:nvPr>
              <p:custDataLst>
                <p:tags r:id="rId22"/>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000" b="1">
                  <a:solidFill>
                    <a:schemeClr val="bg1"/>
                  </a:solidFill>
                  <a:latin typeface="微软雅黑" panose="020B0503020204020204" charset="-122"/>
                  <a:ea typeface="微软雅黑" panose="020B0503020204020204" charset="-122"/>
                  <a:cs typeface="+mn-ea"/>
                  <a:sym typeface="+mn-ea"/>
                </a:rPr>
                <a:t>第三单元：文化传承与文化创新</a:t>
              </a:r>
              <a:endParaRPr lang="zh-CN" altLang="en-US" sz="2000" b="1">
                <a:solidFill>
                  <a:schemeClr val="bg1"/>
                </a:solidFill>
                <a:latin typeface="微软雅黑" panose="020B0503020204020204" charset="-122"/>
                <a:ea typeface="微软雅黑" panose="020B0503020204020204" charset="-122"/>
                <a:cs typeface="+mn-ea"/>
                <a:sym typeface="+mn-ea"/>
              </a:endParaRPr>
            </a:p>
          </p:txBody>
        </p:sp>
      </p:grpSp>
      <p:grpSp>
        <p:nvGrpSpPr>
          <p:cNvPr id="17" name="组合 16"/>
          <p:cNvGrpSpPr/>
          <p:nvPr>
            <p:custDataLst>
              <p:tags r:id="rId23"/>
            </p:custDataLst>
          </p:nvPr>
        </p:nvGrpSpPr>
        <p:grpSpPr>
          <a:xfrm>
            <a:off x="1183015" y="2631648"/>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18" name="圆角矩形 17"/>
            <p:cNvSpPr/>
            <p:nvPr>
              <p:custDataLst>
                <p:tags r:id="rId24"/>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60" name="圆角矩形 59"/>
            <p:cNvSpPr/>
            <p:nvPr>
              <p:custDataLst>
                <p:tags r:id="rId25"/>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第一课</a:t>
              </a:r>
              <a:r>
                <a:rPr lang="en-US" altLang="zh-CN" sz="1600" b="1">
                  <a:solidFill>
                    <a:schemeClr val="bg1"/>
                  </a:solidFill>
                  <a:latin typeface="微软雅黑" panose="020B0503020204020204" charset="-122"/>
                  <a:ea typeface="微软雅黑" panose="020B0503020204020204" charset="-122"/>
                  <a:cs typeface="+mn-ea"/>
                  <a:sym typeface="+mn-ea"/>
                </a:rPr>
                <a:t> </a:t>
              </a:r>
              <a:r>
                <a:rPr lang="zh-CN" altLang="en-US" sz="1600" b="1">
                  <a:solidFill>
                    <a:schemeClr val="bg1"/>
                  </a:solidFill>
                  <a:latin typeface="微软雅黑" panose="020B0503020204020204" charset="-122"/>
                  <a:ea typeface="微软雅黑" panose="020B0503020204020204" charset="-122"/>
                  <a:cs typeface="+mn-ea"/>
                  <a:sym typeface="+mn-ea"/>
                </a:rPr>
                <a:t>时代精神的精华</a:t>
              </a:r>
              <a:endParaRPr lang="zh-CN" altLang="en-US" sz="1600" b="1">
                <a:solidFill>
                  <a:schemeClr val="bg1"/>
                </a:solidFill>
                <a:latin typeface="微软雅黑" panose="020B0503020204020204" charset="-122"/>
                <a:ea typeface="微软雅黑" panose="020B0503020204020204" charset="-122"/>
                <a:cs typeface="+mn-ea"/>
                <a:sym typeface="+mn-ea"/>
              </a:endParaRPr>
            </a:p>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  </a:t>
              </a:r>
              <a:r>
                <a:rPr lang="zh-CN" altLang="en-US" sz="1600" b="1">
                  <a:solidFill>
                    <a:srgbClr val="FFFF00"/>
                  </a:solidFill>
                  <a:latin typeface="微软雅黑" panose="020B0503020204020204" charset="-122"/>
                  <a:ea typeface="微软雅黑" panose="020B0503020204020204" charset="-122"/>
                  <a:cs typeface="+mn-ea"/>
                  <a:sym typeface="+mn-ea"/>
                </a:rPr>
                <a:t>（什么是哲学）</a:t>
              </a:r>
              <a:endParaRPr lang="zh-CN" altLang="en-US" sz="1600" b="1">
                <a:solidFill>
                  <a:srgbClr val="FFFF00"/>
                </a:solidFill>
                <a:latin typeface="微软雅黑" panose="020B0503020204020204" charset="-122"/>
                <a:ea typeface="微软雅黑" panose="020B0503020204020204" charset="-122"/>
                <a:cs typeface="+mn-ea"/>
                <a:sym typeface="+mn-ea"/>
              </a:endParaRPr>
            </a:p>
          </p:txBody>
        </p:sp>
      </p:grpSp>
      <p:grpSp>
        <p:nvGrpSpPr>
          <p:cNvPr id="61" name="组合 60"/>
          <p:cNvGrpSpPr/>
          <p:nvPr>
            <p:custDataLst>
              <p:tags r:id="rId26"/>
            </p:custDataLst>
          </p:nvPr>
        </p:nvGrpSpPr>
        <p:grpSpPr>
          <a:xfrm>
            <a:off x="1183015" y="3324887"/>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62" name="圆角矩形 61"/>
            <p:cNvSpPr/>
            <p:nvPr>
              <p:custDataLst>
                <p:tags r:id="rId27"/>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63" name="圆角矩形 62"/>
            <p:cNvSpPr/>
            <p:nvPr>
              <p:custDataLst>
                <p:tags r:id="rId28"/>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olidFill>
                    <a:schemeClr val="bg1"/>
                  </a:solidFill>
                  <a:latin typeface="微软雅黑" panose="020B0503020204020204" charset="-122"/>
                  <a:ea typeface="微软雅黑" panose="020B0503020204020204" charset="-122"/>
                  <a:cs typeface="+mn-ea"/>
                  <a:sym typeface="+mn-ea"/>
                </a:rPr>
                <a:t>第二课</a:t>
              </a:r>
              <a:r>
                <a:rPr lang="en-US" altLang="zh-CN" sz="1600" b="1">
                  <a:solidFill>
                    <a:schemeClr val="bg1"/>
                  </a:solidFill>
                  <a:latin typeface="微软雅黑" panose="020B0503020204020204" charset="-122"/>
                  <a:ea typeface="微软雅黑" panose="020B0503020204020204" charset="-122"/>
                  <a:cs typeface="+mn-ea"/>
                  <a:sym typeface="+mn-ea"/>
                </a:rPr>
                <a:t> </a:t>
              </a:r>
              <a:r>
                <a:rPr sz="1600" b="1">
                  <a:solidFill>
                    <a:schemeClr val="bg1"/>
                  </a:solidFill>
                  <a:latin typeface="微软雅黑" panose="020B0503020204020204" charset="-122"/>
                  <a:ea typeface="微软雅黑" panose="020B0503020204020204" charset="-122"/>
                  <a:cs typeface="+mn-ea"/>
                  <a:sym typeface="+mn-ea"/>
                </a:rPr>
                <a:t>探究世界的本质</a:t>
              </a:r>
              <a:endParaRPr sz="1600" b="1">
                <a:solidFill>
                  <a:schemeClr val="bg1"/>
                </a:solidFill>
                <a:latin typeface="微软雅黑" panose="020B0503020204020204" charset="-122"/>
                <a:ea typeface="微软雅黑" panose="020B0503020204020204" charset="-122"/>
                <a:cs typeface="+mn-ea"/>
                <a:sym typeface="+mn-ea"/>
              </a:endParaRPr>
            </a:p>
            <a:p>
              <a:pPr lvl="0" algn="ctr">
                <a:buClrTx/>
                <a:buSzTx/>
                <a:buFontTx/>
              </a:pPr>
              <a:r>
                <a:rPr sz="1600" b="1">
                  <a:solidFill>
                    <a:schemeClr val="bg1"/>
                  </a:solidFill>
                  <a:latin typeface="微软雅黑" panose="020B0503020204020204" charset="-122"/>
                  <a:ea typeface="微软雅黑" panose="020B0503020204020204" charset="-122"/>
                  <a:cs typeface="+mn-ea"/>
                  <a:sym typeface="+mn-ea"/>
                </a:rPr>
                <a:t>  </a:t>
              </a:r>
              <a:r>
                <a:rPr sz="1600" b="1">
                  <a:solidFill>
                    <a:srgbClr val="FFFF00"/>
                  </a:solidFill>
                  <a:latin typeface="微软雅黑" panose="020B0503020204020204" charset="-122"/>
                  <a:ea typeface="微软雅黑" panose="020B0503020204020204" charset="-122"/>
                  <a:cs typeface="+mn-ea"/>
                  <a:sym typeface="+mn-ea"/>
                </a:rPr>
                <a:t>（</a:t>
              </a:r>
              <a:r>
                <a:rPr lang="zh-CN" sz="1600" b="1">
                  <a:solidFill>
                    <a:srgbClr val="FFFF00"/>
                  </a:solidFill>
                  <a:latin typeface="微软雅黑" panose="020B0503020204020204" charset="-122"/>
                  <a:ea typeface="微软雅黑" panose="020B0503020204020204" charset="-122"/>
                  <a:cs typeface="+mn-ea"/>
                  <a:sym typeface="+mn-ea"/>
                </a:rPr>
                <a:t>辩证</a:t>
              </a:r>
              <a:r>
                <a:rPr sz="1600" b="1">
                  <a:solidFill>
                    <a:srgbClr val="FFFF00"/>
                  </a:solidFill>
                  <a:latin typeface="微软雅黑" panose="020B0503020204020204" charset="-122"/>
                  <a:ea typeface="微软雅黑" panose="020B0503020204020204" charset="-122"/>
                  <a:cs typeface="+mn-ea"/>
                  <a:sym typeface="+mn-ea"/>
                </a:rPr>
                <a:t>唯物论）</a:t>
              </a:r>
              <a:endParaRPr sz="1600" b="1">
                <a:solidFill>
                  <a:srgbClr val="FFFF00"/>
                </a:solidFill>
                <a:latin typeface="微软雅黑" panose="020B0503020204020204" charset="-122"/>
                <a:ea typeface="微软雅黑" panose="020B0503020204020204" charset="-122"/>
                <a:cs typeface="+mn-ea"/>
                <a:sym typeface="+mn-ea"/>
              </a:endParaRPr>
            </a:p>
          </p:txBody>
        </p:sp>
      </p:grpSp>
      <p:grpSp>
        <p:nvGrpSpPr>
          <p:cNvPr id="64" name="组合 63"/>
          <p:cNvGrpSpPr/>
          <p:nvPr>
            <p:custDataLst>
              <p:tags r:id="rId29"/>
            </p:custDataLst>
          </p:nvPr>
        </p:nvGrpSpPr>
        <p:grpSpPr>
          <a:xfrm>
            <a:off x="1198251" y="4064470"/>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19" name="圆角矩形 18"/>
            <p:cNvSpPr/>
            <p:nvPr>
              <p:custDataLst>
                <p:tags r:id="rId30"/>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66" name="圆角矩形 65"/>
            <p:cNvSpPr/>
            <p:nvPr>
              <p:custDataLst>
                <p:tags r:id="rId31"/>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第三课</a:t>
              </a:r>
              <a:r>
                <a:rPr lang="en-US" altLang="zh-CN" sz="1600" b="1">
                  <a:solidFill>
                    <a:schemeClr val="bg1"/>
                  </a:solidFill>
                  <a:latin typeface="微软雅黑" panose="020B0503020204020204" charset="-122"/>
                  <a:ea typeface="微软雅黑" panose="020B0503020204020204" charset="-122"/>
                  <a:cs typeface="+mn-ea"/>
                  <a:sym typeface="+mn-ea"/>
                </a:rPr>
                <a:t> </a:t>
              </a:r>
              <a:r>
                <a:rPr sz="1600" b="1">
                  <a:solidFill>
                    <a:schemeClr val="bg1"/>
                  </a:solidFill>
                  <a:latin typeface="微软雅黑" panose="020B0503020204020204" charset="-122"/>
                  <a:ea typeface="微软雅黑" panose="020B0503020204020204" charset="-122"/>
                  <a:cs typeface="+mn-ea"/>
                  <a:sym typeface="+mn-ea"/>
                </a:rPr>
                <a:t>把握世界的规律</a:t>
              </a:r>
              <a:endParaRPr sz="1600" b="1">
                <a:solidFill>
                  <a:schemeClr val="bg1"/>
                </a:solidFill>
                <a:latin typeface="微软雅黑" panose="020B0503020204020204" charset="-122"/>
                <a:ea typeface="微软雅黑" panose="020B0503020204020204" charset="-122"/>
                <a:cs typeface="+mn-ea"/>
                <a:sym typeface="+mn-ea"/>
              </a:endParaRPr>
            </a:p>
            <a:p>
              <a:pPr lvl="0" algn="ctr">
                <a:buClrTx/>
                <a:buSzTx/>
                <a:buFontTx/>
              </a:pPr>
              <a:r>
                <a:rPr sz="1600" b="1">
                  <a:solidFill>
                    <a:schemeClr val="bg1"/>
                  </a:solidFill>
                  <a:latin typeface="微软雅黑" panose="020B0503020204020204" charset="-122"/>
                  <a:ea typeface="微软雅黑" panose="020B0503020204020204" charset="-122"/>
                  <a:cs typeface="+mn-ea"/>
                  <a:sym typeface="+mn-ea"/>
                </a:rPr>
                <a:t> </a:t>
              </a:r>
              <a:r>
                <a:rPr sz="1600" b="1">
                  <a:solidFill>
                    <a:srgbClr val="FFFF00"/>
                  </a:solidFill>
                  <a:latin typeface="微软雅黑" panose="020B0503020204020204" charset="-122"/>
                  <a:ea typeface="微软雅黑" panose="020B0503020204020204" charset="-122"/>
                  <a:cs typeface="+mn-ea"/>
                  <a:sym typeface="+mn-ea"/>
                </a:rPr>
                <a:t>（</a:t>
              </a:r>
              <a:r>
                <a:rPr lang="zh-CN" sz="1600" b="1">
                  <a:solidFill>
                    <a:srgbClr val="FFFF00"/>
                  </a:solidFill>
                  <a:latin typeface="微软雅黑" panose="020B0503020204020204" charset="-122"/>
                  <a:ea typeface="微软雅黑" panose="020B0503020204020204" charset="-122"/>
                  <a:cs typeface="+mn-ea"/>
                  <a:sym typeface="+mn-ea"/>
                </a:rPr>
                <a:t>唯物</a:t>
              </a:r>
              <a:r>
                <a:rPr sz="1600" b="1">
                  <a:solidFill>
                    <a:srgbClr val="FFFF00"/>
                  </a:solidFill>
                  <a:latin typeface="微软雅黑" panose="020B0503020204020204" charset="-122"/>
                  <a:ea typeface="微软雅黑" panose="020B0503020204020204" charset="-122"/>
                  <a:cs typeface="+mn-ea"/>
                  <a:sym typeface="+mn-ea"/>
                </a:rPr>
                <a:t>辩证法）</a:t>
              </a:r>
              <a:endParaRPr sz="1600" b="1">
                <a:solidFill>
                  <a:srgbClr val="FFFF00"/>
                </a:solidFill>
                <a:latin typeface="微软雅黑" panose="020B0503020204020204" charset="-122"/>
                <a:ea typeface="微软雅黑" panose="020B0503020204020204" charset="-122"/>
                <a:cs typeface="+mn-ea"/>
                <a:sym typeface="+mn-ea"/>
              </a:endParaRPr>
            </a:p>
          </p:txBody>
        </p:sp>
      </p:grpSp>
      <p:grpSp>
        <p:nvGrpSpPr>
          <p:cNvPr id="67" name="组合 66"/>
          <p:cNvGrpSpPr/>
          <p:nvPr>
            <p:custDataLst>
              <p:tags r:id="rId32"/>
            </p:custDataLst>
          </p:nvPr>
        </p:nvGrpSpPr>
        <p:grpSpPr>
          <a:xfrm>
            <a:off x="5240243" y="2631648"/>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68" name="圆角矩形 67"/>
            <p:cNvSpPr/>
            <p:nvPr>
              <p:custDataLst>
                <p:tags r:id="rId33"/>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69" name="圆角矩形 68"/>
            <p:cNvSpPr/>
            <p:nvPr>
              <p:custDataLst>
                <p:tags r:id="rId34"/>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第四课</a:t>
              </a:r>
              <a:r>
                <a:rPr lang="en-US" altLang="zh-CN" sz="1600" b="1">
                  <a:solidFill>
                    <a:schemeClr val="bg1"/>
                  </a:solidFill>
                  <a:latin typeface="微软雅黑" panose="020B0503020204020204" charset="-122"/>
                  <a:ea typeface="微软雅黑" panose="020B0503020204020204" charset="-122"/>
                  <a:cs typeface="+mn-ea"/>
                  <a:sym typeface="+mn-ea"/>
                </a:rPr>
                <a:t> </a:t>
              </a:r>
              <a:r>
                <a:rPr lang="zh-CN" altLang="en-US" sz="1600" b="1">
                  <a:solidFill>
                    <a:schemeClr val="bg1"/>
                  </a:solidFill>
                  <a:latin typeface="微软雅黑" panose="020B0503020204020204" charset="-122"/>
                  <a:ea typeface="微软雅黑" panose="020B0503020204020204" charset="-122"/>
                  <a:cs typeface="+mn-ea"/>
                  <a:sym typeface="+mn-ea"/>
                </a:rPr>
                <a:t>探索认识的奥秘</a:t>
              </a:r>
              <a:endParaRPr lang="zh-CN" altLang="en-US" sz="1600" b="1">
                <a:solidFill>
                  <a:schemeClr val="bg1"/>
                </a:solidFill>
                <a:latin typeface="微软雅黑" panose="020B0503020204020204" charset="-122"/>
                <a:ea typeface="微软雅黑" panose="020B0503020204020204" charset="-122"/>
                <a:cs typeface="+mn-ea"/>
                <a:sym typeface="+mn-ea"/>
              </a:endParaRPr>
            </a:p>
            <a:p>
              <a:pPr lvl="0" algn="ctr">
                <a:buClrTx/>
                <a:buSzTx/>
                <a:buFontTx/>
              </a:pPr>
              <a:r>
                <a:rPr lang="zh-CN" altLang="en-US" sz="1600" b="1">
                  <a:solidFill>
                    <a:srgbClr val="FFFF00"/>
                  </a:solidFill>
                  <a:latin typeface="微软雅黑" panose="020B0503020204020204" charset="-122"/>
                  <a:ea typeface="微软雅黑" panose="020B0503020204020204" charset="-122"/>
                  <a:cs typeface="+mn-ea"/>
                  <a:sym typeface="+mn-ea"/>
                </a:rPr>
                <a:t>（认识论）</a:t>
              </a:r>
              <a:endParaRPr lang="zh-CN" altLang="en-US" sz="1600" b="1">
                <a:solidFill>
                  <a:srgbClr val="FFFF00"/>
                </a:solidFill>
                <a:latin typeface="微软雅黑" panose="020B0503020204020204" charset="-122"/>
                <a:ea typeface="微软雅黑" panose="020B0503020204020204" charset="-122"/>
                <a:cs typeface="+mn-ea"/>
                <a:sym typeface="+mn-ea"/>
              </a:endParaRPr>
            </a:p>
          </p:txBody>
        </p:sp>
      </p:grpSp>
      <p:grpSp>
        <p:nvGrpSpPr>
          <p:cNvPr id="70" name="组合 69"/>
          <p:cNvGrpSpPr/>
          <p:nvPr>
            <p:custDataLst>
              <p:tags r:id="rId35"/>
            </p:custDataLst>
          </p:nvPr>
        </p:nvGrpSpPr>
        <p:grpSpPr>
          <a:xfrm>
            <a:off x="5224372" y="3376944"/>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71" name="圆角矩形 70"/>
            <p:cNvSpPr/>
            <p:nvPr>
              <p:custDataLst>
                <p:tags r:id="rId36"/>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72" name="圆角矩形 71"/>
            <p:cNvSpPr/>
            <p:nvPr>
              <p:custDataLst>
                <p:tags r:id="rId37"/>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第五课</a:t>
              </a:r>
              <a:r>
                <a:rPr lang="en-US" altLang="zh-CN" sz="1600" b="1">
                  <a:solidFill>
                    <a:schemeClr val="bg1"/>
                  </a:solidFill>
                  <a:latin typeface="微软雅黑" panose="020B0503020204020204" charset="-122"/>
                  <a:ea typeface="微软雅黑" panose="020B0503020204020204" charset="-122"/>
                  <a:cs typeface="+mn-ea"/>
                  <a:sym typeface="+mn-ea"/>
                </a:rPr>
                <a:t> </a:t>
              </a:r>
              <a:r>
                <a:rPr lang="zh-CN" altLang="en-US" sz="1600" b="1">
                  <a:solidFill>
                    <a:schemeClr val="bg1"/>
                  </a:solidFill>
                  <a:latin typeface="微软雅黑" panose="020B0503020204020204" charset="-122"/>
                  <a:ea typeface="微软雅黑" panose="020B0503020204020204" charset="-122"/>
                  <a:cs typeface="+mn-ea"/>
                  <a:sym typeface="+mn-ea"/>
                </a:rPr>
                <a:t>寻觅社会的真谛</a:t>
              </a:r>
              <a:endParaRPr lang="zh-CN" altLang="en-US" sz="1600" b="1">
                <a:solidFill>
                  <a:schemeClr val="bg1"/>
                </a:solidFill>
                <a:latin typeface="微软雅黑" panose="020B0503020204020204" charset="-122"/>
                <a:ea typeface="微软雅黑" panose="020B0503020204020204" charset="-122"/>
                <a:cs typeface="+mn-ea"/>
                <a:sym typeface="+mn-ea"/>
              </a:endParaRPr>
            </a:p>
            <a:p>
              <a:pPr lvl="0" algn="ctr">
                <a:buClrTx/>
                <a:buSzTx/>
                <a:buFontTx/>
              </a:pPr>
              <a:r>
                <a:rPr lang="zh-CN" altLang="en-US" sz="1600" b="1">
                  <a:solidFill>
                    <a:srgbClr val="FFFF00"/>
                  </a:solidFill>
                  <a:latin typeface="微软雅黑" panose="020B0503020204020204" charset="-122"/>
                  <a:ea typeface="微软雅黑" panose="020B0503020204020204" charset="-122"/>
                  <a:cs typeface="+mn-ea"/>
                  <a:sym typeface="+mn-ea"/>
                </a:rPr>
                <a:t>（人类</a:t>
              </a:r>
              <a:r>
                <a:rPr lang="zh-CN" altLang="en-US" sz="1600" b="1">
                  <a:solidFill>
                    <a:srgbClr val="FFFF00"/>
                  </a:solidFill>
                  <a:latin typeface="微软雅黑" panose="020B0503020204020204" charset="-122"/>
                  <a:ea typeface="微软雅黑" panose="020B0503020204020204" charset="-122"/>
                  <a:cs typeface="+mn-ea"/>
                  <a:sym typeface="+mn-ea"/>
                </a:rPr>
                <a:t>社会历史观）</a:t>
              </a:r>
              <a:endParaRPr lang="zh-CN" altLang="en-US" sz="1600" b="1">
                <a:solidFill>
                  <a:srgbClr val="FFFF00"/>
                </a:solidFill>
                <a:latin typeface="微软雅黑" panose="020B0503020204020204" charset="-122"/>
                <a:ea typeface="微软雅黑" panose="020B0503020204020204" charset="-122"/>
                <a:cs typeface="+mn-ea"/>
                <a:sym typeface="+mn-ea"/>
              </a:endParaRPr>
            </a:p>
          </p:txBody>
        </p:sp>
      </p:grpSp>
      <p:grpSp>
        <p:nvGrpSpPr>
          <p:cNvPr id="73" name="组合 72"/>
          <p:cNvGrpSpPr/>
          <p:nvPr>
            <p:custDataLst>
              <p:tags r:id="rId38"/>
            </p:custDataLst>
          </p:nvPr>
        </p:nvGrpSpPr>
        <p:grpSpPr>
          <a:xfrm>
            <a:off x="5270715" y="4119065"/>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74" name="圆角矩形 73"/>
            <p:cNvSpPr/>
            <p:nvPr>
              <p:custDataLst>
                <p:tags r:id="rId39"/>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75" name="圆角矩形 74"/>
            <p:cNvSpPr/>
            <p:nvPr>
              <p:custDataLst>
                <p:tags r:id="rId40"/>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第六课</a:t>
              </a:r>
              <a:r>
                <a:rPr lang="en-US" altLang="zh-CN" sz="1600" b="1">
                  <a:solidFill>
                    <a:schemeClr val="bg1"/>
                  </a:solidFill>
                  <a:latin typeface="微软雅黑" panose="020B0503020204020204" charset="-122"/>
                  <a:ea typeface="微软雅黑" panose="020B0503020204020204" charset="-122"/>
                  <a:cs typeface="+mn-ea"/>
                  <a:sym typeface="+mn-ea"/>
                </a:rPr>
                <a:t> </a:t>
              </a:r>
              <a:r>
                <a:rPr lang="zh-CN" altLang="en-US" sz="1600" b="1">
                  <a:solidFill>
                    <a:schemeClr val="bg1"/>
                  </a:solidFill>
                  <a:latin typeface="微软雅黑" panose="020B0503020204020204" charset="-122"/>
                  <a:ea typeface="微软雅黑" panose="020B0503020204020204" charset="-122"/>
                  <a:cs typeface="+mn-ea"/>
                  <a:sym typeface="+mn-ea"/>
                </a:rPr>
                <a:t>实现人生的价值</a:t>
              </a:r>
              <a:endParaRPr lang="zh-CN" altLang="en-US" sz="1600" b="1">
                <a:solidFill>
                  <a:schemeClr val="bg1"/>
                </a:solidFill>
                <a:latin typeface="微软雅黑" panose="020B0503020204020204" charset="-122"/>
                <a:ea typeface="微软雅黑" panose="020B0503020204020204" charset="-122"/>
                <a:cs typeface="+mn-ea"/>
                <a:sym typeface="+mn-ea"/>
              </a:endParaRPr>
            </a:p>
            <a:p>
              <a:pPr lvl="0" algn="ctr">
                <a:buClrTx/>
                <a:buSzTx/>
                <a:buFontTx/>
              </a:pPr>
              <a:r>
                <a:rPr lang="zh-CN" altLang="en-US" sz="1600" b="1">
                  <a:solidFill>
                    <a:srgbClr val="FFFF00"/>
                  </a:solidFill>
                  <a:latin typeface="微软雅黑" panose="020B0503020204020204" charset="-122"/>
                  <a:ea typeface="微软雅黑" panose="020B0503020204020204" charset="-122"/>
                  <a:cs typeface="+mn-ea"/>
                  <a:sym typeface="+mn-ea"/>
                </a:rPr>
                <a:t>（</a:t>
              </a:r>
              <a:r>
                <a:rPr lang="zh-CN" altLang="en-US" sz="1600" b="1">
                  <a:solidFill>
                    <a:srgbClr val="FFFF00"/>
                  </a:solidFill>
                  <a:latin typeface="微软雅黑" panose="020B0503020204020204" charset="-122"/>
                  <a:ea typeface="微软雅黑" panose="020B0503020204020204" charset="-122"/>
                  <a:cs typeface="+mn-ea"/>
                  <a:sym typeface="+mn-ea"/>
                </a:rPr>
                <a:t>人生价值观）</a:t>
              </a:r>
              <a:endParaRPr lang="zh-CN" altLang="en-US" sz="1600" b="1">
                <a:solidFill>
                  <a:srgbClr val="FFFF00"/>
                </a:solidFill>
                <a:latin typeface="微软雅黑" panose="020B0503020204020204" charset="-122"/>
                <a:ea typeface="微软雅黑" panose="020B0503020204020204" charset="-122"/>
                <a:cs typeface="+mn-ea"/>
                <a:sym typeface="+mn-ea"/>
              </a:endParaRPr>
            </a:p>
          </p:txBody>
        </p:sp>
      </p:grpSp>
      <p:grpSp>
        <p:nvGrpSpPr>
          <p:cNvPr id="76" name="组合 75"/>
          <p:cNvGrpSpPr/>
          <p:nvPr>
            <p:custDataLst>
              <p:tags r:id="rId41"/>
            </p:custDataLst>
          </p:nvPr>
        </p:nvGrpSpPr>
        <p:grpSpPr>
          <a:xfrm>
            <a:off x="8807379" y="2648788"/>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77" name="圆角矩形 76"/>
            <p:cNvSpPr/>
            <p:nvPr>
              <p:custDataLst>
                <p:tags r:id="rId42"/>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78" name="圆角矩形 77"/>
            <p:cNvSpPr/>
            <p:nvPr>
              <p:custDataLst>
                <p:tags r:id="rId43"/>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第七课</a:t>
              </a:r>
              <a:r>
                <a:rPr lang="en-US" altLang="zh-CN" sz="1600" b="1">
                  <a:solidFill>
                    <a:schemeClr val="bg1"/>
                  </a:solidFill>
                  <a:latin typeface="微软雅黑" panose="020B0503020204020204" charset="-122"/>
                  <a:ea typeface="微软雅黑" panose="020B0503020204020204" charset="-122"/>
                  <a:cs typeface="+mn-ea"/>
                  <a:sym typeface="+mn-ea"/>
                </a:rPr>
                <a:t> </a:t>
              </a:r>
              <a:r>
                <a:rPr lang="zh-CN" altLang="en-US" sz="1600" b="1">
                  <a:solidFill>
                    <a:schemeClr val="bg1"/>
                  </a:solidFill>
                  <a:latin typeface="微软雅黑" panose="020B0503020204020204" charset="-122"/>
                  <a:ea typeface="微软雅黑" panose="020B0503020204020204" charset="-122"/>
                  <a:cs typeface="+mn-ea"/>
                  <a:sym typeface="+mn-ea"/>
                </a:rPr>
                <a:t>继承发展中华优秀传统文化</a:t>
              </a:r>
              <a:r>
                <a:rPr lang="zh-CN" altLang="en-US" sz="1600" b="1">
                  <a:solidFill>
                    <a:srgbClr val="FFFF00"/>
                  </a:solidFill>
                  <a:latin typeface="微软雅黑" panose="020B0503020204020204" charset="-122"/>
                  <a:ea typeface="微软雅黑" panose="020B0503020204020204" charset="-122"/>
                  <a:cs typeface="+mn-ea"/>
                  <a:sym typeface="+mn-ea"/>
                </a:rPr>
                <a:t>（不</a:t>
              </a:r>
              <a:r>
                <a:rPr lang="zh-CN" altLang="en-US" sz="1600" b="1">
                  <a:solidFill>
                    <a:srgbClr val="FFFF00"/>
                  </a:solidFill>
                  <a:latin typeface="微软雅黑" panose="020B0503020204020204" charset="-122"/>
                  <a:ea typeface="微软雅黑" panose="020B0503020204020204" charset="-122"/>
                  <a:cs typeface="+mn-ea"/>
                  <a:sym typeface="+mn-ea"/>
                </a:rPr>
                <a:t>忘本来）</a:t>
              </a:r>
              <a:endParaRPr lang="zh-CN" altLang="en-US" sz="1600" b="1">
                <a:solidFill>
                  <a:srgbClr val="FFFF00"/>
                </a:solidFill>
                <a:latin typeface="微软雅黑" panose="020B0503020204020204" charset="-122"/>
                <a:ea typeface="微软雅黑" panose="020B0503020204020204" charset="-122"/>
                <a:cs typeface="+mn-ea"/>
                <a:sym typeface="+mn-ea"/>
              </a:endParaRPr>
            </a:p>
          </p:txBody>
        </p:sp>
      </p:grpSp>
      <p:grpSp>
        <p:nvGrpSpPr>
          <p:cNvPr id="79" name="组合 78"/>
          <p:cNvGrpSpPr/>
          <p:nvPr>
            <p:custDataLst>
              <p:tags r:id="rId44"/>
            </p:custDataLst>
          </p:nvPr>
        </p:nvGrpSpPr>
        <p:grpSpPr>
          <a:xfrm>
            <a:off x="8761671" y="3392814"/>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80" name="圆角矩形 79"/>
            <p:cNvSpPr/>
            <p:nvPr>
              <p:custDataLst>
                <p:tags r:id="rId45"/>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81" name="圆角矩形 80"/>
            <p:cNvSpPr/>
            <p:nvPr>
              <p:custDataLst>
                <p:tags r:id="rId46"/>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第八课</a:t>
              </a:r>
              <a:r>
                <a:rPr lang="en-US" altLang="zh-CN" sz="1600" b="1">
                  <a:solidFill>
                    <a:schemeClr val="bg1"/>
                  </a:solidFill>
                  <a:latin typeface="微软雅黑" panose="020B0503020204020204" charset="-122"/>
                  <a:ea typeface="微软雅黑" panose="020B0503020204020204" charset="-122"/>
                  <a:cs typeface="+mn-ea"/>
                  <a:sym typeface="+mn-ea"/>
                </a:rPr>
                <a:t> </a:t>
              </a:r>
              <a:r>
                <a:rPr lang="zh-CN" altLang="en-US" sz="1600" b="1">
                  <a:solidFill>
                    <a:schemeClr val="bg1"/>
                  </a:solidFill>
                  <a:latin typeface="微软雅黑" panose="020B0503020204020204" charset="-122"/>
                  <a:ea typeface="微软雅黑" panose="020B0503020204020204" charset="-122"/>
                  <a:cs typeface="+mn-ea"/>
                  <a:sym typeface="+mn-ea"/>
                </a:rPr>
                <a:t>学习借鉴外来文化的有益成果</a:t>
              </a:r>
              <a:r>
                <a:rPr lang="zh-CN" altLang="en-US" sz="1600" b="1">
                  <a:solidFill>
                    <a:srgbClr val="FFFF00"/>
                  </a:solidFill>
                  <a:latin typeface="微软雅黑" panose="020B0503020204020204" charset="-122"/>
                  <a:ea typeface="微软雅黑" panose="020B0503020204020204" charset="-122"/>
                  <a:cs typeface="+mn-ea"/>
                  <a:sym typeface="+mn-ea"/>
                </a:rPr>
                <a:t>(</a:t>
              </a:r>
              <a:r>
                <a:rPr lang="zh-CN" altLang="en-US" sz="1600" b="1">
                  <a:solidFill>
                    <a:srgbClr val="FFFF00"/>
                  </a:solidFill>
                  <a:latin typeface="微软雅黑" panose="020B0503020204020204" charset="-122"/>
                  <a:ea typeface="微软雅黑" panose="020B0503020204020204" charset="-122"/>
                  <a:cs typeface="+mn-ea"/>
                  <a:sym typeface="+mn-ea"/>
                </a:rPr>
                <a:t>吸收外来）</a:t>
              </a:r>
              <a:endParaRPr lang="zh-CN" altLang="en-US" sz="1600" b="1">
                <a:solidFill>
                  <a:srgbClr val="FFFF00"/>
                </a:solidFill>
                <a:latin typeface="微软雅黑" panose="020B0503020204020204" charset="-122"/>
                <a:ea typeface="微软雅黑" panose="020B0503020204020204" charset="-122"/>
                <a:cs typeface="+mn-ea"/>
                <a:sym typeface="+mn-ea"/>
              </a:endParaRPr>
            </a:p>
          </p:txBody>
        </p:sp>
      </p:grpSp>
      <p:grpSp>
        <p:nvGrpSpPr>
          <p:cNvPr id="82" name="组合 81"/>
          <p:cNvGrpSpPr/>
          <p:nvPr>
            <p:custDataLst>
              <p:tags r:id="rId47"/>
            </p:custDataLst>
          </p:nvPr>
        </p:nvGrpSpPr>
        <p:grpSpPr>
          <a:xfrm>
            <a:off x="8791509" y="4151442"/>
            <a:ext cx="2437130" cy="563098"/>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83" name="圆角矩形 82"/>
            <p:cNvSpPr/>
            <p:nvPr>
              <p:custDataLst>
                <p:tags r:id="rId48"/>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b="1">
                <a:solidFill>
                  <a:schemeClr val="bg1"/>
                </a:solidFill>
                <a:ea typeface="微软雅黑" panose="020B0503020204020204" charset="-122"/>
                <a:sym typeface="+mn-ea"/>
              </a:endParaRPr>
            </a:p>
          </p:txBody>
        </p:sp>
        <p:sp>
          <p:nvSpPr>
            <p:cNvPr id="84" name="圆角矩形 83"/>
            <p:cNvSpPr/>
            <p:nvPr>
              <p:custDataLst>
                <p:tags r:id="rId49"/>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a:solidFill>
                    <a:schemeClr val="bg1"/>
                  </a:solidFill>
                  <a:latin typeface="微软雅黑" panose="020B0503020204020204" charset="-122"/>
                  <a:ea typeface="微软雅黑" panose="020B0503020204020204" charset="-122"/>
                  <a:cs typeface="+mn-ea"/>
                  <a:sym typeface="+mn-ea"/>
                </a:rPr>
                <a:t>第九课</a:t>
              </a:r>
              <a:r>
                <a:rPr lang="en-US" altLang="zh-CN" sz="1600" b="1">
                  <a:solidFill>
                    <a:schemeClr val="bg1"/>
                  </a:solidFill>
                  <a:latin typeface="微软雅黑" panose="020B0503020204020204" charset="-122"/>
                  <a:ea typeface="微软雅黑" panose="020B0503020204020204" charset="-122"/>
                  <a:cs typeface="+mn-ea"/>
                  <a:sym typeface="+mn-ea"/>
                </a:rPr>
                <a:t> </a:t>
              </a:r>
              <a:r>
                <a:rPr lang="zh-CN" altLang="en-US" sz="1600" b="1">
                  <a:solidFill>
                    <a:schemeClr val="bg1"/>
                  </a:solidFill>
                  <a:latin typeface="微软雅黑" panose="020B0503020204020204" charset="-122"/>
                  <a:ea typeface="微软雅黑" panose="020B0503020204020204" charset="-122"/>
                  <a:cs typeface="+mn-ea"/>
                  <a:sym typeface="+mn-ea"/>
                </a:rPr>
                <a:t>发展中国特色社会主义文化</a:t>
              </a:r>
              <a:r>
                <a:rPr lang="zh-CN" altLang="en-US" sz="1600" b="1">
                  <a:solidFill>
                    <a:srgbClr val="FFFF00"/>
                  </a:solidFill>
                  <a:latin typeface="微软雅黑" panose="020B0503020204020204" charset="-122"/>
                  <a:ea typeface="微软雅黑" panose="020B0503020204020204" charset="-122"/>
                  <a:cs typeface="+mn-ea"/>
                  <a:sym typeface="+mn-ea"/>
                </a:rPr>
                <a:t>（</a:t>
              </a:r>
              <a:r>
                <a:rPr lang="zh-CN" altLang="en-US" sz="1600" b="1">
                  <a:solidFill>
                    <a:srgbClr val="FFFF00"/>
                  </a:solidFill>
                  <a:latin typeface="微软雅黑" panose="020B0503020204020204" charset="-122"/>
                  <a:ea typeface="微软雅黑" panose="020B0503020204020204" charset="-122"/>
                  <a:cs typeface="+mn-ea"/>
                  <a:sym typeface="+mn-ea"/>
                </a:rPr>
                <a:t>面向未来）</a:t>
              </a:r>
              <a:endParaRPr lang="zh-CN" altLang="en-US" sz="1600" b="1">
                <a:solidFill>
                  <a:srgbClr val="FFFF00"/>
                </a:solidFill>
                <a:latin typeface="微软雅黑" panose="020B0503020204020204" charset="-122"/>
                <a:ea typeface="微软雅黑" panose="020B0503020204020204" charset="-122"/>
                <a:cs typeface="+mn-ea"/>
                <a:sym typeface="+mn-ea"/>
              </a:endParaRPr>
            </a:p>
          </p:txBody>
        </p:sp>
      </p:grpSp>
      <p:sp>
        <p:nvSpPr>
          <p:cNvPr id="86" name="Text Box 8"/>
          <p:cNvSpPr txBox="1">
            <a:spLocks noChangeArrowheads="1"/>
          </p:cNvSpPr>
          <p:nvPr>
            <p:custDataLst>
              <p:tags r:id="rId50"/>
            </p:custDataLst>
          </p:nvPr>
        </p:nvSpPr>
        <p:spPr bwMode="auto">
          <a:xfrm>
            <a:off x="8029707" y="3140785"/>
            <a:ext cx="491362" cy="1945640"/>
          </a:xfrm>
          <a:prstGeom prst="rect">
            <a:avLst/>
          </a:prstGeom>
          <a:noFill/>
          <a:ln w="9525">
            <a:solidFill>
              <a:srgbClr val="FF0000"/>
            </a:solidFill>
            <a:prstDash val="dashDot"/>
            <a:miter lim="800000"/>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5071" tIns="49544" rIns="95071" bIns="49544">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tx1"/>
                </a:solidFill>
                <a:latin typeface="微软雅黑" panose="020B0503020204020204" charset="-122"/>
                <a:ea typeface="微软雅黑" panose="020B0503020204020204" charset="-122"/>
              </a:rPr>
              <a:t>历史唯物主义</a:t>
            </a:r>
            <a:endParaRPr lang="zh-CN" altLang="en-US" sz="2000" b="1">
              <a:solidFill>
                <a:schemeClr val="tx1"/>
              </a:solidFill>
              <a:latin typeface="微软雅黑" panose="020B0503020204020204" charset="-122"/>
              <a:ea typeface="微软雅黑" panose="020B0503020204020204" charset="-122"/>
            </a:endParaRPr>
          </a:p>
        </p:txBody>
      </p:sp>
      <p:cxnSp>
        <p:nvCxnSpPr>
          <p:cNvPr id="88" name="直接连接符 87"/>
          <p:cNvCxnSpPr/>
          <p:nvPr>
            <p:custDataLst>
              <p:tags r:id="rId51"/>
            </p:custDataLst>
          </p:nvPr>
        </p:nvCxnSpPr>
        <p:spPr>
          <a:xfrm>
            <a:off x="3542061" y="3631512"/>
            <a:ext cx="599919" cy="10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custDataLst>
              <p:tags r:id="rId52"/>
            </p:custDataLst>
          </p:nvPr>
        </p:nvCxnSpPr>
        <p:spPr>
          <a:xfrm>
            <a:off x="3527459" y="4380617"/>
            <a:ext cx="6145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53"/>
            </p:custDataLst>
          </p:nvPr>
        </p:nvCxnSpPr>
        <p:spPr>
          <a:xfrm flipV="1">
            <a:off x="4646038" y="2913514"/>
            <a:ext cx="594840" cy="6830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1" name="右大括号 90"/>
          <p:cNvSpPr/>
          <p:nvPr>
            <p:custDataLst>
              <p:tags r:id="rId54"/>
            </p:custDataLst>
          </p:nvPr>
        </p:nvSpPr>
        <p:spPr>
          <a:xfrm>
            <a:off x="7688166" y="3488040"/>
            <a:ext cx="336462" cy="98082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右大括号 91"/>
          <p:cNvSpPr/>
          <p:nvPr>
            <p:custDataLst>
              <p:tags r:id="rId55"/>
            </p:custDataLst>
          </p:nvPr>
        </p:nvSpPr>
        <p:spPr>
          <a:xfrm rot="5400000">
            <a:off x="6165197" y="3375674"/>
            <a:ext cx="402485" cy="3871857"/>
          </a:xfrm>
          <a:prstGeom prst="rightBrace">
            <a:avLst>
              <a:gd name="adj1" fmla="val 0"/>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3" name="Text Box 7"/>
          <p:cNvSpPr txBox="1">
            <a:spLocks noChangeArrowheads="1"/>
          </p:cNvSpPr>
          <p:nvPr>
            <p:custDataLst>
              <p:tags r:id="rId56"/>
            </p:custDataLst>
          </p:nvPr>
        </p:nvSpPr>
        <p:spPr bwMode="auto">
          <a:xfrm>
            <a:off x="4125474" y="3178240"/>
            <a:ext cx="491362" cy="1945640"/>
          </a:xfrm>
          <a:prstGeom prst="rect">
            <a:avLst/>
          </a:prstGeom>
          <a:noFill/>
          <a:ln w="9525">
            <a:solidFill>
              <a:srgbClr val="FF0000"/>
            </a:solidFill>
            <a:prstDash val="dashDot"/>
            <a:miter lim="800000"/>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5071" tIns="49544" rIns="95071" bIns="49544">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tx1"/>
                </a:solidFill>
                <a:latin typeface="微软雅黑" panose="020B0503020204020204" charset="-122"/>
                <a:ea typeface="微软雅黑" panose="020B0503020204020204" charset="-122"/>
              </a:rPr>
              <a:t>辩证唯物主义</a:t>
            </a:r>
            <a:endParaRPr lang="zh-CN" altLang="en-US" sz="2000" b="1">
              <a:solidFill>
                <a:schemeClr val="tx1"/>
              </a:solidFill>
              <a:latin typeface="微软雅黑" panose="020B0503020204020204" charset="-122"/>
              <a:ea typeface="微软雅黑" panose="020B0503020204020204" charset="-122"/>
            </a:endParaRPr>
          </a:p>
        </p:txBody>
      </p:sp>
      <p:sp>
        <p:nvSpPr>
          <p:cNvPr id="33817" name="文本框 34"/>
          <p:cNvSpPr/>
          <p:nvPr>
            <p:custDataLst>
              <p:tags r:id="rId57"/>
            </p:custDataLst>
          </p:nvPr>
        </p:nvSpPr>
        <p:spPr>
          <a:xfrm>
            <a:off x="5005989" y="5596326"/>
            <a:ext cx="2979279" cy="460375"/>
          </a:xfrm>
          <a:prstGeom prst="rect">
            <a:avLst/>
          </a:prstGeom>
          <a:solidFill>
            <a:srgbClr val="000000">
              <a:alpha val="0"/>
            </a:srgbClr>
          </a:solidFill>
          <a:ln w="9525">
            <a:solidFill>
              <a:srgbClr val="C00000"/>
            </a:solidFill>
          </a:ln>
        </p:spPr>
        <p:txBody>
          <a:bodyPr wrap="square" anchor="t" anchorCtr="0">
            <a:spAutoFit/>
          </a:bodyPr>
          <a:lstStyle/>
          <a:p>
            <a:pPr algn="ctr"/>
            <a:r>
              <a:rPr lang="zh-CN" altLang="en-US" sz="2400" b="1">
                <a:solidFill>
                  <a:schemeClr val="tx1"/>
                </a:solidFill>
                <a:latin typeface="微软雅黑" panose="020B0503020204020204" charset="-122"/>
                <a:ea typeface="微软雅黑" panose="020B0503020204020204" charset="-122"/>
              </a:rPr>
              <a:t>马克思主义哲学</a:t>
            </a:r>
            <a:endParaRPr lang="zh-CN" altLang="en-US" sz="2400" b="1">
              <a:solidFill>
                <a:schemeClr val="tx1"/>
              </a:solidFill>
              <a:latin typeface="微软雅黑" panose="020B0503020204020204" charset="-122"/>
              <a:ea typeface="微软雅黑" panose="020B0503020204020204" charset="-122"/>
            </a:endParaRPr>
          </a:p>
        </p:txBody>
      </p:sp>
      <p:cxnSp>
        <p:nvCxnSpPr>
          <p:cNvPr id="21" name="直接连接符 20"/>
          <p:cNvCxnSpPr/>
          <p:nvPr>
            <p:custDataLst>
              <p:tags r:id="rId58"/>
            </p:custDataLst>
          </p:nvPr>
        </p:nvCxnSpPr>
        <p:spPr>
          <a:xfrm flipV="1">
            <a:off x="445972" y="553029"/>
            <a:ext cx="11534946" cy="7357"/>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文本框 34"/>
          <p:cNvSpPr/>
          <p:nvPr>
            <p:custDataLst>
              <p:tags r:id="rId59"/>
            </p:custDataLst>
          </p:nvPr>
        </p:nvSpPr>
        <p:spPr>
          <a:xfrm>
            <a:off x="8637244" y="5596326"/>
            <a:ext cx="3138623" cy="460375"/>
          </a:xfrm>
          <a:prstGeom prst="rect">
            <a:avLst/>
          </a:prstGeom>
          <a:solidFill>
            <a:srgbClr val="000000">
              <a:alpha val="0"/>
            </a:srgbClr>
          </a:solidFill>
          <a:ln w="9525">
            <a:solidFill>
              <a:srgbClr val="C00000"/>
            </a:solidFill>
          </a:ln>
        </p:spPr>
        <p:txBody>
          <a:bodyPr wrap="square" anchor="t" anchorCtr="0">
            <a:spAutoFit/>
          </a:bodyPr>
          <a:lstStyle/>
          <a:p>
            <a:pPr algn="ctr"/>
            <a:r>
              <a:rPr lang="zh-CN" altLang="en-US" sz="2400" b="1">
                <a:solidFill>
                  <a:schemeClr val="tx1"/>
                </a:solidFill>
                <a:latin typeface="微软雅黑" panose="020B0503020204020204" charset="-122"/>
                <a:ea typeface="微软雅黑" panose="020B0503020204020204" charset="-122"/>
              </a:rPr>
              <a:t>马克思主义文化观</a:t>
            </a:r>
            <a:endParaRPr lang="zh-CN" altLang="en-US" sz="2400" b="1">
              <a:solidFill>
                <a:schemeClr val="tx1"/>
              </a:solidFill>
              <a:latin typeface="微软雅黑" panose="020B0503020204020204" charset="-122"/>
              <a:ea typeface="微软雅黑" panose="020B0503020204020204" charset="-122"/>
            </a:endParaRPr>
          </a:p>
        </p:txBody>
      </p:sp>
      <p:cxnSp>
        <p:nvCxnSpPr>
          <p:cNvPr id="9" name="直接连接符 8"/>
          <p:cNvCxnSpPr/>
          <p:nvPr>
            <p:custDataLst>
              <p:tags r:id="rId60"/>
            </p:custDataLst>
          </p:nvPr>
        </p:nvCxnSpPr>
        <p:spPr>
          <a:xfrm flipH="1">
            <a:off x="561357" y="2913469"/>
            <a:ext cx="0" cy="2952616"/>
          </a:xfrm>
          <a:prstGeom prst="line">
            <a:avLst/>
          </a:prstGeom>
          <a:solidFill>
            <a:schemeClr val="accent1"/>
          </a:solidFill>
          <a:ln w="38100" cap="flat" cmpd="sng" algn="ctr">
            <a:solidFill>
              <a:srgbClr val="C00000"/>
            </a:solidFill>
            <a:prstDash val="solid"/>
            <a:round/>
            <a:headEnd type="none" w="med" len="med"/>
            <a:tailEnd type="none" w="med" len="med"/>
          </a:ln>
        </p:spPr>
      </p:cxnSp>
      <p:cxnSp>
        <p:nvCxnSpPr>
          <p:cNvPr id="14" name="直接箭头连接符 13"/>
          <p:cNvCxnSpPr/>
          <p:nvPr>
            <p:custDataLst>
              <p:tags r:id="rId61"/>
            </p:custDataLst>
          </p:nvPr>
        </p:nvCxnSpPr>
        <p:spPr>
          <a:xfrm flipV="1">
            <a:off x="589444" y="5812804"/>
            <a:ext cx="4416545" cy="393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34"/>
          <p:cNvSpPr/>
          <p:nvPr>
            <p:custDataLst>
              <p:tags r:id="rId62"/>
            </p:custDataLst>
          </p:nvPr>
        </p:nvSpPr>
        <p:spPr>
          <a:xfrm>
            <a:off x="896704" y="5352549"/>
            <a:ext cx="2979279" cy="460375"/>
          </a:xfrm>
          <a:prstGeom prst="rect">
            <a:avLst/>
          </a:prstGeom>
          <a:solidFill>
            <a:srgbClr val="000000">
              <a:alpha val="0"/>
            </a:srgbClr>
          </a:solidFill>
          <a:ln w="9525">
            <a:noFill/>
          </a:ln>
        </p:spPr>
        <p:txBody>
          <a:bodyPr wrap="square" anchor="t" anchorCtr="0">
            <a:spAutoFit/>
          </a:bodyPr>
          <a:lstStyle/>
          <a:p>
            <a:pPr algn="ctr"/>
            <a:r>
              <a:rPr lang="zh-CN" altLang="zh-CN" sz="2400" b="1">
                <a:solidFill>
                  <a:schemeClr val="tx1"/>
                </a:solidFill>
                <a:latin typeface="微软雅黑" panose="020B0503020204020204" charset="-122"/>
                <a:ea typeface="微软雅黑" panose="020B0503020204020204" charset="-122"/>
              </a:rPr>
              <a:t>从一般到个别</a:t>
            </a:r>
            <a:endParaRPr lang="zh-CN" altLang="zh-CN" sz="2400" b="1">
              <a:solidFill>
                <a:schemeClr val="tx1"/>
              </a:solidFill>
              <a:latin typeface="微软雅黑" panose="020B0503020204020204" charset="-122"/>
              <a:ea typeface="微软雅黑" panose="020B0503020204020204" charset="-122"/>
            </a:endParaRPr>
          </a:p>
        </p:txBody>
      </p:sp>
    </p:spTree>
    <p:custDataLst>
      <p:tags r:id="rId63"/>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
                                        <p:tgtEl>
                                          <p:spTgt spid="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ppt_w*1.125000"/>
                                          </p:val>
                                        </p:tav>
                                        <p:tav tm="100000">
                                          <p:val>
                                            <p:strVal val="#ppt_x"/>
                                          </p:val>
                                        </p:tav>
                                      </p:tavLst>
                                    </p:anim>
                                    <p:animEffect transition="in" filter="wipe(right)">
                                      <p:cBhvr>
                                        <p:cTn id="12" dur="500"/>
                                        <p:tgtEl>
                                          <p:spTgt spid="26"/>
                                        </p:tgtEl>
                                      </p:cBhvr>
                                    </p:animEffect>
                                  </p:childTnLst>
                                </p:cTn>
                              </p:par>
                              <p:par>
                                <p:cTn id="13" presetID="1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right)">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custDataLst>
              <p:tags r:id="rId1"/>
            </p:custDataLst>
          </p:nvPr>
        </p:nvGrpSpPr>
        <p:grpSpPr>
          <a:xfrm>
            <a:off x="2399034" y="1549513"/>
            <a:ext cx="6991434" cy="950982"/>
            <a:chOff x="6059464" y="3524926"/>
            <a:chExt cx="2185594" cy="1224902"/>
          </a:xfrm>
        </p:grpSpPr>
        <p:grpSp>
          <p:nvGrpSpPr>
            <p:cNvPr id="78" name="组合 77"/>
            <p:cNvGrpSpPr/>
            <p:nvPr>
              <p:custDataLst>
                <p:tags r:id="rId2"/>
              </p:custDataLst>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3" name="圆角矩形 2"/>
              <p:cNvSpPr/>
              <p:nvPr>
                <p:custDataLst>
                  <p:tags r:id="rId3"/>
                </p:custDataLst>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83" name="圆角矩形 82"/>
              <p:cNvSpPr/>
              <p:nvPr>
                <p:custDataLst>
                  <p:tags r:id="rId4"/>
                </p:custDataLst>
              </p:nvPr>
            </p:nvSpPr>
            <p:spPr>
              <a:xfrm>
                <a:off x="4323380" y="1330852"/>
                <a:ext cx="3804488" cy="2671267"/>
              </a:xfrm>
              <a:prstGeom prst="round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80" name="TextBox 87"/>
            <p:cNvSpPr>
              <a:spLocks noChangeArrowheads="1"/>
            </p:cNvSpPr>
            <p:nvPr>
              <p:custDataLst>
                <p:tags r:id="rId5"/>
              </p:custDataLst>
            </p:nvPr>
          </p:nvSpPr>
          <p:spPr bwMode="auto">
            <a:xfrm>
              <a:off x="6080545" y="3773773"/>
              <a:ext cx="2114550" cy="7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3600" b="1">
                  <a:solidFill>
                    <a:schemeClr val="bg1"/>
                  </a:solidFill>
                  <a:latin typeface="微软雅黑" panose="020B0503020204020204" charset="-122"/>
                  <a:ea typeface="微软雅黑" panose="020B0503020204020204" charset="-122"/>
                  <a:sym typeface="微软雅黑" panose="020B0503020204020204" charset="-122"/>
                </a:rPr>
                <a:t>继承发展中化优秀传统文化</a:t>
              </a:r>
              <a:endParaRPr lang="zh-CN" altLang="en-US" sz="3600" b="1">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6"/>
            </p:custDataLst>
          </p:nvPr>
        </p:nvSpPr>
        <p:spPr>
          <a:xfrm>
            <a:off x="4224020" y="2858135"/>
            <a:ext cx="6094730" cy="3142615"/>
          </a:xfrm>
          <a:prstGeom prst="rect">
            <a:avLst/>
          </a:prstGeom>
          <a:noFill/>
        </p:spPr>
        <p:txBody>
          <a:bodyPr wrap="square" rtlCol="0" anchor="t">
            <a:noAutofit/>
          </a:bodyPr>
          <a:lstStyle/>
          <a:p>
            <a:pPr algn="r" fontAlgn="auto">
              <a:lnSpc>
                <a:spcPct val="200000"/>
              </a:lnSpc>
            </a:pPr>
            <a:r>
              <a:rPr sz="4800" b="1">
                <a:solidFill>
                  <a:srgbClr val="C00000"/>
                </a:solidFill>
                <a:latin typeface="微软雅黑" panose="020B0503020204020204" charset="-122"/>
                <a:ea typeface="微软雅黑" panose="020B0503020204020204" charset="-122"/>
                <a:sym typeface="+mn-ea"/>
              </a:rPr>
              <a:t>——不忘本来</a:t>
            </a:r>
            <a:endParaRPr sz="4800" b="1">
              <a:solidFill>
                <a:srgbClr val="C00000"/>
              </a:solidFill>
              <a:latin typeface="微软雅黑" panose="020B0503020204020204" charset="-122"/>
              <a:ea typeface="微软雅黑" panose="020B050302020402020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3759.4850393700785,&quot;width&quot;:3759.4850393700785}"/>
</p:tagLst>
</file>

<file path=ppt/tags/tag10.xml><?xml version="1.0" encoding="utf-8"?>
<p:tagLst xmlns:p="http://schemas.openxmlformats.org/presentationml/2006/main">
  <p:tag name="AS_UNIQUEID" val="3949"/>
</p:tagLst>
</file>

<file path=ppt/tags/tag100.xml><?xml version="1.0" encoding="utf-8"?>
<p:tagLst xmlns:p="http://schemas.openxmlformats.org/presentationml/2006/main">
  <p:tag name="AS_UNIQUEID" val="911"/>
</p:tagLst>
</file>

<file path=ppt/tags/tag101.xml><?xml version="1.0" encoding="utf-8"?>
<p:tagLst xmlns:p="http://schemas.openxmlformats.org/presentationml/2006/main">
  <p:tag name="AS_UNIQUEID" val="911"/>
</p:tagLst>
</file>

<file path=ppt/tags/tag102.xml><?xml version="1.0" encoding="utf-8"?>
<p:tagLst xmlns:p="http://schemas.openxmlformats.org/presentationml/2006/main">
  <p:tag name="AS_UNIQUEID" val="911"/>
</p:tagLst>
</file>

<file path=ppt/tags/tag103.xml><?xml version="1.0" encoding="utf-8"?>
<p:tagLst xmlns:p="http://schemas.openxmlformats.org/presentationml/2006/main">
  <p:tag name="AS_UNIQUEID" val="911"/>
</p:tagLst>
</file>

<file path=ppt/tags/tag104.xml><?xml version="1.0" encoding="utf-8"?>
<p:tagLst xmlns:p="http://schemas.openxmlformats.org/presentationml/2006/main">
  <p:tag name="AS_UNIQUEID" val="4067"/>
</p:tagLst>
</file>

<file path=ppt/tags/tag105.xml><?xml version="1.0" encoding="utf-8"?>
<p:tagLst xmlns:p="http://schemas.openxmlformats.org/presentationml/2006/main">
  <p:tag name="AS_UNIQUEID" val="4068"/>
</p:tagLst>
</file>

<file path=ppt/tags/tag106.xml><?xml version="1.0" encoding="utf-8"?>
<p:tagLst xmlns:p="http://schemas.openxmlformats.org/presentationml/2006/main">
  <p:tag name="AS_UNIQUEID" val="4069"/>
</p:tagLst>
</file>

<file path=ppt/tags/tag107.xml><?xml version="1.0" encoding="utf-8"?>
<p:tagLst xmlns:p="http://schemas.openxmlformats.org/presentationml/2006/main">
  <p:tag name="AS_UNIQUEID" val="911"/>
</p:tagLst>
</file>

<file path=ppt/tags/tag108.xml><?xml version="1.0" encoding="utf-8"?>
<p:tagLst xmlns:p="http://schemas.openxmlformats.org/presentationml/2006/main">
  <p:tag name="AS_UNIQUEID" val="911"/>
</p:tagLst>
</file>

<file path=ppt/tags/tag109.xml><?xml version="1.0" encoding="utf-8"?>
<p:tagLst xmlns:p="http://schemas.openxmlformats.org/presentationml/2006/main">
  <p:tag name="AS_UNIQUEID" val="911"/>
</p:tagLst>
</file>

<file path=ppt/tags/tag11.xml><?xml version="1.0" encoding="utf-8"?>
<p:tagLst xmlns:p="http://schemas.openxmlformats.org/presentationml/2006/main">
  <p:tag name="AS_UNIQUEID" val="3950"/>
</p:tagLst>
</file>

<file path=ppt/tags/tag110.xml><?xml version="1.0" encoding="utf-8"?>
<p:tagLst xmlns:p="http://schemas.openxmlformats.org/presentationml/2006/main">
  <p:tag name="AS_UNIQUEID" val="4070"/>
</p:tagLst>
</file>

<file path=ppt/tags/tag111.xml><?xml version="1.0" encoding="utf-8"?>
<p:tagLst xmlns:p="http://schemas.openxmlformats.org/presentationml/2006/main">
  <p:tag name="AS_UNIQUEID" val="4071"/>
</p:tagLst>
</file>

<file path=ppt/tags/tag112.xml><?xml version="1.0" encoding="utf-8"?>
<p:tagLst xmlns:p="http://schemas.openxmlformats.org/presentationml/2006/main">
  <p:tag name="AS_UNIQUEID" val="4072"/>
</p:tagLst>
</file>

<file path=ppt/tags/tag113.xml><?xml version="1.0" encoding="utf-8"?>
<p:tagLst xmlns:p="http://schemas.openxmlformats.org/presentationml/2006/main">
  <p:tag name="AS_UNIQUEID" val="4073"/>
</p:tagLst>
</file>

<file path=ppt/tags/tag114.xml><?xml version="1.0" encoding="utf-8"?>
<p:tagLst xmlns:p="http://schemas.openxmlformats.org/presentationml/2006/main">
  <p:tag name="AS_UNIQUEID" val="4074"/>
</p:tagLst>
</file>

<file path=ppt/tags/tag115.xml><?xml version="1.0" encoding="utf-8"?>
<p:tagLst xmlns:p="http://schemas.openxmlformats.org/presentationml/2006/main">
  <p:tag name="AS_UNIQUEID" val="4075"/>
</p:tagLst>
</file>

<file path=ppt/tags/tag116.xml><?xml version="1.0" encoding="utf-8"?>
<p:tagLst xmlns:p="http://schemas.openxmlformats.org/presentationml/2006/main">
  <p:tag name="AS_UNIQUEID" val="4076"/>
</p:tagLst>
</file>

<file path=ppt/tags/tag117.xml><?xml version="1.0" encoding="utf-8"?>
<p:tagLst xmlns:p="http://schemas.openxmlformats.org/presentationml/2006/main">
  <p:tag name="AS_UNIQUEID" val="4077"/>
</p:tagLst>
</file>

<file path=ppt/tags/tag118.xml><?xml version="1.0" encoding="utf-8"?>
<p:tagLst xmlns:p="http://schemas.openxmlformats.org/presentationml/2006/main">
  <p:tag name="AS_UNIQUEID" val="4078"/>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AS_UNIQUEID" val="3951"/>
</p:tagLst>
</file>

<file path=ppt/tags/tag120.xml><?xml version="1.0" encoding="utf-8"?>
<p:tagLst xmlns:p="http://schemas.openxmlformats.org/presentationml/2006/main">
  <p:tag name="AS_UNIQUEID" val="4043"/>
</p:tagLst>
</file>

<file path=ppt/tags/tag121.xml><?xml version="1.0" encoding="utf-8"?>
<p:tagLst xmlns:p="http://schemas.openxmlformats.org/presentationml/2006/main">
  <p:tag name="AS_UNIQUEID" val="4044"/>
</p:tagLst>
</file>

<file path=ppt/tags/tag122.xml><?xml version="1.0" encoding="utf-8"?>
<p:tagLst xmlns:p="http://schemas.openxmlformats.org/presentationml/2006/main">
  <p:tag name="AS_UNIQUEID" val="4045"/>
</p:tagLst>
</file>

<file path=ppt/tags/tag123.xml><?xml version="1.0" encoding="utf-8"?>
<p:tagLst xmlns:p="http://schemas.openxmlformats.org/presentationml/2006/main">
  <p:tag name="AS_UNIQUEID" val="4141"/>
</p:tagLst>
</file>

<file path=ppt/tags/tag124.xml><?xml version="1.0" encoding="utf-8"?>
<p:tagLst xmlns:p="http://schemas.openxmlformats.org/presentationml/2006/main">
  <p:tag name="AS_UNIQUEID" val="4142"/>
</p:tagLst>
</file>

<file path=ppt/tags/tag125.xml><?xml version="1.0" encoding="utf-8"?>
<p:tagLst xmlns:p="http://schemas.openxmlformats.org/presentationml/2006/main">
  <p:tag name="AS_UNIQUEID" val="4143"/>
</p:tagLst>
</file>

<file path=ppt/tags/tag126.xml><?xml version="1.0" encoding="utf-8"?>
<p:tagLst xmlns:p="http://schemas.openxmlformats.org/presentationml/2006/main">
  <p:tag name="AS_UNIQUEID" val="778"/>
  <p:tag name="KSO_WM_UNIT_TABLE_BEAUTIFY" val="smartTable{8e753565-aa89-4c0a-8ca5-16c41c8b211d}"/>
  <p:tag name="TABLE_ENDDRAG_ORIGIN_RECT" val="818*388"/>
  <p:tag name="TABLE_ENDDRAG_RECT" val="84*133*818*388"/>
</p:tagLst>
</file>

<file path=ppt/tags/tag127.xml><?xml version="1.0" encoding="utf-8"?>
<p:tagLst xmlns:p="http://schemas.openxmlformats.org/presentationml/2006/main">
  <p:tag name="AS_UNIQUEID" val="4144"/>
</p:tagLst>
</file>

<file path=ppt/tags/tag128.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29.xml><?xml version="1.0" encoding="utf-8"?>
<p:tagLst xmlns:p="http://schemas.openxmlformats.org/presentationml/2006/main">
  <p:tag name="AS_UNIQUEID" val="4138"/>
</p:tagLst>
</file>

<file path=ppt/tags/tag13.xml><?xml version="1.0" encoding="utf-8"?>
<p:tagLst xmlns:p="http://schemas.openxmlformats.org/presentationml/2006/main">
  <p:tag name="AS_UNIQUEID" val="1959"/>
</p:tagLst>
</file>

<file path=ppt/tags/tag130.xml><?xml version="1.0" encoding="utf-8"?>
<p:tagLst xmlns:p="http://schemas.openxmlformats.org/presentationml/2006/main">
  <p:tag name="AS_UNIQUEID" val="4139"/>
</p:tagLst>
</file>

<file path=ppt/tags/tag131.xml><?xml version="1.0" encoding="utf-8"?>
<p:tagLst xmlns:p="http://schemas.openxmlformats.org/presentationml/2006/main">
  <p:tag name="AS_UNIQUEID" val="4165"/>
</p:tagLst>
</file>

<file path=ppt/tags/tag132.xml><?xml version="1.0" encoding="utf-8"?>
<p:tagLst xmlns:p="http://schemas.openxmlformats.org/presentationml/2006/main">
  <p:tag name="AS_UNIQUEID" val="4166"/>
</p:tagLst>
</file>

<file path=ppt/tags/tag133.xml><?xml version="1.0" encoding="utf-8"?>
<p:tagLst xmlns:p="http://schemas.openxmlformats.org/presentationml/2006/main">
  <p:tag name="AS_UNIQUEID" val="4167"/>
</p:tagLst>
</file>

<file path=ppt/tags/tag134.xml><?xml version="1.0" encoding="utf-8"?>
<p:tagLst xmlns:p="http://schemas.openxmlformats.org/presentationml/2006/main">
  <p:tag name="AS_UNIQUEID" val="4168"/>
  <p:tag name="KSO_WM_UNIT_TABLE_BEAUTIFY" val="smartTable{24643c9e-44b3-400a-bb04-ebdf8c58778d}"/>
  <p:tag name="TABLE_ENDDRAG_ORIGIN_RECT" val="828*445"/>
  <p:tag name="TABLE_ENDDRAG_RECT" val="95*118*828*445"/>
</p:tagLst>
</file>

<file path=ppt/tags/tag135.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6.xml><?xml version="1.0" encoding="utf-8"?>
<p:tagLst xmlns:p="http://schemas.openxmlformats.org/presentationml/2006/main">
  <p:tag name="AS_UNIQUEID" val="4162"/>
</p:tagLst>
</file>

<file path=ppt/tags/tag137.xml><?xml version="1.0" encoding="utf-8"?>
<p:tagLst xmlns:p="http://schemas.openxmlformats.org/presentationml/2006/main">
  <p:tag name="AS_UNIQUEID" val="4163"/>
</p:tagLst>
</file>

<file path=ppt/tags/tag138.xml><?xml version="1.0" encoding="utf-8"?>
<p:tagLst xmlns:p="http://schemas.openxmlformats.org/presentationml/2006/main">
  <p:tag name="AS_UNIQUEID" val="4180"/>
</p:tagLst>
</file>

<file path=ppt/tags/tag139.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xml><?xml version="1.0" encoding="utf-8"?>
<p:tagLst xmlns:p="http://schemas.openxmlformats.org/presentationml/2006/main">
  <p:tag name="AS_UNIQUEID" val="1960"/>
</p:tagLst>
</file>

<file path=ppt/tags/tag140.xml><?xml version="1.0" encoding="utf-8"?>
<p:tagLst xmlns:p="http://schemas.openxmlformats.org/presentationml/2006/main">
  <p:tag name="AS_UNIQUEID" val="4177"/>
</p:tagLst>
</file>

<file path=ppt/tags/tag141.xml><?xml version="1.0" encoding="utf-8"?>
<p:tagLst xmlns:p="http://schemas.openxmlformats.org/presentationml/2006/main">
  <p:tag name="AS_UNIQUEID" val="4178"/>
</p:tagLst>
</file>

<file path=ppt/tags/tag142.xml><?xml version="1.0" encoding="utf-8"?>
<p:tagLst xmlns:p="http://schemas.openxmlformats.org/presentationml/2006/main">
  <p:tag name="AS_UNIQUEID" val="4186"/>
</p:tagLst>
</file>

<file path=ppt/tags/tag143.xml><?xml version="1.0" encoding="utf-8"?>
<p:tagLst xmlns:p="http://schemas.openxmlformats.org/presentationml/2006/main">
  <p:tag name="AS_UNIQUEID" val="4187"/>
</p:tagLst>
</file>

<file path=ppt/tags/tag144.xml><?xml version="1.0" encoding="utf-8"?>
<p:tagLst xmlns:p="http://schemas.openxmlformats.org/presentationml/2006/main">
  <p:tag name="AS_UNIQUEID" val="4188"/>
</p:tagLst>
</file>

<file path=ppt/tags/tag145.xml><?xml version="1.0" encoding="utf-8"?>
<p:tagLst xmlns:p="http://schemas.openxmlformats.org/presentationml/2006/main">
  <p:tag name="AS_UNIQUEID" val="4189"/>
</p:tagLst>
</file>

<file path=ppt/tags/tag146.xml><?xml version="1.0" encoding="utf-8"?>
<p:tagLst xmlns:p="http://schemas.openxmlformats.org/presentationml/2006/main">
  <p:tag name="AS_UNIQUEID" val="4190"/>
</p:tagLst>
</file>

<file path=ppt/tags/tag147.xml><?xml version="1.0" encoding="utf-8"?>
<p:tagLst xmlns:p="http://schemas.openxmlformats.org/presentationml/2006/main">
  <p:tag name="AS_UNIQUEID" val="4191"/>
</p:tagLst>
</file>

<file path=ppt/tags/tag148.xml><?xml version="1.0" encoding="utf-8"?>
<p:tagLst xmlns:p="http://schemas.openxmlformats.org/presentationml/2006/main">
  <p:tag name="AS_UNIQUEID" val="4192"/>
</p:tagLst>
</file>

<file path=ppt/tags/tag149.xml><?xml version="1.0" encoding="utf-8"?>
<p:tagLst xmlns:p="http://schemas.openxmlformats.org/presentationml/2006/main">
  <p:tag name="AS_UNIQUEID" val="4193"/>
</p:tagLst>
</file>

<file path=ppt/tags/tag15.xml><?xml version="1.0" encoding="utf-8"?>
<p:tagLst xmlns:p="http://schemas.openxmlformats.org/presentationml/2006/main">
  <p:tag name="AS_UNIQUEID" val="1961"/>
</p:tagLst>
</file>

<file path=ppt/tags/tag150.xml><?xml version="1.0" encoding="utf-8"?>
<p:tagLst xmlns:p="http://schemas.openxmlformats.org/presentationml/2006/main">
  <p:tag name="AS_UNIQUEID" val="4194"/>
</p:tagLst>
</file>

<file path=ppt/tags/tag151.xml><?xml version="1.0" encoding="utf-8"?>
<p:tagLst xmlns:p="http://schemas.openxmlformats.org/presentationml/2006/main">
  <p:tag name="AS_UNIQUEID" val="4195"/>
</p:tagLst>
</file>

<file path=ppt/tags/tag152.xml><?xml version="1.0" encoding="utf-8"?>
<p:tagLst xmlns:p="http://schemas.openxmlformats.org/presentationml/2006/main">
  <p:tag name="AS_UNIQUEID" val="4196"/>
</p:tagLst>
</file>

<file path=ppt/tags/tag153.xml><?xml version="1.0" encoding="utf-8"?>
<p:tagLst xmlns:p="http://schemas.openxmlformats.org/presentationml/2006/main">
  <p:tag name="AS_UNIQUEID" val="4197"/>
</p:tagLst>
</file>

<file path=ppt/tags/tag154.xml><?xml version="1.0" encoding="utf-8"?>
<p:tagLst xmlns:p="http://schemas.openxmlformats.org/presentationml/2006/main">
  <p:tag name="AS_UNIQUEID" val="4198"/>
</p:tagLst>
</file>

<file path=ppt/tags/tag155.xml><?xml version="1.0" encoding="utf-8"?>
<p:tagLst xmlns:p="http://schemas.openxmlformats.org/presentationml/2006/main">
  <p:tag name="AS_UNIQUEID" val="4199"/>
</p:tagLst>
</file>

<file path=ppt/tags/tag156.xml><?xml version="1.0" encoding="utf-8"?>
<p:tagLst xmlns:p="http://schemas.openxmlformats.org/presentationml/2006/main">
  <p:tag name="AS_UNIQUEID" val="4200"/>
</p:tagLst>
</file>

<file path=ppt/tags/tag157.xml><?xml version="1.0" encoding="utf-8"?>
<p:tagLst xmlns:p="http://schemas.openxmlformats.org/presentationml/2006/main">
  <p:tag name="AS_UNIQUEID" val="4201"/>
</p:tagLst>
</file>

<file path=ppt/tags/tag158.xml><?xml version="1.0" encoding="utf-8"?>
<p:tagLst xmlns:p="http://schemas.openxmlformats.org/presentationml/2006/main">
  <p:tag name="AS_UNIQUEID" val="4202"/>
</p:tagLst>
</file>

<file path=ppt/tags/tag159.xml><?xml version="1.0" encoding="utf-8"?>
<p:tagLst xmlns:p="http://schemas.openxmlformats.org/presentationml/2006/main">
  <p:tag name="AS_UNIQUEID" val="4203"/>
</p:tagLst>
</file>

<file path=ppt/tags/tag16.xml><?xml version="1.0" encoding="utf-8"?>
<p:tagLst xmlns:p="http://schemas.openxmlformats.org/presentationml/2006/main">
  <p:tag name="AS_UNIQUEID" val="1962"/>
</p:tagLst>
</file>

<file path=ppt/tags/tag160.xml><?xml version="1.0" encoding="utf-8"?>
<p:tagLst xmlns:p="http://schemas.openxmlformats.org/presentationml/2006/main">
  <p:tag name="AS_UNIQUEID" val="911"/>
</p:tagLst>
</file>

<file path=ppt/tags/tag161.xml><?xml version="1.0" encoding="utf-8"?>
<p:tagLst xmlns:p="http://schemas.openxmlformats.org/presentationml/2006/main">
  <p:tag name="AS_UNIQUEID" val="911"/>
</p:tagLst>
</file>

<file path=ppt/tags/tag162.xml><?xml version="1.0" encoding="utf-8"?>
<p:tagLst xmlns:p="http://schemas.openxmlformats.org/presentationml/2006/main">
  <p:tag name="AS_UNIQUEID" val="911"/>
</p:tagLst>
</file>

<file path=ppt/tags/tag163.xml><?xml version="1.0" encoding="utf-8"?>
<p:tagLst xmlns:p="http://schemas.openxmlformats.org/presentationml/2006/main">
  <p:tag name="AS_UNIQUEID" val="4204"/>
</p:tagLst>
</file>

<file path=ppt/tags/tag164.xml><?xml version="1.0" encoding="utf-8"?>
<p:tagLst xmlns:p="http://schemas.openxmlformats.org/presentationml/2006/main">
  <p:tag name="AS_UNIQUEID" val="4205"/>
</p:tagLst>
</file>

<file path=ppt/tags/tag165.xml><?xml version="1.0" encoding="utf-8"?>
<p:tagLst xmlns:p="http://schemas.openxmlformats.org/presentationml/2006/main">
  <p:tag name="AS_UNIQUEID" val="4206"/>
</p:tagLst>
</file>

<file path=ppt/tags/tag166.xml><?xml version="1.0" encoding="utf-8"?>
<p:tagLst xmlns:p="http://schemas.openxmlformats.org/presentationml/2006/main">
  <p:tag name="AS_UNIQUEID" val="4207"/>
</p:tagLst>
</file>

<file path=ppt/tags/tag167.xml><?xml version="1.0" encoding="utf-8"?>
<p:tagLst xmlns:p="http://schemas.openxmlformats.org/presentationml/2006/main">
  <p:tag name="AS_UNIQUEID" val="4208"/>
</p:tagLst>
</file>

<file path=ppt/tags/tag168.xml><?xml version="1.0" encoding="utf-8"?>
<p:tagLst xmlns:p="http://schemas.openxmlformats.org/presentationml/2006/main">
  <p:tag name="AS_UNIQUEID" val="4209"/>
</p:tagLst>
</file>

<file path=ppt/tags/tag169.xml><?xml version="1.0" encoding="utf-8"?>
<p:tagLst xmlns:p="http://schemas.openxmlformats.org/presentationml/2006/main">
  <p:tag name="AS_UNIQUEID" val="4210"/>
</p:tagLst>
</file>

<file path=ppt/tags/tag17.xml><?xml version="1.0" encoding="utf-8"?>
<p:tagLst xmlns:p="http://schemas.openxmlformats.org/presentationml/2006/main">
  <p:tag name="AS_UNIQUEID" val="1963"/>
</p:tagLst>
</file>

<file path=ppt/tags/tag170.xml><?xml version="1.0" encoding="utf-8"?>
<p:tagLst xmlns:p="http://schemas.openxmlformats.org/presentationml/2006/main">
  <p:tag name="AS_UNIQUEID" val="4211"/>
</p:tagLst>
</file>

<file path=ppt/tags/tag171.xml><?xml version="1.0" encoding="utf-8"?>
<p:tagLst xmlns:p="http://schemas.openxmlformats.org/presentationml/2006/main">
  <p:tag name="AS_UNIQUEID" val="911"/>
</p:tagLst>
</file>

<file path=ppt/tags/tag172.xml><?xml version="1.0" encoding="utf-8"?>
<p:tagLst xmlns:p="http://schemas.openxmlformats.org/presentationml/2006/main">
  <p:tag name="AS_UNIQUEID" val="911"/>
</p:tagLst>
</file>

<file path=ppt/tags/tag173.xml><?xml version="1.0" encoding="utf-8"?>
<p:tagLst xmlns:p="http://schemas.openxmlformats.org/presentationml/2006/main">
  <p:tag name="AS_UNIQUEID" val="4212"/>
</p:tagLst>
</file>

<file path=ppt/tags/tag174.xml><?xml version="1.0" encoding="utf-8"?>
<p:tagLst xmlns:p="http://schemas.openxmlformats.org/presentationml/2006/main">
  <p:tag name="AS_UNIQUEID" val="911"/>
</p:tagLst>
</file>

<file path=ppt/tags/tag175.xml><?xml version="1.0" encoding="utf-8"?>
<p:tagLst xmlns:p="http://schemas.openxmlformats.org/presentationml/2006/main">
  <p:tag name="AS_UNIQUEID" val="911"/>
</p:tagLst>
</file>

<file path=ppt/tags/tag176.xml><?xml version="1.0" encoding="utf-8"?>
<p:tagLst xmlns:p="http://schemas.openxmlformats.org/presentationml/2006/main">
  <p:tag name="AS_UNIQUEID" val="4213"/>
</p:tagLst>
</file>

<file path=ppt/tags/tag177.xml><?xml version="1.0" encoding="utf-8"?>
<p:tagLst xmlns:p="http://schemas.openxmlformats.org/presentationml/2006/main">
  <p:tag name="AS_UNIQUEID" val="911"/>
</p:tagLst>
</file>

<file path=ppt/tags/tag178.xml><?xml version="1.0" encoding="utf-8"?>
<p:tagLst xmlns:p="http://schemas.openxmlformats.org/presentationml/2006/main">
  <p:tag name="AS_UNIQUEID" val="911"/>
</p:tagLst>
</file>

<file path=ppt/tags/tag179.xml><?xml version="1.0" encoding="utf-8"?>
<p:tagLst xmlns:p="http://schemas.openxmlformats.org/presentationml/2006/main">
  <p:tag name="AS_UNIQUEID" val="4214"/>
</p:tagLst>
</file>

<file path=ppt/tags/tag18.xml><?xml version="1.0" encoding="utf-8"?>
<p:tagLst xmlns:p="http://schemas.openxmlformats.org/presentationml/2006/main">
  <p:tag name="AS_UNIQUEID" val="3952"/>
</p:tagLst>
</file>

<file path=ppt/tags/tag180.xml><?xml version="1.0" encoding="utf-8"?>
<p:tagLst xmlns:p="http://schemas.openxmlformats.org/presentationml/2006/main">
  <p:tag name="AS_UNIQUEID" val="911"/>
</p:tagLst>
</file>

<file path=ppt/tags/tag181.xml><?xml version="1.0" encoding="utf-8"?>
<p:tagLst xmlns:p="http://schemas.openxmlformats.org/presentationml/2006/main">
  <p:tag name="AS_UNIQUEID" val="911"/>
</p:tagLst>
</file>

<file path=ppt/tags/tag182.xml><?xml version="1.0" encoding="utf-8"?>
<p:tagLst xmlns:p="http://schemas.openxmlformats.org/presentationml/2006/main">
  <p:tag name="AS_UNIQUEID" val="4215"/>
</p:tagLst>
</file>

<file path=ppt/tags/tag183.xml><?xml version="1.0" encoding="utf-8"?>
<p:tagLst xmlns:p="http://schemas.openxmlformats.org/presentationml/2006/main">
  <p:tag name="AS_UNIQUEID" val="911"/>
</p:tagLst>
</file>

<file path=ppt/tags/tag184.xml><?xml version="1.0" encoding="utf-8"?>
<p:tagLst xmlns:p="http://schemas.openxmlformats.org/presentationml/2006/main">
  <p:tag name="AS_UNIQUEID" val="911"/>
</p:tagLst>
</file>

<file path=ppt/tags/tag185.xml><?xml version="1.0" encoding="utf-8"?>
<p:tagLst xmlns:p="http://schemas.openxmlformats.org/presentationml/2006/main">
  <p:tag name="AS_UNIQUEID" val="4216"/>
</p:tagLst>
</file>

<file path=ppt/tags/tag186.xml><?xml version="1.0" encoding="utf-8"?>
<p:tagLst xmlns:p="http://schemas.openxmlformats.org/presentationml/2006/main">
  <p:tag name="AS_UNIQUEID" val="911"/>
</p:tagLst>
</file>

<file path=ppt/tags/tag187.xml><?xml version="1.0" encoding="utf-8"?>
<p:tagLst xmlns:p="http://schemas.openxmlformats.org/presentationml/2006/main">
  <p:tag name="AS_UNIQUEID" val="911"/>
</p:tagLst>
</file>

<file path=ppt/tags/tag188.xml><?xml version="1.0" encoding="utf-8"?>
<p:tagLst xmlns:p="http://schemas.openxmlformats.org/presentationml/2006/main">
  <p:tag name="AS_UNIQUEID" val="4217"/>
</p:tagLst>
</file>

<file path=ppt/tags/tag189.xml><?xml version="1.0" encoding="utf-8"?>
<p:tagLst xmlns:p="http://schemas.openxmlformats.org/presentationml/2006/main">
  <p:tag name="AS_UNIQUEID" val="911"/>
</p:tagLst>
</file>

<file path=ppt/tags/tag19.xml><?xml version="1.0" encoding="utf-8"?>
<p:tagLst xmlns:p="http://schemas.openxmlformats.org/presentationml/2006/main">
  <p:tag name="AS_UNIQUEID" val="3953"/>
</p:tagLst>
</file>

<file path=ppt/tags/tag190.xml><?xml version="1.0" encoding="utf-8"?>
<p:tagLst xmlns:p="http://schemas.openxmlformats.org/presentationml/2006/main">
  <p:tag name="AS_UNIQUEID" val="911"/>
</p:tagLst>
</file>

<file path=ppt/tags/tag191.xml><?xml version="1.0" encoding="utf-8"?>
<p:tagLst xmlns:p="http://schemas.openxmlformats.org/presentationml/2006/main">
  <p:tag name="AS_UNIQUEID" val="4218"/>
</p:tagLst>
</file>

<file path=ppt/tags/tag192.xml><?xml version="1.0" encoding="utf-8"?>
<p:tagLst xmlns:p="http://schemas.openxmlformats.org/presentationml/2006/main">
  <p:tag name="AS_UNIQUEID" val="911"/>
</p:tagLst>
</file>

<file path=ppt/tags/tag193.xml><?xml version="1.0" encoding="utf-8"?>
<p:tagLst xmlns:p="http://schemas.openxmlformats.org/presentationml/2006/main">
  <p:tag name="AS_UNIQUEID" val="911"/>
</p:tagLst>
</file>

<file path=ppt/tags/tag194.xml><?xml version="1.0" encoding="utf-8"?>
<p:tagLst xmlns:p="http://schemas.openxmlformats.org/presentationml/2006/main">
  <p:tag name="KSO_WM_SPECIAL_SOURCE" val="bdnull"/>
</p:tagLst>
</file>

<file path=ppt/tags/tag195.xml><?xml version="1.0" encoding="utf-8"?>
<p:tagLst xmlns:p="http://schemas.openxmlformats.org/presentationml/2006/main">
  <p:tag name="AS_UNIQUEID" val="4182"/>
</p:tagLst>
</file>

<file path=ppt/tags/tag196.xml><?xml version="1.0" encoding="utf-8"?>
<p:tagLst xmlns:p="http://schemas.openxmlformats.org/presentationml/2006/main">
  <p:tag name="AS_UNIQUEID" val="4183"/>
</p:tagLst>
</file>

<file path=ppt/tags/tag197.xml><?xml version="1.0" encoding="utf-8"?>
<p:tagLst xmlns:p="http://schemas.openxmlformats.org/presentationml/2006/main">
  <p:tag name="AS_UNIQUEID" val="4184"/>
</p:tagLst>
</file>

<file path=ppt/tags/tag198.xml><?xml version="1.0" encoding="utf-8"?>
<p:tagLst xmlns:p="http://schemas.openxmlformats.org/presentationml/2006/main">
  <p:tag name="AS_UNIQUEID" val="4263"/>
</p:tagLst>
</file>

<file path=ppt/tags/tag199.xml><?xml version="1.0" encoding="utf-8"?>
<p:tagLst xmlns:p="http://schemas.openxmlformats.org/presentationml/2006/main">
  <p:tag name="AS_UNIQUEID" val="4264"/>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3954"/>
</p:tagLst>
</file>

<file path=ppt/tags/tag200.xml><?xml version="1.0" encoding="utf-8"?>
<p:tagLst xmlns:p="http://schemas.openxmlformats.org/presentationml/2006/main">
  <p:tag name="AS_UNIQUEID" val="4265"/>
</p:tagLst>
</file>

<file path=ppt/tags/tag201.xml><?xml version="1.0" encoding="utf-8"?>
<p:tagLst xmlns:p="http://schemas.openxmlformats.org/presentationml/2006/main">
  <p:tag name="AS_UNIQUEID" val="4266"/>
</p:tagLst>
</file>

<file path=ppt/tags/tag202.xml><?xml version="1.0" encoding="utf-8"?>
<p:tagLst xmlns:p="http://schemas.openxmlformats.org/presentationml/2006/main">
  <p:tag name="AS_UNIQUEID" val="2082"/>
  <p:tag name="KSO_WM_UNIT_TABLE_BEAUTIFY" val="smartTable{6b28c4f5-a2cf-448c-9389-98dbb6ced881}"/>
  <p:tag name="TABLE_ENDDRAG_ORIGIN_RECT" val="875*401"/>
  <p:tag name="TABLE_ENDDRAG_RECT" val="40*138*875*401"/>
</p:tagLst>
</file>

<file path=ppt/tags/tag203.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04.xml><?xml version="1.0" encoding="utf-8"?>
<p:tagLst xmlns:p="http://schemas.openxmlformats.org/presentationml/2006/main">
  <p:tag name="AS_UNIQUEID" val="4260"/>
</p:tagLst>
</file>

<file path=ppt/tags/tag205.xml><?xml version="1.0" encoding="utf-8"?>
<p:tagLst xmlns:p="http://schemas.openxmlformats.org/presentationml/2006/main">
  <p:tag name="AS_UNIQUEID" val="4261"/>
</p:tagLst>
</file>

<file path=ppt/tags/tag206.xml><?xml version="1.0" encoding="utf-8"?>
<p:tagLst xmlns:p="http://schemas.openxmlformats.org/presentationml/2006/main">
  <p:tag name="AS_UNIQUEID" val="4271"/>
</p:tagLst>
</file>

<file path=ppt/tags/tag207.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08.xml><?xml version="1.0" encoding="utf-8"?>
<p:tagLst xmlns:p="http://schemas.openxmlformats.org/presentationml/2006/main">
  <p:tag name="AS_UNIQUEID" val="4268"/>
</p:tagLst>
</file>

<file path=ppt/tags/tag209.xml><?xml version="1.0" encoding="utf-8"?>
<p:tagLst xmlns:p="http://schemas.openxmlformats.org/presentationml/2006/main">
  <p:tag name="AS_UNIQUEID" val="4269"/>
</p:tagLst>
</file>

<file path=ppt/tags/tag21.xml><?xml version="1.0" encoding="utf-8"?>
<p:tagLst xmlns:p="http://schemas.openxmlformats.org/presentationml/2006/main">
  <p:tag name="AS_UNIQUEID" val="3955"/>
</p:tagLst>
</file>

<file path=ppt/tags/tag210.xml><?xml version="1.0" encoding="utf-8"?>
<p:tagLst xmlns:p="http://schemas.openxmlformats.org/presentationml/2006/main">
  <p:tag name="AS_UNIQUEID" val="4277"/>
</p:tagLst>
</file>

<file path=ppt/tags/tag211.xml><?xml version="1.0" encoding="utf-8"?>
<p:tagLst xmlns:p="http://schemas.openxmlformats.org/presentationml/2006/main">
  <p:tag name="AS_UNIQUEID" val="4278"/>
</p:tagLst>
</file>

<file path=ppt/tags/tag212.xml><?xml version="1.0" encoding="utf-8"?>
<p:tagLst xmlns:p="http://schemas.openxmlformats.org/presentationml/2006/main">
  <p:tag name="AS_UNIQUEID" val="4279"/>
</p:tagLst>
</file>

<file path=ppt/tags/tag213.xml><?xml version="1.0" encoding="utf-8"?>
<p:tagLst xmlns:p="http://schemas.openxmlformats.org/presentationml/2006/main">
  <p:tag name="AS_UNIQUEID" val="4280"/>
</p:tagLst>
</file>

<file path=ppt/tags/tag214.xml><?xml version="1.0" encoding="utf-8"?>
<p:tagLst xmlns:p="http://schemas.openxmlformats.org/presentationml/2006/main">
  <p:tag name="AS_UNIQUEID" val="4281"/>
</p:tagLst>
</file>

<file path=ppt/tags/tag215.xml><?xml version="1.0" encoding="utf-8"?>
<p:tagLst xmlns:p="http://schemas.openxmlformats.org/presentationml/2006/main">
  <p:tag name="AS_UNIQUEID" val="4282"/>
</p:tagLst>
</file>

<file path=ppt/tags/tag216.xml><?xml version="1.0" encoding="utf-8"?>
<p:tagLst xmlns:p="http://schemas.openxmlformats.org/presentationml/2006/main">
  <p:tag name="AS_UNIQUEID" val="4283"/>
</p:tagLst>
</file>

<file path=ppt/tags/tag217.xml><?xml version="1.0" encoding="utf-8"?>
<p:tagLst xmlns:p="http://schemas.openxmlformats.org/presentationml/2006/main">
  <p:tag name="AS_UNIQUEID" val="4284"/>
</p:tagLst>
</file>

<file path=ppt/tags/tag218.xml><?xml version="1.0" encoding="utf-8"?>
<p:tagLst xmlns:p="http://schemas.openxmlformats.org/presentationml/2006/main">
  <p:tag name="AS_UNIQUEID" val="4285"/>
</p:tagLst>
</file>

<file path=ppt/tags/tag219.xml><?xml version="1.0" encoding="utf-8"?>
<p:tagLst xmlns:p="http://schemas.openxmlformats.org/presentationml/2006/main">
  <p:tag name="AS_UNIQUEID" val="4286"/>
</p:tagLst>
</file>

<file path=ppt/tags/tag22.xml><?xml version="1.0" encoding="utf-8"?>
<p:tagLst xmlns:p="http://schemas.openxmlformats.org/presentationml/2006/main">
  <p:tag name="AS_UNIQUEID" val="3956"/>
</p:tagLst>
</file>

<file path=ppt/tags/tag220.xml><?xml version="1.0" encoding="utf-8"?>
<p:tagLst xmlns:p="http://schemas.openxmlformats.org/presentationml/2006/main">
  <p:tag name="AS_UNIQUEID" val="4287"/>
</p:tagLst>
</file>

<file path=ppt/tags/tag221.xml><?xml version="1.0" encoding="utf-8"?>
<p:tagLst xmlns:p="http://schemas.openxmlformats.org/presentationml/2006/main">
  <p:tag name="AS_UNIQUEID" val="4288"/>
</p:tagLst>
</file>

<file path=ppt/tags/tag222.xml><?xml version="1.0" encoding="utf-8"?>
<p:tagLst xmlns:p="http://schemas.openxmlformats.org/presentationml/2006/main">
  <p:tag name="AS_UNIQUEID" val="4289"/>
</p:tagLst>
</file>

<file path=ppt/tags/tag223.xml><?xml version="1.0" encoding="utf-8"?>
<p:tagLst xmlns:p="http://schemas.openxmlformats.org/presentationml/2006/main">
  <p:tag name="AS_UNIQUEID" val="4290"/>
</p:tagLst>
</file>

<file path=ppt/tags/tag224.xml><?xml version="1.0" encoding="utf-8"?>
<p:tagLst xmlns:p="http://schemas.openxmlformats.org/presentationml/2006/main">
  <p:tag name="AS_UNIQUEID" val="4291"/>
</p:tagLst>
</file>

<file path=ppt/tags/tag225.xml><?xml version="1.0" encoding="utf-8"?>
<p:tagLst xmlns:p="http://schemas.openxmlformats.org/presentationml/2006/main">
  <p:tag name="AS_UNIQUEID" val="4292"/>
</p:tagLst>
</file>

<file path=ppt/tags/tag226.xml><?xml version="1.0" encoding="utf-8"?>
<p:tagLst xmlns:p="http://schemas.openxmlformats.org/presentationml/2006/main">
  <p:tag name="AS_UNIQUEID" val="4293"/>
</p:tagLst>
</file>

<file path=ppt/tags/tag227.xml><?xml version="1.0" encoding="utf-8"?>
<p:tagLst xmlns:p="http://schemas.openxmlformats.org/presentationml/2006/main">
  <p:tag name="AS_UNIQUEID" val="4294"/>
</p:tagLst>
</file>

<file path=ppt/tags/tag228.xml><?xml version="1.0" encoding="utf-8"?>
<p:tagLst xmlns:p="http://schemas.openxmlformats.org/presentationml/2006/main">
  <p:tag name="AS_UNIQUEID" val="911"/>
</p:tagLst>
</file>

<file path=ppt/tags/tag229.xml><?xml version="1.0" encoding="utf-8"?>
<p:tagLst xmlns:p="http://schemas.openxmlformats.org/presentationml/2006/main">
  <p:tag name="AS_UNIQUEID" val="911"/>
</p:tagLst>
</file>

<file path=ppt/tags/tag23.xml><?xml version="1.0" encoding="utf-8"?>
<p:tagLst xmlns:p="http://schemas.openxmlformats.org/presentationml/2006/main">
  <p:tag name="AS_UNIQUEID" val="3957"/>
</p:tagLst>
</file>

<file path=ppt/tags/tag230.xml><?xml version="1.0" encoding="utf-8"?>
<p:tagLst xmlns:p="http://schemas.openxmlformats.org/presentationml/2006/main">
  <p:tag name="AS_UNIQUEID" val="911"/>
</p:tagLst>
</file>

<file path=ppt/tags/tag231.xml><?xml version="1.0" encoding="utf-8"?>
<p:tagLst xmlns:p="http://schemas.openxmlformats.org/presentationml/2006/main">
  <p:tag name="AS_UNIQUEID" val="4295"/>
</p:tagLst>
</file>

<file path=ppt/tags/tag232.xml><?xml version="1.0" encoding="utf-8"?>
<p:tagLst xmlns:p="http://schemas.openxmlformats.org/presentationml/2006/main">
  <p:tag name="AS_UNIQUEID" val="4296"/>
</p:tagLst>
</file>

<file path=ppt/tags/tag233.xml><?xml version="1.0" encoding="utf-8"?>
<p:tagLst xmlns:p="http://schemas.openxmlformats.org/presentationml/2006/main">
  <p:tag name="AS_UNIQUEID" val="4297"/>
</p:tagLst>
</file>

<file path=ppt/tags/tag234.xml><?xml version="1.0" encoding="utf-8"?>
<p:tagLst xmlns:p="http://schemas.openxmlformats.org/presentationml/2006/main">
  <p:tag name="AS_UNIQUEID" val="4298"/>
</p:tagLst>
</file>

<file path=ppt/tags/tag235.xml><?xml version="1.0" encoding="utf-8"?>
<p:tagLst xmlns:p="http://schemas.openxmlformats.org/presentationml/2006/main">
  <p:tag name="AS_UNIQUEID" val="4299"/>
</p:tagLst>
</file>

<file path=ppt/tags/tag236.xml><?xml version="1.0" encoding="utf-8"?>
<p:tagLst xmlns:p="http://schemas.openxmlformats.org/presentationml/2006/main">
  <p:tag name="AS_UNIQUEID" val="4300"/>
</p:tagLst>
</file>

<file path=ppt/tags/tag237.xml><?xml version="1.0" encoding="utf-8"?>
<p:tagLst xmlns:p="http://schemas.openxmlformats.org/presentationml/2006/main">
  <p:tag name="AS_UNIQUEID" val="4301"/>
</p:tagLst>
</file>

<file path=ppt/tags/tag238.xml><?xml version="1.0" encoding="utf-8"?>
<p:tagLst xmlns:p="http://schemas.openxmlformats.org/presentationml/2006/main">
  <p:tag name="AS_UNIQUEID" val="911"/>
</p:tagLst>
</file>

<file path=ppt/tags/tag239.xml><?xml version="1.0" encoding="utf-8"?>
<p:tagLst xmlns:p="http://schemas.openxmlformats.org/presentationml/2006/main">
  <p:tag name="AS_UNIQUEID" val="911"/>
</p:tagLst>
</file>

<file path=ppt/tags/tag24.xml><?xml version="1.0" encoding="utf-8"?>
<p:tagLst xmlns:p="http://schemas.openxmlformats.org/presentationml/2006/main">
  <p:tag name="AS_UNIQUEID" val="3958"/>
</p:tagLst>
</file>

<file path=ppt/tags/tag240.xml><?xml version="1.0" encoding="utf-8"?>
<p:tagLst xmlns:p="http://schemas.openxmlformats.org/presentationml/2006/main">
  <p:tag name="AS_UNIQUEID" val="911"/>
</p:tagLst>
</file>

<file path=ppt/tags/tag241.xml><?xml version="1.0" encoding="utf-8"?>
<p:tagLst xmlns:p="http://schemas.openxmlformats.org/presentationml/2006/main">
  <p:tag name="AS_UNIQUEID" val="911"/>
</p:tagLst>
</file>

<file path=ppt/tags/tag242.xml><?xml version="1.0" encoding="utf-8"?>
<p:tagLst xmlns:p="http://schemas.openxmlformats.org/presentationml/2006/main">
  <p:tag name="AS_UNIQUEID" val="911"/>
</p:tagLst>
</file>

<file path=ppt/tags/tag243.xml><?xml version="1.0" encoding="utf-8"?>
<p:tagLst xmlns:p="http://schemas.openxmlformats.org/presentationml/2006/main">
  <p:tag name="AS_UNIQUEID" val="4302"/>
</p:tagLst>
</file>

<file path=ppt/tags/tag244.xml><?xml version="1.0" encoding="utf-8"?>
<p:tagLst xmlns:p="http://schemas.openxmlformats.org/presentationml/2006/main">
  <p:tag name="AS_UNIQUEID" val="911"/>
</p:tagLst>
</file>

<file path=ppt/tags/tag245.xml><?xml version="1.0" encoding="utf-8"?>
<p:tagLst xmlns:p="http://schemas.openxmlformats.org/presentationml/2006/main">
  <p:tag name="AS_UNIQUEID" val="911"/>
</p:tagLst>
</file>

<file path=ppt/tags/tag246.xml><?xml version="1.0" encoding="utf-8"?>
<p:tagLst xmlns:p="http://schemas.openxmlformats.org/presentationml/2006/main">
  <p:tag name="AS_UNIQUEID" val="4303"/>
</p:tagLst>
</file>

<file path=ppt/tags/tag247.xml><?xml version="1.0" encoding="utf-8"?>
<p:tagLst xmlns:p="http://schemas.openxmlformats.org/presentationml/2006/main">
  <p:tag name="AS_UNIQUEID" val="911"/>
</p:tagLst>
</file>

<file path=ppt/tags/tag248.xml><?xml version="1.0" encoding="utf-8"?>
<p:tagLst xmlns:p="http://schemas.openxmlformats.org/presentationml/2006/main">
  <p:tag name="AS_UNIQUEID" val="911"/>
</p:tagLst>
</file>

<file path=ppt/tags/tag249.xml><?xml version="1.0" encoding="utf-8"?>
<p:tagLst xmlns:p="http://schemas.openxmlformats.org/presentationml/2006/main">
  <p:tag name="AS_UNIQUEID" val="4304"/>
</p:tagLst>
</file>

<file path=ppt/tags/tag25.xml><?xml version="1.0" encoding="utf-8"?>
<p:tagLst xmlns:p="http://schemas.openxmlformats.org/presentationml/2006/main">
  <p:tag name="AS_UNIQUEID" val="3959"/>
</p:tagLst>
</file>

<file path=ppt/tags/tag250.xml><?xml version="1.0" encoding="utf-8"?>
<p:tagLst xmlns:p="http://schemas.openxmlformats.org/presentationml/2006/main">
  <p:tag name="AS_UNIQUEID" val="911"/>
</p:tagLst>
</file>

<file path=ppt/tags/tag251.xml><?xml version="1.0" encoding="utf-8"?>
<p:tagLst xmlns:p="http://schemas.openxmlformats.org/presentationml/2006/main">
  <p:tag name="AS_UNIQUEID" val="911"/>
</p:tagLst>
</file>

<file path=ppt/tags/tag252.xml><?xml version="1.0" encoding="utf-8"?>
<p:tagLst xmlns:p="http://schemas.openxmlformats.org/presentationml/2006/main">
  <p:tag name="AS_UNIQUEID" val="4305"/>
</p:tagLst>
</file>

<file path=ppt/tags/tag253.xml><?xml version="1.0" encoding="utf-8"?>
<p:tagLst xmlns:p="http://schemas.openxmlformats.org/presentationml/2006/main">
  <p:tag name="AS_UNIQUEID" val="4306"/>
</p:tagLst>
</file>

<file path=ppt/tags/tag254.xml><?xml version="1.0" encoding="utf-8"?>
<p:tagLst xmlns:p="http://schemas.openxmlformats.org/presentationml/2006/main">
  <p:tag name="AS_UNIQUEID" val="4307"/>
</p:tagLst>
</file>

<file path=ppt/tags/tag255.xml><?xml version="1.0" encoding="utf-8"?>
<p:tagLst xmlns:p="http://schemas.openxmlformats.org/presentationml/2006/main">
  <p:tag name="AS_UNIQUEID" val="4308"/>
</p:tagLst>
</file>

<file path=ppt/tags/tag256.xml><?xml version="1.0" encoding="utf-8"?>
<p:tagLst xmlns:p="http://schemas.openxmlformats.org/presentationml/2006/main">
  <p:tag name="AS_UNIQUEID" val="4309"/>
</p:tagLst>
</file>

<file path=ppt/tags/tag257.xml><?xml version="1.0" encoding="utf-8"?>
<p:tagLst xmlns:p="http://schemas.openxmlformats.org/presentationml/2006/main">
  <p:tag name="AS_UNIQUEID" val="4310"/>
</p:tagLst>
</file>

<file path=ppt/tags/tag258.xml><?xml version="1.0" encoding="utf-8"?>
<p:tagLst xmlns:p="http://schemas.openxmlformats.org/presentationml/2006/main">
  <p:tag name="AS_UNIQUEID" val="4311"/>
</p:tagLst>
</file>

<file path=ppt/tags/tag259.xml><?xml version="1.0" encoding="utf-8"?>
<p:tagLst xmlns:p="http://schemas.openxmlformats.org/presentationml/2006/main">
  <p:tag name="AS_UNIQUEID" val="4312"/>
</p:tagLst>
</file>

<file path=ppt/tags/tag26.xml><?xml version="1.0" encoding="utf-8"?>
<p:tagLst xmlns:p="http://schemas.openxmlformats.org/presentationml/2006/main">
  <p:tag name="AS_UNIQUEID" val="3960"/>
</p:tagLst>
</file>

<file path=ppt/tags/tag260.xml><?xml version="1.0" encoding="utf-8"?>
<p:tagLst xmlns:p="http://schemas.openxmlformats.org/presentationml/2006/main">
  <p:tag name="AS_UNIQUEID" val="911"/>
</p:tagLst>
</file>

<file path=ppt/tags/tag261.xml><?xml version="1.0" encoding="utf-8"?>
<p:tagLst xmlns:p="http://schemas.openxmlformats.org/presentationml/2006/main">
  <p:tag name="AS_UNIQUEID" val="4313"/>
</p:tagLst>
</file>

<file path=ppt/tags/tag262.xml><?xml version="1.0" encoding="utf-8"?>
<p:tagLst xmlns:p="http://schemas.openxmlformats.org/presentationml/2006/main">
  <p:tag name="AS_UNIQUEID" val="4314"/>
</p:tagLst>
</file>

<file path=ppt/tags/tag263.xml><?xml version="1.0" encoding="utf-8"?>
<p:tagLst xmlns:p="http://schemas.openxmlformats.org/presentationml/2006/main">
  <p:tag name="AS_UNIQUEID" val="4315"/>
</p:tagLst>
</file>

<file path=ppt/tags/tag264.xml><?xml version="1.0" encoding="utf-8"?>
<p:tagLst xmlns:p="http://schemas.openxmlformats.org/presentationml/2006/main">
  <p:tag name="KSO_WM_SPECIAL_SOURCE" val="bdnull"/>
</p:tagLst>
</file>

<file path=ppt/tags/tag265.xml><?xml version="1.0" encoding="utf-8"?>
<p:tagLst xmlns:p="http://schemas.openxmlformats.org/presentationml/2006/main">
  <p:tag name="AS_UNIQUEID" val="4273"/>
</p:tagLst>
</file>

<file path=ppt/tags/tag266.xml><?xml version="1.0" encoding="utf-8"?>
<p:tagLst xmlns:p="http://schemas.openxmlformats.org/presentationml/2006/main">
  <p:tag name="AS_UNIQUEID" val="4274"/>
</p:tagLst>
</file>

<file path=ppt/tags/tag267.xml><?xml version="1.0" encoding="utf-8"?>
<p:tagLst xmlns:p="http://schemas.openxmlformats.org/presentationml/2006/main">
  <p:tag name="AS_UNIQUEID" val="4275"/>
</p:tagLst>
</file>

<file path=ppt/tags/tag268.xml><?xml version="1.0" encoding="utf-8"?>
<p:tagLst xmlns:p="http://schemas.openxmlformats.org/presentationml/2006/main">
  <p:tag name="AS_UNIQUEID" val="4337"/>
</p:tagLst>
</file>

<file path=ppt/tags/tag269.xml><?xml version="1.0" encoding="utf-8"?>
<p:tagLst xmlns:p="http://schemas.openxmlformats.org/presentationml/2006/main">
  <p:tag name="AS_UNIQUEID" val="4338"/>
</p:tagLst>
</file>

<file path=ppt/tags/tag27.xml><?xml version="1.0" encoding="utf-8"?>
<p:tagLst xmlns:p="http://schemas.openxmlformats.org/presentationml/2006/main">
  <p:tag name="AS_UNIQUEID" val="3961"/>
</p:tagLst>
</file>

<file path=ppt/tags/tag270.xml><?xml version="1.0" encoding="utf-8"?>
<p:tagLst xmlns:p="http://schemas.openxmlformats.org/presentationml/2006/main">
  <p:tag name="AS_UNIQUEID" val="4339"/>
</p:tagLst>
</file>

<file path=ppt/tags/tag271.xml><?xml version="1.0" encoding="utf-8"?>
<p:tagLst xmlns:p="http://schemas.openxmlformats.org/presentationml/2006/main">
  <p:tag name="AS_UNIQUEID" val="4340"/>
</p:tagLst>
</file>

<file path=ppt/tags/tag272.xml><?xml version="1.0" encoding="utf-8"?>
<p:tagLst xmlns:p="http://schemas.openxmlformats.org/presentationml/2006/main">
  <p:tag name="AS_UNIQUEID" val="2082"/>
  <p:tag name="KSO_WM_UNIT_TABLE_BEAUTIFY" val="smartTable{6b28c4f5-a2cf-448c-9389-98dbb6ced881}"/>
  <p:tag name="TABLE_ENDDRAG_ORIGIN_RECT" val="875*408"/>
  <p:tag name="TABLE_ENDDRAG_RECT" val="40*107*875*408"/>
</p:tagLst>
</file>

<file path=ppt/tags/tag273.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74.xml><?xml version="1.0" encoding="utf-8"?>
<p:tagLst xmlns:p="http://schemas.openxmlformats.org/presentationml/2006/main">
  <p:tag name="AS_UNIQUEID" val="4334"/>
</p:tagLst>
</file>

<file path=ppt/tags/tag275.xml><?xml version="1.0" encoding="utf-8"?>
<p:tagLst xmlns:p="http://schemas.openxmlformats.org/presentationml/2006/main">
  <p:tag name="AS_UNIQUEID" val="4335"/>
</p:tagLst>
</file>

<file path=ppt/tags/tag276.xml><?xml version="1.0" encoding="utf-8"?>
<p:tagLst xmlns:p="http://schemas.openxmlformats.org/presentationml/2006/main">
  <p:tag name="KSO_WM_BEAUTIFY_FLAG" val="#wm#"/>
  <p:tag name="KSO_WM_TEMPLATE_CATEGORY" val="custom"/>
  <p:tag name="KSO_WM_TEMPLATE_INDEX" val="20205176"/>
</p:tagLst>
</file>

<file path=ppt/tags/tag277.xml><?xml version="1.0" encoding="utf-8"?>
<p:tagLst xmlns:p="http://schemas.openxmlformats.org/presentationml/2006/main">
  <p:tag name="KSO_WM_BEAUTIFY_FLAG" val="#wm#"/>
  <p:tag name="KSO_WM_TEMPLATE_CATEGORY" val="custom"/>
  <p:tag name="KSO_WM_TEMPLATE_INDEX" val="20205176"/>
</p:tagLst>
</file>

<file path=ppt/tags/tag278.xml><?xml version="1.0" encoding="utf-8"?>
<p:tagLst xmlns:p="http://schemas.openxmlformats.org/presentationml/2006/main">
  <p:tag name="KSO_WM_UNIT_TABLE_BEAUTIFY" val="smartTable{a6f51502-0dc3-4570-a25e-a3e09794350a}"/>
  <p:tag name="TABLE_ENDDRAG_ORIGIN_RECT" val="885*427"/>
  <p:tag name="TABLE_ENDDRAG_RECT" val="42*45*885*427"/>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AS_UNIQUEID" val="3962"/>
</p:tagLst>
</file>

<file path=ppt/tags/tag280.xml><?xml version="1.0" encoding="utf-8"?>
<p:tagLst xmlns:p="http://schemas.openxmlformats.org/presentationml/2006/main">
  <p:tag name="KSO_WM_UNIT_PLACING_PICTURE_USER_VIEWPORT" val="{&quot;height&quot;:3759,&quot;width&quot;:3759}"/>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ISPRING_ULTRA_SCORM_COURSE_ID" val="2EA98EB0-7C1F-4A6C-A2F4-08274436DBA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212素材包"/>
  <p:tag name="ISPRING_PRESENTATION_TITLE" val="简约淡雅古典中国风格PPT背景模板"/>
  <p:tag name="KSO_WPP_MARK_KEY" val="65a77ea8-812f-47b9-8afa-036842968081"/>
  <p:tag name="COMMONDATA" val="eyJoZGlkIjoiYTg4OWNhOGRiYWM3NDIxODIwZTc0M2RkNTkwMTQ4MzkifQ=="/>
</p:tagLst>
</file>

<file path=ppt/tags/tag29.xml><?xml version="1.0" encoding="utf-8"?>
<p:tagLst xmlns:p="http://schemas.openxmlformats.org/presentationml/2006/main">
  <p:tag name="AS_UNIQUEID" val="3963"/>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3964"/>
</p:tagLst>
</file>

<file path=ppt/tags/tag31.xml><?xml version="1.0" encoding="utf-8"?>
<p:tagLst xmlns:p="http://schemas.openxmlformats.org/presentationml/2006/main">
  <p:tag name="AS_UNIQUEID" val="3965"/>
</p:tagLst>
</file>

<file path=ppt/tags/tag32.xml><?xml version="1.0" encoding="utf-8"?>
<p:tagLst xmlns:p="http://schemas.openxmlformats.org/presentationml/2006/main">
  <p:tag name="AS_UNIQUEID" val="3966"/>
</p:tagLst>
</file>

<file path=ppt/tags/tag33.xml><?xml version="1.0" encoding="utf-8"?>
<p:tagLst xmlns:p="http://schemas.openxmlformats.org/presentationml/2006/main">
  <p:tag name="AS_UNIQUEID" val="3967"/>
</p:tagLst>
</file>

<file path=ppt/tags/tag34.xml><?xml version="1.0" encoding="utf-8"?>
<p:tagLst xmlns:p="http://schemas.openxmlformats.org/presentationml/2006/main">
  <p:tag name="AS_UNIQUEID" val="3968"/>
</p:tagLst>
</file>

<file path=ppt/tags/tag35.xml><?xml version="1.0" encoding="utf-8"?>
<p:tagLst xmlns:p="http://schemas.openxmlformats.org/presentationml/2006/main">
  <p:tag name="AS_UNIQUEID" val="3969"/>
</p:tagLst>
</file>

<file path=ppt/tags/tag36.xml><?xml version="1.0" encoding="utf-8"?>
<p:tagLst xmlns:p="http://schemas.openxmlformats.org/presentationml/2006/main">
  <p:tag name="AS_UNIQUEID" val="3970"/>
</p:tagLst>
</file>

<file path=ppt/tags/tag37.xml><?xml version="1.0" encoding="utf-8"?>
<p:tagLst xmlns:p="http://schemas.openxmlformats.org/presentationml/2006/main">
  <p:tag name="AS_UNIQUEID" val="3971"/>
</p:tagLst>
</file>

<file path=ppt/tags/tag38.xml><?xml version="1.0" encoding="utf-8"?>
<p:tagLst xmlns:p="http://schemas.openxmlformats.org/presentationml/2006/main">
  <p:tag name="AS_UNIQUEID" val="3972"/>
</p:tagLst>
</file>

<file path=ppt/tags/tag39.xml><?xml version="1.0" encoding="utf-8"?>
<p:tagLst xmlns:p="http://schemas.openxmlformats.org/presentationml/2006/main">
  <p:tag name="AS_UNIQUEID" val="3973"/>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3974"/>
</p:tagLst>
</file>

<file path=ppt/tags/tag41.xml><?xml version="1.0" encoding="utf-8"?>
<p:tagLst xmlns:p="http://schemas.openxmlformats.org/presentationml/2006/main">
  <p:tag name="AS_UNIQUEID" val="3975"/>
</p:tagLst>
</file>

<file path=ppt/tags/tag42.xml><?xml version="1.0" encoding="utf-8"?>
<p:tagLst xmlns:p="http://schemas.openxmlformats.org/presentationml/2006/main">
  <p:tag name="AS_UNIQUEID" val="3976"/>
</p:tagLst>
</file>

<file path=ppt/tags/tag43.xml><?xml version="1.0" encoding="utf-8"?>
<p:tagLst xmlns:p="http://schemas.openxmlformats.org/presentationml/2006/main">
  <p:tag name="AS_UNIQUEID" val="3977"/>
</p:tagLst>
</file>

<file path=ppt/tags/tag44.xml><?xml version="1.0" encoding="utf-8"?>
<p:tagLst xmlns:p="http://schemas.openxmlformats.org/presentationml/2006/main">
  <p:tag name="AS_UNIQUEID" val="3978"/>
</p:tagLst>
</file>

<file path=ppt/tags/tag45.xml><?xml version="1.0" encoding="utf-8"?>
<p:tagLst xmlns:p="http://schemas.openxmlformats.org/presentationml/2006/main">
  <p:tag name="AS_UNIQUEID" val="3979"/>
</p:tagLst>
</file>

<file path=ppt/tags/tag46.xml><?xml version="1.0" encoding="utf-8"?>
<p:tagLst xmlns:p="http://schemas.openxmlformats.org/presentationml/2006/main">
  <p:tag name="AS_UNIQUEID" val="3980"/>
</p:tagLst>
</file>

<file path=ppt/tags/tag47.xml><?xml version="1.0" encoding="utf-8"?>
<p:tagLst xmlns:p="http://schemas.openxmlformats.org/presentationml/2006/main">
  <p:tag name="AS_UNIQUEID" val="3981"/>
</p:tagLst>
</file>

<file path=ppt/tags/tag48.xml><?xml version="1.0" encoding="utf-8"?>
<p:tagLst xmlns:p="http://schemas.openxmlformats.org/presentationml/2006/main">
  <p:tag name="AS_UNIQUEID" val="3982"/>
</p:tagLst>
</file>

<file path=ppt/tags/tag49.xml><?xml version="1.0" encoding="utf-8"?>
<p:tagLst xmlns:p="http://schemas.openxmlformats.org/presentationml/2006/main">
  <p:tag name="AS_UNIQUEID" val="3983"/>
</p:tagLst>
</file>

<file path=ppt/tags/tag5.xml><?xml version="1.0" encoding="utf-8"?>
<p:tagLst xmlns:p="http://schemas.openxmlformats.org/presentationml/2006/main">
  <p:tag name="AS_UNIQUEID" val="3944"/>
</p:tagLst>
</file>

<file path=ppt/tags/tag50.xml><?xml version="1.0" encoding="utf-8"?>
<p:tagLst xmlns:p="http://schemas.openxmlformats.org/presentationml/2006/main">
  <p:tag name="AS_UNIQUEID" val="3984"/>
</p:tagLst>
</file>

<file path=ppt/tags/tag51.xml><?xml version="1.0" encoding="utf-8"?>
<p:tagLst xmlns:p="http://schemas.openxmlformats.org/presentationml/2006/main">
  <p:tag name="AS_UNIQUEID" val="3985"/>
</p:tagLst>
</file>

<file path=ppt/tags/tag52.xml><?xml version="1.0" encoding="utf-8"?>
<p:tagLst xmlns:p="http://schemas.openxmlformats.org/presentationml/2006/main">
  <p:tag name="AS_UNIQUEID" val="3986"/>
</p:tagLst>
</file>

<file path=ppt/tags/tag53.xml><?xml version="1.0" encoding="utf-8"?>
<p:tagLst xmlns:p="http://schemas.openxmlformats.org/presentationml/2006/main">
  <p:tag name="AS_UNIQUEID" val="3987"/>
</p:tagLst>
</file>

<file path=ppt/tags/tag54.xml><?xml version="1.0" encoding="utf-8"?>
<p:tagLst xmlns:p="http://schemas.openxmlformats.org/presentationml/2006/main">
  <p:tag name="AS_UNIQUEID" val="3817"/>
</p:tagLst>
</file>

<file path=ppt/tags/tag55.xml><?xml version="1.0" encoding="utf-8"?>
<p:tagLst xmlns:p="http://schemas.openxmlformats.org/presentationml/2006/main">
  <p:tag name="AS_UNIQUEID" val="3988"/>
</p:tagLst>
</file>

<file path=ppt/tags/tag56.xml><?xml version="1.0" encoding="utf-8"?>
<p:tagLst xmlns:p="http://schemas.openxmlformats.org/presentationml/2006/main">
  <p:tag name="AS_UNIQUEID" val="3989"/>
</p:tagLst>
</file>

<file path=ppt/tags/tag57.xml><?xml version="1.0" encoding="utf-8"?>
<p:tagLst xmlns:p="http://schemas.openxmlformats.org/presentationml/2006/main">
  <p:tag name="AS_UNIQUEID" val="3990"/>
</p:tagLst>
</file>

<file path=ppt/tags/tag58.xml><?xml version="1.0" encoding="utf-8"?>
<p:tagLst xmlns:p="http://schemas.openxmlformats.org/presentationml/2006/main">
  <p:tag name="AS_UNIQUEID" val="3991"/>
</p:tagLst>
</file>

<file path=ppt/tags/tag59.xml><?xml version="1.0" encoding="utf-8"?>
<p:tagLst xmlns:p="http://schemas.openxmlformats.org/presentationml/2006/main">
  <p:tag name="AS_UNIQUEID" val="3992"/>
</p:tagLst>
</file>

<file path=ppt/tags/tag6.xml><?xml version="1.0" encoding="utf-8"?>
<p:tagLst xmlns:p="http://schemas.openxmlformats.org/presentationml/2006/main">
  <p:tag name="AS_UNIQUEID" val="3945"/>
</p:tagLst>
</file>

<file path=ppt/tags/tag60.xml><?xml version="1.0" encoding="utf-8"?>
<p:tagLst xmlns:p="http://schemas.openxmlformats.org/presentationml/2006/main">
  <p:tag name="AS_UNIQUEID" val="3821"/>
</p:tagLst>
</file>

<file path=ppt/tags/tag61.xml><?xml version="1.0" encoding="utf-8"?>
<p:tagLst xmlns:p="http://schemas.openxmlformats.org/presentationml/2006/main">
  <p:tag name="AS_UNIQUEID" val="461"/>
</p:tagLst>
</file>

<file path=ppt/tags/tag62.xml><?xml version="1.0" encoding="utf-8"?>
<p:tagLst xmlns:p="http://schemas.openxmlformats.org/presentationml/2006/main">
  <p:tag name="AS_UNIQUEID" val="3993"/>
</p:tagLst>
</file>

<file path=ppt/tags/tag63.xml><?xml version="1.0" encoding="utf-8"?>
<p:tagLst xmlns:p="http://schemas.openxmlformats.org/presentationml/2006/main">
  <p:tag name="AS_UNIQUEID" val="461"/>
</p:tagLst>
</file>

<file path=ppt/tags/tag64.xml><?xml version="1.0" encoding="utf-8"?>
<p:tagLst xmlns:p="http://schemas.openxmlformats.org/presentationml/2006/main">
  <p:tag name="AS_UNIQUEID" val="3995"/>
</p:tagLst>
</file>

<file path=ppt/tags/tag65.xml><?xml version="1.0" encoding="utf-8"?>
<p:tagLst xmlns:p="http://schemas.openxmlformats.org/presentationml/2006/main">
  <p:tag name="AS_UNIQUEID" val="3996"/>
</p:tagLst>
</file>

<file path=ppt/tags/tag66.xml><?xml version="1.0" encoding="utf-8"?>
<p:tagLst xmlns:p="http://schemas.openxmlformats.org/presentationml/2006/main">
  <p:tag name="AS_UNIQUEID" val="461"/>
</p:tagLst>
</file>

<file path=ppt/tags/tag67.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68.xml><?xml version="1.0" encoding="utf-8"?>
<p:tagLst xmlns:p="http://schemas.openxmlformats.org/presentationml/2006/main">
  <p:tag name="AS_UNIQUEID" val="4035"/>
</p:tagLst>
</file>

<file path=ppt/tags/tag69.xml><?xml version="1.0" encoding="utf-8"?>
<p:tagLst xmlns:p="http://schemas.openxmlformats.org/presentationml/2006/main">
  <p:tag name="AS_UNIQUEID" val="4036"/>
</p:tagLst>
</file>

<file path=ppt/tags/tag7.xml><?xml version="1.0" encoding="utf-8"?>
<p:tagLst xmlns:p="http://schemas.openxmlformats.org/presentationml/2006/main">
  <p:tag name="AS_UNIQUEID" val="3946"/>
</p:tagLst>
</file>

<file path=ppt/tags/tag70.xml><?xml version="1.0" encoding="utf-8"?>
<p:tagLst xmlns:p="http://schemas.openxmlformats.org/presentationml/2006/main">
  <p:tag name="AS_UNIQUEID" val="4037"/>
</p:tagLst>
</file>

<file path=ppt/tags/tag71.xml><?xml version="1.0" encoding="utf-8"?>
<p:tagLst xmlns:p="http://schemas.openxmlformats.org/presentationml/2006/main">
  <p:tag name="AS_UNIQUEID" val="4038"/>
</p:tagLst>
</file>

<file path=ppt/tags/tag72.xml><?xml version="1.0" encoding="utf-8"?>
<p:tagLst xmlns:p="http://schemas.openxmlformats.org/presentationml/2006/main">
  <p:tag name="AS_UNIQUEID" val="4039"/>
</p:tagLst>
</file>

<file path=ppt/tags/tag73.xml><?xml version="1.0" encoding="utf-8"?>
<p:tagLst xmlns:p="http://schemas.openxmlformats.org/presentationml/2006/main">
  <p:tag name="AS_UNIQUEID" val="4041"/>
</p:tagLst>
</file>

<file path=ppt/tags/tag74.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75.xml><?xml version="1.0" encoding="utf-8"?>
<p:tagLst xmlns:p="http://schemas.openxmlformats.org/presentationml/2006/main">
  <p:tag name="AS_UNIQUEID" val="4032"/>
</p:tagLst>
</file>

<file path=ppt/tags/tag76.xml><?xml version="1.0" encoding="utf-8"?>
<p:tagLst xmlns:p="http://schemas.openxmlformats.org/presentationml/2006/main">
  <p:tag name="AS_UNIQUEID" val="4033"/>
</p:tagLst>
</file>

<file path=ppt/tags/tag77.xml><?xml version="1.0" encoding="utf-8"?>
<p:tagLst xmlns:p="http://schemas.openxmlformats.org/presentationml/2006/main">
  <p:tag name="AS_UNIQUEID" val="4047"/>
</p:tagLst>
</file>

<file path=ppt/tags/tag78.xml><?xml version="1.0" encoding="utf-8"?>
<p:tagLst xmlns:p="http://schemas.openxmlformats.org/presentationml/2006/main">
  <p:tag name="AS_UNIQUEID" val="4048"/>
</p:tagLst>
</file>

<file path=ppt/tags/tag79.xml><?xml version="1.0" encoding="utf-8"?>
<p:tagLst xmlns:p="http://schemas.openxmlformats.org/presentationml/2006/main">
  <p:tag name="AS_UNIQUEID" val="4049"/>
</p:tagLst>
</file>

<file path=ppt/tags/tag8.xml><?xml version="1.0" encoding="utf-8"?>
<p:tagLst xmlns:p="http://schemas.openxmlformats.org/presentationml/2006/main">
  <p:tag name="AS_UNIQUEID" val="3947"/>
</p:tagLst>
</file>

<file path=ppt/tags/tag80.xml><?xml version="1.0" encoding="utf-8"?>
<p:tagLst xmlns:p="http://schemas.openxmlformats.org/presentationml/2006/main">
  <p:tag name="AS_UNIQUEID" val="4050"/>
</p:tagLst>
</file>

<file path=ppt/tags/tag81.xml><?xml version="1.0" encoding="utf-8"?>
<p:tagLst xmlns:p="http://schemas.openxmlformats.org/presentationml/2006/main">
  <p:tag name="AS_UNIQUEID" val="4051"/>
</p:tagLst>
</file>

<file path=ppt/tags/tag82.xml><?xml version="1.0" encoding="utf-8"?>
<p:tagLst xmlns:p="http://schemas.openxmlformats.org/presentationml/2006/main">
  <p:tag name="AS_UNIQUEID" val="4052"/>
</p:tagLst>
</file>

<file path=ppt/tags/tag83.xml><?xml version="1.0" encoding="utf-8"?>
<p:tagLst xmlns:p="http://schemas.openxmlformats.org/presentationml/2006/main">
  <p:tag name="AS_UNIQUEID" val="4053"/>
</p:tagLst>
</file>

<file path=ppt/tags/tag84.xml><?xml version="1.0" encoding="utf-8"?>
<p:tagLst xmlns:p="http://schemas.openxmlformats.org/presentationml/2006/main">
  <p:tag name="AS_UNIQUEID" val="4054"/>
</p:tagLst>
</file>

<file path=ppt/tags/tag85.xml><?xml version="1.0" encoding="utf-8"?>
<p:tagLst xmlns:p="http://schemas.openxmlformats.org/presentationml/2006/main">
  <p:tag name="AS_UNIQUEID" val="4055"/>
</p:tagLst>
</file>

<file path=ppt/tags/tag86.xml><?xml version="1.0" encoding="utf-8"?>
<p:tagLst xmlns:p="http://schemas.openxmlformats.org/presentationml/2006/main">
  <p:tag name="AS_UNIQUEID" val="4056"/>
</p:tagLst>
</file>

<file path=ppt/tags/tag87.xml><?xml version="1.0" encoding="utf-8"?>
<p:tagLst xmlns:p="http://schemas.openxmlformats.org/presentationml/2006/main">
  <p:tag name="AS_UNIQUEID" val="4057"/>
</p:tagLst>
</file>

<file path=ppt/tags/tag88.xml><?xml version="1.0" encoding="utf-8"?>
<p:tagLst xmlns:p="http://schemas.openxmlformats.org/presentationml/2006/main">
  <p:tag name="AS_UNIQUEID" val="4058"/>
</p:tagLst>
</file>

<file path=ppt/tags/tag89.xml><?xml version="1.0" encoding="utf-8"?>
<p:tagLst xmlns:p="http://schemas.openxmlformats.org/presentationml/2006/main">
  <p:tag name="AS_UNIQUEID" val="4059"/>
</p:tagLst>
</file>

<file path=ppt/tags/tag9.xml><?xml version="1.0" encoding="utf-8"?>
<p:tagLst xmlns:p="http://schemas.openxmlformats.org/presentationml/2006/main">
  <p:tag name="AS_UNIQUEID" val="3948"/>
</p:tagLst>
</file>

<file path=ppt/tags/tag90.xml><?xml version="1.0" encoding="utf-8"?>
<p:tagLst xmlns:p="http://schemas.openxmlformats.org/presentationml/2006/main">
  <p:tag name="AS_UNIQUEID" val="4060"/>
</p:tagLst>
</file>

<file path=ppt/tags/tag91.xml><?xml version="1.0" encoding="utf-8"?>
<p:tagLst xmlns:p="http://schemas.openxmlformats.org/presentationml/2006/main">
  <p:tag name="AS_UNIQUEID" val="4061"/>
</p:tagLst>
</file>

<file path=ppt/tags/tag92.xml><?xml version="1.0" encoding="utf-8"?>
<p:tagLst xmlns:p="http://schemas.openxmlformats.org/presentationml/2006/main">
  <p:tag name="AS_UNIQUEID" val="4062"/>
</p:tagLst>
</file>

<file path=ppt/tags/tag93.xml><?xml version="1.0" encoding="utf-8"?>
<p:tagLst xmlns:p="http://schemas.openxmlformats.org/presentationml/2006/main">
  <p:tag name="AS_UNIQUEID" val="4063"/>
</p:tagLst>
</file>

<file path=ppt/tags/tag94.xml><?xml version="1.0" encoding="utf-8"?>
<p:tagLst xmlns:p="http://schemas.openxmlformats.org/presentationml/2006/main">
  <p:tag name="AS_UNIQUEID" val="4064"/>
</p:tagLst>
</file>

<file path=ppt/tags/tag95.xml><?xml version="1.0" encoding="utf-8"?>
<p:tagLst xmlns:p="http://schemas.openxmlformats.org/presentationml/2006/main">
  <p:tag name="AS_UNIQUEID" val="4065"/>
</p:tagLst>
</file>

<file path=ppt/tags/tag96.xml><?xml version="1.0" encoding="utf-8"?>
<p:tagLst xmlns:p="http://schemas.openxmlformats.org/presentationml/2006/main">
  <p:tag name="AS_UNIQUEID" val="4066"/>
</p:tagLst>
</file>

<file path=ppt/tags/tag97.xml><?xml version="1.0" encoding="utf-8"?>
<p:tagLst xmlns:p="http://schemas.openxmlformats.org/presentationml/2006/main">
  <p:tag name="AS_UNIQUEID" val="911"/>
</p:tagLst>
</file>

<file path=ppt/tags/tag98.xml><?xml version="1.0" encoding="utf-8"?>
<p:tagLst xmlns:p="http://schemas.openxmlformats.org/presentationml/2006/main">
  <p:tag name="AS_UNIQUEID" val="911"/>
</p:tagLst>
</file>

<file path=ppt/tags/tag99.xml><?xml version="1.0" encoding="utf-8"?>
<p:tagLst xmlns:p="http://schemas.openxmlformats.org/presentationml/2006/main">
  <p:tag name="AS_UNIQUEID" val="9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9084</Words>
  <Application>WPS 演示</Application>
  <PresentationFormat>宽屏</PresentationFormat>
  <Paragraphs>581</Paragraphs>
  <Slides>34</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宋体</vt:lpstr>
      <vt:lpstr>Wingdings</vt:lpstr>
      <vt:lpstr>华文中宋</vt:lpstr>
      <vt:lpstr>华文楷体</vt:lpstr>
      <vt:lpstr>Calibri</vt:lpstr>
      <vt:lpstr>微软雅黑</vt:lpstr>
      <vt:lpstr>Calibri Light</vt:lpstr>
      <vt:lpstr>Arial Unicode MS</vt:lpstr>
      <vt:lpstr>方正中等线_GBK</vt:lpstr>
      <vt:lpstr>黑体</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（1）结合材料一，运用矛盾普遍性与特殊性的关系的知识，说明中华茶文化是文化多样性的见证。</vt:lpstr>
      <vt:lpstr>（1）结合材料一，运用矛盾普遍性与特殊性的关系的知识，说明中华茶文化是文化多样性的见证。</vt:lpstr>
      <vt:lpstr>(2)茶艺是一门生活艺术，构成这门艺术的六要素是人、茶、水、器、境、艺。缺少其中任何一样，茶艺都是不完整的。运用《逻辑与思维》的知识，就茶艺与六要素的关系写两条假言判断。</vt:lpstr>
      <vt:lpstr>  (3)运用文化的相关知识，从材料二所列举的三个非物质文化遗产中任选一个，以“一项非遗一片情”为主题写一篇短评。 要求：①围绕主题，观点明确。       ②论述充分，逻辑清晰。       ③学科术语使用规范。       ④总字数在150个左右。</vt:lpstr>
      <vt:lpstr>PowerPoint 演示文稿</vt:lpstr>
      <vt:lpstr>PowerPoint 演示文稿</vt:lpstr>
      <vt:lpstr>PowerPoint 演示文稿</vt:lpstr>
      <vt:lpstr>PowerPoint 演示文稿</vt:lpstr>
      <vt:lpstr>PowerPoint 演示文稿</vt:lpstr>
      <vt:lpstr>二十大报告：推进文化自信自强，铸就社会主义文化新辉煌</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简约淡雅古典中国风格PPT背景模板</dc:title>
  <dc:creator>优品PPT</dc:creator>
  <cp:keywords>http:/www.ypppt.com</cp:keywords>
  <dc:description>http://www.ypppt.com/</dc:description>
  <cp:lastModifiedBy>张雯（张晨希）</cp:lastModifiedBy>
  <cp:revision>204</cp:revision>
  <dcterms:created xsi:type="dcterms:W3CDTF">2017-03-03T07:14:00Z</dcterms:created>
  <dcterms:modified xsi:type="dcterms:W3CDTF">2023-04-04T01:19:15Z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2660C05065CD4EE8942D8A64E4A97798</vt:lpwstr>
  </property>
</Properties>
</file>