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826" r:id="rId3"/>
    <p:sldId id="318" r:id="rId4"/>
    <p:sldId id="863" r:id="rId5"/>
    <p:sldId id="317" r:id="rId6"/>
    <p:sldId id="827" r:id="rId7"/>
    <p:sldId id="828" r:id="rId8"/>
    <p:sldId id="830" r:id="rId9"/>
    <p:sldId id="829" r:id="rId10"/>
    <p:sldId id="319" r:id="rId11"/>
    <p:sldId id="831" r:id="rId12"/>
    <p:sldId id="322" r:id="rId13"/>
    <p:sldId id="833" r:id="rId14"/>
    <p:sldId id="834" r:id="rId15"/>
    <p:sldId id="835" r:id="rId16"/>
    <p:sldId id="836" r:id="rId17"/>
    <p:sldId id="837" r:id="rId18"/>
    <p:sldId id="838" r:id="rId19"/>
    <p:sldId id="839" r:id="rId20"/>
    <p:sldId id="337" r:id="rId21"/>
    <p:sldId id="841" r:id="rId22"/>
    <p:sldId id="842" r:id="rId23"/>
    <p:sldId id="845" r:id="rId24"/>
    <p:sldId id="846" r:id="rId25"/>
    <p:sldId id="844" r:id="rId26"/>
    <p:sldId id="843" r:id="rId27"/>
    <p:sldId id="840" r:id="rId28"/>
    <p:sldId id="847" r:id="rId29"/>
    <p:sldId id="848" r:id="rId30"/>
    <p:sldId id="849" r:id="rId31"/>
    <p:sldId id="823" r:id="rId32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126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tags" Target="tags/tag29.xml" /><Relationship Id="rId34" Type="http://schemas.openxmlformats.org/officeDocument/2006/relationships/presProps" Target="presProps.xml" /><Relationship Id="rId35" Type="http://schemas.openxmlformats.org/officeDocument/2006/relationships/viewProps" Target="viewProps.xml" /><Relationship Id="rId36" Type="http://schemas.openxmlformats.org/officeDocument/2006/relationships/theme" Target="theme/theme1.xml" /><Relationship Id="rId37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2359E-AD99-4C51-9C9B-8062FC6A00A2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5ED7C-52CC-4ABF-B07F-BFFED5B58725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7A11-F4B7-42F4-82EC-2E706AEE1FE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F26F-450C-41F2-B07C-4D2160859F3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7A11-F4B7-42F4-82EC-2E706AEE1FE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F26F-450C-41F2-B07C-4D2160859F3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7A11-F4B7-42F4-82EC-2E706AEE1FE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F26F-450C-41F2-B07C-4D2160859F3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7A11-F4B7-42F4-82EC-2E706AEE1FE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F26F-450C-41F2-B07C-4D2160859F3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7A11-F4B7-42F4-82EC-2E706AEE1FE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F26F-450C-41F2-B07C-4D2160859F3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7A11-F4B7-42F4-82EC-2E706AEE1FE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F26F-450C-41F2-B07C-4D2160859F3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7A11-F4B7-42F4-82EC-2E706AEE1FE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F26F-450C-41F2-B07C-4D2160859F3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7A11-F4B7-42F4-82EC-2E706AEE1FE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F26F-450C-41F2-B07C-4D2160859F3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7A11-F4B7-42F4-82EC-2E706AEE1FE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F26F-450C-41F2-B07C-4D2160859F3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7A11-F4B7-42F4-82EC-2E706AEE1FE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F26F-450C-41F2-B07C-4D2160859F3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17A11-F4B7-42F4-82EC-2E706AEE1FE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F26F-450C-41F2-B07C-4D2160859F3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file:///D:\qq&#25991;&#20214;\712321467\Image\C2C\Image2\%7b75232B38-A165-1FB7-499C-2E1C792CACB5%7d.png" TargetMode="External" /><Relationship Id="rId13" Type="http://schemas.openxmlformats.org/officeDocument/2006/relationships/image" Target="../media/image1.png" /><Relationship Id="rId14" Type="http://schemas.openxmlformats.org/officeDocument/2006/relationships/image" Target="../media/image2.jpeg" /><Relationship Id="rId15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4">
            <a:lum/>
          </a:blip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17A11-F4B7-42F4-82EC-2E706AEE1FE4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3F26F-450C-41F2-B07C-4D2160859F3E}" type="slidenum">
              <a:rPr lang="zh-CN" altLang="en-US" smtClean="0"/>
              <a:t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3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tags" Target="../tags/tag9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0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1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4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5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tags" Target="../tags/tag16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7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8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9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0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1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3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24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5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6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7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6.png" /><Relationship Id="rId3" Type="http://schemas.openxmlformats.org/officeDocument/2006/relationships/tags" Target="../tags/tag28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7.xml" TargetMode="Internal" /><Relationship Id="rId3" Type="http://schemas.openxmlformats.org/officeDocument/2006/relationships/slide" Target="slide6.xml" TargetMode="Internal" /><Relationship Id="rId4" Type="http://schemas.openxmlformats.org/officeDocument/2006/relationships/slide" Target="slide5.xml" TargetMode="Internal" /><Relationship Id="rId5" Type="http://schemas.openxmlformats.org/officeDocument/2006/relationships/slide" Target="slide8.xml" TargetMode="Internal" /><Relationship Id="rId6" Type="http://schemas.openxmlformats.org/officeDocument/2006/relationships/tags" Target="../tags/tag3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4.xml" TargetMode="Internal" /><Relationship Id="rId3" Type="http://schemas.openxmlformats.org/officeDocument/2006/relationships/tags" Target="../tags/tag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4.xml" TargetMode="Internal" /><Relationship Id="rId3" Type="http://schemas.openxmlformats.org/officeDocument/2006/relationships/tags" Target="../tags/tag5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4.xml" TargetMode="Internal" /><Relationship Id="rId3" Type="http://schemas.openxmlformats.org/officeDocument/2006/relationships/tags" Target="../tags/tag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" Target="slide4.xml" TargetMode="Internal" /><Relationship Id="rId3" Type="http://schemas.openxmlformats.org/officeDocument/2006/relationships/tags" Target="../tags/tag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8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29" name="标题 3073"/>
          <p:cNvSpPr>
            <a:spLocks noGrp="1"/>
          </p:cNvSpPr>
          <p:nvPr>
            <p:ph type="ctrTitle"/>
          </p:nvPr>
        </p:nvSpPr>
        <p:spPr>
          <a:xfrm>
            <a:off x="2800902" y="2121314"/>
            <a:ext cx="6953250" cy="1093788"/>
          </a:xfrm>
          <a:ln cap="flat">
            <a:headEnd type="none" w="med" len="med"/>
            <a:tailEnd type="none" w="med" len="med"/>
          </a:ln>
        </p:spPr>
        <p:txBody>
          <a:bodyPr bIns="0" anchor="ctr">
            <a:normAutofit/>
          </a:bodyPr>
          <a:lstStyle/>
          <a:p>
            <a:pPr eaLnBrk="1" fontAlgn="auto" hangingPunct="1">
              <a:buSzTx/>
              <a:defRPr/>
            </a:pPr>
            <a:r>
              <a:rPr lang="zh-CN" altLang="en-US" sz="5865" noProof="1">
                <a:solidFill>
                  <a:srgbClr val="0000FF"/>
                </a:solidFill>
                <a:ea typeface="宋体" panose="02010600030101010101" pitchFamily="2" charset="-122"/>
              </a:rPr>
              <a:t>非谓语动词</a:t>
            </a:r>
            <a:endParaRPr lang="zh-CN" altLang="en-US" sz="5865" noProof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212090" y="735330"/>
            <a:ext cx="5639435" cy="523430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141720" y="735330"/>
            <a:ext cx="5791200" cy="523430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29" name="标题 3073"/>
          <p:cNvSpPr>
            <a:spLocks noGrp="1"/>
          </p:cNvSpPr>
          <p:nvPr>
            <p:ph type="ctrTitle"/>
          </p:nvPr>
        </p:nvSpPr>
        <p:spPr>
          <a:xfrm>
            <a:off x="490262" y="2526955"/>
            <a:ext cx="10656887" cy="1093787"/>
          </a:xfrm>
          <a:ln cap="flat">
            <a:headEnd type="none" w="med" len="med"/>
            <a:tailEnd type="none" w="med" len="med"/>
          </a:ln>
        </p:spPr>
        <p:txBody>
          <a:bodyPr bIns="0" anchor="ctr">
            <a:normAutofit/>
          </a:bodyPr>
          <a:lstStyle/>
          <a:p>
            <a:pPr eaLnBrk="1" fontAlgn="auto" hangingPunct="1">
              <a:buSzTx/>
              <a:defRPr/>
            </a:pPr>
            <a:r>
              <a:rPr lang="en-US" altLang="en-US" sz="5865" noProof="1">
                <a:solidFill>
                  <a:srgbClr val="0000FF"/>
                </a:solidFill>
                <a:ea typeface="宋体" panose="02010600030101010101" pitchFamily="2" charset="-122"/>
              </a:rPr>
              <a:t>Step</a:t>
            </a:r>
            <a:r>
              <a:rPr lang="zh-CN" altLang="en-US" sz="5865" noProof="1">
                <a:solidFill>
                  <a:srgbClr val="0000FF"/>
                </a:solidFill>
                <a:ea typeface="宋体" panose="02010600030101010101" pitchFamily="2" charset="-122"/>
              </a:rPr>
              <a:t> </a:t>
            </a:r>
            <a:r>
              <a:rPr lang="en-US" altLang="zh-CN" sz="5865" noProof="1">
                <a:solidFill>
                  <a:srgbClr val="0000FF"/>
                </a:solidFill>
                <a:ea typeface="宋体" panose="02010600030101010101" pitchFamily="2" charset="-122"/>
              </a:rPr>
              <a:t>4    </a:t>
            </a:r>
            <a:r>
              <a:rPr lang="zh-CN" altLang="en-US" noProof="1"/>
              <a:t>观察</a:t>
            </a:r>
            <a:endParaRPr lang="zh-CN" altLang="en-US" noProof="1"/>
          </a:p>
        </p:txBody>
      </p:sp>
    </p:spTree>
    <p:custDataLst>
      <p:tags r:id="rId2"/>
    </p:custData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/>
        </p:nvSpPr>
        <p:spPr>
          <a:xfrm>
            <a:off x="659765" y="1349375"/>
            <a:ext cx="10871835" cy="4030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Eric runs in after it, followed by a big dog, walking very slowly.</a:t>
            </a:r>
            <a:r>
              <a:rPr lang="zh-CN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M1U2</a:t>
            </a:r>
            <a:r>
              <a:rPr lang="zh-CN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sz="32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/>
            <a:endParaRPr lang="en-US" sz="32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We’ll be travelling by camel with local guides, camping in tents and sleeping on the ground.</a:t>
            </a:r>
            <a:r>
              <a:rPr lang="zh-CN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M2U2</a:t>
            </a:r>
            <a:r>
              <a:rPr lang="zh-CN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sz="32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/>
            <a:endParaRPr lang="en-US" sz="32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To reduce the risk of a shark attack, you should follow these suggestions.</a:t>
            </a:r>
            <a:r>
              <a:rPr lang="zh-CN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M3U3</a:t>
            </a:r>
            <a:r>
              <a:rPr lang="zh-CN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810760" y="1247140"/>
            <a:ext cx="1849120" cy="7194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8943340" y="1349375"/>
            <a:ext cx="1758950" cy="7194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9359900" y="2804160"/>
            <a:ext cx="1758950" cy="7194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225040" y="3245485"/>
            <a:ext cx="1556385" cy="7194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048385" y="4188460"/>
            <a:ext cx="1839595" cy="7194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017963" y="1891665"/>
            <a:ext cx="2519362" cy="43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r>
              <a:rPr lang="zh-CN" altLang="en-US" sz="2400" b="1">
                <a:solidFill>
                  <a:srgbClr val="FF9900"/>
                </a:solidFill>
              </a:rPr>
              <a:t>伴随状语</a:t>
            </a:r>
            <a:endParaRPr lang="zh-CN" altLang="en-US" sz="2400" b="1">
              <a:solidFill>
                <a:srgbClr val="FF99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786053" y="3681730"/>
            <a:ext cx="2519362" cy="43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r>
              <a:rPr lang="zh-CN" altLang="en-US" sz="2400" b="1">
                <a:solidFill>
                  <a:srgbClr val="FF9900"/>
                </a:solidFill>
              </a:rPr>
              <a:t>伴随状语</a:t>
            </a:r>
            <a:endParaRPr lang="zh-CN" altLang="en-US" sz="2400" b="1">
              <a:solidFill>
                <a:srgbClr val="FF99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25728" y="4907598"/>
            <a:ext cx="2519362" cy="43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r>
              <a:rPr lang="zh-CN" altLang="en-US" sz="2400" b="1">
                <a:solidFill>
                  <a:srgbClr val="FF9900"/>
                </a:solidFill>
              </a:rPr>
              <a:t>目的状语</a:t>
            </a:r>
            <a:endParaRPr lang="zh-CN" altLang="en-US" sz="2400" b="1">
              <a:solidFill>
                <a:srgbClr val="FF990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6" grpId="0"/>
      <p:bldP spid="8" grpId="0"/>
      <p:bldP spid="9" grpId="0"/>
      <p:bldP spid="10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/>
        </p:nvSpPr>
        <p:spPr>
          <a:xfrm>
            <a:off x="659765" y="1349375"/>
            <a:ext cx="10871835" cy="4030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4.This kind of urban planning is in the long term cheaper and more practical, compared with the way most urban planning is done today.（M4U3）</a:t>
            </a:r>
            <a:endParaRPr sz="32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/>
            <a:endParaRPr sz="32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/>
            <a:r>
              <a:rPr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5.Asking around, I find many people willing to pay a little higher price for things that are friendly to the environment.（M5U2）</a:t>
            </a:r>
            <a:endParaRPr sz="32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/>
            <a:endParaRPr sz="32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/>
            <a:r>
              <a:rPr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6.Given enough time, we will see the whole city.(M6U2)</a:t>
            </a:r>
            <a:endParaRPr sz="32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340100" y="1774190"/>
            <a:ext cx="1849120" cy="7194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996950" y="3275965"/>
            <a:ext cx="1383030" cy="7194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905510" y="4660900"/>
            <a:ext cx="1301115" cy="7194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836478" y="5455603"/>
            <a:ext cx="2519362" cy="43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r>
              <a:rPr lang="zh-CN" altLang="en-US" sz="2400" b="1">
                <a:solidFill>
                  <a:srgbClr val="FF9900"/>
                </a:solidFill>
              </a:rPr>
              <a:t>条件状语</a:t>
            </a:r>
            <a:endParaRPr lang="zh-CN" altLang="en-US" sz="2400" b="1">
              <a:solidFill>
                <a:srgbClr val="FF99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88903" y="4289108"/>
            <a:ext cx="2519362" cy="43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r>
              <a:rPr lang="zh-CN" altLang="en-US" sz="2400" b="1">
                <a:solidFill>
                  <a:srgbClr val="FF9900"/>
                </a:solidFill>
              </a:rPr>
              <a:t>时间状语</a:t>
            </a:r>
            <a:endParaRPr lang="zh-CN" altLang="en-US" sz="2400" b="1">
              <a:solidFill>
                <a:srgbClr val="FF99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87023" y="2590483"/>
            <a:ext cx="2519362" cy="43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r>
              <a:rPr lang="zh-CN" altLang="en-US" sz="2400" b="1">
                <a:solidFill>
                  <a:srgbClr val="FF9900"/>
                </a:solidFill>
              </a:rPr>
              <a:t>条件状语</a:t>
            </a:r>
            <a:endParaRPr lang="zh-CN" altLang="en-US" sz="2400" b="1">
              <a:solidFill>
                <a:srgbClr val="FF990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15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29" name="标题 3073"/>
          <p:cNvSpPr>
            <a:spLocks noGrp="1"/>
          </p:cNvSpPr>
          <p:nvPr>
            <p:ph type="ctrTitle"/>
          </p:nvPr>
        </p:nvSpPr>
        <p:spPr>
          <a:xfrm>
            <a:off x="480102" y="1857665"/>
            <a:ext cx="10656887" cy="1093787"/>
          </a:xfrm>
          <a:ln cap="flat">
            <a:headEnd type="none" w="med" len="med"/>
            <a:tailEnd type="none" w="med" len="med"/>
          </a:ln>
        </p:spPr>
        <p:txBody>
          <a:bodyPr bIns="0" anchor="ctr">
            <a:normAutofit/>
          </a:bodyPr>
          <a:lstStyle/>
          <a:p>
            <a:pPr eaLnBrk="1" fontAlgn="auto" hangingPunct="1">
              <a:buSzTx/>
              <a:defRPr/>
            </a:pPr>
            <a:r>
              <a:rPr lang="en-US" altLang="en-US" sz="5865" noProof="1">
                <a:solidFill>
                  <a:srgbClr val="0000FF"/>
                </a:solidFill>
                <a:ea typeface="宋体" panose="02010600030101010101" pitchFamily="2" charset="-122"/>
              </a:rPr>
              <a:t>Step</a:t>
            </a:r>
            <a:r>
              <a:rPr lang="zh-CN" altLang="en-US" sz="5865" noProof="1">
                <a:solidFill>
                  <a:srgbClr val="0000FF"/>
                </a:solidFill>
                <a:ea typeface="宋体" panose="02010600030101010101" pitchFamily="2" charset="-122"/>
              </a:rPr>
              <a:t> </a:t>
            </a:r>
            <a:r>
              <a:rPr lang="en-US" altLang="zh-CN" sz="5865" noProof="1">
                <a:solidFill>
                  <a:srgbClr val="0000FF"/>
                </a:solidFill>
                <a:ea typeface="宋体" panose="02010600030101010101" pitchFamily="2" charset="-122"/>
              </a:rPr>
              <a:t>5    </a:t>
            </a:r>
            <a:r>
              <a:rPr lang="zh-CN" altLang="en-US" noProof="1"/>
              <a:t>总结</a:t>
            </a:r>
            <a:endParaRPr lang="zh-CN" altLang="en-US" noProof="1"/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675255" y="3406140"/>
            <a:ext cx="62553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600" b="1" u="sng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非谓语动词作状语的高级句式</a:t>
            </a:r>
            <a:endParaRPr lang="zh-CN" altLang="en-US" sz="3600" b="1" u="sng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3" name="矩形 11279"/>
          <p:cNvSpPr/>
          <p:nvPr/>
        </p:nvSpPr>
        <p:spPr>
          <a:xfrm>
            <a:off x="661035" y="655955"/>
            <a:ext cx="11014710" cy="1789430"/>
          </a:xfrm>
          <a:prstGeom prst="rect">
            <a:avLst/>
          </a:prstGeom>
          <a:solidFill>
            <a:srgbClr val="F8F8F8"/>
          </a:solidFill>
          <a:ln w="19050" cap="flat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defTabSz="514350"/>
            <a:r>
              <a:rPr lang="zh-CN" altLang="en-US" sz="2535" b="1">
                <a:solidFill>
                  <a:srgbClr val="800000"/>
                </a:solidFill>
                <a:latin typeface="华文黑体" pitchFamily="2" charset="-122"/>
                <a:ea typeface="华文黑体" pitchFamily="2" charset="-122"/>
              </a:rPr>
              <a:t>句型 </a:t>
            </a:r>
            <a:r>
              <a:rPr lang="en-US" altLang="zh-CN" sz="2535" b="1">
                <a:solidFill>
                  <a:srgbClr val="800000"/>
                </a:solidFill>
                <a:latin typeface="华文黑体" pitchFamily="2" charset="-122"/>
                <a:ea typeface="华文黑体" pitchFamily="2" charset="-122"/>
              </a:rPr>
              <a:t>1</a:t>
            </a:r>
            <a:r>
              <a:rPr lang="zh-CN" altLang="en-US" sz="2535" b="1">
                <a:solidFill>
                  <a:srgbClr val="800000"/>
                </a:solidFill>
                <a:latin typeface="华文黑体" pitchFamily="2" charset="-122"/>
                <a:ea typeface="华文黑体" pitchFamily="2" charset="-122"/>
              </a:rPr>
              <a:t>：</a:t>
            </a:r>
            <a:r>
              <a:rPr lang="en-US" altLang="zh-CN" sz="2535" b="1" u="sng">
                <a:solidFill>
                  <a:srgbClr val="FF0000"/>
                </a:solidFill>
                <a:latin typeface="华文黑体" pitchFamily="2" charset="-122"/>
                <a:ea typeface="华文黑体" pitchFamily="2" charset="-122"/>
              </a:rPr>
              <a:t>Doing/Done/To do...,</a:t>
            </a:r>
            <a:r>
              <a:rPr lang="en-US" altLang="zh-CN" sz="2535" b="1" u="sng">
                <a:latin typeface="华文黑体" pitchFamily="2" charset="-122"/>
                <a:ea typeface="华文黑体" pitchFamily="2" charset="-122"/>
              </a:rPr>
              <a:t> </a:t>
            </a:r>
            <a:r>
              <a:rPr lang="zh-CN" altLang="en-US" sz="2535" b="1" u="sng">
                <a:latin typeface="华文黑体" pitchFamily="2" charset="-122"/>
                <a:ea typeface="华文黑体" pitchFamily="2" charset="-122"/>
              </a:rPr>
              <a:t>主 </a:t>
            </a:r>
            <a:r>
              <a:rPr lang="en-US" altLang="zh-CN" sz="2535" b="1" u="sng">
                <a:latin typeface="华文黑体" pitchFamily="2" charset="-122"/>
                <a:ea typeface="华文黑体" pitchFamily="2" charset="-122"/>
              </a:rPr>
              <a:t>+ </a:t>
            </a:r>
            <a:r>
              <a:rPr lang="zh-CN" altLang="en-US" sz="2535" b="1" u="sng">
                <a:latin typeface="华文黑体" pitchFamily="2" charset="-122"/>
                <a:ea typeface="华文黑体" pitchFamily="2" charset="-122"/>
              </a:rPr>
              <a:t>谓</a:t>
            </a:r>
            <a:r>
              <a:rPr lang="en-US" altLang="zh-CN" sz="2535" b="1" u="sng">
                <a:latin typeface="华文黑体" pitchFamily="2" charset="-122"/>
                <a:ea typeface="华文黑体" pitchFamily="2" charset="-122"/>
              </a:rPr>
              <a:t>...</a:t>
            </a:r>
            <a:endParaRPr lang="en-US" altLang="zh-CN" sz="2535" b="1" u="sng">
              <a:latin typeface="华文黑体" pitchFamily="2" charset="-122"/>
              <a:ea typeface="华文黑体" pitchFamily="2" charset="-122"/>
            </a:endParaRPr>
          </a:p>
          <a:p>
            <a:pPr defTabSz="514350"/>
            <a:r>
              <a:rPr lang="en-US" altLang="zh-CN" sz="100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endParaRPr lang="en-US" altLang="zh-CN" sz="1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514350"/>
            <a:r>
              <a:rPr lang="en-US" altLang="zh-CN" sz="2215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800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 doing</a:t>
            </a:r>
            <a:r>
              <a:rPr lang="zh-CN" altLang="en-US" sz="2800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作状语，逻辑主语与句子的主语一致，构成主动关系；有时可以在</a:t>
            </a:r>
            <a:r>
              <a:rPr lang="en-US" altLang="zh-CN" sz="2800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doing</a:t>
            </a:r>
            <a:r>
              <a:rPr lang="zh-CN" altLang="en-US" sz="2800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前加</a:t>
            </a:r>
            <a:r>
              <a:rPr lang="en-US" altLang="zh-CN" sz="2800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before, after, while</a:t>
            </a:r>
            <a:r>
              <a:rPr lang="zh-CN" altLang="en-US" sz="2800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等</a:t>
            </a:r>
            <a:r>
              <a:rPr lang="en-US" altLang="zh-CN" sz="2800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; </a:t>
            </a:r>
            <a:r>
              <a:rPr lang="zh-CN" altLang="en-US" sz="2800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但如果是被动关系，使用过去分词</a:t>
            </a:r>
            <a:r>
              <a:rPr lang="en-US" altLang="zh-CN" sz="2800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done</a:t>
            </a:r>
            <a:r>
              <a:rPr lang="zh-CN" altLang="en-US" sz="2800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作状语</a:t>
            </a:r>
            <a:r>
              <a:rPr lang="en-US" altLang="zh-CN" sz="2800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;</a:t>
            </a:r>
            <a:r>
              <a:rPr lang="zh-CN" altLang="en-US" sz="2800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如果表目的，使用动词不定式。例如：</a:t>
            </a:r>
            <a:endParaRPr lang="zh-CN" altLang="en-US" sz="2800" b="1">
              <a:solidFill>
                <a:srgbClr val="000099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61035" y="2515235"/>
            <a:ext cx="1087183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endParaRPr lang="en-US" sz="32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_________</a:t>
            </a:r>
            <a:r>
              <a:rPr lang="zh-CN" altLang="en-US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reduce</a:t>
            </a:r>
            <a:r>
              <a:rPr lang="zh-CN" altLang="en-US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risk of a shark attack, you should follow these suggestions.</a:t>
            </a:r>
            <a:r>
              <a:rPr lang="zh-CN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M3U3</a:t>
            </a:r>
            <a:r>
              <a:rPr lang="zh-CN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zh-CN" sz="32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/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_________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(ask)around, I find many people willing to pay a little higher price for things that are friendly to the environment.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/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3.________ (give) enough time, we will see the whole city.(M6U2)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137920" y="2923540"/>
            <a:ext cx="233108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T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o reduce</a:t>
            </a:r>
            <a:endParaRPr lang="en-US" altLang="zh-CN" sz="32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021080" y="3872230"/>
            <a:ext cx="217868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A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sking</a:t>
            </a:r>
            <a:endParaRPr lang="en-US" altLang="zh-CN" sz="32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137920" y="4891405"/>
            <a:ext cx="217868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Given</a:t>
            </a:r>
            <a:endParaRPr lang="en-US" altLang="zh-CN" sz="32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/>
        </p:nvSpPr>
        <p:spPr>
          <a:xfrm>
            <a:off x="659765" y="2322195"/>
            <a:ext cx="1087183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endParaRPr lang="en-US" sz="32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/>
            <a:r>
              <a:rPr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1.Eric runs in after it, 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_______(follow)</a:t>
            </a:r>
            <a:r>
              <a:rPr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by a big dog, 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______(walk)</a:t>
            </a:r>
            <a:r>
              <a:rPr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very slowly.</a:t>
            </a:r>
            <a:endParaRPr sz="32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/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We’ll be travelling by camel with local guides, 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________(camp)</a:t>
            </a:r>
            <a:r>
              <a:rPr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in tents and 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________(sleep)</a:t>
            </a:r>
            <a:r>
              <a:rPr sz="32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on the ground.（M2U2）</a:t>
            </a:r>
            <a:endParaRPr sz="32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/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1" name="矩形 10241"/>
          <p:cNvSpPr/>
          <p:nvPr/>
        </p:nvSpPr>
        <p:spPr>
          <a:xfrm>
            <a:off x="661035" y="653415"/>
            <a:ext cx="11380470" cy="1789430"/>
          </a:xfrm>
          <a:prstGeom prst="rect">
            <a:avLst/>
          </a:prstGeom>
          <a:solidFill>
            <a:srgbClr val="F8F8F8"/>
          </a:solidFill>
          <a:ln w="19050" cap="flat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defTabSz="514350"/>
            <a:r>
              <a:rPr lang="zh-CN" altLang="zh-CN" sz="2535" b="1">
                <a:latin typeface="华文黑体" pitchFamily="2" charset="-122"/>
                <a:ea typeface="华文黑体" pitchFamily="2" charset="-122"/>
              </a:rPr>
              <a:t>句型2：</a:t>
            </a:r>
            <a:r>
              <a:rPr lang="zh-CN" altLang="zh-CN" sz="2535" b="1" u="sng">
                <a:latin typeface="华文黑体" pitchFamily="2" charset="-122"/>
                <a:ea typeface="华文黑体" pitchFamily="2" charset="-122"/>
              </a:rPr>
              <a:t>主+谓..., </a:t>
            </a:r>
            <a:r>
              <a:rPr lang="zh-CN" altLang="zh-CN" sz="2535" b="1" u="sng">
                <a:solidFill>
                  <a:srgbClr val="FF0000"/>
                </a:solidFill>
                <a:latin typeface="华文黑体" pitchFamily="2" charset="-122"/>
                <a:ea typeface="华文黑体" pitchFamily="2" charset="-122"/>
              </a:rPr>
              <a:t>doing/done</a:t>
            </a:r>
            <a:r>
              <a:rPr lang="en-US" altLang="zh-CN" sz="2535" b="1" u="sng">
                <a:solidFill>
                  <a:srgbClr val="FF0000"/>
                </a:solidFill>
                <a:latin typeface="华文黑体" pitchFamily="2" charset="-122"/>
                <a:ea typeface="华文黑体" pitchFamily="2" charset="-122"/>
              </a:rPr>
              <a:t>/to do</a:t>
            </a:r>
            <a:r>
              <a:rPr lang="zh-CN" altLang="zh-CN" sz="2535" b="1" u="sng">
                <a:solidFill>
                  <a:srgbClr val="FF0000"/>
                </a:solidFill>
                <a:latin typeface="华文黑体" pitchFamily="2" charset="-122"/>
                <a:ea typeface="华文黑体" pitchFamily="2" charset="-122"/>
              </a:rPr>
              <a:t>...</a:t>
            </a:r>
            <a:r>
              <a:rPr lang="en-US" altLang="zh-CN" sz="100" b="1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endParaRPr lang="en-US" altLang="zh-CN" sz="100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514350"/>
            <a:r>
              <a:rPr lang="en-US" altLang="zh-CN" sz="100">
                <a:latin typeface="楷体_GB2312" pitchFamily="49" charset="-122"/>
                <a:ea typeface="楷体_GB2312" pitchFamily="49" charset="-122"/>
              </a:rPr>
              <a:t>  </a:t>
            </a:r>
            <a:endParaRPr lang="en-US" altLang="zh-CN" sz="100">
              <a:latin typeface="楷体_GB2312" pitchFamily="49" charset="-122"/>
              <a:ea typeface="楷体_GB2312" pitchFamily="49" charset="-122"/>
            </a:endParaRPr>
          </a:p>
          <a:p>
            <a:pPr defTabSz="514350"/>
            <a:r>
              <a:rPr lang="en-US" altLang="zh-CN" sz="2215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en-US" altLang="zh-CN" sz="2800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doing</a:t>
            </a:r>
            <a:r>
              <a:rPr lang="zh-CN" altLang="en-US" sz="2800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作伴随状语，与句子的谓语动词同时发生，逻辑主语与句子的主语一致，构成主动关系；如果是被动关系，应该使用过去分词</a:t>
            </a:r>
            <a:r>
              <a:rPr lang="en-US" altLang="zh-CN" sz="2800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done</a:t>
            </a:r>
            <a:r>
              <a:rPr lang="zh-CN" altLang="en-US" sz="2800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作状语。例如：</a:t>
            </a:r>
            <a:endParaRPr lang="zh-CN" altLang="en-US" sz="2800" b="1">
              <a:solidFill>
                <a:srgbClr val="000099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104130" y="2761615"/>
            <a:ext cx="217868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followed</a:t>
            </a:r>
            <a:endParaRPr lang="en-US" altLang="zh-CN" sz="32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16230" y="3345180"/>
            <a:ext cx="217868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walking</a:t>
            </a:r>
            <a:endParaRPr lang="en-US" altLang="zh-CN" sz="32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8512175" y="3714750"/>
            <a:ext cx="217868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camping</a:t>
            </a:r>
            <a:endParaRPr lang="en-US" altLang="zh-CN" sz="32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649220" y="4120515"/>
            <a:ext cx="189484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sleeping</a:t>
            </a:r>
            <a:endParaRPr lang="en-US" altLang="zh-CN" sz="32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668655" y="1039495"/>
            <a:ext cx="10853420" cy="184594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650240" y="3315970"/>
            <a:ext cx="1087183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The older brother was wandering in the street, only to find his younger brother approcoaching him.</a:t>
            </a:r>
            <a:endParaRPr lang="en-US" altLang="zh-C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614410" y="3396615"/>
            <a:ext cx="2284095" cy="477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07085" y="4949190"/>
            <a:ext cx="813625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514350"/>
            <a:r>
              <a:rPr lang="zh-CN" altLang="zh-CN" sz="3200" b="1">
                <a:latin typeface="华文黑体" pitchFamily="2" charset="-122"/>
                <a:ea typeface="华文黑体" pitchFamily="2" charset="-122"/>
                <a:sym typeface="+mn-ea"/>
              </a:rPr>
              <a:t>句型2：</a:t>
            </a:r>
            <a:r>
              <a:rPr lang="zh-CN" altLang="zh-CN" sz="3200" b="1" u="sng">
                <a:latin typeface="华文黑体" pitchFamily="2" charset="-122"/>
                <a:ea typeface="华文黑体" pitchFamily="2" charset="-122"/>
                <a:sym typeface="+mn-ea"/>
              </a:rPr>
              <a:t>主+谓..., </a:t>
            </a:r>
            <a:r>
              <a:rPr lang="zh-CN" altLang="zh-CN" sz="3200" b="1" u="sng">
                <a:solidFill>
                  <a:srgbClr val="FF0000"/>
                </a:solidFill>
                <a:latin typeface="华文黑体" pitchFamily="2" charset="-122"/>
                <a:ea typeface="华文黑体" pitchFamily="2" charset="-122"/>
                <a:sym typeface="+mn-ea"/>
              </a:rPr>
              <a:t>doing/done</a:t>
            </a:r>
            <a:r>
              <a:rPr lang="en-US" altLang="zh-CN" sz="3200" b="1" u="sng">
                <a:solidFill>
                  <a:srgbClr val="FF0000"/>
                </a:solidFill>
                <a:latin typeface="华文黑体" pitchFamily="2" charset="-122"/>
                <a:ea typeface="华文黑体" pitchFamily="2" charset="-122"/>
                <a:sym typeface="+mn-ea"/>
              </a:rPr>
              <a:t>/to do</a:t>
            </a:r>
            <a:r>
              <a:rPr lang="zh-CN" altLang="zh-CN" sz="3200" b="1" u="sng">
                <a:solidFill>
                  <a:srgbClr val="FF0000"/>
                </a:solidFill>
                <a:latin typeface="华文黑体" pitchFamily="2" charset="-122"/>
                <a:ea typeface="华文黑体" pitchFamily="2" charset="-122"/>
                <a:sym typeface="+mn-ea"/>
              </a:rPr>
              <a:t>...</a:t>
            </a:r>
            <a:r>
              <a:rPr lang="en-US" altLang="zh-CN" sz="3200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 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09" name="矩形 9217"/>
          <p:cNvSpPr/>
          <p:nvPr/>
        </p:nvSpPr>
        <p:spPr>
          <a:xfrm>
            <a:off x="165200" y="75496"/>
            <a:ext cx="11860931" cy="2063115"/>
          </a:xfrm>
          <a:prstGeom prst="rect">
            <a:avLst/>
          </a:prstGeom>
          <a:solidFill>
            <a:srgbClr val="F8F8F8"/>
          </a:solidFill>
          <a:ln w="19050" cap="flat" cmpd="sng">
            <a:solidFill>
              <a:schemeClr val="tx1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defTabSz="514350"/>
            <a:r>
              <a:rPr lang="zh-CN" altLang="zh-CN" sz="3380" b="1">
                <a:latin typeface="华文黑体" pitchFamily="2" charset="-122"/>
                <a:ea typeface="华文黑体" pitchFamily="2" charset="-122"/>
              </a:rPr>
              <a:t>句型3： </a:t>
            </a:r>
            <a:r>
              <a:rPr lang="zh-CN" altLang="zh-CN" sz="3380" b="1" u="sng">
                <a:latin typeface="华文黑体" pitchFamily="2" charset="-122"/>
                <a:ea typeface="华文黑体" pitchFamily="2" charset="-122"/>
              </a:rPr>
              <a:t>主1+谓..., </a:t>
            </a:r>
            <a:r>
              <a:rPr lang="zh-CN" altLang="zh-CN" sz="3380" b="1" u="sng">
                <a:solidFill>
                  <a:srgbClr val="FF0000"/>
                </a:solidFill>
                <a:latin typeface="华文黑体" pitchFamily="2" charset="-122"/>
                <a:ea typeface="华文黑体" pitchFamily="2" charset="-122"/>
              </a:rPr>
              <a:t>主2 + doing/done ...</a:t>
            </a:r>
            <a:r>
              <a:rPr lang="zh-CN" altLang="zh-CN" sz="3380" b="1" u="sng">
                <a:latin typeface="华文黑体" pitchFamily="2" charset="-122"/>
                <a:ea typeface="华文黑体" pitchFamily="2" charset="-122"/>
              </a:rPr>
              <a:t>  </a:t>
            </a:r>
            <a:endParaRPr lang="en-US" altLang="zh-CN" sz="3380" b="1" u="sng">
              <a:latin typeface="华文黑体" pitchFamily="2" charset="-122"/>
              <a:ea typeface="华文黑体" pitchFamily="2" charset="-122"/>
            </a:endParaRPr>
          </a:p>
          <a:p>
            <a:pPr defTabSz="514350"/>
            <a:r>
              <a:rPr lang="zh-CN" altLang="zh-CN" sz="3380" b="1">
                <a:latin typeface="华文黑体" pitchFamily="2" charset="-122"/>
                <a:ea typeface="华文黑体" pitchFamily="2" charset="-122"/>
              </a:rPr>
              <a:t>有时独立主格成分放在句首：</a:t>
            </a:r>
            <a:r>
              <a:rPr lang="zh-CN" altLang="zh-CN" sz="3380" b="1" u="sng">
                <a:solidFill>
                  <a:srgbClr val="FF0000"/>
                </a:solidFill>
                <a:latin typeface="华文黑体" pitchFamily="2" charset="-122"/>
                <a:ea typeface="华文黑体" pitchFamily="2" charset="-122"/>
              </a:rPr>
              <a:t>主2 + doing/done,</a:t>
            </a:r>
            <a:r>
              <a:rPr lang="zh-CN" altLang="zh-CN" sz="3380" b="1" u="sng">
                <a:latin typeface="华文黑体" pitchFamily="2" charset="-122"/>
                <a:ea typeface="华文黑体" pitchFamily="2" charset="-122"/>
              </a:rPr>
              <a:t> 主1+谓...</a:t>
            </a:r>
            <a:endParaRPr lang="en-US" altLang="zh-CN" sz="135" u="sng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514350"/>
            <a:r>
              <a:rPr lang="en-US" altLang="zh-CN" sz="135">
                <a:latin typeface="楷体_GB2312" pitchFamily="49" charset="-122"/>
                <a:ea typeface="楷体_GB2312" pitchFamily="49" charset="-122"/>
              </a:rPr>
              <a:t>  </a:t>
            </a:r>
            <a:endParaRPr lang="en-US" altLang="zh-CN" sz="135">
              <a:latin typeface="楷体_GB2312" pitchFamily="49" charset="-122"/>
              <a:ea typeface="楷体_GB2312" pitchFamily="49" charset="-122"/>
            </a:endParaRPr>
          </a:p>
          <a:p>
            <a:pPr defTabSz="514350"/>
            <a:r>
              <a:rPr lang="en-US" altLang="zh-CN" sz="2955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955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逻辑主语</a:t>
            </a:r>
            <a:r>
              <a:rPr lang="en-US" altLang="zh-CN" sz="2955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955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与</a:t>
            </a:r>
            <a:r>
              <a:rPr lang="en-US" altLang="zh-CN" sz="2955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doing</a:t>
            </a:r>
            <a:r>
              <a:rPr lang="zh-CN" altLang="en-US" sz="2955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构成主动关系，构成独立主格。该句型有时可以转化为并列句：主</a:t>
            </a:r>
            <a:r>
              <a:rPr lang="en-US" altLang="zh-CN" sz="2955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1+</a:t>
            </a:r>
            <a:r>
              <a:rPr lang="zh-CN" altLang="en-US" sz="2955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谓</a:t>
            </a:r>
            <a:r>
              <a:rPr lang="en-US" altLang="zh-CN" sz="2955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...and </a:t>
            </a:r>
            <a:r>
              <a:rPr lang="zh-CN" altLang="en-US" sz="2955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主</a:t>
            </a:r>
            <a:r>
              <a:rPr lang="en-US" altLang="zh-CN" sz="2955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2+</a:t>
            </a:r>
            <a:r>
              <a:rPr lang="zh-CN" altLang="en-US" sz="2955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谓</a:t>
            </a:r>
            <a:r>
              <a:rPr lang="en-US" altLang="zh-CN" sz="2955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...</a:t>
            </a:r>
            <a:r>
              <a:rPr lang="zh-CN" altLang="en-US" sz="2955" b="1">
                <a:solidFill>
                  <a:srgbClr val="000099"/>
                </a:solidFill>
                <a:latin typeface="楷体_GB2312" pitchFamily="49" charset="-122"/>
                <a:ea typeface="楷体_GB2312" pitchFamily="49" charset="-122"/>
              </a:rPr>
              <a:t>。例如：</a:t>
            </a:r>
            <a:endParaRPr lang="zh-CN" altLang="en-US" sz="2955" b="1">
              <a:solidFill>
                <a:srgbClr val="000099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219" name="文本框 9218"/>
          <p:cNvSpPr txBox="1"/>
          <p:nvPr/>
        </p:nvSpPr>
        <p:spPr>
          <a:xfrm>
            <a:off x="165100" y="2830830"/>
            <a:ext cx="1202690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defTabSz="514350"/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</a:rPr>
              <a:t>1) He stood there, tears of gratitude _______(well) up in his eyes.</a:t>
            </a:r>
            <a:endParaRPr lang="en-US" altLang="zh-CN" sz="32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514350"/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</a:rPr>
              <a:t>--He stood there </a:t>
            </a:r>
            <a:r>
              <a:rPr lang="en-US" altLang="zh-CN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and</a:t>
            </a: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</a:rPr>
              <a:t> tears of gratitude _______________(well) up in his eyes.</a:t>
            </a:r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  <a:t>他站在那里，眼里涌出感激的泪水。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514350"/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514350"/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</a:rPr>
              <a:t>2) The girl ___________(stare) at him</a:t>
            </a: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</a:t>
            </a:r>
            <a:r>
              <a:rPr lang="en-US" altLang="zh-CN" sz="3200">
                <a:latin typeface="Arial" panose="020b0604020202020204" pitchFamily="34" charset="0"/>
                <a:ea typeface="宋体" panose="02010600030101010101" pitchFamily="2" charset="-122"/>
              </a:rPr>
              <a:t> he didn't know what to say.  </a:t>
            </a:r>
            <a:endParaRPr lang="en-US" altLang="zh-CN" sz="32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defTabSz="514350"/>
            <a:r>
              <a:rPr lang="zh-CN" altLang="en-US" sz="3200">
                <a:latin typeface="Arial" panose="020b0604020202020204" pitchFamily="34" charset="0"/>
                <a:ea typeface="宋体" panose="02010600030101010101" pitchFamily="2" charset="-122"/>
              </a:rPr>
              <a:t>姑娘两眼望着他，他不知道说什么好。</a:t>
            </a:r>
            <a:endParaRPr lang="zh-CN" altLang="en-US" sz="3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0" name="矩形 9219"/>
          <p:cNvSpPr/>
          <p:nvPr/>
        </p:nvSpPr>
        <p:spPr>
          <a:xfrm>
            <a:off x="6612472" y="2830823"/>
            <a:ext cx="2738168" cy="6108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514350"/>
            <a:r>
              <a:rPr lang="en-US" altLang="zh-CN" sz="338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welling</a:t>
            </a:r>
            <a:endParaRPr lang="en-US" altLang="zh-CN" sz="3380">
              <a:solidFill>
                <a:srgbClr val="FF0000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9221" name="矩形 9220"/>
          <p:cNvSpPr/>
          <p:nvPr/>
        </p:nvSpPr>
        <p:spPr>
          <a:xfrm>
            <a:off x="7444371" y="3330021"/>
            <a:ext cx="3649776" cy="6108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514350"/>
            <a:r>
              <a:rPr lang="en-US" altLang="zh-CN" sz="338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 welled</a:t>
            </a:r>
            <a:endParaRPr lang="en-US" altLang="zh-CN" sz="3380">
              <a:solidFill>
                <a:srgbClr val="FF0000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9223" name="矩形 9222"/>
          <p:cNvSpPr/>
          <p:nvPr/>
        </p:nvSpPr>
        <p:spPr>
          <a:xfrm>
            <a:off x="2252756" y="4725975"/>
            <a:ext cx="2738171" cy="6108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defTabSz="514350"/>
            <a:r>
              <a:rPr lang="en-US" altLang="zh-CN" sz="338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staring</a:t>
            </a:r>
            <a:endParaRPr lang="en-US" altLang="zh-CN" sz="3380">
              <a:solidFill>
                <a:srgbClr val="FF0000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29" name="标题 3073"/>
          <p:cNvSpPr>
            <a:spLocks noGrp="1"/>
          </p:cNvSpPr>
          <p:nvPr>
            <p:ph type="ctrTitle"/>
          </p:nvPr>
        </p:nvSpPr>
        <p:spPr>
          <a:xfrm>
            <a:off x="273368" y="2109153"/>
            <a:ext cx="10656887" cy="1093787"/>
          </a:xfrm>
          <a:ln cap="flat">
            <a:headEnd type="none" w="med" len="med"/>
            <a:tailEnd type="none" w="med" len="med"/>
          </a:ln>
        </p:spPr>
        <p:txBody>
          <a:bodyPr bIns="0" anchor="ctr"/>
          <a:lstStyle/>
          <a:p>
            <a:pPr eaLnBrk="1" fontAlgn="auto" hangingPunct="1">
              <a:buSzTx/>
              <a:defRPr/>
            </a:pPr>
            <a:r>
              <a:rPr lang="en-US" altLang="en-US" sz="5865" noProof="1">
                <a:solidFill>
                  <a:srgbClr val="0000FF"/>
                </a:solidFill>
                <a:ea typeface="宋体" panose="02010600030101010101" pitchFamily="2" charset="-122"/>
              </a:rPr>
              <a:t>Step</a:t>
            </a:r>
            <a:r>
              <a:rPr lang="zh-CN" altLang="en-US" sz="5865" noProof="1">
                <a:solidFill>
                  <a:srgbClr val="0000FF"/>
                </a:solidFill>
                <a:ea typeface="宋体" panose="02010600030101010101" pitchFamily="2" charset="-122"/>
              </a:rPr>
              <a:t> </a:t>
            </a:r>
            <a:r>
              <a:rPr lang="en-US" altLang="zh-CN" sz="5865" noProof="1">
                <a:solidFill>
                  <a:srgbClr val="0000FF"/>
                </a:solidFill>
                <a:ea typeface="宋体" panose="02010600030101010101" pitchFamily="2" charset="-122"/>
              </a:rPr>
              <a:t>6    </a:t>
            </a:r>
            <a:r>
              <a:rPr lang="zh-CN" altLang="en-US" sz="5865" noProof="1">
                <a:solidFill>
                  <a:srgbClr val="0000FF"/>
                </a:solidFill>
                <a:ea typeface="宋体" panose="02010600030101010101" pitchFamily="2" charset="-122"/>
              </a:rPr>
              <a:t>改写</a:t>
            </a:r>
            <a:r>
              <a:rPr lang="en-US" altLang="zh-CN" sz="5865" noProof="1">
                <a:solidFill>
                  <a:srgbClr val="0000FF"/>
                </a:solidFill>
                <a:ea typeface="宋体" panose="02010600030101010101" pitchFamily="2" charset="-122"/>
              </a:rPr>
              <a:t>&amp;</a:t>
            </a:r>
            <a:r>
              <a:rPr lang="zh-CN" altLang="en-US" sz="5865" noProof="1">
                <a:solidFill>
                  <a:srgbClr val="0000FF"/>
                </a:solidFill>
                <a:ea typeface="宋体" panose="02010600030101010101" pitchFamily="2" charset="-122"/>
              </a:rPr>
              <a:t>改错</a:t>
            </a:r>
            <a:endParaRPr lang="zh-CN" altLang="en-US" sz="5865" noProof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object 2"/>
          <p:cNvSpPr/>
          <p:nvPr/>
        </p:nvSpPr>
        <p:spPr>
          <a:xfrm>
            <a:off x="30163" y="49213"/>
            <a:ext cx="4049712" cy="831850"/>
          </a:xfrm>
          <a:custGeom>
            <a:rect l="l" t="t" r="r" b="b"/>
            <a:pathLst>
              <a:path w="3246120" h="831215">
                <a:moveTo>
                  <a:pt x="3245827" y="0"/>
                </a:moveTo>
                <a:lnTo>
                  <a:pt x="0" y="0"/>
                </a:lnTo>
                <a:lnTo>
                  <a:pt x="0" y="830745"/>
                </a:lnTo>
                <a:lnTo>
                  <a:pt x="3245827" y="830745"/>
                </a:lnTo>
                <a:lnTo>
                  <a:pt x="3245827" y="828395"/>
                </a:lnTo>
                <a:lnTo>
                  <a:pt x="2728620" y="425208"/>
                </a:lnTo>
                <a:lnTo>
                  <a:pt x="3245827" y="2349"/>
                </a:lnTo>
                <a:lnTo>
                  <a:pt x="3245827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eaLnBrk="1" hangingPunct="1">
              <a:buSzTx/>
              <a:defRPr/>
            </a:pPr>
          </a:p>
        </p:txBody>
      </p:sp>
      <p:sp>
        <p:nvSpPr>
          <p:cNvPr id="4" name="object 3"/>
          <p:cNvSpPr/>
          <p:nvPr/>
        </p:nvSpPr>
        <p:spPr>
          <a:xfrm>
            <a:off x="107950" y="152400"/>
            <a:ext cx="3971925" cy="625475"/>
          </a:xfrm>
          <a:custGeom>
            <a:rect l="l" t="t" r="r" b="b"/>
            <a:pathLst>
              <a:path w="2799715" h="624840">
                <a:moveTo>
                  <a:pt x="2799194" y="0"/>
                </a:moveTo>
                <a:lnTo>
                  <a:pt x="0" y="0"/>
                </a:lnTo>
                <a:lnTo>
                  <a:pt x="0" y="624573"/>
                </a:lnTo>
                <a:lnTo>
                  <a:pt x="2799194" y="624573"/>
                </a:lnTo>
                <a:lnTo>
                  <a:pt x="2799194" y="622808"/>
                </a:lnTo>
                <a:lnTo>
                  <a:pt x="2437942" y="312293"/>
                </a:lnTo>
                <a:lnTo>
                  <a:pt x="2799194" y="1765"/>
                </a:lnTo>
                <a:lnTo>
                  <a:pt x="2799194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lIns="0" tIns="0" rIns="0" bIns="0"/>
          <a:lstStyle/>
          <a:p>
            <a:pPr eaLnBrk="1" hangingPunct="1">
              <a:buSzTx/>
              <a:defRPr/>
            </a:pPr>
            <a:r>
              <a:rPr lang="zh-CN" altLang="en-US" sz="3200" b="1"/>
              <a:t>非谓语动词形式复习</a:t>
            </a:r>
            <a:endParaRPr lang="zh-CN" altLang="en-US" sz="3200" b="1"/>
          </a:p>
        </p:txBody>
      </p:sp>
      <p:sp>
        <p:nvSpPr>
          <p:cNvPr id="24580" name="object 9"/>
          <p:cNvSpPr txBox="1">
            <a:spLocks noChangeArrowheads="1"/>
          </p:cNvSpPr>
          <p:nvPr/>
        </p:nvSpPr>
        <p:spPr bwMode="auto">
          <a:xfrm>
            <a:off x="474663" y="1444625"/>
            <a:ext cx="12176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SzTx/>
              <a:buFontTx/>
              <a:buNone/>
            </a:pPr>
            <a:r>
              <a:rPr lang="zh-CN" altLang="zh-CN" sz="3600" b="1">
                <a:latin typeface="Cambria" panose="02040503050406030204" pitchFamily="18" charset="0"/>
                <a:ea typeface="宋体" panose="02010600030101010101" pitchFamily="2" charset="-122"/>
              </a:rPr>
              <a:t>doing</a:t>
            </a:r>
            <a:endParaRPr lang="zh-CN" altLang="zh-CN" sz="3600">
              <a:latin typeface="Cambria" panose="02040503050406030204" pitchFamily="18" charset="0"/>
              <a:ea typeface="宋体" panose="02010600030101010101" pitchFamily="2" charset="-122"/>
            </a:endParaRPr>
          </a:p>
        </p:txBody>
      </p:sp>
      <p:sp>
        <p:nvSpPr>
          <p:cNvPr id="24581" name="object 10"/>
          <p:cNvSpPr txBox="1">
            <a:spLocks noChangeArrowheads="1"/>
          </p:cNvSpPr>
          <p:nvPr/>
        </p:nvSpPr>
        <p:spPr bwMode="auto">
          <a:xfrm>
            <a:off x="474663" y="3092450"/>
            <a:ext cx="10763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00" rIns="0" bIns="0">
            <a:spAutoFit/>
          </a:bodyPr>
          <a:lstStyle>
            <a:lvl1pPr marL="127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SzTx/>
              <a:buFontTx/>
              <a:buNone/>
            </a:pPr>
            <a:r>
              <a:rPr lang="zh-CN" altLang="zh-CN" sz="3600" b="1">
                <a:latin typeface="Cambria" panose="02040503050406030204" pitchFamily="18" charset="0"/>
                <a:ea typeface="宋体" panose="02010600030101010101" pitchFamily="2" charset="-122"/>
              </a:rPr>
              <a:t>done</a:t>
            </a:r>
            <a:endParaRPr lang="zh-CN" altLang="zh-CN" sz="3600">
              <a:latin typeface="Cambria" panose="02040503050406030204" pitchFamily="18" charset="0"/>
              <a:ea typeface="宋体" panose="02010600030101010101" pitchFamily="2" charset="-122"/>
            </a:endParaRPr>
          </a:p>
        </p:txBody>
      </p:sp>
      <p:sp>
        <p:nvSpPr>
          <p:cNvPr id="18" name="object 11"/>
          <p:cNvSpPr txBox="1"/>
          <p:nvPr/>
        </p:nvSpPr>
        <p:spPr>
          <a:xfrm>
            <a:off x="474663" y="4738688"/>
            <a:ext cx="1079500" cy="5746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3600" b="1" spc="-25">
                <a:latin typeface="Cambria" panose="02040503050406030204"/>
                <a:cs typeface="Cambria" panose="02040503050406030204"/>
              </a:rPr>
              <a:t>to</a:t>
            </a:r>
            <a:r>
              <a:rPr sz="3600" b="1" spc="-95">
                <a:latin typeface="Cambria" panose="02040503050406030204"/>
                <a:cs typeface="Cambria" panose="02040503050406030204"/>
              </a:rPr>
              <a:t> </a:t>
            </a:r>
            <a:r>
              <a:rPr sz="3600" b="1">
                <a:latin typeface="Cambria" panose="02040503050406030204"/>
                <a:cs typeface="Cambria" panose="02040503050406030204"/>
              </a:rPr>
              <a:t>do</a:t>
            </a:r>
            <a:endParaRPr sz="3600">
              <a:latin typeface="Cambria" panose="02040503050406030204"/>
              <a:cs typeface="Cambria" panose="02040503050406030204"/>
            </a:endParaRPr>
          </a:p>
        </p:txBody>
      </p:sp>
      <p:sp>
        <p:nvSpPr>
          <p:cNvPr id="24583" name="object 8"/>
          <p:cNvSpPr/>
          <p:nvPr/>
        </p:nvSpPr>
        <p:spPr bwMode="auto">
          <a:xfrm>
            <a:off x="2060575" y="1147763"/>
            <a:ext cx="288925" cy="1295400"/>
          </a:xfrm>
          <a:custGeom>
            <a:gdLst>
              <a:gd name="T0" fmla="*/ 72335 w 577214"/>
              <a:gd name="T1" fmla="*/ 275583 h 2808604"/>
              <a:gd name="T2" fmla="*/ 63429 w 577214"/>
              <a:gd name="T3" fmla="*/ 274166 h 2808604"/>
              <a:gd name="T4" fmla="*/ 55332 w 577214"/>
              <a:gd name="T5" fmla="*/ 270149 h 2808604"/>
              <a:gd name="T6" fmla="*/ 51671 w 577214"/>
              <a:gd name="T7" fmla="*/ 267273 h 2808604"/>
              <a:gd name="T8" fmla="*/ 48314 w 577214"/>
              <a:gd name="T9" fmla="*/ 263878 h 2808604"/>
              <a:gd name="T10" fmla="*/ 45295 w 577214"/>
              <a:gd name="T11" fmla="*/ 260006 h 2808604"/>
              <a:gd name="T12" fmla="*/ 42647 w 577214"/>
              <a:gd name="T13" fmla="*/ 255702 h 2808604"/>
              <a:gd name="T14" fmla="*/ 40405 w 577214"/>
              <a:gd name="T15" fmla="*/ 251007 h 2808604"/>
              <a:gd name="T16" fmla="*/ 38601 w 577214"/>
              <a:gd name="T17" fmla="*/ 245967 h 2808604"/>
              <a:gd name="T18" fmla="*/ 37272 w 577214"/>
              <a:gd name="T19" fmla="*/ 240624 h 2808604"/>
              <a:gd name="T20" fmla="*/ 36449 w 577214"/>
              <a:gd name="T21" fmla="*/ 235023 h 2808604"/>
              <a:gd name="T22" fmla="*/ 36167 w 577214"/>
              <a:gd name="T23" fmla="*/ 229205 h 2808604"/>
              <a:gd name="T24" fmla="*/ 36167 w 577214"/>
              <a:gd name="T25" fmla="*/ 184169 h 2808604"/>
              <a:gd name="T26" fmla="*/ 35885 w 577214"/>
              <a:gd name="T27" fmla="*/ 178351 h 2808604"/>
              <a:gd name="T28" fmla="*/ 35063 w 577214"/>
              <a:gd name="T29" fmla="*/ 172750 h 2808604"/>
              <a:gd name="T30" fmla="*/ 33733 w 577214"/>
              <a:gd name="T31" fmla="*/ 167407 h 2808604"/>
              <a:gd name="T32" fmla="*/ 31930 w 577214"/>
              <a:gd name="T33" fmla="*/ 162367 h 2808604"/>
              <a:gd name="T34" fmla="*/ 29687 w 577214"/>
              <a:gd name="T35" fmla="*/ 157672 h 2808604"/>
              <a:gd name="T36" fmla="*/ 27039 w 577214"/>
              <a:gd name="T37" fmla="*/ 153368 h 2808604"/>
              <a:gd name="T38" fmla="*/ 24020 w 577214"/>
              <a:gd name="T39" fmla="*/ 149496 h 2808604"/>
              <a:gd name="T40" fmla="*/ 20663 w 577214"/>
              <a:gd name="T41" fmla="*/ 146101 h 2808604"/>
              <a:gd name="T42" fmla="*/ 17002 w 577214"/>
              <a:gd name="T43" fmla="*/ 143225 h 2808604"/>
              <a:gd name="T44" fmla="*/ 13072 w 577214"/>
              <a:gd name="T45" fmla="*/ 140913 h 2808604"/>
              <a:gd name="T46" fmla="*/ 4536 w 577214"/>
              <a:gd name="T47" fmla="*/ 138153 h 2808604"/>
              <a:gd name="T48" fmla="*/ 0 w 577214"/>
              <a:gd name="T49" fmla="*/ 137792 h 2808604"/>
              <a:gd name="T50" fmla="*/ 4536 w 577214"/>
              <a:gd name="T51" fmla="*/ 137430 h 2808604"/>
              <a:gd name="T52" fmla="*/ 13072 w 577214"/>
              <a:gd name="T53" fmla="*/ 134670 h 2808604"/>
              <a:gd name="T54" fmla="*/ 17002 w 577214"/>
              <a:gd name="T55" fmla="*/ 132357 h 2808604"/>
              <a:gd name="T56" fmla="*/ 20663 w 577214"/>
              <a:gd name="T57" fmla="*/ 129482 h 2808604"/>
              <a:gd name="T58" fmla="*/ 24020 w 577214"/>
              <a:gd name="T59" fmla="*/ 126087 h 2808604"/>
              <a:gd name="T60" fmla="*/ 27039 w 577214"/>
              <a:gd name="T61" fmla="*/ 122215 h 2808604"/>
              <a:gd name="T62" fmla="*/ 29687 w 577214"/>
              <a:gd name="T63" fmla="*/ 117910 h 2808604"/>
              <a:gd name="T64" fmla="*/ 31930 w 577214"/>
              <a:gd name="T65" fmla="*/ 113216 h 2808604"/>
              <a:gd name="T66" fmla="*/ 33733 w 577214"/>
              <a:gd name="T67" fmla="*/ 108176 h 2808604"/>
              <a:gd name="T68" fmla="*/ 35063 w 577214"/>
              <a:gd name="T69" fmla="*/ 102833 h 2808604"/>
              <a:gd name="T70" fmla="*/ 35885 w 577214"/>
              <a:gd name="T71" fmla="*/ 97231 h 2808604"/>
              <a:gd name="T72" fmla="*/ 36167 w 577214"/>
              <a:gd name="T73" fmla="*/ 91414 h 2808604"/>
              <a:gd name="T74" fmla="*/ 36167 w 577214"/>
              <a:gd name="T75" fmla="*/ 46378 h 2808604"/>
              <a:gd name="T76" fmla="*/ 36449 w 577214"/>
              <a:gd name="T77" fmla="*/ 40560 h 2808604"/>
              <a:gd name="T78" fmla="*/ 37272 w 577214"/>
              <a:gd name="T79" fmla="*/ 34958 h 2808604"/>
              <a:gd name="T80" fmla="*/ 38601 w 577214"/>
              <a:gd name="T81" fmla="*/ 29615 h 2808604"/>
              <a:gd name="T82" fmla="*/ 40405 w 577214"/>
              <a:gd name="T83" fmla="*/ 24575 h 2808604"/>
              <a:gd name="T84" fmla="*/ 42647 w 577214"/>
              <a:gd name="T85" fmla="*/ 19881 h 2808604"/>
              <a:gd name="T86" fmla="*/ 45295 w 577214"/>
              <a:gd name="T87" fmla="*/ 15577 h 2808604"/>
              <a:gd name="T88" fmla="*/ 48314 w 577214"/>
              <a:gd name="T89" fmla="*/ 11705 h 2808604"/>
              <a:gd name="T90" fmla="*/ 51671 w 577214"/>
              <a:gd name="T91" fmla="*/ 8309 h 2808604"/>
              <a:gd name="T92" fmla="*/ 55332 w 577214"/>
              <a:gd name="T93" fmla="*/ 5434 h 2808604"/>
              <a:gd name="T94" fmla="*/ 59263 w 577214"/>
              <a:gd name="T95" fmla="*/ 3122 h 2808604"/>
              <a:gd name="T96" fmla="*/ 67798 w 577214"/>
              <a:gd name="T97" fmla="*/ 361 h 2808604"/>
              <a:gd name="T98" fmla="*/ 72335 w 577214"/>
              <a:gd name="T99" fmla="*/ 0 h 280860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77214" h="2808604">
                <a:moveTo>
                  <a:pt x="576817" y="2808312"/>
                </a:moveTo>
                <a:lnTo>
                  <a:pt x="505803" y="2793878"/>
                </a:lnTo>
                <a:lnTo>
                  <a:pt x="441234" y="2752938"/>
                </a:lnTo>
                <a:lnTo>
                  <a:pt x="412043" y="2723636"/>
                </a:lnTo>
                <a:lnTo>
                  <a:pt x="385273" y="2689035"/>
                </a:lnTo>
                <a:lnTo>
                  <a:pt x="361196" y="2649581"/>
                </a:lnTo>
                <a:lnTo>
                  <a:pt x="340081" y="2605714"/>
                </a:lnTo>
                <a:lnTo>
                  <a:pt x="322200" y="2557878"/>
                </a:lnTo>
                <a:lnTo>
                  <a:pt x="307821" y="2506516"/>
                </a:lnTo>
                <a:lnTo>
                  <a:pt x="297216" y="2452070"/>
                </a:lnTo>
                <a:lnTo>
                  <a:pt x="290655" y="2394985"/>
                </a:lnTo>
                <a:lnTo>
                  <a:pt x="288408" y="2335702"/>
                </a:lnTo>
                <a:lnTo>
                  <a:pt x="288408" y="1876766"/>
                </a:lnTo>
                <a:lnTo>
                  <a:pt x="286161" y="1817482"/>
                </a:lnTo>
                <a:lnTo>
                  <a:pt x="279600" y="1760396"/>
                </a:lnTo>
                <a:lnTo>
                  <a:pt x="268995" y="1705951"/>
                </a:lnTo>
                <a:lnTo>
                  <a:pt x="254616" y="1654589"/>
                </a:lnTo>
                <a:lnTo>
                  <a:pt x="236735" y="1606753"/>
                </a:lnTo>
                <a:lnTo>
                  <a:pt x="215620" y="1562886"/>
                </a:lnTo>
                <a:lnTo>
                  <a:pt x="191543" y="1523431"/>
                </a:lnTo>
                <a:lnTo>
                  <a:pt x="164773" y="1488831"/>
                </a:lnTo>
                <a:lnTo>
                  <a:pt x="135582" y="1459529"/>
                </a:lnTo>
                <a:lnTo>
                  <a:pt x="104238" y="1435967"/>
                </a:lnTo>
                <a:lnTo>
                  <a:pt x="36177" y="1407838"/>
                </a:lnTo>
                <a:lnTo>
                  <a:pt x="0" y="1404156"/>
                </a:lnTo>
                <a:lnTo>
                  <a:pt x="36177" y="1400473"/>
                </a:lnTo>
                <a:lnTo>
                  <a:pt x="104238" y="1372343"/>
                </a:lnTo>
                <a:lnTo>
                  <a:pt x="135582" y="1348782"/>
                </a:lnTo>
                <a:lnTo>
                  <a:pt x="164773" y="1319480"/>
                </a:lnTo>
                <a:lnTo>
                  <a:pt x="191543" y="1284879"/>
                </a:lnTo>
                <a:lnTo>
                  <a:pt x="215620" y="1245425"/>
                </a:lnTo>
                <a:lnTo>
                  <a:pt x="236735" y="1201558"/>
                </a:lnTo>
                <a:lnTo>
                  <a:pt x="254616" y="1153722"/>
                </a:lnTo>
                <a:lnTo>
                  <a:pt x="268995" y="1102360"/>
                </a:lnTo>
                <a:lnTo>
                  <a:pt x="279600" y="1047915"/>
                </a:lnTo>
                <a:lnTo>
                  <a:pt x="286161" y="990829"/>
                </a:lnTo>
                <a:lnTo>
                  <a:pt x="288408" y="931546"/>
                </a:lnTo>
                <a:lnTo>
                  <a:pt x="288408" y="472609"/>
                </a:lnTo>
                <a:lnTo>
                  <a:pt x="290655" y="413326"/>
                </a:lnTo>
                <a:lnTo>
                  <a:pt x="297216" y="356240"/>
                </a:lnTo>
                <a:lnTo>
                  <a:pt x="307821" y="301795"/>
                </a:lnTo>
                <a:lnTo>
                  <a:pt x="322200" y="250433"/>
                </a:lnTo>
                <a:lnTo>
                  <a:pt x="340081" y="202597"/>
                </a:lnTo>
                <a:lnTo>
                  <a:pt x="361196" y="158730"/>
                </a:lnTo>
                <a:lnTo>
                  <a:pt x="385273" y="119275"/>
                </a:lnTo>
                <a:lnTo>
                  <a:pt x="412043" y="84675"/>
                </a:lnTo>
                <a:lnTo>
                  <a:pt x="441234" y="55373"/>
                </a:lnTo>
                <a:lnTo>
                  <a:pt x="472578" y="31812"/>
                </a:lnTo>
                <a:lnTo>
                  <a:pt x="540639" y="3682"/>
                </a:lnTo>
                <a:lnTo>
                  <a:pt x="576817" y="0"/>
                </a:lnTo>
              </a:path>
            </a:pathLst>
          </a:custGeom>
          <a:noFill/>
          <a:ln w="34925">
            <a:solidFill>
              <a:srgbClr val="7F7F7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424113" y="987425"/>
            <a:ext cx="2519362" cy="43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r>
              <a:rPr lang="en-US" altLang="zh-CN" sz="2400" b="1">
                <a:solidFill>
                  <a:srgbClr val="FF9900"/>
                </a:solidFill>
              </a:rPr>
              <a:t> doing</a:t>
            </a:r>
            <a:r>
              <a:rPr lang="zh-CN" altLang="en-US" sz="2400" b="1">
                <a:solidFill>
                  <a:srgbClr val="FF9900"/>
                </a:solidFill>
              </a:rPr>
              <a:t>主动进行</a:t>
            </a:r>
            <a:endParaRPr lang="zh-CN" altLang="en-US" sz="2400" b="1">
              <a:solidFill>
                <a:srgbClr val="FF990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424113" y="2136775"/>
            <a:ext cx="3527425" cy="43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r>
              <a:rPr lang="en-US" altLang="zh-CN" sz="2400" b="1">
                <a:solidFill>
                  <a:srgbClr val="FF9900"/>
                </a:solidFill>
              </a:rPr>
              <a:t> being done</a:t>
            </a:r>
            <a:r>
              <a:rPr lang="zh-CN" altLang="en-US" sz="2400" b="1">
                <a:solidFill>
                  <a:srgbClr val="FF9900"/>
                </a:solidFill>
              </a:rPr>
              <a:t>正在被做</a:t>
            </a:r>
            <a:endParaRPr lang="zh-CN" altLang="en-US" sz="2400" b="1">
              <a:solidFill>
                <a:srgbClr val="FF9900"/>
              </a:solidFill>
            </a:endParaRPr>
          </a:p>
        </p:txBody>
      </p:sp>
      <p:cxnSp>
        <p:nvCxnSpPr>
          <p:cNvPr id="22" name="直接箭头连接符 21"/>
          <p:cNvCxnSpPr>
            <a:stCxn id="20" idx="3"/>
          </p:cNvCxnSpPr>
          <p:nvPr/>
        </p:nvCxnSpPr>
        <p:spPr>
          <a:xfrm>
            <a:off x="4943475" y="1203325"/>
            <a:ext cx="1296988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6240463" y="1012825"/>
            <a:ext cx="3527425" cy="43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r>
              <a:rPr lang="en-US" altLang="zh-CN" sz="2400" b="1">
                <a:solidFill>
                  <a:srgbClr val="FF9900"/>
                </a:solidFill>
              </a:rPr>
              <a:t>having done</a:t>
            </a:r>
            <a:r>
              <a:rPr lang="zh-CN" altLang="en-US" sz="2400" b="1">
                <a:solidFill>
                  <a:srgbClr val="FF9900"/>
                </a:solidFill>
              </a:rPr>
              <a:t>已经完成</a:t>
            </a:r>
            <a:endParaRPr lang="zh-CN" altLang="en-US" sz="2400" b="1">
              <a:solidFill>
                <a:srgbClr val="FF9900"/>
              </a:solidFill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>
            <a:off x="5918200" y="2347913"/>
            <a:ext cx="1296988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7215188" y="2136775"/>
            <a:ext cx="4568825" cy="5000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r>
              <a:rPr lang="en-US" altLang="zh-CN" sz="2400" b="1">
                <a:solidFill>
                  <a:srgbClr val="FF9900"/>
                </a:solidFill>
              </a:rPr>
              <a:t>having been done</a:t>
            </a:r>
            <a:r>
              <a:rPr lang="zh-CN" altLang="en-US" sz="2400" b="1">
                <a:solidFill>
                  <a:srgbClr val="FF9900"/>
                </a:solidFill>
              </a:rPr>
              <a:t>已经被完成</a:t>
            </a:r>
            <a:endParaRPr lang="zh-CN" altLang="en-US" sz="2400" b="1">
              <a:solidFill>
                <a:srgbClr val="FF9900"/>
              </a:solidFill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>
            <a:off x="1884363" y="3394075"/>
            <a:ext cx="1296987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3435350" y="3178175"/>
            <a:ext cx="3779838" cy="501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r>
              <a:rPr lang="en-US" altLang="zh-CN" sz="2400" b="1">
                <a:solidFill>
                  <a:srgbClr val="0000FF"/>
                </a:solidFill>
              </a:rPr>
              <a:t>done</a:t>
            </a:r>
            <a:r>
              <a:rPr lang="zh-CN" altLang="en-US" sz="2400" b="1">
                <a:solidFill>
                  <a:srgbClr val="0000FF"/>
                </a:solidFill>
              </a:rPr>
              <a:t>完成 </a:t>
            </a:r>
            <a:r>
              <a:rPr lang="en-US" altLang="zh-CN" sz="2400" b="1">
                <a:solidFill>
                  <a:srgbClr val="0000FF"/>
                </a:solidFill>
              </a:rPr>
              <a:t>| </a:t>
            </a:r>
            <a:r>
              <a:rPr lang="zh-CN" altLang="en-US" sz="2400" b="1">
                <a:solidFill>
                  <a:srgbClr val="0000FF"/>
                </a:solidFill>
              </a:rPr>
              <a:t>被动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  <p:sp>
        <p:nvSpPr>
          <p:cNvPr id="24592" name="object 8"/>
          <p:cNvSpPr/>
          <p:nvPr/>
        </p:nvSpPr>
        <p:spPr bwMode="auto">
          <a:xfrm>
            <a:off x="1765300" y="4508500"/>
            <a:ext cx="288925" cy="1296988"/>
          </a:xfrm>
          <a:custGeom>
            <a:gdLst>
              <a:gd name="T0" fmla="*/ 72335 w 577214"/>
              <a:gd name="T1" fmla="*/ 276259 h 2808604"/>
              <a:gd name="T2" fmla="*/ 63429 w 577214"/>
              <a:gd name="T3" fmla="*/ 274839 h 2808604"/>
              <a:gd name="T4" fmla="*/ 55332 w 577214"/>
              <a:gd name="T5" fmla="*/ 270811 h 2808604"/>
              <a:gd name="T6" fmla="*/ 51671 w 577214"/>
              <a:gd name="T7" fmla="*/ 267929 h 2808604"/>
              <a:gd name="T8" fmla="*/ 48314 w 577214"/>
              <a:gd name="T9" fmla="*/ 264525 h 2808604"/>
              <a:gd name="T10" fmla="*/ 45295 w 577214"/>
              <a:gd name="T11" fmla="*/ 260644 h 2808604"/>
              <a:gd name="T12" fmla="*/ 42647 w 577214"/>
              <a:gd name="T13" fmla="*/ 256329 h 2808604"/>
              <a:gd name="T14" fmla="*/ 40405 w 577214"/>
              <a:gd name="T15" fmla="*/ 251623 h 2808604"/>
              <a:gd name="T16" fmla="*/ 38601 w 577214"/>
              <a:gd name="T17" fmla="*/ 246571 h 2808604"/>
              <a:gd name="T18" fmla="*/ 37272 w 577214"/>
              <a:gd name="T19" fmla="*/ 241215 h 2808604"/>
              <a:gd name="T20" fmla="*/ 36449 w 577214"/>
              <a:gd name="T21" fmla="*/ 235599 h 2808604"/>
              <a:gd name="T22" fmla="*/ 36167 w 577214"/>
              <a:gd name="T23" fmla="*/ 229767 h 2808604"/>
              <a:gd name="T24" fmla="*/ 36167 w 577214"/>
              <a:gd name="T25" fmla="*/ 184621 h 2808604"/>
              <a:gd name="T26" fmla="*/ 35885 w 577214"/>
              <a:gd name="T27" fmla="*/ 178789 h 2808604"/>
              <a:gd name="T28" fmla="*/ 35063 w 577214"/>
              <a:gd name="T29" fmla="*/ 173173 h 2808604"/>
              <a:gd name="T30" fmla="*/ 33733 w 577214"/>
              <a:gd name="T31" fmla="*/ 167817 h 2808604"/>
              <a:gd name="T32" fmla="*/ 31930 w 577214"/>
              <a:gd name="T33" fmla="*/ 162765 h 2808604"/>
              <a:gd name="T34" fmla="*/ 29687 w 577214"/>
              <a:gd name="T35" fmla="*/ 158059 h 2808604"/>
              <a:gd name="T36" fmla="*/ 27039 w 577214"/>
              <a:gd name="T37" fmla="*/ 153744 h 2808604"/>
              <a:gd name="T38" fmla="*/ 24020 w 577214"/>
              <a:gd name="T39" fmla="*/ 149863 h 2808604"/>
              <a:gd name="T40" fmla="*/ 20663 w 577214"/>
              <a:gd name="T41" fmla="*/ 146459 h 2808604"/>
              <a:gd name="T42" fmla="*/ 17002 w 577214"/>
              <a:gd name="T43" fmla="*/ 143576 h 2808604"/>
              <a:gd name="T44" fmla="*/ 13072 w 577214"/>
              <a:gd name="T45" fmla="*/ 141259 h 2808604"/>
              <a:gd name="T46" fmla="*/ 4536 w 577214"/>
              <a:gd name="T47" fmla="*/ 138492 h 2808604"/>
              <a:gd name="T48" fmla="*/ 0 w 577214"/>
              <a:gd name="T49" fmla="*/ 138130 h 2808604"/>
              <a:gd name="T50" fmla="*/ 4536 w 577214"/>
              <a:gd name="T51" fmla="*/ 137767 h 2808604"/>
              <a:gd name="T52" fmla="*/ 13072 w 577214"/>
              <a:gd name="T53" fmla="*/ 135000 h 2808604"/>
              <a:gd name="T54" fmla="*/ 17002 w 577214"/>
              <a:gd name="T55" fmla="*/ 132682 h 2808604"/>
              <a:gd name="T56" fmla="*/ 20663 w 577214"/>
              <a:gd name="T57" fmla="*/ 129800 h 2808604"/>
              <a:gd name="T58" fmla="*/ 24020 w 577214"/>
              <a:gd name="T59" fmla="*/ 126396 h 2808604"/>
              <a:gd name="T60" fmla="*/ 27039 w 577214"/>
              <a:gd name="T61" fmla="*/ 122515 h 2808604"/>
              <a:gd name="T62" fmla="*/ 29687 w 577214"/>
              <a:gd name="T63" fmla="*/ 118200 h 2808604"/>
              <a:gd name="T64" fmla="*/ 31930 w 577214"/>
              <a:gd name="T65" fmla="*/ 113493 h 2808604"/>
              <a:gd name="T66" fmla="*/ 33733 w 577214"/>
              <a:gd name="T67" fmla="*/ 108441 h 2808604"/>
              <a:gd name="T68" fmla="*/ 35063 w 577214"/>
              <a:gd name="T69" fmla="*/ 103085 h 2808604"/>
              <a:gd name="T70" fmla="*/ 35885 w 577214"/>
              <a:gd name="T71" fmla="*/ 97470 h 2808604"/>
              <a:gd name="T72" fmla="*/ 36167 w 577214"/>
              <a:gd name="T73" fmla="*/ 91638 h 2808604"/>
              <a:gd name="T74" fmla="*/ 36167 w 577214"/>
              <a:gd name="T75" fmla="*/ 46491 h 2808604"/>
              <a:gd name="T76" fmla="*/ 36449 w 577214"/>
              <a:gd name="T77" fmla="*/ 40660 h 2808604"/>
              <a:gd name="T78" fmla="*/ 37272 w 577214"/>
              <a:gd name="T79" fmla="*/ 35044 h 2808604"/>
              <a:gd name="T80" fmla="*/ 38601 w 577214"/>
              <a:gd name="T81" fmla="*/ 29688 h 2808604"/>
              <a:gd name="T82" fmla="*/ 40405 w 577214"/>
              <a:gd name="T83" fmla="*/ 24636 h 2808604"/>
              <a:gd name="T84" fmla="*/ 42647 w 577214"/>
              <a:gd name="T85" fmla="*/ 19930 h 2808604"/>
              <a:gd name="T86" fmla="*/ 45295 w 577214"/>
              <a:gd name="T87" fmla="*/ 15615 h 2808604"/>
              <a:gd name="T88" fmla="*/ 48314 w 577214"/>
              <a:gd name="T89" fmla="*/ 11733 h 2808604"/>
              <a:gd name="T90" fmla="*/ 51671 w 577214"/>
              <a:gd name="T91" fmla="*/ 8330 h 2808604"/>
              <a:gd name="T92" fmla="*/ 55332 w 577214"/>
              <a:gd name="T93" fmla="*/ 5447 h 2808604"/>
              <a:gd name="T94" fmla="*/ 59263 w 577214"/>
              <a:gd name="T95" fmla="*/ 3130 h 2808604"/>
              <a:gd name="T96" fmla="*/ 67798 w 577214"/>
              <a:gd name="T97" fmla="*/ 362 h 2808604"/>
              <a:gd name="T98" fmla="*/ 72335 w 577214"/>
              <a:gd name="T99" fmla="*/ 0 h 280860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77214" h="2808604">
                <a:moveTo>
                  <a:pt x="576817" y="2808312"/>
                </a:moveTo>
                <a:lnTo>
                  <a:pt x="505803" y="2793878"/>
                </a:lnTo>
                <a:lnTo>
                  <a:pt x="441234" y="2752938"/>
                </a:lnTo>
                <a:lnTo>
                  <a:pt x="412043" y="2723636"/>
                </a:lnTo>
                <a:lnTo>
                  <a:pt x="385273" y="2689035"/>
                </a:lnTo>
                <a:lnTo>
                  <a:pt x="361196" y="2649581"/>
                </a:lnTo>
                <a:lnTo>
                  <a:pt x="340081" y="2605714"/>
                </a:lnTo>
                <a:lnTo>
                  <a:pt x="322200" y="2557878"/>
                </a:lnTo>
                <a:lnTo>
                  <a:pt x="307821" y="2506516"/>
                </a:lnTo>
                <a:lnTo>
                  <a:pt x="297216" y="2452070"/>
                </a:lnTo>
                <a:lnTo>
                  <a:pt x="290655" y="2394985"/>
                </a:lnTo>
                <a:lnTo>
                  <a:pt x="288408" y="2335702"/>
                </a:lnTo>
                <a:lnTo>
                  <a:pt x="288408" y="1876766"/>
                </a:lnTo>
                <a:lnTo>
                  <a:pt x="286161" y="1817482"/>
                </a:lnTo>
                <a:lnTo>
                  <a:pt x="279600" y="1760396"/>
                </a:lnTo>
                <a:lnTo>
                  <a:pt x="268995" y="1705951"/>
                </a:lnTo>
                <a:lnTo>
                  <a:pt x="254616" y="1654589"/>
                </a:lnTo>
                <a:lnTo>
                  <a:pt x="236735" y="1606753"/>
                </a:lnTo>
                <a:lnTo>
                  <a:pt x="215620" y="1562886"/>
                </a:lnTo>
                <a:lnTo>
                  <a:pt x="191543" y="1523431"/>
                </a:lnTo>
                <a:lnTo>
                  <a:pt x="164773" y="1488831"/>
                </a:lnTo>
                <a:lnTo>
                  <a:pt x="135582" y="1459529"/>
                </a:lnTo>
                <a:lnTo>
                  <a:pt x="104238" y="1435967"/>
                </a:lnTo>
                <a:lnTo>
                  <a:pt x="36177" y="1407838"/>
                </a:lnTo>
                <a:lnTo>
                  <a:pt x="0" y="1404156"/>
                </a:lnTo>
                <a:lnTo>
                  <a:pt x="36177" y="1400473"/>
                </a:lnTo>
                <a:lnTo>
                  <a:pt x="104238" y="1372343"/>
                </a:lnTo>
                <a:lnTo>
                  <a:pt x="135582" y="1348782"/>
                </a:lnTo>
                <a:lnTo>
                  <a:pt x="164773" y="1319480"/>
                </a:lnTo>
                <a:lnTo>
                  <a:pt x="191543" y="1284879"/>
                </a:lnTo>
                <a:lnTo>
                  <a:pt x="215620" y="1245425"/>
                </a:lnTo>
                <a:lnTo>
                  <a:pt x="236735" y="1201558"/>
                </a:lnTo>
                <a:lnTo>
                  <a:pt x="254616" y="1153722"/>
                </a:lnTo>
                <a:lnTo>
                  <a:pt x="268995" y="1102360"/>
                </a:lnTo>
                <a:lnTo>
                  <a:pt x="279600" y="1047915"/>
                </a:lnTo>
                <a:lnTo>
                  <a:pt x="286161" y="990829"/>
                </a:lnTo>
                <a:lnTo>
                  <a:pt x="288408" y="931546"/>
                </a:lnTo>
                <a:lnTo>
                  <a:pt x="288408" y="472609"/>
                </a:lnTo>
                <a:lnTo>
                  <a:pt x="290655" y="413326"/>
                </a:lnTo>
                <a:lnTo>
                  <a:pt x="297216" y="356240"/>
                </a:lnTo>
                <a:lnTo>
                  <a:pt x="307821" y="301795"/>
                </a:lnTo>
                <a:lnTo>
                  <a:pt x="322200" y="250433"/>
                </a:lnTo>
                <a:lnTo>
                  <a:pt x="340081" y="202597"/>
                </a:lnTo>
                <a:lnTo>
                  <a:pt x="361196" y="158730"/>
                </a:lnTo>
                <a:lnTo>
                  <a:pt x="385273" y="119275"/>
                </a:lnTo>
                <a:lnTo>
                  <a:pt x="412043" y="84675"/>
                </a:lnTo>
                <a:lnTo>
                  <a:pt x="441234" y="55373"/>
                </a:lnTo>
                <a:lnTo>
                  <a:pt x="472578" y="31812"/>
                </a:lnTo>
                <a:lnTo>
                  <a:pt x="540639" y="3682"/>
                </a:lnTo>
                <a:lnTo>
                  <a:pt x="576817" y="0"/>
                </a:lnTo>
              </a:path>
            </a:pathLst>
          </a:custGeom>
          <a:noFill/>
          <a:ln w="34925">
            <a:solidFill>
              <a:srgbClr val="7F7F7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2339975" y="4321175"/>
            <a:ext cx="4568825" cy="5000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r>
              <a:rPr lang="en-US" altLang="zh-CN" sz="2400" b="1">
                <a:solidFill>
                  <a:srgbClr val="FF9900"/>
                </a:solidFill>
              </a:rPr>
              <a:t>to do</a:t>
            </a:r>
            <a:r>
              <a:rPr lang="zh-CN" altLang="en-US" sz="2400" b="1">
                <a:solidFill>
                  <a:srgbClr val="FF9900"/>
                </a:solidFill>
              </a:rPr>
              <a:t>将要做 </a:t>
            </a:r>
            <a:r>
              <a:rPr lang="en-US" altLang="zh-CN" sz="2400" b="1">
                <a:solidFill>
                  <a:srgbClr val="FF9900"/>
                </a:solidFill>
              </a:rPr>
              <a:t>| </a:t>
            </a:r>
            <a:r>
              <a:rPr lang="zh-CN" altLang="en-US" sz="2400" b="1">
                <a:solidFill>
                  <a:srgbClr val="FF9900"/>
                </a:solidFill>
              </a:rPr>
              <a:t>为了</a:t>
            </a:r>
            <a:endParaRPr lang="zh-CN" altLang="en-US" sz="2400" b="1">
              <a:solidFill>
                <a:srgbClr val="FF990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349500" y="5432425"/>
            <a:ext cx="4568825" cy="5000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r>
              <a:rPr lang="en-US" altLang="zh-CN" sz="2400" b="1">
                <a:solidFill>
                  <a:srgbClr val="FF9900"/>
                </a:solidFill>
              </a:rPr>
              <a:t>to be done</a:t>
            </a:r>
            <a:r>
              <a:rPr lang="zh-CN" altLang="en-US" sz="2400" b="1">
                <a:solidFill>
                  <a:srgbClr val="FF9900"/>
                </a:solidFill>
              </a:rPr>
              <a:t>将要被做 </a:t>
            </a:r>
            <a:r>
              <a:rPr lang="en-US" altLang="zh-CN" sz="2400" b="1">
                <a:solidFill>
                  <a:srgbClr val="FF9900"/>
                </a:solidFill>
              </a:rPr>
              <a:t>| </a:t>
            </a:r>
            <a:r>
              <a:rPr lang="zh-CN" altLang="en-US" sz="2400" b="1">
                <a:solidFill>
                  <a:srgbClr val="FF9900"/>
                </a:solidFill>
              </a:rPr>
              <a:t>为了被</a:t>
            </a:r>
            <a:endParaRPr lang="zh-CN" altLang="en-US" sz="2400" b="1">
              <a:solidFill>
                <a:srgbClr val="FF990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/>
        </p:nvSpPr>
        <p:spPr>
          <a:xfrm>
            <a:off x="669925" y="1932305"/>
            <a:ext cx="108515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1. The video inspired many young people to work harder. (by Li)</a:t>
            </a:r>
            <a:endParaRPr lang="zh-CN" altLang="en-US" sz="3200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823595" y="2731770"/>
            <a:ext cx="1053592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Possible version</a:t>
            </a: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Inspired by</a:t>
            </a: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the video, many young people were determined to work harder.</a:t>
            </a:r>
            <a:endParaRPr lang="en-US" altLang="zh-CN" sz="320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/>
        </p:nvSpPr>
        <p:spPr>
          <a:xfrm>
            <a:off x="669925" y="1911985"/>
            <a:ext cx="1085151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2. They were cooperated to push the fence together and then they smiled in relief again.(by Zhou)</a:t>
            </a:r>
            <a:endParaRPr lang="en-US" sz="3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69925" y="3462020"/>
            <a:ext cx="1053592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Possible version</a:t>
            </a: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Cooperating with</a:t>
            </a: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each other to push the fence, they smiled in relief.</a:t>
            </a:r>
            <a:endParaRPr lang="en-US" altLang="zh-CN" sz="320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981200" y="1911985"/>
            <a:ext cx="2902585" cy="577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7615555" y="1911985"/>
            <a:ext cx="1574800" cy="577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7788910" y="1638300"/>
            <a:ext cx="1035050" cy="11563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/>
        </p:nvSpPr>
        <p:spPr>
          <a:xfrm>
            <a:off x="695325" y="2165350"/>
            <a:ext cx="1085151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3.The older brother approved, and the younger glittered on the excitement.(by Wang)</a:t>
            </a:r>
            <a:endParaRPr lang="en-US" sz="3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318115" y="2165350"/>
            <a:ext cx="662305" cy="577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endParaRPr lang="zh-CN" altLang="en-US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69925" y="3462020"/>
            <a:ext cx="1053592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Possible version</a:t>
            </a: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Approved by</a:t>
            </a: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his elder brother, the younger brother’s eyes glittered with excitement.</a:t>
            </a:r>
            <a:endParaRPr lang="en-US" altLang="zh-CN" sz="320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/>
        </p:nvSpPr>
        <p:spPr>
          <a:xfrm>
            <a:off x="603885" y="1475740"/>
            <a:ext cx="1085151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4.I had saw that you spoke English smoothly with Tim Cook. Your English and altitude in it has inspired my study spirit.(by Tang) </a:t>
            </a:r>
            <a:endParaRPr lang="en-US" sz="3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90245" y="3147695"/>
            <a:ext cx="10535920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Possible version</a:t>
            </a: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Having seen</a:t>
            </a: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that you spoke English smoothly with Tim Cook, I was inspired by your fluent English and positive attitude, </a:t>
            </a: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stimulating</a:t>
            </a: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my spirit of study./my enthusiasm for English </a:t>
            </a: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spreading</a:t>
            </a: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endParaRPr lang="en-US" altLang="zh-CN" sz="320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664585" y="1993265"/>
            <a:ext cx="1432560" cy="6578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8649335" y="1993265"/>
            <a:ext cx="2122805" cy="6578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/>
        </p:nvSpPr>
        <p:spPr>
          <a:xfrm>
            <a:off x="669925" y="1769745"/>
            <a:ext cx="1085151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5.He was very regreted for his behavior and his words. So he decided to made an apologize to his elder brother.(by Yang)</a:t>
            </a:r>
            <a:endParaRPr lang="en-US" sz="3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90245" y="3147695"/>
            <a:ext cx="10535920" cy="25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Possible version</a:t>
            </a: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：①</a:t>
            </a: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Regretted for</a:t>
            </a: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what he has done and said, he decided to make an apology to his elder brother.</a:t>
            </a:r>
            <a:endParaRPr lang="en-US" altLang="zh-CN" sz="320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endParaRPr lang="en-US" altLang="zh-CN" sz="320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zh-CN" altLang="en-US" sz="3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②</a:t>
            </a: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He was extremely regretted for what he has done and said, </a:t>
            </a: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deciding</a:t>
            </a: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to make an apology to his elder brother.</a:t>
            </a:r>
            <a:endParaRPr lang="en-US" altLang="zh-CN" sz="320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268980" y="1709420"/>
            <a:ext cx="1655445" cy="6578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3954145" y="2272665"/>
            <a:ext cx="1655445" cy="6578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2427605" y="2188210"/>
            <a:ext cx="1158875" cy="6578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/>
        </p:nvSpPr>
        <p:spPr>
          <a:xfrm>
            <a:off x="669925" y="1759585"/>
            <a:ext cx="1085151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6.The older brother looked at the bridge and a light wind disturbed the surface of the water.(by Yu)</a:t>
            </a:r>
            <a:endParaRPr lang="en-US" sz="3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90245" y="3147695"/>
            <a:ext cx="1053592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Possible version</a:t>
            </a:r>
            <a:r>
              <a:rPr lang="zh-CN" altLang="en-US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The older brother looked at the bridge, a light wind </a:t>
            </a:r>
            <a:r>
              <a:rPr lang="en-US" altLang="zh-CN" sz="32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disturbing</a:t>
            </a:r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the surface of the water.</a:t>
            </a:r>
            <a:endParaRPr lang="en-US" altLang="zh-CN" sz="320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29" name="标题 3073"/>
          <p:cNvSpPr>
            <a:spLocks noGrp="1"/>
          </p:cNvSpPr>
          <p:nvPr>
            <p:ph type="ctrTitle"/>
          </p:nvPr>
        </p:nvSpPr>
        <p:spPr>
          <a:xfrm>
            <a:off x="273368" y="2109153"/>
            <a:ext cx="10656887" cy="1093787"/>
          </a:xfrm>
          <a:ln cap="flat">
            <a:headEnd type="none" w="med" len="med"/>
            <a:tailEnd type="none" w="med" len="med"/>
          </a:ln>
        </p:spPr>
        <p:txBody>
          <a:bodyPr bIns="0" anchor="ctr"/>
          <a:lstStyle/>
          <a:p>
            <a:pPr eaLnBrk="1" fontAlgn="auto" hangingPunct="1">
              <a:buSzTx/>
              <a:defRPr/>
            </a:pPr>
            <a:r>
              <a:rPr lang="en-US" altLang="en-US" sz="5865" noProof="1">
                <a:solidFill>
                  <a:srgbClr val="0000FF"/>
                </a:solidFill>
                <a:ea typeface="宋体" panose="02010600030101010101" pitchFamily="2" charset="-122"/>
              </a:rPr>
              <a:t>Step</a:t>
            </a:r>
            <a:r>
              <a:rPr lang="zh-CN" altLang="en-US" sz="5865" noProof="1">
                <a:solidFill>
                  <a:srgbClr val="0000FF"/>
                </a:solidFill>
                <a:ea typeface="宋体" panose="02010600030101010101" pitchFamily="2" charset="-122"/>
              </a:rPr>
              <a:t> </a:t>
            </a:r>
            <a:r>
              <a:rPr lang="en-US" altLang="zh-CN" sz="5865" noProof="1">
                <a:solidFill>
                  <a:srgbClr val="0000FF"/>
                </a:solidFill>
                <a:ea typeface="宋体" panose="02010600030101010101" pitchFamily="2" charset="-122"/>
              </a:rPr>
              <a:t>7    </a:t>
            </a:r>
            <a:r>
              <a:rPr lang="zh-CN" altLang="en-US" sz="5865" noProof="1">
                <a:solidFill>
                  <a:srgbClr val="0000FF"/>
                </a:solidFill>
                <a:ea typeface="宋体" panose="02010600030101010101" pitchFamily="2" charset="-122"/>
              </a:rPr>
              <a:t>好句积累</a:t>
            </a:r>
            <a:endParaRPr lang="zh-CN" altLang="en-US" sz="5865" noProof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/>
        </p:nvSpPr>
        <p:spPr>
          <a:xfrm>
            <a:off x="583565" y="1587500"/>
            <a:ext cx="1085151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 fontAlgn="auto">
              <a:lnSpc>
                <a:spcPct val="150000"/>
              </a:lnSpc>
            </a:pP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1.Watching his construction, he couldn’t contain his joy.</a:t>
            </a:r>
            <a:endParaRPr lang="en-US" sz="3200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2.Hearing the words, a wave of warmth flooded over him.</a:t>
            </a:r>
            <a:endParaRPr lang="en-US" sz="3200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3.He shocked all over, feeling like sitting on needles and pins.</a:t>
            </a:r>
            <a:endParaRPr lang="en-US" sz="3200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…</a:t>
            </a:r>
            <a:endParaRPr lang="en-US" sz="3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/>
        </p:nvSpPr>
        <p:spPr>
          <a:xfrm>
            <a:off x="83185" y="836295"/>
            <a:ext cx="12005310" cy="5015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 fontAlgn="auto">
              <a:lnSpc>
                <a:spcPct val="100000"/>
              </a:lnSpc>
            </a:pP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1. The girl began kicking and swinging, </a:t>
            </a:r>
            <a:r>
              <a:rPr lang="en-US" sz="32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trying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 to get free of the man's  hold.女孩开始又踢又晃，试图摆脱这个男人的控制。</a:t>
            </a:r>
            <a:endParaRPr lang="en-US" sz="3200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 fontAlgn="auto">
              <a:lnSpc>
                <a:spcPct val="100000"/>
              </a:lnSpc>
            </a:pP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2.Her father was lying on his back, </a:t>
            </a:r>
            <a:r>
              <a:rPr lang="en-US" sz="32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trapped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 under the truck. </a:t>
            </a:r>
            <a:endParaRPr lang="en-US" sz="3200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 fontAlgn="auto">
              <a:lnSpc>
                <a:spcPct val="100000"/>
              </a:lnSpc>
            </a:pP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  她父亲仰面躺着，被困在卡车下面。</a:t>
            </a:r>
            <a:endParaRPr lang="en-US" sz="3200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 fontAlgn="auto">
              <a:lnSpc>
                <a:spcPct val="100000"/>
              </a:lnSpc>
            </a:pP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3.Bitter memories of the man's harsh words came </a:t>
            </a:r>
            <a:r>
              <a:rPr lang="en-US" sz="32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flooding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 back to her.</a:t>
            </a:r>
            <a:endParaRPr lang="en-US" sz="3200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 fontAlgn="auto">
              <a:lnSpc>
                <a:spcPct val="100000"/>
              </a:lnSpc>
            </a:pP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  她又痛苦地想起了那个男人刺耳的话。</a:t>
            </a:r>
            <a:endParaRPr lang="en-US" sz="3200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 fontAlgn="auto">
              <a:lnSpc>
                <a:spcPct val="100000"/>
              </a:lnSpc>
            </a:pP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4.Her dad was still conscious, </a:t>
            </a:r>
            <a:r>
              <a:rPr lang="en-US" sz="32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yelling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, “One more try!”</a:t>
            </a:r>
            <a:endParaRPr lang="en-US" sz="3200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 fontAlgn="auto">
              <a:lnSpc>
                <a:spcPct val="100000"/>
              </a:lnSpc>
            </a:pP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   她爸爸仍然清醒，大声喊道: “再试一次!”</a:t>
            </a:r>
            <a:endParaRPr lang="en-US" sz="3200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 fontAlgn="auto">
              <a:lnSpc>
                <a:spcPct val="100000"/>
              </a:lnSpc>
            </a:pP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5.“It's OK,” Mama said,</a:t>
            </a:r>
            <a:r>
              <a:rPr lang="en-US" sz="32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comforting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 me with a hug. </a:t>
            </a:r>
            <a:endParaRPr lang="en-US" sz="3200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 fontAlgn="auto">
              <a:lnSpc>
                <a:spcPct val="100000"/>
              </a:lnSpc>
            </a:pP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   “没关系,” 妈妈说，用拥抱安慰我。</a:t>
            </a:r>
            <a:endParaRPr lang="en-US" sz="3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" name="文本框 99"/>
          <p:cNvSpPr txBox="1"/>
          <p:nvPr/>
        </p:nvSpPr>
        <p:spPr>
          <a:xfrm>
            <a:off x="257175" y="744855"/>
            <a:ext cx="12005310" cy="5015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 fontAlgn="auto">
              <a:lnSpc>
                <a:spcPct val="100000"/>
              </a:lnSpc>
            </a:pP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6. He stood there, tears of gratitude </a:t>
            </a:r>
            <a:r>
              <a:rPr lang="en-US" sz="32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welling up 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in his eyes.</a:t>
            </a:r>
            <a:endParaRPr lang="en-US" sz="3200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 fontAlgn="auto">
              <a:lnSpc>
                <a:spcPct val="100000"/>
              </a:lnSpc>
            </a:pP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    他站在那里，眼里涌出感激的泪水</a:t>
            </a:r>
            <a:endParaRPr lang="en-US" sz="3200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 fontAlgn="auto">
              <a:lnSpc>
                <a:spcPct val="100000"/>
              </a:lnSpc>
            </a:pP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7.The girl </a:t>
            </a:r>
            <a:r>
              <a:rPr lang="en-US" sz="32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staring at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 him, he didn't know what to say.  </a:t>
            </a:r>
            <a:endParaRPr lang="en-US" sz="3200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 fontAlgn="auto">
              <a:lnSpc>
                <a:spcPct val="100000"/>
              </a:lnSpc>
            </a:pP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   姑娘两眼望着他，他不知道说什么好。</a:t>
            </a:r>
            <a:endParaRPr lang="en-US" sz="3200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 fontAlgn="auto">
              <a:lnSpc>
                <a:spcPct val="100000"/>
              </a:lnSpc>
            </a:pP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8.She opened the letter, her hands </a:t>
            </a:r>
            <a:r>
              <a:rPr lang="en-US" sz="32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trembling 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with excitement.</a:t>
            </a:r>
            <a:endParaRPr lang="en-US" sz="3200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 fontAlgn="auto">
              <a:lnSpc>
                <a:spcPct val="100000"/>
              </a:lnSpc>
            </a:pP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   她打开信，激动得双手发抖。</a:t>
            </a:r>
            <a:endParaRPr lang="en-US" sz="3200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 fontAlgn="auto">
              <a:lnSpc>
                <a:spcPct val="100000"/>
              </a:lnSpc>
            </a:pP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9.“Don't stand in my way,”Tim yelled out, his voice </a:t>
            </a:r>
            <a:r>
              <a:rPr lang="en-US" sz="32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quivering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 with rage. </a:t>
            </a:r>
            <a:endParaRPr lang="en-US" sz="3200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 fontAlgn="auto">
              <a:lnSpc>
                <a:spcPct val="100000"/>
              </a:lnSpc>
            </a:pP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   “别挡我的道,” 蒂姆喊道，他的声音因愤怒而颤抖。</a:t>
            </a:r>
            <a:endParaRPr lang="en-US" sz="3200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 fontAlgn="auto">
              <a:lnSpc>
                <a:spcPct val="100000"/>
              </a:lnSpc>
            </a:pP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10.Foster stared at his car, </a:t>
            </a:r>
            <a:r>
              <a:rPr lang="en-US" sz="3200" b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trembling/shaking</a:t>
            </a: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 with rage.</a:t>
            </a:r>
            <a:endParaRPr lang="en-US" sz="3200" b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indent="0" algn="just" fontAlgn="auto">
              <a:lnSpc>
                <a:spcPct val="100000"/>
              </a:lnSpc>
            </a:pPr>
            <a:r>
              <a:rPr lang="en-US" sz="3200" b="0">
                <a:latin typeface="Times New Roman" panose="02020603050405020304" pitchFamily="18" charset="0"/>
                <a:ea typeface="宋体" panose="02010600030101010101" pitchFamily="2" charset="-122"/>
              </a:rPr>
              <a:t>  弗利斯特盯着他的汽车，气得浑身发抖。</a:t>
            </a:r>
            <a:endParaRPr lang="en-US" sz="3200" b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object 2"/>
          <p:cNvSpPr/>
          <p:nvPr/>
        </p:nvSpPr>
        <p:spPr>
          <a:xfrm>
            <a:off x="30163" y="49213"/>
            <a:ext cx="4481512" cy="831850"/>
          </a:xfrm>
          <a:custGeom>
            <a:rect l="l" t="t" r="r" b="b"/>
            <a:pathLst>
              <a:path w="3246120" h="831215">
                <a:moveTo>
                  <a:pt x="3245827" y="0"/>
                </a:moveTo>
                <a:lnTo>
                  <a:pt x="0" y="0"/>
                </a:lnTo>
                <a:lnTo>
                  <a:pt x="0" y="830745"/>
                </a:lnTo>
                <a:lnTo>
                  <a:pt x="3245827" y="830745"/>
                </a:lnTo>
                <a:lnTo>
                  <a:pt x="3245827" y="828395"/>
                </a:lnTo>
                <a:lnTo>
                  <a:pt x="2728620" y="425208"/>
                </a:lnTo>
                <a:lnTo>
                  <a:pt x="3245827" y="2349"/>
                </a:lnTo>
                <a:lnTo>
                  <a:pt x="3245827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lIns="0" tIns="0" rIns="0" bIns="0"/>
          <a:lstStyle/>
          <a:p>
            <a:pPr eaLnBrk="1" hangingPunct="1">
              <a:buSzTx/>
              <a:defRPr/>
            </a:pPr>
          </a:p>
        </p:txBody>
      </p:sp>
      <p:sp>
        <p:nvSpPr>
          <p:cNvPr id="5" name="object 3"/>
          <p:cNvSpPr/>
          <p:nvPr/>
        </p:nvSpPr>
        <p:spPr>
          <a:xfrm>
            <a:off x="107950" y="152400"/>
            <a:ext cx="3684588" cy="625475"/>
          </a:xfrm>
          <a:custGeom>
            <a:rect l="l" t="t" r="r" b="b"/>
            <a:pathLst>
              <a:path w="2799715" h="624840">
                <a:moveTo>
                  <a:pt x="2799194" y="0"/>
                </a:moveTo>
                <a:lnTo>
                  <a:pt x="0" y="0"/>
                </a:lnTo>
                <a:lnTo>
                  <a:pt x="0" y="624573"/>
                </a:lnTo>
                <a:lnTo>
                  <a:pt x="2799194" y="624573"/>
                </a:lnTo>
                <a:lnTo>
                  <a:pt x="2799194" y="622808"/>
                </a:lnTo>
                <a:lnTo>
                  <a:pt x="2437942" y="312293"/>
                </a:lnTo>
                <a:lnTo>
                  <a:pt x="2799194" y="1765"/>
                </a:lnTo>
                <a:lnTo>
                  <a:pt x="2799194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lIns="0" tIns="0" rIns="0" bIns="0"/>
          <a:lstStyle/>
          <a:p>
            <a:pPr eaLnBrk="1" hangingPunct="1">
              <a:buSzTx/>
              <a:defRPr/>
            </a:pPr>
            <a:r>
              <a:rPr lang="zh-CN" altLang="en-US" sz="3200" b="1"/>
              <a:t>非谓语动词的语态</a:t>
            </a:r>
            <a:endParaRPr sz="3200" b="1">
              <a:solidFill>
                <a:srgbClr val="FF0000"/>
              </a:solidFill>
            </a:endParaRPr>
          </a:p>
        </p:txBody>
      </p:sp>
      <p:sp>
        <p:nvSpPr>
          <p:cNvPr id="26628" name="object 6"/>
          <p:cNvSpPr/>
          <p:nvPr/>
        </p:nvSpPr>
        <p:spPr bwMode="auto">
          <a:xfrm>
            <a:off x="695325" y="2371725"/>
            <a:ext cx="2019300" cy="1079500"/>
          </a:xfrm>
          <a:custGeom>
            <a:gdLst>
              <a:gd name="T0" fmla="*/ 946827 w 2015489"/>
              <a:gd name="T1" fmla="*/ 2128 h 792479"/>
              <a:gd name="T2" fmla="*/ 817141 w 2015489"/>
              <a:gd name="T3" fmla="*/ 18767 h 792479"/>
              <a:gd name="T4" fmla="*/ 693129 w 2015489"/>
              <a:gd name="T5" fmla="*/ 51031 h 792479"/>
              <a:gd name="T6" fmla="*/ 575858 w 2015489"/>
              <a:gd name="T7" fmla="*/ 97870 h 792479"/>
              <a:gd name="T8" fmla="*/ 466394 w 2015489"/>
              <a:gd name="T9" fmla="*/ 158224 h 792479"/>
              <a:gd name="T10" fmla="*/ 365807 w 2015489"/>
              <a:gd name="T11" fmla="*/ 231038 h 792479"/>
              <a:gd name="T12" fmla="*/ 275165 w 2015489"/>
              <a:gd name="T13" fmla="*/ 315262 h 792479"/>
              <a:gd name="T14" fmla="*/ 195539 w 2015489"/>
              <a:gd name="T15" fmla="*/ 409834 h 792479"/>
              <a:gd name="T16" fmla="*/ 127994 w 2015489"/>
              <a:gd name="T17" fmla="*/ 513702 h 792479"/>
              <a:gd name="T18" fmla="*/ 33423 w 2015489"/>
              <a:gd name="T19" fmla="*/ 745108 h 792479"/>
              <a:gd name="T20" fmla="*/ 0 w 2015489"/>
              <a:gd name="T21" fmla="*/ 1001033 h 792479"/>
              <a:gd name="T22" fmla="*/ 19001 w 2015489"/>
              <a:gd name="T23" fmla="*/ 1194943 h 792479"/>
              <a:gd name="T24" fmla="*/ 99086 w 2015489"/>
              <a:gd name="T25" fmla="*/ 1433269 h 792479"/>
              <a:gd name="T26" fmla="*/ 195539 w 2015489"/>
              <a:gd name="T27" fmla="*/ 1592228 h 792479"/>
              <a:gd name="T28" fmla="*/ 275165 w 2015489"/>
              <a:gd name="T29" fmla="*/ 1686803 h 792479"/>
              <a:gd name="T30" fmla="*/ 365807 w 2015489"/>
              <a:gd name="T31" fmla="*/ 1771024 h 792479"/>
              <a:gd name="T32" fmla="*/ 466394 w 2015489"/>
              <a:gd name="T33" fmla="*/ 1843840 h 792479"/>
              <a:gd name="T34" fmla="*/ 575858 w 2015489"/>
              <a:gd name="T35" fmla="*/ 1904193 h 792479"/>
              <a:gd name="T36" fmla="*/ 693129 w 2015489"/>
              <a:gd name="T37" fmla="*/ 1951033 h 792479"/>
              <a:gd name="T38" fmla="*/ 817141 w 2015489"/>
              <a:gd name="T39" fmla="*/ 1983296 h 792479"/>
              <a:gd name="T40" fmla="*/ 946827 w 2015489"/>
              <a:gd name="T41" fmla="*/ 1999935 h 792479"/>
              <a:gd name="T42" fmla="*/ 1080097 w 2015489"/>
              <a:gd name="T43" fmla="*/ 1999935 h 792479"/>
              <a:gd name="T44" fmla="*/ 1209782 w 2015489"/>
              <a:gd name="T45" fmla="*/ 1983296 h 792479"/>
              <a:gd name="T46" fmla="*/ 1333795 w 2015489"/>
              <a:gd name="T47" fmla="*/ 1951033 h 792479"/>
              <a:gd name="T48" fmla="*/ 1451067 w 2015489"/>
              <a:gd name="T49" fmla="*/ 1904193 h 792479"/>
              <a:gd name="T50" fmla="*/ 1560530 w 2015489"/>
              <a:gd name="T51" fmla="*/ 1843840 h 792479"/>
              <a:gd name="T52" fmla="*/ 1661117 w 2015489"/>
              <a:gd name="T53" fmla="*/ 1771024 h 792479"/>
              <a:gd name="T54" fmla="*/ 1751758 w 2015489"/>
              <a:gd name="T55" fmla="*/ 1686803 h 792479"/>
              <a:gd name="T56" fmla="*/ 1831385 w 2015489"/>
              <a:gd name="T57" fmla="*/ 1592228 h 792479"/>
              <a:gd name="T58" fmla="*/ 1898931 w 2015489"/>
              <a:gd name="T59" fmla="*/ 1488360 h 792479"/>
              <a:gd name="T60" fmla="*/ 1993501 w 2015489"/>
              <a:gd name="T61" fmla="*/ 1256954 h 792479"/>
              <a:gd name="T62" fmla="*/ 2026925 w 2015489"/>
              <a:gd name="T63" fmla="*/ 1001033 h 792479"/>
              <a:gd name="T64" fmla="*/ 2007924 w 2015489"/>
              <a:gd name="T65" fmla="*/ 807120 h 792479"/>
              <a:gd name="T66" fmla="*/ 1927839 w 2015489"/>
              <a:gd name="T67" fmla="*/ 568792 h 792479"/>
              <a:gd name="T68" fmla="*/ 1831385 w 2015489"/>
              <a:gd name="T69" fmla="*/ 409834 h 792479"/>
              <a:gd name="T70" fmla="*/ 1751758 w 2015489"/>
              <a:gd name="T71" fmla="*/ 315262 h 792479"/>
              <a:gd name="T72" fmla="*/ 1661117 w 2015489"/>
              <a:gd name="T73" fmla="*/ 231038 h 792479"/>
              <a:gd name="T74" fmla="*/ 1560530 w 2015489"/>
              <a:gd name="T75" fmla="*/ 158224 h 792479"/>
              <a:gd name="T76" fmla="*/ 1451067 w 2015489"/>
              <a:gd name="T77" fmla="*/ 97870 h 792479"/>
              <a:gd name="T78" fmla="*/ 1333795 w 2015489"/>
              <a:gd name="T79" fmla="*/ 51031 h 792479"/>
              <a:gd name="T80" fmla="*/ 1209782 w 2015489"/>
              <a:gd name="T81" fmla="*/ 18767 h 792479"/>
              <a:gd name="T82" fmla="*/ 1080097 w 2015489"/>
              <a:gd name="T83" fmla="*/ 2128 h 79247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015489" h="792479">
                <a:moveTo>
                  <a:pt x="1007734" y="0"/>
                </a:moveTo>
                <a:lnTo>
                  <a:pt x="941476" y="842"/>
                </a:lnTo>
                <a:lnTo>
                  <a:pt x="876361" y="3334"/>
                </a:lnTo>
                <a:lnTo>
                  <a:pt x="812524" y="7425"/>
                </a:lnTo>
                <a:lnTo>
                  <a:pt x="750097" y="13061"/>
                </a:lnTo>
                <a:lnTo>
                  <a:pt x="689212" y="20190"/>
                </a:lnTo>
                <a:lnTo>
                  <a:pt x="630003" y="28761"/>
                </a:lnTo>
                <a:lnTo>
                  <a:pt x="572603" y="38721"/>
                </a:lnTo>
                <a:lnTo>
                  <a:pt x="517144" y="50017"/>
                </a:lnTo>
                <a:lnTo>
                  <a:pt x="463758" y="62599"/>
                </a:lnTo>
                <a:lnTo>
                  <a:pt x="412579" y="76413"/>
                </a:lnTo>
                <a:lnTo>
                  <a:pt x="363740" y="91407"/>
                </a:lnTo>
                <a:lnTo>
                  <a:pt x="317373" y="107530"/>
                </a:lnTo>
                <a:lnTo>
                  <a:pt x="273611" y="124729"/>
                </a:lnTo>
                <a:lnTo>
                  <a:pt x="232587" y="142951"/>
                </a:lnTo>
                <a:lnTo>
                  <a:pt x="194434" y="162145"/>
                </a:lnTo>
                <a:lnTo>
                  <a:pt x="159284" y="182259"/>
                </a:lnTo>
                <a:lnTo>
                  <a:pt x="127270" y="203239"/>
                </a:lnTo>
                <a:lnTo>
                  <a:pt x="73183" y="247594"/>
                </a:lnTo>
                <a:lnTo>
                  <a:pt x="33234" y="294791"/>
                </a:lnTo>
                <a:lnTo>
                  <a:pt x="8485" y="344414"/>
                </a:lnTo>
                <a:lnTo>
                  <a:pt x="0" y="396044"/>
                </a:lnTo>
                <a:lnTo>
                  <a:pt x="2143" y="422084"/>
                </a:lnTo>
                <a:lnTo>
                  <a:pt x="18893" y="472762"/>
                </a:lnTo>
                <a:lnTo>
                  <a:pt x="51375" y="521224"/>
                </a:lnTo>
                <a:lnTo>
                  <a:pt x="98526" y="567052"/>
                </a:lnTo>
                <a:lnTo>
                  <a:pt x="159284" y="609829"/>
                </a:lnTo>
                <a:lnTo>
                  <a:pt x="194434" y="629942"/>
                </a:lnTo>
                <a:lnTo>
                  <a:pt x="232587" y="649136"/>
                </a:lnTo>
                <a:lnTo>
                  <a:pt x="273611" y="667359"/>
                </a:lnTo>
                <a:lnTo>
                  <a:pt x="317373" y="684557"/>
                </a:lnTo>
                <a:lnTo>
                  <a:pt x="363740" y="700680"/>
                </a:lnTo>
                <a:lnTo>
                  <a:pt x="412579" y="715674"/>
                </a:lnTo>
                <a:lnTo>
                  <a:pt x="463758" y="729489"/>
                </a:lnTo>
                <a:lnTo>
                  <a:pt x="517144" y="742070"/>
                </a:lnTo>
                <a:lnTo>
                  <a:pt x="572603" y="753367"/>
                </a:lnTo>
                <a:lnTo>
                  <a:pt x="630003" y="763327"/>
                </a:lnTo>
                <a:lnTo>
                  <a:pt x="689212" y="771898"/>
                </a:lnTo>
                <a:lnTo>
                  <a:pt x="750097" y="779027"/>
                </a:lnTo>
                <a:lnTo>
                  <a:pt x="812524" y="784663"/>
                </a:lnTo>
                <a:lnTo>
                  <a:pt x="876361" y="788753"/>
                </a:lnTo>
                <a:lnTo>
                  <a:pt x="941476" y="791246"/>
                </a:lnTo>
                <a:lnTo>
                  <a:pt x="1007734" y="792088"/>
                </a:lnTo>
                <a:lnTo>
                  <a:pt x="1073993" y="791246"/>
                </a:lnTo>
                <a:lnTo>
                  <a:pt x="1139108" y="788753"/>
                </a:lnTo>
                <a:lnTo>
                  <a:pt x="1202945" y="784663"/>
                </a:lnTo>
                <a:lnTo>
                  <a:pt x="1265372" y="779027"/>
                </a:lnTo>
                <a:lnTo>
                  <a:pt x="1326257" y="771898"/>
                </a:lnTo>
                <a:lnTo>
                  <a:pt x="1385466" y="763327"/>
                </a:lnTo>
                <a:lnTo>
                  <a:pt x="1442867" y="753367"/>
                </a:lnTo>
                <a:lnTo>
                  <a:pt x="1498326" y="742070"/>
                </a:lnTo>
                <a:lnTo>
                  <a:pt x="1551711" y="729489"/>
                </a:lnTo>
                <a:lnTo>
                  <a:pt x="1602890" y="715674"/>
                </a:lnTo>
                <a:lnTo>
                  <a:pt x="1651730" y="700680"/>
                </a:lnTo>
                <a:lnTo>
                  <a:pt x="1698097" y="684557"/>
                </a:lnTo>
                <a:lnTo>
                  <a:pt x="1741858" y="667359"/>
                </a:lnTo>
                <a:lnTo>
                  <a:pt x="1782883" y="649136"/>
                </a:lnTo>
                <a:lnTo>
                  <a:pt x="1821036" y="629942"/>
                </a:lnTo>
                <a:lnTo>
                  <a:pt x="1856186" y="609829"/>
                </a:lnTo>
                <a:lnTo>
                  <a:pt x="1888200" y="588848"/>
                </a:lnTo>
                <a:lnTo>
                  <a:pt x="1942287" y="544494"/>
                </a:lnTo>
                <a:lnTo>
                  <a:pt x="1982236" y="497296"/>
                </a:lnTo>
                <a:lnTo>
                  <a:pt x="2006985" y="447674"/>
                </a:lnTo>
                <a:lnTo>
                  <a:pt x="2015471" y="396044"/>
                </a:lnTo>
                <a:lnTo>
                  <a:pt x="2013327" y="370004"/>
                </a:lnTo>
                <a:lnTo>
                  <a:pt x="1996577" y="319325"/>
                </a:lnTo>
                <a:lnTo>
                  <a:pt x="1964096" y="270863"/>
                </a:lnTo>
                <a:lnTo>
                  <a:pt x="1916944" y="225035"/>
                </a:lnTo>
                <a:lnTo>
                  <a:pt x="1856186" y="182259"/>
                </a:lnTo>
                <a:lnTo>
                  <a:pt x="1821036" y="162145"/>
                </a:lnTo>
                <a:lnTo>
                  <a:pt x="1782883" y="142951"/>
                </a:lnTo>
                <a:lnTo>
                  <a:pt x="1741858" y="124729"/>
                </a:lnTo>
                <a:lnTo>
                  <a:pt x="1698097" y="107530"/>
                </a:lnTo>
                <a:lnTo>
                  <a:pt x="1651730" y="91407"/>
                </a:lnTo>
                <a:lnTo>
                  <a:pt x="1602890" y="76413"/>
                </a:lnTo>
                <a:lnTo>
                  <a:pt x="1551711" y="62599"/>
                </a:lnTo>
                <a:lnTo>
                  <a:pt x="1498326" y="50017"/>
                </a:lnTo>
                <a:lnTo>
                  <a:pt x="1442867" y="38721"/>
                </a:lnTo>
                <a:lnTo>
                  <a:pt x="1385466" y="28761"/>
                </a:lnTo>
                <a:lnTo>
                  <a:pt x="1326257" y="20190"/>
                </a:lnTo>
                <a:lnTo>
                  <a:pt x="1265372" y="13061"/>
                </a:lnTo>
                <a:lnTo>
                  <a:pt x="1202945" y="7425"/>
                </a:lnTo>
                <a:lnTo>
                  <a:pt x="1139108" y="3334"/>
                </a:lnTo>
                <a:lnTo>
                  <a:pt x="1073993" y="842"/>
                </a:lnTo>
                <a:lnTo>
                  <a:pt x="1007734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6629" name="object 7"/>
          <p:cNvSpPr txBox="1">
            <a:spLocks noChangeArrowheads="1"/>
          </p:cNvSpPr>
          <p:nvPr/>
        </p:nvSpPr>
        <p:spPr bwMode="auto">
          <a:xfrm>
            <a:off x="979488" y="2668588"/>
            <a:ext cx="17351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5904" rIns="0" bIns="0">
            <a:spAutoFit/>
          </a:bodyPr>
          <a:lstStyle>
            <a:lvl1pPr marL="127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125"/>
              </a:spcBef>
              <a:spcAft>
                <a:spcPct val="0"/>
              </a:spcAft>
              <a:buSzTx/>
              <a:buFontTx/>
              <a:buNone/>
            </a:pPr>
            <a:r>
              <a:rPr lang="zh-CN" altLang="zh-CN" sz="2800" b="1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判断</a:t>
            </a:r>
            <a:r>
              <a:rPr lang="zh-CN" altLang="en-US" sz="2800" b="1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语</a:t>
            </a:r>
            <a:r>
              <a:rPr lang="zh-CN" altLang="zh-CN" sz="2800" b="1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态</a:t>
            </a:r>
            <a:endParaRPr lang="zh-CN" altLang="zh-CN" sz="280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6630" name="object 8"/>
          <p:cNvSpPr/>
          <p:nvPr/>
        </p:nvSpPr>
        <p:spPr bwMode="auto">
          <a:xfrm>
            <a:off x="2998788" y="1557338"/>
            <a:ext cx="577850" cy="2813050"/>
          </a:xfrm>
          <a:custGeom>
            <a:gdLst>
              <a:gd name="T0" fmla="*/ 578726 w 577214"/>
              <a:gd name="T1" fmla="*/ 2821671 h 2808604"/>
              <a:gd name="T2" fmla="*/ 507477 w 577214"/>
              <a:gd name="T3" fmla="*/ 2807168 h 2808604"/>
              <a:gd name="T4" fmla="*/ 442694 w 577214"/>
              <a:gd name="T5" fmla="*/ 2766033 h 2808604"/>
              <a:gd name="T6" fmla="*/ 413407 w 577214"/>
              <a:gd name="T7" fmla="*/ 2736590 h 2808604"/>
              <a:gd name="T8" fmla="*/ 386548 w 577214"/>
              <a:gd name="T9" fmla="*/ 2701825 h 2808604"/>
              <a:gd name="T10" fmla="*/ 362391 w 577214"/>
              <a:gd name="T11" fmla="*/ 2662184 h 2808604"/>
              <a:gd name="T12" fmla="*/ 341207 w 577214"/>
              <a:gd name="T13" fmla="*/ 2618108 h 2808604"/>
              <a:gd name="T14" fmla="*/ 323266 w 577214"/>
              <a:gd name="T15" fmla="*/ 2570045 h 2808604"/>
              <a:gd name="T16" fmla="*/ 308840 w 577214"/>
              <a:gd name="T17" fmla="*/ 2518438 h 2808604"/>
              <a:gd name="T18" fmla="*/ 298199 w 577214"/>
              <a:gd name="T19" fmla="*/ 2463734 h 2808604"/>
              <a:gd name="T20" fmla="*/ 291617 w 577214"/>
              <a:gd name="T21" fmla="*/ 2406376 h 2808604"/>
              <a:gd name="T22" fmla="*/ 289362 w 577214"/>
              <a:gd name="T23" fmla="*/ 2346811 h 2808604"/>
              <a:gd name="T24" fmla="*/ 289362 w 577214"/>
              <a:gd name="T25" fmla="*/ 1885693 h 2808604"/>
              <a:gd name="T26" fmla="*/ 287108 w 577214"/>
              <a:gd name="T27" fmla="*/ 1826127 h 2808604"/>
              <a:gd name="T28" fmla="*/ 280525 w 577214"/>
              <a:gd name="T29" fmla="*/ 1768770 h 2808604"/>
              <a:gd name="T30" fmla="*/ 269885 w 577214"/>
              <a:gd name="T31" fmla="*/ 1714066 h 2808604"/>
              <a:gd name="T32" fmla="*/ 255459 w 577214"/>
              <a:gd name="T33" fmla="*/ 1662459 h 2808604"/>
              <a:gd name="T34" fmla="*/ 237518 w 577214"/>
              <a:gd name="T35" fmla="*/ 1614396 h 2808604"/>
              <a:gd name="T36" fmla="*/ 216334 w 577214"/>
              <a:gd name="T37" fmla="*/ 1570320 h 2808604"/>
              <a:gd name="T38" fmla="*/ 192177 w 577214"/>
              <a:gd name="T39" fmla="*/ 1530677 h 2808604"/>
              <a:gd name="T40" fmla="*/ 165319 w 577214"/>
              <a:gd name="T41" fmla="*/ 1495913 h 2808604"/>
              <a:gd name="T42" fmla="*/ 136031 w 577214"/>
              <a:gd name="T43" fmla="*/ 1466471 h 2808604"/>
              <a:gd name="T44" fmla="*/ 104583 w 577214"/>
              <a:gd name="T45" fmla="*/ 1442797 h 2808604"/>
              <a:gd name="T46" fmla="*/ 36297 w 577214"/>
              <a:gd name="T47" fmla="*/ 1414535 h 2808604"/>
              <a:gd name="T48" fmla="*/ 0 w 577214"/>
              <a:gd name="T49" fmla="*/ 1410835 h 2808604"/>
              <a:gd name="T50" fmla="*/ 36297 w 577214"/>
              <a:gd name="T51" fmla="*/ 1407134 h 2808604"/>
              <a:gd name="T52" fmla="*/ 104583 w 577214"/>
              <a:gd name="T53" fmla="*/ 1378870 h 2808604"/>
              <a:gd name="T54" fmla="*/ 136031 w 577214"/>
              <a:gd name="T55" fmla="*/ 1355197 h 2808604"/>
              <a:gd name="T56" fmla="*/ 165319 w 577214"/>
              <a:gd name="T57" fmla="*/ 1325756 h 2808604"/>
              <a:gd name="T58" fmla="*/ 192177 w 577214"/>
              <a:gd name="T59" fmla="*/ 1290990 h 2808604"/>
              <a:gd name="T60" fmla="*/ 216334 w 577214"/>
              <a:gd name="T61" fmla="*/ 1251349 h 2808604"/>
              <a:gd name="T62" fmla="*/ 237518 w 577214"/>
              <a:gd name="T63" fmla="*/ 1207273 h 2808604"/>
              <a:gd name="T64" fmla="*/ 255459 w 577214"/>
              <a:gd name="T65" fmla="*/ 1159209 h 2808604"/>
              <a:gd name="T66" fmla="*/ 269885 w 577214"/>
              <a:gd name="T67" fmla="*/ 1107604 h 2808604"/>
              <a:gd name="T68" fmla="*/ 280525 w 577214"/>
              <a:gd name="T69" fmla="*/ 1052899 h 2808604"/>
              <a:gd name="T70" fmla="*/ 287108 w 577214"/>
              <a:gd name="T71" fmla="*/ 995541 h 2808604"/>
              <a:gd name="T72" fmla="*/ 289362 w 577214"/>
              <a:gd name="T73" fmla="*/ 935977 h 2808604"/>
              <a:gd name="T74" fmla="*/ 289362 w 577214"/>
              <a:gd name="T75" fmla="*/ 474857 h 2808604"/>
              <a:gd name="T76" fmla="*/ 291617 w 577214"/>
              <a:gd name="T77" fmla="*/ 415291 h 2808604"/>
              <a:gd name="T78" fmla="*/ 298199 w 577214"/>
              <a:gd name="T79" fmla="*/ 357935 h 2808604"/>
              <a:gd name="T80" fmla="*/ 308840 w 577214"/>
              <a:gd name="T81" fmla="*/ 303230 h 2808604"/>
              <a:gd name="T82" fmla="*/ 323266 w 577214"/>
              <a:gd name="T83" fmla="*/ 251624 h 2808604"/>
              <a:gd name="T84" fmla="*/ 341207 w 577214"/>
              <a:gd name="T85" fmla="*/ 203561 h 2808604"/>
              <a:gd name="T86" fmla="*/ 362391 w 577214"/>
              <a:gd name="T87" fmla="*/ 159485 h 2808604"/>
              <a:gd name="T88" fmla="*/ 386548 w 577214"/>
              <a:gd name="T89" fmla="*/ 119842 h 2808604"/>
              <a:gd name="T90" fmla="*/ 413407 w 577214"/>
              <a:gd name="T91" fmla="*/ 85077 h 2808604"/>
              <a:gd name="T92" fmla="*/ 442694 w 577214"/>
              <a:gd name="T93" fmla="*/ 55637 h 2808604"/>
              <a:gd name="T94" fmla="*/ 474142 w 577214"/>
              <a:gd name="T95" fmla="*/ 31963 h 2808604"/>
              <a:gd name="T96" fmla="*/ 542428 w 577214"/>
              <a:gd name="T97" fmla="*/ 3700 h 2808604"/>
              <a:gd name="T98" fmla="*/ 578726 w 577214"/>
              <a:gd name="T99" fmla="*/ 0 h 280860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77214" h="2808604">
                <a:moveTo>
                  <a:pt x="576817" y="2808312"/>
                </a:moveTo>
                <a:lnTo>
                  <a:pt x="505803" y="2793878"/>
                </a:lnTo>
                <a:lnTo>
                  <a:pt x="441234" y="2752938"/>
                </a:lnTo>
                <a:lnTo>
                  <a:pt x="412043" y="2723636"/>
                </a:lnTo>
                <a:lnTo>
                  <a:pt x="385273" y="2689035"/>
                </a:lnTo>
                <a:lnTo>
                  <a:pt x="361196" y="2649581"/>
                </a:lnTo>
                <a:lnTo>
                  <a:pt x="340081" y="2605714"/>
                </a:lnTo>
                <a:lnTo>
                  <a:pt x="322200" y="2557878"/>
                </a:lnTo>
                <a:lnTo>
                  <a:pt x="307821" y="2506516"/>
                </a:lnTo>
                <a:lnTo>
                  <a:pt x="297216" y="2452070"/>
                </a:lnTo>
                <a:lnTo>
                  <a:pt x="290655" y="2394985"/>
                </a:lnTo>
                <a:lnTo>
                  <a:pt x="288408" y="2335702"/>
                </a:lnTo>
                <a:lnTo>
                  <a:pt x="288408" y="1876766"/>
                </a:lnTo>
                <a:lnTo>
                  <a:pt x="286161" y="1817482"/>
                </a:lnTo>
                <a:lnTo>
                  <a:pt x="279600" y="1760396"/>
                </a:lnTo>
                <a:lnTo>
                  <a:pt x="268995" y="1705951"/>
                </a:lnTo>
                <a:lnTo>
                  <a:pt x="254616" y="1654589"/>
                </a:lnTo>
                <a:lnTo>
                  <a:pt x="236735" y="1606753"/>
                </a:lnTo>
                <a:lnTo>
                  <a:pt x="215620" y="1562886"/>
                </a:lnTo>
                <a:lnTo>
                  <a:pt x="191543" y="1523431"/>
                </a:lnTo>
                <a:lnTo>
                  <a:pt x="164773" y="1488831"/>
                </a:lnTo>
                <a:lnTo>
                  <a:pt x="135582" y="1459529"/>
                </a:lnTo>
                <a:lnTo>
                  <a:pt x="104238" y="1435967"/>
                </a:lnTo>
                <a:lnTo>
                  <a:pt x="36177" y="1407838"/>
                </a:lnTo>
                <a:lnTo>
                  <a:pt x="0" y="1404156"/>
                </a:lnTo>
                <a:lnTo>
                  <a:pt x="36177" y="1400473"/>
                </a:lnTo>
                <a:lnTo>
                  <a:pt x="104238" y="1372343"/>
                </a:lnTo>
                <a:lnTo>
                  <a:pt x="135582" y="1348782"/>
                </a:lnTo>
                <a:lnTo>
                  <a:pt x="164773" y="1319480"/>
                </a:lnTo>
                <a:lnTo>
                  <a:pt x="191543" y="1284879"/>
                </a:lnTo>
                <a:lnTo>
                  <a:pt x="215620" y="1245425"/>
                </a:lnTo>
                <a:lnTo>
                  <a:pt x="236735" y="1201558"/>
                </a:lnTo>
                <a:lnTo>
                  <a:pt x="254616" y="1153722"/>
                </a:lnTo>
                <a:lnTo>
                  <a:pt x="268995" y="1102360"/>
                </a:lnTo>
                <a:lnTo>
                  <a:pt x="279600" y="1047915"/>
                </a:lnTo>
                <a:lnTo>
                  <a:pt x="286161" y="990829"/>
                </a:lnTo>
                <a:lnTo>
                  <a:pt x="288408" y="931546"/>
                </a:lnTo>
                <a:lnTo>
                  <a:pt x="288408" y="472609"/>
                </a:lnTo>
                <a:lnTo>
                  <a:pt x="290655" y="413326"/>
                </a:lnTo>
                <a:lnTo>
                  <a:pt x="297216" y="356240"/>
                </a:lnTo>
                <a:lnTo>
                  <a:pt x="307821" y="301795"/>
                </a:lnTo>
                <a:lnTo>
                  <a:pt x="322200" y="250433"/>
                </a:lnTo>
                <a:lnTo>
                  <a:pt x="340081" y="202597"/>
                </a:lnTo>
                <a:lnTo>
                  <a:pt x="361196" y="158730"/>
                </a:lnTo>
                <a:lnTo>
                  <a:pt x="385273" y="119275"/>
                </a:lnTo>
                <a:lnTo>
                  <a:pt x="412043" y="84675"/>
                </a:lnTo>
                <a:lnTo>
                  <a:pt x="441234" y="55373"/>
                </a:lnTo>
                <a:lnTo>
                  <a:pt x="472578" y="31812"/>
                </a:lnTo>
                <a:lnTo>
                  <a:pt x="540639" y="3682"/>
                </a:lnTo>
                <a:lnTo>
                  <a:pt x="576817" y="0"/>
                </a:lnTo>
              </a:path>
            </a:pathLst>
          </a:custGeom>
          <a:noFill/>
          <a:ln w="34925">
            <a:solidFill>
              <a:srgbClr val="7F7F7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6631" name="object 11"/>
          <p:cNvSpPr txBox="1">
            <a:spLocks noChangeArrowheads="1"/>
          </p:cNvSpPr>
          <p:nvPr/>
        </p:nvSpPr>
        <p:spPr bwMode="auto">
          <a:xfrm>
            <a:off x="3862388" y="1230313"/>
            <a:ext cx="21621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4791" rIns="0" bIns="0">
            <a:spAutoFit/>
          </a:bodyPr>
          <a:lstStyle>
            <a:lvl1pPr marL="127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50"/>
              </a:spcBef>
              <a:spcAft>
                <a:spcPct val="0"/>
              </a:spcAft>
              <a:buSzTx/>
              <a:buFontTx/>
              <a:buNone/>
            </a:pPr>
            <a:r>
              <a:rPr lang="zh-CN" altLang="zh-CN" sz="3600" b="1">
                <a:latin typeface="宋体" panose="02010600030101010101" pitchFamily="2" charset="-122"/>
                <a:ea typeface="Microsoft JhengHei" panose="020b0604030504040204" pitchFamily="34" charset="-120"/>
              </a:rPr>
              <a:t>及物动词</a:t>
            </a:r>
            <a:endParaRPr lang="zh-CN" altLang="zh-CN" sz="3600" b="1">
              <a:latin typeface="宋体" panose="02010600030101010101" pitchFamily="2" charset="-122"/>
              <a:ea typeface="Microsoft JhengHei" panose="020b0604030504040204" pitchFamily="34" charset="-120"/>
            </a:endParaRPr>
          </a:p>
        </p:txBody>
      </p:sp>
      <p:sp>
        <p:nvSpPr>
          <p:cNvPr id="26632" name="object 9"/>
          <p:cNvSpPr txBox="1">
            <a:spLocks noChangeArrowheads="1"/>
          </p:cNvSpPr>
          <p:nvPr/>
        </p:nvSpPr>
        <p:spPr bwMode="auto">
          <a:xfrm>
            <a:off x="3879850" y="4149725"/>
            <a:ext cx="444817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2724" rIns="0" bIns="0">
            <a:spAutoFit/>
          </a:bodyPr>
          <a:lstStyle>
            <a:lvl1pPr marL="127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650"/>
              </a:spcBef>
              <a:spcAft>
                <a:spcPct val="0"/>
              </a:spcAft>
              <a:buSzTx/>
              <a:buFontTx/>
              <a:buNone/>
            </a:pPr>
            <a:r>
              <a:rPr lang="zh-CN" altLang="zh-CN" sz="3600" b="1">
                <a:latin typeface="宋体" panose="02010600030101010101" pitchFamily="2" charset="-122"/>
                <a:ea typeface="Microsoft JhengHei" panose="020b0604030504040204" pitchFamily="34" charset="-120"/>
              </a:rPr>
              <a:t>不及物动词</a:t>
            </a:r>
            <a:endParaRPr lang="zh-CN" altLang="zh-CN" sz="3600" b="1">
              <a:latin typeface="宋体" panose="02010600030101010101" pitchFamily="2" charset="-122"/>
              <a:ea typeface="Microsoft JhengHei" panose="020b0604030504040204" pitchFamily="34" charset="-120"/>
            </a:endParaRPr>
          </a:p>
        </p:txBody>
      </p:sp>
      <p:sp>
        <p:nvSpPr>
          <p:cNvPr id="26633" name="object 12"/>
          <p:cNvSpPr/>
          <p:nvPr/>
        </p:nvSpPr>
        <p:spPr bwMode="auto">
          <a:xfrm>
            <a:off x="5930900" y="914400"/>
            <a:ext cx="207963" cy="1281113"/>
          </a:xfrm>
          <a:custGeom>
            <a:gdLst>
              <a:gd name="T0" fmla="*/ 108123 w 288289"/>
              <a:gd name="T1" fmla="*/ 3346345 h 792480"/>
              <a:gd name="T2" fmla="*/ 91034 w 288289"/>
              <a:gd name="T3" fmla="*/ 3312222 h 792480"/>
              <a:gd name="T4" fmla="*/ 76194 w 288289"/>
              <a:gd name="T5" fmla="*/ 3217214 h 792480"/>
              <a:gd name="T6" fmla="*/ 64492 w 288289"/>
              <a:gd name="T7" fmla="*/ 3072335 h 792480"/>
              <a:gd name="T8" fmla="*/ 56817 w 288289"/>
              <a:gd name="T9" fmla="*/ 2888617 h 792480"/>
              <a:gd name="T10" fmla="*/ 54061 w 288289"/>
              <a:gd name="T11" fmla="*/ 2677075 h 792480"/>
              <a:gd name="T12" fmla="*/ 54061 w 288289"/>
              <a:gd name="T13" fmla="*/ 2342441 h 792480"/>
              <a:gd name="T14" fmla="*/ 51305 w 288289"/>
              <a:gd name="T15" fmla="*/ 2130900 h 792480"/>
              <a:gd name="T16" fmla="*/ 43631 w 288289"/>
              <a:gd name="T17" fmla="*/ 1947179 h 792480"/>
              <a:gd name="T18" fmla="*/ 31928 w 288289"/>
              <a:gd name="T19" fmla="*/ 1802302 h 792480"/>
              <a:gd name="T20" fmla="*/ 17088 w 288289"/>
              <a:gd name="T21" fmla="*/ 1707291 h 792480"/>
              <a:gd name="T22" fmla="*/ 0 w 288289"/>
              <a:gd name="T23" fmla="*/ 1673174 h 792480"/>
              <a:gd name="T24" fmla="*/ 17088 w 288289"/>
              <a:gd name="T25" fmla="*/ 1639048 h 792480"/>
              <a:gd name="T26" fmla="*/ 31928 w 288289"/>
              <a:gd name="T27" fmla="*/ 1544040 h 792480"/>
              <a:gd name="T28" fmla="*/ 43631 w 288289"/>
              <a:gd name="T29" fmla="*/ 1399161 h 792480"/>
              <a:gd name="T30" fmla="*/ 51305 w 288289"/>
              <a:gd name="T31" fmla="*/ 1215442 h 792480"/>
              <a:gd name="T32" fmla="*/ 54061 w 288289"/>
              <a:gd name="T33" fmla="*/ 1003902 h 792480"/>
              <a:gd name="T34" fmla="*/ 54061 w 288289"/>
              <a:gd name="T35" fmla="*/ 669267 h 792480"/>
              <a:gd name="T36" fmla="*/ 56817 w 288289"/>
              <a:gd name="T37" fmla="*/ 457727 h 792480"/>
              <a:gd name="T38" fmla="*/ 64492 w 288289"/>
              <a:gd name="T39" fmla="*/ 274008 h 792480"/>
              <a:gd name="T40" fmla="*/ 76194 w 288289"/>
              <a:gd name="T41" fmla="*/ 129128 h 792480"/>
              <a:gd name="T42" fmla="*/ 91035 w 288289"/>
              <a:gd name="T43" fmla="*/ 34120 h 792480"/>
              <a:gd name="T44" fmla="*/ 108123 w 288289"/>
              <a:gd name="T45" fmla="*/ 0 h 79248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88289" h="792480">
                <a:moveTo>
                  <a:pt x="288032" y="792088"/>
                </a:moveTo>
                <a:lnTo>
                  <a:pt x="242511" y="784011"/>
                </a:lnTo>
                <a:lnTo>
                  <a:pt x="202977" y="761522"/>
                </a:lnTo>
                <a:lnTo>
                  <a:pt x="171802" y="727229"/>
                </a:lnTo>
                <a:lnTo>
                  <a:pt x="151357" y="683742"/>
                </a:lnTo>
                <a:lnTo>
                  <a:pt x="144015" y="633670"/>
                </a:lnTo>
                <a:lnTo>
                  <a:pt x="144016" y="554461"/>
                </a:lnTo>
                <a:lnTo>
                  <a:pt x="136674" y="504389"/>
                </a:lnTo>
                <a:lnTo>
                  <a:pt x="116229" y="460902"/>
                </a:lnTo>
                <a:lnTo>
                  <a:pt x="85054" y="426609"/>
                </a:lnTo>
                <a:lnTo>
                  <a:pt x="45520" y="404120"/>
                </a:lnTo>
                <a:lnTo>
                  <a:pt x="0" y="396044"/>
                </a:lnTo>
                <a:lnTo>
                  <a:pt x="45520" y="387967"/>
                </a:lnTo>
                <a:lnTo>
                  <a:pt x="85054" y="365478"/>
                </a:lnTo>
                <a:lnTo>
                  <a:pt x="116229" y="331185"/>
                </a:lnTo>
                <a:lnTo>
                  <a:pt x="136674" y="287698"/>
                </a:lnTo>
                <a:lnTo>
                  <a:pt x="144016" y="237626"/>
                </a:lnTo>
                <a:lnTo>
                  <a:pt x="144016" y="158417"/>
                </a:lnTo>
                <a:lnTo>
                  <a:pt x="151358" y="108345"/>
                </a:lnTo>
                <a:lnTo>
                  <a:pt x="171803" y="64858"/>
                </a:lnTo>
                <a:lnTo>
                  <a:pt x="202978" y="30565"/>
                </a:lnTo>
                <a:lnTo>
                  <a:pt x="242512" y="8076"/>
                </a:lnTo>
                <a:lnTo>
                  <a:pt x="288032" y="0"/>
                </a:lnTo>
              </a:path>
            </a:pathLst>
          </a:custGeom>
          <a:noFill/>
          <a:ln w="22225">
            <a:solidFill>
              <a:srgbClr val="595959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421438" y="665163"/>
            <a:ext cx="2519362" cy="43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r>
              <a:rPr lang="zh-CN" altLang="en-US" sz="2400" b="1">
                <a:solidFill>
                  <a:srgbClr val="FF9900"/>
                </a:solidFill>
              </a:rPr>
              <a:t>有宾语为主动</a:t>
            </a:r>
            <a:endParaRPr lang="zh-CN" altLang="en-US" sz="2400" b="1">
              <a:solidFill>
                <a:srgbClr val="FF99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21438" y="1979613"/>
            <a:ext cx="2519362" cy="431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r>
              <a:rPr lang="zh-CN" altLang="en-US" sz="2400" b="1">
                <a:solidFill>
                  <a:srgbClr val="FF9900"/>
                </a:solidFill>
              </a:rPr>
              <a:t>无宾语为被动</a:t>
            </a:r>
            <a:endParaRPr lang="zh-CN" altLang="en-US" sz="2400" b="1">
              <a:solidFill>
                <a:srgbClr val="FF99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56388" y="4217988"/>
            <a:ext cx="1455737" cy="463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r>
              <a:rPr lang="zh-CN" altLang="en-US" sz="2400" b="1">
                <a:solidFill>
                  <a:srgbClr val="FF9900"/>
                </a:solidFill>
              </a:rPr>
              <a:t>主动</a:t>
            </a:r>
            <a:endParaRPr lang="zh-CN" altLang="en-US" sz="2400" b="1">
              <a:solidFill>
                <a:srgbClr val="FF99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68750" y="4964113"/>
            <a:ext cx="4905375" cy="5667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r>
              <a:rPr lang="zh-CN" altLang="en-US" sz="2400" b="1">
                <a:solidFill>
                  <a:srgbClr val="FF9900"/>
                </a:solidFill>
              </a:rPr>
              <a:t>被动时</a:t>
            </a:r>
            <a:r>
              <a:rPr lang="zh-CN" altLang="en-US" sz="2400" b="1">
                <a:solidFill>
                  <a:srgbClr val="0000FF"/>
                </a:solidFill>
              </a:rPr>
              <a:t>作定语</a:t>
            </a:r>
            <a:r>
              <a:rPr lang="zh-CN" altLang="en-US" sz="2400" b="1">
                <a:solidFill>
                  <a:srgbClr val="FF9900"/>
                </a:solidFill>
              </a:rPr>
              <a:t>置于名词前</a:t>
            </a:r>
            <a:endParaRPr lang="zh-CN" altLang="en-US" sz="2400" b="1">
              <a:solidFill>
                <a:srgbClr val="FF99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970338" y="5810250"/>
            <a:ext cx="2846387" cy="463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r>
              <a:rPr lang="en-US" altLang="zh-CN" sz="2400" b="1">
                <a:solidFill>
                  <a:srgbClr val="FF9900"/>
                </a:solidFill>
              </a:rPr>
              <a:t>falling leaves</a:t>
            </a:r>
            <a:endParaRPr lang="zh-CN" altLang="en-US" sz="2400" b="1">
              <a:solidFill>
                <a:srgbClr val="FF99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248525" y="5800725"/>
            <a:ext cx="2447925" cy="4730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r>
              <a:rPr lang="en-US" altLang="zh-CN" sz="2400" b="1">
                <a:solidFill>
                  <a:srgbClr val="FF9900"/>
                </a:solidFill>
              </a:rPr>
              <a:t> fallen leaves</a:t>
            </a:r>
            <a:endParaRPr lang="zh-CN" altLang="en-US" sz="2400" b="1">
              <a:solidFill>
                <a:srgbClr val="FF990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912350" y="5810250"/>
            <a:ext cx="2160588" cy="463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r>
              <a:rPr lang="zh-CN" altLang="en-US" sz="2400" b="1">
                <a:solidFill>
                  <a:srgbClr val="FF9900"/>
                </a:solidFill>
              </a:rPr>
              <a:t>表动作完成了</a:t>
            </a:r>
            <a:endParaRPr lang="zh-CN" altLang="en-US" sz="2400" b="1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3" name="标题 1"/>
          <p:cNvSpPr>
            <a:spLocks noGrp="1"/>
          </p:cNvSpPr>
          <p:nvPr>
            <p:ph type="title"/>
          </p:nvPr>
        </p:nvSpPr>
        <p:spPr>
          <a:xfrm>
            <a:off x="2039938" y="3124200"/>
            <a:ext cx="8796337" cy="793750"/>
          </a:xfrm>
          <a:ln cap="flat">
            <a:headEnd type="none" w="med" len="med"/>
            <a:tailEnd type="none" w="med" len="med"/>
          </a:ln>
        </p:spPr>
        <p:txBody>
          <a:bodyPr bIns="0">
            <a:noAutofit/>
            <a:scene3d>
              <a:camera prst="orthographicFront"/>
              <a:lightRig rig="threePt" dir="t"/>
            </a:scene3d>
          </a:bodyPr>
          <a:lstStyle/>
          <a:p>
            <a:pPr eaLnBrk="1" fontAlgn="auto" hangingPunct="1">
              <a:buSzTx/>
              <a:defRPr/>
            </a:pPr>
            <a:r>
              <a:rPr lang="en-US" altLang="zh-CN" sz="7200" spc="200" noProof="1">
                <a:ln w="12700" cap="flat" cmpd="sng" algn="ctr">
                  <a:solidFill>
                    <a:srgbClr val="80B2E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8100" dir="2640000" algn="bl" rotWithShape="0">
                    <a:srgbClr val="80B2E0"/>
                  </a:outerShdw>
                </a:effectLst>
                <a:latin typeface="潮字社混元简繁" charset="-122"/>
                <a:ea typeface="潮字社混元简繁" charset="-122"/>
                <a:sym typeface="Wingdings" panose="05000000000000000000"/>
              </a:rPr>
              <a:t>Thanks for listening!</a:t>
            </a:r>
            <a:endParaRPr lang="en-US" altLang="zh-CN" sz="7200" spc="200" noProof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潮字社混元简繁" charset="-122"/>
              <a:ea typeface="潮字社混元简繁" charset="-122"/>
            </a:endParaRPr>
          </a:p>
        </p:txBody>
      </p:sp>
      <p:pic>
        <p:nvPicPr>
          <p:cNvPr id="28674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658600" y="12471400"/>
            <a:ext cx="330200" cy="254000"/>
          </a:xfrm>
          <a:prstGeom prst="cube">
            <a:avLst/>
          </a:prstGeom>
        </p:spPr>
      </p:pic>
    </p:spTree>
    <p:custDataLst>
      <p:tags r:id="rId3"/>
    </p:custData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29" name="标题 3073"/>
          <p:cNvSpPr>
            <a:spLocks noGrp="1"/>
          </p:cNvSpPr>
          <p:nvPr>
            <p:ph type="ctrTitle"/>
          </p:nvPr>
        </p:nvSpPr>
        <p:spPr>
          <a:xfrm>
            <a:off x="893984" y="1793392"/>
            <a:ext cx="9544050" cy="1093787"/>
          </a:xfrm>
          <a:ln cap="flat">
            <a:headEnd type="none" w="med" len="med"/>
            <a:tailEnd type="none" w="med" len="med"/>
          </a:ln>
        </p:spPr>
        <p:txBody>
          <a:bodyPr bIns="0" anchor="ctr">
            <a:normAutofit/>
          </a:bodyPr>
          <a:lstStyle/>
          <a:p>
            <a:pPr eaLnBrk="1" fontAlgn="auto" hangingPunct="1">
              <a:buSzTx/>
              <a:defRPr/>
            </a:pPr>
            <a:r>
              <a:rPr lang="en-US" altLang="en-US" sz="5865" noProof="1">
                <a:solidFill>
                  <a:srgbClr val="0000FF"/>
                </a:solidFill>
                <a:ea typeface="宋体" panose="02010600030101010101" pitchFamily="2" charset="-122"/>
              </a:rPr>
              <a:t>Step</a:t>
            </a:r>
            <a:r>
              <a:rPr lang="zh-CN" altLang="en-US" sz="5865" noProof="1">
                <a:solidFill>
                  <a:srgbClr val="0000FF"/>
                </a:solidFill>
                <a:ea typeface="宋体" panose="02010600030101010101" pitchFamily="2" charset="-122"/>
              </a:rPr>
              <a:t> </a:t>
            </a:r>
            <a:r>
              <a:rPr lang="en-US" altLang="zh-CN" sz="5865" noProof="1">
                <a:solidFill>
                  <a:srgbClr val="0000FF"/>
                </a:solidFill>
                <a:ea typeface="宋体" panose="02010600030101010101" pitchFamily="2" charset="-122"/>
              </a:rPr>
              <a:t>2    </a:t>
            </a:r>
            <a:r>
              <a:rPr lang="zh-CN" altLang="en-US" noProof="1"/>
              <a:t>错题回顾</a:t>
            </a:r>
            <a:r>
              <a:rPr lang="zh-CN" altLang="en-US" sz="5865" noProof="1">
                <a:solidFill>
                  <a:srgbClr val="0000FF"/>
                </a:solidFill>
                <a:ea typeface="宋体" panose="02010600030101010101" pitchFamily="2" charset="-122"/>
              </a:rPr>
              <a:t> </a:t>
            </a:r>
            <a:endParaRPr lang="en-US" altLang="en-US" sz="5865" noProof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84580" y="4051935"/>
            <a:ext cx="1480820" cy="1136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>
                <a:hlinkClick r:id="rId2" action="ppaction://hlinksldjump"/>
              </a:rPr>
              <a:t>1</a:t>
            </a:r>
            <a:endParaRPr lang="en-US" altLang="zh-CN" sz="4400"/>
          </a:p>
        </p:txBody>
      </p:sp>
      <p:sp>
        <p:nvSpPr>
          <p:cNvPr id="3" name="矩形 2">
            <a:hlinkClick r:id="rId3" action="ppaction://hlinksldjump"/>
          </p:cNvPr>
          <p:cNvSpPr/>
          <p:nvPr/>
        </p:nvSpPr>
        <p:spPr>
          <a:xfrm>
            <a:off x="2834640" y="4051935"/>
            <a:ext cx="1480820" cy="1136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>
                <a:hlinkClick r:id="rId3" action="ppaction://hlinksldjump"/>
              </a:rPr>
              <a:t>2</a:t>
            </a:r>
            <a:endParaRPr lang="en-US" altLang="zh-CN" sz="4400"/>
          </a:p>
        </p:txBody>
      </p:sp>
      <p:sp>
        <p:nvSpPr>
          <p:cNvPr id="4" name="矩形 3"/>
          <p:cNvSpPr/>
          <p:nvPr/>
        </p:nvSpPr>
        <p:spPr>
          <a:xfrm>
            <a:off x="4710430" y="4051935"/>
            <a:ext cx="1480820" cy="1136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>
                <a:hlinkClick r:id="rId4" action="ppaction://hlinksldjump"/>
              </a:rPr>
              <a:t>3</a:t>
            </a:r>
            <a:endParaRPr lang="en-US" altLang="zh-CN" sz="4400"/>
          </a:p>
        </p:txBody>
      </p:sp>
      <p:sp>
        <p:nvSpPr>
          <p:cNvPr id="5" name="矩形 4"/>
          <p:cNvSpPr/>
          <p:nvPr/>
        </p:nvSpPr>
        <p:spPr>
          <a:xfrm>
            <a:off x="6739255" y="4051935"/>
            <a:ext cx="1480820" cy="1136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>
                <a:hlinkClick r:id="rId5" action="ppaction://hlinksldjump"/>
              </a:rPr>
              <a:t>4</a:t>
            </a:r>
            <a:endParaRPr lang="en-US" altLang="zh-CN" sz="4400"/>
          </a:p>
        </p:txBody>
      </p:sp>
    </p:spTree>
    <p:custDataLst>
      <p:tags r:id="rId6"/>
    </p:custData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object 3"/>
          <p:cNvSpPr/>
          <p:nvPr/>
        </p:nvSpPr>
        <p:spPr>
          <a:xfrm>
            <a:off x="107950" y="152400"/>
            <a:ext cx="3684588" cy="625475"/>
          </a:xfrm>
          <a:custGeom>
            <a:rect l="l" t="t" r="r" b="b"/>
            <a:pathLst>
              <a:path w="2799715" h="624840">
                <a:moveTo>
                  <a:pt x="2799194" y="0"/>
                </a:moveTo>
                <a:lnTo>
                  <a:pt x="0" y="0"/>
                </a:lnTo>
                <a:lnTo>
                  <a:pt x="0" y="624573"/>
                </a:lnTo>
                <a:lnTo>
                  <a:pt x="2799194" y="624573"/>
                </a:lnTo>
                <a:lnTo>
                  <a:pt x="2799194" y="622808"/>
                </a:lnTo>
                <a:lnTo>
                  <a:pt x="2437942" y="312293"/>
                </a:lnTo>
                <a:lnTo>
                  <a:pt x="2799194" y="1765"/>
                </a:lnTo>
                <a:lnTo>
                  <a:pt x="2799194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lIns="0" tIns="0" rIns="0" bIns="0"/>
          <a:lstStyle/>
          <a:p>
            <a:pPr eaLnBrk="1" hangingPunct="1">
              <a:buSzTx/>
              <a:defRPr/>
            </a:pPr>
            <a:r>
              <a:rPr lang="en-US" altLang="zh-CN" sz="3200" b="1"/>
              <a:t>step1</a:t>
            </a:r>
            <a:r>
              <a:rPr lang="zh-CN" altLang="en-US" sz="3200" b="1"/>
              <a:t>：错题回顾</a:t>
            </a:r>
            <a:endParaRPr lang="zh-CN" altLang="en-US" sz="3200" b="1"/>
          </a:p>
        </p:txBody>
      </p:sp>
      <p:sp>
        <p:nvSpPr>
          <p:cNvPr id="27653" name="文本框 5"/>
          <p:cNvSpPr txBox="1">
            <a:spLocks noChangeArrowheads="1"/>
          </p:cNvSpPr>
          <p:nvPr/>
        </p:nvSpPr>
        <p:spPr bwMode="auto">
          <a:xfrm>
            <a:off x="247015" y="1155065"/>
            <a:ext cx="11263630" cy="521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7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261620"/>
                <a:tab pos="5016500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261620"/>
                <a:tab pos="5016500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261620"/>
                <a:tab pos="5016500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261620"/>
                <a:tab pos="5016500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261620"/>
                <a:tab pos="5016500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261620"/>
                <a:tab pos="5016500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261620"/>
                <a:tab pos="5016500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261620"/>
                <a:tab pos="5016500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261620"/>
                <a:tab pos="5016500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9pPr>
          </a:lstStyle>
          <a:p>
            <a:pPr indent="0">
              <a:lnSpc>
                <a:spcPct val="200000"/>
              </a:lnSpc>
              <a:spcAft>
                <a:spcPct val="0"/>
              </a:spcAft>
              <a:buSzTx/>
              <a:buFontTx/>
              <a:buNone/>
            </a:pPr>
            <a:endParaRPr lang="en-US" altLang="zh-CN" sz="2800" b="1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Aft>
                <a:spcPct val="0"/>
              </a:spcAft>
              <a:buSzTx/>
              <a:buFontTx/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was the first Western TV reporter</a:t>
            </a:r>
            <a:r>
              <a:rPr lang="en-US" altLang="zh-CN" sz="3200" b="1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	                     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(permit) to film a  special unit caring for pandas rescued from starvation in the wild.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spcAft>
                <a:spcPct val="0"/>
              </a:spcAft>
              <a:buSzTx/>
              <a:buFont typeface="Cambria" panose="02040503050406030204" pitchFamily="18" charset="0"/>
              <a:buAutoNum type="arabicPeriod"/>
            </a:pPr>
            <a:endParaRPr lang="en-US" altLang="zh-CN" sz="2800" b="1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spcAft>
                <a:spcPct val="0"/>
              </a:spcAft>
              <a:buSzTx/>
              <a:buFontTx/>
              <a:buNone/>
            </a:pPr>
            <a:endParaRPr lang="en-US" altLang="zh-CN" sz="2800" b="1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ct val="0"/>
              </a:spcAft>
              <a:buSzTx/>
              <a:buFontTx/>
              <a:buNone/>
            </a:pPr>
            <a:r>
              <a:rPr lang="en-US" altLang="zh-CN" sz="2800" b="1" u="sng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	       </a:t>
            </a:r>
            <a:endParaRPr lang="en-US" altLang="zh-CN" sz="2800" b="1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890703" y="2336165"/>
            <a:ext cx="29051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permitted</a:t>
            </a:r>
            <a:endParaRPr lang="zh-CN" altLang="en-US" sz="32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左箭头 7">
            <a:hlinkClick r:id="rId2" action="ppaction://hlinksldjump"/>
          </p:cNvPr>
          <p:cNvSpPr/>
          <p:nvPr/>
        </p:nvSpPr>
        <p:spPr>
          <a:xfrm>
            <a:off x="10335260" y="5803265"/>
            <a:ext cx="1166495" cy="5676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object 3"/>
          <p:cNvSpPr/>
          <p:nvPr/>
        </p:nvSpPr>
        <p:spPr>
          <a:xfrm>
            <a:off x="107950" y="152400"/>
            <a:ext cx="3684588" cy="625475"/>
          </a:xfrm>
          <a:custGeom>
            <a:rect l="l" t="t" r="r" b="b"/>
            <a:pathLst>
              <a:path w="2799715" h="624840">
                <a:moveTo>
                  <a:pt x="2799194" y="0"/>
                </a:moveTo>
                <a:lnTo>
                  <a:pt x="0" y="0"/>
                </a:lnTo>
                <a:lnTo>
                  <a:pt x="0" y="624573"/>
                </a:lnTo>
                <a:lnTo>
                  <a:pt x="2799194" y="624573"/>
                </a:lnTo>
                <a:lnTo>
                  <a:pt x="2799194" y="622808"/>
                </a:lnTo>
                <a:lnTo>
                  <a:pt x="2437942" y="312293"/>
                </a:lnTo>
                <a:lnTo>
                  <a:pt x="2799194" y="1765"/>
                </a:lnTo>
                <a:lnTo>
                  <a:pt x="2799194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lIns="0" tIns="0" rIns="0" bIns="0"/>
          <a:lstStyle/>
          <a:p>
            <a:pPr eaLnBrk="1" hangingPunct="1">
              <a:buSzTx/>
              <a:defRPr/>
            </a:pPr>
            <a:r>
              <a:rPr lang="en-US" altLang="zh-CN" sz="3200" b="1"/>
              <a:t>step2</a:t>
            </a:r>
            <a:r>
              <a:rPr lang="zh-CN" altLang="en-US" sz="3200" b="1"/>
              <a:t>：错题回顾</a:t>
            </a:r>
            <a:endParaRPr lang="zh-CN" altLang="en-US" sz="3200" b="1"/>
          </a:p>
        </p:txBody>
      </p:sp>
      <p:sp>
        <p:nvSpPr>
          <p:cNvPr id="6" name="object 12"/>
          <p:cNvSpPr txBox="1"/>
          <p:nvPr/>
        </p:nvSpPr>
        <p:spPr>
          <a:xfrm>
            <a:off x="335598" y="1125538"/>
            <a:ext cx="11520487" cy="1869440"/>
          </a:xfrm>
          <a:prstGeom prst="rect">
            <a:avLst/>
          </a:prstGeom>
        </p:spPr>
        <p:txBody>
          <a:bodyPr lIns="0" tIns="16510" rIns="0" bIns="0">
            <a:spAutoFit/>
          </a:bodyPr>
          <a:lstStyle/>
          <a:p>
            <a:pPr marL="12700" indent="0">
              <a:spcBef>
                <a:spcPts val="130"/>
              </a:spcBef>
              <a:buFont typeface="Cambria" panose="02040503050406030204"/>
              <a:buNone/>
              <a:tabLst>
                <a:tab pos="469265"/>
                <a:tab pos="469900"/>
                <a:tab pos="1369695"/>
              </a:tabLst>
              <a:defRPr/>
            </a:pPr>
            <a:r>
              <a:rPr sz="2800" b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endParaRPr sz="2800" b="1">
              <a:solidFill>
                <a:schemeClr val="tx1"/>
              </a:solidFill>
              <a:latin typeface="Cambria" panose="02040503050406030204"/>
              <a:cs typeface="Cambria" panose="02040503050406030204"/>
            </a:endParaRPr>
          </a:p>
          <a:p>
            <a:pPr>
              <a:spcBef>
                <a:spcPts val="50"/>
              </a:spcBef>
              <a:buFont typeface="Cambria" panose="02040503050406030204"/>
              <a:buAutoNum type="arabicPeriod"/>
              <a:defRPr/>
            </a:pPr>
            <a:endParaRPr sz="2800" b="1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 indent="0">
              <a:buFont typeface="Cambria" panose="02040503050406030204"/>
              <a:buNone/>
              <a:tabLst>
                <a:tab pos="469265"/>
                <a:tab pos="469900"/>
                <a:tab pos="1769745"/>
              </a:tabLst>
              <a:defRPr/>
            </a:pPr>
            <a:r>
              <a:rPr lang="en-US" sz="3200" b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z="3200" b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 </a:t>
            </a:r>
            <a:r>
              <a: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(expose) to </a:t>
            </a:r>
            <a:r>
              <a:rPr sz="3200" b="1" spc="5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sun </a:t>
            </a:r>
            <a:r>
              <a: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3200" b="1" spc="1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3200" b="1" spc="5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time will</a:t>
            </a:r>
            <a:r>
              <a:rPr sz="3200" b="1" spc="-145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1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5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 </a:t>
            </a:r>
            <a:r>
              <a: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your</a:t>
            </a:r>
            <a:r>
              <a:rPr sz="3200" b="1" spc="-45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skin.</a:t>
            </a:r>
            <a:endParaRPr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038715" y="2022158"/>
            <a:ext cx="1295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endParaRPr lang="zh-CN" altLang="en-US"/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47078" y="1768793"/>
            <a:ext cx="35496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zh-CN" sz="2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Being exposed</a:t>
            </a:r>
            <a:endParaRPr lang="en-US" altLang="zh-CN" sz="32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左箭头 7">
            <a:hlinkClick r:id="rId2" action="ppaction://hlinksldjump"/>
          </p:cNvPr>
          <p:cNvSpPr/>
          <p:nvPr/>
        </p:nvSpPr>
        <p:spPr>
          <a:xfrm>
            <a:off x="10335260" y="5803265"/>
            <a:ext cx="1166495" cy="5676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object 3"/>
          <p:cNvSpPr/>
          <p:nvPr/>
        </p:nvSpPr>
        <p:spPr>
          <a:xfrm>
            <a:off x="107950" y="152400"/>
            <a:ext cx="3684588" cy="625475"/>
          </a:xfrm>
          <a:custGeom>
            <a:rect l="l" t="t" r="r" b="b"/>
            <a:pathLst>
              <a:path w="2799715" h="624840">
                <a:moveTo>
                  <a:pt x="2799194" y="0"/>
                </a:moveTo>
                <a:lnTo>
                  <a:pt x="0" y="0"/>
                </a:lnTo>
                <a:lnTo>
                  <a:pt x="0" y="624573"/>
                </a:lnTo>
                <a:lnTo>
                  <a:pt x="2799194" y="624573"/>
                </a:lnTo>
                <a:lnTo>
                  <a:pt x="2799194" y="622808"/>
                </a:lnTo>
                <a:lnTo>
                  <a:pt x="2437942" y="312293"/>
                </a:lnTo>
                <a:lnTo>
                  <a:pt x="2799194" y="1765"/>
                </a:lnTo>
                <a:lnTo>
                  <a:pt x="2799194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lIns="0" tIns="0" rIns="0" bIns="0"/>
          <a:lstStyle/>
          <a:p>
            <a:pPr eaLnBrk="1" hangingPunct="1">
              <a:buSzTx/>
              <a:defRPr/>
            </a:pPr>
            <a:r>
              <a:rPr lang="en-US" altLang="zh-CN" sz="3200" b="1"/>
              <a:t>step2</a:t>
            </a:r>
            <a:r>
              <a:rPr lang="zh-CN" altLang="en-US" sz="3200" b="1"/>
              <a:t>：错题回顾</a:t>
            </a:r>
            <a:endParaRPr lang="zh-CN" altLang="en-US" sz="3200" b="1"/>
          </a:p>
        </p:txBody>
      </p:sp>
      <p:sp>
        <p:nvSpPr>
          <p:cNvPr id="6" name="文本框 5"/>
          <p:cNvSpPr txBox="1"/>
          <p:nvPr/>
        </p:nvSpPr>
        <p:spPr>
          <a:xfrm>
            <a:off x="192088" y="465138"/>
            <a:ext cx="11663362" cy="5692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ts val="25"/>
              </a:spcBef>
              <a:defRPr/>
            </a:pPr>
            <a:endParaRPr lang="en-US" altLang="zh-CN" sz="2800">
              <a:solidFill>
                <a:schemeClr val="tx1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 algn="just">
              <a:lnSpc>
                <a:spcPct val="150000"/>
              </a:lnSpc>
              <a:tabLst>
                <a:tab pos="469265"/>
                <a:tab pos="469900"/>
                <a:tab pos="1687830"/>
              </a:tabLst>
              <a:defRPr/>
            </a:pPr>
            <a:r>
              <a:rPr lang="en-US" altLang="zh-CN" sz="3200" b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 . ___________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zh-CN" sz="3200" b="1" spc="-5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find) out </a:t>
            </a:r>
            <a:r>
              <a:rPr lang="en-US" altLang="zh-CN" sz="3200" b="1" spc="-1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altLang="zh-CN" sz="3200" b="1" spc="-5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altLang="zh-CN" sz="3200" b="1" spc="-15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</a:t>
            </a:r>
            <a:r>
              <a:rPr lang="en-US" altLang="zh-CN" sz="3200" b="1" spc="-5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courses, call (020)</a:t>
            </a:r>
            <a:r>
              <a:rPr lang="en-US" altLang="zh-CN" sz="3200" b="1" spc="8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spc="-5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746-3789.</a:t>
            </a:r>
            <a:r>
              <a:rPr lang="en-US" altLang="zh-CN" sz="3200" b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lang="en-US" altLang="zh-CN" sz="3200" b="1">
              <a:solidFill>
                <a:schemeClr val="tx1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50000"/>
              </a:lnSpc>
              <a:tabLst>
                <a:tab pos="469265"/>
                <a:tab pos="469900"/>
                <a:tab pos="1687830"/>
              </a:tabLst>
              <a:defRPr/>
            </a:pPr>
            <a:r>
              <a:rPr lang="en-US" altLang="zh-CN" sz="3200" b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____________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zh-CN" sz="3200" b="1" spc="-1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 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so </a:t>
            </a:r>
            <a:r>
              <a:rPr lang="en-US" altLang="zh-CN" sz="3200" b="1" spc="-5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 </a:t>
            </a:r>
            <a:r>
              <a:rPr lang="en-US" altLang="zh-CN" sz="3200" b="1" spc="-1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trouble, </a:t>
            </a:r>
            <a:r>
              <a:rPr lang="en-US" altLang="zh-CN" sz="3200" b="1" spc="-25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altLang="zh-CN" sz="3200" b="1" spc="-25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spc="-5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failed </a:t>
            </a:r>
            <a:r>
              <a:rPr lang="en-US" altLang="zh-CN" sz="3200" b="1" spc="-1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3200" b="1" spc="-5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</a:t>
            </a:r>
            <a:r>
              <a:rPr lang="en-US" altLang="zh-CN" sz="3200" b="1" spc="-5">
                <a:latin typeface="Times New Roman" panose="02020603050405020304" pitchFamily="18" charset="0"/>
                <a:cs typeface="Times New Roman" panose="02020603050405020304" pitchFamily="18" charset="0"/>
              </a:rPr>
              <a:t>the task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on  </a:t>
            </a:r>
            <a:r>
              <a:rPr lang="en-US" altLang="zh-CN" sz="3200" b="1" spc="-5">
                <a:latin typeface="Times New Roman" panose="02020603050405020304" pitchFamily="18" charset="0"/>
                <a:cs typeface="Times New Roman" panose="02020603050405020304" pitchFamily="18" charset="0"/>
              </a:rPr>
              <a:t>time.</a:t>
            </a:r>
            <a:endParaRPr lang="en-US" altLang="zh-CN" sz="3200" b="1" spc="-5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50000"/>
              </a:lnSpc>
              <a:tabLst>
                <a:tab pos="469265"/>
                <a:tab pos="469900"/>
                <a:tab pos="1687830"/>
              </a:tabLst>
              <a:defRPr/>
            </a:pPr>
            <a:r>
              <a:rPr lang="en-US" altLang="zh-CN" sz="3200" b="1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____________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zh-CN" sz="3200" b="1" spc="-1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 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3200" b="1" spc="-5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zh-CN" sz="3200" b="1" spc="-5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 </a:t>
            </a:r>
            <a:r>
              <a:rPr lang="en-US" altLang="zh-CN" sz="3200" b="1" spc="-1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trouble, </a:t>
            </a:r>
            <a:r>
              <a:rPr lang="en-US" altLang="zh-CN" sz="3200" b="1" spc="-25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altLang="zh-CN" sz="3200" b="1" spc="-25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spc="-5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failed </a:t>
            </a:r>
            <a:r>
              <a:rPr lang="en-US" altLang="zh-CN" sz="3200" b="1" spc="-1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3200" b="1" spc="-5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</a:t>
            </a:r>
            <a:r>
              <a:rPr lang="en-US" altLang="zh-CN" sz="3200" b="1" spc="-5">
                <a:latin typeface="Times New Roman" panose="02020603050405020304" pitchFamily="18" charset="0"/>
                <a:cs typeface="Times New Roman" panose="02020603050405020304" pitchFamily="18" charset="0"/>
              </a:rPr>
              <a:t>the task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on  </a:t>
            </a:r>
            <a:r>
              <a:rPr lang="en-US" altLang="zh-CN" sz="3200" b="1" spc="-5">
                <a:latin typeface="Times New Roman" panose="02020603050405020304" pitchFamily="18" charset="0"/>
                <a:cs typeface="Times New Roman" panose="02020603050405020304" pitchFamily="18" charset="0"/>
              </a:rPr>
              <a:t>time.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50000"/>
              </a:lnSpc>
              <a:tabLst>
                <a:tab pos="469265"/>
                <a:tab pos="469900"/>
                <a:tab pos="1687830"/>
              </a:tabLst>
              <a:defRPr/>
            </a:pP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147300" y="1174433"/>
            <a:ext cx="792163" cy="479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endParaRPr lang="zh-CN" altLang="en-US"/>
          </a:p>
        </p:txBody>
      </p:sp>
      <p:sp>
        <p:nvSpPr>
          <p:cNvPr id="2" name="椭圆 1"/>
          <p:cNvSpPr/>
          <p:nvPr/>
        </p:nvSpPr>
        <p:spPr>
          <a:xfrm>
            <a:off x="7992110" y="2468880"/>
            <a:ext cx="1136650" cy="7118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10066655" y="3955415"/>
            <a:ext cx="1247775" cy="7118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endParaRPr lang="zh-CN" altLang="en-US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66763" y="963613"/>
            <a:ext cx="317817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To find</a:t>
            </a:r>
            <a:endParaRPr lang="zh-CN" altLang="en-US" sz="32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767080" y="2562860"/>
            <a:ext cx="317817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Facing</a:t>
            </a:r>
            <a:endParaRPr lang="en-US" altLang="zh-CN" sz="32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767080" y="3955098"/>
            <a:ext cx="317817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Faced</a:t>
            </a:r>
            <a:endParaRPr lang="en-US" altLang="zh-CN" sz="32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左箭头 7">
            <a:hlinkClick r:id="rId2" action="ppaction://hlinksldjump"/>
          </p:cNvPr>
          <p:cNvSpPr/>
          <p:nvPr/>
        </p:nvSpPr>
        <p:spPr>
          <a:xfrm>
            <a:off x="10335260" y="5803265"/>
            <a:ext cx="1166495" cy="5676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object 3"/>
          <p:cNvSpPr/>
          <p:nvPr/>
        </p:nvSpPr>
        <p:spPr>
          <a:xfrm>
            <a:off x="107950" y="152400"/>
            <a:ext cx="3684588" cy="625475"/>
          </a:xfrm>
          <a:custGeom>
            <a:rect l="l" t="t" r="r" b="b"/>
            <a:pathLst>
              <a:path w="2799715" h="624840">
                <a:moveTo>
                  <a:pt x="2799194" y="0"/>
                </a:moveTo>
                <a:lnTo>
                  <a:pt x="0" y="0"/>
                </a:lnTo>
                <a:lnTo>
                  <a:pt x="0" y="624573"/>
                </a:lnTo>
                <a:lnTo>
                  <a:pt x="2799194" y="624573"/>
                </a:lnTo>
                <a:lnTo>
                  <a:pt x="2799194" y="622808"/>
                </a:lnTo>
                <a:lnTo>
                  <a:pt x="2437942" y="312293"/>
                </a:lnTo>
                <a:lnTo>
                  <a:pt x="2799194" y="1765"/>
                </a:lnTo>
                <a:lnTo>
                  <a:pt x="2799194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lIns="0" tIns="0" rIns="0" bIns="0"/>
          <a:lstStyle/>
          <a:p>
            <a:pPr eaLnBrk="1" hangingPunct="1">
              <a:buSzTx/>
              <a:defRPr/>
            </a:pPr>
            <a:r>
              <a:rPr lang="en-US" altLang="zh-CN" sz="3200" b="1"/>
              <a:t>step2</a:t>
            </a:r>
            <a:r>
              <a:rPr lang="zh-CN" altLang="en-US" sz="3200" b="1"/>
              <a:t>：错题回顾</a:t>
            </a:r>
            <a:endParaRPr lang="zh-CN" altLang="en-US" sz="3200" b="1"/>
          </a:p>
        </p:txBody>
      </p:sp>
      <p:sp>
        <p:nvSpPr>
          <p:cNvPr id="38916" name="文本框 5"/>
          <p:cNvSpPr txBox="1">
            <a:spLocks noChangeArrowheads="1"/>
          </p:cNvSpPr>
          <p:nvPr/>
        </p:nvSpPr>
        <p:spPr bwMode="auto">
          <a:xfrm>
            <a:off x="137795" y="1934210"/>
            <a:ext cx="11658600" cy="169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27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467995"/>
                <a:tab pos="469900"/>
                <a:tab pos="508444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467995"/>
                <a:tab pos="469900"/>
                <a:tab pos="508444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467995"/>
                <a:tab pos="469900"/>
                <a:tab pos="508444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467995"/>
                <a:tab pos="469900"/>
                <a:tab pos="508444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467995"/>
                <a:tab pos="469900"/>
                <a:tab pos="508444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467995"/>
                <a:tab pos="469900"/>
                <a:tab pos="508444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467995"/>
                <a:tab pos="469900"/>
                <a:tab pos="508444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467995"/>
                <a:tab pos="469900"/>
                <a:tab pos="508444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467995"/>
                <a:tab pos="469900"/>
                <a:tab pos="508444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975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CN" sz="2800" b="1">
                <a:latin typeface="Cambria" panose="02040503050406030204" pitchFamily="18" charset="0"/>
                <a:ea typeface="宋体" panose="02010600030101010101" pitchFamily="2" charset="-122"/>
              </a:rPr>
              <a:t>4.  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His first book ______________________(publish) next month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975"/>
              </a:spcBef>
              <a:spcAft>
                <a:spcPct val="0"/>
              </a:spcAft>
              <a:buSzTx/>
              <a:buFontTx/>
              <a:buNone/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is based on a  true  story.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97535" y="2864485"/>
            <a:ext cx="2120265" cy="7626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SzTx/>
              <a:defRPr/>
            </a:pPr>
            <a:endParaRPr lang="zh-CN" altLang="en-US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217545" y="2011045"/>
            <a:ext cx="439991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1pPr>
            <a:lvl2pPr marL="742950" indent="-28575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2pPr>
            <a:lvl3pPr marL="11430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3pPr>
            <a:lvl4pPr marL="16002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4pPr>
            <a:lvl5pPr marL="2057400" indent="-228600">
              <a:lnSpc>
                <a:spcPct val="130000"/>
              </a:lnSpc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SzTx/>
              <a:buFont typeface="Arial" panose="020b0604020202020204" pitchFamily="34" charset="0"/>
              <a:buChar char="•"/>
              <a:tabLst>
                <a:tab pos="1609725"/>
              </a:tabLst>
              <a:defRPr sz="160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to be published</a:t>
            </a:r>
            <a:endParaRPr lang="zh-CN" altLang="en-US" sz="3200" b="1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左箭头 7">
            <a:hlinkClick r:id="rId2" action="ppaction://hlinksldjump"/>
          </p:cNvPr>
          <p:cNvSpPr/>
          <p:nvPr/>
        </p:nvSpPr>
        <p:spPr>
          <a:xfrm>
            <a:off x="10527665" y="5935345"/>
            <a:ext cx="1166495" cy="56769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29" name="标题 3073"/>
          <p:cNvSpPr>
            <a:spLocks noGrp="1"/>
          </p:cNvSpPr>
          <p:nvPr>
            <p:ph type="ctrTitle"/>
          </p:nvPr>
        </p:nvSpPr>
        <p:spPr>
          <a:xfrm>
            <a:off x="490262" y="2805251"/>
            <a:ext cx="10656887" cy="1093787"/>
          </a:xfrm>
          <a:ln cap="flat">
            <a:headEnd type="none" w="med" len="med"/>
            <a:tailEnd type="none" w="med" len="med"/>
          </a:ln>
        </p:spPr>
        <p:txBody>
          <a:bodyPr bIns="0" anchor="ctr">
            <a:normAutofit/>
          </a:bodyPr>
          <a:lstStyle/>
          <a:p>
            <a:pPr eaLnBrk="1" fontAlgn="auto" hangingPunct="1">
              <a:buSzTx/>
              <a:defRPr/>
            </a:pPr>
            <a:r>
              <a:rPr lang="en-US" altLang="en-US" sz="5865" noProof="1">
                <a:solidFill>
                  <a:srgbClr val="0000FF"/>
                </a:solidFill>
                <a:ea typeface="宋体" panose="02010600030101010101" pitchFamily="2" charset="-122"/>
              </a:rPr>
              <a:t>Step</a:t>
            </a:r>
            <a:r>
              <a:rPr lang="zh-CN" altLang="en-US" sz="5865" noProof="1">
                <a:solidFill>
                  <a:srgbClr val="0000FF"/>
                </a:solidFill>
                <a:ea typeface="宋体" panose="02010600030101010101" pitchFamily="2" charset="-122"/>
              </a:rPr>
              <a:t> </a:t>
            </a:r>
            <a:r>
              <a:rPr lang="en-US" altLang="zh-CN" sz="5865" noProof="1">
                <a:solidFill>
                  <a:srgbClr val="0000FF"/>
                </a:solidFill>
                <a:ea typeface="宋体" panose="02010600030101010101" pitchFamily="2" charset="-122"/>
              </a:rPr>
              <a:t>3    </a:t>
            </a:r>
            <a:r>
              <a:rPr lang="zh-CN" altLang="en-US" noProof="1"/>
              <a:t>比较</a:t>
            </a:r>
            <a:r>
              <a:rPr lang="zh-CN" altLang="en-US" sz="5865" noProof="1">
                <a:solidFill>
                  <a:srgbClr val="0000FF"/>
                </a:solidFill>
                <a:ea typeface="宋体" panose="02010600030101010101" pitchFamily="2" charset="-122"/>
              </a:rPr>
              <a:t> </a:t>
            </a:r>
            <a:endParaRPr lang="en-US" altLang="en-US" sz="5865" noProof="1">
              <a:solidFill>
                <a:srgbClr val="0000FF"/>
              </a:solidFill>
              <a:ea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TEMPLATE_CATEGORY" val="custom"/>
  <p:tag name="KSO_WM_TEMPLATE_INDEX" val="20202641"/>
</p:tagLst>
</file>

<file path=ppt/tags/tag10.xml><?xml version="1.0" encoding="utf-8"?>
<p:tagLst xmlns:p="http://schemas.openxmlformats.org/presentationml/2006/main">
  <p:tag name="KSO_WM_TEMPLATE_CATEGORY" val="custom"/>
  <p:tag name="KSO_WM_TEMPLATE_INDEX" val="20202641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13.xml><?xml version="1.0" encoding="utf-8"?>
<p:tagLst xmlns:p="http://schemas.openxmlformats.org/presentationml/2006/main">
  <p:tag name="KSO_WM_TEMPLATE_CATEGORY" val="custom"/>
  <p:tag name="KSO_WM_TEMPLATE_INDEX" val="20202641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17.xml><?xml version="1.0" encoding="utf-8"?>
<p:tagLst xmlns:p="http://schemas.openxmlformats.org/presentationml/2006/main">
  <p:tag name="KSO_WM_TEMPLATE_CATEGORY" val="custom"/>
  <p:tag name="KSO_WM_TEMPLATE_INDEX" val="20202641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24.xml><?xml version="1.0" encoding="utf-8"?>
<p:tagLst xmlns:p="http://schemas.openxmlformats.org/presentationml/2006/main">
  <p:tag name="KSO_WM_TEMPLATE_CATEGORY" val="custom"/>
  <p:tag name="KSO_WM_TEMPLATE_INDEX" val="20202641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ags/tag29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3.xml><?xml version="1.0" encoding="utf-8"?>
<p:tagLst xmlns:p="http://schemas.openxmlformats.org/presentationml/2006/main">
  <p:tag name="KSO_WM_TEMPLATE_CATEGORY" val="custom"/>
  <p:tag name="KSO_WM_TEMPLATE_INDEX" val="20202641"/>
</p:tagLst>
</file>

<file path=ppt/tags/tag4.xml><?xml version="1.0" encoding="utf-8"?>
<p:tagLst xmlns:p="http://schemas.openxmlformats.org/presentationml/2006/main">
  <p:tag name="KSO_WM_TEMPLATE_CATEGORY" val="custom"/>
  <p:tag name="KSO_WM_TEMPLATE_INDEX" val="20202641"/>
</p:tagLst>
</file>

<file path=ppt/tags/tag5.xml><?xml version="1.0" encoding="utf-8"?>
<p:tagLst xmlns:p="http://schemas.openxmlformats.org/presentationml/2006/main">
  <p:tag name="KSO_WM_TEMPLATE_CATEGORY" val="custom"/>
  <p:tag name="KSO_WM_TEMPLATE_INDEX" val="20202641"/>
</p:tagLst>
</file>

<file path=ppt/tags/tag6.xml><?xml version="1.0" encoding="utf-8"?>
<p:tagLst xmlns:p="http://schemas.openxmlformats.org/presentationml/2006/main">
  <p:tag name="KSO_WM_TEMPLATE_CATEGORY" val="custom"/>
  <p:tag name="KSO_WM_TEMPLATE_INDEX" val="20202641"/>
</p:tagLst>
</file>

<file path=ppt/tags/tag7.xml><?xml version="1.0" encoding="utf-8"?>
<p:tagLst xmlns:p="http://schemas.openxmlformats.org/presentationml/2006/main">
  <p:tag name="KSO_WM_TEMPLATE_CATEGORY" val="custom"/>
  <p:tag name="KSO_WM_TEMPLATE_INDEX" val="20202641"/>
</p:tagLst>
</file>

<file path=ppt/tags/tag8.xml><?xml version="1.0" encoding="utf-8"?>
<p:tagLst xmlns:p="http://schemas.openxmlformats.org/presentationml/2006/main">
  <p:tag name="KSO_WM_TEMPLATE_CATEGORY" val="custom"/>
  <p:tag name="KSO_WM_TEMPLATE_INDEX" val="20202641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264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133</Paragraphs>
  <Slides>30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45">
      <vt:lpstr>Arial</vt:lpstr>
      <vt:lpstr>等线 Light</vt:lpstr>
      <vt:lpstr>等线</vt:lpstr>
      <vt:lpstr>宋体</vt:lpstr>
      <vt:lpstr>隶书</vt:lpstr>
      <vt:lpstr>Cambria</vt:lpstr>
      <vt:lpstr>Microsoft JhengHei</vt:lpstr>
      <vt:lpstr>Calibri</vt:lpstr>
      <vt:lpstr>Times New Roman</vt:lpstr>
      <vt:lpstr>华文黑体</vt:lpstr>
      <vt:lpstr>楷体_GB2312</vt:lpstr>
      <vt:lpstr>Arial Black</vt:lpstr>
      <vt:lpstr>潮字社混元简繁</vt:lpstr>
      <vt:lpstr>Wingdings</vt:lpstr>
      <vt:lpstr>Office 主题​​</vt:lpstr>
      <vt:lpstr>非谓语动词</vt:lpstr>
      <vt:lpstr>PowerPoint Presentation</vt:lpstr>
      <vt:lpstr>PowerPoint Presentation</vt:lpstr>
      <vt:lpstr>Step 2    错题回顾 </vt:lpstr>
      <vt:lpstr>PowerPoint Presentation</vt:lpstr>
      <vt:lpstr>PowerPoint Presentation</vt:lpstr>
      <vt:lpstr>PowerPoint Presentation</vt:lpstr>
      <vt:lpstr>PowerPoint Presentation</vt:lpstr>
      <vt:lpstr>Step 3    比较 </vt:lpstr>
      <vt:lpstr>PowerPoint Presentation</vt:lpstr>
      <vt:lpstr>Step 4    观察</vt:lpstr>
      <vt:lpstr>PowerPoint Presentation</vt:lpstr>
      <vt:lpstr>PowerPoint Presentation</vt:lpstr>
      <vt:lpstr>Step 5    总结</vt:lpstr>
      <vt:lpstr>PowerPoint Presentation</vt:lpstr>
      <vt:lpstr>PowerPoint Presentation</vt:lpstr>
      <vt:lpstr>PowerPoint Presentation</vt:lpstr>
      <vt:lpstr>PowerPoint Presentation</vt:lpstr>
      <vt:lpstr>Step 6    改写&amp;改错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7    好句积累</vt:lpstr>
      <vt:lpstr>PowerPoint Presentation</vt:lpstr>
      <vt:lpstr>PowerPoint Presentation</vt:lpstr>
      <vt:lpstr>PowerPoint Presentation</vt:lpstr>
      <vt:lpstr>Thanks for listening!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2023-02-04T20:06:48.799</cp:lastPrinted>
  <dcterms:created xsi:type="dcterms:W3CDTF">2023-02-04T20:06:48Z</dcterms:created>
  <dcterms:modified xsi:type="dcterms:W3CDTF">2023-02-04T12:06:49Z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