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60" r:id="rId5"/>
    <p:sldId id="259" r:id="rId6"/>
    <p:sldId id="263" r:id="rId7"/>
    <p:sldId id="264" r:id="rId8"/>
    <p:sldId id="265" r:id="rId9"/>
    <p:sldId id="266" r:id="rId10"/>
    <p:sldId id="261" r:id="rId11"/>
    <p:sldId id="262" r:id="rId12"/>
    <p:sldId id="268" r:id="rId13"/>
    <p:sldId id="269" r:id="rId14"/>
    <p:sldId id="270" r:id="rId15"/>
    <p:sldId id="267" r:id="rId16"/>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9" userDrawn="1">
          <p15:clr>
            <a:srgbClr val="A4A3A4"/>
          </p15:clr>
        </p15:guide>
        <p15:guide id="2" pos="38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作" lastIdx="0" clrIdx="1"/>
  <p:cmAuthor id="0" name="lenovo" initials="l" lastIdx="0" clrIdx="0"/>
  <p:cmAuthor id="7" name="kingsoft" initials="k" lastIdx="0" clrIdx="0"/>
  <p:cmAuthor id="8" name="未知用户1" initials="未" lastIdx="0" clrIdx="0"/>
  <p:cmAuthor id="2" name="朱守超" initials="朱" lastIdx="0" clrIdx="2"/>
  <p:cmAuthor id="9" name="幸兴" initials="幸" lastIdx="0" clrIdx="8"/>
  <p:cmAuthor id="3" name="dell" initials="d" lastIdx="0" clrIdx="2"/>
  <p:cmAuthor id="4" name="123" initials="" lastIdx="0" clrIdx="0"/>
  <p:cmAuthor id="11" name="Mars" initials="M" lastIdx="0" clrIdx="10"/>
  <p:cmAuthor id="5" name="Administrator" initials="A" lastIdx="0" clrIdx="4"/>
  <p:cmAuthor id="6" name="雨林木风"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29"/>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gs" Target="tags/tag76.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2335" y="56585"/>
            <a:ext cx="10969200" cy="705600"/>
          </a:xfrm>
        </p:spPr>
        <p:txBody>
          <a:bodyPr>
            <a:normAutofit/>
          </a:bodyPr>
          <a:p>
            <a:r>
              <a:rPr lang="zh-CN" altLang="en-US">
                <a:sym typeface="+mn-ea"/>
              </a:rPr>
              <a:t>联考试题《老人和鱼》</a:t>
            </a:r>
            <a:endParaRPr lang="zh-CN" altLang="en-US"/>
          </a:p>
        </p:txBody>
      </p:sp>
      <p:sp>
        <p:nvSpPr>
          <p:cNvPr id="4" name="文本框 3"/>
          <p:cNvSpPr txBox="1"/>
          <p:nvPr>
            <p:custDataLst>
              <p:tags r:id="rId1"/>
            </p:custDataLst>
          </p:nvPr>
        </p:nvSpPr>
        <p:spPr>
          <a:xfrm>
            <a:off x="398780" y="762000"/>
            <a:ext cx="11069320" cy="1938020"/>
          </a:xfrm>
          <a:prstGeom prst="rect">
            <a:avLst/>
          </a:prstGeom>
          <a:noFill/>
        </p:spPr>
        <p:txBody>
          <a:bodyPr wrap="square" rtlCol="0" anchor="t">
            <a:spAutoFit/>
          </a:bodyPr>
          <a:p>
            <a:pPr>
              <a:lnSpc>
                <a:spcPct val="150000"/>
              </a:lnSpc>
            </a:pPr>
            <a:r>
              <a:rPr lang="zh-CN" altLang="en-US" sz="4000">
                <a:sym typeface="+mn-ea"/>
              </a:rPr>
              <a:t>第</a:t>
            </a:r>
            <a:r>
              <a:rPr lang="en-US" altLang="zh-CN" sz="4000">
                <a:sym typeface="+mn-ea"/>
              </a:rPr>
              <a:t>8</a:t>
            </a:r>
            <a:r>
              <a:rPr lang="zh-CN" altLang="en-US" sz="4000">
                <a:sym typeface="+mn-ea"/>
              </a:rPr>
              <a:t>题：文中多次出现了</a:t>
            </a:r>
            <a:r>
              <a:rPr lang="en-US" altLang="zh-CN" sz="4000">
                <a:sym typeface="+mn-ea"/>
              </a:rPr>
              <a:t>“</a:t>
            </a:r>
            <a:r>
              <a:rPr lang="zh-CN" altLang="en-US" sz="4000">
                <a:sym typeface="+mn-ea"/>
              </a:rPr>
              <a:t>怪</a:t>
            </a:r>
            <a:r>
              <a:rPr lang="en-US" altLang="zh-CN" sz="4000">
                <a:sym typeface="+mn-ea"/>
              </a:rPr>
              <a:t>”</a:t>
            </a:r>
            <a:r>
              <a:rPr lang="zh-CN" altLang="en-US" sz="4000">
                <a:sym typeface="+mn-ea"/>
              </a:rPr>
              <a:t>、</a:t>
            </a:r>
            <a:r>
              <a:rPr lang="en-US" altLang="zh-CN" sz="4000">
                <a:sym typeface="+mn-ea"/>
              </a:rPr>
              <a:t>“</a:t>
            </a:r>
            <a:r>
              <a:rPr lang="zh-CN" altLang="en-US" sz="4000">
                <a:sym typeface="+mn-ea"/>
              </a:rPr>
              <a:t>奇怪</a:t>
            </a:r>
            <a:r>
              <a:rPr lang="en-US" altLang="zh-CN" sz="4000">
                <a:sym typeface="+mn-ea"/>
              </a:rPr>
              <a:t>”</a:t>
            </a:r>
            <a:r>
              <a:rPr lang="zh-CN" altLang="en-US" sz="4000">
                <a:sym typeface="+mn-ea"/>
              </a:rPr>
              <a:t>，请从老人的视角概括文中的怪人怪事。</a:t>
            </a:r>
            <a:endParaRPr lang="zh-CN" altLang="en-US" sz="4000">
              <a:sym typeface="+mn-ea"/>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34315" y="245110"/>
            <a:ext cx="11343005" cy="1174115"/>
          </a:xfrm>
        </p:spPr>
        <p:txBody>
          <a:bodyPr>
            <a:normAutofit fontScale="90000"/>
          </a:bodyPr>
          <a:p>
            <a:r>
              <a:rPr lang="zh-CN" altLang="en-US" sz="2665" b="0" dirty="0">
                <a:sym typeface="+mn-ea"/>
              </a:rPr>
              <a:t>第</a:t>
            </a:r>
            <a:r>
              <a:rPr lang="en-US" altLang="zh-CN" sz="2665" b="0" dirty="0">
                <a:sym typeface="+mn-ea"/>
              </a:rPr>
              <a:t>9</a:t>
            </a:r>
            <a:r>
              <a:rPr lang="zh-CN" altLang="en-US" sz="2665" b="0" dirty="0">
                <a:sym typeface="+mn-ea"/>
              </a:rPr>
              <a:t>题</a:t>
            </a:r>
            <a:r>
              <a:rPr lang="en-US" altLang="zh-CN" sz="2665" b="0" dirty="0">
                <a:sym typeface="+mn-ea"/>
              </a:rPr>
              <a:t>·</a:t>
            </a:r>
            <a:r>
              <a:rPr lang="zh-CN" altLang="en-US" sz="2665" b="0" dirty="0">
                <a:sym typeface="+mn-ea"/>
              </a:rPr>
              <a:t>有人认为：</a:t>
            </a:r>
            <a:r>
              <a:rPr lang="en-US" altLang="zh-CN" sz="2665" b="0" dirty="0">
                <a:sym typeface="+mn-ea"/>
              </a:rPr>
              <a:t>“</a:t>
            </a:r>
            <a:r>
              <a:rPr lang="zh-CN" altLang="en-US" sz="2665" b="0" dirty="0">
                <a:sym typeface="+mn-ea"/>
              </a:rPr>
              <a:t>环境文学</a:t>
            </a:r>
            <a:r>
              <a:rPr lang="en-US" altLang="zh-CN" sz="2665" b="0" dirty="0">
                <a:sym typeface="+mn-ea"/>
              </a:rPr>
              <a:t>”</a:t>
            </a:r>
            <a:r>
              <a:rPr lang="zh-CN" altLang="en-US" sz="2665" b="0" dirty="0">
                <a:sym typeface="+mn-ea"/>
              </a:rPr>
              <a:t>题材局限于</a:t>
            </a:r>
            <a:r>
              <a:rPr lang="zh-CN" altLang="en-US" sz="2665" b="0" dirty="0">
                <a:solidFill>
                  <a:srgbClr val="FF0000"/>
                </a:solidFill>
                <a:sym typeface="+mn-ea"/>
              </a:rPr>
              <a:t>人与自然</a:t>
            </a:r>
            <a:r>
              <a:rPr lang="zh-CN" altLang="en-US" sz="2665" b="0" dirty="0">
                <a:sym typeface="+mn-ea"/>
              </a:rPr>
              <a:t>的关系，而</a:t>
            </a:r>
            <a:r>
              <a:rPr lang="en-US" altLang="zh-CN" sz="2665" b="0" dirty="0">
                <a:sym typeface="+mn-ea"/>
              </a:rPr>
              <a:t>“</a:t>
            </a:r>
            <a:r>
              <a:rPr lang="zh-CN" altLang="en-US" sz="2665" b="0" dirty="0">
                <a:sym typeface="+mn-ea"/>
              </a:rPr>
              <a:t>生态文学</a:t>
            </a:r>
            <a:r>
              <a:rPr lang="en-US" altLang="zh-CN" sz="2665" b="0" dirty="0">
                <a:sym typeface="+mn-ea"/>
              </a:rPr>
              <a:t>”</a:t>
            </a:r>
            <a:r>
              <a:rPr lang="zh-CN" altLang="en-US" sz="2665" b="0" dirty="0">
                <a:sym typeface="+mn-ea"/>
              </a:rPr>
              <a:t>表现人与自然的关系已经深入到人的精神之中。《老人和鱼》这篇小说更适合归类为哪种文学题材，请结合本文谈一谈你的理解。</a:t>
            </a:r>
            <a:endParaRPr lang="zh-CN" altLang="en-US" sz="2665" b="0"/>
          </a:p>
        </p:txBody>
      </p:sp>
      <p:sp>
        <p:nvSpPr>
          <p:cNvPr id="3" name="内容占位符 2"/>
          <p:cNvSpPr>
            <a:spLocks noGrp="1"/>
          </p:cNvSpPr>
          <p:nvPr>
            <p:ph idx="1"/>
          </p:nvPr>
        </p:nvSpPr>
        <p:spPr>
          <a:xfrm>
            <a:off x="407670" y="1419225"/>
            <a:ext cx="11169650" cy="4830445"/>
          </a:xfrm>
        </p:spPr>
        <p:txBody>
          <a:bodyPr>
            <a:noAutofit/>
          </a:bodyPr>
          <a:p>
            <a:pPr marL="0" indent="0">
              <a:buNone/>
            </a:pPr>
            <a:r>
              <a:rPr lang="zh-CN" altLang="en-US" sz="2400" b="1">
                <a:sym typeface="+mn-ea"/>
              </a:rPr>
              <a:t>更适合归为生态文学。</a:t>
            </a:r>
            <a:endParaRPr lang="zh-CN" altLang="en-US" sz="2400"/>
          </a:p>
          <a:p>
            <a:pPr marL="0" indent="0">
              <a:buNone/>
            </a:pPr>
            <a:r>
              <a:rPr lang="en-US" altLang="zh-CN" sz="2400" b="1">
                <a:sym typeface="+mn-ea"/>
              </a:rPr>
              <a:t>1</a:t>
            </a:r>
            <a:r>
              <a:rPr lang="zh-CN" altLang="en-US" sz="2400" b="1">
                <a:sym typeface="+mn-ea"/>
              </a:rPr>
              <a:t>、人与自然的关系。黏糊糊的雪，发臭的江水，没有鱼的江，这些都写出了人对生态的破坏；</a:t>
            </a:r>
            <a:endParaRPr lang="zh-CN" altLang="en-US" sz="2400" b="1"/>
          </a:p>
          <a:p>
            <a:pPr marL="0" indent="0">
              <a:buNone/>
            </a:pPr>
            <a:r>
              <a:rPr lang="en-US" altLang="zh-CN" sz="2400" b="1">
                <a:sym typeface="+mn-ea"/>
              </a:rPr>
              <a:t>2</a:t>
            </a:r>
            <a:r>
              <a:rPr lang="zh-CN" altLang="en-US" sz="2400" b="1">
                <a:sym typeface="+mn-ea"/>
              </a:rPr>
              <a:t>、人与人之间的关系。以老人为代表的乡村人与城市人都无法理解对方，更无法理解对方的生存状态，揭示</a:t>
            </a:r>
            <a:r>
              <a:rPr lang="zh-CN" altLang="en-US" sz="2400" b="1">
                <a:sym typeface="+mn-ea"/>
              </a:rPr>
              <a:t>出</a:t>
            </a:r>
            <a:r>
              <a:rPr lang="zh-CN" altLang="en-US" sz="2400" b="1">
                <a:sym typeface="+mn-ea"/>
              </a:rPr>
              <a:t>人类的生存危机形成的主要因素是人因生存环境的改变而产生的疏离。</a:t>
            </a:r>
            <a:endParaRPr lang="zh-CN" altLang="en-US" sz="2400" b="1"/>
          </a:p>
          <a:p>
            <a:pPr marL="0" indent="0">
              <a:buNone/>
            </a:pPr>
            <a:r>
              <a:rPr lang="zh-CN" altLang="en-US" sz="2400" b="1">
                <a:sym typeface="+mn-ea"/>
              </a:rPr>
              <a:t>（生态危机）</a:t>
            </a:r>
            <a:endParaRPr lang="zh-CN" altLang="en-US" sz="2400" b="1"/>
          </a:p>
          <a:p>
            <a:pPr marL="0" indent="0">
              <a:buNone/>
            </a:pPr>
            <a:r>
              <a:rPr lang="en-US" altLang="zh-CN" sz="2400" b="1">
                <a:sym typeface="+mn-ea"/>
              </a:rPr>
              <a:t>3</a:t>
            </a:r>
            <a:r>
              <a:rPr lang="zh-CN" altLang="en-US" sz="2400" b="1">
                <a:sym typeface="+mn-ea"/>
              </a:rPr>
              <a:t>、人与未来的关系。（孙子沉溺于打游戏，对爷爷、对自身、对身边的世界毫不关心。天主教堂</a:t>
            </a:r>
            <a:r>
              <a:rPr lang="en-US" altLang="zh-CN" sz="2400" b="1">
                <a:sym typeface="+mn-ea"/>
              </a:rPr>
              <a:t>——</a:t>
            </a:r>
            <a:r>
              <a:rPr lang="zh-CN" altLang="en-US" sz="2400" b="1">
                <a:sym typeface="+mn-ea"/>
              </a:rPr>
              <a:t>精神危机。）</a:t>
            </a:r>
            <a:endParaRPr lang="zh-CN" altLang="en-US" sz="2400" b="1"/>
          </a:p>
          <a:p>
            <a:endParaRPr lang="zh-CN" altLang="en-US" sz="2400" b="1"/>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9320" y="81350"/>
            <a:ext cx="10969200" cy="705600"/>
          </a:xfrm>
        </p:spPr>
        <p:txBody>
          <a:bodyPr/>
          <a:p>
            <a:r>
              <a:rPr lang="zh-CN" altLang="en-US"/>
              <a:t>叙述视角和叙述人称</a:t>
            </a:r>
            <a:endParaRPr lang="zh-CN" altLang="en-US"/>
          </a:p>
        </p:txBody>
      </p:sp>
      <p:sp>
        <p:nvSpPr>
          <p:cNvPr id="3" name="内容占位符 2"/>
          <p:cNvSpPr>
            <a:spLocks noGrp="1"/>
          </p:cNvSpPr>
          <p:nvPr>
            <p:ph idx="1"/>
          </p:nvPr>
        </p:nvSpPr>
        <p:spPr>
          <a:xfrm>
            <a:off x="349885" y="895985"/>
            <a:ext cx="11227435" cy="4750435"/>
          </a:xfrm>
        </p:spPr>
        <p:txBody>
          <a:bodyPr>
            <a:noAutofit/>
          </a:bodyPr>
          <a:p>
            <a:pPr marL="0" indent="0">
              <a:lnSpc>
                <a:spcPct val="150000"/>
              </a:lnSpc>
              <a:buNone/>
            </a:pPr>
            <a:r>
              <a:rPr lang="en-US" altLang="zh-CN" sz="2800" b="1" kern="100">
                <a:latin typeface="Times New Roman" panose="02020603050405020304" charset="0"/>
                <a:ea typeface="方正中等线简体" panose="03000509000000000000" pitchFamily="65" charset="-122"/>
                <a:cs typeface="Courier New" panose="02070309020205020404" pitchFamily="49" charset="0"/>
                <a:sym typeface="+mn-ea"/>
              </a:rPr>
              <a:t>1.</a:t>
            </a:r>
            <a:r>
              <a:rPr lang="zh-CN" altLang="zh-CN" sz="2800" b="1" kern="100">
                <a:latin typeface="Times New Roman" panose="02020603050405020304" charset="0"/>
                <a:ea typeface="方正中等线简体" panose="03000509000000000000" pitchFamily="65" charset="-122"/>
                <a:cs typeface="Times New Roman" panose="02020603050405020304" charset="0"/>
                <a:sym typeface="+mn-ea"/>
              </a:rPr>
              <a:t>阅读下面的文字，完成文后题目。</a:t>
            </a:r>
            <a:endParaRPr lang="zh-CN" altLang="zh-CN" sz="2800" b="1" kern="100">
              <a:latin typeface="宋体" panose="02010600030101010101" pitchFamily="2" charset="-122"/>
              <a:ea typeface="宋体" panose="02010600030101010101" pitchFamily="2" charset="-122"/>
              <a:cs typeface="Courier New" panose="02070309020205020404" pitchFamily="49" charset="0"/>
            </a:endParaRPr>
          </a:p>
          <a:p>
            <a:pPr indent="0">
              <a:lnSpc>
                <a:spcPct val="140000"/>
              </a:lnSpc>
              <a:buNone/>
            </a:pPr>
            <a:r>
              <a:rPr lang="zh-CN" altLang="zh-CN" sz="2800" b="1" kern="100">
                <a:latin typeface="楷体" panose="02010609060101010101" charset="-122"/>
                <a:ea typeface="楷体" panose="02010609060101010101" charset="-122"/>
                <a:cs typeface="楷体" panose="02010609060101010101" charset="-122"/>
                <a:sym typeface="+mn-ea"/>
              </a:rPr>
              <a:t>话说当日林冲正闲走间，忽然背后人叫。回头看时，却认得是酒生儿李小二。</a:t>
            </a:r>
            <a:r>
              <a:rPr lang="en-US" altLang="zh-CN" sz="2800" b="1" kern="100">
                <a:latin typeface="楷体" panose="02010609060101010101" charset="-122"/>
                <a:ea typeface="楷体" panose="02010609060101010101" charset="-122"/>
                <a:cs typeface="楷体" panose="02010609060101010101" charset="-122"/>
                <a:sym typeface="+mn-ea"/>
              </a:rPr>
              <a:t>……</a:t>
            </a:r>
            <a:endParaRPr lang="zh-CN" altLang="zh-CN" sz="2800" b="1" kern="100">
              <a:latin typeface="楷体" panose="02010609060101010101" charset="-122"/>
              <a:ea typeface="楷体" panose="02010609060101010101" charset="-122"/>
              <a:cs typeface="楷体" panose="02010609060101010101" charset="-122"/>
            </a:endParaRPr>
          </a:p>
          <a:p>
            <a:pPr indent="0">
              <a:lnSpc>
                <a:spcPct val="140000"/>
              </a:lnSpc>
              <a:buNone/>
            </a:pPr>
            <a:r>
              <a:rPr lang="en-US" altLang="zh-CN" sz="2800" b="1" kern="100">
                <a:latin typeface="楷体" panose="02010609060101010101" charset="-122"/>
                <a:ea typeface="楷体" panose="02010609060101010101" charset="-122"/>
                <a:cs typeface="楷体" panose="02010609060101010101" charset="-122"/>
                <a:sym typeface="+mn-ea"/>
              </a:rPr>
              <a:t>……</a:t>
            </a:r>
            <a:r>
              <a:rPr lang="zh-CN" altLang="zh-CN" sz="2800" b="1" kern="100">
                <a:latin typeface="楷体" panose="02010609060101010101" charset="-122"/>
                <a:ea typeface="楷体" panose="02010609060101010101" charset="-122"/>
                <a:cs typeface="楷体" panose="02010609060101010101" charset="-122"/>
                <a:sym typeface="+mn-ea"/>
              </a:rPr>
              <a:t>忽一日，李小二正在门前安排菜蔬下饭，只见一个人闪将进来，酒店里坐下；随后又一人闪入来。看时，前面那个人是军官打扮，后面这个走卒模样，跟着也来坐下。</a:t>
            </a:r>
            <a:r>
              <a:rPr lang="en-US" altLang="zh-CN" sz="2800" b="1" kern="100">
                <a:latin typeface="楷体" panose="02010609060101010101" charset="-122"/>
                <a:ea typeface="楷体" panose="02010609060101010101" charset="-122"/>
                <a:cs typeface="楷体" panose="02010609060101010101" charset="-122"/>
                <a:sym typeface="+mn-ea"/>
              </a:rPr>
              <a:t>(</a:t>
            </a:r>
            <a:r>
              <a:rPr lang="zh-CN" altLang="zh-CN" sz="2800" b="1" kern="100">
                <a:latin typeface="楷体" panose="02010609060101010101" charset="-122"/>
                <a:ea typeface="楷体" panose="02010609060101010101" charset="-122"/>
                <a:cs typeface="楷体" panose="02010609060101010101" charset="-122"/>
                <a:sym typeface="+mn-ea"/>
              </a:rPr>
              <a:t>节选自《林教头风雪山神庙》</a:t>
            </a:r>
            <a:r>
              <a:rPr lang="en-US" altLang="zh-CN" sz="2800" b="1" kern="100">
                <a:latin typeface="楷体" panose="02010609060101010101" charset="-122"/>
                <a:ea typeface="楷体" panose="02010609060101010101" charset="-122"/>
                <a:cs typeface="楷体" panose="02010609060101010101" charset="-122"/>
                <a:sym typeface="+mn-ea"/>
              </a:rPr>
              <a:t>)</a:t>
            </a:r>
            <a:endParaRPr lang="zh-CN" altLang="zh-CN" sz="2800" b="1" kern="100">
              <a:latin typeface="楷体" panose="02010609060101010101" charset="-122"/>
              <a:ea typeface="楷体" panose="02010609060101010101" charset="-122"/>
              <a:cs typeface="楷体" panose="02010609060101010101" charset="-122"/>
            </a:endParaRPr>
          </a:p>
          <a:p>
            <a:pPr marL="0" indent="0">
              <a:buNone/>
            </a:pPr>
            <a:r>
              <a:rPr lang="en-US" altLang="zh-CN" sz="2800" kern="100">
                <a:latin typeface="Times New Roman" panose="02020603050405020304" charset="0"/>
                <a:ea typeface="方正中等线简体" panose="03000509000000000000" pitchFamily="65" charset="-122"/>
                <a:cs typeface="Courier New" panose="02070309020205020404" pitchFamily="49" charset="0"/>
                <a:sym typeface="+mn-ea"/>
              </a:rPr>
              <a:t>(1)</a:t>
            </a:r>
            <a:r>
              <a:rPr lang="zh-CN" altLang="zh-CN" sz="2800" kern="100">
                <a:latin typeface="Times New Roman" panose="02020603050405020304" charset="0"/>
                <a:ea typeface="方正中等线简体" panose="03000509000000000000" pitchFamily="65" charset="-122"/>
                <a:cs typeface="Times New Roman" panose="02020603050405020304" charset="0"/>
                <a:sym typeface="+mn-ea"/>
              </a:rPr>
              <a:t>节选片段中，作者采用了哪种叙述视角？你判断的依据是什么？</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endParaRPr lang="zh-CN" altLang="zh-CN" sz="2800" b="1" kern="1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pPr marL="0" indent="0">
              <a:buNone/>
            </a:pPr>
            <a:r>
              <a:rPr lang="zh-CN" altLang="en-US" sz="3600"/>
              <a:t>叙述视角与叙述人称相关而不相等。叙述人称不是叙述者的人称，而是被叙述者的人称，而且被叙述者的人称是可以变化的，可以是第一、二、三人称。</a:t>
            </a:r>
            <a:endParaRPr lang="zh-CN" altLang="en-US" sz="360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任意多边形 11"/>
          <p:cNvSpPr/>
          <p:nvPr/>
        </p:nvSpPr>
        <p:spPr>
          <a:xfrm flipH="1">
            <a:off x="11807190" y="1492250"/>
            <a:ext cx="0" cy="3634740"/>
          </a:xfrm>
          <a:custGeom>
            <a:avLst/>
            <a:gdLst>
              <a:gd name="connisteX0" fmla="*/ 0 w 0"/>
              <a:gd name="connsiteY0" fmla="*/ 0 h 3634740"/>
              <a:gd name="connisteX1" fmla="*/ 0 w 0"/>
              <a:gd name="connsiteY1" fmla="*/ 3634740 h 3634740"/>
            </a:gdLst>
            <a:ahLst/>
            <a:cxnLst>
              <a:cxn ang="0">
                <a:pos x="connisteX0" y="connsiteY0"/>
              </a:cxn>
              <a:cxn ang="0">
                <a:pos x="connisteX1" y="connsiteY1"/>
              </a:cxn>
            </a:cxnLst>
            <a:rect l="l" t="t" r="r" b="b"/>
            <a:pathLst>
              <a:path h="3634740">
                <a:moveTo>
                  <a:pt x="0" y="0"/>
                </a:moveTo>
                <a:lnTo>
                  <a:pt x="0" y="3634740"/>
                </a:lnTo>
              </a:path>
            </a:pathLst>
          </a:custGeom>
          <a:noFill/>
          <a:ln w="3175" cmpd="sng">
            <a:solidFill>
              <a:srgbClr val="296D4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4401820" y="384175"/>
            <a:ext cx="7145020" cy="0"/>
          </a:xfrm>
          <a:custGeom>
            <a:avLst/>
            <a:gdLst>
              <a:gd name="connisteX0" fmla="*/ 0 w 7145020"/>
              <a:gd name="connsiteY0" fmla="*/ 0 h 0"/>
              <a:gd name="connisteX1" fmla="*/ 7145020 w 7145020"/>
              <a:gd name="connsiteY1" fmla="*/ 0 h 0"/>
            </a:gdLst>
            <a:ahLst/>
            <a:cxnLst>
              <a:cxn ang="0">
                <a:pos x="connisteX0" y="connsiteY0"/>
              </a:cxn>
              <a:cxn ang="0">
                <a:pos x="connisteX1" y="connsiteY1"/>
              </a:cxn>
            </a:cxnLst>
            <a:rect l="l" t="t" r="r" b="b"/>
            <a:pathLst>
              <a:path w="7145020">
                <a:moveTo>
                  <a:pt x="0" y="0"/>
                </a:moveTo>
                <a:lnTo>
                  <a:pt x="7145020" y="0"/>
                </a:lnTo>
              </a:path>
            </a:pathLst>
          </a:custGeom>
          <a:noFill/>
          <a:ln w="3175" cmpd="sng">
            <a:solidFill>
              <a:srgbClr val="296D4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1373505" y="1230630"/>
            <a:ext cx="1607185" cy="521970"/>
          </a:xfrm>
          <a:prstGeom prst="rect">
            <a:avLst/>
          </a:prstGeom>
          <a:noFill/>
          <a:ln w="28575">
            <a:solidFill>
              <a:schemeClr val="tx1"/>
            </a:solidFill>
          </a:ln>
        </p:spPr>
        <p:txBody>
          <a:bodyPr wrap="none" rtlCol="0" anchor="t">
            <a:spAutoFit/>
          </a:bodyPr>
          <a:lstStyle/>
          <a:p>
            <a:pPr algn="l"/>
            <a:r>
              <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rPr>
              <a:t>全知视角</a:t>
            </a:r>
            <a:endPar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endParaRPr>
          </a:p>
        </p:txBody>
      </p:sp>
      <p:sp>
        <p:nvSpPr>
          <p:cNvPr id="24" name="右箭头 23"/>
          <p:cNvSpPr/>
          <p:nvPr/>
        </p:nvSpPr>
        <p:spPr>
          <a:xfrm>
            <a:off x="2980690" y="1492250"/>
            <a:ext cx="483870" cy="76200"/>
          </a:xfrm>
          <a:prstGeom prst="rightArrow">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3464560" y="485140"/>
            <a:ext cx="7858125" cy="1198880"/>
          </a:xfrm>
          <a:prstGeom prst="rect">
            <a:avLst/>
          </a:prstGeom>
          <a:noFill/>
          <a:ln w="28575">
            <a:solidFill>
              <a:schemeClr val="tx1"/>
            </a:solidFill>
            <a:prstDash val="dash"/>
          </a:ln>
        </p:spPr>
        <p:txBody>
          <a:bodyPr wrap="square" rtlCol="0" anchor="t">
            <a:spAutoFit/>
          </a:bodyPr>
          <a:lstStyle/>
          <a:p>
            <a:r>
              <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全知视角，叙述者&gt;人物</a:t>
            </a:r>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a:t>
            </a:r>
            <a:r>
              <a:rPr lang="zh-CN" altLang="en-US" sz="2400" b="1" u="sng">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作者是全知全能的上帝，他的描写不存在任何客观限制，通常通过</a:t>
            </a:r>
            <a:r>
              <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第三人称</a:t>
            </a:r>
            <a:r>
              <a:rPr lang="zh-CN" altLang="en-US" sz="2400" b="1" u="sng">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叙述</a:t>
            </a:r>
            <a:r>
              <a:rPr lang="zh-CN" altLang="en-US" sz="24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a:t>
            </a:r>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有权利知道并说出书中任何一个人物都不可能知道的秘密。</a:t>
            </a:r>
            <a:endPar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endParaRPr>
          </a:p>
        </p:txBody>
      </p:sp>
      <p:sp>
        <p:nvSpPr>
          <p:cNvPr id="27" name="文本框 26"/>
          <p:cNvSpPr txBox="1"/>
          <p:nvPr/>
        </p:nvSpPr>
        <p:spPr>
          <a:xfrm>
            <a:off x="1374140" y="3375660"/>
            <a:ext cx="1607185" cy="521970"/>
          </a:xfrm>
          <a:prstGeom prst="rect">
            <a:avLst/>
          </a:prstGeom>
          <a:noFill/>
          <a:ln w="28575">
            <a:solidFill>
              <a:schemeClr val="tx1"/>
            </a:solidFill>
          </a:ln>
        </p:spPr>
        <p:txBody>
          <a:bodyPr wrap="none" rtlCol="0" anchor="t">
            <a:spAutoFit/>
          </a:bodyPr>
          <a:lstStyle/>
          <a:p>
            <a:pPr algn="l"/>
            <a:r>
              <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rPr>
              <a:t>有限视角</a:t>
            </a:r>
            <a:endPar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endParaRPr>
          </a:p>
        </p:txBody>
      </p:sp>
      <p:sp>
        <p:nvSpPr>
          <p:cNvPr id="28" name="右箭头 27"/>
          <p:cNvSpPr/>
          <p:nvPr/>
        </p:nvSpPr>
        <p:spPr>
          <a:xfrm>
            <a:off x="2980690" y="3602990"/>
            <a:ext cx="483870" cy="76200"/>
          </a:xfrm>
          <a:prstGeom prst="rightArrow">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3465195" y="2245995"/>
            <a:ext cx="7858125" cy="1568450"/>
          </a:xfrm>
          <a:prstGeom prst="rect">
            <a:avLst/>
          </a:prstGeom>
          <a:noFill/>
          <a:ln w="28575">
            <a:solidFill>
              <a:schemeClr val="tx1"/>
            </a:solidFill>
            <a:prstDash val="dash"/>
          </a:ln>
        </p:spPr>
        <p:txBody>
          <a:bodyPr wrap="square" rtlCol="0" anchor="t">
            <a:spAutoFit/>
          </a:bodyPr>
          <a:lstStyle/>
          <a:p>
            <a:r>
              <a:rPr lang="zh-CN" altLang="en-US" sz="2400" b="1">
                <a:sym typeface="+mn-ea"/>
              </a:rPr>
              <a:t> </a:t>
            </a:r>
            <a:r>
              <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内视角，叙述者=人物</a:t>
            </a:r>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a:t>
            </a:r>
            <a:r>
              <a:rPr lang="zh-CN" altLang="en-US" sz="2400" b="1" u="sng">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叙述者所知道的同人物知道的一样多</a:t>
            </a:r>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a:t>
            </a:r>
            <a:r>
              <a:rPr lang="zh-CN" altLang="en-US" sz="2400" b="1" u="sng">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人物不知道的事,叙述者无权叙述</a:t>
            </a:r>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a:t>
            </a:r>
            <a:endPar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endParaRPr>
          </a:p>
          <a:p>
            <a:r>
              <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第一人称</a:t>
            </a:r>
            <a:endPar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endParaRPr>
          </a:p>
          <a:p>
            <a:r>
              <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第三人称</a:t>
            </a:r>
            <a:endPar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endParaRPr>
          </a:p>
        </p:txBody>
      </p:sp>
      <p:sp>
        <p:nvSpPr>
          <p:cNvPr id="30" name="文本框 29"/>
          <p:cNvSpPr txBox="1"/>
          <p:nvPr/>
        </p:nvSpPr>
        <p:spPr>
          <a:xfrm>
            <a:off x="1729105" y="5481320"/>
            <a:ext cx="1251585" cy="521970"/>
          </a:xfrm>
          <a:prstGeom prst="rect">
            <a:avLst/>
          </a:prstGeom>
          <a:noFill/>
          <a:ln w="28575">
            <a:solidFill>
              <a:schemeClr val="tx1"/>
            </a:solidFill>
          </a:ln>
        </p:spPr>
        <p:txBody>
          <a:bodyPr wrap="none" rtlCol="0" anchor="t">
            <a:spAutoFit/>
          </a:bodyPr>
          <a:lstStyle/>
          <a:p>
            <a:pPr algn="l"/>
            <a:r>
              <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rPr>
              <a:t>外视角</a:t>
            </a:r>
            <a:endPar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endParaRPr>
          </a:p>
        </p:txBody>
      </p:sp>
      <p:sp>
        <p:nvSpPr>
          <p:cNvPr id="31" name="右箭头 30"/>
          <p:cNvSpPr/>
          <p:nvPr/>
        </p:nvSpPr>
        <p:spPr>
          <a:xfrm>
            <a:off x="2980690" y="5704205"/>
            <a:ext cx="483870" cy="76200"/>
          </a:xfrm>
          <a:prstGeom prst="rightArrow">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3464560" y="4582160"/>
            <a:ext cx="7858125" cy="1198880"/>
          </a:xfrm>
          <a:prstGeom prst="rect">
            <a:avLst/>
          </a:prstGeom>
          <a:noFill/>
          <a:ln w="28575">
            <a:solidFill>
              <a:schemeClr val="tx1"/>
            </a:solidFill>
            <a:prstDash val="dash"/>
          </a:ln>
        </p:spPr>
        <p:txBody>
          <a:bodyPr wrap="square" rtlCol="0" anchor="t">
            <a:spAutoFit/>
          </a:bodyPr>
          <a:lstStyle/>
          <a:p>
            <a:r>
              <a:rPr lang="zh-CN" altLang="en-US" sz="2400" b="1">
                <a:sym typeface="+mn-ea"/>
              </a:rPr>
              <a:t> </a:t>
            </a:r>
            <a:r>
              <a:rPr lang="zh-CN" altLang="en-US" sz="2400" b="1" u="sng">
                <a:solidFill>
                  <a:srgbClr val="3E2DE1"/>
                </a:solidFill>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外视角，叙述者&lt;人物</a:t>
            </a:r>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rPr>
              <a:t>。叙述者对其所叙述的一切不仅不全知，反而比所有人物知道的还要少。</a:t>
            </a:r>
            <a:endPar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endParaRPr>
          </a:p>
          <a:p>
            <a:r>
              <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rPr>
              <a:t>侦破小说所采用。</a:t>
            </a:r>
            <a:endParaRPr lang="zh-CN" altLang="en-US" sz="2400" b="1">
              <a:effectLst>
                <a:outerShdw blurRad="38100" dist="38100" dir="2700000" algn="tl">
                  <a:srgbClr val="000000">
                    <a:alpha val="43137"/>
                  </a:srgbClr>
                </a:outerShdw>
              </a:effectLst>
              <a:latin typeface="Malgun Gothic" panose="020B0503020000020004" charset="-127"/>
              <a:ea typeface="Malgun Gothic" panose="020B0503020000020004" charset="-127"/>
              <a:cs typeface="Malgun Gothic" panose="020B0503020000020004" charset="-127"/>
              <a:sym typeface="+mn-ea"/>
            </a:endParaRPr>
          </a:p>
        </p:txBody>
      </p:sp>
      <p:sp>
        <p:nvSpPr>
          <p:cNvPr id="33" name="左大括号 32"/>
          <p:cNvSpPr/>
          <p:nvPr/>
        </p:nvSpPr>
        <p:spPr>
          <a:xfrm>
            <a:off x="899160" y="1569085"/>
            <a:ext cx="474345" cy="4210685"/>
          </a:xfrm>
          <a:prstGeom prst="leftBrace">
            <a:avLst>
              <a:gd name="adj1" fmla="val 8333"/>
              <a:gd name="adj2" fmla="val 49729"/>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4" name="文本框 33"/>
          <p:cNvSpPr txBox="1"/>
          <p:nvPr/>
        </p:nvSpPr>
        <p:spPr>
          <a:xfrm>
            <a:off x="168275" y="2767330"/>
            <a:ext cx="567690" cy="1814830"/>
          </a:xfrm>
          <a:prstGeom prst="rect">
            <a:avLst/>
          </a:prstGeom>
          <a:noFill/>
          <a:ln w="28575">
            <a:solidFill>
              <a:schemeClr val="tx1"/>
            </a:solidFill>
          </a:ln>
        </p:spPr>
        <p:txBody>
          <a:bodyPr wrap="square" rtlCol="0" anchor="t">
            <a:spAutoFit/>
          </a:bodyPr>
          <a:lstStyle/>
          <a:p>
            <a:pPr algn="l"/>
            <a:r>
              <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rPr>
              <a:t>叙述视角</a:t>
            </a:r>
            <a:endParaRPr lang="zh-CN" altLang="en-US" sz="2800" b="1">
              <a:solidFill>
                <a:srgbClr val="FF0000"/>
              </a:solidFill>
              <a:effectLst>
                <a:outerShdw blurRad="38100" dist="38100" dir="2700000" algn="tl">
                  <a:srgbClr val="000000">
                    <a:alpha val="43137"/>
                  </a:srgbClr>
                </a:outerShdw>
              </a:effectLst>
              <a:latin typeface="Malgun Gothic" panose="020B0503020000020004" charset="-127"/>
              <a:ea typeface="Malgun Gothic" panose="020B0503020000020004" charset="-127"/>
              <a:sym typeface="+mn-ea"/>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arn(inVertical)">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arn(inVertical)">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animBg="1"/>
      <p:bldP spid="29" grpId="0" bldLvl="0" animBg="1"/>
      <p:bldP spid="3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46405" y="158750"/>
            <a:ext cx="11130915" cy="897255"/>
          </a:xfrm>
        </p:spPr>
        <p:txBody>
          <a:bodyPr>
            <a:noAutofit/>
          </a:bodyPr>
          <a:p>
            <a:r>
              <a:rPr lang="zh-CN" altLang="zh-CN" sz="2800" kern="100">
                <a:latin typeface="Times New Roman" panose="02020603050405020304" charset="0"/>
                <a:ea typeface="方正中等线简体" panose="03000509000000000000" pitchFamily="65" charset="-122"/>
                <a:cs typeface="Times New Roman" panose="02020603050405020304" charset="0"/>
                <a:sym typeface="+mn-ea"/>
              </a:rPr>
              <a:t>当堂训练：</a:t>
            </a:r>
            <a:endParaRPr lang="zh-CN" altLang="zh-CN" sz="2800" kern="100">
              <a:latin typeface="Times New Roman" panose="02020603050405020304" charset="0"/>
              <a:ea typeface="方正中等线简体" panose="03000509000000000000" pitchFamily="65" charset="-122"/>
              <a:cs typeface="Times New Roman" panose="02020603050405020304" charset="0"/>
              <a:sym typeface="+mn-ea"/>
            </a:endParaRPr>
          </a:p>
        </p:txBody>
      </p:sp>
      <p:sp>
        <p:nvSpPr>
          <p:cNvPr id="3" name="内容占位符 2"/>
          <p:cNvSpPr>
            <a:spLocks noGrp="1"/>
          </p:cNvSpPr>
          <p:nvPr>
            <p:ph idx="1"/>
          </p:nvPr>
        </p:nvSpPr>
        <p:spPr>
          <a:xfrm>
            <a:off x="503555" y="2070735"/>
            <a:ext cx="11073765" cy="4178935"/>
          </a:xfrm>
        </p:spPr>
        <p:txBody>
          <a:bodyPr>
            <a:normAutofit fontScale="90000"/>
          </a:bodyPr>
          <a:p>
            <a:pPr marL="0" indent="0">
              <a:buNone/>
            </a:pPr>
            <a:endParaRPr lang="zh-CN" altLang="en-US" sz="2800">
              <a:solidFill>
                <a:srgbClr val="FF0000"/>
              </a:solidFill>
            </a:endParaRPr>
          </a:p>
          <a:p>
            <a:pPr marL="0" indent="0">
              <a:buNone/>
            </a:pPr>
            <a:r>
              <a:rPr lang="zh-CN" altLang="en-US" sz="2800">
                <a:solidFill>
                  <a:srgbClr val="FF0000"/>
                </a:solidFill>
              </a:rPr>
              <a:t>答案</a:t>
            </a:r>
            <a:r>
              <a:rPr lang="zh-CN" altLang="en-US" sz="2800"/>
              <a:t>　①以</a:t>
            </a:r>
            <a:r>
              <a:rPr lang="zh-CN" altLang="en-US" sz="2800">
                <a:solidFill>
                  <a:srgbClr val="FF0000"/>
                </a:solidFill>
              </a:rPr>
              <a:t>过来人的视角</a:t>
            </a:r>
            <a:r>
              <a:rPr lang="zh-CN" altLang="en-US" sz="2800"/>
              <a:t>，叙述一个时间跨度长、涉及人物多的命运故事，可使故事更加真实完整；</a:t>
            </a:r>
            <a:endParaRPr lang="zh-CN" altLang="en-US" sz="2800"/>
          </a:p>
          <a:p>
            <a:pPr marL="0" indent="0">
              <a:buNone/>
            </a:pPr>
            <a:r>
              <a:rPr lang="zh-CN" altLang="en-US" sz="2800"/>
              <a:t>②以</a:t>
            </a:r>
            <a:r>
              <a:rPr lang="zh-CN" altLang="en-US" sz="2800">
                <a:solidFill>
                  <a:srgbClr val="FF0000"/>
                </a:solidFill>
              </a:rPr>
              <a:t>故事中人物的有限视角</a:t>
            </a:r>
            <a:r>
              <a:rPr lang="zh-CN" altLang="en-US" sz="2800"/>
              <a:t>叙述故事，既能合理地隐藏一些故事环节，使叙事更集中，也有利于调动读者参与故事，增强故事的吸引力；</a:t>
            </a:r>
            <a:endParaRPr lang="zh-CN" altLang="en-US" sz="2800"/>
          </a:p>
          <a:p>
            <a:pPr marL="0" indent="0">
              <a:buNone/>
            </a:pPr>
            <a:r>
              <a:rPr lang="zh-CN" altLang="en-US" sz="2800"/>
              <a:t>③采用</a:t>
            </a:r>
            <a:r>
              <a:rPr lang="zh-CN" altLang="en-US" sz="2800">
                <a:solidFill>
                  <a:srgbClr val="FF0000"/>
                </a:solidFill>
              </a:rPr>
              <a:t>第一人称</a:t>
            </a:r>
            <a:r>
              <a:rPr lang="zh-CN" altLang="en-US" sz="2800"/>
              <a:t>叙述故事，既增强了故事的真实性，也使叙述更亲切。</a:t>
            </a:r>
            <a:endParaRPr lang="zh-CN" altLang="en-US" sz="2800"/>
          </a:p>
        </p:txBody>
      </p:sp>
      <p:sp>
        <p:nvSpPr>
          <p:cNvPr id="4" name="文本框 3"/>
          <p:cNvSpPr txBox="1"/>
          <p:nvPr/>
        </p:nvSpPr>
        <p:spPr>
          <a:xfrm>
            <a:off x="445770" y="974090"/>
            <a:ext cx="10710545" cy="1518920"/>
          </a:xfrm>
          <a:prstGeom prst="rect">
            <a:avLst/>
          </a:prstGeom>
          <a:noFill/>
        </p:spPr>
        <p:txBody>
          <a:bodyPr wrap="square" rtlCol="0">
            <a:noAutofit/>
          </a:bodyPr>
          <a:p>
            <a:r>
              <a:rPr lang="zh-CN" altLang="zh-CN" sz="2800" b="1" kern="100">
                <a:latin typeface="Times New Roman" panose="02020603050405020304" charset="0"/>
                <a:ea typeface="方正中等线简体" panose="03000509000000000000" pitchFamily="65" charset="-122"/>
                <a:cs typeface="Times New Roman" panose="02020603050405020304" charset="0"/>
                <a:sym typeface="+mn-ea"/>
              </a:rPr>
              <a:t>文本二指出，</a:t>
            </a:r>
            <a:r>
              <a:rPr lang="en-US" altLang="zh-CN" sz="2800" b="1" kern="100">
                <a:latin typeface="宋体" panose="02010600030101010101" pitchFamily="2" charset="-122"/>
                <a:ea typeface="方正中等线简体" panose="03000509000000000000" pitchFamily="65" charset="-122"/>
                <a:cs typeface="Times New Roman" panose="02020603050405020304" charset="0"/>
                <a:sym typeface="+mn-ea"/>
              </a:rPr>
              <a:t>“</a:t>
            </a:r>
            <a:r>
              <a:rPr lang="zh-CN" altLang="zh-CN" sz="2800" b="1" kern="100">
                <a:latin typeface="Times New Roman" panose="02020603050405020304" charset="0"/>
                <a:ea typeface="方正中等线简体" panose="03000509000000000000" pitchFamily="65" charset="-122"/>
                <a:cs typeface="Times New Roman" panose="02020603050405020304" charset="0"/>
                <a:sym typeface="+mn-ea"/>
              </a:rPr>
              <a:t>讲好故事是凡一平小说创作重要的美学追求</a:t>
            </a:r>
            <a:r>
              <a:rPr lang="en-US" altLang="zh-CN" sz="2800" b="1" kern="100">
                <a:latin typeface="宋体" panose="02010600030101010101" pitchFamily="2" charset="-122"/>
                <a:ea typeface="方正中等线简体" panose="03000509000000000000" pitchFamily="65" charset="-122"/>
                <a:cs typeface="Times New Roman" panose="02020603050405020304" charset="0"/>
                <a:sym typeface="+mn-ea"/>
              </a:rPr>
              <a:t>”</a:t>
            </a:r>
            <a:r>
              <a:rPr lang="zh-CN" altLang="zh-CN" sz="2800" b="1" kern="100">
                <a:latin typeface="Times New Roman" panose="02020603050405020304" charset="0"/>
                <a:ea typeface="方正中等线简体" panose="03000509000000000000" pitchFamily="65" charset="-122"/>
                <a:cs typeface="Times New Roman" panose="02020603050405020304" charset="0"/>
                <a:sym typeface="+mn-ea"/>
              </a:rPr>
              <a:t>，请从叙述角度、叙述人称两个层面，谈谈文本一是如何实践这一美学追求的。</a:t>
            </a:r>
            <a:endParaRPr lang="zh-CN" altLang="zh-CN" sz="2800" b="1" kern="100">
              <a:latin typeface="Times New Roman" panose="02020603050405020304" charset="0"/>
              <a:ea typeface="方正中等线简体" panose="03000509000000000000" pitchFamily="65"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66370" y="350520"/>
            <a:ext cx="11725910" cy="6156960"/>
          </a:xfrm>
          <a:prstGeom prst="rect">
            <a:avLst/>
          </a:prstGeom>
          <a:noFill/>
        </p:spPr>
        <p:txBody>
          <a:bodyPr wrap="square" rtlCol="0" anchor="t">
            <a:spAutoFit/>
          </a:bodyPr>
          <a:p>
            <a:pPr indent="0" fontAlgn="auto">
              <a:lnSpc>
                <a:spcPct val="128000"/>
              </a:lnSpc>
            </a:pPr>
            <a:r>
              <a:rPr lang="zh-CN" altLang="en-US" sz="2800" b="1">
                <a:sym typeface="+mn-ea"/>
              </a:rPr>
              <a:t>一天，我好不容易找来一块肉，正要美餐一顿，这时，树下走过来一只狐狸。我知道狐狸向来很狡猾，老是骗人。看来他今天又没安好心。我不理他，开始吃肉了。狐狸看见我在吃肉，馋得直流口水，急得在树底下直打转。看我把你馋死！我故意把吃肉的声音弄得很响。忽然，狐狸说话了：“尊敬的乌鸦小姐，你今天可真漂亮，不过听说你的歌声更美，是真的吗？”我一听就知道他葫芦里卖的是什么药，他是要引诱我张嘴，好骗我嘴里的肉。我没理它，仍然吃得津津有味。过了一会儿，狐狸看见我没理他，拔腿就走，边走边叹气说：“没想到碰到一个哑巴，他根本不会唱歌。”真气人，我平生最恨别人瞧不起我，今天可不能让一只狐狸给小看了。于是，我张开嘴巴，准备一展歌喉。不好，肉掉下去了。这只可恶的狐狸，叼起肉，一溜烟跑了。这个可恨的狐狸。</a:t>
            </a:r>
            <a:endParaRPr lang="zh-CN" altLang="en-US" sz="2800" b="1">
              <a:sym typeface="+mn-ea"/>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27990" y="415925"/>
            <a:ext cx="11149330" cy="6034405"/>
          </a:xfrm>
        </p:spPr>
        <p:txBody>
          <a:bodyPr>
            <a:noAutofit/>
          </a:bodyPr>
          <a:p>
            <a:pPr marL="0" indent="0">
              <a:buNone/>
            </a:pPr>
            <a:r>
              <a:rPr lang="zh-CN" altLang="en-US" sz="2700" b="1" spc="0">
                <a:solidFill>
                  <a:schemeClr val="tx1"/>
                </a:solidFill>
                <a:sym typeface="+mn-ea"/>
              </a:rPr>
              <a:t>我已经好几天没有吃一顿饱饭了，唉，生活可真不容易。我饥肠辘辘地走到一棵树下。忽然，我听到树上有动静，抬头一看，原来是一只乌鸦，不知从哪里偷来一块肉，一大块肉！足足有三两重。好，美味来了！我得充分发挥我的聪明才智，听说乌鸦爱慕虚荣？对，就从这里下手。我清了清嗓子，抬头对乌鸦说：“尊敬的乌鸦小姐，你今天可真漂亮，听说你的歌声更美，不知是不是这样？”乌鸦看了看我，没搭话。我想，这只乌鸦真狡猾，得赶快想办法，不然肉就被她吃光了。我又生一计，做出要走的样子，边走边说：“没想到我今天碰到一个哑巴，原来你根本就不会唱歌。”我偷眼瞧瞧乌鸦，看见她终于急了，只听“哇”的一声，那块肉掉了下来。啊，我终于靠智慧赢得了一块肉。</a:t>
            </a:r>
            <a:endParaRPr lang="zh-CN" altLang="en-US" sz="2700" b="1" spc="0">
              <a:solidFill>
                <a:schemeClr val="tx1"/>
              </a:solidFill>
            </a:endParaRPr>
          </a:p>
          <a:p>
            <a:endParaRPr lang="zh-CN" altLang="en-US" sz="2400" b="1" spc="0">
              <a:solidFill>
                <a:schemeClr val="tx1"/>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35915" y="235585"/>
            <a:ext cx="11740515" cy="6622415"/>
          </a:xfrm>
          <a:prstGeom prst="rect">
            <a:avLst/>
          </a:prstGeom>
          <a:noFill/>
        </p:spPr>
        <p:txBody>
          <a:bodyPr wrap="square" rtlCol="0" anchor="t">
            <a:noAutofit/>
          </a:bodyPr>
          <a:p>
            <a:pPr indent="0" fontAlgn="auto">
              <a:lnSpc>
                <a:spcPct val="128000"/>
              </a:lnSpc>
            </a:pPr>
            <a:r>
              <a:rPr lang="zh-CN" altLang="en-US" sz="3200" b="1">
                <a:uFillTx/>
                <a:sym typeface="+mn-ea"/>
              </a:rPr>
              <a:t>一天，一只乌鸦偷来一块肉，它停在树上，正要饱餐一顿，这时，树下走来一只狐狸。这只狐狸也正好肚子里饿得难受。当它看见树上乌鸦嘴上的那块肉时，已经垂涎三尺了。它想，怎样才能将肉骗过来呢？它想了想，灵机一动，抬头对乌鸦说：“尊敬的乌鸦小姐，你今天可真漂亮，不过据说你的歌声更美，不知是不是这样？”乌鸦一听，知道狐狸在打自己的主意，就闭口不理。狐狸看见此计不成，拔脚就走，边走边说：“没想到我今天碰到一只哑巴，原来你根本不会唱歌。”乌鸦一听，急了，赶紧张开嘴唱歌，就这样，肉掉</a:t>
            </a:r>
            <a:r>
              <a:rPr lang="zh-CN" altLang="en-US" sz="3200" b="1">
                <a:uFillTx/>
                <a:sym typeface="+mn-ea"/>
              </a:rPr>
              <a:t>了</a:t>
            </a:r>
            <a:r>
              <a:rPr lang="zh-CN" altLang="en-US" sz="3200" b="1">
                <a:uFillTx/>
                <a:sym typeface="+mn-ea"/>
              </a:rPr>
              <a:t>下去。狡猾的狐狸叼起肉，一溜烟跑了</a:t>
            </a:r>
            <a:r>
              <a:rPr lang="zh-CN" altLang="en-US" sz="3200" b="1">
                <a:sym typeface="+mn-ea"/>
              </a:rPr>
              <a:t>。</a:t>
            </a:r>
            <a:endParaRPr lang="zh-CN" altLang="en-US" sz="3200" b="1">
              <a:sym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dirty="0">
                <a:sym typeface="+mn-ea"/>
              </a:rPr>
              <a:t>二轮微专题复习</a:t>
            </a:r>
            <a:r>
              <a:rPr lang="en-US" altLang="zh-CN" dirty="0">
                <a:sym typeface="+mn-ea"/>
              </a:rPr>
              <a:t> </a:t>
            </a:r>
            <a:endParaRPr lang="zh-CN" altLang="en-US"/>
          </a:p>
        </p:txBody>
      </p:sp>
      <p:sp>
        <p:nvSpPr>
          <p:cNvPr id="3" name="副标题 2"/>
          <p:cNvSpPr>
            <a:spLocks noGrp="1"/>
          </p:cNvSpPr>
          <p:nvPr>
            <p:ph type="subTitle" idx="1"/>
          </p:nvPr>
        </p:nvSpPr>
        <p:spPr/>
        <p:txBody>
          <a:bodyPr/>
          <a:p>
            <a:r>
              <a:rPr lang="zh-CN" altLang="en-US" sz="4400" dirty="0">
                <a:sym typeface="+mn-ea"/>
              </a:rPr>
              <a:t>如何从叙述视角切入</a:t>
            </a:r>
            <a:r>
              <a:rPr lang="zh-CN" altLang="en-US" sz="4400" dirty="0">
                <a:sym typeface="+mn-ea"/>
              </a:rPr>
              <a:t>读懂小说？</a:t>
            </a:r>
            <a:endParaRPr lang="zh-CN" altLang="en-US" sz="4400" dirty="0">
              <a:sym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5214322" y="2153137"/>
            <a:ext cx="2158810" cy="1106805"/>
          </a:xfrm>
          <a:prstGeom prst="rect">
            <a:avLst/>
          </a:prstGeom>
          <a:noFill/>
        </p:spPr>
        <p:txBody>
          <a:bodyPr vert="horz" wrap="square" rtlCol="0">
            <a:spAutoFit/>
          </a:bodyPr>
          <a:lstStyle>
            <a:defPPr>
              <a:defRPr lang="zh-CN"/>
            </a:defPPr>
            <a:lvl1pPr algn="dist">
              <a:defRPr sz="13800">
                <a:solidFill>
                  <a:schemeClr val="bg1"/>
                </a:solidFill>
                <a:latin typeface="钟齐李洤标准草书符号" panose="02010600030101010101" pitchFamily="2" charset="-122"/>
                <a:ea typeface="钟齐李洤标准草书符号" panose="02010600030101010101" pitchFamily="2" charset="-122"/>
              </a:defRPr>
            </a:lvl1pPr>
          </a:lstStyle>
          <a:p>
            <a:pPr algn="l"/>
            <a:r>
              <a:rPr lang="zh-CN" altLang="en-US" sz="6600">
                <a:solidFill>
                  <a:srgbClr val="2C3B5A"/>
                </a:solidFill>
                <a:latin typeface="+mj-ea"/>
                <a:ea typeface="+mj-ea"/>
              </a:rPr>
              <a:t>概念</a:t>
            </a:r>
            <a:endParaRPr lang="zh-CN" altLang="en-US" sz="6600">
              <a:solidFill>
                <a:srgbClr val="2C3B5A"/>
              </a:solidFill>
              <a:latin typeface="+mj-ea"/>
              <a:ea typeface="+mj-ea"/>
            </a:endParaRPr>
          </a:p>
        </p:txBody>
      </p:sp>
      <p:sp>
        <p:nvSpPr>
          <p:cNvPr id="49" name="矩形 48"/>
          <p:cNvSpPr/>
          <p:nvPr>
            <p:custDataLst>
              <p:tags r:id="rId2"/>
            </p:custDataLst>
          </p:nvPr>
        </p:nvSpPr>
        <p:spPr>
          <a:xfrm>
            <a:off x="1525812" y="3595161"/>
            <a:ext cx="9286230" cy="1370965"/>
          </a:xfrm>
          <a:prstGeom prst="rect">
            <a:avLst/>
          </a:prstGeom>
          <a:noFill/>
          <a:effectLst/>
        </p:spPr>
        <p:txBody>
          <a:bodyPr vert="horz" wrap="square" rtlCol="0">
            <a:spAutoFit/>
          </a:bodyPr>
          <a:lstStyle/>
          <a:p>
            <a:pPr algn="ctr">
              <a:lnSpc>
                <a:spcPct val="130000"/>
              </a:lnSpc>
            </a:pPr>
            <a:r>
              <a:rPr lang="zh-CN" altLang="en-US" sz="3200" spc="300">
                <a:solidFill>
                  <a:schemeClr val="tx1">
                    <a:lumMod val="95000"/>
                    <a:lumOff val="5000"/>
                  </a:schemeClr>
                </a:solidFill>
                <a:latin typeface="+mj-ea"/>
                <a:ea typeface="+mj-ea"/>
              </a:rPr>
              <a:t>叙述视角也称叙述聚焦，是指叙述语言中对故事内容进行</a:t>
            </a:r>
            <a:r>
              <a:rPr lang="zh-CN" altLang="en-US" sz="3200" b="1" u="sng" spc="300">
                <a:solidFill>
                  <a:srgbClr val="C00000"/>
                </a:solidFill>
                <a:latin typeface="+mj-ea"/>
                <a:ea typeface="+mj-ea"/>
              </a:rPr>
              <a:t>观察和讲述</a:t>
            </a:r>
            <a:r>
              <a:rPr lang="zh-CN" altLang="en-US" sz="3200" spc="300">
                <a:solidFill>
                  <a:schemeClr val="tx1">
                    <a:lumMod val="95000"/>
                    <a:lumOff val="5000"/>
                  </a:schemeClr>
                </a:solidFill>
                <a:latin typeface="+mj-ea"/>
                <a:ea typeface="+mj-ea"/>
              </a:rPr>
              <a:t>的特定角度。</a:t>
            </a:r>
            <a:endParaRPr lang="zh-CN" altLang="en-US" sz="3200" spc="300">
              <a:solidFill>
                <a:schemeClr val="tx1">
                  <a:lumMod val="95000"/>
                  <a:lumOff val="5000"/>
                </a:schemeClr>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slow" p14:dur="125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56" presetClass="entr" presetSubtype="0" fill="hold" grpId="0" nodeType="withEffect">
                                  <p:stCondLst>
                                    <p:cond delay="0"/>
                                  </p:stCondLst>
                                  <p:iterate type="lt">
                                    <p:tmPct val="10000"/>
                                  </p:iterate>
                                  <p:childTnLst>
                                    <p:set>
                                      <p:cBhvr>
                                        <p:cTn id="9" dur="1" fill="hold">
                                          <p:stCondLst>
                                            <p:cond delay="0"/>
                                          </p:stCondLst>
                                        </p:cTn>
                                        <p:tgtEl>
                                          <p:spTgt spid="49"/>
                                        </p:tgtEl>
                                        <p:attrNameLst>
                                          <p:attrName>style.visibility</p:attrName>
                                        </p:attrNameLst>
                                      </p:cBhvr>
                                      <p:to>
                                        <p:strVal val="visible"/>
                                      </p:to>
                                    </p:set>
                                    <p:anim by="(-#ppt_w*2)" calcmode="lin" valueType="num">
                                      <p:cBhvr rctx="PPT">
                                        <p:cTn id="10" dur="375" autoRev="1" fill="hold">
                                          <p:stCondLst>
                                            <p:cond delay="0"/>
                                          </p:stCondLst>
                                        </p:cTn>
                                        <p:tgtEl>
                                          <p:spTgt spid="49"/>
                                        </p:tgtEl>
                                        <p:attrNameLst>
                                          <p:attrName>ppt_w</p:attrName>
                                        </p:attrNameLst>
                                      </p:cBhvr>
                                    </p:anim>
                                    <p:anim by="(#ppt_w*0.50)" calcmode="lin" valueType="num">
                                      <p:cBhvr>
                                        <p:cTn id="11" dur="375" decel="50000" autoRev="1" fill="hold">
                                          <p:stCondLst>
                                            <p:cond delay="0"/>
                                          </p:stCondLst>
                                        </p:cTn>
                                        <p:tgtEl>
                                          <p:spTgt spid="49"/>
                                        </p:tgtEl>
                                        <p:attrNameLst>
                                          <p:attrName>ppt_x</p:attrName>
                                        </p:attrNameLst>
                                      </p:cBhvr>
                                    </p:anim>
                                    <p:anim from="(-#ppt_h/2)" to="(#ppt_y)" calcmode="lin" valueType="num">
                                      <p:cBhvr>
                                        <p:cTn id="12" dur="750" fill="hold">
                                          <p:stCondLst>
                                            <p:cond delay="0"/>
                                          </p:stCondLst>
                                        </p:cTn>
                                        <p:tgtEl>
                                          <p:spTgt spid="49"/>
                                        </p:tgtEl>
                                        <p:attrNameLst>
                                          <p:attrName>ppt_y</p:attrName>
                                        </p:attrNameLst>
                                      </p:cBhvr>
                                    </p:anim>
                                    <p:animRot by="21600000">
                                      <p:cBhvr>
                                        <p:cTn id="13" dur="750" fill="hold">
                                          <p:stCondLst>
                                            <p:cond delay="0"/>
                                          </p:stCondLst>
                                        </p:cTn>
                                        <p:tgtEl>
                                          <p:spTgt spid="4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665989" y="2265028"/>
            <a:ext cx="4479721" cy="369332"/>
          </a:xfrm>
          <a:prstGeom prst="rect">
            <a:avLst/>
          </a:prstGeom>
          <a:noFill/>
        </p:spPr>
        <p:txBody>
          <a:bodyPr wrap="square" rtlCol="0">
            <a:spAutoFit/>
          </a:bodyPr>
          <a:lstStyle/>
          <a:p>
            <a:endParaRPr lang="zh-CN" altLang="en-US" dirty="0"/>
          </a:p>
        </p:txBody>
      </p:sp>
      <p:sp>
        <p:nvSpPr>
          <p:cNvPr id="3" name="文本框 2"/>
          <p:cNvSpPr txBox="1"/>
          <p:nvPr/>
        </p:nvSpPr>
        <p:spPr>
          <a:xfrm>
            <a:off x="739775" y="367030"/>
            <a:ext cx="7972425" cy="1014730"/>
          </a:xfrm>
          <a:prstGeom prst="rect">
            <a:avLst/>
          </a:prstGeom>
          <a:noFill/>
        </p:spPr>
        <p:txBody>
          <a:bodyPr wrap="square" rtlCol="0">
            <a:spAutoFit/>
          </a:bodyPr>
          <a:p>
            <a:r>
              <a:rPr lang="zh-CN" altLang="en-US" sz="6000"/>
              <a:t>试题回顾，读题读文</a:t>
            </a:r>
            <a:endParaRPr lang="zh-CN" altLang="en-US" sz="6000"/>
          </a:p>
        </p:txBody>
      </p:sp>
      <p:sp>
        <p:nvSpPr>
          <p:cNvPr id="4" name="文本框 3"/>
          <p:cNvSpPr txBox="1"/>
          <p:nvPr/>
        </p:nvSpPr>
        <p:spPr>
          <a:xfrm>
            <a:off x="539115" y="1877060"/>
            <a:ext cx="10876280" cy="4565650"/>
          </a:xfrm>
          <a:prstGeom prst="rect">
            <a:avLst/>
          </a:prstGeom>
          <a:noFill/>
        </p:spPr>
        <p:txBody>
          <a:bodyPr wrap="square" rtlCol="0">
            <a:noAutofit/>
          </a:bodyPr>
          <a:p>
            <a:pPr>
              <a:lnSpc>
                <a:spcPct val="128000"/>
              </a:lnSpc>
              <a:spcBef>
                <a:spcPts val="0"/>
              </a:spcBef>
              <a:spcAft>
                <a:spcPts val="0"/>
              </a:spcAft>
            </a:pPr>
            <a:r>
              <a:rPr lang="zh-CN" altLang="en-US" sz="4400"/>
              <a:t>请写出文中所有的人物事件。</a:t>
            </a:r>
            <a:endParaRPr lang="zh-CN" altLang="en-US" sz="4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35915" y="1042670"/>
            <a:ext cx="11856085" cy="4982845"/>
          </a:xfrm>
          <a:prstGeom prst="rect">
            <a:avLst/>
          </a:prstGeom>
          <a:noFill/>
        </p:spPr>
        <p:txBody>
          <a:bodyPr wrap="square" rtlCol="0" anchor="t">
            <a:noAutofit/>
          </a:bodyPr>
          <a:p>
            <a:pPr>
              <a:lnSpc>
                <a:spcPct val="128000"/>
              </a:lnSpc>
              <a:spcBef>
                <a:spcPts val="0"/>
              </a:spcBef>
              <a:spcAft>
                <a:spcPts val="0"/>
              </a:spcAft>
            </a:pPr>
            <a:r>
              <a:rPr lang="en-US" altLang="zh-CN" sz="2800">
                <a:sym typeface="+mn-ea"/>
              </a:rPr>
              <a:t>1</a:t>
            </a:r>
            <a:r>
              <a:rPr lang="zh-CN" altLang="en-US" sz="2800">
                <a:sym typeface="+mn-ea"/>
              </a:rPr>
              <a:t>、城里人的喜欢中看不中用的东西；</a:t>
            </a:r>
            <a:endParaRPr lang="zh-CN" altLang="en-US" sz="2800"/>
          </a:p>
          <a:p>
            <a:pPr>
              <a:lnSpc>
                <a:spcPct val="128000"/>
              </a:lnSpc>
              <a:spcBef>
                <a:spcPts val="0"/>
              </a:spcBef>
              <a:spcAft>
                <a:spcPts val="0"/>
              </a:spcAft>
            </a:pPr>
            <a:r>
              <a:rPr lang="en-US" altLang="zh-CN" sz="2800">
                <a:sym typeface="+mn-ea"/>
              </a:rPr>
              <a:t>2</a:t>
            </a:r>
            <a:r>
              <a:rPr lang="zh-CN" altLang="en-US" sz="2800">
                <a:sym typeface="+mn-ea"/>
              </a:rPr>
              <a:t>、城里人不喜欢懂鱼的人而喜欢养鱼的人；</a:t>
            </a:r>
            <a:endParaRPr lang="zh-CN" altLang="en-US" sz="2800"/>
          </a:p>
          <a:p>
            <a:pPr>
              <a:lnSpc>
                <a:spcPct val="128000"/>
              </a:lnSpc>
              <a:spcBef>
                <a:spcPts val="0"/>
              </a:spcBef>
              <a:spcAft>
                <a:spcPts val="0"/>
              </a:spcAft>
            </a:pPr>
            <a:r>
              <a:rPr lang="en-US" altLang="zh-CN" sz="2800">
                <a:sym typeface="+mn-ea"/>
              </a:rPr>
              <a:t>3</a:t>
            </a:r>
            <a:r>
              <a:rPr lang="zh-CN" altLang="en-US" sz="2800">
                <a:sym typeface="+mn-ea"/>
              </a:rPr>
              <a:t>、城里的鱼花里胡哨的。（古怪的鱼）</a:t>
            </a:r>
            <a:endParaRPr lang="zh-CN" altLang="en-US" sz="2800"/>
          </a:p>
          <a:p>
            <a:pPr>
              <a:lnSpc>
                <a:spcPct val="128000"/>
              </a:lnSpc>
              <a:spcBef>
                <a:spcPts val="0"/>
              </a:spcBef>
              <a:spcAft>
                <a:spcPts val="0"/>
              </a:spcAft>
            </a:pPr>
            <a:r>
              <a:rPr lang="en-US" altLang="zh-CN" sz="2800">
                <a:sym typeface="+mn-ea"/>
              </a:rPr>
              <a:t>4</a:t>
            </a:r>
            <a:r>
              <a:rPr lang="zh-CN" altLang="en-US" sz="2800">
                <a:sym typeface="+mn-ea"/>
              </a:rPr>
              <a:t>、地图鱼和泥鳅都是鱼，但城里人却有泥鳅来养活那些不伦不类的鱼；地图鱼只吃泥鳅；</a:t>
            </a:r>
            <a:endParaRPr lang="zh-CN" altLang="en-US" sz="2800"/>
          </a:p>
          <a:p>
            <a:pPr>
              <a:lnSpc>
                <a:spcPct val="128000"/>
              </a:lnSpc>
              <a:spcBef>
                <a:spcPts val="0"/>
              </a:spcBef>
              <a:spcAft>
                <a:spcPts val="0"/>
              </a:spcAft>
            </a:pPr>
            <a:r>
              <a:rPr lang="en-US" altLang="zh-CN" sz="2800">
                <a:sym typeface="+mn-ea"/>
              </a:rPr>
              <a:t>5</a:t>
            </a:r>
            <a:r>
              <a:rPr lang="zh-CN" altLang="en-US" sz="2800">
                <a:sym typeface="+mn-ea"/>
              </a:rPr>
              <a:t>、城里人钓鱼地点和方式奇怪。都在钓鱼馆用钩子钩鱼；</a:t>
            </a:r>
            <a:endParaRPr lang="zh-CN" altLang="en-US" sz="2800"/>
          </a:p>
          <a:p>
            <a:pPr>
              <a:lnSpc>
                <a:spcPct val="128000"/>
              </a:lnSpc>
              <a:spcBef>
                <a:spcPts val="0"/>
              </a:spcBef>
              <a:spcAft>
                <a:spcPts val="0"/>
              </a:spcAft>
            </a:pPr>
            <a:r>
              <a:rPr lang="en-US" altLang="zh-CN" sz="2800">
                <a:sym typeface="+mn-ea"/>
              </a:rPr>
              <a:t>6</a:t>
            </a:r>
            <a:r>
              <a:rPr lang="zh-CN" altLang="en-US" sz="2800">
                <a:sym typeface="+mn-ea"/>
              </a:rPr>
              <a:t>、城里人不关心江和江里有没有鱼。</a:t>
            </a:r>
            <a:endParaRPr lang="zh-CN" altLang="en-US" sz="2800"/>
          </a:p>
          <a:p>
            <a:pPr>
              <a:lnSpc>
                <a:spcPct val="128000"/>
              </a:lnSpc>
              <a:spcBef>
                <a:spcPts val="0"/>
              </a:spcBef>
              <a:spcAft>
                <a:spcPts val="0"/>
              </a:spcAft>
            </a:pPr>
            <a:r>
              <a:rPr lang="en-US" altLang="zh-CN" sz="2800">
                <a:sym typeface="+mn-ea"/>
              </a:rPr>
              <a:t>7</a:t>
            </a:r>
            <a:r>
              <a:rPr lang="zh-CN" altLang="en-US" sz="2800">
                <a:sym typeface="+mn-ea"/>
              </a:rPr>
              <a:t>、城里人对江水臭了毫不在意，却不让人在江边搭窝棚。</a:t>
            </a:r>
            <a:endParaRPr lang="zh-CN" altLang="en-US" sz="280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273810" y="1367155"/>
            <a:ext cx="9632315" cy="1753235"/>
          </a:xfrm>
          <a:prstGeom prst="rect">
            <a:avLst/>
          </a:prstGeom>
          <a:noFill/>
        </p:spPr>
        <p:txBody>
          <a:bodyPr wrap="square" rtlCol="0" anchor="t">
            <a:spAutoFit/>
          </a:bodyPr>
          <a:p>
            <a:r>
              <a:rPr lang="zh-CN" altLang="en-US" sz="5400">
                <a:sym typeface="+mn-ea"/>
              </a:rPr>
              <a:t>本文还有哪些人？他们觉得老人奇怪吗？</a:t>
            </a:r>
            <a:endParaRPr lang="zh-CN" altLang="en-US" sz="5400">
              <a:sym typeface="+mn-ea"/>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wm#"/>
  <p:tag name="KSO_WM_TEMPLATE_CATEGORY" val="custom"/>
  <p:tag name="KSO_WM_TEMPLATE_INDEX" val="20205176"/>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AS_UNIQUEID" val="7137"/>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AS_UNIQUEID" val="7138"/>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COMMONDATA" val="eyJoZGlkIjoiZTIwMWZjZWUwZjEwODdlODk1ODA5YTJjZTdkNmI2N2IifQ=="/>
  <p:tag name="KSO_WPP_MARK_KEY" val="90dea125-2a39-4d9a-812d-2ba4e080a58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2135</Words>
  <Application>WPS 演示</Application>
  <PresentationFormat>宽屏</PresentationFormat>
  <Paragraphs>77</Paragraphs>
  <Slides>14</Slides>
  <Notes>4</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14</vt:i4>
      </vt:variant>
    </vt:vector>
  </HeadingPairs>
  <TitlesOfParts>
    <vt:vector size="28" baseType="lpstr">
      <vt:lpstr>Arial</vt:lpstr>
      <vt:lpstr>宋体</vt:lpstr>
      <vt:lpstr>Wingdings</vt:lpstr>
      <vt:lpstr>Wingdings</vt:lpstr>
      <vt:lpstr>钟齐李洤标准草书符号</vt:lpstr>
      <vt:lpstr>Times New Roman</vt:lpstr>
      <vt:lpstr>方正中等线简体</vt:lpstr>
      <vt:lpstr>Courier New</vt:lpstr>
      <vt:lpstr>楷体</vt:lpstr>
      <vt:lpstr>Malgun Gothic</vt:lpstr>
      <vt:lpstr>微软雅黑</vt:lpstr>
      <vt:lpstr>Arial Unicode MS</vt:lpstr>
      <vt:lpstr>Calibri</vt:lpstr>
      <vt:lpstr>Office 主题​​</vt:lpstr>
      <vt:lpstr>联考试题《老人和鱼》</vt:lpstr>
      <vt:lpstr>PowerPoint 演示文稿</vt:lpstr>
      <vt:lpstr>PowerPoint 演示文稿</vt:lpstr>
      <vt:lpstr>PowerPoint 演示文稿</vt:lpstr>
      <vt:lpstr>二轮微专题复习 </vt:lpstr>
      <vt:lpstr>PowerPoint 演示文稿</vt:lpstr>
      <vt:lpstr>PowerPoint 演示文稿</vt:lpstr>
      <vt:lpstr>PowerPoint 演示文稿</vt:lpstr>
      <vt:lpstr>PowerPoint 演示文稿</vt:lpstr>
      <vt:lpstr>第9题·有人认为：“环境文学”题材局限于人与自然的关系，而“生态文学”表现人与自然的关系已经深入到人的精神之中。《老人和鱼》这篇小说更适合归类为哪种文学题材，请结合本文谈一谈你的理解。</vt:lpstr>
      <vt:lpstr>叙述视角和叙述人称</vt:lpstr>
      <vt:lpstr>PowerPoint 演示文稿</vt:lpstr>
      <vt:lpstr>PowerPoint 演示文稿</vt:lpstr>
      <vt:lpstr>当堂训练：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尊酒烟萝</cp:lastModifiedBy>
  <cp:revision>179</cp:revision>
  <dcterms:created xsi:type="dcterms:W3CDTF">2019-06-19T02:08:00Z</dcterms:created>
  <dcterms:modified xsi:type="dcterms:W3CDTF">2023-03-14T01:43:22Z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ICV">
    <vt:lpwstr>3980EEF017744DF1B891ACE164E54138</vt:lpwstr>
  </property>
</Properties>
</file>