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5" r:id="rId4"/>
    <p:sldId id="266" r:id="rId5"/>
    <p:sldId id="258" r:id="rId6"/>
    <p:sldId id="259" r:id="rId7"/>
    <p:sldId id="267" r:id="rId8"/>
    <p:sldId id="260" r:id="rId9"/>
    <p:sldId id="261" r:id="rId10"/>
    <p:sldId id="269" r:id="rId11"/>
    <p:sldId id="268" r:id="rId12"/>
    <p:sldId id="270" r:id="rId13"/>
    <p:sldId id="262" r:id="rId14"/>
    <p:sldId id="263" r:id="rId15"/>
    <p:sldId id="271" r:id="rId16"/>
    <p:sldId id="272" r:id="rId17"/>
    <p:sldId id="273" r:id="rId18"/>
    <p:sldId id="27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F99B3-CFAF-43D9-A7EC-06192BF4048C}" type="datetimeFigureOut">
              <a:rPr lang="zh-CN" altLang="en-US" smtClean="0"/>
              <a:t>2023/2/11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5C23F-1E32-4E40-9A35-C928AC0C57CE}" type="slidenum">
              <a:rPr lang="zh-CN" altLang="en-US" smtClean="0"/>
              <a:t>‹#›</a:t>
            </a:fld>
            <a:endParaRPr lang="zh-CN" altLang="en-US"/>
          </a:p>
        </p:txBody>
      </p:sp>
    </p:spTree>
    <p:extLst>
      <p:ext uri="{BB962C8B-B14F-4D97-AF65-F5344CB8AC3E}">
        <p14:creationId xmlns:p14="http://schemas.microsoft.com/office/powerpoint/2010/main" val="283960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58039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5D3286BE-E598-4621-ABF9-E77B9813C17E}" type="datetimeFigureOut">
              <a:rPr lang="zh-CN" altLang="en-US" smtClean="0"/>
              <a:t>2023/2/10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3431129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3286BE-E598-4621-ABF9-E77B9813C17E}" type="datetimeFigureOut">
              <a:rPr lang="zh-CN" altLang="en-US" smtClean="0"/>
              <a:t>2023/2/10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41681332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3286BE-E598-4621-ABF9-E77B9813C17E}" type="datetimeFigureOut">
              <a:rPr lang="zh-CN" altLang="en-US" smtClean="0"/>
              <a:t>2023/2/10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22811738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034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3286BE-E598-4621-ABF9-E77B9813C17E}" type="datetimeFigureOut">
              <a:rPr lang="zh-CN" altLang="en-US" smtClean="0"/>
              <a:t>2023/2/10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32599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5D3286BE-E598-4621-ABF9-E77B9813C17E}" type="datetimeFigureOut">
              <a:rPr lang="zh-CN" altLang="en-US" smtClean="0"/>
              <a:t>2023/2/10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17813478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D3286BE-E598-4621-ABF9-E77B9813C17E}" type="datetimeFigureOut">
              <a:rPr lang="zh-CN" altLang="en-US" smtClean="0"/>
              <a:t>2023/2/10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6513414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D3286BE-E598-4621-ABF9-E77B9813C17E}" type="datetimeFigureOut">
              <a:rPr lang="zh-CN" altLang="en-US" smtClean="0"/>
              <a:t>2023/2/10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373050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D3286BE-E598-4621-ABF9-E77B9813C17E}" type="datetimeFigureOut">
              <a:rPr lang="zh-CN" altLang="en-US" smtClean="0"/>
              <a:t>2023/2/10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31566815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3286BE-E598-4621-ABF9-E77B9813C17E}" type="datetimeFigureOut">
              <a:rPr lang="zh-CN" altLang="en-US" smtClean="0"/>
              <a:t>2023/2/10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12075079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D3286BE-E598-4621-ABF9-E77B9813C17E}" type="datetimeFigureOut">
              <a:rPr lang="zh-CN" altLang="en-US" smtClean="0"/>
              <a:t>2023/2/10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37368342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D3286BE-E598-4621-ABF9-E77B9813C17E}" type="datetimeFigureOut">
              <a:rPr lang="zh-CN" altLang="en-US" smtClean="0"/>
              <a:t>2023/2/10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29327264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286BE-E598-4621-ABF9-E77B9813C17E}" type="datetimeFigureOut">
              <a:rPr lang="zh-CN" altLang="en-US" smtClean="0"/>
              <a:t>2023/2/10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2312C-66CF-414D-B8BA-7EEF732E2293}" type="slidenum">
              <a:rPr lang="zh-CN" altLang="en-US" smtClean="0"/>
              <a:t>‹#›</a:t>
            </a:fld>
            <a:endParaRPr lang="zh-CN" altLang="en-US"/>
          </a:p>
        </p:txBody>
      </p:sp>
    </p:spTree>
    <p:extLst>
      <p:ext uri="{BB962C8B-B14F-4D97-AF65-F5344CB8AC3E}">
        <p14:creationId xmlns:p14="http://schemas.microsoft.com/office/powerpoint/2010/main" val="332453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dirty="0" smtClean="0"/>
              <a:t>2023</a:t>
            </a:r>
            <a:r>
              <a:rPr lang="zh-CN" altLang="en-US" dirty="0" smtClean="0"/>
              <a:t>届高三生物期末调研试卷试题分析</a:t>
            </a:r>
            <a:r>
              <a:rPr lang="en-US" altLang="zh-CN" dirty="0" smtClean="0"/>
              <a:t>2</a:t>
            </a:r>
            <a:endParaRPr lang="zh-CN" altLang="en-US" dirty="0"/>
          </a:p>
        </p:txBody>
      </p:sp>
      <p:sp>
        <p:nvSpPr>
          <p:cNvPr id="3" name="副标题 2"/>
          <p:cNvSpPr>
            <a:spLocks noGrp="1"/>
          </p:cNvSpPr>
          <p:nvPr>
            <p:ph type="subTitle" idx="1"/>
          </p:nvPr>
        </p:nvSpPr>
        <p:spPr>
          <a:xfrm>
            <a:off x="1524000" y="4484907"/>
            <a:ext cx="9144000" cy="1655762"/>
          </a:xfrm>
        </p:spPr>
        <p:txBody>
          <a:bodyPr/>
          <a:lstStyle/>
          <a:p>
            <a:r>
              <a:rPr lang="zh-CN" altLang="en-US" dirty="0" smtClean="0"/>
              <a:t>李旭   南京师范大学附属中学</a:t>
            </a:r>
          </a:p>
          <a:p>
            <a:endParaRPr lang="zh-CN" altLang="en-US" dirty="0"/>
          </a:p>
        </p:txBody>
      </p:sp>
    </p:spTree>
    <p:extLst>
      <p:ext uri="{BB962C8B-B14F-4D97-AF65-F5344CB8AC3E}">
        <p14:creationId xmlns:p14="http://schemas.microsoft.com/office/powerpoint/2010/main" val="4140369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426779" y="2444806"/>
            <a:ext cx="9052034" cy="3301234"/>
          </a:xfrm>
          <a:prstGeom prst="rect">
            <a:avLst/>
          </a:prstGeom>
        </p:spPr>
      </p:pic>
      <p:sp>
        <p:nvSpPr>
          <p:cNvPr id="2" name="标题 1"/>
          <p:cNvSpPr>
            <a:spLocks noGrp="1"/>
          </p:cNvSpPr>
          <p:nvPr>
            <p:ph type="title"/>
          </p:nvPr>
        </p:nvSpPr>
        <p:spPr/>
        <p:txBody>
          <a:bodyPr/>
          <a:lstStyle/>
          <a:p>
            <a:r>
              <a:rPr lang="en-US" altLang="zh-CN" dirty="0" smtClean="0">
                <a:solidFill>
                  <a:srgbClr val="002060"/>
                </a:solidFill>
              </a:rPr>
              <a:t>DNA</a:t>
            </a:r>
            <a:r>
              <a:rPr lang="zh-CN" altLang="en-US" dirty="0" smtClean="0">
                <a:solidFill>
                  <a:srgbClr val="002060"/>
                </a:solidFill>
              </a:rPr>
              <a:t>的</a:t>
            </a:r>
            <a:r>
              <a:rPr lang="zh-CN" altLang="zh-CN" dirty="0" smtClean="0">
                <a:solidFill>
                  <a:srgbClr val="002060"/>
                </a:solidFill>
              </a:rPr>
              <a:t>热稳定性</a:t>
            </a:r>
            <a:endParaRPr lang="zh-CN" altLang="en-US" dirty="0">
              <a:solidFill>
                <a:srgbClr val="002060"/>
              </a:solidFill>
            </a:endParaRPr>
          </a:p>
        </p:txBody>
      </p:sp>
      <p:sp>
        <p:nvSpPr>
          <p:cNvPr id="3" name="内容占位符 2"/>
          <p:cNvSpPr>
            <a:spLocks noGrp="1"/>
          </p:cNvSpPr>
          <p:nvPr>
            <p:ph idx="1"/>
          </p:nvPr>
        </p:nvSpPr>
        <p:spPr/>
        <p:txBody>
          <a:bodyPr/>
          <a:lstStyle/>
          <a:p>
            <a:r>
              <a:rPr lang="en-US" altLang="zh-CN" dirty="0" smtClean="0"/>
              <a:t>DNA</a:t>
            </a:r>
            <a:r>
              <a:rPr lang="zh-CN" altLang="en-US" dirty="0" smtClean="0"/>
              <a:t>碱基中</a:t>
            </a:r>
            <a:r>
              <a:rPr lang="en-US" altLang="zh-CN" dirty="0" smtClean="0"/>
              <a:t>G</a:t>
            </a:r>
            <a:r>
              <a:rPr lang="zh-CN" altLang="en-US" dirty="0" smtClean="0"/>
              <a:t>与</a:t>
            </a:r>
            <a:r>
              <a:rPr lang="en-US" altLang="zh-CN" dirty="0" smtClean="0"/>
              <a:t>C</a:t>
            </a:r>
            <a:r>
              <a:rPr lang="zh-CN" altLang="en-US" dirty="0" smtClean="0"/>
              <a:t>之间形成</a:t>
            </a:r>
            <a:r>
              <a:rPr lang="en-US" altLang="zh-CN" dirty="0" smtClean="0"/>
              <a:t>3</a:t>
            </a:r>
            <a:r>
              <a:rPr lang="zh-CN" altLang="en-US" dirty="0" smtClean="0"/>
              <a:t>个氢键而</a:t>
            </a:r>
            <a:r>
              <a:rPr lang="en-US" altLang="zh-CN" dirty="0" smtClean="0"/>
              <a:t>A</a:t>
            </a:r>
            <a:r>
              <a:rPr lang="zh-CN" altLang="en-US" dirty="0" smtClean="0"/>
              <a:t>与</a:t>
            </a:r>
            <a:r>
              <a:rPr lang="en-US" altLang="zh-CN" dirty="0" smtClean="0"/>
              <a:t>T</a:t>
            </a:r>
            <a:r>
              <a:rPr lang="zh-CN" altLang="en-US" dirty="0" smtClean="0"/>
              <a:t>之间形成</a:t>
            </a:r>
            <a:r>
              <a:rPr lang="en-US" altLang="zh-CN" dirty="0" smtClean="0"/>
              <a:t>2</a:t>
            </a:r>
            <a:r>
              <a:rPr lang="zh-CN" altLang="en-US" dirty="0" smtClean="0"/>
              <a:t>个氢键，氢键数越多，其</a:t>
            </a:r>
            <a:r>
              <a:rPr lang="en-US" altLang="zh-CN" dirty="0" smtClean="0"/>
              <a:t>DNA</a:t>
            </a:r>
            <a:r>
              <a:rPr lang="zh-CN" altLang="en-US" dirty="0" smtClean="0"/>
              <a:t>分子的热稳定性越好。</a:t>
            </a:r>
            <a:endParaRPr lang="zh-CN" altLang="en-US" dirty="0"/>
          </a:p>
        </p:txBody>
      </p:sp>
      <p:sp>
        <p:nvSpPr>
          <p:cNvPr id="5" name="矩形 4"/>
          <p:cNvSpPr/>
          <p:nvPr/>
        </p:nvSpPr>
        <p:spPr>
          <a:xfrm>
            <a:off x="1366345" y="2753710"/>
            <a:ext cx="1008993" cy="536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40110" y="4971393"/>
            <a:ext cx="3016469" cy="1205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47256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57654"/>
            <a:ext cx="10515600" cy="6831725"/>
          </a:xfrm>
        </p:spPr>
        <p:txBody>
          <a:bodyPr>
            <a:normAutofit/>
          </a:bodyPr>
          <a:lstStyle/>
          <a:p>
            <a:r>
              <a:rPr lang="zh-CN" altLang="en-US" dirty="0" smtClean="0"/>
              <a:t>碱基置换突变</a:t>
            </a:r>
          </a:p>
          <a:p>
            <a:r>
              <a:rPr lang="zh-CN" altLang="en-US" dirty="0" smtClean="0">
                <a:solidFill>
                  <a:schemeClr val="accent5"/>
                </a:solidFill>
              </a:rPr>
              <a:t>指</a:t>
            </a:r>
            <a:r>
              <a:rPr lang="en-US" altLang="zh-CN" dirty="0" smtClean="0">
                <a:solidFill>
                  <a:schemeClr val="accent5"/>
                </a:solidFill>
              </a:rPr>
              <a:t>DNA</a:t>
            </a:r>
            <a:r>
              <a:rPr lang="zh-CN" altLang="en-US" dirty="0" smtClean="0">
                <a:solidFill>
                  <a:schemeClr val="accent5"/>
                </a:solidFill>
              </a:rPr>
              <a:t>分子中一个碱基对被另一个不同的碱基对取代所引起的突变，也称为点突变。</a:t>
            </a:r>
            <a:endParaRPr lang="en-US" altLang="zh-CN" dirty="0" smtClean="0">
              <a:solidFill>
                <a:schemeClr val="accent5"/>
              </a:solidFill>
            </a:endParaRPr>
          </a:p>
          <a:p>
            <a:r>
              <a:rPr lang="zh-CN" altLang="en-US" dirty="0" smtClean="0"/>
              <a:t>移码突变</a:t>
            </a:r>
          </a:p>
          <a:p>
            <a:r>
              <a:rPr lang="zh-CN" altLang="en-US" dirty="0" smtClean="0">
                <a:solidFill>
                  <a:schemeClr val="accent5"/>
                </a:solidFill>
              </a:rPr>
              <a:t>指</a:t>
            </a:r>
            <a:r>
              <a:rPr lang="en-US" altLang="zh-CN" dirty="0" smtClean="0">
                <a:solidFill>
                  <a:schemeClr val="accent5"/>
                </a:solidFill>
              </a:rPr>
              <a:t>DNA</a:t>
            </a:r>
            <a:r>
              <a:rPr lang="zh-CN" altLang="en-US" dirty="0" smtClean="0">
                <a:solidFill>
                  <a:schemeClr val="accent5"/>
                </a:solidFill>
              </a:rPr>
              <a:t>片段中某一位点插入或丢失一个或几个（非</a:t>
            </a:r>
            <a:r>
              <a:rPr lang="en-US" altLang="zh-CN" dirty="0" smtClean="0">
                <a:solidFill>
                  <a:schemeClr val="accent5"/>
                </a:solidFill>
              </a:rPr>
              <a:t>3</a:t>
            </a:r>
            <a:r>
              <a:rPr lang="zh-CN" altLang="en-US" dirty="0" smtClean="0">
                <a:solidFill>
                  <a:schemeClr val="accent5"/>
                </a:solidFill>
              </a:rPr>
              <a:t>或</a:t>
            </a:r>
            <a:r>
              <a:rPr lang="en-US" altLang="zh-CN" dirty="0" smtClean="0">
                <a:solidFill>
                  <a:schemeClr val="accent5"/>
                </a:solidFill>
              </a:rPr>
              <a:t>3</a:t>
            </a:r>
            <a:r>
              <a:rPr lang="zh-CN" altLang="en-US" dirty="0" smtClean="0">
                <a:solidFill>
                  <a:schemeClr val="accent5"/>
                </a:solidFill>
              </a:rPr>
              <a:t>的倍数）碱基对时，造成插入或丢失位点以后的一系列编码顺序发生错位的一种突变。它可引起该位点以后的遗传信息都出现异常。发生了移码突变的基因在表达时可使组成多肽链的氨基酸序列发生改变，从而严重影响蛋白质或酶的结构与功能。</a:t>
            </a:r>
            <a:endParaRPr lang="en-US" altLang="zh-CN" dirty="0" smtClean="0">
              <a:solidFill>
                <a:schemeClr val="accent5"/>
              </a:solidFill>
            </a:endParaRPr>
          </a:p>
          <a:p>
            <a:r>
              <a:rPr lang="zh-CN" altLang="en-US" dirty="0" smtClean="0"/>
              <a:t>缺失突变</a:t>
            </a:r>
            <a:endParaRPr lang="en-US" altLang="zh-CN" dirty="0" smtClean="0"/>
          </a:p>
          <a:p>
            <a:r>
              <a:rPr lang="zh-CN" altLang="en-US" dirty="0" smtClean="0">
                <a:solidFill>
                  <a:schemeClr val="accent5"/>
                </a:solidFill>
              </a:rPr>
              <a:t>基因也可以因为较长片段的</a:t>
            </a:r>
            <a:r>
              <a:rPr lang="en-US" altLang="zh-CN" dirty="0" smtClean="0">
                <a:solidFill>
                  <a:schemeClr val="accent5"/>
                </a:solidFill>
              </a:rPr>
              <a:t>DNA</a:t>
            </a:r>
            <a:r>
              <a:rPr lang="zh-CN" altLang="en-US" dirty="0" smtClean="0">
                <a:solidFill>
                  <a:schemeClr val="accent5"/>
                </a:solidFill>
              </a:rPr>
              <a:t>的缺失而发生突变。通常由缺失造成的突变不会发生回复突变。</a:t>
            </a:r>
            <a:endParaRPr lang="en-US" altLang="zh-CN" dirty="0" smtClean="0">
              <a:solidFill>
                <a:schemeClr val="accent5"/>
              </a:solidFill>
            </a:endParaRPr>
          </a:p>
          <a:p>
            <a:r>
              <a:rPr lang="zh-CN" altLang="en-US" dirty="0" smtClean="0"/>
              <a:t>插入突变</a:t>
            </a:r>
            <a:endParaRPr lang="en-US" altLang="zh-CN" dirty="0" smtClean="0"/>
          </a:p>
          <a:p>
            <a:r>
              <a:rPr lang="zh-CN" altLang="en-US" dirty="0" smtClean="0">
                <a:solidFill>
                  <a:schemeClr val="accent5"/>
                </a:solidFill>
              </a:rPr>
              <a:t>一个基因的</a:t>
            </a:r>
            <a:r>
              <a:rPr lang="en-US" altLang="zh-CN" dirty="0" smtClean="0">
                <a:solidFill>
                  <a:schemeClr val="accent5"/>
                </a:solidFill>
              </a:rPr>
              <a:t>DNA</a:t>
            </a:r>
            <a:r>
              <a:rPr lang="zh-CN" altLang="en-US" dirty="0" smtClean="0">
                <a:solidFill>
                  <a:schemeClr val="accent5"/>
                </a:solidFill>
              </a:rPr>
              <a:t>中如果插入一段外来的</a:t>
            </a:r>
            <a:r>
              <a:rPr lang="en-US" altLang="zh-CN" dirty="0" smtClean="0">
                <a:solidFill>
                  <a:schemeClr val="accent5"/>
                </a:solidFill>
              </a:rPr>
              <a:t>DNA</a:t>
            </a:r>
            <a:r>
              <a:rPr lang="zh-CN" altLang="en-US" dirty="0" smtClean="0">
                <a:solidFill>
                  <a:schemeClr val="accent5"/>
                </a:solidFill>
              </a:rPr>
              <a:t>，那么它的结构便被破坏而导致突变。</a:t>
            </a:r>
            <a:endParaRPr lang="en-US" altLang="zh-CN" dirty="0" smtClean="0">
              <a:solidFill>
                <a:schemeClr val="accent5"/>
              </a:solidFill>
            </a:endParaRPr>
          </a:p>
          <a:p>
            <a:endParaRPr lang="zh-CN" altLang="en-US" dirty="0"/>
          </a:p>
        </p:txBody>
      </p:sp>
    </p:spTree>
    <p:extLst>
      <p:ext uri="{BB962C8B-B14F-4D97-AF65-F5344CB8AC3E}">
        <p14:creationId xmlns:p14="http://schemas.microsoft.com/office/powerpoint/2010/main" val="106370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420414"/>
            <a:ext cx="10515600" cy="6437586"/>
          </a:xfrm>
        </p:spPr>
        <p:txBody>
          <a:bodyPr>
            <a:normAutofit lnSpcReduction="10000"/>
          </a:bodyPr>
          <a:lstStyle/>
          <a:p>
            <a:r>
              <a:rPr lang="zh-CN" altLang="en-US" dirty="0" smtClean="0"/>
              <a:t>同义突变</a:t>
            </a:r>
            <a:endParaRPr lang="en-US" altLang="zh-CN" dirty="0" smtClean="0"/>
          </a:p>
          <a:p>
            <a:r>
              <a:rPr lang="zh-CN" altLang="en-US" dirty="0" smtClean="0">
                <a:solidFill>
                  <a:schemeClr val="accent5"/>
                </a:solidFill>
              </a:rPr>
              <a:t>碱基置换后，虽然每个密码子变成了另一个密码子，但由于密码子的简并性，因而改变前、后密码子所编码的氨基酸不变，故实际上不会发生突变效应。</a:t>
            </a:r>
            <a:endParaRPr lang="en-US" altLang="zh-CN" dirty="0" smtClean="0">
              <a:solidFill>
                <a:schemeClr val="accent5"/>
              </a:solidFill>
            </a:endParaRPr>
          </a:p>
          <a:p>
            <a:r>
              <a:rPr lang="zh-CN" altLang="en-US" dirty="0" smtClean="0"/>
              <a:t>错义突变</a:t>
            </a:r>
            <a:endParaRPr lang="en-US" altLang="zh-CN" dirty="0" smtClean="0"/>
          </a:p>
          <a:p>
            <a:r>
              <a:rPr lang="zh-CN" altLang="en-US" dirty="0" smtClean="0">
                <a:solidFill>
                  <a:schemeClr val="accent5"/>
                </a:solidFill>
              </a:rPr>
              <a:t>碱基对的置换使</a:t>
            </a:r>
            <a:r>
              <a:rPr lang="en-US" altLang="zh-CN" dirty="0" smtClean="0">
                <a:solidFill>
                  <a:schemeClr val="accent5"/>
                </a:solidFill>
              </a:rPr>
              <a:t>mRNA</a:t>
            </a:r>
            <a:r>
              <a:rPr lang="zh-CN" altLang="en-US" dirty="0" smtClean="0">
                <a:solidFill>
                  <a:schemeClr val="accent5"/>
                </a:solidFill>
              </a:rPr>
              <a:t>的某一个密码子变成编码另一种氨基酸的密码子的突变称为错义突变。错义突变可导致机体内某种蛋白质或酶在结构及功能发生异常，从而引起疾病。</a:t>
            </a:r>
            <a:endParaRPr lang="en-US" altLang="zh-CN" dirty="0" smtClean="0">
              <a:solidFill>
                <a:schemeClr val="accent5"/>
              </a:solidFill>
            </a:endParaRPr>
          </a:p>
          <a:p>
            <a:r>
              <a:rPr lang="zh-CN" altLang="en-US" dirty="0" smtClean="0"/>
              <a:t>无义突变</a:t>
            </a:r>
            <a:endParaRPr lang="en-US" altLang="zh-CN" dirty="0" smtClean="0"/>
          </a:p>
          <a:p>
            <a:r>
              <a:rPr lang="zh-CN" altLang="en-US" dirty="0" smtClean="0">
                <a:solidFill>
                  <a:schemeClr val="accent5"/>
                </a:solidFill>
              </a:rPr>
              <a:t>某个编码氨基酸的密码突变为终止密码，多肽链合成提前终止，产生没有生物活性的多肽片段，称为无义突变。</a:t>
            </a:r>
            <a:endParaRPr lang="en-US" altLang="zh-CN" dirty="0" smtClean="0">
              <a:solidFill>
                <a:schemeClr val="accent5"/>
              </a:solidFill>
            </a:endParaRPr>
          </a:p>
          <a:p>
            <a:r>
              <a:rPr lang="zh-CN" altLang="en-US" dirty="0" smtClean="0"/>
              <a:t>终止密码突变</a:t>
            </a:r>
            <a:endParaRPr lang="en-US" altLang="zh-CN" dirty="0" smtClean="0"/>
          </a:p>
          <a:p>
            <a:r>
              <a:rPr lang="zh-CN" altLang="en-US" dirty="0" smtClean="0">
                <a:solidFill>
                  <a:schemeClr val="accent5"/>
                </a:solidFill>
              </a:rPr>
              <a:t>基因中一个终止密码突变为编码某个氨基酸的密码子的突变称为终止密码突变。由于肽链合成直到下一个终止密码出现才停止，因而合成了过长的多肽链，故也称为延长突变。</a:t>
            </a:r>
            <a:endParaRPr lang="zh-CN" altLang="en-US" dirty="0">
              <a:solidFill>
                <a:schemeClr val="accent5"/>
              </a:solidFill>
            </a:endParaRPr>
          </a:p>
        </p:txBody>
      </p:sp>
    </p:spTree>
    <p:extLst>
      <p:ext uri="{BB962C8B-B14F-4D97-AF65-F5344CB8AC3E}">
        <p14:creationId xmlns:p14="http://schemas.microsoft.com/office/powerpoint/2010/main" val="1227772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5821" y="283778"/>
            <a:ext cx="11540358" cy="6358759"/>
          </a:xfrm>
        </p:spPr>
        <p:txBody>
          <a:bodyPr/>
          <a:lstStyle/>
          <a:p>
            <a:r>
              <a:rPr lang="en-US" altLang="zh-CN" dirty="0"/>
              <a:t>23</a:t>
            </a:r>
            <a:r>
              <a:rPr lang="zh-CN" altLang="zh-CN" dirty="0"/>
              <a:t>．（</a:t>
            </a:r>
            <a:r>
              <a:rPr lang="en-US" altLang="zh-CN" dirty="0"/>
              <a:t>11</a:t>
            </a:r>
            <a:r>
              <a:rPr lang="zh-CN" altLang="zh-CN" dirty="0"/>
              <a:t>分）鱼鳞病（相关基因为</a:t>
            </a:r>
            <a:r>
              <a:rPr lang="en-US" altLang="zh-CN" dirty="0"/>
              <a:t>A</a:t>
            </a:r>
            <a:r>
              <a:rPr lang="zh-CN" altLang="zh-CN" dirty="0"/>
              <a:t>、</a:t>
            </a:r>
            <a:r>
              <a:rPr lang="en-US" altLang="zh-CN" dirty="0"/>
              <a:t>a</a:t>
            </a:r>
            <a:r>
              <a:rPr lang="zh-CN" altLang="zh-CN" dirty="0"/>
              <a:t>）和遗传性肾炎（相关基因为</a:t>
            </a:r>
            <a:r>
              <a:rPr lang="en-US" altLang="zh-CN" dirty="0"/>
              <a:t>B</a:t>
            </a:r>
            <a:r>
              <a:rPr lang="zh-CN" altLang="zh-CN" dirty="0"/>
              <a:t>、</a:t>
            </a:r>
            <a:r>
              <a:rPr lang="en-US" altLang="zh-CN" dirty="0"/>
              <a:t>b</a:t>
            </a:r>
            <a:r>
              <a:rPr lang="zh-CN" altLang="zh-CN" dirty="0"/>
              <a:t>）都属于单基因遗传病（注：基因位置不考虑</a:t>
            </a:r>
            <a:r>
              <a:rPr lang="en-US" altLang="zh-CN" dirty="0"/>
              <a:t>X</a:t>
            </a:r>
            <a:r>
              <a:rPr lang="zh-CN" altLang="zh-CN" dirty="0"/>
              <a:t>、</a:t>
            </a:r>
            <a:r>
              <a:rPr lang="en-US" altLang="zh-CN" dirty="0"/>
              <a:t>Y</a:t>
            </a:r>
            <a:r>
              <a:rPr lang="zh-CN" altLang="zh-CN" dirty="0"/>
              <a:t>染色体的同源区段）。图</a:t>
            </a:r>
            <a:r>
              <a:rPr lang="en-US" altLang="zh-CN" dirty="0"/>
              <a:t>1</a:t>
            </a:r>
            <a:r>
              <a:rPr lang="zh-CN" altLang="zh-CN" dirty="0"/>
              <a:t>是某鱼鳞病患者家系，图</a:t>
            </a:r>
            <a:r>
              <a:rPr lang="en-US" altLang="zh-CN" dirty="0"/>
              <a:t>2</a:t>
            </a:r>
            <a:r>
              <a:rPr lang="zh-CN" altLang="zh-CN" dirty="0"/>
              <a:t>是某遗传性肾炎患者家系</a:t>
            </a:r>
            <a:r>
              <a:rPr lang="zh-CN" altLang="zh-CN" dirty="0" smtClean="0"/>
              <a:t>，</a:t>
            </a:r>
            <a:endParaRPr lang="en-US" altLang="zh-CN" dirty="0" smtClean="0"/>
          </a:p>
          <a:p>
            <a:r>
              <a:rPr lang="zh-CN" altLang="zh-CN" dirty="0" smtClean="0"/>
              <a:t>每个</a:t>
            </a:r>
            <a:r>
              <a:rPr lang="zh-CN" altLang="zh-CN" dirty="0"/>
              <a:t>家系中只有一种遗传病患者。请回答下列问题：</a:t>
            </a:r>
          </a:p>
          <a:p>
            <a:endParaRPr lang="en-US" altLang="zh-CN" dirty="0" smtClean="0"/>
          </a:p>
          <a:p>
            <a:endParaRPr lang="en-US" altLang="zh-CN" dirty="0"/>
          </a:p>
          <a:p>
            <a:endParaRPr lang="en-US" altLang="zh-CN" dirty="0" smtClean="0"/>
          </a:p>
          <a:p>
            <a:endParaRPr lang="en-US" altLang="zh-CN" dirty="0"/>
          </a:p>
          <a:p>
            <a:r>
              <a:rPr lang="zh-CN" altLang="zh-CN" dirty="0"/>
              <a:t>（</a:t>
            </a:r>
            <a:r>
              <a:rPr lang="en-US" altLang="zh-CN" dirty="0"/>
              <a:t>1</a:t>
            </a:r>
            <a:r>
              <a:rPr lang="zh-CN" altLang="zh-CN" dirty="0"/>
              <a:t>）据图</a:t>
            </a:r>
            <a:r>
              <a:rPr lang="en-US" altLang="zh-CN" dirty="0"/>
              <a:t>1</a:t>
            </a:r>
            <a:r>
              <a:rPr lang="zh-CN" altLang="zh-CN" dirty="0"/>
              <a:t>和图</a:t>
            </a:r>
            <a:r>
              <a:rPr lang="en-US" altLang="zh-CN" dirty="0"/>
              <a:t>2</a:t>
            </a:r>
            <a:r>
              <a:rPr lang="zh-CN" altLang="zh-CN" dirty="0"/>
              <a:t>判断，鱼鳞病可能的遗传方式是</a:t>
            </a:r>
            <a:r>
              <a:rPr lang="en-US" altLang="zh-CN" u="sng" dirty="0"/>
              <a:t>  </a:t>
            </a:r>
            <a:r>
              <a:rPr lang="en-US" altLang="zh-CN" u="sng" dirty="0" smtClean="0"/>
              <a:t>                     </a:t>
            </a:r>
            <a:r>
              <a:rPr lang="zh-CN" altLang="zh-CN" dirty="0" smtClean="0"/>
              <a:t>；</a:t>
            </a:r>
            <a:endParaRPr lang="en-US" altLang="zh-CN" dirty="0" smtClean="0"/>
          </a:p>
          <a:p>
            <a:r>
              <a:rPr lang="zh-CN" altLang="zh-CN" dirty="0" smtClean="0"/>
              <a:t>遗传性</a:t>
            </a:r>
            <a:r>
              <a:rPr lang="zh-CN" altLang="zh-CN" dirty="0"/>
              <a:t>肾炎可能的遗传方式是</a:t>
            </a:r>
            <a:r>
              <a:rPr lang="en-US" altLang="zh-CN" u="sng" dirty="0"/>
              <a:t>  </a:t>
            </a:r>
            <a:r>
              <a:rPr lang="en-US" altLang="zh-CN" u="sng" dirty="0" smtClean="0"/>
              <a:t>                                                          </a:t>
            </a:r>
            <a:r>
              <a:rPr lang="zh-CN" altLang="zh-CN" dirty="0"/>
              <a:t>。若仅考虑各家系中的遗传病，据此推测，图</a:t>
            </a:r>
            <a:r>
              <a:rPr lang="en-US" altLang="zh-CN" dirty="0"/>
              <a:t>1</a:t>
            </a:r>
            <a:r>
              <a:rPr lang="zh-CN" altLang="zh-CN" dirty="0"/>
              <a:t>中“？”为正常女性的</a:t>
            </a:r>
            <a:r>
              <a:rPr lang="zh-CN" altLang="zh-CN" dirty="0" smtClean="0"/>
              <a:t>概率</a:t>
            </a:r>
            <a:endParaRPr lang="en-US" altLang="zh-CN" dirty="0" smtClean="0"/>
          </a:p>
          <a:p>
            <a:r>
              <a:rPr lang="zh-CN" altLang="zh-CN" dirty="0" smtClean="0"/>
              <a:t>是</a:t>
            </a:r>
            <a:r>
              <a:rPr lang="en-US" altLang="zh-CN" u="sng" dirty="0" smtClean="0"/>
              <a:t>                              </a:t>
            </a:r>
            <a:r>
              <a:rPr lang="zh-CN" altLang="zh-CN" dirty="0" smtClean="0"/>
              <a:t>（</a:t>
            </a:r>
            <a:r>
              <a:rPr lang="en-US" altLang="zh-CN" dirty="0"/>
              <a:t>2</a:t>
            </a:r>
            <a:r>
              <a:rPr lang="zh-CN" altLang="zh-CN" dirty="0"/>
              <a:t>分），图</a:t>
            </a:r>
            <a:r>
              <a:rPr lang="en-US" altLang="zh-CN" dirty="0"/>
              <a:t>2</a:t>
            </a:r>
            <a:r>
              <a:rPr lang="zh-CN" altLang="zh-CN" dirty="0"/>
              <a:t>中Ⅱ</a:t>
            </a:r>
            <a:r>
              <a:rPr lang="en-US" altLang="zh-CN" dirty="0"/>
              <a:t>-3</a:t>
            </a:r>
            <a:r>
              <a:rPr lang="zh-CN" altLang="zh-CN" dirty="0"/>
              <a:t>的基因型是</a:t>
            </a:r>
            <a:r>
              <a:rPr lang="en-US" altLang="zh-CN" u="sng" dirty="0"/>
              <a:t>  </a:t>
            </a:r>
            <a:r>
              <a:rPr lang="en-US" altLang="zh-CN" u="sng" dirty="0" smtClean="0"/>
              <a:t>                 </a:t>
            </a:r>
            <a:r>
              <a:rPr lang="zh-CN" altLang="zh-CN" dirty="0"/>
              <a:t>。</a:t>
            </a:r>
          </a:p>
          <a:p>
            <a:endParaRPr lang="zh-CN" altLang="en-US" dirty="0"/>
          </a:p>
        </p:txBody>
      </p:sp>
      <p:pic>
        <p:nvPicPr>
          <p:cNvPr id="2" name="图片 1"/>
          <p:cNvPicPr>
            <a:picLocks noChangeAspect="1"/>
          </p:cNvPicPr>
          <p:nvPr/>
        </p:nvPicPr>
        <p:blipFill>
          <a:blip r:embed="rId2"/>
          <a:stretch>
            <a:fillRect/>
          </a:stretch>
        </p:blipFill>
        <p:spPr>
          <a:xfrm>
            <a:off x="1263297" y="1876973"/>
            <a:ext cx="9665406" cy="2179279"/>
          </a:xfrm>
          <a:prstGeom prst="rect">
            <a:avLst/>
          </a:prstGeom>
        </p:spPr>
      </p:pic>
      <p:sp>
        <p:nvSpPr>
          <p:cNvPr id="5" name="矩形 4"/>
          <p:cNvSpPr/>
          <p:nvPr/>
        </p:nvSpPr>
        <p:spPr>
          <a:xfrm>
            <a:off x="8274421" y="4120268"/>
            <a:ext cx="3698448" cy="369332"/>
          </a:xfrm>
          <a:prstGeom prst="rect">
            <a:avLst/>
          </a:prstGeom>
        </p:spPr>
        <p:txBody>
          <a:bodyPr wrap="none">
            <a:spAutoFit/>
          </a:bodyPr>
          <a:lstStyle/>
          <a:p>
            <a:r>
              <a:rPr lang="zh-CN" altLang="en-US" kern="100" dirty="0">
                <a:solidFill>
                  <a:srgbClr val="FF0000"/>
                </a:solidFill>
                <a:latin typeface="宋体" panose="02010600030101010101" pitchFamily="2" charset="-122"/>
                <a:ea typeface="宋体" panose="02010600030101010101" pitchFamily="2" charset="-122"/>
              </a:rPr>
              <a:t>伴</a:t>
            </a:r>
            <a:r>
              <a:rPr lang="en-US" altLang="zh-CN" kern="100" dirty="0">
                <a:solidFill>
                  <a:srgbClr val="FF0000"/>
                </a:solidFill>
                <a:latin typeface="Times New Roman" panose="02020603050405020304" pitchFamily="18" charset="0"/>
                <a:ea typeface="宋体" panose="02010600030101010101" pitchFamily="2" charset="-122"/>
              </a:rPr>
              <a:t>X</a:t>
            </a:r>
            <a:r>
              <a:rPr lang="zh-CN" altLang="en-US" kern="100" dirty="0">
                <a:solidFill>
                  <a:srgbClr val="FF0000"/>
                </a:solidFill>
                <a:latin typeface="宋体" panose="02010600030101010101" pitchFamily="2" charset="-122"/>
                <a:ea typeface="宋体" panose="02010600030101010101" pitchFamily="2" charset="-122"/>
              </a:rPr>
              <a:t>隐性遗传或常染色体隐性遗传 </a:t>
            </a:r>
            <a:endParaRPr lang="zh-CN" altLang="en-US" dirty="0"/>
          </a:p>
        </p:txBody>
      </p:sp>
      <p:sp>
        <p:nvSpPr>
          <p:cNvPr id="6" name="矩形 5"/>
          <p:cNvSpPr/>
          <p:nvPr/>
        </p:nvSpPr>
        <p:spPr>
          <a:xfrm>
            <a:off x="5755785" y="4677173"/>
            <a:ext cx="3583032" cy="369332"/>
          </a:xfrm>
          <a:prstGeom prst="rect">
            <a:avLst/>
          </a:prstGeom>
        </p:spPr>
        <p:txBody>
          <a:bodyPr wrap="none">
            <a:spAutoFit/>
          </a:bodyPr>
          <a:lstStyle/>
          <a:p>
            <a:r>
              <a:rPr lang="zh-CN" altLang="en-US" kern="100" dirty="0">
                <a:solidFill>
                  <a:srgbClr val="FF0000"/>
                </a:solidFill>
                <a:latin typeface="宋体" panose="02010600030101010101" pitchFamily="2" charset="-122"/>
                <a:ea typeface="宋体" panose="02010600030101010101" pitchFamily="2" charset="-122"/>
              </a:rPr>
              <a:t>伴</a:t>
            </a:r>
            <a:r>
              <a:rPr lang="en-US" altLang="zh-CN" kern="100" dirty="0">
                <a:solidFill>
                  <a:srgbClr val="FF0000"/>
                </a:solidFill>
                <a:latin typeface="Times New Roman" panose="02020603050405020304" pitchFamily="18" charset="0"/>
                <a:ea typeface="宋体" panose="02010600030101010101" pitchFamily="2" charset="-122"/>
              </a:rPr>
              <a:t>X</a:t>
            </a:r>
            <a:r>
              <a:rPr lang="zh-CN" altLang="en-US" kern="100" dirty="0">
                <a:solidFill>
                  <a:srgbClr val="FF0000"/>
                </a:solidFill>
                <a:latin typeface="宋体" panose="02010600030101010101" pitchFamily="2" charset="-122"/>
                <a:ea typeface="宋体" panose="02010600030101010101" pitchFamily="2" charset="-122"/>
              </a:rPr>
              <a:t>隐性遗传或常染色体隐性遗传</a:t>
            </a:r>
            <a:endParaRPr lang="zh-CN" altLang="en-US" dirty="0"/>
          </a:p>
        </p:txBody>
      </p:sp>
      <p:sp>
        <p:nvSpPr>
          <p:cNvPr id="7" name="矩形 6"/>
          <p:cNvSpPr/>
          <p:nvPr/>
        </p:nvSpPr>
        <p:spPr>
          <a:xfrm>
            <a:off x="1489390" y="5595285"/>
            <a:ext cx="1005403" cy="369332"/>
          </a:xfrm>
          <a:prstGeom prst="rect">
            <a:avLst/>
          </a:prstGeom>
        </p:spPr>
        <p:txBody>
          <a:bodyPr wrap="none">
            <a:spAutoFit/>
          </a:bodyPr>
          <a:lstStyle/>
          <a:p>
            <a:r>
              <a:rPr lang="en-US" altLang="zh-CN" kern="100" dirty="0">
                <a:solidFill>
                  <a:srgbClr val="FF0000"/>
                </a:solidFill>
                <a:latin typeface="Times New Roman" panose="02020603050405020304" pitchFamily="18" charset="0"/>
                <a:ea typeface="宋体" panose="02010600030101010101" pitchFamily="2" charset="-122"/>
              </a:rPr>
              <a:t>3/8</a:t>
            </a:r>
            <a:r>
              <a:rPr lang="zh-CN" altLang="en-US" kern="100" dirty="0">
                <a:solidFill>
                  <a:srgbClr val="FF0000"/>
                </a:solidFill>
                <a:latin typeface="宋体" panose="02010600030101010101" pitchFamily="2" charset="-122"/>
                <a:ea typeface="宋体" panose="02010600030101010101" pitchFamily="2" charset="-122"/>
              </a:rPr>
              <a:t>或</a:t>
            </a:r>
            <a:r>
              <a:rPr lang="en-US" altLang="zh-CN" kern="100" dirty="0">
                <a:solidFill>
                  <a:srgbClr val="FF0000"/>
                </a:solidFill>
                <a:latin typeface="Times New Roman" panose="02020603050405020304" pitchFamily="18" charset="0"/>
                <a:ea typeface="宋体" panose="02010600030101010101" pitchFamily="2" charset="-122"/>
              </a:rPr>
              <a:t>1/2</a:t>
            </a:r>
            <a:endParaRPr lang="zh-CN" altLang="en-US" dirty="0"/>
          </a:p>
        </p:txBody>
      </p:sp>
      <p:sp>
        <p:nvSpPr>
          <p:cNvPr id="8" name="矩形 7"/>
          <p:cNvSpPr/>
          <p:nvPr/>
        </p:nvSpPr>
        <p:spPr>
          <a:xfrm>
            <a:off x="9098193" y="5591500"/>
            <a:ext cx="1313180" cy="369332"/>
          </a:xfrm>
          <a:prstGeom prst="rect">
            <a:avLst/>
          </a:prstGeom>
        </p:spPr>
        <p:txBody>
          <a:bodyPr wrap="none">
            <a:spAutoFit/>
          </a:bodyPr>
          <a:lstStyle/>
          <a:p>
            <a:r>
              <a:rPr lang="en-US" altLang="zh-CN" kern="100" dirty="0">
                <a:solidFill>
                  <a:srgbClr val="FF0000"/>
                </a:solidFill>
                <a:latin typeface="Times New Roman" panose="02020603050405020304" pitchFamily="18" charset="0"/>
                <a:ea typeface="宋体" panose="02010600030101010101" pitchFamily="2" charset="-122"/>
              </a:rPr>
              <a:t>Bb</a:t>
            </a:r>
            <a:r>
              <a:rPr lang="zh-CN" altLang="en-US" kern="100" dirty="0">
                <a:solidFill>
                  <a:srgbClr val="FF0000"/>
                </a:solidFill>
                <a:latin typeface="宋体" panose="02010600030101010101" pitchFamily="2" charset="-122"/>
                <a:ea typeface="宋体" panose="02010600030101010101" pitchFamily="2" charset="-122"/>
              </a:rPr>
              <a:t>或</a:t>
            </a:r>
            <a:r>
              <a:rPr lang="en-US" altLang="zh-CN" kern="100" dirty="0" err="1">
                <a:solidFill>
                  <a:srgbClr val="FF0000"/>
                </a:solidFill>
                <a:latin typeface="Times New Roman" panose="02020603050405020304" pitchFamily="18" charset="0"/>
                <a:ea typeface="宋体" panose="02010600030101010101" pitchFamily="2" charset="-122"/>
              </a:rPr>
              <a:t>X</a:t>
            </a:r>
            <a:r>
              <a:rPr lang="en-US" altLang="zh-CN" kern="100" baseline="30000" dirty="0" err="1">
                <a:solidFill>
                  <a:srgbClr val="FF0000"/>
                </a:solidFill>
                <a:latin typeface="Times New Roman" panose="02020603050405020304" pitchFamily="18" charset="0"/>
                <a:ea typeface="宋体" panose="02010600030101010101" pitchFamily="2" charset="-122"/>
              </a:rPr>
              <a:t>B</a:t>
            </a:r>
            <a:r>
              <a:rPr lang="en-US" altLang="zh-CN" kern="100" dirty="0" err="1">
                <a:solidFill>
                  <a:srgbClr val="FF0000"/>
                </a:solidFill>
                <a:latin typeface="Times New Roman" panose="02020603050405020304" pitchFamily="18" charset="0"/>
                <a:ea typeface="宋体" panose="02010600030101010101" pitchFamily="2" charset="-122"/>
              </a:rPr>
              <a:t>X</a:t>
            </a:r>
            <a:r>
              <a:rPr lang="en-US" altLang="zh-CN" kern="100" baseline="30000" dirty="0" err="1">
                <a:solidFill>
                  <a:srgbClr val="FF0000"/>
                </a:solidFill>
                <a:latin typeface="Times New Roman" panose="02020603050405020304" pitchFamily="18" charset="0"/>
                <a:ea typeface="宋体" panose="02010600030101010101" pitchFamily="2" charset="-122"/>
              </a:rPr>
              <a:t>b</a:t>
            </a:r>
            <a:r>
              <a:rPr lang="zh-CN" altLang="en-US" kern="100" dirty="0">
                <a:solidFill>
                  <a:srgbClr val="FF0000"/>
                </a:solidFill>
                <a:latin typeface="宋体" panose="02010600030101010101" pitchFamily="2" charset="-122"/>
                <a:ea typeface="宋体" panose="02010600030101010101" pitchFamily="2" charset="-122"/>
              </a:rPr>
              <a:t> </a:t>
            </a:r>
            <a:endParaRPr lang="zh-CN" altLang="en-US" dirty="0"/>
          </a:p>
        </p:txBody>
      </p:sp>
      <p:cxnSp>
        <p:nvCxnSpPr>
          <p:cNvPr id="10" name="直接连接符 9"/>
          <p:cNvCxnSpPr/>
          <p:nvPr/>
        </p:nvCxnSpPr>
        <p:spPr>
          <a:xfrm>
            <a:off x="624664" y="2007477"/>
            <a:ext cx="4956329" cy="2102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992092" y="2521012"/>
            <a:ext cx="447558" cy="369332"/>
          </a:xfrm>
          <a:prstGeom prst="rect">
            <a:avLst/>
          </a:prstGeom>
          <a:noFill/>
        </p:spPr>
        <p:txBody>
          <a:bodyPr wrap="none" rtlCol="0">
            <a:spAutoFit/>
          </a:bodyPr>
          <a:lstStyle/>
          <a:p>
            <a:r>
              <a:rPr lang="en-US" altLang="zh-CN" dirty="0" smtClean="0">
                <a:solidFill>
                  <a:srgbClr val="00B050"/>
                </a:solidFill>
              </a:rPr>
              <a:t>Aa</a:t>
            </a:r>
            <a:endParaRPr lang="zh-CN" altLang="en-US" dirty="0">
              <a:solidFill>
                <a:srgbClr val="00B050"/>
              </a:solidFill>
            </a:endParaRPr>
          </a:p>
        </p:txBody>
      </p:sp>
      <p:sp>
        <p:nvSpPr>
          <p:cNvPr id="13" name="文本框 12"/>
          <p:cNvSpPr txBox="1"/>
          <p:nvPr/>
        </p:nvSpPr>
        <p:spPr>
          <a:xfrm>
            <a:off x="2720887" y="2521012"/>
            <a:ext cx="447558" cy="369332"/>
          </a:xfrm>
          <a:prstGeom prst="rect">
            <a:avLst/>
          </a:prstGeom>
          <a:noFill/>
        </p:spPr>
        <p:txBody>
          <a:bodyPr wrap="none" rtlCol="0">
            <a:spAutoFit/>
          </a:bodyPr>
          <a:lstStyle/>
          <a:p>
            <a:r>
              <a:rPr lang="en-US" altLang="zh-CN" dirty="0" smtClean="0">
                <a:solidFill>
                  <a:srgbClr val="00B050"/>
                </a:solidFill>
              </a:rPr>
              <a:t>Aa</a:t>
            </a:r>
            <a:endParaRPr lang="zh-CN" altLang="en-US" dirty="0">
              <a:solidFill>
                <a:srgbClr val="00B050"/>
              </a:solidFill>
            </a:endParaRPr>
          </a:p>
        </p:txBody>
      </p:sp>
      <p:sp>
        <p:nvSpPr>
          <p:cNvPr id="14" name="文本框 13"/>
          <p:cNvSpPr txBox="1"/>
          <p:nvPr/>
        </p:nvSpPr>
        <p:spPr>
          <a:xfrm>
            <a:off x="1944803" y="3016138"/>
            <a:ext cx="542136"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Y</a:t>
            </a:r>
            <a:endParaRPr lang="zh-CN" altLang="en-US" dirty="0">
              <a:solidFill>
                <a:srgbClr val="0070C0"/>
              </a:solidFill>
            </a:endParaRPr>
          </a:p>
        </p:txBody>
      </p:sp>
      <p:sp>
        <p:nvSpPr>
          <p:cNvPr id="15" name="文本框 14"/>
          <p:cNvSpPr txBox="1"/>
          <p:nvPr/>
        </p:nvSpPr>
        <p:spPr>
          <a:xfrm>
            <a:off x="2831760" y="3013527"/>
            <a:ext cx="625492"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16" name="椭圆 15"/>
          <p:cNvSpPr/>
          <p:nvPr/>
        </p:nvSpPr>
        <p:spPr>
          <a:xfrm>
            <a:off x="9579440" y="4946731"/>
            <a:ext cx="831933" cy="53602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517742" y="2616853"/>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18" name="文本框 17"/>
          <p:cNvSpPr txBox="1"/>
          <p:nvPr/>
        </p:nvSpPr>
        <p:spPr>
          <a:xfrm>
            <a:off x="8516750" y="2605975"/>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19" name="文本框 18"/>
          <p:cNvSpPr txBox="1"/>
          <p:nvPr/>
        </p:nvSpPr>
        <p:spPr>
          <a:xfrm>
            <a:off x="7778825" y="3356733"/>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20" name="文本框 19"/>
          <p:cNvSpPr txBox="1"/>
          <p:nvPr/>
        </p:nvSpPr>
        <p:spPr>
          <a:xfrm>
            <a:off x="7652239" y="3117181"/>
            <a:ext cx="532518"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b</a:t>
            </a:r>
            <a:r>
              <a:rPr lang="en-US" altLang="zh-CN" dirty="0" smtClean="0">
                <a:solidFill>
                  <a:srgbClr val="0070C0"/>
                </a:solidFill>
              </a:rPr>
              <a:t>Y</a:t>
            </a:r>
            <a:endParaRPr lang="zh-CN" altLang="en-US" dirty="0">
              <a:solidFill>
                <a:srgbClr val="0070C0"/>
              </a:solidFill>
            </a:endParaRPr>
          </a:p>
        </p:txBody>
      </p:sp>
      <p:sp>
        <p:nvSpPr>
          <p:cNvPr id="21" name="文本框 20"/>
          <p:cNvSpPr txBox="1"/>
          <p:nvPr/>
        </p:nvSpPr>
        <p:spPr>
          <a:xfrm>
            <a:off x="8274421" y="3066007"/>
            <a:ext cx="935422" cy="369332"/>
          </a:xfrm>
          <a:prstGeom prst="rect">
            <a:avLst/>
          </a:prstGeom>
          <a:noFill/>
        </p:spPr>
        <p:txBody>
          <a:bodyPr wrap="square" rtlCol="0">
            <a:spAutoFit/>
          </a:bodyPr>
          <a:lstStyle/>
          <a:p>
            <a:r>
              <a:rPr lang="en-US" altLang="zh-CN" dirty="0" err="1" smtClean="0">
                <a:solidFill>
                  <a:srgbClr val="0070C0"/>
                </a:solidFill>
              </a:rPr>
              <a:t>X</a:t>
            </a:r>
            <a:r>
              <a:rPr lang="en-US" altLang="zh-CN" baseline="30000" dirty="0" err="1" smtClean="0">
                <a:solidFill>
                  <a:srgbClr val="0070C0"/>
                </a:solidFill>
              </a:rPr>
              <a:t>B</a:t>
            </a:r>
            <a:r>
              <a:rPr lang="en-US" altLang="zh-CN" dirty="0" err="1" smtClean="0">
                <a:solidFill>
                  <a:srgbClr val="0070C0"/>
                </a:solidFill>
              </a:rPr>
              <a:t>X</a:t>
            </a:r>
            <a:r>
              <a:rPr lang="en-US" altLang="zh-CN" baseline="30000" dirty="0" err="1" smtClean="0">
                <a:solidFill>
                  <a:srgbClr val="0070C0"/>
                </a:solidFill>
              </a:rPr>
              <a:t>b</a:t>
            </a:r>
            <a:endParaRPr lang="zh-CN" altLang="en-US" dirty="0">
              <a:solidFill>
                <a:srgbClr val="0070C0"/>
              </a:solidFill>
            </a:endParaRPr>
          </a:p>
        </p:txBody>
      </p:sp>
      <p:sp>
        <p:nvSpPr>
          <p:cNvPr id="22" name="文本框 21"/>
          <p:cNvSpPr txBox="1"/>
          <p:nvPr/>
        </p:nvSpPr>
        <p:spPr>
          <a:xfrm>
            <a:off x="8008072" y="3627541"/>
            <a:ext cx="935422" cy="369332"/>
          </a:xfrm>
          <a:prstGeom prst="rect">
            <a:avLst/>
          </a:prstGeom>
          <a:noFill/>
        </p:spPr>
        <p:txBody>
          <a:bodyPr wrap="square" rtlCol="0">
            <a:spAutoFit/>
          </a:bodyPr>
          <a:lstStyle/>
          <a:p>
            <a:r>
              <a:rPr lang="en-US" altLang="zh-CN" dirty="0" err="1" smtClean="0">
                <a:solidFill>
                  <a:srgbClr val="0070C0"/>
                </a:solidFill>
              </a:rPr>
              <a:t>X</a:t>
            </a:r>
            <a:r>
              <a:rPr lang="en-US" altLang="zh-CN" baseline="30000" dirty="0" err="1" smtClean="0">
                <a:solidFill>
                  <a:srgbClr val="0070C0"/>
                </a:solidFill>
              </a:rPr>
              <a:t>B</a:t>
            </a:r>
            <a:r>
              <a:rPr lang="en-US" altLang="zh-CN" dirty="0" err="1" smtClean="0">
                <a:solidFill>
                  <a:srgbClr val="0070C0"/>
                </a:solidFill>
              </a:rPr>
              <a:t>X</a:t>
            </a:r>
            <a:r>
              <a:rPr lang="en-US" altLang="zh-CN" baseline="30000" dirty="0" err="1" smtClean="0">
                <a:solidFill>
                  <a:srgbClr val="0070C0"/>
                </a:solidFill>
              </a:rPr>
              <a:t>b</a:t>
            </a:r>
            <a:endParaRPr lang="zh-CN" altLang="en-US" dirty="0">
              <a:solidFill>
                <a:srgbClr val="0070C0"/>
              </a:solidFill>
            </a:endParaRPr>
          </a:p>
        </p:txBody>
      </p:sp>
      <p:sp>
        <p:nvSpPr>
          <p:cNvPr id="23" name="椭圆 22"/>
          <p:cNvSpPr/>
          <p:nvPr/>
        </p:nvSpPr>
        <p:spPr>
          <a:xfrm>
            <a:off x="1888954" y="5508151"/>
            <a:ext cx="222875" cy="53602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471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P spid="14" grpId="0"/>
      <p:bldP spid="15" grpId="0"/>
      <p:bldP spid="16" grpId="0" animBg="1"/>
      <p:bldP spid="17" grpId="0"/>
      <p:bldP spid="18" grpId="0"/>
      <p:bldP spid="19" grpId="0"/>
      <p:bldP spid="20" grpId="0"/>
      <p:bldP spid="21" grpId="0"/>
      <p:bldP spid="22"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5821" y="283778"/>
            <a:ext cx="11540358" cy="6358759"/>
          </a:xfrm>
        </p:spPr>
        <p:txBody>
          <a:bodyPr/>
          <a:lstStyle/>
          <a:p>
            <a:r>
              <a:rPr lang="zh-CN" altLang="zh-CN" dirty="0"/>
              <a:t>（</a:t>
            </a:r>
            <a:r>
              <a:rPr lang="en-US" altLang="zh-CN" dirty="0"/>
              <a:t>2</a:t>
            </a:r>
            <a:r>
              <a:rPr lang="zh-CN" altLang="zh-CN" dirty="0"/>
              <a:t>）现将相关</a:t>
            </a:r>
            <a:r>
              <a:rPr lang="en-US" altLang="zh-CN" dirty="0"/>
              <a:t>DNA</a:t>
            </a:r>
            <a:r>
              <a:rPr lang="zh-CN" altLang="zh-CN" dirty="0"/>
              <a:t>片段进行酶切，分离得到控制这两种遗传病的相关基因片段。下表记录了两个家族中部分家庭成员的检测结果（注：“</a:t>
            </a:r>
            <a:r>
              <a:rPr lang="en-US" altLang="zh-CN" dirty="0"/>
              <a:t>+</a:t>
            </a:r>
            <a:r>
              <a:rPr lang="zh-CN" altLang="zh-CN" dirty="0"/>
              <a:t>”表示存在，“</a:t>
            </a:r>
            <a:r>
              <a:rPr lang="en-US" altLang="zh-CN" dirty="0"/>
              <a:t>-</a:t>
            </a:r>
            <a:r>
              <a:rPr lang="zh-CN" altLang="zh-CN" dirty="0"/>
              <a:t>”表示不存在，“×”表示未检测）</a:t>
            </a:r>
            <a:r>
              <a:rPr lang="zh-CN" altLang="zh-CN" dirty="0" smtClean="0"/>
              <a:t>。</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zh-CN" altLang="zh-CN" dirty="0"/>
              <a:t>①表中基因</a:t>
            </a:r>
            <a:r>
              <a:rPr lang="en-US" altLang="zh-CN" dirty="0"/>
              <a:t>1</a:t>
            </a:r>
            <a:r>
              <a:rPr lang="zh-CN" altLang="zh-CN" dirty="0"/>
              <a:t>～</a:t>
            </a:r>
            <a:r>
              <a:rPr lang="en-US" altLang="zh-CN" dirty="0"/>
              <a:t>4</a:t>
            </a:r>
            <a:r>
              <a:rPr lang="zh-CN" altLang="zh-CN" dirty="0"/>
              <a:t>中，代表基因</a:t>
            </a:r>
            <a:r>
              <a:rPr lang="en-US" altLang="zh-CN" dirty="0"/>
              <a:t>A</a:t>
            </a:r>
            <a:r>
              <a:rPr lang="zh-CN" altLang="zh-CN" dirty="0"/>
              <a:t>的是</a:t>
            </a:r>
            <a:r>
              <a:rPr lang="en-US" altLang="zh-CN" u="sng" dirty="0"/>
              <a:t>  </a:t>
            </a:r>
            <a:r>
              <a:rPr lang="en-US" altLang="zh-CN" u="sng" dirty="0" smtClean="0"/>
              <a:t>        </a:t>
            </a:r>
            <a:r>
              <a:rPr lang="zh-CN" altLang="zh-CN" dirty="0"/>
              <a:t>，代表基因</a:t>
            </a:r>
            <a:r>
              <a:rPr lang="en-US" altLang="zh-CN" dirty="0"/>
              <a:t>B</a:t>
            </a:r>
            <a:r>
              <a:rPr lang="zh-CN" altLang="zh-CN" dirty="0"/>
              <a:t>的是</a:t>
            </a:r>
            <a:r>
              <a:rPr lang="en-US" altLang="zh-CN" u="sng" dirty="0"/>
              <a:t>  </a:t>
            </a:r>
            <a:r>
              <a:rPr lang="en-US" altLang="zh-CN" u="sng" dirty="0" smtClean="0"/>
              <a:t>         </a:t>
            </a:r>
            <a:r>
              <a:rPr lang="zh-CN" altLang="zh-CN" dirty="0"/>
              <a:t>。 </a:t>
            </a:r>
          </a:p>
          <a:p>
            <a:r>
              <a:rPr lang="zh-CN" altLang="zh-CN" dirty="0"/>
              <a:t>②图</a:t>
            </a:r>
            <a:r>
              <a:rPr lang="en-US" altLang="zh-CN" dirty="0"/>
              <a:t>1</a:t>
            </a:r>
            <a:r>
              <a:rPr lang="zh-CN" altLang="zh-CN" dirty="0"/>
              <a:t>中，Ⅲ</a:t>
            </a:r>
            <a:r>
              <a:rPr lang="en-US" altLang="zh-CN" dirty="0"/>
              <a:t>-9 </a:t>
            </a:r>
            <a:r>
              <a:rPr lang="zh-CN" altLang="zh-CN" dirty="0"/>
              <a:t>为纯合子的概率为</a:t>
            </a:r>
            <a:r>
              <a:rPr lang="en-US" altLang="zh-CN" u="sng" dirty="0"/>
              <a:t>  </a:t>
            </a:r>
            <a:r>
              <a:rPr lang="en-US" altLang="zh-CN" u="sng" dirty="0" smtClean="0"/>
              <a:t>        </a:t>
            </a:r>
            <a:r>
              <a:rPr lang="zh-CN" altLang="zh-CN" dirty="0"/>
              <a:t>；图</a:t>
            </a:r>
            <a:r>
              <a:rPr lang="en-US" altLang="zh-CN" dirty="0"/>
              <a:t>2</a:t>
            </a:r>
            <a:r>
              <a:rPr lang="zh-CN" altLang="zh-CN" dirty="0"/>
              <a:t>中，Ⅲ</a:t>
            </a:r>
            <a:r>
              <a:rPr lang="en-US" altLang="zh-CN" dirty="0"/>
              <a:t>-1</a:t>
            </a:r>
            <a:r>
              <a:rPr lang="zh-CN" altLang="zh-CN" dirty="0"/>
              <a:t>的基因型为</a:t>
            </a:r>
            <a:r>
              <a:rPr lang="en-US" altLang="zh-CN" u="sng" dirty="0"/>
              <a:t>  </a:t>
            </a:r>
            <a:r>
              <a:rPr lang="en-US" altLang="zh-CN" u="sng" dirty="0" smtClean="0"/>
              <a:t>      </a:t>
            </a:r>
            <a:r>
              <a:rPr lang="zh-CN" altLang="zh-CN" dirty="0"/>
              <a:t>。</a:t>
            </a:r>
          </a:p>
          <a:p>
            <a:r>
              <a:rPr lang="zh-CN" altLang="zh-CN" dirty="0"/>
              <a:t>③若图</a:t>
            </a:r>
            <a:r>
              <a:rPr lang="en-US" altLang="zh-CN" dirty="0"/>
              <a:t>1</a:t>
            </a:r>
            <a:r>
              <a:rPr lang="zh-CN" altLang="zh-CN" dirty="0"/>
              <a:t>中的Ⅲ</a:t>
            </a:r>
            <a:r>
              <a:rPr lang="en-US" altLang="zh-CN" dirty="0"/>
              <a:t>-8</a:t>
            </a:r>
            <a:r>
              <a:rPr lang="zh-CN" altLang="zh-CN" dirty="0"/>
              <a:t>与图</a:t>
            </a:r>
            <a:r>
              <a:rPr lang="en-US" altLang="zh-CN" dirty="0"/>
              <a:t>2</a:t>
            </a:r>
            <a:r>
              <a:rPr lang="zh-CN" altLang="zh-CN" dirty="0"/>
              <a:t>中的Ⅱ</a:t>
            </a:r>
            <a:r>
              <a:rPr lang="en-US" altLang="zh-CN" dirty="0"/>
              <a:t>-1</a:t>
            </a:r>
            <a:r>
              <a:rPr lang="zh-CN" altLang="zh-CN" dirty="0"/>
              <a:t>婚配，则其子女只患一种病的</a:t>
            </a:r>
            <a:r>
              <a:rPr lang="zh-CN" altLang="zh-CN" dirty="0" smtClean="0"/>
              <a:t>概率</a:t>
            </a:r>
            <a:endParaRPr lang="en-US" altLang="zh-CN" dirty="0" smtClean="0"/>
          </a:p>
          <a:p>
            <a:r>
              <a:rPr lang="zh-CN" altLang="zh-CN" dirty="0" smtClean="0"/>
              <a:t>是</a:t>
            </a:r>
            <a:r>
              <a:rPr lang="en-US" altLang="zh-CN" u="sng" dirty="0" smtClean="0"/>
              <a:t>                                </a:t>
            </a:r>
            <a:r>
              <a:rPr lang="zh-CN" altLang="zh-CN" dirty="0" smtClean="0"/>
              <a:t>（</a:t>
            </a:r>
            <a:r>
              <a:rPr lang="en-US" altLang="zh-CN" dirty="0"/>
              <a:t>2</a:t>
            </a:r>
            <a:r>
              <a:rPr lang="zh-CN" altLang="zh-CN" dirty="0"/>
              <a:t>分）。</a:t>
            </a:r>
          </a:p>
          <a:p>
            <a:endParaRPr lang="zh-CN" altLang="zh-CN" dirty="0"/>
          </a:p>
          <a:p>
            <a:endParaRPr lang="zh-CN" altLang="en-US" dirty="0"/>
          </a:p>
        </p:txBody>
      </p:sp>
      <p:graphicFrame>
        <p:nvGraphicFramePr>
          <p:cNvPr id="2" name="表格 1"/>
          <p:cNvGraphicFramePr>
            <a:graphicFrameLocks noGrp="1"/>
          </p:cNvGraphicFramePr>
          <p:nvPr>
            <p:extLst>
              <p:ext uri="{D42A27DB-BD31-4B8C-83A1-F6EECF244321}">
                <p14:modId xmlns:p14="http://schemas.microsoft.com/office/powerpoint/2010/main" val="2545779127"/>
              </p:ext>
            </p:extLst>
          </p:nvPr>
        </p:nvGraphicFramePr>
        <p:xfrm>
          <a:off x="1427241" y="1599681"/>
          <a:ext cx="8820344" cy="2184042"/>
        </p:xfrm>
        <a:graphic>
          <a:graphicData uri="http://schemas.openxmlformats.org/drawingml/2006/table">
            <a:tbl>
              <a:tblPr firstRow="1" firstCol="1" bandRow="1"/>
              <a:tblGrid>
                <a:gridCol w="1101754">
                  <a:extLst>
                    <a:ext uri="{9D8B030D-6E8A-4147-A177-3AD203B41FA5}">
                      <a16:colId xmlns:a16="http://schemas.microsoft.com/office/drawing/2014/main" val="390076800"/>
                    </a:ext>
                  </a:extLst>
                </a:gridCol>
                <a:gridCol w="1101754">
                  <a:extLst>
                    <a:ext uri="{9D8B030D-6E8A-4147-A177-3AD203B41FA5}">
                      <a16:colId xmlns:a16="http://schemas.microsoft.com/office/drawing/2014/main" val="687876018"/>
                    </a:ext>
                  </a:extLst>
                </a:gridCol>
                <a:gridCol w="1102806">
                  <a:extLst>
                    <a:ext uri="{9D8B030D-6E8A-4147-A177-3AD203B41FA5}">
                      <a16:colId xmlns:a16="http://schemas.microsoft.com/office/drawing/2014/main" val="3513438522"/>
                    </a:ext>
                  </a:extLst>
                </a:gridCol>
                <a:gridCol w="1102806">
                  <a:extLst>
                    <a:ext uri="{9D8B030D-6E8A-4147-A177-3AD203B41FA5}">
                      <a16:colId xmlns:a16="http://schemas.microsoft.com/office/drawing/2014/main" val="1957200501"/>
                    </a:ext>
                  </a:extLst>
                </a:gridCol>
                <a:gridCol w="1102806">
                  <a:extLst>
                    <a:ext uri="{9D8B030D-6E8A-4147-A177-3AD203B41FA5}">
                      <a16:colId xmlns:a16="http://schemas.microsoft.com/office/drawing/2014/main" val="3884219614"/>
                    </a:ext>
                  </a:extLst>
                </a:gridCol>
                <a:gridCol w="1102806">
                  <a:extLst>
                    <a:ext uri="{9D8B030D-6E8A-4147-A177-3AD203B41FA5}">
                      <a16:colId xmlns:a16="http://schemas.microsoft.com/office/drawing/2014/main" val="1595736474"/>
                    </a:ext>
                  </a:extLst>
                </a:gridCol>
                <a:gridCol w="1102806">
                  <a:extLst>
                    <a:ext uri="{9D8B030D-6E8A-4147-A177-3AD203B41FA5}">
                      <a16:colId xmlns:a16="http://schemas.microsoft.com/office/drawing/2014/main" val="2353208686"/>
                    </a:ext>
                  </a:extLst>
                </a:gridCol>
                <a:gridCol w="1102806">
                  <a:extLst>
                    <a:ext uri="{9D8B030D-6E8A-4147-A177-3AD203B41FA5}">
                      <a16:colId xmlns:a16="http://schemas.microsoft.com/office/drawing/2014/main" val="2311760834"/>
                    </a:ext>
                  </a:extLst>
                </a:gridCol>
              </a:tblGrid>
              <a:tr h="364007">
                <a:tc rowSpan="2" gridSpan="2">
                  <a:txBody>
                    <a:bodyPr/>
                    <a:lstStyle/>
                    <a:p>
                      <a:pPr algn="ctr">
                        <a:lnSpc>
                          <a:spcPts val="1200"/>
                        </a:lnSpc>
                        <a:spcAft>
                          <a:spcPts val="0"/>
                        </a:spcAft>
                      </a:pPr>
                      <a:r>
                        <a:rPr lang="en-US" sz="1800" kern="100" dirty="0">
                          <a:effectLst/>
                          <a:latin typeface="楷体" panose="02010609060101010101" pitchFamily="49" charset="-122"/>
                          <a:ea typeface="宋体" panose="02010600030101010101" pitchFamily="2" charset="-122"/>
                          <a:cs typeface="Times New Roman" panose="02020603050405020304" pitchFamily="18" charset="0"/>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2">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图</a:t>
                      </a:r>
                      <a:r>
                        <a:rPr lang="en-US" sz="1800" kern="100" dirty="0">
                          <a:effectLst/>
                          <a:latin typeface="Calibri" panose="020F0502020204030204" pitchFamily="34" charset="0"/>
                          <a:ea typeface="楷体" panose="02010609060101010101" pitchFamily="49" charset="-122"/>
                          <a:cs typeface="Times New Roman" panose="02020603050405020304" pitchFamily="18" charset="0"/>
                        </a:rPr>
                        <a:t>1</a:t>
                      </a: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家族</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4">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图</a:t>
                      </a:r>
                      <a:r>
                        <a:rPr lang="en-US" sz="1800" kern="100">
                          <a:effectLst/>
                          <a:latin typeface="Calibri" panose="020F0502020204030204" pitchFamily="34" charset="0"/>
                          <a:ea typeface="楷体" panose="02010609060101010101" pitchFamily="49" charset="-122"/>
                          <a:cs typeface="Times New Roman" panose="02020603050405020304" pitchFamily="18" charset="0"/>
                        </a:rPr>
                        <a:t>2</a:t>
                      </a:r>
                      <a:r>
                        <a:rPr lang="zh-CN" sz="1800" kern="100">
                          <a:effectLst/>
                          <a:latin typeface="Calibri" panose="020F0502020204030204" pitchFamily="34" charset="0"/>
                          <a:ea typeface="楷体" panose="02010609060101010101" pitchFamily="49" charset="-122"/>
                          <a:cs typeface="Times New Roman" panose="02020603050405020304" pitchFamily="18" charset="0"/>
                        </a:rPr>
                        <a:t>家族</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2539104"/>
                  </a:ext>
                </a:extLst>
              </a:tr>
              <a:tr h="364007">
                <a:tc gridSpan="2" vMerge="1">
                  <a:txBody>
                    <a:bodyPr/>
                    <a:lstStyle/>
                    <a:p>
                      <a:endParaRPr lang="zh-CN" altLang="en-US"/>
                    </a:p>
                  </a:txBody>
                  <a:tcPr/>
                </a:tc>
                <a:tc hMerge="1" vMerge="1">
                  <a:txBody>
                    <a:bodyPr/>
                    <a:lstStyle/>
                    <a:p>
                      <a:endParaRPr lang="zh-CN" altLang="en-US"/>
                    </a:p>
                  </a:txBody>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宋体" panose="02010600030101010101" pitchFamily="2" charset="-122"/>
                        </a:rPr>
                        <a:t>Ⅱ</a:t>
                      </a:r>
                      <a:r>
                        <a:rPr lang="en-US" sz="1800" kern="100" dirty="0">
                          <a:effectLst/>
                          <a:latin typeface="Calibri" panose="020F0502020204030204" pitchFamily="34" charset="0"/>
                          <a:ea typeface="楷体" panose="02010609060101010101" pitchFamily="49" charset="-122"/>
                          <a:cs typeface="宋体" panose="02010600030101010101" pitchFamily="2" charset="-122"/>
                        </a:rPr>
                        <a:t>-</a:t>
                      </a:r>
                      <a:r>
                        <a:rPr lang="en-US" sz="1800" kern="100" dirty="0">
                          <a:effectLst/>
                          <a:latin typeface="楷体" panose="02010609060101010101" pitchFamily="49" charset="-122"/>
                          <a:ea typeface="宋体" panose="02010600030101010101" pitchFamily="2" charset="-122"/>
                          <a:cs typeface="Times New Roman" panose="02020603050405020304" pitchFamily="18" charset="0"/>
                        </a:rPr>
                        <a:t>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宋体" panose="02010600030101010101" pitchFamily="2" charset="-122"/>
                        </a:rPr>
                        <a:t>Ⅱ</a:t>
                      </a:r>
                      <a:r>
                        <a:rPr lang="en-US" sz="1800" kern="100" dirty="0">
                          <a:effectLst/>
                          <a:latin typeface="Calibri" panose="020F0502020204030204" pitchFamily="34" charset="0"/>
                          <a:ea typeface="楷体" panose="02010609060101010101" pitchFamily="49" charset="-122"/>
                          <a:cs typeface="宋体" panose="02010600030101010101" pitchFamily="2" charset="-122"/>
                        </a:rPr>
                        <a:t>-</a:t>
                      </a:r>
                      <a:r>
                        <a:rPr lang="en-US" sz="1800" kern="100" dirty="0">
                          <a:effectLst/>
                          <a:latin typeface="楷体" panose="02010609060101010101" pitchFamily="49" charset="-122"/>
                          <a:ea typeface="宋体" panose="02010600030101010101" pitchFamily="2" charset="-122"/>
                          <a:cs typeface="Times New Roman" panose="02020603050405020304" pitchFamily="18" charset="0"/>
                        </a:rPr>
                        <a:t>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Ⅰ</a:t>
                      </a:r>
                      <a:r>
                        <a:rPr lang="en-US" sz="1800" kern="100" dirty="0">
                          <a:effectLst/>
                          <a:latin typeface="楷体" panose="02010609060101010101" pitchFamily="49" charset="-122"/>
                          <a:ea typeface="宋体" panose="02010600030101010101" pitchFamily="2" charset="-122"/>
                          <a:cs typeface="宋体" panose="02010600030101010101" pitchFamily="2" charset="-122"/>
                        </a:rPr>
                        <a:t>-</a:t>
                      </a:r>
                      <a:r>
                        <a:rPr lang="en-US" sz="1800" kern="100" dirty="0">
                          <a:effectLst/>
                          <a:latin typeface="楷体" panose="02010609060101010101" pitchFamily="49" charset="-122"/>
                          <a:ea typeface="宋体" panose="02010600030101010101" pitchFamily="2" charset="-122"/>
                          <a:cs typeface="Times New Roman" panose="02020603050405020304" pitchFamily="18" charset="0"/>
                        </a:rPr>
                        <a:t>1</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Ⅰ</a:t>
                      </a:r>
                      <a:r>
                        <a:rPr lang="en-US" sz="1800" kern="100" dirty="0">
                          <a:effectLst/>
                          <a:latin typeface="楷体" panose="02010609060101010101" pitchFamily="49" charset="-122"/>
                          <a:ea typeface="宋体" panose="02010600030101010101" pitchFamily="2" charset="-122"/>
                          <a:cs typeface="宋体" panose="02010600030101010101" pitchFamily="2" charset="-122"/>
                        </a:rPr>
                        <a:t>-</a:t>
                      </a:r>
                      <a:r>
                        <a:rPr lang="en-US" sz="1800" kern="100" dirty="0">
                          <a:effectLst/>
                          <a:latin typeface="楷体" panose="02010609060101010101" pitchFamily="49" charset="-122"/>
                          <a:ea typeface="宋体" panose="02010600030101010101" pitchFamily="2" charset="-122"/>
                          <a:cs typeface="Times New Roman" panose="02020603050405020304" pitchFamily="18" charset="0"/>
                        </a:rPr>
                        <a:t>2</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宋体" panose="02010600030101010101" pitchFamily="2" charset="-122"/>
                        </a:rPr>
                        <a:t>Ⅱ</a:t>
                      </a:r>
                      <a:r>
                        <a:rPr lang="en-US" sz="1800" kern="100" dirty="0">
                          <a:effectLst/>
                          <a:latin typeface="Calibri" panose="020F0502020204030204" pitchFamily="34" charset="0"/>
                          <a:ea typeface="楷体" panose="02010609060101010101" pitchFamily="49" charset="-122"/>
                          <a:cs typeface="宋体" panose="02010600030101010101" pitchFamily="2" charset="-122"/>
                        </a:rPr>
                        <a:t>-</a:t>
                      </a:r>
                      <a:r>
                        <a:rPr lang="en-US" sz="1800" kern="100" dirty="0">
                          <a:effectLst/>
                          <a:latin typeface="楷体" panose="02010609060101010101" pitchFamily="49" charset="-122"/>
                          <a:ea typeface="宋体" panose="02010600030101010101" pitchFamily="2" charset="-122"/>
                          <a:cs typeface="Times New Roman" panose="02020603050405020304" pitchFamily="18" charset="0"/>
                        </a:rPr>
                        <a:t>2</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宋体" panose="02010600030101010101" pitchFamily="2" charset="-122"/>
                        </a:rPr>
                        <a:t>Ⅱ</a:t>
                      </a:r>
                      <a:r>
                        <a:rPr lang="en-US" sz="1800" kern="100">
                          <a:effectLst/>
                          <a:latin typeface="Calibri" panose="020F0502020204030204" pitchFamily="34" charset="0"/>
                          <a:ea typeface="楷体" panose="02010609060101010101" pitchFamily="49" charset="-122"/>
                          <a:cs typeface="宋体" panose="02010600030101010101" pitchFamily="2" charset="-122"/>
                        </a:rPr>
                        <a:t>-</a:t>
                      </a:r>
                      <a:r>
                        <a:rPr lang="en-US" sz="1800" kern="100">
                          <a:effectLst/>
                          <a:latin typeface="楷体" panose="02010609060101010101" pitchFamily="49" charset="-122"/>
                          <a:ea typeface="宋体" panose="02010600030101010101" pitchFamily="2" charset="-122"/>
                          <a:cs typeface="Times New Roman" panose="02020603050405020304" pitchFamily="18" charset="0"/>
                        </a:rPr>
                        <a:t>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32475"/>
                  </a:ext>
                </a:extLst>
              </a:tr>
              <a:tr h="364007">
                <a:tc rowSpan="2">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基因</a:t>
                      </a:r>
                      <a:r>
                        <a:rPr lang="en-US" sz="1800" kern="100">
                          <a:effectLst/>
                          <a:latin typeface="Calibri" panose="020F0502020204030204" pitchFamily="34" charset="0"/>
                          <a:ea typeface="楷体" panose="02010609060101010101" pitchFamily="49" charset="-122"/>
                          <a:cs typeface="Times New Roman" panose="02020603050405020304" pitchFamily="18" charset="0"/>
                        </a:rPr>
                        <a:t>A</a:t>
                      </a: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r>
                        <a:rPr lang="en-US" sz="1800" kern="100">
                          <a:effectLst/>
                          <a:latin typeface="Calibri" panose="020F0502020204030204" pitchFamily="34" charset="0"/>
                          <a:ea typeface="楷体" panose="02010609060101010101" pitchFamily="49" charset="-122"/>
                          <a:cs typeface="Times New Roman" panose="02020603050405020304" pitchFamily="18" charset="0"/>
                        </a:rPr>
                        <a:t>a</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基因</a:t>
                      </a:r>
                      <a:r>
                        <a:rPr lang="en-US" sz="1800" kern="100" dirty="0">
                          <a:effectLst/>
                          <a:latin typeface="Calibri" panose="020F0502020204030204" pitchFamily="34" charset="0"/>
                          <a:ea typeface="楷体" panose="02010609060101010101" pitchFamily="49" charset="-122"/>
                          <a:cs typeface="Times New Roman" panose="02020603050405020304" pitchFamily="18" charset="0"/>
                        </a:rPr>
                        <a:t>1</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880255"/>
                  </a:ext>
                </a:extLst>
              </a:tr>
              <a:tr h="364007">
                <a:tc vMerge="1">
                  <a:txBody>
                    <a:bodyPr/>
                    <a:lstStyle/>
                    <a:p>
                      <a:endParaRPr lang="zh-CN" altLang="en-US"/>
                    </a:p>
                  </a:txBody>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基因</a:t>
                      </a:r>
                      <a:r>
                        <a:rPr lang="en-US" sz="1800" kern="100">
                          <a:effectLst/>
                          <a:latin typeface="Calibri" panose="020F0502020204030204" pitchFamily="34" charset="0"/>
                          <a:ea typeface="楷体" panose="02010609060101010101" pitchFamily="49" charset="-122"/>
                          <a:cs typeface="Times New Roman" panose="02020603050405020304" pitchFamily="18" charset="0"/>
                        </a:rPr>
                        <a:t>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63131"/>
                  </a:ext>
                </a:extLst>
              </a:tr>
              <a:tr h="364007">
                <a:tc rowSpan="2">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基因</a:t>
                      </a:r>
                      <a:r>
                        <a:rPr lang="en-US" sz="1800" kern="100">
                          <a:effectLst/>
                          <a:latin typeface="Calibri" panose="020F0502020204030204" pitchFamily="34" charset="0"/>
                          <a:ea typeface="楷体" panose="02010609060101010101" pitchFamily="49" charset="-122"/>
                          <a:cs typeface="Times New Roman" panose="02020603050405020304" pitchFamily="18" charset="0"/>
                        </a:rPr>
                        <a:t>B</a:t>
                      </a: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r>
                        <a:rPr lang="en-US" sz="1800" kern="100">
                          <a:effectLst/>
                          <a:latin typeface="Calibri" panose="020F0502020204030204" pitchFamily="34" charset="0"/>
                          <a:ea typeface="楷体" panose="02010609060101010101" pitchFamily="49" charset="-122"/>
                          <a:cs typeface="Times New Roman" panose="02020603050405020304" pitchFamily="18" charset="0"/>
                        </a:rPr>
                        <a:t>b</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基因</a:t>
                      </a:r>
                      <a:r>
                        <a:rPr lang="en-US" sz="1800" kern="100">
                          <a:effectLst/>
                          <a:latin typeface="Calibri" panose="020F0502020204030204" pitchFamily="34" charset="0"/>
                          <a:ea typeface="楷体" panose="02010609060101010101" pitchFamily="49" charset="-122"/>
                          <a:cs typeface="Times New Roman" panose="02020603050405020304" pitchFamily="18" charset="0"/>
                        </a:rPr>
                        <a:t>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775682"/>
                  </a:ext>
                </a:extLst>
              </a:tr>
              <a:tr h="364007">
                <a:tc vMerge="1">
                  <a:txBody>
                    <a:bodyPr/>
                    <a:lstStyle/>
                    <a:p>
                      <a:endParaRPr lang="zh-CN" altLang="en-US"/>
                    </a:p>
                  </a:txBody>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基因</a:t>
                      </a:r>
                      <a:r>
                        <a:rPr lang="en-US" sz="1800" kern="100">
                          <a:effectLst/>
                          <a:latin typeface="Calibri" panose="020F0502020204030204" pitchFamily="34" charset="0"/>
                          <a:ea typeface="楷体" panose="02010609060101010101" pitchFamily="49" charset="-122"/>
                          <a:cs typeface="Times New Roman" panose="02020603050405020304" pitchFamily="18" charset="0"/>
                        </a:rPr>
                        <a:t>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800" kern="100" dirty="0">
                          <a:effectLst/>
                          <a:latin typeface="Calibri" panose="020F0502020204030204" pitchFamily="34" charset="0"/>
                          <a:ea typeface="楷体" panose="02010609060101010101" pitchFamily="49" charset="-122"/>
                          <a:cs typeface="Times New Roman" panose="02020603050405020304" pitchFamily="18" charset="0"/>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779536"/>
                  </a:ext>
                </a:extLst>
              </a:tr>
            </a:tbl>
          </a:graphicData>
        </a:graphic>
      </p:graphicFrame>
      <p:sp>
        <p:nvSpPr>
          <p:cNvPr id="6" name="矩形 5"/>
          <p:cNvSpPr/>
          <p:nvPr/>
        </p:nvSpPr>
        <p:spPr>
          <a:xfrm>
            <a:off x="6508980" y="4124526"/>
            <a:ext cx="300082" cy="369332"/>
          </a:xfrm>
          <a:prstGeom prst="rect">
            <a:avLst/>
          </a:prstGeom>
        </p:spPr>
        <p:txBody>
          <a:bodyPr wrap="square">
            <a:spAutoFit/>
          </a:bodyPr>
          <a:lstStyle/>
          <a:p>
            <a:r>
              <a:rPr lang="en-US" altLang="zh-CN" kern="100" dirty="0">
                <a:solidFill>
                  <a:srgbClr val="FF0000"/>
                </a:solidFill>
                <a:latin typeface="Times New Roman" panose="02020603050405020304" pitchFamily="18" charset="0"/>
                <a:ea typeface="宋体" panose="02010600030101010101" pitchFamily="2" charset="-122"/>
              </a:rPr>
              <a:t>2</a:t>
            </a:r>
            <a:endParaRPr lang="zh-CN" altLang="en-US" dirty="0"/>
          </a:p>
        </p:txBody>
      </p:sp>
      <p:sp>
        <p:nvSpPr>
          <p:cNvPr id="7" name="矩形 6"/>
          <p:cNvSpPr/>
          <p:nvPr/>
        </p:nvSpPr>
        <p:spPr>
          <a:xfrm>
            <a:off x="10097544" y="4124526"/>
            <a:ext cx="300082" cy="369332"/>
          </a:xfrm>
          <a:prstGeom prst="rect">
            <a:avLst/>
          </a:prstGeom>
        </p:spPr>
        <p:txBody>
          <a:bodyPr wrap="none">
            <a:spAutoFit/>
          </a:bodyPr>
          <a:lstStyle/>
          <a:p>
            <a:r>
              <a:rPr lang="en-US" altLang="zh-CN" kern="100" dirty="0">
                <a:solidFill>
                  <a:srgbClr val="FF0000"/>
                </a:solidFill>
                <a:latin typeface="Times New Roman" panose="02020603050405020304" pitchFamily="18" charset="0"/>
                <a:ea typeface="宋体" panose="02010600030101010101" pitchFamily="2" charset="-122"/>
              </a:rPr>
              <a:t>3</a:t>
            </a:r>
            <a:endParaRPr lang="zh-CN" altLang="en-US" dirty="0"/>
          </a:p>
        </p:txBody>
      </p:sp>
      <p:sp>
        <p:nvSpPr>
          <p:cNvPr id="8" name="矩形 7"/>
          <p:cNvSpPr/>
          <p:nvPr/>
        </p:nvSpPr>
        <p:spPr>
          <a:xfrm>
            <a:off x="6295862" y="4649995"/>
            <a:ext cx="537327" cy="369332"/>
          </a:xfrm>
          <a:prstGeom prst="rect">
            <a:avLst/>
          </a:prstGeom>
        </p:spPr>
        <p:txBody>
          <a:bodyPr wrap="none">
            <a:spAutoFit/>
          </a:bodyPr>
          <a:lstStyle/>
          <a:p>
            <a:r>
              <a:rPr lang="en-US" altLang="zh-CN" kern="100" dirty="0">
                <a:solidFill>
                  <a:srgbClr val="FF0000"/>
                </a:solidFill>
                <a:latin typeface="Times New Roman" panose="02020603050405020304" pitchFamily="18" charset="0"/>
                <a:ea typeface="宋体" panose="02010600030101010101" pitchFamily="2" charset="-122"/>
              </a:rPr>
              <a:t>1/4 </a:t>
            </a:r>
            <a:endParaRPr lang="zh-CN" altLang="en-US" dirty="0"/>
          </a:p>
        </p:txBody>
      </p:sp>
      <p:sp>
        <p:nvSpPr>
          <p:cNvPr id="9" name="矩形 8"/>
          <p:cNvSpPr/>
          <p:nvPr/>
        </p:nvSpPr>
        <p:spPr>
          <a:xfrm>
            <a:off x="11008986" y="4309192"/>
            <a:ext cx="970137" cy="646331"/>
          </a:xfrm>
          <a:prstGeom prst="rect">
            <a:avLst/>
          </a:prstGeom>
        </p:spPr>
        <p:txBody>
          <a:bodyPr wrap="none">
            <a:spAutoFit/>
          </a:bodyPr>
          <a:lstStyle/>
          <a:p>
            <a:r>
              <a:rPr lang="en-US" altLang="zh-CN" kern="100" dirty="0" err="1" smtClean="0">
                <a:solidFill>
                  <a:srgbClr val="FF0000"/>
                </a:solidFill>
                <a:latin typeface="Times New Roman" panose="02020603050405020304" pitchFamily="18" charset="0"/>
                <a:ea typeface="宋体" panose="02010600030101010101" pitchFamily="2" charset="-122"/>
              </a:rPr>
              <a:t>bbX</a:t>
            </a:r>
            <a:r>
              <a:rPr lang="en-US" altLang="zh-CN" kern="100" baseline="30000" dirty="0" err="1" smtClean="0">
                <a:solidFill>
                  <a:srgbClr val="FF0000"/>
                </a:solidFill>
                <a:latin typeface="Times New Roman" panose="02020603050405020304" pitchFamily="18" charset="0"/>
                <a:ea typeface="宋体" panose="02010600030101010101" pitchFamily="2" charset="-122"/>
              </a:rPr>
              <a:t>A</a:t>
            </a:r>
            <a:r>
              <a:rPr lang="en-US" altLang="zh-CN" kern="100" dirty="0" err="1" smtClean="0">
                <a:solidFill>
                  <a:srgbClr val="FF0000"/>
                </a:solidFill>
                <a:latin typeface="Times New Roman" panose="02020603050405020304" pitchFamily="18" charset="0"/>
                <a:ea typeface="宋体" panose="02010600030101010101" pitchFamily="2" charset="-122"/>
              </a:rPr>
              <a:t>X</a:t>
            </a:r>
            <a:r>
              <a:rPr lang="en-US" altLang="zh-CN" kern="100" baseline="30000" dirty="0" err="1" smtClean="0">
                <a:solidFill>
                  <a:srgbClr val="FF0000"/>
                </a:solidFill>
                <a:latin typeface="Times New Roman" panose="02020603050405020304" pitchFamily="18" charset="0"/>
                <a:ea typeface="宋体" panose="02010600030101010101" pitchFamily="2" charset="-122"/>
              </a:rPr>
              <a:t>A</a:t>
            </a:r>
            <a:endParaRPr lang="en-US" altLang="zh-CN" kern="100" dirty="0" smtClean="0">
              <a:solidFill>
                <a:srgbClr val="FF0000"/>
              </a:solidFill>
              <a:latin typeface="宋体" panose="02010600030101010101" pitchFamily="2" charset="-122"/>
              <a:ea typeface="宋体" panose="02010600030101010101" pitchFamily="2" charset="-122"/>
            </a:endParaRPr>
          </a:p>
          <a:p>
            <a:r>
              <a:rPr lang="en-US" altLang="zh-CN" kern="100" dirty="0" err="1" smtClean="0">
                <a:solidFill>
                  <a:srgbClr val="FF0000"/>
                </a:solidFill>
                <a:latin typeface="Times New Roman" panose="02020603050405020304" pitchFamily="18" charset="0"/>
                <a:ea typeface="宋体" panose="02010600030101010101" pitchFamily="2" charset="-122"/>
              </a:rPr>
              <a:t>bbX</a:t>
            </a:r>
            <a:r>
              <a:rPr lang="en-US" altLang="zh-CN" kern="100" baseline="30000" dirty="0" err="1" smtClean="0">
                <a:solidFill>
                  <a:srgbClr val="FF0000"/>
                </a:solidFill>
                <a:latin typeface="Times New Roman" panose="02020603050405020304" pitchFamily="18" charset="0"/>
                <a:ea typeface="宋体" panose="02010600030101010101" pitchFamily="2" charset="-122"/>
              </a:rPr>
              <a:t>A</a:t>
            </a:r>
            <a:r>
              <a:rPr lang="en-US" altLang="zh-CN" kern="100" dirty="0" err="1" smtClean="0">
                <a:solidFill>
                  <a:srgbClr val="FF0000"/>
                </a:solidFill>
                <a:latin typeface="Times New Roman" panose="02020603050405020304" pitchFamily="18" charset="0"/>
                <a:ea typeface="宋体" panose="02010600030101010101" pitchFamily="2" charset="-122"/>
              </a:rPr>
              <a:t>X</a:t>
            </a:r>
            <a:r>
              <a:rPr lang="en-US" altLang="zh-CN" kern="100" baseline="30000" dirty="0" err="1" smtClean="0">
                <a:solidFill>
                  <a:srgbClr val="FF0000"/>
                </a:solidFill>
                <a:latin typeface="Times New Roman" panose="02020603050405020304" pitchFamily="18" charset="0"/>
                <a:ea typeface="宋体" panose="02010600030101010101" pitchFamily="2" charset="-122"/>
              </a:rPr>
              <a:t>a</a:t>
            </a:r>
            <a:r>
              <a:rPr lang="en-US" altLang="zh-CN" kern="100" baseline="30000" dirty="0" smtClean="0">
                <a:solidFill>
                  <a:srgbClr val="FF0000"/>
                </a:solidFill>
                <a:latin typeface="Times New Roman" panose="02020603050405020304" pitchFamily="18" charset="0"/>
                <a:ea typeface="宋体" panose="02010600030101010101" pitchFamily="2" charset="-122"/>
              </a:rPr>
              <a:t> </a:t>
            </a:r>
            <a:endParaRPr lang="zh-CN" altLang="en-US" dirty="0"/>
          </a:p>
        </p:txBody>
      </p:sp>
      <p:sp>
        <p:nvSpPr>
          <p:cNvPr id="10" name="矩形 9"/>
          <p:cNvSpPr/>
          <p:nvPr/>
        </p:nvSpPr>
        <p:spPr>
          <a:xfrm>
            <a:off x="2479057" y="5699468"/>
            <a:ext cx="595035" cy="369332"/>
          </a:xfrm>
          <a:prstGeom prst="rect">
            <a:avLst/>
          </a:prstGeom>
        </p:spPr>
        <p:txBody>
          <a:bodyPr wrap="none">
            <a:spAutoFit/>
          </a:bodyPr>
          <a:lstStyle/>
          <a:p>
            <a:r>
              <a:rPr lang="en-US" altLang="zh-CN" kern="100" dirty="0">
                <a:solidFill>
                  <a:srgbClr val="FF0000"/>
                </a:solidFill>
                <a:latin typeface="Times New Roman" panose="02020603050405020304" pitchFamily="18" charset="0"/>
                <a:ea typeface="宋体" panose="02010600030101010101" pitchFamily="2" charset="-122"/>
              </a:rPr>
              <a:t>7/24</a:t>
            </a:r>
            <a:endParaRPr lang="zh-CN" altLang="en-US" dirty="0"/>
          </a:p>
        </p:txBody>
      </p:sp>
    </p:spTree>
    <p:extLst>
      <p:ext uri="{BB962C8B-B14F-4D97-AF65-F5344CB8AC3E}">
        <p14:creationId xmlns:p14="http://schemas.microsoft.com/office/powerpoint/2010/main" val="2650683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1263296" y="25340"/>
            <a:ext cx="9665406" cy="2179279"/>
          </a:xfrm>
          <a:prstGeom prst="rect">
            <a:avLst/>
          </a:prstGeom>
        </p:spPr>
      </p:pic>
      <p:sp>
        <p:nvSpPr>
          <p:cNvPr id="3" name="内容占位符 2"/>
          <p:cNvSpPr>
            <a:spLocks noGrp="1"/>
          </p:cNvSpPr>
          <p:nvPr>
            <p:ph idx="1"/>
          </p:nvPr>
        </p:nvSpPr>
        <p:spPr>
          <a:xfrm>
            <a:off x="838200" y="5297213"/>
            <a:ext cx="10515600" cy="879749"/>
          </a:xfrm>
        </p:spPr>
        <p:txBody>
          <a:bodyPr/>
          <a:lstStyle/>
          <a:p>
            <a:r>
              <a:rPr lang="zh-CN" altLang="zh-CN" dirty="0" smtClean="0"/>
              <a:t>①表中基因</a:t>
            </a:r>
            <a:r>
              <a:rPr lang="en-US" altLang="zh-CN" dirty="0" smtClean="0"/>
              <a:t>1</a:t>
            </a:r>
            <a:r>
              <a:rPr lang="zh-CN" altLang="zh-CN" dirty="0" smtClean="0"/>
              <a:t>～</a:t>
            </a:r>
            <a:r>
              <a:rPr lang="en-US" altLang="zh-CN" dirty="0" smtClean="0"/>
              <a:t>4</a:t>
            </a:r>
            <a:r>
              <a:rPr lang="zh-CN" altLang="zh-CN" dirty="0" smtClean="0"/>
              <a:t>中，代表基因</a:t>
            </a:r>
            <a:r>
              <a:rPr lang="en-US" altLang="zh-CN" dirty="0" smtClean="0"/>
              <a:t>A</a:t>
            </a:r>
            <a:r>
              <a:rPr lang="zh-CN" altLang="zh-CN" dirty="0" smtClean="0"/>
              <a:t>的是</a:t>
            </a:r>
            <a:r>
              <a:rPr lang="en-US" altLang="zh-CN" u="sng" dirty="0" smtClean="0"/>
              <a:t>          </a:t>
            </a:r>
            <a:r>
              <a:rPr lang="zh-CN" altLang="zh-CN" dirty="0" smtClean="0"/>
              <a:t>，代表基因</a:t>
            </a:r>
            <a:r>
              <a:rPr lang="en-US" altLang="zh-CN" dirty="0" smtClean="0"/>
              <a:t>B</a:t>
            </a:r>
            <a:r>
              <a:rPr lang="zh-CN" altLang="zh-CN" dirty="0" smtClean="0"/>
              <a:t>的是</a:t>
            </a:r>
            <a:r>
              <a:rPr lang="en-US" altLang="zh-CN" u="sng" dirty="0" smtClean="0"/>
              <a:t>           </a:t>
            </a:r>
            <a:r>
              <a:rPr lang="zh-CN" altLang="zh-CN" dirty="0" smtClean="0"/>
              <a:t>。 </a:t>
            </a:r>
          </a:p>
          <a:p>
            <a:endParaRPr lang="zh-CN" altLang="en-US" dirty="0"/>
          </a:p>
        </p:txBody>
      </p:sp>
      <p:pic>
        <p:nvPicPr>
          <p:cNvPr id="4" name="图片 3"/>
          <p:cNvPicPr>
            <a:picLocks noChangeAspect="1"/>
          </p:cNvPicPr>
          <p:nvPr/>
        </p:nvPicPr>
        <p:blipFill>
          <a:blip r:embed="rId3"/>
          <a:stretch>
            <a:fillRect/>
          </a:stretch>
        </p:blipFill>
        <p:spPr>
          <a:xfrm>
            <a:off x="1672967" y="2475427"/>
            <a:ext cx="8846063" cy="2341067"/>
          </a:xfrm>
          <a:prstGeom prst="rect">
            <a:avLst/>
          </a:prstGeom>
        </p:spPr>
      </p:pic>
      <p:sp>
        <p:nvSpPr>
          <p:cNvPr id="6" name="文本框 5"/>
          <p:cNvSpPr txBox="1"/>
          <p:nvPr/>
        </p:nvSpPr>
        <p:spPr>
          <a:xfrm>
            <a:off x="1992092" y="660685"/>
            <a:ext cx="447558" cy="369332"/>
          </a:xfrm>
          <a:prstGeom prst="rect">
            <a:avLst/>
          </a:prstGeom>
          <a:noFill/>
        </p:spPr>
        <p:txBody>
          <a:bodyPr wrap="none" rtlCol="0">
            <a:spAutoFit/>
          </a:bodyPr>
          <a:lstStyle/>
          <a:p>
            <a:r>
              <a:rPr lang="en-US" altLang="zh-CN" dirty="0" smtClean="0">
                <a:solidFill>
                  <a:srgbClr val="00B050"/>
                </a:solidFill>
              </a:rPr>
              <a:t>Aa</a:t>
            </a:r>
            <a:endParaRPr lang="zh-CN" altLang="en-US" dirty="0">
              <a:solidFill>
                <a:srgbClr val="00B050"/>
              </a:solidFill>
            </a:endParaRPr>
          </a:p>
        </p:txBody>
      </p:sp>
      <p:sp>
        <p:nvSpPr>
          <p:cNvPr id="7" name="文本框 6"/>
          <p:cNvSpPr txBox="1"/>
          <p:nvPr/>
        </p:nvSpPr>
        <p:spPr>
          <a:xfrm>
            <a:off x="2720887" y="660685"/>
            <a:ext cx="447558" cy="369332"/>
          </a:xfrm>
          <a:prstGeom prst="rect">
            <a:avLst/>
          </a:prstGeom>
          <a:noFill/>
        </p:spPr>
        <p:txBody>
          <a:bodyPr wrap="none" rtlCol="0">
            <a:spAutoFit/>
          </a:bodyPr>
          <a:lstStyle/>
          <a:p>
            <a:r>
              <a:rPr lang="en-US" altLang="zh-CN" dirty="0" smtClean="0">
                <a:solidFill>
                  <a:srgbClr val="00B050"/>
                </a:solidFill>
              </a:rPr>
              <a:t>Aa</a:t>
            </a:r>
            <a:endParaRPr lang="zh-CN" altLang="en-US" dirty="0">
              <a:solidFill>
                <a:srgbClr val="00B050"/>
              </a:solidFill>
            </a:endParaRPr>
          </a:p>
        </p:txBody>
      </p:sp>
      <p:sp>
        <p:nvSpPr>
          <p:cNvPr id="8" name="文本框 7"/>
          <p:cNvSpPr txBox="1"/>
          <p:nvPr/>
        </p:nvSpPr>
        <p:spPr>
          <a:xfrm>
            <a:off x="1944803" y="1155811"/>
            <a:ext cx="542136"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Y</a:t>
            </a:r>
            <a:endParaRPr lang="zh-CN" altLang="en-US" dirty="0">
              <a:solidFill>
                <a:srgbClr val="0070C0"/>
              </a:solidFill>
            </a:endParaRPr>
          </a:p>
        </p:txBody>
      </p:sp>
      <p:sp>
        <p:nvSpPr>
          <p:cNvPr id="9" name="文本框 8"/>
          <p:cNvSpPr txBox="1"/>
          <p:nvPr/>
        </p:nvSpPr>
        <p:spPr>
          <a:xfrm>
            <a:off x="2831760" y="1153200"/>
            <a:ext cx="625492"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10" name="文本框 9"/>
          <p:cNvSpPr txBox="1"/>
          <p:nvPr/>
        </p:nvSpPr>
        <p:spPr>
          <a:xfrm>
            <a:off x="7517742" y="756526"/>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11" name="文本框 10"/>
          <p:cNvSpPr txBox="1"/>
          <p:nvPr/>
        </p:nvSpPr>
        <p:spPr>
          <a:xfrm>
            <a:off x="8516750" y="745648"/>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12" name="文本框 11"/>
          <p:cNvSpPr txBox="1"/>
          <p:nvPr/>
        </p:nvSpPr>
        <p:spPr>
          <a:xfrm>
            <a:off x="7778825" y="1496406"/>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13" name="文本框 12"/>
          <p:cNvSpPr txBox="1"/>
          <p:nvPr/>
        </p:nvSpPr>
        <p:spPr>
          <a:xfrm>
            <a:off x="7652239" y="1256854"/>
            <a:ext cx="532518"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b</a:t>
            </a:r>
            <a:r>
              <a:rPr lang="en-US" altLang="zh-CN" dirty="0" smtClean="0">
                <a:solidFill>
                  <a:srgbClr val="0070C0"/>
                </a:solidFill>
              </a:rPr>
              <a:t>Y</a:t>
            </a:r>
            <a:endParaRPr lang="zh-CN" altLang="en-US" dirty="0">
              <a:solidFill>
                <a:srgbClr val="0070C0"/>
              </a:solidFill>
            </a:endParaRPr>
          </a:p>
        </p:txBody>
      </p:sp>
      <p:sp>
        <p:nvSpPr>
          <p:cNvPr id="14" name="文本框 13"/>
          <p:cNvSpPr txBox="1"/>
          <p:nvPr/>
        </p:nvSpPr>
        <p:spPr>
          <a:xfrm>
            <a:off x="8274421" y="1205680"/>
            <a:ext cx="935422" cy="369332"/>
          </a:xfrm>
          <a:prstGeom prst="rect">
            <a:avLst/>
          </a:prstGeom>
          <a:noFill/>
        </p:spPr>
        <p:txBody>
          <a:bodyPr wrap="square" rtlCol="0">
            <a:spAutoFit/>
          </a:bodyPr>
          <a:lstStyle/>
          <a:p>
            <a:r>
              <a:rPr lang="en-US" altLang="zh-CN" dirty="0" err="1" smtClean="0">
                <a:solidFill>
                  <a:srgbClr val="0070C0"/>
                </a:solidFill>
              </a:rPr>
              <a:t>X</a:t>
            </a:r>
            <a:r>
              <a:rPr lang="en-US" altLang="zh-CN" baseline="30000" dirty="0" err="1" smtClean="0">
                <a:solidFill>
                  <a:srgbClr val="0070C0"/>
                </a:solidFill>
              </a:rPr>
              <a:t>B</a:t>
            </a:r>
            <a:r>
              <a:rPr lang="en-US" altLang="zh-CN" dirty="0" err="1" smtClean="0">
                <a:solidFill>
                  <a:srgbClr val="0070C0"/>
                </a:solidFill>
              </a:rPr>
              <a:t>X</a:t>
            </a:r>
            <a:r>
              <a:rPr lang="en-US" altLang="zh-CN" baseline="30000" dirty="0" err="1" smtClean="0">
                <a:solidFill>
                  <a:srgbClr val="0070C0"/>
                </a:solidFill>
              </a:rPr>
              <a:t>b</a:t>
            </a:r>
            <a:endParaRPr lang="zh-CN" altLang="en-US" dirty="0">
              <a:solidFill>
                <a:srgbClr val="0070C0"/>
              </a:solidFill>
            </a:endParaRPr>
          </a:p>
        </p:txBody>
      </p:sp>
      <p:sp>
        <p:nvSpPr>
          <p:cNvPr id="15" name="文本框 14"/>
          <p:cNvSpPr txBox="1"/>
          <p:nvPr/>
        </p:nvSpPr>
        <p:spPr>
          <a:xfrm>
            <a:off x="8008072" y="1767214"/>
            <a:ext cx="935422" cy="369332"/>
          </a:xfrm>
          <a:prstGeom prst="rect">
            <a:avLst/>
          </a:prstGeom>
          <a:noFill/>
        </p:spPr>
        <p:txBody>
          <a:bodyPr wrap="square" rtlCol="0">
            <a:spAutoFit/>
          </a:bodyPr>
          <a:lstStyle/>
          <a:p>
            <a:r>
              <a:rPr lang="en-US" altLang="zh-CN" dirty="0" err="1" smtClean="0">
                <a:solidFill>
                  <a:srgbClr val="0070C0"/>
                </a:solidFill>
              </a:rPr>
              <a:t>X</a:t>
            </a:r>
            <a:r>
              <a:rPr lang="en-US" altLang="zh-CN" baseline="30000" dirty="0" err="1" smtClean="0">
                <a:solidFill>
                  <a:srgbClr val="0070C0"/>
                </a:solidFill>
              </a:rPr>
              <a:t>B</a:t>
            </a:r>
            <a:r>
              <a:rPr lang="en-US" altLang="zh-CN" dirty="0" err="1" smtClean="0">
                <a:solidFill>
                  <a:srgbClr val="0070C0"/>
                </a:solidFill>
              </a:rPr>
              <a:t>X</a:t>
            </a:r>
            <a:r>
              <a:rPr lang="en-US" altLang="zh-CN" baseline="30000" dirty="0" err="1" smtClean="0">
                <a:solidFill>
                  <a:srgbClr val="0070C0"/>
                </a:solidFill>
              </a:rPr>
              <a:t>b</a:t>
            </a:r>
            <a:endParaRPr lang="zh-CN" altLang="en-US" dirty="0">
              <a:solidFill>
                <a:srgbClr val="0070C0"/>
              </a:solidFill>
            </a:endParaRPr>
          </a:p>
        </p:txBody>
      </p:sp>
      <p:sp>
        <p:nvSpPr>
          <p:cNvPr id="17" name="矩形 16"/>
          <p:cNvSpPr/>
          <p:nvPr/>
        </p:nvSpPr>
        <p:spPr>
          <a:xfrm>
            <a:off x="6992455" y="5367755"/>
            <a:ext cx="300082" cy="369332"/>
          </a:xfrm>
          <a:prstGeom prst="rect">
            <a:avLst/>
          </a:prstGeom>
        </p:spPr>
        <p:txBody>
          <a:bodyPr wrap="square">
            <a:spAutoFit/>
          </a:bodyPr>
          <a:lstStyle/>
          <a:p>
            <a:r>
              <a:rPr lang="en-US" altLang="zh-CN" kern="100" dirty="0">
                <a:solidFill>
                  <a:srgbClr val="FF0000"/>
                </a:solidFill>
                <a:latin typeface="Times New Roman" panose="02020603050405020304" pitchFamily="18" charset="0"/>
                <a:ea typeface="宋体" panose="02010600030101010101" pitchFamily="2" charset="-122"/>
              </a:rPr>
              <a:t>2</a:t>
            </a:r>
            <a:endParaRPr lang="zh-CN" altLang="en-US" dirty="0"/>
          </a:p>
        </p:txBody>
      </p:sp>
      <p:sp>
        <p:nvSpPr>
          <p:cNvPr id="18" name="矩形 17"/>
          <p:cNvSpPr/>
          <p:nvPr/>
        </p:nvSpPr>
        <p:spPr>
          <a:xfrm>
            <a:off x="1944803" y="5737087"/>
            <a:ext cx="300082" cy="369332"/>
          </a:xfrm>
          <a:prstGeom prst="rect">
            <a:avLst/>
          </a:prstGeom>
        </p:spPr>
        <p:txBody>
          <a:bodyPr wrap="none">
            <a:spAutoFit/>
          </a:bodyPr>
          <a:lstStyle/>
          <a:p>
            <a:r>
              <a:rPr lang="en-US" altLang="zh-CN" kern="100" dirty="0">
                <a:solidFill>
                  <a:srgbClr val="FF0000"/>
                </a:solidFill>
                <a:latin typeface="Times New Roman" panose="02020603050405020304" pitchFamily="18" charset="0"/>
                <a:ea typeface="宋体" panose="02010600030101010101" pitchFamily="2" charset="-122"/>
              </a:rPr>
              <a:t>3</a:t>
            </a:r>
            <a:endParaRPr lang="zh-CN" altLang="en-US" dirty="0"/>
          </a:p>
        </p:txBody>
      </p:sp>
      <p:sp>
        <p:nvSpPr>
          <p:cNvPr id="19" name="圆角矩形 18"/>
          <p:cNvSpPr/>
          <p:nvPr/>
        </p:nvSpPr>
        <p:spPr>
          <a:xfrm>
            <a:off x="4035972" y="3286417"/>
            <a:ext cx="1954924" cy="71908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516322" y="723224"/>
            <a:ext cx="447558" cy="369332"/>
          </a:xfrm>
          <a:prstGeom prst="rect">
            <a:avLst/>
          </a:prstGeom>
          <a:noFill/>
        </p:spPr>
        <p:txBody>
          <a:bodyPr wrap="none" rtlCol="0">
            <a:spAutoFit/>
          </a:bodyPr>
          <a:lstStyle/>
          <a:p>
            <a:r>
              <a:rPr lang="en-US" altLang="zh-CN" dirty="0" smtClean="0">
                <a:solidFill>
                  <a:srgbClr val="00B050"/>
                </a:solidFill>
              </a:rPr>
              <a:t>Aa</a:t>
            </a:r>
            <a:endParaRPr lang="zh-CN" altLang="en-US" dirty="0">
              <a:solidFill>
                <a:srgbClr val="00B050"/>
              </a:solidFill>
            </a:endParaRPr>
          </a:p>
        </p:txBody>
      </p:sp>
      <p:sp>
        <p:nvSpPr>
          <p:cNvPr id="21" name="文本框 20"/>
          <p:cNvSpPr txBox="1"/>
          <p:nvPr/>
        </p:nvSpPr>
        <p:spPr>
          <a:xfrm>
            <a:off x="4568649" y="684518"/>
            <a:ext cx="447558" cy="369332"/>
          </a:xfrm>
          <a:prstGeom prst="rect">
            <a:avLst/>
          </a:prstGeom>
          <a:noFill/>
        </p:spPr>
        <p:txBody>
          <a:bodyPr wrap="none" rtlCol="0">
            <a:spAutoFit/>
          </a:bodyPr>
          <a:lstStyle/>
          <a:p>
            <a:r>
              <a:rPr lang="en-US" altLang="zh-CN" dirty="0" smtClean="0">
                <a:solidFill>
                  <a:srgbClr val="00B050"/>
                </a:solidFill>
              </a:rPr>
              <a:t>Aa</a:t>
            </a:r>
            <a:endParaRPr lang="zh-CN" altLang="en-US" dirty="0">
              <a:solidFill>
                <a:srgbClr val="00B050"/>
              </a:solidFill>
            </a:endParaRPr>
          </a:p>
        </p:txBody>
      </p:sp>
      <p:sp>
        <p:nvSpPr>
          <p:cNvPr id="22" name="文本框 21"/>
          <p:cNvSpPr txBox="1"/>
          <p:nvPr/>
        </p:nvSpPr>
        <p:spPr>
          <a:xfrm>
            <a:off x="4525419" y="1186122"/>
            <a:ext cx="542136"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Y</a:t>
            </a:r>
            <a:endParaRPr lang="zh-CN" altLang="en-US" dirty="0">
              <a:solidFill>
                <a:srgbClr val="0070C0"/>
              </a:solidFill>
            </a:endParaRPr>
          </a:p>
        </p:txBody>
      </p:sp>
      <p:sp>
        <p:nvSpPr>
          <p:cNvPr id="23" name="文本框 22"/>
          <p:cNvSpPr txBox="1"/>
          <p:nvPr/>
        </p:nvSpPr>
        <p:spPr>
          <a:xfrm>
            <a:off x="3572844" y="1179610"/>
            <a:ext cx="625492"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cxnSp>
        <p:nvCxnSpPr>
          <p:cNvPr id="25" name="直接连接符 24"/>
          <p:cNvCxnSpPr>
            <a:stCxn id="6" idx="1"/>
          </p:cNvCxnSpPr>
          <p:nvPr/>
        </p:nvCxnSpPr>
        <p:spPr>
          <a:xfrm>
            <a:off x="1992092" y="845351"/>
            <a:ext cx="3044086" cy="595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544205" y="3621026"/>
            <a:ext cx="332142" cy="369332"/>
          </a:xfrm>
          <a:prstGeom prst="rect">
            <a:avLst/>
          </a:prstGeom>
          <a:noFill/>
        </p:spPr>
        <p:txBody>
          <a:bodyPr wrap="none" rtlCol="0">
            <a:spAutoFit/>
          </a:bodyPr>
          <a:lstStyle/>
          <a:p>
            <a:r>
              <a:rPr lang="en-US" altLang="zh-CN" dirty="0" smtClean="0">
                <a:solidFill>
                  <a:srgbClr val="00B050"/>
                </a:solidFill>
              </a:rPr>
              <a:t>A</a:t>
            </a:r>
            <a:endParaRPr lang="zh-CN" altLang="en-US" dirty="0">
              <a:solidFill>
                <a:srgbClr val="00B050"/>
              </a:solidFill>
            </a:endParaRPr>
          </a:p>
        </p:txBody>
      </p:sp>
      <p:sp>
        <p:nvSpPr>
          <p:cNvPr id="29" name="矩形 28"/>
          <p:cNvSpPr/>
          <p:nvPr/>
        </p:nvSpPr>
        <p:spPr>
          <a:xfrm>
            <a:off x="3576265" y="3276628"/>
            <a:ext cx="300082" cy="369332"/>
          </a:xfrm>
          <a:prstGeom prst="rect">
            <a:avLst/>
          </a:prstGeom>
        </p:spPr>
        <p:txBody>
          <a:bodyPr wrap="none">
            <a:spAutoFit/>
          </a:bodyPr>
          <a:lstStyle/>
          <a:p>
            <a:r>
              <a:rPr lang="en-US" altLang="zh-CN" dirty="0" smtClean="0">
                <a:solidFill>
                  <a:srgbClr val="00B050"/>
                </a:solidFill>
              </a:rPr>
              <a:t>a</a:t>
            </a:r>
            <a:endParaRPr lang="zh-CN" altLang="en-US" dirty="0">
              <a:solidFill>
                <a:srgbClr val="00B050"/>
              </a:solidFill>
            </a:endParaRPr>
          </a:p>
        </p:txBody>
      </p:sp>
      <p:sp>
        <p:nvSpPr>
          <p:cNvPr id="30" name="圆角矩形 29"/>
          <p:cNvSpPr/>
          <p:nvPr/>
        </p:nvSpPr>
        <p:spPr>
          <a:xfrm>
            <a:off x="7296958" y="4005503"/>
            <a:ext cx="3055731" cy="71908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8004207" y="54770"/>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32" name="文本框 31"/>
          <p:cNvSpPr txBox="1"/>
          <p:nvPr/>
        </p:nvSpPr>
        <p:spPr>
          <a:xfrm>
            <a:off x="7806710" y="598439"/>
            <a:ext cx="935422" cy="369332"/>
          </a:xfrm>
          <a:prstGeom prst="rect">
            <a:avLst/>
          </a:prstGeom>
          <a:noFill/>
        </p:spPr>
        <p:txBody>
          <a:bodyPr wrap="square" rtlCol="0">
            <a:spAutoFit/>
          </a:bodyPr>
          <a:lstStyle/>
          <a:p>
            <a:r>
              <a:rPr lang="en-US" altLang="zh-CN" dirty="0" smtClean="0">
                <a:solidFill>
                  <a:srgbClr val="0070C0"/>
                </a:solidFill>
              </a:rPr>
              <a:t>X</a:t>
            </a:r>
            <a:r>
              <a:rPr lang="en-US" altLang="zh-CN" baseline="30000" dirty="0" smtClean="0">
                <a:solidFill>
                  <a:srgbClr val="0070C0"/>
                </a:solidFill>
              </a:rPr>
              <a:t>B</a:t>
            </a:r>
            <a:r>
              <a:rPr lang="en-US" altLang="zh-CN" dirty="0">
                <a:solidFill>
                  <a:srgbClr val="0070C0"/>
                </a:solidFill>
              </a:rPr>
              <a:t>Y</a:t>
            </a:r>
            <a:endParaRPr lang="zh-CN" altLang="en-US" dirty="0">
              <a:solidFill>
                <a:srgbClr val="0070C0"/>
              </a:solidFill>
            </a:endParaRPr>
          </a:p>
        </p:txBody>
      </p:sp>
      <p:sp>
        <p:nvSpPr>
          <p:cNvPr id="33" name="文本框 32"/>
          <p:cNvSpPr txBox="1"/>
          <p:nvPr/>
        </p:nvSpPr>
        <p:spPr>
          <a:xfrm>
            <a:off x="3553823" y="3995714"/>
            <a:ext cx="312906" cy="369332"/>
          </a:xfrm>
          <a:prstGeom prst="rect">
            <a:avLst/>
          </a:prstGeom>
          <a:noFill/>
        </p:spPr>
        <p:txBody>
          <a:bodyPr wrap="none" rtlCol="0">
            <a:spAutoFit/>
          </a:bodyPr>
          <a:lstStyle/>
          <a:p>
            <a:r>
              <a:rPr lang="en-US" altLang="zh-CN" dirty="0" smtClean="0">
                <a:solidFill>
                  <a:srgbClr val="00B050"/>
                </a:solidFill>
              </a:rPr>
              <a:t>B</a:t>
            </a:r>
            <a:endParaRPr lang="zh-CN" altLang="en-US" dirty="0">
              <a:solidFill>
                <a:srgbClr val="00B050"/>
              </a:solidFill>
            </a:endParaRPr>
          </a:p>
        </p:txBody>
      </p:sp>
      <p:sp>
        <p:nvSpPr>
          <p:cNvPr id="34" name="矩形 33"/>
          <p:cNvSpPr/>
          <p:nvPr/>
        </p:nvSpPr>
        <p:spPr>
          <a:xfrm>
            <a:off x="3551418" y="4365046"/>
            <a:ext cx="317716" cy="369332"/>
          </a:xfrm>
          <a:prstGeom prst="rect">
            <a:avLst/>
          </a:prstGeom>
        </p:spPr>
        <p:txBody>
          <a:bodyPr wrap="none">
            <a:spAutoFit/>
          </a:bodyPr>
          <a:lstStyle/>
          <a:p>
            <a:r>
              <a:rPr lang="en-US" altLang="zh-CN" dirty="0" smtClean="0">
                <a:solidFill>
                  <a:srgbClr val="00B050"/>
                </a:solidFill>
              </a:rPr>
              <a:t>b</a:t>
            </a:r>
            <a:endParaRPr lang="zh-CN" altLang="en-US" dirty="0">
              <a:solidFill>
                <a:srgbClr val="00B050"/>
              </a:solidFill>
            </a:endParaRPr>
          </a:p>
        </p:txBody>
      </p:sp>
      <p:cxnSp>
        <p:nvCxnSpPr>
          <p:cNvPr id="35" name="直接连接符 34"/>
          <p:cNvCxnSpPr/>
          <p:nvPr/>
        </p:nvCxnSpPr>
        <p:spPr>
          <a:xfrm flipV="1">
            <a:off x="7683570" y="764487"/>
            <a:ext cx="795254" cy="105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5213131" y="3111062"/>
            <a:ext cx="651641" cy="104052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416511" y="3844784"/>
            <a:ext cx="651641" cy="104052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3" idx="1"/>
          </p:cNvCxnSpPr>
          <p:nvPr/>
        </p:nvCxnSpPr>
        <p:spPr>
          <a:xfrm flipV="1">
            <a:off x="7652239" y="1435409"/>
            <a:ext cx="1291255" cy="6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7917198" y="1925249"/>
            <a:ext cx="795254" cy="105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33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p:bldP spid="21" grpId="0"/>
      <p:bldP spid="22" grpId="0"/>
      <p:bldP spid="23" grpId="0"/>
      <p:bldP spid="28" grpId="0"/>
      <p:bldP spid="29" grpId="0"/>
      <p:bldP spid="30" grpId="0" animBg="1"/>
      <p:bldP spid="33" grpId="0"/>
      <p:bldP spid="34" grpId="0"/>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1263296" y="25340"/>
            <a:ext cx="9665406" cy="2179279"/>
          </a:xfrm>
          <a:prstGeom prst="rect">
            <a:avLst/>
          </a:prstGeom>
        </p:spPr>
      </p:pic>
      <p:pic>
        <p:nvPicPr>
          <p:cNvPr id="4" name="图片 3"/>
          <p:cNvPicPr>
            <a:picLocks noChangeAspect="1"/>
          </p:cNvPicPr>
          <p:nvPr/>
        </p:nvPicPr>
        <p:blipFill>
          <a:blip r:embed="rId3"/>
          <a:stretch>
            <a:fillRect/>
          </a:stretch>
        </p:blipFill>
        <p:spPr>
          <a:xfrm>
            <a:off x="1672967" y="2475427"/>
            <a:ext cx="8846063" cy="2341067"/>
          </a:xfrm>
          <a:prstGeom prst="rect">
            <a:avLst/>
          </a:prstGeom>
        </p:spPr>
      </p:pic>
      <p:sp>
        <p:nvSpPr>
          <p:cNvPr id="10" name="文本框 9"/>
          <p:cNvSpPr txBox="1"/>
          <p:nvPr/>
        </p:nvSpPr>
        <p:spPr>
          <a:xfrm>
            <a:off x="7517742" y="756526"/>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11" name="文本框 10"/>
          <p:cNvSpPr txBox="1"/>
          <p:nvPr/>
        </p:nvSpPr>
        <p:spPr>
          <a:xfrm>
            <a:off x="8297235" y="744460"/>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12" name="文本框 11"/>
          <p:cNvSpPr txBox="1"/>
          <p:nvPr/>
        </p:nvSpPr>
        <p:spPr>
          <a:xfrm>
            <a:off x="7968506" y="1815548"/>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19" name="圆角矩形 18"/>
          <p:cNvSpPr/>
          <p:nvPr/>
        </p:nvSpPr>
        <p:spPr>
          <a:xfrm>
            <a:off x="4058716" y="4020603"/>
            <a:ext cx="1954924" cy="71908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485337" y="723601"/>
            <a:ext cx="441146"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21" name="文本框 20"/>
          <p:cNvSpPr txBox="1"/>
          <p:nvPr/>
        </p:nvSpPr>
        <p:spPr>
          <a:xfrm>
            <a:off x="4386654" y="687461"/>
            <a:ext cx="445956"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22" name="文本框 21"/>
          <p:cNvSpPr txBox="1"/>
          <p:nvPr/>
        </p:nvSpPr>
        <p:spPr>
          <a:xfrm>
            <a:off x="3866729" y="747267"/>
            <a:ext cx="542136"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Y</a:t>
            </a:r>
            <a:endParaRPr lang="zh-CN" altLang="en-US" dirty="0">
              <a:solidFill>
                <a:srgbClr val="0070C0"/>
              </a:solidFill>
            </a:endParaRPr>
          </a:p>
        </p:txBody>
      </p:sp>
      <p:sp>
        <p:nvSpPr>
          <p:cNvPr id="23" name="文本框 22"/>
          <p:cNvSpPr txBox="1"/>
          <p:nvPr/>
        </p:nvSpPr>
        <p:spPr>
          <a:xfrm>
            <a:off x="4723432" y="687461"/>
            <a:ext cx="625492"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28" name="文本框 27"/>
          <p:cNvSpPr txBox="1"/>
          <p:nvPr/>
        </p:nvSpPr>
        <p:spPr>
          <a:xfrm>
            <a:off x="3544205" y="3621026"/>
            <a:ext cx="332142" cy="369332"/>
          </a:xfrm>
          <a:prstGeom prst="rect">
            <a:avLst/>
          </a:prstGeom>
          <a:noFill/>
        </p:spPr>
        <p:txBody>
          <a:bodyPr wrap="none" rtlCol="0">
            <a:spAutoFit/>
          </a:bodyPr>
          <a:lstStyle/>
          <a:p>
            <a:r>
              <a:rPr lang="en-US" altLang="zh-CN" dirty="0" smtClean="0">
                <a:solidFill>
                  <a:srgbClr val="00B050"/>
                </a:solidFill>
              </a:rPr>
              <a:t>A</a:t>
            </a:r>
            <a:endParaRPr lang="zh-CN" altLang="en-US" dirty="0">
              <a:solidFill>
                <a:srgbClr val="00B050"/>
              </a:solidFill>
            </a:endParaRPr>
          </a:p>
        </p:txBody>
      </p:sp>
      <p:sp>
        <p:nvSpPr>
          <p:cNvPr id="29" name="矩形 28"/>
          <p:cNvSpPr/>
          <p:nvPr/>
        </p:nvSpPr>
        <p:spPr>
          <a:xfrm>
            <a:off x="3576265" y="3276628"/>
            <a:ext cx="300082" cy="369332"/>
          </a:xfrm>
          <a:prstGeom prst="rect">
            <a:avLst/>
          </a:prstGeom>
        </p:spPr>
        <p:txBody>
          <a:bodyPr wrap="none">
            <a:spAutoFit/>
          </a:bodyPr>
          <a:lstStyle/>
          <a:p>
            <a:r>
              <a:rPr lang="en-US" altLang="zh-CN" dirty="0" smtClean="0">
                <a:solidFill>
                  <a:srgbClr val="00B050"/>
                </a:solidFill>
              </a:rPr>
              <a:t>a</a:t>
            </a:r>
            <a:endParaRPr lang="zh-CN" altLang="en-US" dirty="0">
              <a:solidFill>
                <a:srgbClr val="00B050"/>
              </a:solidFill>
            </a:endParaRPr>
          </a:p>
        </p:txBody>
      </p:sp>
      <p:sp>
        <p:nvSpPr>
          <p:cNvPr id="31" name="文本框 30"/>
          <p:cNvSpPr txBox="1"/>
          <p:nvPr/>
        </p:nvSpPr>
        <p:spPr>
          <a:xfrm>
            <a:off x="8004207" y="54770"/>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33" name="文本框 32"/>
          <p:cNvSpPr txBox="1"/>
          <p:nvPr/>
        </p:nvSpPr>
        <p:spPr>
          <a:xfrm>
            <a:off x="3553823" y="3995714"/>
            <a:ext cx="312906" cy="369332"/>
          </a:xfrm>
          <a:prstGeom prst="rect">
            <a:avLst/>
          </a:prstGeom>
          <a:noFill/>
        </p:spPr>
        <p:txBody>
          <a:bodyPr wrap="none" rtlCol="0">
            <a:spAutoFit/>
          </a:bodyPr>
          <a:lstStyle/>
          <a:p>
            <a:r>
              <a:rPr lang="en-US" altLang="zh-CN" dirty="0" smtClean="0">
                <a:solidFill>
                  <a:srgbClr val="00B050"/>
                </a:solidFill>
              </a:rPr>
              <a:t>B</a:t>
            </a:r>
            <a:endParaRPr lang="zh-CN" altLang="en-US" dirty="0">
              <a:solidFill>
                <a:srgbClr val="00B050"/>
              </a:solidFill>
            </a:endParaRPr>
          </a:p>
        </p:txBody>
      </p:sp>
      <p:sp>
        <p:nvSpPr>
          <p:cNvPr id="34" name="矩形 33"/>
          <p:cNvSpPr/>
          <p:nvPr/>
        </p:nvSpPr>
        <p:spPr>
          <a:xfrm>
            <a:off x="3551418" y="4365046"/>
            <a:ext cx="317716" cy="369332"/>
          </a:xfrm>
          <a:prstGeom prst="rect">
            <a:avLst/>
          </a:prstGeom>
        </p:spPr>
        <p:txBody>
          <a:bodyPr wrap="none">
            <a:spAutoFit/>
          </a:bodyPr>
          <a:lstStyle/>
          <a:p>
            <a:r>
              <a:rPr lang="en-US" altLang="zh-CN" dirty="0" smtClean="0">
                <a:solidFill>
                  <a:srgbClr val="00B050"/>
                </a:solidFill>
              </a:rPr>
              <a:t>b</a:t>
            </a:r>
            <a:endParaRPr lang="zh-CN" altLang="en-US" dirty="0">
              <a:solidFill>
                <a:srgbClr val="00B050"/>
              </a:solidFill>
            </a:endParaRPr>
          </a:p>
        </p:txBody>
      </p:sp>
      <p:sp>
        <p:nvSpPr>
          <p:cNvPr id="38" name="椭圆 37"/>
          <p:cNvSpPr/>
          <p:nvPr/>
        </p:nvSpPr>
        <p:spPr>
          <a:xfrm>
            <a:off x="9620946" y="3125698"/>
            <a:ext cx="651641" cy="104052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idx="1"/>
          </p:nvPr>
        </p:nvSpPr>
        <p:spPr>
          <a:xfrm>
            <a:off x="581267" y="5254108"/>
            <a:ext cx="11368995" cy="4393883"/>
          </a:xfrm>
        </p:spPr>
        <p:txBody>
          <a:bodyPr/>
          <a:lstStyle/>
          <a:p>
            <a:r>
              <a:rPr lang="zh-CN" altLang="zh-CN" dirty="0" smtClean="0"/>
              <a:t>②图</a:t>
            </a:r>
            <a:r>
              <a:rPr lang="en-US" altLang="zh-CN" dirty="0" smtClean="0"/>
              <a:t>1</a:t>
            </a:r>
            <a:r>
              <a:rPr lang="zh-CN" altLang="zh-CN" dirty="0" smtClean="0"/>
              <a:t>中，Ⅲ</a:t>
            </a:r>
            <a:r>
              <a:rPr lang="en-US" altLang="zh-CN" dirty="0" smtClean="0"/>
              <a:t>-9 </a:t>
            </a:r>
            <a:r>
              <a:rPr lang="zh-CN" altLang="zh-CN" dirty="0" smtClean="0"/>
              <a:t>为纯合子的概率为</a:t>
            </a:r>
            <a:r>
              <a:rPr lang="en-US" altLang="zh-CN" u="sng" dirty="0" smtClean="0"/>
              <a:t>          </a:t>
            </a:r>
            <a:r>
              <a:rPr lang="zh-CN" altLang="zh-CN" dirty="0" smtClean="0"/>
              <a:t>；</a:t>
            </a:r>
            <a:endParaRPr lang="en-US" altLang="zh-CN" dirty="0" smtClean="0"/>
          </a:p>
          <a:p>
            <a:r>
              <a:rPr lang="zh-CN" altLang="zh-CN" dirty="0" smtClean="0"/>
              <a:t>图</a:t>
            </a:r>
            <a:r>
              <a:rPr lang="en-US" altLang="zh-CN" dirty="0" smtClean="0"/>
              <a:t>2</a:t>
            </a:r>
            <a:r>
              <a:rPr lang="zh-CN" altLang="zh-CN" dirty="0" smtClean="0"/>
              <a:t>中，Ⅲ</a:t>
            </a:r>
            <a:r>
              <a:rPr lang="en-US" altLang="zh-CN" dirty="0" smtClean="0"/>
              <a:t>-1</a:t>
            </a:r>
            <a:r>
              <a:rPr lang="zh-CN" altLang="zh-CN" dirty="0" smtClean="0"/>
              <a:t>的基因型为</a:t>
            </a:r>
            <a:endParaRPr lang="zh-CN" altLang="en-US" dirty="0"/>
          </a:p>
        </p:txBody>
      </p:sp>
      <p:sp>
        <p:nvSpPr>
          <p:cNvPr id="36" name="矩形 35"/>
          <p:cNvSpPr/>
          <p:nvPr/>
        </p:nvSpPr>
        <p:spPr>
          <a:xfrm>
            <a:off x="6265764" y="5254108"/>
            <a:ext cx="537327" cy="369332"/>
          </a:xfrm>
          <a:prstGeom prst="rect">
            <a:avLst/>
          </a:prstGeom>
        </p:spPr>
        <p:txBody>
          <a:bodyPr wrap="none">
            <a:spAutoFit/>
          </a:bodyPr>
          <a:lstStyle/>
          <a:p>
            <a:r>
              <a:rPr lang="en-US" altLang="zh-CN" kern="100" dirty="0">
                <a:solidFill>
                  <a:srgbClr val="FF0000"/>
                </a:solidFill>
                <a:latin typeface="Times New Roman" panose="02020603050405020304" pitchFamily="18" charset="0"/>
                <a:ea typeface="宋体" panose="02010600030101010101" pitchFamily="2" charset="-122"/>
              </a:rPr>
              <a:t>1/4 </a:t>
            </a:r>
            <a:endParaRPr lang="zh-CN" altLang="en-US" dirty="0"/>
          </a:p>
        </p:txBody>
      </p:sp>
      <p:sp>
        <p:nvSpPr>
          <p:cNvPr id="39" name="矩形 38"/>
          <p:cNvSpPr/>
          <p:nvPr/>
        </p:nvSpPr>
        <p:spPr>
          <a:xfrm>
            <a:off x="4894635" y="5812171"/>
            <a:ext cx="970137" cy="646331"/>
          </a:xfrm>
          <a:prstGeom prst="rect">
            <a:avLst/>
          </a:prstGeom>
        </p:spPr>
        <p:txBody>
          <a:bodyPr wrap="none">
            <a:spAutoFit/>
          </a:bodyPr>
          <a:lstStyle/>
          <a:p>
            <a:r>
              <a:rPr lang="en-US" altLang="zh-CN" kern="100" dirty="0" err="1" smtClean="0">
                <a:solidFill>
                  <a:srgbClr val="FF0000"/>
                </a:solidFill>
                <a:latin typeface="Times New Roman" panose="02020603050405020304" pitchFamily="18" charset="0"/>
                <a:ea typeface="宋体" panose="02010600030101010101" pitchFamily="2" charset="-122"/>
              </a:rPr>
              <a:t>bbX</a:t>
            </a:r>
            <a:r>
              <a:rPr lang="en-US" altLang="zh-CN" kern="100" baseline="30000" dirty="0" err="1" smtClean="0">
                <a:solidFill>
                  <a:srgbClr val="FF0000"/>
                </a:solidFill>
                <a:latin typeface="Times New Roman" panose="02020603050405020304" pitchFamily="18" charset="0"/>
                <a:ea typeface="宋体" panose="02010600030101010101" pitchFamily="2" charset="-122"/>
              </a:rPr>
              <a:t>A</a:t>
            </a:r>
            <a:r>
              <a:rPr lang="en-US" altLang="zh-CN" kern="100" dirty="0" err="1" smtClean="0">
                <a:solidFill>
                  <a:srgbClr val="FF0000"/>
                </a:solidFill>
                <a:latin typeface="Times New Roman" panose="02020603050405020304" pitchFamily="18" charset="0"/>
                <a:ea typeface="宋体" panose="02010600030101010101" pitchFamily="2" charset="-122"/>
              </a:rPr>
              <a:t>X</a:t>
            </a:r>
            <a:r>
              <a:rPr lang="en-US" altLang="zh-CN" kern="100" baseline="30000" dirty="0" err="1" smtClean="0">
                <a:solidFill>
                  <a:srgbClr val="FF0000"/>
                </a:solidFill>
                <a:latin typeface="Times New Roman" panose="02020603050405020304" pitchFamily="18" charset="0"/>
                <a:ea typeface="宋体" panose="02010600030101010101" pitchFamily="2" charset="-122"/>
              </a:rPr>
              <a:t>A</a:t>
            </a:r>
            <a:endParaRPr lang="en-US" altLang="zh-CN" kern="100" dirty="0" smtClean="0">
              <a:solidFill>
                <a:srgbClr val="FF0000"/>
              </a:solidFill>
              <a:latin typeface="宋体" panose="02010600030101010101" pitchFamily="2" charset="-122"/>
              <a:ea typeface="宋体" panose="02010600030101010101" pitchFamily="2" charset="-122"/>
            </a:endParaRPr>
          </a:p>
          <a:p>
            <a:r>
              <a:rPr lang="en-US" altLang="zh-CN" kern="100" dirty="0" err="1" smtClean="0">
                <a:solidFill>
                  <a:srgbClr val="FF0000"/>
                </a:solidFill>
                <a:latin typeface="Times New Roman" panose="02020603050405020304" pitchFamily="18" charset="0"/>
                <a:ea typeface="宋体" panose="02010600030101010101" pitchFamily="2" charset="-122"/>
              </a:rPr>
              <a:t>bbX</a:t>
            </a:r>
            <a:r>
              <a:rPr lang="en-US" altLang="zh-CN" kern="100" baseline="30000" dirty="0" err="1" smtClean="0">
                <a:solidFill>
                  <a:srgbClr val="FF0000"/>
                </a:solidFill>
                <a:latin typeface="Times New Roman" panose="02020603050405020304" pitchFamily="18" charset="0"/>
                <a:ea typeface="宋体" panose="02010600030101010101" pitchFamily="2" charset="-122"/>
              </a:rPr>
              <a:t>A</a:t>
            </a:r>
            <a:r>
              <a:rPr lang="en-US" altLang="zh-CN" kern="100" dirty="0" err="1" smtClean="0">
                <a:solidFill>
                  <a:srgbClr val="FF0000"/>
                </a:solidFill>
                <a:latin typeface="Times New Roman" panose="02020603050405020304" pitchFamily="18" charset="0"/>
                <a:ea typeface="宋体" panose="02010600030101010101" pitchFamily="2" charset="-122"/>
              </a:rPr>
              <a:t>X</a:t>
            </a:r>
            <a:r>
              <a:rPr lang="en-US" altLang="zh-CN" kern="100" baseline="30000" dirty="0" err="1" smtClean="0">
                <a:solidFill>
                  <a:srgbClr val="FF0000"/>
                </a:solidFill>
                <a:latin typeface="Times New Roman" panose="02020603050405020304" pitchFamily="18" charset="0"/>
                <a:ea typeface="宋体" panose="02010600030101010101" pitchFamily="2" charset="-122"/>
              </a:rPr>
              <a:t>a</a:t>
            </a:r>
            <a:r>
              <a:rPr lang="en-US" altLang="zh-CN" kern="100" baseline="30000" dirty="0" smtClean="0">
                <a:solidFill>
                  <a:srgbClr val="FF0000"/>
                </a:solidFill>
                <a:latin typeface="Times New Roman" panose="02020603050405020304" pitchFamily="18" charset="0"/>
                <a:ea typeface="宋体" panose="02010600030101010101" pitchFamily="2" charset="-122"/>
              </a:rPr>
              <a:t> </a:t>
            </a:r>
            <a:endParaRPr lang="zh-CN" altLang="en-US" dirty="0"/>
          </a:p>
        </p:txBody>
      </p:sp>
      <p:sp>
        <p:nvSpPr>
          <p:cNvPr id="40" name="矩形 39"/>
          <p:cNvSpPr/>
          <p:nvPr/>
        </p:nvSpPr>
        <p:spPr>
          <a:xfrm>
            <a:off x="7510161" y="5290565"/>
            <a:ext cx="2024913" cy="646331"/>
          </a:xfrm>
          <a:prstGeom prst="rect">
            <a:avLst/>
          </a:prstGeom>
        </p:spPr>
        <p:txBody>
          <a:bodyPr wrap="none">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1/2BB  </a:t>
            </a:r>
            <a:r>
              <a:rPr lang="en-US" altLang="zh-CN" kern="100" dirty="0" smtClean="0">
                <a:solidFill>
                  <a:srgbClr val="0070C0"/>
                </a:solidFill>
                <a:latin typeface="Sakkal Majalla" panose="02000000000000000000" pitchFamily="2" charset="-78"/>
                <a:ea typeface="宋体" panose="02010600030101010101" pitchFamily="2" charset="-122"/>
                <a:cs typeface="Sakkal Majalla" panose="02000000000000000000" pitchFamily="2" charset="-78"/>
              </a:rPr>
              <a:t>X </a:t>
            </a:r>
            <a:r>
              <a:rPr lang="en-US" altLang="zh-CN" kern="100" dirty="0" smtClean="0">
                <a:solidFill>
                  <a:srgbClr val="0070C0"/>
                </a:solidFill>
                <a:latin typeface="Times New Roman" panose="02020603050405020304" pitchFamily="18" charset="0"/>
                <a:ea typeface="宋体" panose="02010600030101010101" pitchFamily="2" charset="-122"/>
              </a:rPr>
              <a:t>   </a:t>
            </a:r>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kern="100" dirty="0" smtClean="0">
                <a:solidFill>
                  <a:srgbClr val="0070C0"/>
                </a:solidFill>
                <a:latin typeface="Times New Roman" panose="02020603050405020304" pitchFamily="18" charset="0"/>
                <a:ea typeface="宋体" panose="02010600030101010101" pitchFamily="2" charset="-122"/>
              </a:rPr>
              <a:t> </a:t>
            </a:r>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smtClean="0">
              <a:solidFill>
                <a:srgbClr val="0070C0"/>
              </a:solidFill>
            </a:endParaRPr>
          </a:p>
          <a:p>
            <a:endParaRPr lang="zh-CN" altLang="en-US" dirty="0"/>
          </a:p>
        </p:txBody>
      </p:sp>
      <p:sp>
        <p:nvSpPr>
          <p:cNvPr id="41" name="文本框 40"/>
          <p:cNvSpPr txBox="1"/>
          <p:nvPr/>
        </p:nvSpPr>
        <p:spPr>
          <a:xfrm>
            <a:off x="8549715" y="745793"/>
            <a:ext cx="625492"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42" name="文本框 41"/>
          <p:cNvSpPr txBox="1"/>
          <p:nvPr/>
        </p:nvSpPr>
        <p:spPr>
          <a:xfrm>
            <a:off x="7809761" y="709798"/>
            <a:ext cx="542136"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a:solidFill>
                  <a:srgbClr val="0070C0"/>
                </a:solidFill>
              </a:rPr>
              <a:t>Y</a:t>
            </a:r>
            <a:endParaRPr lang="zh-CN" altLang="en-US" baseline="30000" dirty="0">
              <a:solidFill>
                <a:srgbClr val="0070C0"/>
              </a:solidFill>
            </a:endParaRPr>
          </a:p>
        </p:txBody>
      </p:sp>
      <p:sp>
        <p:nvSpPr>
          <p:cNvPr id="43" name="文本框 42"/>
          <p:cNvSpPr txBox="1"/>
          <p:nvPr/>
        </p:nvSpPr>
        <p:spPr>
          <a:xfrm>
            <a:off x="8419270" y="1772432"/>
            <a:ext cx="646331"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a:solidFill>
                  <a:srgbClr val="0070C0"/>
                </a:solidFill>
              </a:rPr>
              <a:t>A</a:t>
            </a:r>
            <a:endParaRPr lang="zh-CN" altLang="en-US" baseline="30000" dirty="0">
              <a:solidFill>
                <a:srgbClr val="0070C0"/>
              </a:solidFill>
            </a:endParaRPr>
          </a:p>
        </p:txBody>
      </p:sp>
      <p:sp>
        <p:nvSpPr>
          <p:cNvPr id="44" name="文本框 43"/>
          <p:cNvSpPr txBox="1"/>
          <p:nvPr/>
        </p:nvSpPr>
        <p:spPr>
          <a:xfrm>
            <a:off x="8419270" y="2096068"/>
            <a:ext cx="625492"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5" name="矩形 4"/>
          <p:cNvSpPr/>
          <p:nvPr/>
        </p:nvSpPr>
        <p:spPr>
          <a:xfrm>
            <a:off x="4723432" y="2087867"/>
            <a:ext cx="3416320" cy="369332"/>
          </a:xfrm>
          <a:prstGeom prst="rect">
            <a:avLst/>
          </a:prstGeom>
        </p:spPr>
        <p:txBody>
          <a:bodyPr wrap="none">
            <a:spAutoFit/>
          </a:bodyPr>
          <a:lstStyle/>
          <a:p>
            <a:r>
              <a:rPr lang="zh-CN" altLang="zh-CN" dirty="0" smtClean="0">
                <a:solidFill>
                  <a:srgbClr val="FF0000"/>
                </a:solidFill>
              </a:rPr>
              <a:t>每个家系中只有一种遗传病患者</a:t>
            </a:r>
            <a:endParaRPr lang="zh-CN" altLang="en-US" dirty="0">
              <a:solidFill>
                <a:srgbClr val="FF0000"/>
              </a:solidFill>
            </a:endParaRPr>
          </a:p>
        </p:txBody>
      </p:sp>
      <p:sp>
        <p:nvSpPr>
          <p:cNvPr id="24" name="文本框 23"/>
          <p:cNvSpPr txBox="1"/>
          <p:nvPr/>
        </p:nvSpPr>
        <p:spPr>
          <a:xfrm>
            <a:off x="5864772" y="6284865"/>
            <a:ext cx="5493812" cy="369332"/>
          </a:xfrm>
          <a:prstGeom prst="rect">
            <a:avLst/>
          </a:prstGeom>
          <a:noFill/>
        </p:spPr>
        <p:txBody>
          <a:bodyPr wrap="none" rtlCol="0">
            <a:spAutoFit/>
          </a:bodyPr>
          <a:lstStyle/>
          <a:p>
            <a:r>
              <a:rPr lang="zh-CN" altLang="en-US" dirty="0" smtClean="0"/>
              <a:t>基因型书写：常染色体基因在前，性染色体基因在后</a:t>
            </a:r>
            <a:endParaRPr lang="zh-CN" altLang="en-US" dirty="0"/>
          </a:p>
        </p:txBody>
      </p:sp>
    </p:spTree>
    <p:extLst>
      <p:ext uri="{BB962C8B-B14F-4D97-AF65-F5344CB8AC3E}">
        <p14:creationId xmlns:p14="http://schemas.microsoft.com/office/powerpoint/2010/main" val="21414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38" grpId="0" animBg="1"/>
      <p:bldP spid="36" grpId="0"/>
      <p:bldP spid="39" grpId="0"/>
      <p:bldP spid="40" grpId="0"/>
      <p:bldP spid="41" grpId="0"/>
      <p:bldP spid="42" grpId="0"/>
      <p:bldP spid="43" grpId="0"/>
      <p:bldP spid="44"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1263296" y="25340"/>
            <a:ext cx="9665406" cy="2179279"/>
          </a:xfrm>
          <a:prstGeom prst="rect">
            <a:avLst/>
          </a:prstGeom>
        </p:spPr>
      </p:pic>
      <p:sp>
        <p:nvSpPr>
          <p:cNvPr id="3" name="内容占位符 2"/>
          <p:cNvSpPr>
            <a:spLocks noGrp="1"/>
          </p:cNvSpPr>
          <p:nvPr>
            <p:ph idx="1"/>
          </p:nvPr>
        </p:nvSpPr>
        <p:spPr>
          <a:xfrm>
            <a:off x="838200" y="5297213"/>
            <a:ext cx="10515600" cy="879749"/>
          </a:xfrm>
        </p:spPr>
        <p:txBody>
          <a:bodyPr>
            <a:normAutofit fontScale="92500" lnSpcReduction="10000"/>
          </a:bodyPr>
          <a:lstStyle/>
          <a:p>
            <a:r>
              <a:rPr lang="zh-CN" altLang="zh-CN" dirty="0" smtClean="0"/>
              <a:t>③若图</a:t>
            </a:r>
            <a:r>
              <a:rPr lang="en-US" altLang="zh-CN" dirty="0" smtClean="0"/>
              <a:t>1</a:t>
            </a:r>
            <a:r>
              <a:rPr lang="zh-CN" altLang="zh-CN" dirty="0" smtClean="0"/>
              <a:t>中的Ⅲ</a:t>
            </a:r>
            <a:r>
              <a:rPr lang="en-US" altLang="zh-CN" dirty="0" smtClean="0"/>
              <a:t>-8</a:t>
            </a:r>
            <a:r>
              <a:rPr lang="zh-CN" altLang="zh-CN" dirty="0" smtClean="0"/>
              <a:t>与图</a:t>
            </a:r>
            <a:r>
              <a:rPr lang="en-US" altLang="zh-CN" dirty="0" smtClean="0"/>
              <a:t>2</a:t>
            </a:r>
            <a:r>
              <a:rPr lang="zh-CN" altLang="zh-CN" dirty="0" smtClean="0"/>
              <a:t>中的Ⅱ</a:t>
            </a:r>
            <a:r>
              <a:rPr lang="en-US" altLang="zh-CN" dirty="0" smtClean="0"/>
              <a:t>-1</a:t>
            </a:r>
            <a:r>
              <a:rPr lang="zh-CN" altLang="zh-CN" dirty="0" smtClean="0"/>
              <a:t>婚配，则其子女只患一种病的概率</a:t>
            </a:r>
            <a:endParaRPr lang="en-US" altLang="zh-CN" dirty="0" smtClean="0"/>
          </a:p>
          <a:p>
            <a:r>
              <a:rPr lang="zh-CN" altLang="zh-CN" dirty="0" smtClean="0"/>
              <a:t>是</a:t>
            </a:r>
            <a:r>
              <a:rPr lang="en-US" altLang="zh-CN" u="sng" dirty="0" smtClean="0"/>
              <a:t>                                </a:t>
            </a:r>
            <a:r>
              <a:rPr lang="zh-CN" altLang="zh-CN" dirty="0" smtClean="0"/>
              <a:t>（</a:t>
            </a:r>
            <a:r>
              <a:rPr lang="en-US" altLang="zh-CN" dirty="0" smtClean="0"/>
              <a:t>2</a:t>
            </a:r>
            <a:r>
              <a:rPr lang="zh-CN" altLang="zh-CN" dirty="0" smtClean="0"/>
              <a:t>分）。</a:t>
            </a:r>
          </a:p>
          <a:p>
            <a:endParaRPr lang="zh-CN" altLang="en-US" dirty="0"/>
          </a:p>
        </p:txBody>
      </p:sp>
      <p:pic>
        <p:nvPicPr>
          <p:cNvPr id="4" name="图片 3"/>
          <p:cNvPicPr>
            <a:picLocks noChangeAspect="1"/>
          </p:cNvPicPr>
          <p:nvPr/>
        </p:nvPicPr>
        <p:blipFill>
          <a:blip r:embed="rId3"/>
          <a:stretch>
            <a:fillRect/>
          </a:stretch>
        </p:blipFill>
        <p:spPr>
          <a:xfrm>
            <a:off x="1672967" y="2475427"/>
            <a:ext cx="8846063" cy="2341067"/>
          </a:xfrm>
          <a:prstGeom prst="rect">
            <a:avLst/>
          </a:prstGeom>
        </p:spPr>
      </p:pic>
      <p:sp>
        <p:nvSpPr>
          <p:cNvPr id="10" name="文本框 9"/>
          <p:cNvSpPr txBox="1"/>
          <p:nvPr/>
        </p:nvSpPr>
        <p:spPr>
          <a:xfrm>
            <a:off x="7517742" y="756526"/>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11" name="文本框 10"/>
          <p:cNvSpPr txBox="1"/>
          <p:nvPr/>
        </p:nvSpPr>
        <p:spPr>
          <a:xfrm>
            <a:off x="8236916" y="765002"/>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12" name="文本框 11"/>
          <p:cNvSpPr txBox="1"/>
          <p:nvPr/>
        </p:nvSpPr>
        <p:spPr>
          <a:xfrm>
            <a:off x="7968506" y="1786025"/>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22" name="文本框 21"/>
          <p:cNvSpPr txBox="1"/>
          <p:nvPr/>
        </p:nvSpPr>
        <p:spPr>
          <a:xfrm>
            <a:off x="3576265" y="702775"/>
            <a:ext cx="542136"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Y</a:t>
            </a:r>
            <a:endParaRPr lang="zh-CN" altLang="en-US" dirty="0">
              <a:solidFill>
                <a:srgbClr val="0070C0"/>
              </a:solidFill>
            </a:endParaRPr>
          </a:p>
        </p:txBody>
      </p:sp>
      <p:sp>
        <p:nvSpPr>
          <p:cNvPr id="23" name="文本框 22"/>
          <p:cNvSpPr txBox="1"/>
          <p:nvPr/>
        </p:nvSpPr>
        <p:spPr>
          <a:xfrm>
            <a:off x="4477129" y="729063"/>
            <a:ext cx="625492"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28" name="文本框 27"/>
          <p:cNvSpPr txBox="1"/>
          <p:nvPr/>
        </p:nvSpPr>
        <p:spPr>
          <a:xfrm>
            <a:off x="3544205" y="3621026"/>
            <a:ext cx="332142" cy="369332"/>
          </a:xfrm>
          <a:prstGeom prst="rect">
            <a:avLst/>
          </a:prstGeom>
          <a:noFill/>
        </p:spPr>
        <p:txBody>
          <a:bodyPr wrap="none" rtlCol="0">
            <a:spAutoFit/>
          </a:bodyPr>
          <a:lstStyle/>
          <a:p>
            <a:r>
              <a:rPr lang="en-US" altLang="zh-CN" dirty="0" smtClean="0">
                <a:solidFill>
                  <a:srgbClr val="00B050"/>
                </a:solidFill>
              </a:rPr>
              <a:t>A</a:t>
            </a:r>
            <a:endParaRPr lang="zh-CN" altLang="en-US" dirty="0">
              <a:solidFill>
                <a:srgbClr val="00B050"/>
              </a:solidFill>
            </a:endParaRPr>
          </a:p>
        </p:txBody>
      </p:sp>
      <p:sp>
        <p:nvSpPr>
          <p:cNvPr id="29" name="矩形 28"/>
          <p:cNvSpPr/>
          <p:nvPr/>
        </p:nvSpPr>
        <p:spPr>
          <a:xfrm>
            <a:off x="3576265" y="3276628"/>
            <a:ext cx="300082" cy="369332"/>
          </a:xfrm>
          <a:prstGeom prst="rect">
            <a:avLst/>
          </a:prstGeom>
        </p:spPr>
        <p:txBody>
          <a:bodyPr wrap="none">
            <a:spAutoFit/>
          </a:bodyPr>
          <a:lstStyle/>
          <a:p>
            <a:r>
              <a:rPr lang="en-US" altLang="zh-CN" dirty="0" smtClean="0">
                <a:solidFill>
                  <a:srgbClr val="00B050"/>
                </a:solidFill>
              </a:rPr>
              <a:t>a</a:t>
            </a:r>
            <a:endParaRPr lang="zh-CN" altLang="en-US" dirty="0">
              <a:solidFill>
                <a:srgbClr val="00B050"/>
              </a:solidFill>
            </a:endParaRPr>
          </a:p>
        </p:txBody>
      </p:sp>
      <p:sp>
        <p:nvSpPr>
          <p:cNvPr id="31" name="文本框 30"/>
          <p:cNvSpPr txBox="1"/>
          <p:nvPr/>
        </p:nvSpPr>
        <p:spPr>
          <a:xfrm>
            <a:off x="8004207" y="54770"/>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33" name="文本框 32"/>
          <p:cNvSpPr txBox="1"/>
          <p:nvPr/>
        </p:nvSpPr>
        <p:spPr>
          <a:xfrm>
            <a:off x="3553823" y="3995714"/>
            <a:ext cx="312906" cy="369332"/>
          </a:xfrm>
          <a:prstGeom prst="rect">
            <a:avLst/>
          </a:prstGeom>
          <a:noFill/>
        </p:spPr>
        <p:txBody>
          <a:bodyPr wrap="none" rtlCol="0">
            <a:spAutoFit/>
          </a:bodyPr>
          <a:lstStyle/>
          <a:p>
            <a:r>
              <a:rPr lang="en-US" altLang="zh-CN" dirty="0" smtClean="0">
                <a:solidFill>
                  <a:srgbClr val="00B050"/>
                </a:solidFill>
              </a:rPr>
              <a:t>B</a:t>
            </a:r>
            <a:endParaRPr lang="zh-CN" altLang="en-US" dirty="0">
              <a:solidFill>
                <a:srgbClr val="00B050"/>
              </a:solidFill>
            </a:endParaRPr>
          </a:p>
        </p:txBody>
      </p:sp>
      <p:sp>
        <p:nvSpPr>
          <p:cNvPr id="34" name="矩形 33"/>
          <p:cNvSpPr/>
          <p:nvPr/>
        </p:nvSpPr>
        <p:spPr>
          <a:xfrm>
            <a:off x="3551418" y="4365046"/>
            <a:ext cx="317716" cy="369332"/>
          </a:xfrm>
          <a:prstGeom prst="rect">
            <a:avLst/>
          </a:prstGeom>
        </p:spPr>
        <p:txBody>
          <a:bodyPr wrap="none">
            <a:spAutoFit/>
          </a:bodyPr>
          <a:lstStyle/>
          <a:p>
            <a:r>
              <a:rPr lang="en-US" altLang="zh-CN" dirty="0" smtClean="0">
                <a:solidFill>
                  <a:srgbClr val="00B050"/>
                </a:solidFill>
              </a:rPr>
              <a:t>b</a:t>
            </a:r>
            <a:endParaRPr lang="zh-CN" altLang="en-US" dirty="0">
              <a:solidFill>
                <a:srgbClr val="00B050"/>
              </a:solidFill>
            </a:endParaRPr>
          </a:p>
        </p:txBody>
      </p:sp>
      <p:sp>
        <p:nvSpPr>
          <p:cNvPr id="36" name="矩形 35"/>
          <p:cNvSpPr/>
          <p:nvPr/>
        </p:nvSpPr>
        <p:spPr>
          <a:xfrm>
            <a:off x="2479057" y="5699468"/>
            <a:ext cx="595035" cy="369332"/>
          </a:xfrm>
          <a:prstGeom prst="rect">
            <a:avLst/>
          </a:prstGeom>
        </p:spPr>
        <p:txBody>
          <a:bodyPr wrap="none">
            <a:spAutoFit/>
          </a:bodyPr>
          <a:lstStyle/>
          <a:p>
            <a:r>
              <a:rPr lang="en-US" altLang="zh-CN" kern="100" dirty="0">
                <a:solidFill>
                  <a:srgbClr val="FF0000"/>
                </a:solidFill>
                <a:latin typeface="Times New Roman" panose="02020603050405020304" pitchFamily="18" charset="0"/>
                <a:ea typeface="宋体" panose="02010600030101010101" pitchFamily="2" charset="-122"/>
              </a:rPr>
              <a:t>7/24</a:t>
            </a:r>
            <a:endParaRPr lang="zh-CN" altLang="en-US" dirty="0"/>
          </a:p>
        </p:txBody>
      </p:sp>
      <p:sp>
        <p:nvSpPr>
          <p:cNvPr id="2" name="矩形 1"/>
          <p:cNvSpPr/>
          <p:nvPr/>
        </p:nvSpPr>
        <p:spPr>
          <a:xfrm>
            <a:off x="4477129" y="2077416"/>
            <a:ext cx="3416320" cy="369332"/>
          </a:xfrm>
          <a:prstGeom prst="rect">
            <a:avLst/>
          </a:prstGeom>
        </p:spPr>
        <p:txBody>
          <a:bodyPr wrap="none">
            <a:spAutoFit/>
          </a:bodyPr>
          <a:lstStyle/>
          <a:p>
            <a:r>
              <a:rPr lang="zh-CN" altLang="zh-CN" dirty="0" smtClean="0">
                <a:solidFill>
                  <a:srgbClr val="FF0000"/>
                </a:solidFill>
              </a:rPr>
              <a:t>每个家系中只有一种遗传病患者</a:t>
            </a:r>
            <a:endParaRPr lang="zh-CN" altLang="en-US" dirty="0">
              <a:solidFill>
                <a:srgbClr val="FF0000"/>
              </a:solidFill>
            </a:endParaRPr>
          </a:p>
        </p:txBody>
      </p:sp>
      <p:sp>
        <p:nvSpPr>
          <p:cNvPr id="39" name="文本框 38"/>
          <p:cNvSpPr txBox="1"/>
          <p:nvPr/>
        </p:nvSpPr>
        <p:spPr>
          <a:xfrm>
            <a:off x="3306552" y="729063"/>
            <a:ext cx="441146"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40" name="文本框 39"/>
          <p:cNvSpPr txBox="1"/>
          <p:nvPr/>
        </p:nvSpPr>
        <p:spPr>
          <a:xfrm>
            <a:off x="4167541" y="729063"/>
            <a:ext cx="445956"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
        <p:nvSpPr>
          <p:cNvPr id="41" name="文本框 40"/>
          <p:cNvSpPr txBox="1"/>
          <p:nvPr/>
        </p:nvSpPr>
        <p:spPr>
          <a:xfrm>
            <a:off x="7769979" y="760375"/>
            <a:ext cx="542136"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a:solidFill>
                  <a:srgbClr val="0070C0"/>
                </a:solidFill>
              </a:rPr>
              <a:t>Y</a:t>
            </a:r>
            <a:endParaRPr lang="zh-CN" altLang="en-US" baseline="30000" dirty="0">
              <a:solidFill>
                <a:srgbClr val="0070C0"/>
              </a:solidFill>
            </a:endParaRPr>
          </a:p>
        </p:txBody>
      </p:sp>
      <p:sp>
        <p:nvSpPr>
          <p:cNvPr id="42" name="文本框 41"/>
          <p:cNvSpPr txBox="1"/>
          <p:nvPr/>
        </p:nvSpPr>
        <p:spPr>
          <a:xfrm>
            <a:off x="8529125" y="734289"/>
            <a:ext cx="625492"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43" name="文本框 42"/>
          <p:cNvSpPr txBox="1"/>
          <p:nvPr/>
        </p:nvSpPr>
        <p:spPr>
          <a:xfrm>
            <a:off x="8312115" y="1755312"/>
            <a:ext cx="646331"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a:solidFill>
                  <a:srgbClr val="0070C0"/>
                </a:solidFill>
              </a:rPr>
              <a:t>A</a:t>
            </a:r>
            <a:endParaRPr lang="zh-CN" altLang="en-US" baseline="30000" dirty="0">
              <a:solidFill>
                <a:srgbClr val="0070C0"/>
              </a:solidFill>
            </a:endParaRPr>
          </a:p>
        </p:txBody>
      </p:sp>
      <p:sp>
        <p:nvSpPr>
          <p:cNvPr id="44" name="文本框 43"/>
          <p:cNvSpPr txBox="1"/>
          <p:nvPr/>
        </p:nvSpPr>
        <p:spPr>
          <a:xfrm>
            <a:off x="8312115" y="2044584"/>
            <a:ext cx="625492"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45" name="文本框 44"/>
          <p:cNvSpPr txBox="1"/>
          <p:nvPr/>
        </p:nvSpPr>
        <p:spPr>
          <a:xfrm>
            <a:off x="8258057" y="70973"/>
            <a:ext cx="542136"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a:solidFill>
                  <a:srgbClr val="0070C0"/>
                </a:solidFill>
              </a:rPr>
              <a:t>Y</a:t>
            </a:r>
            <a:endParaRPr lang="zh-CN" altLang="en-US" baseline="30000" dirty="0">
              <a:solidFill>
                <a:srgbClr val="0070C0"/>
              </a:solidFill>
            </a:endParaRPr>
          </a:p>
        </p:txBody>
      </p:sp>
      <p:sp>
        <p:nvSpPr>
          <p:cNvPr id="46" name="文本框 45"/>
          <p:cNvSpPr txBox="1"/>
          <p:nvPr/>
        </p:nvSpPr>
        <p:spPr>
          <a:xfrm>
            <a:off x="3008265" y="1892750"/>
            <a:ext cx="736099"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B050"/>
                </a:solidFill>
              </a:rPr>
              <a:t>BB</a:t>
            </a:r>
            <a:endParaRPr lang="zh-CN" altLang="en-US" dirty="0">
              <a:solidFill>
                <a:srgbClr val="00B050"/>
              </a:solidFill>
            </a:endParaRPr>
          </a:p>
        </p:txBody>
      </p:sp>
      <p:sp>
        <p:nvSpPr>
          <p:cNvPr id="47" name="文本框 46"/>
          <p:cNvSpPr txBox="1"/>
          <p:nvPr/>
        </p:nvSpPr>
        <p:spPr>
          <a:xfrm>
            <a:off x="3007480" y="2121888"/>
            <a:ext cx="740908"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B050"/>
                </a:solidFill>
              </a:rPr>
              <a:t>Bb</a:t>
            </a:r>
            <a:endParaRPr lang="zh-CN" altLang="en-US" dirty="0">
              <a:solidFill>
                <a:srgbClr val="00B050"/>
              </a:solidFill>
            </a:endParaRPr>
          </a:p>
        </p:txBody>
      </p:sp>
      <p:sp>
        <p:nvSpPr>
          <p:cNvPr id="48" name="文本框 47"/>
          <p:cNvSpPr txBox="1"/>
          <p:nvPr/>
        </p:nvSpPr>
        <p:spPr>
          <a:xfrm>
            <a:off x="3625405" y="1935699"/>
            <a:ext cx="521297"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Y</a:t>
            </a:r>
            <a:endParaRPr lang="zh-CN" altLang="en-US" dirty="0">
              <a:solidFill>
                <a:srgbClr val="0070C0"/>
              </a:solidFill>
            </a:endParaRPr>
          </a:p>
        </p:txBody>
      </p:sp>
      <p:sp>
        <p:nvSpPr>
          <p:cNvPr id="49" name="文本框 48"/>
          <p:cNvSpPr txBox="1"/>
          <p:nvPr/>
        </p:nvSpPr>
        <p:spPr>
          <a:xfrm>
            <a:off x="6650099" y="1282680"/>
            <a:ext cx="736099"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1/3</a:t>
            </a:r>
            <a:r>
              <a:rPr lang="en-US" altLang="zh-CN" dirty="0" smtClean="0">
                <a:solidFill>
                  <a:srgbClr val="00B050"/>
                </a:solidFill>
              </a:rPr>
              <a:t>BB</a:t>
            </a:r>
            <a:endParaRPr lang="zh-CN" altLang="en-US" dirty="0">
              <a:solidFill>
                <a:srgbClr val="00B050"/>
              </a:solidFill>
            </a:endParaRPr>
          </a:p>
        </p:txBody>
      </p:sp>
      <p:sp>
        <p:nvSpPr>
          <p:cNvPr id="50" name="文本框 49"/>
          <p:cNvSpPr txBox="1"/>
          <p:nvPr/>
        </p:nvSpPr>
        <p:spPr>
          <a:xfrm>
            <a:off x="6645290" y="1526417"/>
            <a:ext cx="740908"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2/3</a:t>
            </a:r>
            <a:r>
              <a:rPr lang="en-US" altLang="zh-CN" dirty="0" smtClean="0">
                <a:solidFill>
                  <a:srgbClr val="00B050"/>
                </a:solidFill>
              </a:rPr>
              <a:t>Bb</a:t>
            </a:r>
            <a:endParaRPr lang="zh-CN" altLang="en-US" dirty="0">
              <a:solidFill>
                <a:srgbClr val="00B050"/>
              </a:solidFill>
            </a:endParaRPr>
          </a:p>
        </p:txBody>
      </p:sp>
      <p:sp>
        <p:nvSpPr>
          <p:cNvPr id="51" name="椭圆 50"/>
          <p:cNvSpPr/>
          <p:nvPr/>
        </p:nvSpPr>
        <p:spPr>
          <a:xfrm>
            <a:off x="6319469" y="3276628"/>
            <a:ext cx="651641" cy="71373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7117632" y="80660"/>
            <a:ext cx="625492"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53" name="文本框 52"/>
          <p:cNvSpPr txBox="1"/>
          <p:nvPr/>
        </p:nvSpPr>
        <p:spPr>
          <a:xfrm>
            <a:off x="7299336" y="1291949"/>
            <a:ext cx="941283"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54" name="文本框 53"/>
          <p:cNvSpPr txBox="1"/>
          <p:nvPr/>
        </p:nvSpPr>
        <p:spPr>
          <a:xfrm>
            <a:off x="7310363" y="1588051"/>
            <a:ext cx="920445"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55" name="文本框 54"/>
          <p:cNvSpPr txBox="1"/>
          <p:nvPr/>
        </p:nvSpPr>
        <p:spPr>
          <a:xfrm>
            <a:off x="2639430" y="4816494"/>
            <a:ext cx="736099"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B050"/>
                </a:solidFill>
              </a:rPr>
              <a:t>BB</a:t>
            </a:r>
            <a:endParaRPr lang="zh-CN" altLang="en-US" dirty="0">
              <a:solidFill>
                <a:srgbClr val="00B050"/>
              </a:solidFill>
            </a:endParaRPr>
          </a:p>
        </p:txBody>
      </p:sp>
      <p:sp>
        <p:nvSpPr>
          <p:cNvPr id="56" name="文本框 55"/>
          <p:cNvSpPr txBox="1"/>
          <p:nvPr/>
        </p:nvSpPr>
        <p:spPr>
          <a:xfrm>
            <a:off x="2638645" y="5045632"/>
            <a:ext cx="740908"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B050"/>
                </a:solidFill>
              </a:rPr>
              <a:t>Bb</a:t>
            </a:r>
            <a:endParaRPr lang="zh-CN" altLang="en-US" dirty="0">
              <a:solidFill>
                <a:srgbClr val="00B050"/>
              </a:solidFill>
            </a:endParaRPr>
          </a:p>
        </p:txBody>
      </p:sp>
      <p:sp>
        <p:nvSpPr>
          <p:cNvPr id="57" name="文本框 56"/>
          <p:cNvSpPr txBox="1"/>
          <p:nvPr/>
        </p:nvSpPr>
        <p:spPr>
          <a:xfrm>
            <a:off x="3256570" y="4859443"/>
            <a:ext cx="521297"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Y</a:t>
            </a:r>
            <a:endParaRPr lang="zh-CN" altLang="en-US" dirty="0">
              <a:solidFill>
                <a:srgbClr val="0070C0"/>
              </a:solidFill>
            </a:endParaRPr>
          </a:p>
        </p:txBody>
      </p:sp>
      <p:sp>
        <p:nvSpPr>
          <p:cNvPr id="58" name="文本框 57"/>
          <p:cNvSpPr txBox="1"/>
          <p:nvPr/>
        </p:nvSpPr>
        <p:spPr>
          <a:xfrm>
            <a:off x="4860647" y="4802091"/>
            <a:ext cx="736099"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1/3</a:t>
            </a:r>
            <a:r>
              <a:rPr lang="en-US" altLang="zh-CN" dirty="0" smtClean="0">
                <a:solidFill>
                  <a:srgbClr val="00B050"/>
                </a:solidFill>
              </a:rPr>
              <a:t>BB</a:t>
            </a:r>
            <a:endParaRPr lang="zh-CN" altLang="en-US" dirty="0">
              <a:solidFill>
                <a:srgbClr val="00B050"/>
              </a:solidFill>
            </a:endParaRPr>
          </a:p>
        </p:txBody>
      </p:sp>
      <p:sp>
        <p:nvSpPr>
          <p:cNvPr id="59" name="文本框 58"/>
          <p:cNvSpPr txBox="1"/>
          <p:nvPr/>
        </p:nvSpPr>
        <p:spPr>
          <a:xfrm>
            <a:off x="4864671" y="5061510"/>
            <a:ext cx="740908"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2/3</a:t>
            </a:r>
            <a:r>
              <a:rPr lang="en-US" altLang="zh-CN" dirty="0" smtClean="0">
                <a:solidFill>
                  <a:srgbClr val="00B050"/>
                </a:solidFill>
              </a:rPr>
              <a:t>Bb</a:t>
            </a:r>
            <a:endParaRPr lang="zh-CN" altLang="en-US" dirty="0">
              <a:solidFill>
                <a:srgbClr val="00B050"/>
              </a:solidFill>
            </a:endParaRPr>
          </a:p>
        </p:txBody>
      </p:sp>
      <p:sp>
        <p:nvSpPr>
          <p:cNvPr id="60" name="文本框 59"/>
          <p:cNvSpPr txBox="1"/>
          <p:nvPr/>
        </p:nvSpPr>
        <p:spPr>
          <a:xfrm>
            <a:off x="5596746" y="4773412"/>
            <a:ext cx="941283"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61" name="文本框 60"/>
          <p:cNvSpPr txBox="1"/>
          <p:nvPr/>
        </p:nvSpPr>
        <p:spPr>
          <a:xfrm>
            <a:off x="5595569" y="5018428"/>
            <a:ext cx="920445"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62" name="椭圆 61"/>
          <p:cNvSpPr/>
          <p:nvPr/>
        </p:nvSpPr>
        <p:spPr>
          <a:xfrm>
            <a:off x="7476770" y="811230"/>
            <a:ext cx="470047" cy="31462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6848572" y="87212"/>
            <a:ext cx="450764" cy="369332"/>
          </a:xfrm>
          <a:prstGeom prst="rect">
            <a:avLst/>
          </a:prstGeom>
          <a:noFill/>
        </p:spPr>
        <p:txBody>
          <a:bodyPr wrap="none" rtlCol="0">
            <a:spAutoFit/>
          </a:bodyPr>
          <a:lstStyle/>
          <a:p>
            <a:r>
              <a:rPr lang="en-US" altLang="zh-CN" dirty="0" smtClean="0">
                <a:solidFill>
                  <a:srgbClr val="00B050"/>
                </a:solidFill>
              </a:rPr>
              <a:t>Bb</a:t>
            </a:r>
            <a:endParaRPr lang="zh-CN" altLang="en-US" dirty="0">
              <a:solidFill>
                <a:srgbClr val="00B050"/>
              </a:solidFill>
            </a:endParaRPr>
          </a:p>
        </p:txBody>
      </p:sp>
    </p:spTree>
    <p:extLst>
      <p:ext uri="{BB962C8B-B14F-4D97-AF65-F5344CB8AC3E}">
        <p14:creationId xmlns:p14="http://schemas.microsoft.com/office/powerpoint/2010/main" val="35699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45" grpId="0"/>
      <p:bldP spid="46" grpId="0"/>
      <p:bldP spid="47" grpId="0"/>
      <p:bldP spid="48" grpId="0"/>
      <p:bldP spid="49" grpId="0"/>
      <p:bldP spid="50" grpId="0"/>
      <p:bldP spid="51" grpId="0" animBg="1"/>
      <p:bldP spid="52" grpId="0"/>
      <p:bldP spid="53" grpId="0"/>
      <p:bldP spid="54" grpId="0"/>
      <p:bldP spid="55" grpId="0"/>
      <p:bldP spid="56" grpId="0"/>
      <p:bldP spid="57" grpId="0"/>
      <p:bldP spid="58" grpId="0"/>
      <p:bldP spid="59" grpId="0"/>
      <p:bldP spid="60" grpId="0"/>
      <p:bldP spid="61" grpId="0"/>
      <p:bldP spid="62" grpId="0" animBg="1"/>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12091" y="822574"/>
            <a:ext cx="736099"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B050"/>
                </a:solidFill>
              </a:rPr>
              <a:t>BB</a:t>
            </a:r>
            <a:endParaRPr lang="zh-CN" altLang="en-US" dirty="0">
              <a:solidFill>
                <a:srgbClr val="00B050"/>
              </a:solidFill>
            </a:endParaRPr>
          </a:p>
        </p:txBody>
      </p:sp>
      <p:sp>
        <p:nvSpPr>
          <p:cNvPr id="5" name="文本框 4"/>
          <p:cNvSpPr txBox="1"/>
          <p:nvPr/>
        </p:nvSpPr>
        <p:spPr>
          <a:xfrm>
            <a:off x="3311306" y="1051712"/>
            <a:ext cx="740908"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B050"/>
                </a:solidFill>
              </a:rPr>
              <a:t>Bb</a:t>
            </a:r>
            <a:endParaRPr lang="zh-CN" altLang="en-US" dirty="0">
              <a:solidFill>
                <a:srgbClr val="00B050"/>
              </a:solidFill>
            </a:endParaRPr>
          </a:p>
        </p:txBody>
      </p:sp>
      <p:sp>
        <p:nvSpPr>
          <p:cNvPr id="6" name="文本框 5"/>
          <p:cNvSpPr txBox="1"/>
          <p:nvPr/>
        </p:nvSpPr>
        <p:spPr>
          <a:xfrm>
            <a:off x="3929231" y="865523"/>
            <a:ext cx="521297" cy="369332"/>
          </a:xfrm>
          <a:prstGeom prst="rect">
            <a:avLst/>
          </a:prstGeom>
          <a:noFill/>
        </p:spPr>
        <p:txBody>
          <a:bodyPr wrap="none" rtlCol="0">
            <a:spAutoFit/>
          </a:bodyPr>
          <a:lstStyle/>
          <a:p>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Y</a:t>
            </a:r>
            <a:endParaRPr lang="zh-CN" altLang="en-US" dirty="0">
              <a:solidFill>
                <a:srgbClr val="0070C0"/>
              </a:solidFill>
            </a:endParaRPr>
          </a:p>
        </p:txBody>
      </p:sp>
      <p:sp>
        <p:nvSpPr>
          <p:cNvPr id="7" name="文本框 6"/>
          <p:cNvSpPr txBox="1"/>
          <p:nvPr/>
        </p:nvSpPr>
        <p:spPr>
          <a:xfrm>
            <a:off x="5088507" y="822574"/>
            <a:ext cx="736099"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1/3</a:t>
            </a:r>
            <a:r>
              <a:rPr lang="en-US" altLang="zh-CN" dirty="0" smtClean="0">
                <a:solidFill>
                  <a:srgbClr val="00B050"/>
                </a:solidFill>
              </a:rPr>
              <a:t>BB</a:t>
            </a:r>
            <a:endParaRPr lang="zh-CN" altLang="en-US" dirty="0">
              <a:solidFill>
                <a:srgbClr val="00B050"/>
              </a:solidFill>
            </a:endParaRPr>
          </a:p>
        </p:txBody>
      </p:sp>
      <p:sp>
        <p:nvSpPr>
          <p:cNvPr id="8" name="文本框 7"/>
          <p:cNvSpPr txBox="1"/>
          <p:nvPr/>
        </p:nvSpPr>
        <p:spPr>
          <a:xfrm>
            <a:off x="5092531" y="1081993"/>
            <a:ext cx="740908"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2/3</a:t>
            </a:r>
            <a:r>
              <a:rPr lang="en-US" altLang="zh-CN" dirty="0" smtClean="0">
                <a:solidFill>
                  <a:srgbClr val="00B050"/>
                </a:solidFill>
              </a:rPr>
              <a:t>Bb</a:t>
            </a:r>
            <a:endParaRPr lang="zh-CN" altLang="en-US" dirty="0">
              <a:solidFill>
                <a:srgbClr val="00B050"/>
              </a:solidFill>
            </a:endParaRPr>
          </a:p>
        </p:txBody>
      </p:sp>
      <p:sp>
        <p:nvSpPr>
          <p:cNvPr id="9" name="文本框 8"/>
          <p:cNvSpPr txBox="1"/>
          <p:nvPr/>
        </p:nvSpPr>
        <p:spPr>
          <a:xfrm>
            <a:off x="5824606" y="793895"/>
            <a:ext cx="941283"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10" name="文本框 9"/>
          <p:cNvSpPr txBox="1"/>
          <p:nvPr/>
        </p:nvSpPr>
        <p:spPr>
          <a:xfrm>
            <a:off x="5823429" y="1038911"/>
            <a:ext cx="920445" cy="369332"/>
          </a:xfrm>
          <a:prstGeom prst="rect">
            <a:avLst/>
          </a:prstGeom>
          <a:noFill/>
        </p:spPr>
        <p:txBody>
          <a:bodyPr wrap="none" rtlCol="0">
            <a:spAutoFit/>
          </a:bodyPr>
          <a:lstStyle/>
          <a:p>
            <a:r>
              <a:rPr lang="en-US" altLang="zh-CN" kern="100" dirty="0" smtClean="0">
                <a:solidFill>
                  <a:srgbClr val="0070C0"/>
                </a:solidFill>
                <a:latin typeface="Times New Roman" panose="02020603050405020304" pitchFamily="18" charset="0"/>
                <a:ea typeface="宋体" panose="02010600030101010101" pitchFamily="2" charset="-122"/>
              </a:rPr>
              <a:t>1/2</a:t>
            </a:r>
            <a:r>
              <a:rPr lang="en-US" altLang="zh-CN" dirty="0" smtClean="0">
                <a:solidFill>
                  <a:srgbClr val="0070C0"/>
                </a:solidFill>
              </a:rPr>
              <a:t>X</a:t>
            </a:r>
            <a:r>
              <a:rPr lang="en-US" altLang="zh-CN" baseline="30000" dirty="0" smtClean="0">
                <a:solidFill>
                  <a:srgbClr val="0070C0"/>
                </a:solidFill>
              </a:rPr>
              <a:t>A</a:t>
            </a:r>
            <a:r>
              <a:rPr lang="en-US" altLang="zh-CN" dirty="0" smtClean="0">
                <a:solidFill>
                  <a:srgbClr val="0070C0"/>
                </a:solidFill>
              </a:rPr>
              <a:t>X</a:t>
            </a:r>
            <a:r>
              <a:rPr lang="en-US" altLang="zh-CN" baseline="30000" dirty="0" smtClean="0">
                <a:solidFill>
                  <a:srgbClr val="0070C0"/>
                </a:solidFill>
              </a:rPr>
              <a:t>a</a:t>
            </a:r>
            <a:endParaRPr lang="zh-CN" altLang="en-US" baseline="30000" dirty="0">
              <a:solidFill>
                <a:srgbClr val="0070C0"/>
              </a:solidFill>
            </a:endParaRPr>
          </a:p>
        </p:txBody>
      </p:sp>
      <p:sp>
        <p:nvSpPr>
          <p:cNvPr id="11" name="矩形 10"/>
          <p:cNvSpPr/>
          <p:nvPr/>
        </p:nvSpPr>
        <p:spPr>
          <a:xfrm>
            <a:off x="3311306" y="793895"/>
            <a:ext cx="684897" cy="627149"/>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079674" y="822574"/>
            <a:ext cx="684897" cy="627149"/>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653754" y="195425"/>
            <a:ext cx="652743" cy="369332"/>
          </a:xfrm>
          <a:prstGeom prst="rect">
            <a:avLst/>
          </a:prstGeom>
        </p:spPr>
        <p:txBody>
          <a:bodyPr wrap="none">
            <a:spAutoFit/>
          </a:bodyPr>
          <a:lstStyle/>
          <a:p>
            <a:r>
              <a:rPr lang="zh-CN" altLang="zh-CN" dirty="0" smtClean="0"/>
              <a:t>Ⅲ</a:t>
            </a:r>
            <a:r>
              <a:rPr lang="en-US" altLang="zh-CN" dirty="0" smtClean="0"/>
              <a:t>-8</a:t>
            </a:r>
            <a:endParaRPr lang="zh-CN" altLang="en-US" dirty="0"/>
          </a:p>
        </p:txBody>
      </p:sp>
      <p:sp>
        <p:nvSpPr>
          <p:cNvPr id="14" name="矩形 13"/>
          <p:cNvSpPr/>
          <p:nvPr/>
        </p:nvSpPr>
        <p:spPr>
          <a:xfrm>
            <a:off x="5507067" y="225558"/>
            <a:ext cx="652743" cy="369332"/>
          </a:xfrm>
          <a:prstGeom prst="rect">
            <a:avLst/>
          </a:prstGeom>
        </p:spPr>
        <p:txBody>
          <a:bodyPr wrap="none">
            <a:spAutoFit/>
          </a:bodyPr>
          <a:lstStyle/>
          <a:p>
            <a:r>
              <a:rPr lang="zh-CN" altLang="zh-CN" dirty="0" smtClean="0"/>
              <a:t>Ⅱ</a:t>
            </a:r>
            <a:r>
              <a:rPr lang="en-US" altLang="zh-CN" dirty="0" smtClean="0"/>
              <a:t>-1</a:t>
            </a:r>
            <a:endParaRPr lang="zh-CN" altLang="en-US" dirty="0"/>
          </a:p>
        </p:txBody>
      </p:sp>
      <p:cxnSp>
        <p:nvCxnSpPr>
          <p:cNvPr id="16" name="直接箭头连接符 15"/>
          <p:cNvCxnSpPr>
            <a:stCxn id="11" idx="2"/>
          </p:cNvCxnSpPr>
          <p:nvPr/>
        </p:nvCxnSpPr>
        <p:spPr>
          <a:xfrm flipH="1">
            <a:off x="3653754" y="1421044"/>
            <a:ext cx="1" cy="1101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2" idx="2"/>
          </p:cNvCxnSpPr>
          <p:nvPr/>
        </p:nvCxnSpPr>
        <p:spPr>
          <a:xfrm flipH="1">
            <a:off x="3653754" y="1449723"/>
            <a:ext cx="1768369" cy="1020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976757" y="791856"/>
            <a:ext cx="684897" cy="627149"/>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790172" y="843233"/>
            <a:ext cx="859233" cy="627149"/>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a:stCxn id="19" idx="2"/>
          </p:cNvCxnSpPr>
          <p:nvPr/>
        </p:nvCxnSpPr>
        <p:spPr>
          <a:xfrm>
            <a:off x="4319206" y="1419005"/>
            <a:ext cx="1997511" cy="105092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6308171" y="1470382"/>
            <a:ext cx="8051" cy="10493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120321" y="2579841"/>
            <a:ext cx="2374368" cy="646331"/>
          </a:xfrm>
          <a:prstGeom prst="rect">
            <a:avLst/>
          </a:prstGeom>
          <a:noFill/>
        </p:spPr>
        <p:txBody>
          <a:bodyPr wrap="none" rtlCol="0">
            <a:spAutoFit/>
          </a:bodyPr>
          <a:lstStyle/>
          <a:p>
            <a:r>
              <a:rPr lang="zh-CN" altLang="en-US" dirty="0" smtClean="0"/>
              <a:t>患</a:t>
            </a:r>
            <a:r>
              <a:rPr lang="zh-CN" altLang="en-US" dirty="0" smtClean="0"/>
              <a:t>遗传性肾炎</a:t>
            </a:r>
            <a:r>
              <a:rPr lang="en-US" altLang="zh-CN" dirty="0" smtClean="0"/>
              <a:t>1/12</a:t>
            </a:r>
          </a:p>
          <a:p>
            <a:r>
              <a:rPr lang="zh-CN" altLang="en-US" dirty="0" smtClean="0"/>
              <a:t>不患</a:t>
            </a:r>
            <a:r>
              <a:rPr lang="zh-CN" altLang="en-US" dirty="0" smtClean="0"/>
              <a:t>遗传性肾炎</a:t>
            </a:r>
            <a:r>
              <a:rPr lang="en-US" altLang="zh-CN" dirty="0" smtClean="0"/>
              <a:t>11/12</a:t>
            </a:r>
            <a:endParaRPr lang="zh-CN" altLang="en-US" dirty="0"/>
          </a:p>
        </p:txBody>
      </p:sp>
      <p:sp>
        <p:nvSpPr>
          <p:cNvPr id="26" name="文本框 25"/>
          <p:cNvSpPr txBox="1"/>
          <p:nvPr/>
        </p:nvSpPr>
        <p:spPr>
          <a:xfrm>
            <a:off x="5079674" y="2551162"/>
            <a:ext cx="1669047" cy="646331"/>
          </a:xfrm>
          <a:prstGeom prst="rect">
            <a:avLst/>
          </a:prstGeom>
          <a:noFill/>
        </p:spPr>
        <p:txBody>
          <a:bodyPr wrap="none" rtlCol="0">
            <a:spAutoFit/>
          </a:bodyPr>
          <a:lstStyle/>
          <a:p>
            <a:r>
              <a:rPr lang="zh-CN" altLang="en-US" dirty="0" smtClean="0"/>
              <a:t>患</a:t>
            </a:r>
            <a:r>
              <a:rPr lang="zh-CN" altLang="en-US" dirty="0" smtClean="0"/>
              <a:t>鱼鳞病</a:t>
            </a:r>
            <a:r>
              <a:rPr lang="en-US" altLang="zh-CN" dirty="0" smtClean="0"/>
              <a:t>1/4</a:t>
            </a:r>
          </a:p>
          <a:p>
            <a:r>
              <a:rPr lang="zh-CN" altLang="en-US" dirty="0" smtClean="0"/>
              <a:t>不</a:t>
            </a:r>
            <a:r>
              <a:rPr lang="zh-CN" altLang="en-US" dirty="0" smtClean="0"/>
              <a:t>患鱼鳞病</a:t>
            </a:r>
            <a:r>
              <a:rPr lang="en-US" altLang="zh-CN" dirty="0" smtClean="0"/>
              <a:t>3/4</a:t>
            </a:r>
            <a:endParaRPr lang="zh-CN" altLang="en-US" dirty="0"/>
          </a:p>
        </p:txBody>
      </p:sp>
      <p:graphicFrame>
        <p:nvGraphicFramePr>
          <p:cNvPr id="27" name="表格 26"/>
          <p:cNvGraphicFramePr>
            <a:graphicFrameLocks noGrp="1"/>
          </p:cNvGraphicFramePr>
          <p:nvPr>
            <p:extLst>
              <p:ext uri="{D42A27DB-BD31-4B8C-83A1-F6EECF244321}">
                <p14:modId xmlns:p14="http://schemas.microsoft.com/office/powerpoint/2010/main" val="690370128"/>
              </p:ext>
            </p:extLst>
          </p:nvPr>
        </p:nvGraphicFramePr>
        <p:xfrm>
          <a:off x="3811854" y="3278725"/>
          <a:ext cx="4638462" cy="3090543"/>
        </p:xfrm>
        <a:graphic>
          <a:graphicData uri="http://schemas.openxmlformats.org/drawingml/2006/table">
            <a:tbl>
              <a:tblPr firstRow="1" bandRow="1">
                <a:tableStyleId>{5940675A-B579-460E-94D1-54222C63F5DA}</a:tableStyleId>
              </a:tblPr>
              <a:tblGrid>
                <a:gridCol w="1546154">
                  <a:extLst>
                    <a:ext uri="{9D8B030D-6E8A-4147-A177-3AD203B41FA5}">
                      <a16:colId xmlns:a16="http://schemas.microsoft.com/office/drawing/2014/main" val="492424560"/>
                    </a:ext>
                  </a:extLst>
                </a:gridCol>
                <a:gridCol w="1546154">
                  <a:extLst>
                    <a:ext uri="{9D8B030D-6E8A-4147-A177-3AD203B41FA5}">
                      <a16:colId xmlns:a16="http://schemas.microsoft.com/office/drawing/2014/main" val="3373162640"/>
                    </a:ext>
                  </a:extLst>
                </a:gridCol>
                <a:gridCol w="1546154">
                  <a:extLst>
                    <a:ext uri="{9D8B030D-6E8A-4147-A177-3AD203B41FA5}">
                      <a16:colId xmlns:a16="http://schemas.microsoft.com/office/drawing/2014/main" val="896947743"/>
                    </a:ext>
                  </a:extLst>
                </a:gridCol>
              </a:tblGrid>
              <a:tr h="1030181">
                <a:tc>
                  <a:txBody>
                    <a:bodyPr/>
                    <a:lstStyle/>
                    <a:p>
                      <a:endParaRPr lang="zh-CN" altLang="en-US" dirty="0"/>
                    </a:p>
                  </a:txBody>
                  <a:tcPr/>
                </a:tc>
                <a:tc>
                  <a:txBody>
                    <a:bodyPr/>
                    <a:lstStyle/>
                    <a:p>
                      <a:r>
                        <a:rPr lang="zh-CN" altLang="en-US" dirty="0" smtClean="0"/>
                        <a:t>患遗传性肾炎</a:t>
                      </a:r>
                      <a:r>
                        <a:rPr lang="en-US" altLang="zh-CN" dirty="0" smtClean="0"/>
                        <a:t>1/12</a:t>
                      </a:r>
                    </a:p>
                    <a:p>
                      <a:endParaRPr lang="zh-CN" altLang="en-US" dirty="0"/>
                    </a:p>
                  </a:txBody>
                  <a:tcPr/>
                </a:tc>
                <a:tc>
                  <a:txBody>
                    <a:bodyPr/>
                    <a:lstStyle/>
                    <a:p>
                      <a:r>
                        <a:rPr lang="zh-CN" altLang="en-US" dirty="0" smtClean="0"/>
                        <a:t>不患遗传性肾炎</a:t>
                      </a:r>
                      <a:r>
                        <a:rPr lang="en-US" altLang="zh-CN" dirty="0" smtClean="0"/>
                        <a:t>11/12</a:t>
                      </a:r>
                    </a:p>
                    <a:p>
                      <a:endParaRPr lang="zh-CN" altLang="en-US" dirty="0"/>
                    </a:p>
                  </a:txBody>
                  <a:tcPr/>
                </a:tc>
                <a:extLst>
                  <a:ext uri="{0D108BD9-81ED-4DB2-BD59-A6C34878D82A}">
                    <a16:rowId xmlns:a16="http://schemas.microsoft.com/office/drawing/2014/main" val="3277496222"/>
                  </a:ext>
                </a:extLst>
              </a:tr>
              <a:tr h="1030181">
                <a:tc>
                  <a:txBody>
                    <a:bodyPr/>
                    <a:lstStyle/>
                    <a:p>
                      <a:r>
                        <a:rPr lang="zh-CN" altLang="en-US" dirty="0" smtClean="0"/>
                        <a:t>患鱼鳞病</a:t>
                      </a:r>
                      <a:r>
                        <a:rPr lang="en-US" altLang="zh-CN" dirty="0" smtClean="0"/>
                        <a:t>1/4</a:t>
                      </a:r>
                    </a:p>
                    <a:p>
                      <a:endParaRPr lang="zh-CN" altLang="en-US" dirty="0"/>
                    </a:p>
                  </a:txBody>
                  <a:tcPr/>
                </a:tc>
                <a:tc>
                  <a:txBody>
                    <a:bodyPr/>
                    <a:lstStyle/>
                    <a:p>
                      <a:r>
                        <a:rPr lang="zh-CN" altLang="en-US" dirty="0" smtClean="0"/>
                        <a:t>两病都患</a:t>
                      </a:r>
                      <a:endParaRPr lang="en-US" altLang="zh-CN" dirty="0" smtClean="0"/>
                    </a:p>
                    <a:p>
                      <a:r>
                        <a:rPr lang="en-US" altLang="zh-CN" dirty="0" smtClean="0"/>
                        <a:t>1/48</a:t>
                      </a:r>
                    </a:p>
                    <a:p>
                      <a:endParaRPr lang="zh-CN" altLang="en-US" dirty="0"/>
                    </a:p>
                  </a:txBody>
                  <a:tcPr/>
                </a:tc>
                <a:tc>
                  <a:txBody>
                    <a:bodyPr/>
                    <a:lstStyle/>
                    <a:p>
                      <a:r>
                        <a:rPr lang="zh-CN" altLang="en-US" dirty="0" smtClean="0"/>
                        <a:t>只患遗传性肾炎</a:t>
                      </a:r>
                      <a:r>
                        <a:rPr lang="en-US" altLang="zh-CN" dirty="0" smtClean="0"/>
                        <a:t>11/48</a:t>
                      </a:r>
                    </a:p>
                    <a:p>
                      <a:endParaRPr lang="zh-CN" altLang="en-US" dirty="0"/>
                    </a:p>
                  </a:txBody>
                  <a:tcPr/>
                </a:tc>
                <a:extLst>
                  <a:ext uri="{0D108BD9-81ED-4DB2-BD59-A6C34878D82A}">
                    <a16:rowId xmlns:a16="http://schemas.microsoft.com/office/drawing/2014/main" val="3996388657"/>
                  </a:ext>
                </a:extLst>
              </a:tr>
              <a:tr h="1030181">
                <a:tc>
                  <a:txBody>
                    <a:bodyPr/>
                    <a:lstStyle/>
                    <a:p>
                      <a:r>
                        <a:rPr lang="zh-CN" altLang="en-US" dirty="0" smtClean="0"/>
                        <a:t>不患鱼鳞病</a:t>
                      </a:r>
                      <a:r>
                        <a:rPr lang="en-US" altLang="zh-CN" dirty="0" smtClean="0"/>
                        <a:t>3/4</a:t>
                      </a:r>
                    </a:p>
                    <a:p>
                      <a:endParaRPr lang="zh-CN" altLang="en-US" dirty="0"/>
                    </a:p>
                  </a:txBody>
                  <a:tcPr/>
                </a:tc>
                <a:tc>
                  <a:txBody>
                    <a:bodyPr/>
                    <a:lstStyle/>
                    <a:p>
                      <a:r>
                        <a:rPr lang="zh-CN" altLang="en-US" dirty="0" smtClean="0"/>
                        <a:t>只患鱼鳞病</a:t>
                      </a:r>
                      <a:endParaRPr lang="en-US" altLang="zh-CN" dirty="0" smtClean="0"/>
                    </a:p>
                    <a:p>
                      <a:r>
                        <a:rPr lang="en-US" altLang="zh-CN" dirty="0" smtClean="0"/>
                        <a:t>3/48</a:t>
                      </a:r>
                    </a:p>
                    <a:p>
                      <a:endParaRPr lang="zh-CN" altLang="en-US" dirty="0"/>
                    </a:p>
                  </a:txBody>
                  <a:tcPr/>
                </a:tc>
                <a:tc>
                  <a:txBody>
                    <a:bodyPr/>
                    <a:lstStyle/>
                    <a:p>
                      <a:r>
                        <a:rPr lang="zh-CN" altLang="en-US" dirty="0" smtClean="0"/>
                        <a:t>不患病</a:t>
                      </a:r>
                      <a:endParaRPr lang="en-US" altLang="zh-CN" dirty="0" smtClean="0"/>
                    </a:p>
                    <a:p>
                      <a:r>
                        <a:rPr lang="en-US" altLang="zh-CN" dirty="0" smtClean="0"/>
                        <a:t>33/48</a:t>
                      </a:r>
                      <a:endParaRPr lang="zh-CN" altLang="en-US" dirty="0"/>
                    </a:p>
                  </a:txBody>
                  <a:tcPr/>
                </a:tc>
                <a:extLst>
                  <a:ext uri="{0D108BD9-81ED-4DB2-BD59-A6C34878D82A}">
                    <a16:rowId xmlns:a16="http://schemas.microsoft.com/office/drawing/2014/main" val="3492276018"/>
                  </a:ext>
                </a:extLst>
              </a:tr>
            </a:tbl>
          </a:graphicData>
        </a:graphic>
      </p:graphicFrame>
      <p:sp>
        <p:nvSpPr>
          <p:cNvPr id="28" name="圆角矩形 27"/>
          <p:cNvSpPr/>
          <p:nvPr/>
        </p:nvSpPr>
        <p:spPr>
          <a:xfrm>
            <a:off x="6957848" y="4193628"/>
            <a:ext cx="1250731" cy="903889"/>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422122" y="5312991"/>
            <a:ext cx="1250731" cy="903889"/>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p:cNvCxnSpPr>
            <a:stCxn id="28" idx="3"/>
          </p:cNvCxnSpPr>
          <p:nvPr/>
        </p:nvCxnSpPr>
        <p:spPr>
          <a:xfrm flipV="1">
            <a:off x="8208579" y="4645572"/>
            <a:ext cx="145042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6716111" y="4645572"/>
            <a:ext cx="2942896" cy="1119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9701047" y="4464670"/>
            <a:ext cx="636713" cy="369332"/>
          </a:xfrm>
          <a:prstGeom prst="rect">
            <a:avLst/>
          </a:prstGeom>
        </p:spPr>
        <p:txBody>
          <a:bodyPr wrap="none">
            <a:spAutoFit/>
          </a:bodyPr>
          <a:lstStyle/>
          <a:p>
            <a:r>
              <a:rPr lang="en-US" altLang="zh-CN" dirty="0" smtClean="0"/>
              <a:t>7/24</a:t>
            </a:r>
            <a:endParaRPr lang="en-US" altLang="zh-CN" dirty="0" smtClean="0"/>
          </a:p>
        </p:txBody>
      </p:sp>
      <p:sp>
        <p:nvSpPr>
          <p:cNvPr id="36" name="矩形 35"/>
          <p:cNvSpPr/>
          <p:nvPr/>
        </p:nvSpPr>
        <p:spPr>
          <a:xfrm>
            <a:off x="9116310" y="4008962"/>
            <a:ext cx="2031325" cy="369332"/>
          </a:xfrm>
          <a:prstGeom prst="rect">
            <a:avLst/>
          </a:prstGeom>
        </p:spPr>
        <p:txBody>
          <a:bodyPr wrap="none">
            <a:spAutoFit/>
          </a:bodyPr>
          <a:lstStyle/>
          <a:p>
            <a:r>
              <a:rPr lang="zh-CN" altLang="zh-CN" dirty="0" smtClean="0"/>
              <a:t>只患一种病的概率</a:t>
            </a:r>
            <a:endParaRPr lang="en-US" altLang="zh-CN" dirty="0" smtClean="0"/>
          </a:p>
        </p:txBody>
      </p:sp>
    </p:spTree>
    <p:extLst>
      <p:ext uri="{BB962C8B-B14F-4D97-AF65-F5344CB8AC3E}">
        <p14:creationId xmlns:p14="http://schemas.microsoft.com/office/powerpoint/2010/main" val="346304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0" grpId="0" animBg="1"/>
      <p:bldP spid="25" grpId="0"/>
      <p:bldP spid="26" grpId="0"/>
      <p:bldP spid="28" grpId="0" animBg="1"/>
      <p:bldP spid="29" grpId="0" animBg="1"/>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5821" y="283778"/>
            <a:ext cx="11540358" cy="6358759"/>
          </a:xfrm>
        </p:spPr>
        <p:txBody>
          <a:bodyPr/>
          <a:lstStyle/>
          <a:p>
            <a:r>
              <a:rPr lang="en-US" altLang="zh-CN" dirty="0" smtClean="0"/>
              <a:t>5.</a:t>
            </a:r>
            <a:r>
              <a:rPr lang="zh-CN" altLang="zh-CN" dirty="0" smtClean="0"/>
              <a:t>下</a:t>
            </a:r>
            <a:r>
              <a:rPr lang="zh-CN" altLang="zh-CN" dirty="0"/>
              <a:t>图为真核细胞核仁中形成</a:t>
            </a:r>
            <a:r>
              <a:rPr lang="en-US" altLang="zh-CN" dirty="0" err="1"/>
              <a:t>rRNA</a:t>
            </a:r>
            <a:r>
              <a:rPr lang="zh-CN" altLang="zh-CN" dirty="0"/>
              <a:t>的</a:t>
            </a:r>
            <a:r>
              <a:rPr lang="en-US" altLang="zh-CN" dirty="0"/>
              <a:t>DNA</a:t>
            </a:r>
            <a:r>
              <a:rPr lang="zh-CN" altLang="zh-CN" dirty="0"/>
              <a:t>片段进行转录的状况示意图。下列有关叙述错误的是</a:t>
            </a:r>
          </a:p>
          <a:p>
            <a:endParaRPr lang="en-US" altLang="zh-CN" dirty="0" smtClean="0"/>
          </a:p>
          <a:p>
            <a:endParaRPr lang="en-US" altLang="zh-CN" dirty="0"/>
          </a:p>
          <a:p>
            <a:endParaRPr lang="en-US" altLang="zh-CN" dirty="0" smtClean="0"/>
          </a:p>
          <a:p>
            <a:endParaRPr lang="en-US" altLang="zh-CN" dirty="0"/>
          </a:p>
          <a:p>
            <a:r>
              <a:rPr lang="en-US" altLang="zh-CN" dirty="0"/>
              <a:t>A</a:t>
            </a:r>
            <a:r>
              <a:rPr lang="zh-CN" altLang="zh-CN" dirty="0"/>
              <a:t>．</a:t>
            </a:r>
            <a:r>
              <a:rPr lang="en-US" altLang="zh-CN" dirty="0"/>
              <a:t>b</a:t>
            </a:r>
            <a:r>
              <a:rPr lang="zh-CN" altLang="zh-CN" dirty="0"/>
              <a:t>段是此时该</a:t>
            </a:r>
            <a:r>
              <a:rPr lang="en-US" altLang="zh-CN" dirty="0"/>
              <a:t>DNA</a:t>
            </a:r>
            <a:r>
              <a:rPr lang="zh-CN" altLang="zh-CN" dirty="0"/>
              <a:t>未被转录的区段</a:t>
            </a:r>
            <a:r>
              <a:rPr lang="en-US" altLang="zh-CN" dirty="0"/>
              <a:t>  		</a:t>
            </a:r>
            <a:endParaRPr lang="en-US" altLang="zh-CN" dirty="0" smtClean="0"/>
          </a:p>
          <a:p>
            <a:r>
              <a:rPr lang="en-US" altLang="zh-CN" dirty="0" smtClean="0">
                <a:solidFill>
                  <a:srgbClr val="FF0000"/>
                </a:solidFill>
              </a:rPr>
              <a:t>B</a:t>
            </a:r>
            <a:r>
              <a:rPr lang="zh-CN" altLang="zh-CN" dirty="0">
                <a:solidFill>
                  <a:srgbClr val="FF0000"/>
                </a:solidFill>
              </a:rPr>
              <a:t>．</a:t>
            </a:r>
            <a:r>
              <a:rPr lang="en-US" altLang="zh-CN" dirty="0">
                <a:solidFill>
                  <a:srgbClr val="FF0000"/>
                </a:solidFill>
              </a:rPr>
              <a:t>RNA</a:t>
            </a:r>
            <a:r>
              <a:rPr lang="zh-CN" altLang="zh-CN" dirty="0">
                <a:solidFill>
                  <a:srgbClr val="FF0000"/>
                </a:solidFill>
              </a:rPr>
              <a:t>聚合酶的移动方向是由左向右</a:t>
            </a:r>
          </a:p>
          <a:p>
            <a:r>
              <a:rPr lang="en-US" altLang="zh-CN" dirty="0"/>
              <a:t>C</a:t>
            </a:r>
            <a:r>
              <a:rPr lang="zh-CN" altLang="zh-CN" dirty="0"/>
              <a:t>．</a:t>
            </a:r>
            <a:r>
              <a:rPr lang="en-US" altLang="zh-CN" dirty="0"/>
              <a:t>d</a:t>
            </a:r>
            <a:r>
              <a:rPr lang="zh-CN" altLang="zh-CN" dirty="0"/>
              <a:t>是转录产物</a:t>
            </a:r>
            <a:r>
              <a:rPr lang="en-US" altLang="zh-CN" dirty="0" err="1"/>
              <a:t>rRNA</a:t>
            </a:r>
            <a:r>
              <a:rPr lang="zh-CN" altLang="zh-CN" dirty="0"/>
              <a:t>的</a:t>
            </a:r>
            <a:r>
              <a:rPr lang="en-US" altLang="zh-CN" dirty="0"/>
              <a:t>5'</a:t>
            </a:r>
            <a:r>
              <a:rPr lang="zh-CN" altLang="zh-CN" dirty="0"/>
              <a:t>端</a:t>
            </a:r>
            <a:r>
              <a:rPr lang="en-US" altLang="zh-CN" dirty="0"/>
              <a:t>         			</a:t>
            </a:r>
            <a:endParaRPr lang="en-US" altLang="zh-CN" dirty="0" smtClean="0"/>
          </a:p>
          <a:p>
            <a:r>
              <a:rPr lang="en-US" altLang="zh-CN" dirty="0" smtClean="0"/>
              <a:t>D</a:t>
            </a:r>
            <a:r>
              <a:rPr lang="zh-CN" altLang="zh-CN" dirty="0"/>
              <a:t>．核仁与核糖体的形成有关</a:t>
            </a:r>
          </a:p>
          <a:p>
            <a:endParaRPr lang="zh-CN" altLang="en-US" dirty="0"/>
          </a:p>
        </p:txBody>
      </p:sp>
      <p:pic>
        <p:nvPicPr>
          <p:cNvPr id="4" name="图片 3"/>
          <p:cNvPicPr>
            <a:picLocks noChangeAspect="1"/>
          </p:cNvPicPr>
          <p:nvPr/>
        </p:nvPicPr>
        <p:blipFill>
          <a:blip r:embed="rId2"/>
          <a:stretch>
            <a:fillRect/>
          </a:stretch>
        </p:blipFill>
        <p:spPr>
          <a:xfrm>
            <a:off x="2312152" y="1434864"/>
            <a:ext cx="8564129" cy="1287315"/>
          </a:xfrm>
          <a:prstGeom prst="rect">
            <a:avLst/>
          </a:prstGeom>
        </p:spPr>
      </p:pic>
      <p:pic>
        <p:nvPicPr>
          <p:cNvPr id="6" name="图片 5"/>
          <p:cNvPicPr>
            <a:picLocks noChangeAspect="1"/>
          </p:cNvPicPr>
          <p:nvPr/>
        </p:nvPicPr>
        <p:blipFill>
          <a:blip r:embed="rId3"/>
          <a:stretch>
            <a:fillRect/>
          </a:stretch>
        </p:blipFill>
        <p:spPr>
          <a:xfrm>
            <a:off x="7264773" y="2995449"/>
            <a:ext cx="3777105" cy="1987728"/>
          </a:xfrm>
          <a:prstGeom prst="rect">
            <a:avLst/>
          </a:prstGeom>
        </p:spPr>
      </p:pic>
    </p:spTree>
    <p:extLst>
      <p:ext uri="{BB962C8B-B14F-4D97-AF65-F5344CB8AC3E}">
        <p14:creationId xmlns:p14="http://schemas.microsoft.com/office/powerpoint/2010/main" val="185872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C_7_BD.21_1#66fe18255?segpoint=1&amp;parentnodeid=bc8be2941"/>
          <p:cNvSpPr/>
          <p:nvPr/>
        </p:nvSpPr>
        <p:spPr>
          <a:xfrm>
            <a:off x="391931" y="1024646"/>
            <a:ext cx="10966704" cy="1034669"/>
          </a:xfrm>
          <a:prstGeom prst="rect">
            <a:avLst/>
          </a:prstGeom>
          <a:noFill/>
        </p:spPr>
        <p:txBody>
          <a:bodyPr wrap="square" lIns="0" tIns="0" rIns="0" bIns="0" rtlCol="0" anchor="t"/>
          <a:lstStyle/>
          <a:p>
            <a:pPr algn="l" latinLnBrk="1">
              <a:lnSpc>
                <a:spcPct val="150000"/>
              </a:lnSpc>
            </a:pPr>
            <a:r>
              <a:rPr lang="en-US" sz="2300" dirty="0" smtClean="0">
                <a:solidFill>
                  <a:srgbClr val="984C7D"/>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sz="2300" dirty="0">
                <a:solidFill>
                  <a:srgbClr val="984C7D"/>
                </a:solidFill>
                <a:latin typeface="Times New Roman" panose="02020603050405020304" pitchFamily="34" charset="0"/>
                <a:ea typeface="微软雅黑" panose="020B0503020204020204" pitchFamily="34" charset="-122"/>
                <a:cs typeface="Times New Roman" panose="02020603050405020304" pitchFamily="34" charset="-120"/>
              </a:rPr>
              <a:t>2021江苏盐城期中调研]</a:t>
            </a:r>
            <a:r>
              <a:rPr lang="en-US" sz="240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下图为原核细胞某个基因转录和翻译过程示意图。下列有关叙述正确的是</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sz="240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sz="2400" dirty="0"/>
          </a:p>
        </p:txBody>
      </p:sp>
      <p:pic>
        <p:nvPicPr>
          <p:cNvPr id="5" name="QC_7_BD.21_2#66fe18255?parentnodeid=bc8be294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4003705" y="1698439"/>
            <a:ext cx="5152514" cy="1980182"/>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6" name="QC_7_BD.21_3#66fe18255.choices?parentnodeid=bc8be2941"/>
          <p:cNvSpPr/>
          <p:nvPr/>
        </p:nvSpPr>
        <p:spPr>
          <a:xfrm>
            <a:off x="612648" y="4025900"/>
            <a:ext cx="10966704" cy="2131949"/>
          </a:xfrm>
          <a:prstGeom prst="rect">
            <a:avLst/>
          </a:prstGeom>
          <a:noFill/>
        </p:spPr>
        <p:txBody>
          <a:bodyPr wrap="square" lIns="0" tIns="0" rIns="0" bIns="0" rtlCol="0" anchor="t"/>
          <a:lstStyle/>
          <a:p>
            <a:pPr algn="l"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sz="240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图中有3条mRNA与模板DNA形成杂交双链</a:t>
            </a:r>
            <a:endParaRPr lang="en-US" sz="2400" dirty="0"/>
          </a:p>
          <a:p>
            <a:pPr algn="l"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sz="240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该基因被转录多次，方向均由右向左进行</a:t>
            </a:r>
            <a:endParaRPr lang="en-US" sz="2400" dirty="0"/>
          </a:p>
          <a:p>
            <a:pPr algn="l"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sz="240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转录完成后立即就开始了翻译过程</a:t>
            </a:r>
            <a:endParaRPr lang="en-US" sz="2400" dirty="0"/>
          </a:p>
          <a:p>
            <a:pPr algn="l"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sz="240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多个核糖体共同完成一条多肽链的合成，提高了翻译效率</a:t>
            </a:r>
            <a:endParaRPr lang="en-US" sz="2400" dirty="0"/>
          </a:p>
        </p:txBody>
      </p:sp>
      <p:sp>
        <p:nvSpPr>
          <p:cNvPr id="7" name="QC_7_AN.22_1#66fe18255.bracket?parentnodeid=bc8be2941&amp;hasmatchpositionanswer=1"/>
          <p:cNvSpPr/>
          <p:nvPr/>
        </p:nvSpPr>
        <p:spPr>
          <a:xfrm>
            <a:off x="2794420" y="1595215"/>
            <a:ext cx="271463" cy="928199"/>
          </a:xfrm>
          <a:prstGeom prst="rect">
            <a:avLst/>
          </a:prstGeom>
          <a:noFill/>
        </p:spPr>
        <p:txBody>
          <a:bodyPr wrap="none" lIns="0" tIns="0" rIns="0" bIns="0" rtlCol="0" anchor="t"/>
          <a:lstStyle/>
          <a:p>
            <a:pPr algn="ctr" latinLnBrk="1">
              <a:lnSpc>
                <a:spcPct val="150000"/>
              </a:lnSpc>
            </a:pPr>
            <a:r>
              <a:rPr lang="en-US" sz="240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a:t>
            </a:r>
            <a:endParaRPr lang="en-US" sz="100" dirty="0"/>
          </a:p>
        </p:txBody>
      </p:sp>
    </p:spTree>
    <p:extLst>
      <p:ext uri="{BB962C8B-B14F-4D97-AF65-F5344CB8AC3E}">
        <p14:creationId xmlns:p14="http://schemas.microsoft.com/office/powerpoint/2010/main" val="921444477"/>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70538" y="1502979"/>
            <a:ext cx="646331" cy="369332"/>
          </a:xfrm>
          <a:prstGeom prst="rect">
            <a:avLst/>
          </a:prstGeom>
          <a:noFill/>
        </p:spPr>
        <p:txBody>
          <a:bodyPr wrap="none" rtlCol="0">
            <a:spAutoFit/>
          </a:bodyPr>
          <a:lstStyle/>
          <a:p>
            <a:r>
              <a:rPr lang="zh-CN" altLang="en-US" dirty="0" smtClean="0"/>
              <a:t>核仁</a:t>
            </a:r>
            <a:endParaRPr lang="zh-CN" altLang="en-US" dirty="0"/>
          </a:p>
        </p:txBody>
      </p:sp>
      <p:pic>
        <p:nvPicPr>
          <p:cNvPr id="3" name="图片 2"/>
          <p:cNvPicPr>
            <a:picLocks noChangeAspect="1"/>
          </p:cNvPicPr>
          <p:nvPr/>
        </p:nvPicPr>
        <p:blipFill>
          <a:blip r:embed="rId2"/>
          <a:stretch>
            <a:fillRect/>
          </a:stretch>
        </p:blipFill>
        <p:spPr>
          <a:xfrm>
            <a:off x="4070628" y="487019"/>
            <a:ext cx="4639322" cy="5715798"/>
          </a:xfrm>
          <a:prstGeom prst="rect">
            <a:avLst/>
          </a:prstGeom>
        </p:spPr>
      </p:pic>
      <p:sp>
        <p:nvSpPr>
          <p:cNvPr id="4" name="矩形 3"/>
          <p:cNvSpPr/>
          <p:nvPr/>
        </p:nvSpPr>
        <p:spPr>
          <a:xfrm>
            <a:off x="3699641" y="5118538"/>
            <a:ext cx="1334814" cy="1177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35961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5821" y="283778"/>
            <a:ext cx="11540358" cy="6358759"/>
          </a:xfrm>
        </p:spPr>
        <p:txBody>
          <a:bodyPr/>
          <a:lstStyle/>
          <a:p>
            <a:r>
              <a:rPr lang="en-US" altLang="zh-CN" dirty="0"/>
              <a:t>6</a:t>
            </a:r>
            <a:r>
              <a:rPr lang="zh-CN" altLang="zh-CN" dirty="0"/>
              <a:t>．若控制家蚕某一对相对性状的基因</a:t>
            </a:r>
            <a:r>
              <a:rPr lang="en-US" altLang="zh-CN" dirty="0"/>
              <a:t>A</a:t>
            </a:r>
            <a:r>
              <a:rPr lang="zh-CN" altLang="zh-CN" dirty="0"/>
              <a:t>、</a:t>
            </a:r>
            <a:r>
              <a:rPr lang="en-US" altLang="zh-CN" dirty="0"/>
              <a:t>a</a:t>
            </a:r>
            <a:r>
              <a:rPr lang="zh-CN" altLang="zh-CN" dirty="0"/>
              <a:t>位于</a:t>
            </a:r>
            <a:r>
              <a:rPr lang="en-US" altLang="zh-CN" dirty="0"/>
              <a:t>Z</a:t>
            </a:r>
            <a:r>
              <a:rPr lang="zh-CN" altLang="zh-CN" dirty="0"/>
              <a:t>染色体上，且</a:t>
            </a:r>
            <a:r>
              <a:rPr lang="en-US" altLang="zh-CN" dirty="0"/>
              <a:t>Z</a:t>
            </a:r>
            <a:r>
              <a:rPr lang="en-US" altLang="zh-CN" baseline="30000" dirty="0"/>
              <a:t>a</a:t>
            </a:r>
            <a:r>
              <a:rPr lang="en-US" altLang="zh-CN" dirty="0"/>
              <a:t>W</a:t>
            </a:r>
            <a:r>
              <a:rPr lang="zh-CN" altLang="zh-CN" dirty="0"/>
              <a:t>胚胎致死。现用杂合的雄性个体与雌性个体杂交，产生的</a:t>
            </a:r>
            <a:r>
              <a:rPr lang="en-US" altLang="zh-CN" dirty="0"/>
              <a:t>F</a:t>
            </a:r>
            <a:r>
              <a:rPr lang="en-US" altLang="zh-CN" baseline="-25000" dirty="0"/>
              <a:t>1</a:t>
            </a:r>
            <a:r>
              <a:rPr lang="zh-CN" altLang="zh-CN" dirty="0"/>
              <a:t>自由交配，则</a:t>
            </a:r>
            <a:r>
              <a:rPr lang="en-US" altLang="zh-CN" dirty="0"/>
              <a:t>F</a:t>
            </a:r>
            <a:r>
              <a:rPr lang="en-US" altLang="zh-CN" baseline="-25000" dirty="0"/>
              <a:t>2</a:t>
            </a:r>
            <a:r>
              <a:rPr lang="zh-CN" altLang="zh-CN" dirty="0"/>
              <a:t>中雌性个体所占比例为</a:t>
            </a:r>
          </a:p>
          <a:p>
            <a:r>
              <a:rPr lang="en-US" altLang="zh-CN" dirty="0"/>
              <a:t>A</a:t>
            </a:r>
            <a:r>
              <a:rPr lang="zh-CN" altLang="zh-CN" dirty="0"/>
              <a:t>．</a:t>
            </a:r>
            <a:r>
              <a:rPr lang="en-US" altLang="zh-CN" dirty="0"/>
              <a:t>1/3				</a:t>
            </a:r>
            <a:endParaRPr lang="en-US" altLang="zh-CN" dirty="0" smtClean="0"/>
          </a:p>
          <a:p>
            <a:r>
              <a:rPr lang="en-US" altLang="zh-CN" dirty="0" smtClean="0"/>
              <a:t>B</a:t>
            </a:r>
            <a:r>
              <a:rPr lang="zh-CN" altLang="zh-CN" dirty="0"/>
              <a:t>．</a:t>
            </a:r>
            <a:r>
              <a:rPr lang="en-US" altLang="zh-CN" dirty="0"/>
              <a:t>4/7				</a:t>
            </a:r>
            <a:endParaRPr lang="en-US" altLang="zh-CN" dirty="0" smtClean="0"/>
          </a:p>
          <a:p>
            <a:r>
              <a:rPr lang="en-US" altLang="zh-CN" dirty="0" smtClean="0"/>
              <a:t>C</a:t>
            </a:r>
            <a:r>
              <a:rPr lang="zh-CN" altLang="zh-CN" dirty="0"/>
              <a:t>．</a:t>
            </a:r>
            <a:r>
              <a:rPr lang="en-US" altLang="zh-CN" dirty="0"/>
              <a:t>1/2				</a:t>
            </a:r>
            <a:endParaRPr lang="en-US" altLang="zh-CN" dirty="0" smtClean="0"/>
          </a:p>
          <a:p>
            <a:r>
              <a:rPr lang="en-US" altLang="zh-CN" dirty="0" smtClean="0">
                <a:solidFill>
                  <a:srgbClr val="FF0000"/>
                </a:solidFill>
              </a:rPr>
              <a:t>D</a:t>
            </a:r>
            <a:r>
              <a:rPr lang="zh-CN" altLang="zh-CN" dirty="0">
                <a:solidFill>
                  <a:srgbClr val="FF0000"/>
                </a:solidFill>
              </a:rPr>
              <a:t>．</a:t>
            </a:r>
            <a:r>
              <a:rPr lang="en-US" altLang="zh-CN" dirty="0" smtClean="0">
                <a:solidFill>
                  <a:srgbClr val="FF0000"/>
                </a:solidFill>
              </a:rPr>
              <a:t>3/7</a:t>
            </a:r>
            <a:endParaRPr lang="zh-CN" altLang="en-US" dirty="0"/>
          </a:p>
        </p:txBody>
      </p:sp>
      <p:sp>
        <p:nvSpPr>
          <p:cNvPr id="2" name="矩形 1"/>
          <p:cNvSpPr/>
          <p:nvPr/>
        </p:nvSpPr>
        <p:spPr>
          <a:xfrm>
            <a:off x="5625507" y="1041682"/>
            <a:ext cx="625492" cy="369332"/>
          </a:xfrm>
          <a:prstGeom prst="rect">
            <a:avLst/>
          </a:prstGeom>
        </p:spPr>
        <p:txBody>
          <a:bodyPr wrap="none">
            <a:spAutoFit/>
          </a:bodyPr>
          <a:lstStyle/>
          <a:p>
            <a:r>
              <a:rPr lang="en-US" altLang="zh-CN" dirty="0" smtClean="0">
                <a:solidFill>
                  <a:srgbClr val="FF0000"/>
                </a:solidFill>
              </a:rPr>
              <a:t>Z</a:t>
            </a:r>
            <a:r>
              <a:rPr lang="en-US" altLang="zh-CN" baseline="30000" dirty="0" smtClean="0">
                <a:solidFill>
                  <a:srgbClr val="FF0000"/>
                </a:solidFill>
              </a:rPr>
              <a:t>A</a:t>
            </a:r>
            <a:r>
              <a:rPr lang="en-US" altLang="zh-CN" dirty="0" smtClean="0">
                <a:solidFill>
                  <a:srgbClr val="FF0000"/>
                </a:solidFill>
              </a:rPr>
              <a:t>W</a:t>
            </a:r>
            <a:endParaRPr lang="zh-CN" altLang="en-US" dirty="0">
              <a:solidFill>
                <a:srgbClr val="FF0000"/>
              </a:solidFill>
            </a:endParaRPr>
          </a:p>
        </p:txBody>
      </p:sp>
      <p:sp>
        <p:nvSpPr>
          <p:cNvPr id="4" name="矩形 3"/>
          <p:cNvSpPr/>
          <p:nvPr/>
        </p:nvSpPr>
        <p:spPr>
          <a:xfrm>
            <a:off x="4243397" y="1041682"/>
            <a:ext cx="622286" cy="369332"/>
          </a:xfrm>
          <a:prstGeom prst="rect">
            <a:avLst/>
          </a:prstGeom>
        </p:spPr>
        <p:txBody>
          <a:bodyPr wrap="none">
            <a:spAutoFit/>
          </a:bodyPr>
          <a:lstStyle/>
          <a:p>
            <a:r>
              <a:rPr lang="en-US" altLang="zh-CN" dirty="0" err="1" smtClean="0">
                <a:solidFill>
                  <a:srgbClr val="FF0000"/>
                </a:solidFill>
              </a:rPr>
              <a:t>Z</a:t>
            </a:r>
            <a:r>
              <a:rPr lang="en-US" altLang="zh-CN" baseline="30000" dirty="0" err="1" smtClean="0">
                <a:solidFill>
                  <a:srgbClr val="FF0000"/>
                </a:solidFill>
              </a:rPr>
              <a:t>A</a:t>
            </a:r>
            <a:r>
              <a:rPr lang="en-US" altLang="zh-CN" dirty="0" err="1" smtClean="0">
                <a:solidFill>
                  <a:srgbClr val="FF0000"/>
                </a:solidFill>
              </a:rPr>
              <a:t>Z</a:t>
            </a:r>
            <a:r>
              <a:rPr lang="en-US" altLang="zh-CN" baseline="30000" dirty="0" err="1" smtClean="0">
                <a:solidFill>
                  <a:srgbClr val="FF0000"/>
                </a:solidFill>
              </a:rPr>
              <a:t>a</a:t>
            </a:r>
            <a:endParaRPr lang="zh-CN" altLang="en-US" dirty="0">
              <a:solidFill>
                <a:srgbClr val="FF0000"/>
              </a:solidFill>
            </a:endParaRPr>
          </a:p>
        </p:txBody>
      </p:sp>
      <p:sp>
        <p:nvSpPr>
          <p:cNvPr id="5" name="矩形 4"/>
          <p:cNvSpPr/>
          <p:nvPr/>
        </p:nvSpPr>
        <p:spPr>
          <a:xfrm>
            <a:off x="8416003" y="1640037"/>
            <a:ext cx="625492" cy="369332"/>
          </a:xfrm>
          <a:prstGeom prst="rect">
            <a:avLst/>
          </a:prstGeom>
        </p:spPr>
        <p:txBody>
          <a:bodyPr wrap="none">
            <a:spAutoFit/>
          </a:bodyPr>
          <a:lstStyle/>
          <a:p>
            <a:r>
              <a:rPr lang="en-US" altLang="zh-CN" dirty="0" smtClean="0">
                <a:solidFill>
                  <a:srgbClr val="FF0000"/>
                </a:solidFill>
              </a:rPr>
              <a:t>Z</a:t>
            </a:r>
            <a:r>
              <a:rPr lang="en-US" altLang="zh-CN" baseline="30000" dirty="0" smtClean="0">
                <a:solidFill>
                  <a:srgbClr val="FF0000"/>
                </a:solidFill>
              </a:rPr>
              <a:t>A</a:t>
            </a:r>
            <a:r>
              <a:rPr lang="en-US" altLang="zh-CN" dirty="0" smtClean="0">
                <a:solidFill>
                  <a:srgbClr val="FF0000"/>
                </a:solidFill>
              </a:rPr>
              <a:t>W</a:t>
            </a:r>
            <a:endParaRPr lang="zh-CN" altLang="en-US" dirty="0">
              <a:solidFill>
                <a:srgbClr val="FF0000"/>
              </a:solidFill>
            </a:endParaRPr>
          </a:p>
        </p:txBody>
      </p:sp>
      <p:sp>
        <p:nvSpPr>
          <p:cNvPr id="6" name="矩形 5"/>
          <p:cNvSpPr/>
          <p:nvPr/>
        </p:nvSpPr>
        <p:spPr>
          <a:xfrm>
            <a:off x="7012873" y="1640037"/>
            <a:ext cx="622286" cy="369332"/>
          </a:xfrm>
          <a:prstGeom prst="rect">
            <a:avLst/>
          </a:prstGeom>
        </p:spPr>
        <p:txBody>
          <a:bodyPr wrap="none">
            <a:spAutoFit/>
          </a:bodyPr>
          <a:lstStyle/>
          <a:p>
            <a:r>
              <a:rPr lang="en-US" altLang="zh-CN" dirty="0" err="1" smtClean="0">
                <a:solidFill>
                  <a:srgbClr val="FF0000"/>
                </a:solidFill>
              </a:rPr>
              <a:t>Z</a:t>
            </a:r>
            <a:r>
              <a:rPr lang="en-US" altLang="zh-CN" baseline="30000" dirty="0" err="1" smtClean="0">
                <a:solidFill>
                  <a:srgbClr val="FF0000"/>
                </a:solidFill>
              </a:rPr>
              <a:t>A</a:t>
            </a:r>
            <a:r>
              <a:rPr lang="en-US" altLang="zh-CN" dirty="0" err="1" smtClean="0">
                <a:solidFill>
                  <a:srgbClr val="FF0000"/>
                </a:solidFill>
              </a:rPr>
              <a:t>Z</a:t>
            </a:r>
            <a:r>
              <a:rPr lang="en-US" altLang="zh-CN" baseline="30000" dirty="0" err="1" smtClean="0">
                <a:solidFill>
                  <a:srgbClr val="FF0000"/>
                </a:solidFill>
              </a:rPr>
              <a:t>a</a:t>
            </a:r>
            <a:endParaRPr lang="zh-CN" altLang="en-US" dirty="0">
              <a:solidFill>
                <a:srgbClr val="FF0000"/>
              </a:solidFill>
            </a:endParaRPr>
          </a:p>
        </p:txBody>
      </p:sp>
      <p:cxnSp>
        <p:nvCxnSpPr>
          <p:cNvPr id="8" name="直接箭头连接符 7"/>
          <p:cNvCxnSpPr/>
          <p:nvPr/>
        </p:nvCxnSpPr>
        <p:spPr>
          <a:xfrm>
            <a:off x="8019393" y="2009369"/>
            <a:ext cx="0" cy="555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948291" y="1807781"/>
            <a:ext cx="144672" cy="120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932525" y="1797271"/>
            <a:ext cx="149926"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887449" y="2816773"/>
            <a:ext cx="417102" cy="369332"/>
          </a:xfrm>
          <a:prstGeom prst="rect">
            <a:avLst/>
          </a:prstGeom>
          <a:noFill/>
        </p:spPr>
        <p:txBody>
          <a:bodyPr wrap="none" rtlCol="0">
            <a:spAutoFit/>
          </a:bodyPr>
          <a:lstStyle/>
          <a:p>
            <a:r>
              <a:rPr lang="en-US" altLang="zh-CN" dirty="0" smtClean="0"/>
              <a:t>F1</a:t>
            </a:r>
            <a:endParaRPr lang="zh-CN" altLang="en-US" dirty="0"/>
          </a:p>
        </p:txBody>
      </p:sp>
      <p:sp>
        <p:nvSpPr>
          <p:cNvPr id="14" name="矩形 13"/>
          <p:cNvSpPr/>
          <p:nvPr/>
        </p:nvSpPr>
        <p:spPr>
          <a:xfrm>
            <a:off x="5894694" y="1640037"/>
            <a:ext cx="646331" cy="369332"/>
          </a:xfrm>
          <a:prstGeom prst="rect">
            <a:avLst/>
          </a:prstGeom>
        </p:spPr>
        <p:txBody>
          <a:bodyPr wrap="none">
            <a:spAutoFit/>
          </a:bodyPr>
          <a:lstStyle/>
          <a:p>
            <a:r>
              <a:rPr lang="zh-CN" altLang="en-US" dirty="0" smtClean="0"/>
              <a:t>亲本</a:t>
            </a:r>
            <a:endParaRPr lang="zh-CN" altLang="en-US" dirty="0"/>
          </a:p>
        </p:txBody>
      </p:sp>
      <p:sp>
        <p:nvSpPr>
          <p:cNvPr id="15" name="矩形 14"/>
          <p:cNvSpPr/>
          <p:nvPr/>
        </p:nvSpPr>
        <p:spPr>
          <a:xfrm>
            <a:off x="6749373" y="2564524"/>
            <a:ext cx="952505" cy="369332"/>
          </a:xfrm>
          <a:prstGeom prst="rect">
            <a:avLst/>
          </a:prstGeom>
        </p:spPr>
        <p:txBody>
          <a:bodyPr wrap="none">
            <a:spAutoFit/>
          </a:bodyPr>
          <a:lstStyle/>
          <a:p>
            <a:r>
              <a:rPr lang="en-US" altLang="zh-CN" dirty="0" smtClean="0">
                <a:solidFill>
                  <a:srgbClr val="FF0000"/>
                </a:solidFill>
              </a:rPr>
              <a:t>1</a:t>
            </a:r>
            <a:r>
              <a:rPr lang="en-US" altLang="zh-CN" dirty="0" smtClean="0">
                <a:solidFill>
                  <a:srgbClr val="FF0000"/>
                </a:solidFill>
              </a:rPr>
              <a:t>/2</a:t>
            </a:r>
            <a:r>
              <a:rPr lang="en-US" altLang="zh-CN" dirty="0" smtClean="0">
                <a:solidFill>
                  <a:srgbClr val="FF0000"/>
                </a:solidFill>
              </a:rPr>
              <a:t>Z</a:t>
            </a:r>
            <a:r>
              <a:rPr lang="en-US" altLang="zh-CN" baseline="30000" dirty="0" smtClean="0">
                <a:solidFill>
                  <a:srgbClr val="FF0000"/>
                </a:solidFill>
              </a:rPr>
              <a:t>A</a:t>
            </a:r>
            <a:r>
              <a:rPr lang="en-US" altLang="zh-CN" dirty="0" smtClean="0">
                <a:solidFill>
                  <a:srgbClr val="FF0000"/>
                </a:solidFill>
              </a:rPr>
              <a:t>Z</a:t>
            </a:r>
            <a:r>
              <a:rPr lang="en-US" altLang="zh-CN" baseline="30000" dirty="0" smtClean="0">
                <a:solidFill>
                  <a:srgbClr val="FF0000"/>
                </a:solidFill>
              </a:rPr>
              <a:t>a</a:t>
            </a:r>
            <a:endParaRPr lang="zh-CN" altLang="en-US" dirty="0">
              <a:solidFill>
                <a:srgbClr val="FF0000"/>
              </a:solidFill>
            </a:endParaRPr>
          </a:p>
        </p:txBody>
      </p:sp>
      <p:sp>
        <p:nvSpPr>
          <p:cNvPr id="16" name="矩形 15"/>
          <p:cNvSpPr/>
          <p:nvPr/>
        </p:nvSpPr>
        <p:spPr>
          <a:xfrm>
            <a:off x="6749373" y="3023929"/>
            <a:ext cx="1015021" cy="369332"/>
          </a:xfrm>
          <a:prstGeom prst="rect">
            <a:avLst/>
          </a:prstGeom>
        </p:spPr>
        <p:txBody>
          <a:bodyPr wrap="none">
            <a:spAutoFit/>
          </a:bodyPr>
          <a:lstStyle/>
          <a:p>
            <a:r>
              <a:rPr lang="en-US" altLang="zh-CN" dirty="0" smtClean="0">
                <a:solidFill>
                  <a:srgbClr val="FF0000"/>
                </a:solidFill>
              </a:rPr>
              <a:t>1</a:t>
            </a:r>
            <a:r>
              <a:rPr lang="en-US" altLang="zh-CN" dirty="0" smtClean="0">
                <a:solidFill>
                  <a:srgbClr val="FF0000"/>
                </a:solidFill>
              </a:rPr>
              <a:t>/2</a:t>
            </a:r>
            <a:r>
              <a:rPr lang="en-US" altLang="zh-CN" dirty="0" smtClean="0">
                <a:solidFill>
                  <a:srgbClr val="FF0000"/>
                </a:solidFill>
              </a:rPr>
              <a:t>Z</a:t>
            </a:r>
            <a:r>
              <a:rPr lang="en-US" altLang="zh-CN" baseline="30000" dirty="0" smtClean="0">
                <a:solidFill>
                  <a:srgbClr val="FF0000"/>
                </a:solidFill>
              </a:rPr>
              <a:t>A </a:t>
            </a:r>
            <a:r>
              <a:rPr lang="en-US" altLang="zh-CN" dirty="0" smtClean="0">
                <a:solidFill>
                  <a:srgbClr val="FF0000"/>
                </a:solidFill>
              </a:rPr>
              <a:t>Z</a:t>
            </a:r>
            <a:r>
              <a:rPr lang="en-US" altLang="zh-CN" baseline="30000" dirty="0">
                <a:solidFill>
                  <a:srgbClr val="FF0000"/>
                </a:solidFill>
              </a:rPr>
              <a:t>A</a:t>
            </a:r>
            <a:endParaRPr lang="zh-CN" altLang="en-US" dirty="0">
              <a:solidFill>
                <a:srgbClr val="FF0000"/>
              </a:solidFill>
            </a:endParaRPr>
          </a:p>
        </p:txBody>
      </p:sp>
      <p:sp>
        <p:nvSpPr>
          <p:cNvPr id="17" name="矩形 16"/>
          <p:cNvSpPr/>
          <p:nvPr/>
        </p:nvSpPr>
        <p:spPr>
          <a:xfrm>
            <a:off x="8246557" y="2564524"/>
            <a:ext cx="952505" cy="369332"/>
          </a:xfrm>
          <a:prstGeom prst="rect">
            <a:avLst/>
          </a:prstGeom>
        </p:spPr>
        <p:txBody>
          <a:bodyPr wrap="none">
            <a:spAutoFit/>
          </a:bodyPr>
          <a:lstStyle/>
          <a:p>
            <a:r>
              <a:rPr lang="en-US" altLang="zh-CN" dirty="0" smtClean="0">
                <a:solidFill>
                  <a:srgbClr val="FF0000"/>
                </a:solidFill>
              </a:rPr>
              <a:t>1</a:t>
            </a:r>
            <a:r>
              <a:rPr lang="en-US" altLang="zh-CN" dirty="0" smtClean="0">
                <a:solidFill>
                  <a:srgbClr val="FF0000"/>
                </a:solidFill>
              </a:rPr>
              <a:t>/2</a:t>
            </a:r>
            <a:r>
              <a:rPr lang="en-US" altLang="zh-CN" dirty="0" smtClean="0">
                <a:solidFill>
                  <a:srgbClr val="FF0000"/>
                </a:solidFill>
              </a:rPr>
              <a:t>Z</a:t>
            </a:r>
            <a:r>
              <a:rPr lang="en-US" altLang="zh-CN" baseline="30000" dirty="0" smtClean="0">
                <a:solidFill>
                  <a:srgbClr val="FF0000"/>
                </a:solidFill>
              </a:rPr>
              <a:t>A</a:t>
            </a:r>
            <a:r>
              <a:rPr lang="en-US" altLang="zh-CN" dirty="0" smtClean="0">
                <a:solidFill>
                  <a:srgbClr val="FF0000"/>
                </a:solidFill>
              </a:rPr>
              <a:t>W</a:t>
            </a:r>
            <a:endParaRPr lang="zh-CN" altLang="en-US" dirty="0">
              <a:solidFill>
                <a:srgbClr val="FF0000"/>
              </a:solidFill>
            </a:endParaRPr>
          </a:p>
        </p:txBody>
      </p:sp>
      <p:sp>
        <p:nvSpPr>
          <p:cNvPr id="18" name="矩形 17"/>
          <p:cNvSpPr/>
          <p:nvPr/>
        </p:nvSpPr>
        <p:spPr>
          <a:xfrm>
            <a:off x="8242076" y="3001439"/>
            <a:ext cx="1858201" cy="369332"/>
          </a:xfrm>
          <a:prstGeom prst="rect">
            <a:avLst/>
          </a:prstGeom>
        </p:spPr>
        <p:txBody>
          <a:bodyPr wrap="none">
            <a:spAutoFit/>
          </a:bodyPr>
          <a:lstStyle/>
          <a:p>
            <a:r>
              <a:rPr lang="en-US" altLang="zh-CN" dirty="0" smtClean="0">
                <a:solidFill>
                  <a:srgbClr val="002060"/>
                </a:solidFill>
              </a:rPr>
              <a:t>1</a:t>
            </a:r>
            <a:r>
              <a:rPr lang="en-US" altLang="zh-CN" dirty="0" smtClean="0">
                <a:solidFill>
                  <a:srgbClr val="002060"/>
                </a:solidFill>
              </a:rPr>
              <a:t>/2</a:t>
            </a:r>
            <a:r>
              <a:rPr lang="en-US" altLang="zh-CN" dirty="0" smtClean="0">
                <a:solidFill>
                  <a:srgbClr val="002060"/>
                </a:solidFill>
              </a:rPr>
              <a:t>Z</a:t>
            </a:r>
            <a:r>
              <a:rPr lang="en-US" altLang="zh-CN" baseline="30000" dirty="0" smtClean="0">
                <a:solidFill>
                  <a:srgbClr val="002060"/>
                </a:solidFill>
              </a:rPr>
              <a:t>a</a:t>
            </a:r>
            <a:r>
              <a:rPr lang="en-US" altLang="zh-CN" dirty="0" smtClean="0">
                <a:solidFill>
                  <a:srgbClr val="002060"/>
                </a:solidFill>
              </a:rPr>
              <a:t>W</a:t>
            </a:r>
            <a:r>
              <a:rPr lang="zh-CN" altLang="en-US" dirty="0" smtClean="0">
                <a:solidFill>
                  <a:srgbClr val="002060"/>
                </a:solidFill>
              </a:rPr>
              <a:t>（致死）</a:t>
            </a:r>
            <a:endParaRPr lang="zh-CN" altLang="en-US" dirty="0">
              <a:solidFill>
                <a:srgbClr val="002060"/>
              </a:solidFill>
            </a:endParaRPr>
          </a:p>
        </p:txBody>
      </p:sp>
      <p:graphicFrame>
        <p:nvGraphicFramePr>
          <p:cNvPr id="19" name="表格 18"/>
          <p:cNvGraphicFramePr>
            <a:graphicFrameLocks noGrp="1"/>
          </p:cNvGraphicFramePr>
          <p:nvPr>
            <p:extLst>
              <p:ext uri="{D42A27DB-BD31-4B8C-83A1-F6EECF244321}">
                <p14:modId xmlns:p14="http://schemas.microsoft.com/office/powerpoint/2010/main" val="1516267605"/>
              </p:ext>
            </p:extLst>
          </p:nvPr>
        </p:nvGraphicFramePr>
        <p:xfrm>
          <a:off x="6304551" y="3533372"/>
          <a:ext cx="3900993" cy="2358235"/>
        </p:xfrm>
        <a:graphic>
          <a:graphicData uri="http://schemas.openxmlformats.org/drawingml/2006/table">
            <a:tbl>
              <a:tblPr firstRow="1" bandRow="1">
                <a:tableStyleId>{5940675A-B579-460E-94D1-54222C63F5DA}</a:tableStyleId>
              </a:tblPr>
              <a:tblGrid>
                <a:gridCol w="1300331">
                  <a:extLst>
                    <a:ext uri="{9D8B030D-6E8A-4147-A177-3AD203B41FA5}">
                      <a16:colId xmlns:a16="http://schemas.microsoft.com/office/drawing/2014/main" val="205195505"/>
                    </a:ext>
                  </a:extLst>
                </a:gridCol>
                <a:gridCol w="1300331">
                  <a:extLst>
                    <a:ext uri="{9D8B030D-6E8A-4147-A177-3AD203B41FA5}">
                      <a16:colId xmlns:a16="http://schemas.microsoft.com/office/drawing/2014/main" val="372575315"/>
                    </a:ext>
                  </a:extLst>
                </a:gridCol>
                <a:gridCol w="1300331">
                  <a:extLst>
                    <a:ext uri="{9D8B030D-6E8A-4147-A177-3AD203B41FA5}">
                      <a16:colId xmlns:a16="http://schemas.microsoft.com/office/drawing/2014/main" val="3390818666"/>
                    </a:ext>
                  </a:extLst>
                </a:gridCol>
              </a:tblGrid>
              <a:tr h="803755">
                <a:tc>
                  <a:txBody>
                    <a:bodyPr/>
                    <a:lstStyle/>
                    <a:p>
                      <a:endParaRPr lang="zh-CN" altLang="en-US" dirty="0"/>
                    </a:p>
                  </a:txBody>
                  <a:tcPr/>
                </a:tc>
                <a:tc>
                  <a:txBody>
                    <a:bodyPr/>
                    <a:lstStyle/>
                    <a:p>
                      <a:r>
                        <a:rPr lang="en-US" altLang="zh-CN" dirty="0" smtClean="0">
                          <a:solidFill>
                            <a:srgbClr val="FF0000"/>
                          </a:solidFill>
                        </a:rPr>
                        <a:t>3/4Z</a:t>
                      </a:r>
                      <a:r>
                        <a:rPr lang="en-US" altLang="zh-CN" baseline="30000" dirty="0" smtClean="0">
                          <a:solidFill>
                            <a:srgbClr val="FF0000"/>
                          </a:solidFill>
                        </a:rPr>
                        <a:t>A </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1/4Z</a:t>
                      </a:r>
                      <a:r>
                        <a:rPr lang="en-US" altLang="zh-CN" baseline="30000" dirty="0" smtClean="0">
                          <a:solidFill>
                            <a:srgbClr val="FF0000"/>
                          </a:solidFill>
                        </a:rPr>
                        <a:t>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30000" dirty="0" smtClean="0">
                          <a:solidFill>
                            <a:srgbClr val="FF0000"/>
                          </a:solidFill>
                        </a:rPr>
                        <a:t> </a:t>
                      </a:r>
                      <a:endParaRPr lang="zh-CN" altLang="en-US" dirty="0" smtClean="0"/>
                    </a:p>
                  </a:txBody>
                  <a:tcPr/>
                </a:tc>
                <a:extLst>
                  <a:ext uri="{0D108BD9-81ED-4DB2-BD59-A6C34878D82A}">
                    <a16:rowId xmlns:a16="http://schemas.microsoft.com/office/drawing/2014/main" val="3459065060"/>
                  </a:ext>
                </a:extLst>
              </a:tr>
              <a:tr h="550183">
                <a:tc>
                  <a:txBody>
                    <a:bodyPr/>
                    <a:lstStyle/>
                    <a:p>
                      <a:r>
                        <a:rPr lang="en-US" altLang="zh-CN" dirty="0" smtClean="0">
                          <a:solidFill>
                            <a:srgbClr val="FF0000"/>
                          </a:solidFill>
                        </a:rPr>
                        <a:t>1/2Z</a:t>
                      </a:r>
                      <a:r>
                        <a:rPr lang="en-US" altLang="zh-CN" baseline="30000" dirty="0" smtClean="0">
                          <a:solidFill>
                            <a:srgbClr val="FF0000"/>
                          </a:solidFill>
                        </a:rPr>
                        <a:t>A</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3/8Z</a:t>
                      </a:r>
                      <a:r>
                        <a:rPr lang="en-US" altLang="zh-CN" baseline="30000" dirty="0" smtClean="0">
                          <a:solidFill>
                            <a:srgbClr val="FF0000"/>
                          </a:solidFill>
                        </a:rPr>
                        <a:t>A </a:t>
                      </a:r>
                      <a:r>
                        <a:rPr lang="en-US" altLang="zh-CN" dirty="0" smtClean="0">
                          <a:solidFill>
                            <a:srgbClr val="FF0000"/>
                          </a:solidFill>
                        </a:rPr>
                        <a:t>Z</a:t>
                      </a:r>
                      <a:r>
                        <a:rPr lang="en-US" altLang="zh-CN" baseline="30000" dirty="0" smtClean="0">
                          <a:solidFill>
                            <a:srgbClr val="FF0000"/>
                          </a:solidFill>
                        </a:rPr>
                        <a:t>A</a:t>
                      </a:r>
                      <a:endParaRPr lang="zh-CN" altLang="en-US" dirty="0" smtClean="0">
                        <a:solidFill>
                          <a:srgbClr val="FF0000"/>
                        </a:solidFill>
                      </a:endParaRPr>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1/8Z</a:t>
                      </a:r>
                      <a:r>
                        <a:rPr lang="en-US" altLang="zh-CN" baseline="30000" dirty="0" smtClean="0">
                          <a:solidFill>
                            <a:srgbClr val="FF0000"/>
                          </a:solidFill>
                        </a:rPr>
                        <a:t>A</a:t>
                      </a:r>
                      <a:r>
                        <a:rPr lang="en-US" altLang="zh-CN" dirty="0" smtClean="0">
                          <a:solidFill>
                            <a:srgbClr val="FF0000"/>
                          </a:solidFill>
                        </a:rPr>
                        <a:t>Z</a:t>
                      </a:r>
                      <a:r>
                        <a:rPr lang="en-US" altLang="zh-CN" baseline="30000" dirty="0" smtClean="0">
                          <a:solidFill>
                            <a:srgbClr val="FF0000"/>
                          </a:solidFill>
                        </a:rPr>
                        <a:t>a</a:t>
                      </a:r>
                      <a:endParaRPr lang="zh-CN" altLang="en-US" dirty="0" smtClean="0">
                        <a:solidFill>
                          <a:srgbClr val="FF0000"/>
                        </a:solidFill>
                      </a:endParaRPr>
                    </a:p>
                    <a:p>
                      <a:endParaRPr lang="zh-CN" altLang="en-US" dirty="0"/>
                    </a:p>
                  </a:txBody>
                  <a:tcPr/>
                </a:tc>
                <a:extLst>
                  <a:ext uri="{0D108BD9-81ED-4DB2-BD59-A6C34878D82A}">
                    <a16:rowId xmlns:a16="http://schemas.microsoft.com/office/drawing/2014/main" val="557444137"/>
                  </a:ext>
                </a:extLst>
              </a:tr>
              <a:tr h="803755">
                <a:tc>
                  <a:txBody>
                    <a:bodyPr/>
                    <a:lstStyle/>
                    <a:p>
                      <a:r>
                        <a:rPr lang="en-US" altLang="zh-CN" dirty="0" smtClean="0">
                          <a:solidFill>
                            <a:srgbClr val="FF0000"/>
                          </a:solidFill>
                        </a:rPr>
                        <a:t>1/2W</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3/8Z</a:t>
                      </a:r>
                      <a:r>
                        <a:rPr lang="en-US" altLang="zh-CN" baseline="30000" dirty="0" smtClean="0">
                          <a:solidFill>
                            <a:srgbClr val="FF0000"/>
                          </a:solidFill>
                        </a:rPr>
                        <a:t>A</a:t>
                      </a:r>
                      <a:r>
                        <a:rPr lang="en-US" altLang="zh-CN" dirty="0" smtClean="0">
                          <a:solidFill>
                            <a:srgbClr val="FF0000"/>
                          </a:solidFill>
                        </a:rPr>
                        <a:t>W</a:t>
                      </a:r>
                      <a:endParaRPr lang="zh-CN" altLang="en-US" dirty="0" smtClean="0">
                        <a:solidFill>
                          <a:srgbClr val="FF0000"/>
                        </a:solidFill>
                      </a:endParaRPr>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1/8Z</a:t>
                      </a:r>
                      <a:r>
                        <a:rPr lang="en-US" altLang="zh-CN" baseline="30000" dirty="0" smtClean="0">
                          <a:solidFill>
                            <a:srgbClr val="FF0000"/>
                          </a:solidFill>
                        </a:rPr>
                        <a:t>a</a:t>
                      </a:r>
                      <a:r>
                        <a:rPr lang="en-US" altLang="zh-CN" dirty="0" smtClean="0">
                          <a:solidFill>
                            <a:srgbClr val="FF0000"/>
                          </a:solidFill>
                        </a:rPr>
                        <a:t>W</a:t>
                      </a:r>
                      <a:r>
                        <a:rPr lang="zh-CN" altLang="en-US" dirty="0" smtClean="0">
                          <a:solidFill>
                            <a:srgbClr val="FF0000"/>
                          </a:solidFill>
                        </a:rPr>
                        <a:t>（致死）</a:t>
                      </a:r>
                    </a:p>
                    <a:p>
                      <a:endParaRPr lang="zh-CN" altLang="en-US" dirty="0"/>
                    </a:p>
                  </a:txBody>
                  <a:tcPr/>
                </a:tc>
                <a:extLst>
                  <a:ext uri="{0D108BD9-81ED-4DB2-BD59-A6C34878D82A}">
                    <a16:rowId xmlns:a16="http://schemas.microsoft.com/office/drawing/2014/main" val="1271656214"/>
                  </a:ext>
                </a:extLst>
              </a:tr>
            </a:tbl>
          </a:graphicData>
        </a:graphic>
      </p:graphicFrame>
    </p:spTree>
    <p:extLst>
      <p:ext uri="{BB962C8B-B14F-4D97-AF65-F5344CB8AC3E}">
        <p14:creationId xmlns:p14="http://schemas.microsoft.com/office/powerpoint/2010/main" val="14010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5821" y="283778"/>
            <a:ext cx="11540358" cy="6358759"/>
          </a:xfrm>
        </p:spPr>
        <p:txBody>
          <a:bodyPr/>
          <a:lstStyle/>
          <a:p>
            <a:pPr fontAlgn="ctr"/>
            <a:r>
              <a:rPr lang="en-US" altLang="zh-CN" dirty="0"/>
              <a:t>8</a:t>
            </a:r>
            <a:r>
              <a:rPr lang="zh-CN" altLang="zh-CN" dirty="0"/>
              <a:t>．某一种群由于地理隔离形成种群甲和种群乙。下列有关叙述正确的是</a:t>
            </a:r>
          </a:p>
          <a:p>
            <a:pPr fontAlgn="ctr"/>
            <a:r>
              <a:rPr lang="en-US" altLang="zh-CN" dirty="0"/>
              <a:t>A</a:t>
            </a:r>
            <a:r>
              <a:rPr lang="zh-CN" altLang="zh-CN" dirty="0"/>
              <a:t>．甲和乙经长期地理隔离，就会产生生殖隔离</a:t>
            </a:r>
          </a:p>
          <a:p>
            <a:pPr fontAlgn="ctr"/>
            <a:r>
              <a:rPr lang="en-US" altLang="zh-CN" dirty="0"/>
              <a:t>B</a:t>
            </a:r>
            <a:r>
              <a:rPr lang="zh-CN" altLang="zh-CN" dirty="0"/>
              <a:t>．若甲和乙仍为同一物种，则它们具有相同的种群基因库</a:t>
            </a:r>
          </a:p>
          <a:p>
            <a:pPr fontAlgn="ctr"/>
            <a:r>
              <a:rPr lang="en-US" altLang="zh-CN" dirty="0"/>
              <a:t>C</a:t>
            </a:r>
            <a:r>
              <a:rPr lang="zh-CN" altLang="zh-CN" dirty="0"/>
              <a:t>．突变和基因重组使甲、乙的种群基因频率发生定向改变</a:t>
            </a:r>
          </a:p>
          <a:p>
            <a:pPr fontAlgn="ctr"/>
            <a:r>
              <a:rPr lang="en-US" altLang="zh-CN" dirty="0">
                <a:solidFill>
                  <a:srgbClr val="FF0000"/>
                </a:solidFill>
              </a:rPr>
              <a:t>D</a:t>
            </a:r>
            <a:r>
              <a:rPr lang="zh-CN" altLang="zh-CN" dirty="0">
                <a:solidFill>
                  <a:srgbClr val="FF0000"/>
                </a:solidFill>
              </a:rPr>
              <a:t>．即使甲和乙能自由交配，也不能确定它们是否存在生殖隔离</a:t>
            </a:r>
          </a:p>
          <a:p>
            <a:endParaRPr lang="zh-CN" altLang="en-US" dirty="0"/>
          </a:p>
        </p:txBody>
      </p:sp>
      <p:sp>
        <p:nvSpPr>
          <p:cNvPr id="4" name="椭圆 3"/>
          <p:cNvSpPr/>
          <p:nvPr/>
        </p:nvSpPr>
        <p:spPr>
          <a:xfrm>
            <a:off x="5006654" y="1030013"/>
            <a:ext cx="1709456" cy="6411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716110" y="1597572"/>
            <a:ext cx="1376856" cy="6411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170268" y="2091558"/>
            <a:ext cx="1026284" cy="6411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1647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生殖隔离</a:t>
            </a:r>
            <a:endParaRPr lang="zh-CN" altLang="en-US" dirty="0"/>
          </a:p>
        </p:txBody>
      </p:sp>
      <p:sp>
        <p:nvSpPr>
          <p:cNvPr id="3" name="内容占位符 2"/>
          <p:cNvSpPr>
            <a:spLocks noGrp="1"/>
          </p:cNvSpPr>
          <p:nvPr>
            <p:ph idx="1"/>
          </p:nvPr>
        </p:nvSpPr>
        <p:spPr/>
        <p:txBody>
          <a:bodyPr/>
          <a:lstStyle/>
          <a:p>
            <a:r>
              <a:rPr lang="zh-CN" altLang="en-US" dirty="0" smtClean="0"/>
              <a:t>受精前的生殖隔离</a:t>
            </a:r>
            <a:endParaRPr lang="en-US" altLang="zh-CN" dirty="0" smtClean="0"/>
          </a:p>
          <a:p>
            <a:r>
              <a:rPr lang="zh-CN" altLang="en-US" dirty="0" smtClean="0"/>
              <a:t>生态隔离、季节隔离、生理隔离、形态隔离和行为隔离</a:t>
            </a:r>
            <a:endParaRPr lang="en-US" altLang="zh-CN" dirty="0"/>
          </a:p>
          <a:p>
            <a:endParaRPr lang="en-US" altLang="zh-CN" dirty="0" smtClean="0"/>
          </a:p>
          <a:p>
            <a:r>
              <a:rPr lang="zh-CN" altLang="en-US" dirty="0" smtClean="0"/>
              <a:t>受精后的生殖隔离</a:t>
            </a:r>
            <a:endParaRPr lang="en-US" altLang="zh-CN" dirty="0" smtClean="0"/>
          </a:p>
          <a:p>
            <a:r>
              <a:rPr lang="zh-CN" altLang="en-US" dirty="0" smtClean="0"/>
              <a:t>杂种不活、杂种不育和杂种衰败</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913054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5821" y="283778"/>
            <a:ext cx="11540358" cy="6358759"/>
          </a:xfrm>
        </p:spPr>
        <p:txBody>
          <a:bodyPr/>
          <a:lstStyle/>
          <a:p>
            <a:r>
              <a:rPr lang="en-US" altLang="zh-CN" dirty="0"/>
              <a:t>16</a:t>
            </a:r>
            <a:r>
              <a:rPr lang="zh-CN" altLang="zh-CN" dirty="0"/>
              <a:t>．下图表示人体精巢中某细胞的分裂过程（示部分染色体）。下列有关叙述正确的</a:t>
            </a:r>
            <a:r>
              <a:rPr lang="zh-CN" altLang="zh-CN" dirty="0" smtClean="0"/>
              <a:t>是</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a:t>A</a:t>
            </a:r>
            <a:r>
              <a:rPr lang="zh-CN" altLang="zh-CN" dirty="0"/>
              <a:t>．过程Ⅰ发生了姐妹染色单体间的交叉互换</a:t>
            </a:r>
            <a:r>
              <a:rPr lang="en-US" altLang="zh-CN" dirty="0"/>
              <a:t>	 		</a:t>
            </a:r>
            <a:endParaRPr lang="en-US" altLang="zh-CN" dirty="0" smtClean="0"/>
          </a:p>
          <a:p>
            <a:r>
              <a:rPr lang="en-US" altLang="zh-CN" dirty="0" smtClean="0">
                <a:solidFill>
                  <a:srgbClr val="FF0000"/>
                </a:solidFill>
              </a:rPr>
              <a:t>B</a:t>
            </a:r>
            <a:r>
              <a:rPr lang="zh-CN" altLang="zh-CN" dirty="0">
                <a:solidFill>
                  <a:srgbClr val="FF0000"/>
                </a:solidFill>
              </a:rPr>
              <a:t>．过程Ⅱ发生了着丝粒分裂</a:t>
            </a:r>
          </a:p>
          <a:p>
            <a:r>
              <a:rPr lang="en-US" altLang="zh-CN" dirty="0"/>
              <a:t>C</a:t>
            </a:r>
            <a:r>
              <a:rPr lang="zh-CN" altLang="zh-CN" dirty="0"/>
              <a:t>．精巢中，</a:t>
            </a:r>
            <a:r>
              <a:rPr lang="en-US" altLang="zh-CN" dirty="0"/>
              <a:t>a</a:t>
            </a:r>
            <a:r>
              <a:rPr lang="zh-CN" altLang="zh-CN" dirty="0"/>
              <a:t>类型细胞数量与</a:t>
            </a:r>
            <a:r>
              <a:rPr lang="en-US" altLang="zh-CN" dirty="0"/>
              <a:t>b</a:t>
            </a:r>
            <a:r>
              <a:rPr lang="zh-CN" altLang="zh-CN" dirty="0"/>
              <a:t>类型细胞数量相当</a:t>
            </a:r>
            <a:r>
              <a:rPr lang="en-US" altLang="zh-CN" dirty="0"/>
              <a:t>	</a:t>
            </a:r>
            <a:endParaRPr lang="en-US" altLang="zh-CN" dirty="0" smtClean="0"/>
          </a:p>
          <a:p>
            <a:r>
              <a:rPr lang="en-US" altLang="zh-CN" dirty="0" smtClean="0">
                <a:solidFill>
                  <a:srgbClr val="FF0000"/>
                </a:solidFill>
              </a:rPr>
              <a:t>D</a:t>
            </a:r>
            <a:r>
              <a:rPr lang="zh-CN" altLang="zh-CN" dirty="0">
                <a:solidFill>
                  <a:srgbClr val="FF0000"/>
                </a:solidFill>
              </a:rPr>
              <a:t>．细胞</a:t>
            </a:r>
            <a:r>
              <a:rPr lang="en-US" altLang="zh-CN" dirty="0">
                <a:solidFill>
                  <a:srgbClr val="FF0000"/>
                </a:solidFill>
              </a:rPr>
              <a:t>c</a:t>
            </a:r>
            <a:r>
              <a:rPr lang="zh-CN" altLang="zh-CN" dirty="0">
                <a:solidFill>
                  <a:srgbClr val="FF0000"/>
                </a:solidFill>
              </a:rPr>
              <a:t>中不存在同源染色体</a:t>
            </a:r>
          </a:p>
          <a:p>
            <a:endParaRPr lang="zh-CN" altLang="zh-CN" dirty="0"/>
          </a:p>
          <a:p>
            <a:endParaRPr lang="zh-CN" altLang="en-US" dirty="0"/>
          </a:p>
        </p:txBody>
      </p:sp>
      <p:pic>
        <p:nvPicPr>
          <p:cNvPr id="2" name="图片 1"/>
          <p:cNvPicPr>
            <a:picLocks noChangeAspect="1"/>
          </p:cNvPicPr>
          <p:nvPr/>
        </p:nvPicPr>
        <p:blipFill>
          <a:blip r:embed="rId2"/>
          <a:stretch>
            <a:fillRect/>
          </a:stretch>
        </p:blipFill>
        <p:spPr>
          <a:xfrm>
            <a:off x="2556223" y="914481"/>
            <a:ext cx="6183125" cy="3026818"/>
          </a:xfrm>
          <a:prstGeom prst="rect">
            <a:avLst/>
          </a:prstGeom>
        </p:spPr>
      </p:pic>
      <p:sp>
        <p:nvSpPr>
          <p:cNvPr id="4" name="椭圆 3"/>
          <p:cNvSpPr/>
          <p:nvPr/>
        </p:nvSpPr>
        <p:spPr>
          <a:xfrm>
            <a:off x="3261937" y="4109544"/>
            <a:ext cx="2287525" cy="6411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893261" y="5165834"/>
            <a:ext cx="1567567" cy="6411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141345" y="3740212"/>
            <a:ext cx="2954655" cy="369332"/>
          </a:xfrm>
          <a:prstGeom prst="rect">
            <a:avLst/>
          </a:prstGeom>
          <a:noFill/>
        </p:spPr>
        <p:txBody>
          <a:bodyPr wrap="none" rtlCol="0">
            <a:spAutoFit/>
          </a:bodyPr>
          <a:lstStyle/>
          <a:p>
            <a:r>
              <a:rPr lang="zh-CN" altLang="en-US" dirty="0" smtClean="0">
                <a:solidFill>
                  <a:srgbClr val="00B050"/>
                </a:solidFill>
              </a:rPr>
              <a:t>同源染色体非姐妹染色单体</a:t>
            </a:r>
            <a:endParaRPr lang="zh-CN" altLang="en-US" dirty="0">
              <a:solidFill>
                <a:srgbClr val="00B050"/>
              </a:solidFill>
            </a:endParaRPr>
          </a:p>
        </p:txBody>
      </p:sp>
      <p:sp>
        <p:nvSpPr>
          <p:cNvPr id="7" name="文本框 6"/>
          <p:cNvSpPr txBox="1"/>
          <p:nvPr/>
        </p:nvSpPr>
        <p:spPr>
          <a:xfrm>
            <a:off x="7839101" y="4796502"/>
            <a:ext cx="1800493" cy="369332"/>
          </a:xfrm>
          <a:prstGeom prst="rect">
            <a:avLst/>
          </a:prstGeom>
          <a:noFill/>
        </p:spPr>
        <p:txBody>
          <a:bodyPr wrap="none" rtlCol="0">
            <a:spAutoFit/>
          </a:bodyPr>
          <a:lstStyle/>
          <a:p>
            <a:r>
              <a:rPr lang="zh-CN" altLang="en-US" dirty="0" smtClean="0">
                <a:solidFill>
                  <a:srgbClr val="00B050"/>
                </a:solidFill>
              </a:rPr>
              <a:t>亲本型、重组型</a:t>
            </a:r>
            <a:endParaRPr lang="zh-CN" altLang="en-US" dirty="0">
              <a:solidFill>
                <a:srgbClr val="00B050"/>
              </a:solidFill>
            </a:endParaRPr>
          </a:p>
        </p:txBody>
      </p:sp>
      <p:sp>
        <p:nvSpPr>
          <p:cNvPr id="8" name="椭圆 7"/>
          <p:cNvSpPr/>
          <p:nvPr/>
        </p:nvSpPr>
        <p:spPr>
          <a:xfrm>
            <a:off x="7839101" y="2596055"/>
            <a:ext cx="443051" cy="53602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505452" y="1207219"/>
            <a:ext cx="1800493" cy="369332"/>
          </a:xfrm>
          <a:prstGeom prst="rect">
            <a:avLst/>
          </a:prstGeom>
          <a:noFill/>
        </p:spPr>
        <p:txBody>
          <a:bodyPr wrap="none" rtlCol="0">
            <a:spAutoFit/>
          </a:bodyPr>
          <a:lstStyle/>
          <a:p>
            <a:r>
              <a:rPr lang="zh-CN" altLang="en-US" dirty="0">
                <a:solidFill>
                  <a:srgbClr val="00B050"/>
                </a:solidFill>
              </a:rPr>
              <a:t>减数第一次分裂</a:t>
            </a:r>
          </a:p>
        </p:txBody>
      </p:sp>
      <p:sp>
        <p:nvSpPr>
          <p:cNvPr id="10" name="文本框 9"/>
          <p:cNvSpPr txBox="1"/>
          <p:nvPr/>
        </p:nvSpPr>
        <p:spPr>
          <a:xfrm>
            <a:off x="5810011" y="2473716"/>
            <a:ext cx="1800493" cy="369332"/>
          </a:xfrm>
          <a:prstGeom prst="rect">
            <a:avLst/>
          </a:prstGeom>
          <a:noFill/>
        </p:spPr>
        <p:txBody>
          <a:bodyPr wrap="none" rtlCol="0">
            <a:spAutoFit/>
          </a:bodyPr>
          <a:lstStyle/>
          <a:p>
            <a:r>
              <a:rPr lang="zh-CN" altLang="en-US" dirty="0">
                <a:solidFill>
                  <a:srgbClr val="00B050"/>
                </a:solidFill>
              </a:rPr>
              <a:t>减数</a:t>
            </a:r>
            <a:r>
              <a:rPr lang="zh-CN" altLang="en-US" dirty="0" smtClean="0">
                <a:solidFill>
                  <a:srgbClr val="00B050"/>
                </a:solidFill>
              </a:rPr>
              <a:t>第二次</a:t>
            </a:r>
            <a:r>
              <a:rPr lang="zh-CN" altLang="en-US" dirty="0">
                <a:solidFill>
                  <a:srgbClr val="00B050"/>
                </a:solidFill>
              </a:rPr>
              <a:t>分裂</a:t>
            </a:r>
          </a:p>
        </p:txBody>
      </p:sp>
    </p:spTree>
    <p:extLst>
      <p:ext uri="{BB962C8B-B14F-4D97-AF65-F5344CB8AC3E}">
        <p14:creationId xmlns:p14="http://schemas.microsoft.com/office/powerpoint/2010/main" val="327010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5821" y="283778"/>
            <a:ext cx="11540358" cy="6358759"/>
          </a:xfrm>
        </p:spPr>
        <p:txBody>
          <a:bodyPr/>
          <a:lstStyle/>
          <a:p>
            <a:r>
              <a:rPr lang="en-US" altLang="zh-CN" dirty="0"/>
              <a:t>17</a:t>
            </a:r>
            <a:r>
              <a:rPr lang="zh-CN" altLang="zh-CN" dirty="0"/>
              <a:t>．某二倍体生物的基因</a:t>
            </a:r>
            <a:r>
              <a:rPr lang="en-US" altLang="zh-CN" dirty="0"/>
              <a:t>A</a:t>
            </a:r>
            <a:r>
              <a:rPr lang="zh-CN" altLang="zh-CN" dirty="0"/>
              <a:t>可编码一条含</a:t>
            </a:r>
            <a:r>
              <a:rPr lang="en-US" altLang="zh-CN" dirty="0"/>
              <a:t>63</a:t>
            </a:r>
            <a:r>
              <a:rPr lang="zh-CN" altLang="zh-CN" dirty="0"/>
              <a:t>个氨基酸的肽链，在紫外线照射下，该基因内部插入了三个连续的碱基对，突变成基因</a:t>
            </a:r>
            <a:r>
              <a:rPr lang="en-US" altLang="zh-CN" dirty="0"/>
              <a:t>a</a:t>
            </a:r>
            <a:r>
              <a:rPr lang="zh-CN" altLang="zh-CN" dirty="0"/>
              <a:t>。下列有关叙述正确的是</a:t>
            </a:r>
          </a:p>
          <a:p>
            <a:r>
              <a:rPr lang="en-US" altLang="zh-CN" dirty="0">
                <a:solidFill>
                  <a:srgbClr val="FF0000"/>
                </a:solidFill>
              </a:rPr>
              <a:t>A</a:t>
            </a:r>
            <a:r>
              <a:rPr lang="zh-CN" altLang="zh-CN" dirty="0">
                <a:solidFill>
                  <a:srgbClr val="FF0000"/>
                </a:solidFill>
              </a:rPr>
              <a:t>．基因</a:t>
            </a:r>
            <a:r>
              <a:rPr lang="en-US" altLang="zh-CN" dirty="0">
                <a:solidFill>
                  <a:srgbClr val="FF0000"/>
                </a:solidFill>
              </a:rPr>
              <a:t>A</a:t>
            </a:r>
            <a:r>
              <a:rPr lang="zh-CN" altLang="zh-CN" dirty="0">
                <a:solidFill>
                  <a:srgbClr val="FF0000"/>
                </a:solidFill>
              </a:rPr>
              <a:t>转录形成的</a:t>
            </a:r>
            <a:r>
              <a:rPr lang="en-US" altLang="zh-CN" dirty="0">
                <a:solidFill>
                  <a:srgbClr val="FF0000"/>
                </a:solidFill>
              </a:rPr>
              <a:t>mRNA</a:t>
            </a:r>
            <a:r>
              <a:rPr lang="zh-CN" altLang="zh-CN" dirty="0">
                <a:solidFill>
                  <a:srgbClr val="FF0000"/>
                </a:solidFill>
              </a:rPr>
              <a:t>上至少有</a:t>
            </a:r>
            <a:r>
              <a:rPr lang="en-US" altLang="zh-CN" dirty="0">
                <a:solidFill>
                  <a:srgbClr val="FF0000"/>
                </a:solidFill>
              </a:rPr>
              <a:t>64</a:t>
            </a:r>
            <a:r>
              <a:rPr lang="zh-CN" altLang="zh-CN" dirty="0">
                <a:solidFill>
                  <a:srgbClr val="FF0000"/>
                </a:solidFill>
              </a:rPr>
              <a:t>个密码子</a:t>
            </a:r>
          </a:p>
          <a:p>
            <a:r>
              <a:rPr lang="en-US" altLang="zh-CN" dirty="0">
                <a:solidFill>
                  <a:srgbClr val="FF0000"/>
                </a:solidFill>
              </a:rPr>
              <a:t>B</a:t>
            </a:r>
            <a:r>
              <a:rPr lang="zh-CN" altLang="zh-CN" dirty="0">
                <a:solidFill>
                  <a:srgbClr val="FF0000"/>
                </a:solidFill>
              </a:rPr>
              <a:t>．基因</a:t>
            </a:r>
            <a:r>
              <a:rPr lang="en-US" altLang="zh-CN" dirty="0">
                <a:solidFill>
                  <a:srgbClr val="FF0000"/>
                </a:solidFill>
              </a:rPr>
              <a:t>A</a:t>
            </a:r>
            <a:r>
              <a:rPr lang="zh-CN" altLang="zh-CN" dirty="0">
                <a:solidFill>
                  <a:srgbClr val="FF0000"/>
                </a:solidFill>
              </a:rPr>
              <a:t>突变成基因</a:t>
            </a:r>
            <a:r>
              <a:rPr lang="en-US" altLang="zh-CN" dirty="0">
                <a:solidFill>
                  <a:srgbClr val="FF0000"/>
                </a:solidFill>
              </a:rPr>
              <a:t>a</a:t>
            </a:r>
            <a:r>
              <a:rPr lang="zh-CN" altLang="zh-CN" dirty="0">
                <a:solidFill>
                  <a:srgbClr val="FF0000"/>
                </a:solidFill>
              </a:rPr>
              <a:t>后，基因的热稳定性升高</a:t>
            </a:r>
          </a:p>
          <a:p>
            <a:r>
              <a:rPr lang="en-US" altLang="zh-CN" dirty="0">
                <a:solidFill>
                  <a:srgbClr val="FF0000"/>
                </a:solidFill>
              </a:rPr>
              <a:t>C</a:t>
            </a:r>
            <a:r>
              <a:rPr lang="zh-CN" altLang="zh-CN" dirty="0">
                <a:solidFill>
                  <a:srgbClr val="FF0000"/>
                </a:solidFill>
              </a:rPr>
              <a:t>．基因</a:t>
            </a:r>
            <a:r>
              <a:rPr lang="en-US" altLang="zh-CN" dirty="0">
                <a:solidFill>
                  <a:srgbClr val="FF0000"/>
                </a:solidFill>
              </a:rPr>
              <a:t>A</a:t>
            </a:r>
            <a:r>
              <a:rPr lang="zh-CN" altLang="zh-CN" dirty="0">
                <a:solidFill>
                  <a:srgbClr val="FF0000"/>
                </a:solidFill>
              </a:rPr>
              <a:t>突变成基因</a:t>
            </a:r>
            <a:r>
              <a:rPr lang="en-US" altLang="zh-CN" dirty="0">
                <a:solidFill>
                  <a:srgbClr val="FF0000"/>
                </a:solidFill>
              </a:rPr>
              <a:t>a</a:t>
            </a:r>
            <a:r>
              <a:rPr lang="zh-CN" altLang="zh-CN" dirty="0">
                <a:solidFill>
                  <a:srgbClr val="FF0000"/>
                </a:solidFill>
              </a:rPr>
              <a:t>后，不一定会改变生物的性状</a:t>
            </a:r>
          </a:p>
          <a:p>
            <a:r>
              <a:rPr lang="en-US" altLang="zh-CN" dirty="0"/>
              <a:t>D</a:t>
            </a:r>
            <a:r>
              <a:rPr lang="zh-CN" altLang="zh-CN" dirty="0"/>
              <a:t>．突变前后编码的两条肽链，最多有</a:t>
            </a:r>
            <a:r>
              <a:rPr lang="en-US" altLang="zh-CN" dirty="0"/>
              <a:t>2</a:t>
            </a:r>
            <a:r>
              <a:rPr lang="zh-CN" altLang="zh-CN" dirty="0"/>
              <a:t>个氨基酸不同</a:t>
            </a:r>
          </a:p>
          <a:p>
            <a:endParaRPr lang="zh-CN" altLang="en-US" dirty="0"/>
          </a:p>
        </p:txBody>
      </p:sp>
      <p:sp>
        <p:nvSpPr>
          <p:cNvPr id="4" name="椭圆 3"/>
          <p:cNvSpPr/>
          <p:nvPr/>
        </p:nvSpPr>
        <p:spPr>
          <a:xfrm>
            <a:off x="5190495" y="1534513"/>
            <a:ext cx="831933" cy="53602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19245" y="1081095"/>
            <a:ext cx="1338828" cy="369332"/>
          </a:xfrm>
          <a:prstGeom prst="rect">
            <a:avLst/>
          </a:prstGeom>
          <a:noFill/>
        </p:spPr>
        <p:txBody>
          <a:bodyPr wrap="none" rtlCol="0">
            <a:spAutoFit/>
          </a:bodyPr>
          <a:lstStyle/>
          <a:p>
            <a:r>
              <a:rPr lang="zh-CN" altLang="en-US" dirty="0" smtClean="0">
                <a:solidFill>
                  <a:srgbClr val="00B050"/>
                </a:solidFill>
              </a:rPr>
              <a:t>翻译后加工</a:t>
            </a:r>
            <a:endParaRPr lang="zh-CN" altLang="en-US" dirty="0">
              <a:solidFill>
                <a:srgbClr val="00B050"/>
              </a:solidFill>
            </a:endParaRPr>
          </a:p>
        </p:txBody>
      </p:sp>
    </p:spTree>
    <p:extLst>
      <p:ext uri="{BB962C8B-B14F-4D97-AF65-F5344CB8AC3E}">
        <p14:creationId xmlns:p14="http://schemas.microsoft.com/office/powerpoint/2010/main" val="37816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4305</TotalTime>
  <Words>1510</Words>
  <Application>Microsoft Office PowerPoint</Application>
  <PresentationFormat>宽屏</PresentationFormat>
  <Paragraphs>278</Paragraphs>
  <Slides>18</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等线</vt:lpstr>
      <vt:lpstr>等线 Light</vt:lpstr>
      <vt:lpstr>楷体</vt:lpstr>
      <vt:lpstr>宋体</vt:lpstr>
      <vt:lpstr>微软雅黑</vt:lpstr>
      <vt:lpstr>Arial</vt:lpstr>
      <vt:lpstr>Calibri</vt:lpstr>
      <vt:lpstr>Sakkal Majalla</vt:lpstr>
      <vt:lpstr>Times New Roman</vt:lpstr>
      <vt:lpstr>Office 主题​​</vt:lpstr>
      <vt:lpstr>2023届高三生物期末调研试卷试题分析2</vt:lpstr>
      <vt:lpstr>PowerPoint 演示文稿</vt:lpstr>
      <vt:lpstr>PowerPoint 演示文稿</vt:lpstr>
      <vt:lpstr>PowerPoint 演示文稿</vt:lpstr>
      <vt:lpstr>PowerPoint 演示文稿</vt:lpstr>
      <vt:lpstr>PowerPoint 演示文稿</vt:lpstr>
      <vt:lpstr>生殖隔离</vt:lpstr>
      <vt:lpstr>PowerPoint 演示文稿</vt:lpstr>
      <vt:lpstr>PowerPoint 演示文稿</vt:lpstr>
      <vt:lpstr>DNA的热稳定性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南京市23届高三生物期末调研试题解析</dc:title>
  <dc:creator>Administrator</dc:creator>
  <cp:lastModifiedBy>Administrator</cp:lastModifiedBy>
  <cp:revision>36</cp:revision>
  <dcterms:created xsi:type="dcterms:W3CDTF">2023-02-10T10:36:37Z</dcterms:created>
  <dcterms:modified xsi:type="dcterms:W3CDTF">2023-02-13T10:21:41Z</dcterms:modified>
</cp:coreProperties>
</file>