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61" r:id="rId4"/>
    <p:sldId id="256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2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310515" y="458470"/>
          <a:ext cx="11580495" cy="6285865"/>
        </p:xfrm>
        <a:graphic>
          <a:graphicData uri="http://schemas.openxmlformats.org/drawingml/2006/table">
            <a:tbl>
              <a:tblPr/>
              <a:tblGrid>
                <a:gridCol w="4178300"/>
                <a:gridCol w="4178300"/>
                <a:gridCol w="3223895"/>
              </a:tblGrid>
              <a:tr h="5670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信息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价值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48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据“侯国”“郡国”“年代”信息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可用来研究西汉初期实行的郡国并行制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有助于研究政治经济的互动关系。</a:t>
                      </a:r>
                      <a:endParaRPr 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charset="0"/>
                        </a:rPr>
                        <a:t> </a:t>
                      </a:r>
                      <a:endParaRPr lang="en-US" altLang="zh-CN" sz="2800" b="1">
                        <a:solidFill>
                          <a:schemeClr val="tx1"/>
                        </a:solidFill>
                        <a:latin typeface="Times New Roman" panose="020206030504050203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charset="0"/>
                        </a:rPr>
                        <a:t> </a:t>
                      </a:r>
                      <a:endParaRPr lang="en-US" altLang="zh-CN" sz="2800" b="1">
                        <a:solidFill>
                          <a:schemeClr val="tx1"/>
                        </a:solidFill>
                        <a:latin typeface="Times New Roman" panose="02020603050405020304" charset="0"/>
                      </a:endParaRPr>
                    </a:p>
                    <a:p>
                      <a:pPr indent="0">
                        <a:buNone/>
                      </a:pPr>
                      <a:r>
                        <a:rPr lang="en-US" altLang="zh-CN" sz="2800" b="1">
                          <a:solidFill>
                            <a:schemeClr val="tx1"/>
                          </a:solidFill>
                          <a:latin typeface="Times New Roman" panose="02020603050405020304" charset="0"/>
                        </a:rPr>
                        <a:t> </a:t>
                      </a:r>
                      <a:endParaRPr lang="en-US" altLang="zh-CN" sz="28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710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据“侯国”“今地”信息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可用来研究汉初封国的地域分布问题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76200" marR="76200" marT="76200" marB="76200" vert="horz" anchor="t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据“侯国”“初封时户数”“国除时户数”“年增长率”信息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1．可用来研究西汉前期的削藩问题；2．可用来研究西汉前期经济的恢复与发展情况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76200" marR="76200" marT="76200" marB="76200" vert="horz" anchor="t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56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据“侯国”“今地”“人口密度”信息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可用来研究西汉前期人口分布的情况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76200" marR="76200" marT="76200" marB="76200" vert="horz" anchor="t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7055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2800" b="1">
                          <a:solidFill>
                            <a:schemeClr val="tx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提取信息必须和史料价值匹配</a:t>
                      </a:r>
                      <a:endParaRPr lang="en-US" altLang="en-US" sz="2800" b="1">
                        <a:solidFill>
                          <a:schemeClr val="tx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76200" marR="76200" marT="47625" marB="47625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436245" y="472440"/>
            <a:ext cx="11166475" cy="344106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>
              <a:lnSpc>
                <a:spcPct val="120000"/>
              </a:lnSpc>
            </a:pPr>
            <a:r>
              <a:rPr lang="en-US" alt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17.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r>
              <a:rPr lang="zh-CN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搜集史料；整理史料，区分一手和二手史料；辨析史料；借鉴他人研究成果；运用内推法、分析法、综合法、计量史学方法等进行研究。</a:t>
            </a:r>
            <a:endParaRPr lang="zh-CN" sz="36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36550" y="112395"/>
            <a:ext cx="11728450" cy="401637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ts val="454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18.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（1）</a:t>
            </a: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“新”内容：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进行社会改革；学习西方先进技术；重视人民群众力量。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ts val="4540"/>
              </a:lnSpc>
            </a:pP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评析：</a:t>
            </a:r>
            <a:r>
              <a:rPr 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积极：继承发展了民本思想， 一定程度上突破传统士大夫观念，体现了忧患意识和家国情怀。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ts val="4540"/>
              </a:lnSpc>
            </a:pPr>
            <a:r>
              <a:rPr 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局限：学习西方仅限于军事科技；未能付诸实践；根本目的仍是维护封建统治。 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3840" y="3843655"/>
            <a:ext cx="11548745" cy="28752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ts val="4040"/>
              </a:lnSpc>
            </a:pP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（2）</a:t>
            </a: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动机：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警示日本只有加强海际，才能抵御西方侵略。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ts val="4040"/>
              </a:lnSpc>
            </a:pP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时代背景：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内部：资本主义的发展；幕藩体制衰落；社会矛盾尖锐。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ts val="4040"/>
              </a:lnSpc>
            </a:pPr>
            <a:r>
              <a:rPr 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外部：西方列强开始侵略日本；中国鸦片战争失败的教训。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145" y="271145"/>
            <a:ext cx="11903710" cy="63271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>
              <a:lnSpc>
                <a:spcPct val="120000"/>
              </a:lnSpc>
            </a:pPr>
            <a:r>
              <a:rPr lang="en-US" altLang="zh-CN" sz="32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19.</a:t>
            </a:r>
            <a:r>
              <a:rPr 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示例一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endParaRPr lang="en-US" altLang="zh-CN" sz="32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论题：</a:t>
            </a:r>
            <a:r>
              <a:rPr 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经济发展受多重因素（政治局势、经济政策、国际环境等）影响。 </a:t>
            </a:r>
            <a:endParaRPr lang="zh-CN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论述：</a:t>
            </a:r>
            <a:r>
              <a:rPr 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1954-1956年经济增速不断提升。新中国的建立是经济的发展根本前提。三大改造和一五计划调动人民生产积极性，推动了经济快速发展。</a:t>
            </a:r>
            <a:endParaRPr lang="zh-CN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en-US" alt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1959-1961年，经济增速迅速下挫并出现负增长。大跃进、人民公社化运劝等左倾错误，自然灾害严重，中苏关系恶化，美国为首西方国家的封锁和孤立，都不利于我国经济发展，尤其是左倾错误造成经济负增长局面。</a:t>
            </a:r>
            <a:endParaRPr lang="zh-CN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endParaRPr lang="zh-CN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145" y="271145"/>
            <a:ext cx="11903710" cy="63271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>
              <a:lnSpc>
                <a:spcPct val="120000"/>
              </a:lnSpc>
            </a:pPr>
            <a:r>
              <a:rPr 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1981-1984年，经济增速稳步提升。1978年以后民主法治建设逐装完善，为经济发展提供良好政治环境；确立以经济建设为中心，实行改革开放的经济政策， 促进经济持续增长。80年代以后和平发展成为时代主题，良好的国际环境有利于经济发展。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小结：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总之，经济发展速度受国家政治经济政策、国际局势、自然环境等因素影响，要在尊重客观规律的基础上，利用内外有利环境，推动经济发展。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145" y="271145"/>
            <a:ext cx="11903710" cy="63271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>
              <a:lnSpc>
                <a:spcPct val="120000"/>
              </a:lnSpc>
            </a:pPr>
            <a:r>
              <a:rPr lang="en-US" altLang="zh-CN" sz="32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19.</a:t>
            </a: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示例二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论题：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国内外环境影响经济发展。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论述：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1959-1961年经济增长速度下滑：从国内看，“大跃进”和人民公社化等左倾错误、自然灾害严重；从国际看，中苏关系恶化，西方国家孤立遏制中国。 国内外环境不利于经济发展，导致经济增长下滑。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1981-1984年，经济快速增长。从国内看，拨乱反正措施初见成效，国内政局稳定；以经济建设为中心，改革开放措施逐渐推开。从国际看，国际关系走向缓和，和平与发展成为时代主题，多极化趋势与经济全球化进一步发展。为经济发展创造良好的国内外环境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145" y="271145"/>
            <a:ext cx="11903710" cy="63271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>
              <a:lnSpc>
                <a:spcPct val="120000"/>
              </a:lnSpc>
            </a:pPr>
            <a:r>
              <a:rPr 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2001年后经济增速稳定提升。从国内看，我国深化改革开放，市场经济体制初步建立，加入世贸组织，促进经济增速稳中有升。从国际看，和平发展成为时代主题，我国抓住全球化进程加快、社会信息化以及新兴国家经济快速发展的时代机遇，推动了经济稳步提升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>
              <a:lnSpc>
                <a:spcPct val="120000"/>
              </a:lnSpc>
            </a:pPr>
            <a:r>
              <a:rPr 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小结：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经济发展速度受国内外环境影响。要利用有利环境，推动经济发展。</a:t>
            </a:r>
            <a:endParaRPr lang="zh-CN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75285" y="554355"/>
            <a:ext cx="11022965" cy="216217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ts val="4940"/>
              </a:lnSpc>
            </a:pPr>
            <a:r>
              <a:rPr lang="en-US" altLang="zh-CN" sz="32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20.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（1）（1）</a:t>
            </a: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途径：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战争；贸易；传教。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indent="0" fontAlgn="auto">
              <a:lnSpc>
                <a:spcPts val="4940"/>
              </a:lnSpc>
            </a:pPr>
            <a:r>
              <a:rPr 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</a:t>
            </a:r>
            <a:r>
              <a:rPr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特点：</a:t>
            </a: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传播范围广；持续时间长；破坏性大。    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1310" y="2794000"/>
            <a:ext cx="11548745" cy="28752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fontAlgn="auto">
              <a:lnSpc>
                <a:spcPct val="150000"/>
              </a:lnSpc>
            </a:pPr>
            <a:r>
              <a:rPr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（2）加快西方殖民征服进程；改变美洲人口结构；客观上推动了黑奴贸易；破坏印第安文化；促进拉美文化形成；推动医学发展。</a:t>
            </a:r>
            <a:endParaRPr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4" grpId="0"/>
    </p:bldLst>
  </p:timing>
</p:sld>
</file>

<file path=ppt/tags/tag1.xml><?xml version="1.0" encoding="utf-8"?>
<p:tagLst xmlns:p="http://schemas.openxmlformats.org/presentationml/2006/main">
  <p:tag name="KSO_WM_UNIT_TABLE_BEAUTIFY" val="smartTable{0e94fe41-9e21-4486-a962-0255e3254403}"/>
  <p:tag name="TABLE_ENDDRAG_ORIGIN_RECT" val="911*549"/>
  <p:tag name="TABLE_ENDDRAG_RECT" val="24*36*911*549"/>
</p:tagLst>
</file>

<file path=ppt/tags/tag2.xml><?xml version="1.0" encoding="utf-8"?>
<p:tagLst xmlns:p="http://schemas.openxmlformats.org/presentationml/2006/main">
  <p:tag name="COMMONDATA" val="eyJoZGlkIjoiYzJmNDYwYmY4ZTVjYmQzZWQxNzM2NTQzZjRiYzcxODMifQ=="/>
  <p:tag name="KSO_WPP_MARK_KEY" val="40c9f047-e630-47f1-a23f-252d997f05d8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1470</Words>
  <Application>WPS 演示</Application>
  <PresentationFormat>宽屏</PresentationFormat>
  <Paragraphs>81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Times New Roman</vt:lpstr>
      <vt:lpstr>楷体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周红</dc:creator>
  <cp:lastModifiedBy>吴海燕</cp:lastModifiedBy>
  <cp:revision>8</cp:revision>
  <dcterms:created xsi:type="dcterms:W3CDTF">2023-03-02T06:51:00Z</dcterms:created>
  <dcterms:modified xsi:type="dcterms:W3CDTF">2023-03-27T02:25:10Z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FC425EE66F1641218EC209C0513E7D6E</vt:lpwstr>
  </property>
  <property fmtid="{D5CDD505-2E9C-101B-9397-08002B2CF9AE}" pid="3" name="KSOProductBuildVer">
    <vt:lpwstr>2052-11.1.0.14018</vt:lpwstr>
  </property>
</Properties>
</file>