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34"/>
  </p:notesMasterIdLst>
  <p:sldIdLst>
    <p:sldId id="680" r:id="rId6"/>
    <p:sldId id="734" r:id="rId7"/>
    <p:sldId id="757" r:id="rId8"/>
    <p:sldId id="758" r:id="rId9"/>
    <p:sldId id="759" r:id="rId10"/>
    <p:sldId id="761" r:id="rId11"/>
    <p:sldId id="743" r:id="rId12"/>
    <p:sldId id="767" r:id="rId13"/>
    <p:sldId id="768" r:id="rId14"/>
    <p:sldId id="769" r:id="rId15"/>
    <p:sldId id="770" r:id="rId16"/>
    <p:sldId id="772" r:id="rId17"/>
    <p:sldId id="806" r:id="rId18"/>
    <p:sldId id="776" r:id="rId19"/>
    <p:sldId id="745" r:id="rId20"/>
    <p:sldId id="778" r:id="rId21"/>
    <p:sldId id="780" r:id="rId22"/>
    <p:sldId id="731" r:id="rId23"/>
    <p:sldId id="746" r:id="rId24"/>
    <p:sldId id="781" r:id="rId25"/>
    <p:sldId id="747" r:id="rId26"/>
    <p:sldId id="748" r:id="rId27"/>
    <p:sldId id="807" r:id="rId28"/>
    <p:sldId id="808" r:id="rId29"/>
    <p:sldId id="809" r:id="rId30"/>
    <p:sldId id="752" r:id="rId31"/>
    <p:sldId id="792" r:id="rId32"/>
    <p:sldId id="684" r:id="rId33"/>
  </p:sldIdLst>
  <p:sldSz cx="12190730" cy="6858000"/>
  <p:notesSz cx="6858000" cy="9144000"/>
  <p:custDataLst>
    <p:tags r:id="rId38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5F5F5F"/>
    <a:srgbClr val="808080"/>
    <a:srgbClr val="CC3300"/>
    <a:srgbClr val="FF9900"/>
    <a:srgbClr val="FF00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30"/>
    <p:restoredTop sz="95197"/>
  </p:normalViewPr>
  <p:slideViewPr>
    <p:cSldViewPr showGuides="1">
      <p:cViewPr varScale="1">
        <p:scale>
          <a:sx n="67" d="100"/>
          <a:sy n="67" d="100"/>
        </p:scale>
        <p:origin x="-252" y="-96"/>
      </p:cViewPr>
      <p:guideLst>
        <p:guide orient="horz" pos="2160"/>
        <p:guide pos="3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gs" Target="tags/tag7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notesMaster" Target="notesMasters/notesMaster1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3075" name="日期占位符 3074"/>
          <p:cNvSpPr/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4100" name="幻灯片图像占位符 3075"/>
          <p:cNvSpPr>
            <a:spLocks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文本占位符 3076"/>
          <p:cNvSpPr>
            <a:spLocks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3078" name="页脚占位符 3077"/>
          <p:cNvSpPr/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3079" name="灯片编号占位符 3078"/>
          <p:cNvSpPr/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fontAlgn="base"/>
            <a:fld id="{9A0DB2DC-4C9A-4742-B13C-FB6460FD3503}" type="slidenum">
              <a:rPr lang="zh-CN" altLang="x-none" sz="12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125"/>
            <a:ext cx="2628626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125"/>
            <a:ext cx="7733494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125"/>
            <a:ext cx="2628626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125"/>
            <a:ext cx="7733494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4788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2206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39226" y="188913"/>
            <a:ext cx="2944813" cy="5988050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04788" y="188913"/>
            <a:ext cx="8663724" cy="59880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4788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2206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39226" y="188913"/>
            <a:ext cx="2944813" cy="5988050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04788" y="188913"/>
            <a:ext cx="8663724" cy="59880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slide" Target="../slides/slid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slide" Target="../slides/slide1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592580" lvl="2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2000250" lvl="3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408555" lvl="4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1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2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3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4" name="圆角矩形 11">
            <a:hlinkClick r:id="rId13" action="ppaction://hlinksldjump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592580" lvl="2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2000250" lvl="3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408555" lvl="4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1026"/>
          <p:cNvSpPr/>
          <p:nvPr>
            <p:ph type="body"/>
          </p:nvPr>
        </p:nvSpPr>
        <p:spPr>
          <a:xfrm>
            <a:off x="204788" y="188913"/>
            <a:ext cx="11779250" cy="6905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075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6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7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8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圆角矩形 11">
            <a:hlinkClick r:id="rId12" action="ppaction://hlinksldjump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1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2pPr>
      <a:lvl3pPr marL="1592580" lvl="2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3pPr>
      <a:lvl4pPr marL="2000250" lvl="3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4pPr>
      <a:lvl5pPr marL="2408555" lvl="4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5pPr>
      <a:lvl6pPr marL="2514600" lvl="5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6pPr>
      <a:lvl7pPr marL="2971800" lvl="6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7pPr>
      <a:lvl8pPr marL="3429000" lvl="7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8pPr>
      <a:lvl9pPr marL="3886200" lvl="8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1026"/>
          <p:cNvSpPr/>
          <p:nvPr>
            <p:ph type="body"/>
          </p:nvPr>
        </p:nvSpPr>
        <p:spPr>
          <a:xfrm>
            <a:off x="204788" y="188913"/>
            <a:ext cx="11779250" cy="6905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075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6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7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8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圆角矩形 11">
            <a:hlinkClick r:id="" action="ppaction://noaction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1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2pPr>
      <a:lvl3pPr marL="1592580" lvl="2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3pPr>
      <a:lvl4pPr marL="2000250" lvl="3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4pPr>
      <a:lvl5pPr marL="2408555" lvl="4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5pPr>
      <a:lvl6pPr marL="2514600" lvl="5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6pPr>
      <a:lvl7pPr marL="2971800" lvl="6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7pPr>
      <a:lvl8pPr marL="3429000" lvl="7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8pPr>
      <a:lvl9pPr marL="3886200" lvl="8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4.xml"/><Relationship Id="rId5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0.TIF" TargetMode="External"/><Relationship Id="rId4" Type="http://schemas.openxmlformats.org/officeDocument/2006/relationships/image" Target="../media/image10.png"/><Relationship Id="rId3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79.TIF" TargetMode="External"/><Relationship Id="rId2" Type="http://schemas.openxmlformats.org/officeDocument/2006/relationships/image" Target="../media/image9.png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1.TIF" TargetMode="Externa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4.xml"/><Relationship Id="rId4" Type="http://schemas.openxmlformats.org/officeDocument/2006/relationships/image" Target="../media/image13.png"/><Relationship Id="rId3" Type="http://schemas.openxmlformats.org/officeDocument/2006/relationships/image" Target="NULL" TargetMode="External"/><Relationship Id="rId2" Type="http://schemas.openxmlformats.org/officeDocument/2006/relationships/image" Target="../media/image12.png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4.xml"/><Relationship Id="rId5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5.TIF" TargetMode="External"/><Relationship Id="rId4" Type="http://schemas.openxmlformats.org/officeDocument/2006/relationships/image" Target="../media/image15.png"/><Relationship Id="rId3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4.TIF" TargetMode="External"/><Relationship Id="rId2" Type="http://schemas.openxmlformats.org/officeDocument/2006/relationships/image" Target="../media/image14.png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6.TIF" TargetMode="External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C:/Users/Administrator/Desktop/&#39640;&#19977;&#21270;&#23398;&#20108;&#36718;&#22797;&#20064;/&#12298;&#20108;&#36718;&#24635;&#22797;&#20064;&#12299;&#21270;&#23398; &#35762;&#35299;/22ELHX187.TIF" TargetMode="External"/><Relationship Id="rId1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4.xml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.vml"/><Relationship Id="rId8" Type="http://schemas.openxmlformats.org/officeDocument/2006/relationships/slideLayout" Target="../slideLayouts/slideLayout24.xml"/><Relationship Id="rId7" Type="http://schemas.openxmlformats.org/officeDocument/2006/relationships/image" Target="../media/image19.emf"/><Relationship Id="rId6" Type="http://schemas.openxmlformats.org/officeDocument/2006/relationships/oleObject" Target="../embeddings/oleObject6.bin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7.vml"/><Relationship Id="rId8" Type="http://schemas.openxmlformats.org/officeDocument/2006/relationships/slideLayout" Target="../slideLayouts/slideLayout24.xml"/><Relationship Id="rId7" Type="http://schemas.openxmlformats.org/officeDocument/2006/relationships/image" Target="../media/image20.emf"/><Relationship Id="rId6" Type="http://schemas.openxmlformats.org/officeDocument/2006/relationships/oleObject" Target="../embeddings/oleObject7.bin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8.vml"/><Relationship Id="rId8" Type="http://schemas.openxmlformats.org/officeDocument/2006/relationships/slideLayout" Target="../slideLayouts/slideLayout24.xml"/><Relationship Id="rId7" Type="http://schemas.openxmlformats.org/officeDocument/2006/relationships/image" Target="../media/image21.emf"/><Relationship Id="rId6" Type="http://schemas.openxmlformats.org/officeDocument/2006/relationships/oleObject" Target="../embeddings/oleObject8.bin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22.png"/><Relationship Id="rId1" Type="http://schemas.openxmlformats.org/officeDocument/2006/relationships/tags" Target="../tags/tag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image" Target="../media/image23.png"/><Relationship Id="rId1" Type="http://schemas.openxmlformats.org/officeDocument/2006/relationships/tags" Target="../tags/tag5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5.xml"/><Relationship Id="rId3" Type="http://schemas.openxmlformats.org/officeDocument/2006/relationships/image" Target="NULL" TargetMode="External"/><Relationship Id="rId2" Type="http://schemas.openxmlformats.org/officeDocument/2006/relationships/image" Target="../media/image24.png"/><Relationship Id="rId1" Type="http://schemas.openxmlformats.org/officeDocument/2006/relationships/tags" Target="../tags/tag6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4.xml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9.vml"/><Relationship Id="rId8" Type="http://schemas.openxmlformats.org/officeDocument/2006/relationships/slideLayout" Target="../slideLayouts/slideLayout24.xml"/><Relationship Id="rId7" Type="http://schemas.openxmlformats.org/officeDocument/2006/relationships/image" Target="../media/image25.emf"/><Relationship Id="rId6" Type="http://schemas.openxmlformats.org/officeDocument/2006/relationships/oleObject" Target="../embeddings/oleObject9.bin"/><Relationship Id="rId5" Type="http://schemas.openxmlformats.org/officeDocument/2006/relationships/slide" Target="slide26.xml"/><Relationship Id="rId4" Type="http://schemas.openxmlformats.org/officeDocument/2006/relationships/slide" Target="slide22.xml"/><Relationship Id="rId3" Type="http://schemas.openxmlformats.org/officeDocument/2006/relationships/slide" Target="slide19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8.emf"/><Relationship Id="rId1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5122" name="组合 16"/>
          <p:cNvGrpSpPr/>
          <p:nvPr/>
        </p:nvGrpSpPr>
        <p:grpSpPr>
          <a:xfrm>
            <a:off x="19050" y="933450"/>
            <a:ext cx="11763375" cy="3700463"/>
            <a:chOff x="19323" y="933103"/>
            <a:chExt cx="11762928" cy="3700109"/>
          </a:xfrm>
        </p:grpSpPr>
        <p:sp>
          <p:nvSpPr>
            <p:cNvPr id="5123" name="文本框 22"/>
            <p:cNvSpPr txBox="1"/>
            <p:nvPr/>
          </p:nvSpPr>
          <p:spPr>
            <a:xfrm>
              <a:off x="44722" y="933103"/>
              <a:ext cx="11737529" cy="14317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zh-CN" sz="44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主题3</a:t>
              </a:r>
              <a:endParaRPr lang="zh-CN" altLang="en-US" sz="4400" b="1" dirty="0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  <a:p>
              <a:r>
                <a:rPr lang="zh-CN" altLang="zh-CN" sz="44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反应变化与规律</a:t>
              </a:r>
              <a:endParaRPr lang="en-US" altLang="zh-CN" sz="4400" b="1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</p:txBody>
        </p:sp>
        <p:sp>
          <p:nvSpPr>
            <p:cNvPr id="5124" name="文本框 22"/>
            <p:cNvSpPr txBox="1"/>
            <p:nvPr/>
          </p:nvSpPr>
          <p:spPr>
            <a:xfrm>
              <a:off x="44722" y="3442701"/>
              <a:ext cx="11737529" cy="119051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r>
                <a:rPr lang="zh-CN" altLang="en-US" sz="36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专题三　电解质溶液中的离子反应</a:t>
              </a:r>
              <a:endParaRPr lang="zh-CN" altLang="en-US" sz="3600" b="1" dirty="0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  <a:p>
              <a:r>
                <a:rPr lang="zh-CN" altLang="en-US" sz="36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和离子平衡</a:t>
              </a:r>
              <a:endParaRPr lang="zh-CN" altLang="en-US" sz="3600" b="1" dirty="0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</p:txBody>
        </p:sp>
        <p:pic>
          <p:nvPicPr>
            <p:cNvPr id="5125" name="Picture 2" descr="G:\A原稿\2022 开文原稿\箭头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12113" y="1134269"/>
              <a:ext cx="896339" cy="31470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6" name="矩形 21"/>
            <p:cNvSpPr/>
            <p:nvPr/>
          </p:nvSpPr>
          <p:spPr>
            <a:xfrm>
              <a:off x="19323" y="2301255"/>
              <a:ext cx="5676156" cy="45719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FFFF">
                    <a:alpha val="0"/>
                  </a:srgbClr>
                </a:gs>
              </a:gsLst>
              <a:lin ang="0" scaled="1"/>
              <a:tileRect/>
            </a:gradFill>
            <a:ln w="15875">
              <a:noFill/>
            </a:ln>
          </p:spPr>
          <p:txBody>
            <a:bodyPr anchor="ctr" anchorCtr="0"/>
            <a:p>
              <a:endParaRPr lang="zh-CN" altLang="en-US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文本占位符 6658049"/>
          <p:cNvSpPr/>
          <p:nvPr>
            <p:ph idx="1"/>
          </p:nvPr>
        </p:nvSpPr>
        <p:spPr>
          <a:xfrm>
            <a:off x="204788" y="176213"/>
            <a:ext cx="11779250" cy="6205537"/>
          </a:xfrm>
          <a:ln/>
        </p:spPr>
        <p:txBody>
          <a:bodyPr anchor="t" anchorCtr="0">
            <a:spAutoFit/>
          </a:bodyPr>
          <a:p>
            <a:pPr>
              <a:lnSpc>
                <a:spcPct val="112000"/>
              </a:lnSpc>
            </a:pPr>
            <a:r>
              <a:rPr lang="en-US" altLang="zh-CN"/>
              <a:t>(3) HCN</a:t>
            </a:r>
            <a:r>
              <a:rPr lang="zh-CN" altLang="en-US" dirty="0"/>
              <a:t>和</a:t>
            </a:r>
            <a:r>
              <a:rPr lang="en-US" altLang="zh-CN"/>
              <a:t>NaCN(1</a:t>
            </a:r>
            <a:r>
              <a:rPr lang="en-US" altLang="zh-CN"/>
              <a:t>∶</a:t>
            </a:r>
            <a:r>
              <a:rPr lang="en-US" altLang="zh-CN"/>
              <a:t>1)</a:t>
            </a:r>
            <a:endParaRPr lang="en-US" altLang="zh-CN"/>
          </a:p>
          <a:p>
            <a:pPr>
              <a:lnSpc>
                <a:spcPct val="112000"/>
              </a:lnSpc>
            </a:pPr>
            <a:r>
              <a:rPr lang="en-US" altLang="zh-CN"/>
              <a:t>①</a:t>
            </a:r>
            <a:r>
              <a:rPr lang="zh-CN" altLang="en-US" dirty="0"/>
              <a:t>酸碱性：碱性，电离＜水解，忽略电离</a:t>
            </a:r>
            <a:endParaRPr lang="zh-CN" altLang="en-US" dirty="0"/>
          </a:p>
          <a:p>
            <a:pPr>
              <a:lnSpc>
                <a:spcPct val="112000"/>
              </a:lnSpc>
            </a:pPr>
            <a:r>
              <a:rPr lang="zh-CN" altLang="en-US" dirty="0"/>
              <a:t>②</a:t>
            </a:r>
            <a:r>
              <a:rPr lang="zh-CN" altLang="en-US" dirty="0"/>
              <a:t>大小关系：</a:t>
            </a:r>
            <a:r>
              <a:rPr lang="en-US" altLang="zh-CN" i="1" err="1"/>
              <a:t>c</a:t>
            </a:r>
            <a:r>
              <a:rPr lang="en-US" altLang="zh-CN" err="1"/>
              <a:t>(HCN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(Na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(CN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(H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endParaRPr lang="en-US" altLang="zh-CN"/>
          </a:p>
          <a:p>
            <a:pPr>
              <a:lnSpc>
                <a:spcPct val="112000"/>
              </a:lnSpc>
            </a:pPr>
            <a:r>
              <a:rPr lang="en-US" altLang="zh-CN"/>
              <a:t>(4) pH</a:t>
            </a:r>
            <a:r>
              <a:rPr lang="zh-CN" altLang="en-US" dirty="0"/>
              <a:t>＝</a:t>
            </a:r>
            <a:r>
              <a:rPr lang="en-US" altLang="zh-CN"/>
              <a:t>3</a:t>
            </a:r>
            <a:r>
              <a:rPr lang="zh-CN" altLang="en-US" dirty="0"/>
              <a:t>的一元弱酸</a:t>
            </a:r>
            <a:r>
              <a:rPr lang="en-US" altLang="zh-CN"/>
              <a:t>HR</a:t>
            </a:r>
            <a:r>
              <a:rPr lang="zh-CN" altLang="en-US" dirty="0"/>
              <a:t>与</a:t>
            </a:r>
            <a:r>
              <a:rPr lang="en-US" altLang="zh-CN"/>
              <a:t>pH</a:t>
            </a:r>
            <a:r>
              <a:rPr lang="zh-CN" altLang="en-US" dirty="0"/>
              <a:t>＝</a:t>
            </a:r>
            <a:r>
              <a:rPr lang="en-US" altLang="zh-CN"/>
              <a:t>11</a:t>
            </a:r>
            <a:r>
              <a:rPr lang="zh-CN" altLang="en-US" dirty="0"/>
              <a:t>的</a:t>
            </a:r>
            <a:r>
              <a:rPr lang="en-US" altLang="zh-CN" err="1"/>
              <a:t>NaOH</a:t>
            </a:r>
            <a:r>
              <a:rPr lang="zh-CN" altLang="en-US" dirty="0"/>
              <a:t>溶液等体积混合</a:t>
            </a:r>
            <a:endParaRPr lang="zh-CN" altLang="en-US" dirty="0"/>
          </a:p>
          <a:p>
            <a:pPr>
              <a:lnSpc>
                <a:spcPct val="112000"/>
              </a:lnSpc>
            </a:pPr>
            <a:r>
              <a:rPr lang="zh-CN" altLang="en-US" dirty="0"/>
              <a:t>①</a:t>
            </a:r>
            <a:r>
              <a:rPr lang="zh-CN" altLang="en-US" dirty="0"/>
              <a:t>反应后溶液的成分：</a:t>
            </a:r>
            <a:r>
              <a:rPr lang="en-US" altLang="zh-CN" err="1"/>
              <a:t>NaR</a:t>
            </a:r>
            <a:r>
              <a:rPr lang="en-US" altLang="zh-CN"/>
              <a:t>(</a:t>
            </a:r>
            <a:r>
              <a:rPr lang="zh-CN" altLang="en-US" dirty="0"/>
              <a:t>少量</a:t>
            </a:r>
            <a:r>
              <a:rPr lang="en-US" altLang="zh-CN"/>
              <a:t>)</a:t>
            </a:r>
            <a:r>
              <a:rPr lang="zh-CN" altLang="en-US" dirty="0"/>
              <a:t>和</a:t>
            </a:r>
            <a:r>
              <a:rPr lang="en-US" altLang="zh-CN"/>
              <a:t>HR(</a:t>
            </a:r>
            <a:r>
              <a:rPr lang="zh-CN" altLang="en-US" dirty="0"/>
              <a:t>大量</a:t>
            </a:r>
            <a:r>
              <a:rPr lang="en-US" altLang="zh-CN"/>
              <a:t>)</a:t>
            </a:r>
            <a:endParaRPr lang="en-US" altLang="zh-CN"/>
          </a:p>
          <a:p>
            <a:pPr>
              <a:lnSpc>
                <a:spcPct val="112000"/>
              </a:lnSpc>
            </a:pPr>
            <a:r>
              <a:rPr lang="en-US" altLang="zh-CN"/>
              <a:t>②</a:t>
            </a:r>
            <a:r>
              <a:rPr lang="zh-CN" altLang="en-US" dirty="0"/>
              <a:t>酸碱性：酸性，电离＞水解，忽略水解</a:t>
            </a:r>
            <a:endParaRPr lang="zh-CN" altLang="en-US" dirty="0"/>
          </a:p>
          <a:p>
            <a:pPr>
              <a:lnSpc>
                <a:spcPct val="112000"/>
              </a:lnSpc>
            </a:pPr>
            <a:r>
              <a:rPr lang="zh-CN" altLang="en-US" dirty="0"/>
              <a:t>③</a:t>
            </a:r>
            <a:r>
              <a:rPr lang="zh-CN" altLang="en-US" dirty="0"/>
              <a:t>大小关系：</a:t>
            </a:r>
            <a:r>
              <a:rPr lang="en-US" altLang="zh-CN" i="1" err="1"/>
              <a:t>c</a:t>
            </a:r>
            <a:r>
              <a:rPr lang="en-US" altLang="zh-CN" err="1"/>
              <a:t>(HR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(R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(Na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(H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endParaRPr lang="en-US" altLang="zh-CN"/>
          </a:p>
          <a:p>
            <a:pPr>
              <a:lnSpc>
                <a:spcPct val="112000"/>
              </a:lnSpc>
            </a:pPr>
            <a:r>
              <a:rPr lang="en-US" altLang="zh-CN"/>
              <a:t>(5) pH</a:t>
            </a:r>
            <a:r>
              <a:rPr lang="zh-CN" altLang="en-US" dirty="0"/>
              <a:t>＝</a:t>
            </a:r>
            <a:r>
              <a:rPr lang="en-US" altLang="zh-CN"/>
              <a:t>9</a:t>
            </a:r>
            <a:r>
              <a:rPr lang="zh-CN" altLang="en-US" dirty="0"/>
              <a:t>的一元弱碱</a:t>
            </a:r>
            <a:r>
              <a:rPr lang="en-US" altLang="zh-CN"/>
              <a:t>ROH</a:t>
            </a:r>
            <a:r>
              <a:rPr lang="zh-CN" altLang="en-US" dirty="0"/>
              <a:t>与</a:t>
            </a:r>
            <a:r>
              <a:rPr lang="en-US" altLang="zh-CN"/>
              <a:t>pH</a:t>
            </a:r>
            <a:r>
              <a:rPr lang="zh-CN" altLang="en-US" dirty="0"/>
              <a:t>＝</a:t>
            </a:r>
            <a:r>
              <a:rPr lang="en-US" altLang="zh-CN"/>
              <a:t>5</a:t>
            </a:r>
            <a:r>
              <a:rPr lang="zh-CN" altLang="en-US" dirty="0"/>
              <a:t>的</a:t>
            </a:r>
            <a:r>
              <a:rPr lang="en-US" altLang="zh-CN" err="1"/>
              <a:t>HCl</a:t>
            </a:r>
            <a:r>
              <a:rPr lang="zh-CN" altLang="en-US" dirty="0"/>
              <a:t>溶液等体积混合</a:t>
            </a:r>
            <a:endParaRPr lang="zh-CN" altLang="en-US" dirty="0"/>
          </a:p>
          <a:p>
            <a:pPr>
              <a:lnSpc>
                <a:spcPct val="112000"/>
              </a:lnSpc>
            </a:pPr>
            <a:r>
              <a:rPr lang="zh-CN" altLang="en-US" dirty="0"/>
              <a:t>①</a:t>
            </a:r>
            <a:r>
              <a:rPr lang="zh-CN" altLang="en-US" dirty="0"/>
              <a:t>反应后溶液的成分：</a:t>
            </a:r>
            <a:r>
              <a:rPr lang="en-US" altLang="zh-CN" err="1"/>
              <a:t>RCl</a:t>
            </a:r>
            <a:r>
              <a:rPr lang="en-US" altLang="zh-CN"/>
              <a:t>(</a:t>
            </a:r>
            <a:r>
              <a:rPr lang="zh-CN" altLang="en-US" dirty="0"/>
              <a:t>少量</a:t>
            </a:r>
            <a:r>
              <a:rPr lang="en-US" altLang="zh-CN"/>
              <a:t>)</a:t>
            </a:r>
            <a:r>
              <a:rPr lang="zh-CN" altLang="en-US" dirty="0"/>
              <a:t>和</a:t>
            </a:r>
            <a:r>
              <a:rPr lang="en-US" altLang="zh-CN"/>
              <a:t>ROH(</a:t>
            </a:r>
            <a:r>
              <a:rPr lang="zh-CN" altLang="en-US" dirty="0"/>
              <a:t>大量</a:t>
            </a:r>
            <a:r>
              <a:rPr lang="en-US" altLang="zh-CN"/>
              <a:t>)</a:t>
            </a:r>
            <a:endParaRPr lang="en-US" altLang="zh-CN"/>
          </a:p>
          <a:p>
            <a:pPr>
              <a:lnSpc>
                <a:spcPct val="112000"/>
              </a:lnSpc>
            </a:pPr>
            <a:r>
              <a:rPr lang="en-US" altLang="zh-CN"/>
              <a:t>②</a:t>
            </a:r>
            <a:r>
              <a:rPr lang="zh-CN" altLang="en-US" dirty="0"/>
              <a:t>酸碱性：碱性，电离＞水解，忽略水解</a:t>
            </a:r>
            <a:endParaRPr lang="zh-CN" altLang="en-US" dirty="0"/>
          </a:p>
          <a:p>
            <a:pPr>
              <a:lnSpc>
                <a:spcPct val="112000"/>
              </a:lnSpc>
            </a:pPr>
            <a:r>
              <a:rPr lang="zh-CN" altLang="en-US" dirty="0"/>
              <a:t>③</a:t>
            </a:r>
            <a:r>
              <a:rPr lang="zh-CN" altLang="en-US" dirty="0"/>
              <a:t>大小关系：</a:t>
            </a:r>
            <a:r>
              <a:rPr lang="en-US" altLang="zh-CN" i="1" err="1"/>
              <a:t>c</a:t>
            </a:r>
            <a:r>
              <a:rPr lang="en-US" altLang="zh-CN" err="1"/>
              <a:t>(ROH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(R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(Cl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(H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文本占位符 6659073"/>
          <p:cNvSpPr/>
          <p:nvPr>
            <p:ph idx="1"/>
          </p:nvPr>
        </p:nvSpPr>
        <p:spPr>
          <a:xfrm>
            <a:off x="204788" y="44450"/>
            <a:ext cx="11779250" cy="1167130"/>
          </a:xfrm>
          <a:ln/>
        </p:spPr>
        <p:txBody>
          <a:bodyPr anchor="t" anchorCtr="0">
            <a:spAutoFit/>
          </a:bodyPr>
          <a:p>
            <a:pPr>
              <a:lnSpc>
                <a:spcPct val="115000"/>
              </a:lnSpc>
            </a:pPr>
            <a:r>
              <a:rPr lang="zh-CN" altLang="en-US" dirty="0">
                <a:ea typeface="黑体" panose="02010609060101010101" pitchFamily="2" charset="-122"/>
              </a:rPr>
              <a:t>三、 分布系数图</a:t>
            </a:r>
            <a:endParaRPr lang="zh-CN" altLang="en-US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lnSpc>
                <a:spcPct val="115000"/>
              </a:lnSpc>
            </a:pP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26637" name="图片 6659111" descr="C:/Users/Administrator/Desktop/《二轮总复习》化学/22ELHX179.TI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r:link="rId3"/>
          <a:stretch>
            <a:fillRect/>
          </a:stretch>
        </p:blipFill>
        <p:spPr>
          <a:xfrm>
            <a:off x="550545" y="1628775"/>
            <a:ext cx="4883150" cy="42125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38" name="图片 6659112" descr="C:/Users/Administrator/Desktop/《二轮总复习》化学/22ELHX180.TIF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5951220" y="1557020"/>
            <a:ext cx="5746115" cy="46145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21285" y="549275"/>
            <a:ext cx="6096000" cy="1038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defTabSz="914400">
              <a:lnSpc>
                <a:spcPct val="110000"/>
              </a:lnSpc>
              <a:buNone/>
              <a:tabLst>
                <a:tab pos="5600700" algn="l"/>
              </a:tabLst>
            </a:pPr>
            <a:r>
              <a:rPr lang="zh-CN" altLang="en-US" b="1" dirty="0">
                <a:ea typeface="宋体" panose="02010600030101010101" pitchFamily="2" charset="-122"/>
                <a:sym typeface="+mn-ea"/>
              </a:rPr>
              <a:t>一元弱酸</a:t>
            </a:r>
            <a:endParaRPr lang="zh-CN" altLang="en-US" sz="1000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algn="ctr" defTabSz="914400" eaLnBrk="0" hangingPunct="0">
              <a:lnSpc>
                <a:spcPct val="110000"/>
              </a:lnSpc>
              <a:buNone/>
              <a:tabLst>
                <a:tab pos="5600700" algn="l"/>
              </a:tabLst>
            </a:pPr>
            <a:r>
              <a:rPr lang="en-US" altLang="zh-CN" b="1"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b="1" dirty="0">
                <a:ea typeface="宋体" panose="02010600030101010101" pitchFamily="2" charset="-122"/>
                <a:sym typeface="+mn-ea"/>
              </a:rPr>
              <a:t>以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CH</a:t>
            </a:r>
            <a:r>
              <a:rPr lang="en-US" altLang="zh-CN" b="1" baseline="-30000">
                <a:ea typeface="宋体" panose="02010600030101010101" pitchFamily="2" charset="-122"/>
                <a:sym typeface="+mn-ea"/>
              </a:rPr>
              <a:t>3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COOH</a:t>
            </a:r>
            <a:r>
              <a:rPr lang="zh-CN" altLang="en-US" b="1" dirty="0">
                <a:ea typeface="宋体" panose="02010600030101010101" pitchFamily="2" charset="-122"/>
                <a:sym typeface="+mn-ea"/>
              </a:rPr>
              <a:t>为例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)</a:t>
            </a:r>
            <a:endParaRPr lang="en-US" altLang="zh-CN" b="1"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51245" y="589915"/>
            <a:ext cx="6096000" cy="1038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defTabSz="914400">
              <a:lnSpc>
                <a:spcPct val="110000"/>
              </a:lnSpc>
              <a:buNone/>
              <a:tabLst>
                <a:tab pos="5600700" algn="l"/>
              </a:tabLst>
            </a:pPr>
            <a:r>
              <a:rPr lang="zh-CN" altLang="en-US" b="1" dirty="0">
                <a:ea typeface="宋体" panose="02010600030101010101" pitchFamily="2" charset="-122"/>
                <a:sym typeface="+mn-ea"/>
              </a:rPr>
              <a:t>二元酸</a:t>
            </a:r>
            <a:endParaRPr lang="zh-CN" altLang="en-US" sz="1000" dirty="0">
              <a:latin typeface="Times New Roman" panose="02020603050405020304" pitchFamily="18" charset="0"/>
              <a:ea typeface="华文细黑" pitchFamily="2" charset="-122"/>
              <a:cs typeface="Times New Roman" panose="02020603050405020304" pitchFamily="18" charset="0"/>
            </a:endParaRPr>
          </a:p>
          <a:p>
            <a:pPr algn="ctr" defTabSz="914400" eaLnBrk="0" hangingPunct="0">
              <a:lnSpc>
                <a:spcPct val="110000"/>
              </a:lnSpc>
              <a:buNone/>
              <a:tabLst>
                <a:tab pos="5600700" algn="l"/>
              </a:tabLst>
            </a:pPr>
            <a:r>
              <a:rPr lang="en-US" altLang="zh-CN" b="1"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b="1" dirty="0">
                <a:ea typeface="宋体" panose="02010600030101010101" pitchFamily="2" charset="-122"/>
                <a:sym typeface="+mn-ea"/>
              </a:rPr>
              <a:t>以草酸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H</a:t>
            </a:r>
            <a:r>
              <a:rPr lang="en-US" altLang="zh-CN" b="1" baseline="-30000"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C</a:t>
            </a:r>
            <a:r>
              <a:rPr lang="en-US" altLang="zh-CN" b="1" baseline="-30000"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O</a:t>
            </a:r>
            <a:r>
              <a:rPr lang="en-US" altLang="zh-CN" b="1" baseline="-30000"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b="1" dirty="0">
                <a:ea typeface="宋体" panose="02010600030101010101" pitchFamily="2" charset="-122"/>
                <a:sym typeface="+mn-ea"/>
              </a:rPr>
              <a:t>为例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)</a:t>
            </a:r>
            <a:endParaRPr lang="en-US" altLang="zh-CN" b="1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26490" y="594931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 dirty="0">
                <a:ea typeface="宋体" panose="02010600030101010101" pitchFamily="2" charset="-122"/>
                <a:sym typeface="+mn-ea"/>
              </a:rPr>
              <a:t>注：</a:t>
            </a:r>
            <a:r>
              <a:rPr lang="en-US" altLang="zh-CN" b="1" err="1">
                <a:ea typeface="宋体" panose="02010600030101010101" pitchFamily="2" charset="-122"/>
                <a:sym typeface="+mn-ea"/>
              </a:rPr>
              <a:t>p</a:t>
            </a:r>
            <a:r>
              <a:rPr lang="en-US" altLang="zh-CN" b="1" i="1" err="1">
                <a:ea typeface="宋体" panose="02010600030101010101" pitchFamily="2" charset="-122"/>
                <a:sym typeface="+mn-ea"/>
              </a:rPr>
              <a:t>K</a:t>
            </a:r>
            <a:r>
              <a:rPr lang="en-US" altLang="zh-CN" b="1" baseline="-30000" err="1"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b="1" dirty="0">
                <a:ea typeface="宋体" panose="02010600030101010101" pitchFamily="2" charset="-122"/>
                <a:sym typeface="+mn-ea"/>
              </a:rPr>
              <a:t>为电离常数的负对数 </a:t>
            </a:r>
            <a:endParaRPr lang="zh-CN" altLang="en-US" b="1" dirty="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文本占位符 6661121"/>
          <p:cNvSpPr/>
          <p:nvPr>
            <p:ph idx="1"/>
          </p:nvPr>
        </p:nvSpPr>
        <p:spPr>
          <a:xfrm>
            <a:off x="204788" y="49213"/>
            <a:ext cx="11779250" cy="1555750"/>
          </a:xfrm>
          <a:ln/>
        </p:spPr>
        <p:txBody>
          <a:bodyPr anchor="t" anchorCtr="0">
            <a:spAutoFit/>
          </a:bodyPr>
          <a:p>
            <a:pPr>
              <a:lnSpc>
                <a:spcPct val="100000"/>
              </a:lnSpc>
            </a:pPr>
            <a:r>
              <a:rPr lang="zh-CN" altLang="en-US" dirty="0">
                <a:ea typeface="黑体" panose="02010609060101010101" pitchFamily="2" charset="-122"/>
              </a:rPr>
              <a:t>四、 平衡常数</a:t>
            </a:r>
            <a:r>
              <a:rPr lang="en-US" altLang="zh-CN">
                <a:ea typeface="黑体" panose="02010609060101010101" pitchFamily="2" charset="-122"/>
              </a:rPr>
              <a:t>(</a:t>
            </a:r>
            <a:r>
              <a:rPr lang="en-US" altLang="zh-CN" i="1" err="1">
                <a:ea typeface="黑体" panose="02010609060101010101" pitchFamily="2" charset="-122"/>
              </a:rPr>
              <a:t>K</a:t>
            </a:r>
            <a:r>
              <a:rPr lang="en-US" altLang="zh-CN" baseline="-30000" err="1">
                <a:ea typeface="黑体" panose="02010609060101010101" pitchFamily="2" charset="-122"/>
              </a:rPr>
              <a:t>w</a:t>
            </a:r>
            <a:r>
              <a:rPr lang="zh-CN" altLang="en-US" dirty="0">
                <a:ea typeface="黑体" panose="02010609060101010101" pitchFamily="2" charset="-122"/>
              </a:rPr>
              <a:t>、</a:t>
            </a:r>
            <a:r>
              <a:rPr lang="en-US" altLang="zh-CN" i="1" err="1">
                <a:ea typeface="黑体" panose="02010609060101010101" pitchFamily="2" charset="-122"/>
              </a:rPr>
              <a:t>K</a:t>
            </a:r>
            <a:r>
              <a:rPr lang="en-US" altLang="zh-CN" baseline="-30000" err="1">
                <a:ea typeface="黑体" panose="02010609060101010101" pitchFamily="2" charset="-122"/>
              </a:rPr>
              <a:t>sp</a:t>
            </a:r>
            <a:r>
              <a:rPr lang="en-US" altLang="zh-CN">
                <a:ea typeface="黑体" panose="02010609060101010101" pitchFamily="2" charset="-122"/>
              </a:rPr>
              <a:t>)</a:t>
            </a:r>
            <a:r>
              <a:rPr lang="zh-CN" altLang="en-US" dirty="0">
                <a:ea typeface="黑体" panose="02010609060101010101" pitchFamily="2" charset="-122"/>
              </a:rPr>
              <a:t>曲线</a:t>
            </a:r>
            <a:endParaRPr lang="zh-CN" altLang="en-US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/>
              <a:t>(1) </a:t>
            </a:r>
            <a:r>
              <a:rPr lang="zh-CN" altLang="en-US" dirty="0"/>
              <a:t>直线型</a:t>
            </a:r>
            <a:r>
              <a:rPr lang="en-US" altLang="zh-CN"/>
              <a:t>(</a:t>
            </a:r>
            <a:r>
              <a:rPr lang="en-US" altLang="zh-CN" err="1"/>
              <a:t>pM</a:t>
            </a:r>
            <a:r>
              <a:rPr lang="zh-CN" altLang="en-US" dirty="0"/>
              <a:t>－</a:t>
            </a:r>
            <a:r>
              <a:rPr lang="en-US" altLang="zh-CN" err="1"/>
              <a:t>pR</a:t>
            </a:r>
            <a:r>
              <a:rPr lang="zh-CN" altLang="en-US" dirty="0"/>
              <a:t>曲线</a:t>
            </a:r>
            <a:r>
              <a:rPr lang="en-US" altLang="zh-CN"/>
              <a:t>)</a:t>
            </a:r>
            <a:endParaRPr lang="en-US" altLang="zh-CN"/>
          </a:p>
          <a:p>
            <a:pPr>
              <a:lnSpc>
                <a:spcPct val="100000"/>
              </a:lnSpc>
            </a:pPr>
            <a:r>
              <a:rPr lang="en-US" altLang="zh-CN" err="1"/>
              <a:t>pM</a:t>
            </a:r>
            <a:r>
              <a:rPr lang="zh-CN" altLang="en-US" dirty="0"/>
              <a:t>为阳离子浓度的负对数，</a:t>
            </a:r>
            <a:r>
              <a:rPr lang="en-US" altLang="zh-CN" err="1"/>
              <a:t>pR</a:t>
            </a:r>
            <a:r>
              <a:rPr lang="zh-CN" altLang="en-US" dirty="0"/>
              <a:t>为阴离子浓度的负对数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28674" name="图片 6661122" descr="C:/Users/Administrator/Desktop/《二轮总复习》化学/22ELHX181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3265170" y="1631315"/>
            <a:ext cx="5652135" cy="4951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文本占位符 6663169"/>
          <p:cNvSpPr/>
          <p:nvPr>
            <p:ph idx="1"/>
          </p:nvPr>
        </p:nvSpPr>
        <p:spPr>
          <a:xfrm>
            <a:off x="118428" y="116840"/>
            <a:ext cx="11779250" cy="690563"/>
          </a:xfrm>
        </p:spPr>
        <p:txBody>
          <a:bodyPr anchor="t" anchorCtr="0">
            <a:spAutoFit/>
          </a:bodyPr>
          <a:p>
            <a:r>
              <a:rPr lang="en-US" altLang="zh-CN"/>
              <a:t>(2) </a:t>
            </a:r>
            <a:r>
              <a:rPr lang="zh-CN" altLang="en-US" dirty="0"/>
              <a:t>曲线型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63206" name="表格 6663205"/>
          <p:cNvGraphicFramePr/>
          <p:nvPr>
            <p:custDataLst>
              <p:tags r:id="rId1"/>
            </p:custDataLst>
          </p:nvPr>
        </p:nvGraphicFramePr>
        <p:xfrm>
          <a:off x="334328" y="981075"/>
          <a:ext cx="11495405" cy="5534025"/>
        </p:xfrm>
        <a:graphic>
          <a:graphicData uri="http://schemas.openxmlformats.org/drawingml/2006/table">
            <a:tbl>
              <a:tblPr/>
              <a:tblGrid>
                <a:gridCol w="5748338"/>
                <a:gridCol w="5746750"/>
              </a:tblGrid>
              <a:tr h="1201738"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不同温度下水溶液中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与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的变化曲线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常温下，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在水中的沉淀溶解平衡曲线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lang="en-US" altLang="zh-CN" sz="2800" b="1" baseline="-30000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sp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</a:t>
                      </a: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×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]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1970">
                <a:tc>
                  <a:txBody>
                    <a:bodyPr/>
                    <a:lstStyle>
                      <a:lvl1pPr marL="0" lvl="0" indent="719455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890905" lvl="1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2pPr>
                      <a:lvl3pPr marL="1355725" lvl="2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3pPr>
                      <a:lvl4pPr marL="1764030" lvl="3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4pPr>
                      <a:lvl5pPr marL="2171700" lvl="4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5pPr>
                    </a:lstStyle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719455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890905" lvl="1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2pPr>
                      <a:lvl3pPr marL="1355725" lvl="2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3pPr>
                      <a:lvl4pPr marL="1764030" lvl="3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4pPr>
                      <a:lvl5pPr marL="2171700" lvl="4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5pPr>
                    </a:lstStyle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33" name="图片 6663204" descr="C:/Users/Administrator/Desktop/《二轮总复习》化学/22ELHX182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406400" y="2277110"/>
            <a:ext cx="5571490" cy="38379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34" name="图片 6663206" descr="C:/Users/Administrator/Desktop/《二轮总复习》化学/22ELHX183.TIF"/>
          <p:cNvPicPr>
            <a:picLocks noChangeAspect="1"/>
          </p:cNvPicPr>
          <p:nvPr/>
        </p:nvPicPr>
        <p:blipFill>
          <a:blip r:embed="rId4" r:link="rId3"/>
          <a:stretch>
            <a:fillRect/>
          </a:stretch>
        </p:blipFill>
        <p:spPr>
          <a:xfrm>
            <a:off x="6455410" y="2348865"/>
            <a:ext cx="5219065" cy="37363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文本占位符 6665217"/>
          <p:cNvSpPr/>
          <p:nvPr>
            <p:ph idx="1"/>
          </p:nvPr>
        </p:nvSpPr>
        <p:spPr>
          <a:xfrm>
            <a:off x="204788" y="149225"/>
            <a:ext cx="11779250" cy="865505"/>
          </a:xfrm>
          <a:ln/>
        </p:spPr>
        <p:txBody>
          <a:bodyPr anchor="t" anchorCtr="0">
            <a:spAutoFit/>
          </a:bodyPr>
          <a:p>
            <a:pPr>
              <a:lnSpc>
                <a:spcPct val="80000"/>
              </a:lnSpc>
            </a:pPr>
            <a:r>
              <a:rPr lang="zh-CN" altLang="en-US" dirty="0">
                <a:ea typeface="黑体" panose="02010609060101010101" pitchFamily="2" charset="-122"/>
              </a:rPr>
              <a:t>五、 酸碱中和滴定曲线</a:t>
            </a:r>
            <a:endParaRPr lang="zh-CN" altLang="en-US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/>
              <a:t>1. </a:t>
            </a:r>
            <a:r>
              <a:rPr lang="zh-CN" altLang="en-US" dirty="0"/>
              <a:t>滴定曲线特点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65253" name="表格 6665252"/>
          <p:cNvGraphicFramePr/>
          <p:nvPr>
            <p:custDataLst>
              <p:tags r:id="rId1"/>
            </p:custDataLst>
          </p:nvPr>
        </p:nvGraphicFramePr>
        <p:xfrm>
          <a:off x="334963" y="1052830"/>
          <a:ext cx="11495405" cy="5494655"/>
        </p:xfrm>
        <a:graphic>
          <a:graphicData uri="http://schemas.openxmlformats.org/drawingml/2006/table">
            <a:tbl>
              <a:tblPr/>
              <a:tblGrid>
                <a:gridCol w="5748338"/>
                <a:gridCol w="5746750"/>
              </a:tblGrid>
              <a:tr h="1201738"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氢氧化钠滴定等浓度等体积的盐酸、醋酸的滴定曲线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盐酸滴定等浓度等体积的氢氧化钠、氨水的滴定曲线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2600">
                <a:tc>
                  <a:txBody>
                    <a:bodyPr/>
                    <a:lstStyle>
                      <a:lvl1pPr marL="0" lvl="0" indent="719455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890905" lvl="1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2pPr>
                      <a:lvl3pPr marL="1355725" lvl="2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3pPr>
                      <a:lvl4pPr marL="1764030" lvl="3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4pPr>
                      <a:lvl5pPr marL="2171700" lvl="4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5pPr>
                    </a:lstStyle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719455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890905" lvl="1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2pPr>
                      <a:lvl3pPr marL="1355725" lvl="2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3pPr>
                      <a:lvl4pPr marL="1764030" lvl="3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4pPr>
                      <a:lvl5pPr marL="2171700" lvl="4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5pPr>
                    </a:lstStyle>
                    <a:p>
                      <a:pPr marL="719455" lvl="0" indent="-719455">
                        <a:lnSpc>
                          <a:spcPct val="130000"/>
                        </a:lnSpc>
                        <a:buNone/>
                      </a:pPr>
                      <a:endParaRPr lang="zh-CN" altLang="en-US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781" name="图片 6665251" descr="C:/Users/Administrator/Desktop/《二轮总复习》化学/22ELHX184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694690" y="2421255"/>
            <a:ext cx="5086985" cy="39509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82" name="图片 6665253" descr="C:/Users/Administrator/Desktop/《二轮总复习》化学/22ELHX185.TIF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6815455" y="2421255"/>
            <a:ext cx="4149725" cy="39890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文本占位符 6633473"/>
          <p:cNvSpPr/>
          <p:nvPr>
            <p:ph idx="1"/>
          </p:nvPr>
        </p:nvSpPr>
        <p:spPr>
          <a:xfrm>
            <a:off x="204788" y="188278"/>
            <a:ext cx="11779250" cy="1339215"/>
          </a:xfrm>
          <a:ln/>
        </p:spPr>
        <p:txBody>
          <a:bodyPr anchor="t" anchorCtr="0">
            <a:spAutoFit/>
          </a:bodyPr>
          <a:p>
            <a:pPr>
              <a:lnSpc>
                <a:spcPct val="90000"/>
              </a:lnSpc>
            </a:pPr>
            <a:r>
              <a:rPr lang="en-US" altLang="zh-CN"/>
              <a:t>2. </a:t>
            </a:r>
            <a:r>
              <a:rPr lang="zh-CN" altLang="en-US" dirty="0"/>
              <a:t>滴定曲线上的特殊点的分析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示例：常温下，用</a:t>
            </a:r>
            <a:r>
              <a:rPr lang="en-US" altLang="zh-CN"/>
              <a:t>0.100 0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 </a:t>
            </a:r>
            <a:r>
              <a:rPr lang="en-US" altLang="zh-CN" err="1"/>
              <a:t>NaOH</a:t>
            </a:r>
            <a:r>
              <a:rPr lang="zh-CN" altLang="en-US" dirty="0"/>
              <a:t>溶液滴定</a:t>
            </a:r>
            <a:r>
              <a:rPr lang="en-US" altLang="zh-CN"/>
              <a:t>20.00 </a:t>
            </a:r>
            <a:r>
              <a:rPr lang="en-US" altLang="zh-CN" err="1"/>
              <a:t>mL</a:t>
            </a:r>
            <a:r>
              <a:rPr lang="en-US" altLang="zh-CN"/>
              <a:t> 0.100 0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 CH</a:t>
            </a:r>
            <a:r>
              <a:rPr lang="en-US" altLang="zh-CN" baseline="-30000"/>
              <a:t>3</a:t>
            </a:r>
            <a:r>
              <a:rPr lang="en-US" altLang="zh-CN"/>
              <a:t>COOH</a:t>
            </a:r>
            <a:r>
              <a:rPr lang="zh-CN" altLang="en-US" dirty="0"/>
              <a:t>溶液所得滴定曲线如图。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34818" name="图片 6633474" descr="C:/Users/Administrator/Desktop/《二轮总复习》化学/22ELHX186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1414780" y="1939290"/>
            <a:ext cx="9571990" cy="43897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文本占位符 6667265"/>
          <p:cNvSpPr/>
          <p:nvPr>
            <p:ph idx="1"/>
          </p:nvPr>
        </p:nvSpPr>
        <p:spPr>
          <a:xfrm>
            <a:off x="204788" y="692150"/>
            <a:ext cx="11779250" cy="690563"/>
          </a:xfrm>
          <a:ln/>
        </p:spPr>
        <p:txBody>
          <a:bodyPr anchor="t" anchorCtr="0">
            <a:spAutoFit/>
          </a:bodyPr>
          <a:p>
            <a:r>
              <a:rPr lang="en-US" altLang="zh-CN"/>
              <a:t>(1) </a:t>
            </a:r>
            <a:r>
              <a:rPr lang="en-US" altLang="zh-CN" err="1"/>
              <a:t>pH­</a:t>
            </a:r>
            <a:r>
              <a:rPr lang="en-US" altLang="zh-CN" i="1" err="1"/>
              <a:t>V</a:t>
            </a:r>
            <a:r>
              <a:rPr lang="zh-CN" altLang="en-US" dirty="0"/>
              <a:t>图各特殊点对水电离程度的影响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67440" name="表格 6667439"/>
          <p:cNvGraphicFramePr/>
          <p:nvPr/>
        </p:nvGraphicFramePr>
        <p:xfrm>
          <a:off x="358775" y="1484313"/>
          <a:ext cx="11425238" cy="4160838"/>
        </p:xfrm>
        <a:graphic>
          <a:graphicData uri="http://schemas.openxmlformats.org/drawingml/2006/table">
            <a:tbl>
              <a:tblPr/>
              <a:tblGrid>
                <a:gridCol w="4222750"/>
                <a:gridCol w="1441450"/>
                <a:gridCol w="3121025"/>
                <a:gridCol w="2640013"/>
              </a:tblGrid>
              <a:tr h="593725">
                <a:tc rowSpan="7">
                  <a:txBody>
                    <a:bodyPr/>
                    <a:lstStyle>
                      <a:lvl1pPr marL="0" lvl="0" indent="719455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 sz="2400" b="1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890905" lvl="1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2pPr>
                      <a:lvl3pPr marL="1355725" lvl="2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3pPr>
                      <a:lvl4pPr marL="1764030" lvl="3" indent="7620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4pPr>
                      <a:lvl5pPr marL="2171700" lvl="4" indent="8255" algn="just" defTabSz="914400" rtl="0" eaLnBrk="1" fontAlgn="base" latinLnBrk="0" hangingPunct="0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20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华文细黑" pitchFamily="2" charset="-122"/>
                        </a:defRPr>
                      </a:lvl5pPr>
                    </a:lstStyle>
                    <a:p>
                      <a:pPr marL="719455" lvl="0" indent="-719455">
                        <a:lnSpc>
                          <a:spcPct val="118000"/>
                        </a:lnSpc>
                        <a:buNone/>
                      </a:pPr>
                      <a:endParaRPr lang="zh-CN" altLang="en-US" dirty="0"/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点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溶质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水的电离情况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抑制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抑制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正常电离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只促进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NaOH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抑制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NaOH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18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抑制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878" name="图片 6667436" descr="C:/Users/Administrator/Desktop/《二轮总复习》化学/22ELHX187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595313" y="1747838"/>
            <a:ext cx="3771900" cy="3695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文本占位符 6669313"/>
          <p:cNvSpPr/>
          <p:nvPr>
            <p:ph idx="1"/>
          </p:nvPr>
        </p:nvSpPr>
        <p:spPr>
          <a:xfrm>
            <a:off x="204788" y="533400"/>
            <a:ext cx="11779250" cy="690563"/>
          </a:xfrm>
          <a:ln/>
        </p:spPr>
        <p:txBody>
          <a:bodyPr anchor="t" anchorCtr="0">
            <a:spAutoFit/>
          </a:bodyPr>
          <a:p>
            <a:r>
              <a:rPr lang="en-US" altLang="zh-CN"/>
              <a:t>(2) </a:t>
            </a:r>
            <a:r>
              <a:rPr lang="en-US" altLang="zh-CN" err="1"/>
              <a:t>pH­</a:t>
            </a:r>
            <a:r>
              <a:rPr lang="en-US" altLang="zh-CN" i="1" err="1"/>
              <a:t>V</a:t>
            </a:r>
            <a:r>
              <a:rPr lang="zh-CN" altLang="en-US" dirty="0"/>
              <a:t>图各特殊点粒子大小关系及变化趋势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69448" name="表格 6669447"/>
          <p:cNvGraphicFramePr/>
          <p:nvPr/>
        </p:nvGraphicFramePr>
        <p:xfrm>
          <a:off x="392113" y="1354138"/>
          <a:ext cx="11423650" cy="4522788"/>
        </p:xfrm>
        <a:graphic>
          <a:graphicData uri="http://schemas.openxmlformats.org/drawingml/2006/table">
            <a:tbl>
              <a:tblPr/>
              <a:tblGrid>
                <a:gridCol w="2025650"/>
                <a:gridCol w="2459038"/>
                <a:gridCol w="6938962"/>
              </a:tblGrid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点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溶质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离子浓度大小比较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(1</a:t>
                      </a: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∶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(Na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(Na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＝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(Na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(2</a:t>
                      </a: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∶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NaOH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(Na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(1</a:t>
                      </a: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∶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NaAc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NaOH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(Na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(OH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(Ac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800" b="1" i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(H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＋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图片 6619140" descr="考点三 仿真训练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981075"/>
            <a:ext cx="8269288" cy="2997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文本占位符 6634497"/>
          <p:cNvSpPr/>
          <p:nvPr>
            <p:ph idx="1"/>
          </p:nvPr>
        </p:nvSpPr>
        <p:spPr>
          <a:xfrm>
            <a:off x="204788" y="765175"/>
            <a:ext cx="11779250" cy="1289050"/>
          </a:xfrm>
          <a:ln/>
        </p:spPr>
        <p:txBody>
          <a:bodyPr anchor="t" anchorCtr="0">
            <a:spAutoFit/>
          </a:bodyPr>
          <a:p>
            <a:r>
              <a:rPr lang="en-US" altLang="zh-CN"/>
              <a:t>1.  </a:t>
            </a:r>
            <a:r>
              <a:rPr lang="en-US" altLang="zh-CN">
                <a:ea typeface="仿宋_GB2312" pitchFamily="49" charset="-122"/>
              </a:rPr>
              <a:t>(2022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连云港二模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室温下，通过下列实验探究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SO</a:t>
            </a:r>
            <a:r>
              <a:rPr lang="en-US" altLang="zh-CN" baseline="-30000"/>
              <a:t>3</a:t>
            </a:r>
            <a:r>
              <a:rPr lang="zh-CN" altLang="en-US" dirty="0"/>
              <a:t>、</a:t>
            </a:r>
            <a:r>
              <a:rPr lang="en-US" altLang="zh-CN"/>
              <a:t>NaHSO</a:t>
            </a:r>
            <a:r>
              <a:rPr lang="en-US" altLang="zh-CN" baseline="-30000"/>
              <a:t>3</a:t>
            </a:r>
            <a:r>
              <a:rPr lang="zh-CN" altLang="en-US" dirty="0"/>
              <a:t>溶液的性质。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39938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39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0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1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2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3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4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6634572" name="表格 6634571"/>
          <p:cNvGraphicFramePr/>
          <p:nvPr/>
        </p:nvGraphicFramePr>
        <p:xfrm>
          <a:off x="504825" y="2214563"/>
          <a:ext cx="11207750" cy="3230563"/>
        </p:xfrm>
        <a:graphic>
          <a:graphicData uri="http://schemas.openxmlformats.org/drawingml/2006/table">
            <a:tbl>
              <a:tblPr/>
              <a:tblGrid>
                <a:gridCol w="1287463"/>
                <a:gridCol w="9920287"/>
              </a:tblGrid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实验操作和现象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用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试纸测定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溶液的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溶液中通入少量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，测得溶液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 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用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试纸测定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NaHSO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溶液的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溶液中通入少量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，无明显现象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占位符 6622209"/>
          <p:cNvSpPr/>
          <p:nvPr>
            <p:ph idx="1"/>
          </p:nvPr>
        </p:nvSpPr>
        <p:spPr>
          <a:xfrm>
            <a:off x="261938" y="5762625"/>
            <a:ext cx="11779250" cy="690563"/>
          </a:xfrm>
          <a:ln/>
        </p:spPr>
        <p:txBody>
          <a:bodyPr anchor="t" anchorCtr="0">
            <a:spAutoFit/>
          </a:bodyPr>
          <a:p>
            <a:r>
              <a:rPr lang="en-US" altLang="zh-CN"/>
              <a:t>D. </a:t>
            </a:r>
            <a:r>
              <a:rPr lang="zh-CN" altLang="en-US" dirty="0"/>
              <a:t>如图所示的</a:t>
            </a:r>
            <a:r>
              <a:rPr lang="zh-CN" altLang="en-US" dirty="0"/>
              <a:t>“</a:t>
            </a:r>
            <a:r>
              <a:rPr lang="zh-CN" altLang="en-US" dirty="0"/>
              <a:t>吸收</a:t>
            </a:r>
            <a:r>
              <a:rPr lang="zh-CN" altLang="en-US" dirty="0"/>
              <a:t>”“</a:t>
            </a:r>
            <a:r>
              <a:rPr lang="zh-CN" altLang="en-US" dirty="0"/>
              <a:t>转化</a:t>
            </a:r>
            <a:r>
              <a:rPr lang="zh-CN" altLang="en-US" dirty="0"/>
              <a:t>”</a:t>
            </a:r>
            <a:r>
              <a:rPr lang="zh-CN" altLang="en-US" dirty="0"/>
              <a:t>过程中，溶液的温度下降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9218" name="对象 6622211"/>
          <p:cNvGraphicFramePr/>
          <p:nvPr/>
        </p:nvGraphicFramePr>
        <p:xfrm>
          <a:off x="328613" y="187325"/>
          <a:ext cx="11533187" cy="578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1534775" imgH="5781675" progId="Word.Document.8">
                  <p:embed/>
                </p:oleObj>
              </mc:Choice>
              <mc:Fallback>
                <p:oleObj name="" r:id="rId1" imgW="11534775" imgH="5781675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8613" y="187325"/>
                        <a:ext cx="11533187" cy="5781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22213" name="矩形 6622212"/>
          <p:cNvSpPr/>
          <p:nvPr/>
        </p:nvSpPr>
        <p:spPr>
          <a:xfrm>
            <a:off x="7996238" y="306863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22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文本占位符 6674433"/>
          <p:cNvSpPr/>
          <p:nvPr>
            <p:ph idx="1"/>
          </p:nvPr>
        </p:nvSpPr>
        <p:spPr>
          <a:xfrm>
            <a:off x="204788" y="1209675"/>
            <a:ext cx="11779250" cy="690563"/>
          </a:xfrm>
          <a:ln/>
        </p:spPr>
        <p:txBody>
          <a:bodyPr anchor="t" anchorCtr="0">
            <a:spAutoFit/>
          </a:bodyPr>
          <a:p>
            <a:r>
              <a:rPr lang="zh-CN" altLang="en-US" dirty="0"/>
              <a:t>下列说法不正确的是</a:t>
            </a:r>
            <a:r>
              <a:rPr lang="en-US" altLang="zh-CN"/>
              <a:t>(        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40962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3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4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5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6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7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8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40969" name="对象 6674445"/>
          <p:cNvGraphicFramePr/>
          <p:nvPr/>
        </p:nvGraphicFramePr>
        <p:xfrm>
          <a:off x="334963" y="2001838"/>
          <a:ext cx="11520487" cy="322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6" imgW="11522710" imgH="3229610" progId="Word.Document.8">
                  <p:embed/>
                </p:oleObj>
              </mc:Choice>
              <mc:Fallback>
                <p:oleObj name="" r:id="rId6" imgW="11522710" imgH="322961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4963" y="2001838"/>
                        <a:ext cx="11520487" cy="3227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447" name="矩形 6674446"/>
          <p:cNvSpPr/>
          <p:nvPr/>
        </p:nvSpPr>
        <p:spPr>
          <a:xfrm>
            <a:off x="4511675" y="135413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D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7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44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文本占位符 6635521"/>
          <p:cNvSpPr/>
          <p:nvPr>
            <p:ph idx="1"/>
          </p:nvPr>
        </p:nvSpPr>
        <p:spPr>
          <a:xfrm>
            <a:off x="204788" y="-100012"/>
            <a:ext cx="11779250" cy="6492875"/>
          </a:xfrm>
          <a:ln/>
        </p:spPr>
        <p:txBody>
          <a:bodyPr anchor="t" anchorCtr="0">
            <a:spAutoFit/>
          </a:bodyPr>
          <a:p>
            <a:pPr>
              <a:lnSpc>
                <a:spcPct val="115000"/>
              </a:lnSpc>
            </a:pPr>
            <a:r>
              <a:rPr lang="en-US" altLang="zh-CN"/>
              <a:t>2. </a:t>
            </a:r>
            <a:r>
              <a:rPr lang="zh-CN" altLang="en-US" dirty="0"/>
              <a:t>室温下，将</a:t>
            </a:r>
            <a:r>
              <a:rPr lang="en-US" altLang="zh-CN"/>
              <a:t>0.1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AgNO</a:t>
            </a:r>
            <a:r>
              <a:rPr lang="en-US" altLang="zh-CN" baseline="-30000"/>
              <a:t>3</a:t>
            </a:r>
            <a:r>
              <a:rPr lang="zh-CN" altLang="en-US" dirty="0"/>
              <a:t>溶液和</a:t>
            </a:r>
            <a:r>
              <a:rPr lang="en-US" altLang="zh-CN"/>
              <a:t>0.1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NaCl</a:t>
            </a:r>
            <a:r>
              <a:rPr lang="zh-CN" altLang="en-US" dirty="0"/>
              <a:t>溶液等体积充分混合，一段时间后过滤，得滤液</a:t>
            </a:r>
            <a:r>
              <a:rPr lang="en-US" altLang="zh-CN"/>
              <a:t>a</a:t>
            </a:r>
            <a:r>
              <a:rPr lang="zh-CN" altLang="en-US" dirty="0"/>
              <a:t>和沉淀</a:t>
            </a:r>
            <a:r>
              <a:rPr lang="en-US" altLang="zh-CN"/>
              <a:t>b</a:t>
            </a:r>
            <a:r>
              <a:rPr lang="zh-CN" altLang="en-US" dirty="0"/>
              <a:t>。取等量的滤液</a:t>
            </a:r>
            <a:r>
              <a:rPr lang="en-US" altLang="zh-CN"/>
              <a:t>a</a:t>
            </a:r>
            <a:r>
              <a:rPr lang="zh-CN" altLang="en-US" dirty="0"/>
              <a:t>于两支试管中，分别滴加相同体积、浓度均为</a:t>
            </a:r>
            <a:r>
              <a:rPr lang="en-US" altLang="zh-CN"/>
              <a:t>0.1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zh-CN" altLang="en-US" dirty="0"/>
              <a:t>的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S</a:t>
            </a:r>
            <a:r>
              <a:rPr lang="zh-CN" altLang="en-US" dirty="0"/>
              <a:t>溶液和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SO</a:t>
            </a:r>
            <a:r>
              <a:rPr lang="en-US" altLang="zh-CN" baseline="-30000"/>
              <a:t>4</a:t>
            </a:r>
            <a:r>
              <a:rPr lang="zh-CN" altLang="en-US" dirty="0"/>
              <a:t>溶液，前者出现浑浊，后者溶液仍澄清；再取少量的沉淀</a:t>
            </a:r>
            <a:r>
              <a:rPr lang="en-US" altLang="zh-CN"/>
              <a:t>b</a:t>
            </a:r>
            <a:r>
              <a:rPr lang="zh-CN" altLang="en-US" dirty="0"/>
              <a:t>，滴加几滴氨水，沉淀逐渐溶解。下列说法正确的是</a:t>
            </a:r>
            <a:r>
              <a:rPr lang="en-US" altLang="zh-CN"/>
              <a:t>(        )</a:t>
            </a:r>
            <a:endParaRPr lang="en-US" altLang="zh-CN"/>
          </a:p>
          <a:p>
            <a:pPr>
              <a:lnSpc>
                <a:spcPct val="115000"/>
              </a:lnSpc>
            </a:pPr>
            <a:r>
              <a:rPr lang="en-US" altLang="zh-CN"/>
              <a:t>A. 0.1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S</a:t>
            </a:r>
            <a:r>
              <a:rPr lang="zh-CN" altLang="en-US" dirty="0"/>
              <a:t>溶液中存在：</a:t>
            </a:r>
            <a:r>
              <a:rPr lang="en-US" altLang="zh-CN" i="1" err="1"/>
              <a:t>c</a:t>
            </a:r>
            <a:r>
              <a:rPr lang="en-US" altLang="zh-CN" err="1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＝</a:t>
            </a:r>
            <a:r>
              <a:rPr lang="en-US" altLang="zh-CN" i="1" err="1"/>
              <a:t>c</a:t>
            </a:r>
            <a:r>
              <a:rPr lang="en-US" altLang="zh-CN" err="1"/>
              <a:t>(H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＋</a:t>
            </a:r>
            <a:r>
              <a:rPr lang="en-US" altLang="zh-CN" i="1" err="1"/>
              <a:t>c</a:t>
            </a:r>
            <a:r>
              <a:rPr lang="en-US" altLang="zh-CN" err="1"/>
              <a:t>(HS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＋</a:t>
            </a:r>
            <a:r>
              <a:rPr lang="en-US" altLang="zh-CN" i="1"/>
              <a:t>c</a:t>
            </a:r>
            <a:r>
              <a:rPr lang="en-US" altLang="zh-CN"/>
              <a:t>(H</a:t>
            </a:r>
            <a:r>
              <a:rPr lang="en-US" altLang="zh-CN" baseline="-30000"/>
              <a:t>2</a:t>
            </a:r>
            <a:r>
              <a:rPr lang="en-US" altLang="zh-CN"/>
              <a:t>S)</a:t>
            </a:r>
            <a:endParaRPr lang="en-US" altLang="zh-CN"/>
          </a:p>
          <a:p>
            <a:pPr>
              <a:lnSpc>
                <a:spcPct val="115000"/>
              </a:lnSpc>
            </a:pPr>
            <a:endParaRPr lang="zh-CN" altLang="en-US" dirty="0"/>
          </a:p>
          <a:p>
            <a:pPr>
              <a:lnSpc>
                <a:spcPct val="115000"/>
              </a:lnSpc>
            </a:pPr>
            <a:endParaRPr lang="zh-CN" altLang="en-US" dirty="0"/>
          </a:p>
          <a:p>
            <a:pPr>
              <a:lnSpc>
                <a:spcPct val="115000"/>
              </a:lnSpc>
            </a:pPr>
            <a:endParaRPr lang="en-US" altLang="zh-CN"/>
          </a:p>
          <a:p>
            <a:pPr>
              <a:lnSpc>
                <a:spcPct val="115000"/>
              </a:lnSpc>
            </a:pPr>
            <a:r>
              <a:rPr lang="en-US" altLang="zh-CN"/>
              <a:t>C. </a:t>
            </a:r>
            <a:r>
              <a:rPr lang="zh-CN" altLang="en-US" dirty="0"/>
              <a:t>向沉淀</a:t>
            </a:r>
            <a:r>
              <a:rPr lang="en-US" altLang="zh-CN"/>
              <a:t>b</a:t>
            </a:r>
            <a:r>
              <a:rPr lang="zh-CN" altLang="en-US" dirty="0"/>
              <a:t>中滴加氨水发生反应的离子方程式为</a:t>
            </a:r>
            <a:r>
              <a:rPr lang="en-US" altLang="zh-CN" err="1"/>
              <a:t>AgCl</a:t>
            </a:r>
            <a:r>
              <a:rPr lang="zh-CN" altLang="en-US" dirty="0"/>
              <a:t>＋</a:t>
            </a:r>
            <a:r>
              <a:rPr lang="en-US" altLang="zh-CN"/>
              <a:t>2NH</a:t>
            </a:r>
            <a:r>
              <a:rPr lang="en-US" altLang="zh-CN" baseline="-30000"/>
              <a:t>3</a:t>
            </a:r>
            <a:r>
              <a:rPr lang="en-US" altLang="zh-CN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/>
              <a:t>H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br>
              <a:rPr lang="en-US" altLang="zh-CN"/>
            </a:br>
            <a:r>
              <a:rPr lang="en-US" altLang="zh-CN"/>
              <a:t>===[Ag(NH</a:t>
            </a:r>
            <a:r>
              <a:rPr lang="en-US" altLang="zh-CN" baseline="-30000"/>
              <a:t>3</a:t>
            </a:r>
            <a:r>
              <a:rPr lang="en-US" altLang="zh-CN"/>
              <a:t>)</a:t>
            </a:r>
            <a:r>
              <a:rPr lang="en-US" altLang="zh-CN" baseline="-30000"/>
              <a:t>2</a:t>
            </a:r>
            <a:r>
              <a:rPr lang="en-US" altLang="zh-CN"/>
              <a:t>]</a:t>
            </a:r>
            <a:r>
              <a:rPr lang="zh-CN" altLang="en-US" baseline="30000" dirty="0"/>
              <a:t>＋</a:t>
            </a:r>
            <a:r>
              <a:rPr lang="zh-CN" altLang="en-US" dirty="0"/>
              <a:t>＋</a:t>
            </a:r>
            <a:r>
              <a:rPr lang="en-US" altLang="zh-CN" err="1"/>
              <a:t>Cl</a:t>
            </a:r>
            <a:r>
              <a:rPr lang="zh-CN" altLang="en-US" baseline="30000" dirty="0"/>
              <a:t>－</a:t>
            </a:r>
            <a:r>
              <a:rPr lang="zh-CN" altLang="en-US" dirty="0"/>
              <a:t>＋</a:t>
            </a:r>
            <a:r>
              <a:rPr lang="en-US" altLang="zh-CN"/>
              <a:t>2H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endParaRPr lang="en-US" altLang="zh-CN"/>
          </a:p>
          <a:p>
            <a:pPr>
              <a:lnSpc>
                <a:spcPct val="115000"/>
              </a:lnSpc>
            </a:pPr>
            <a:r>
              <a:rPr lang="en-US" altLang="zh-CN"/>
              <a:t>D. </a:t>
            </a:r>
            <a:r>
              <a:rPr lang="zh-CN" altLang="en-US" dirty="0"/>
              <a:t>从实验现象可知该温度下</a:t>
            </a:r>
            <a:r>
              <a:rPr lang="en-US" altLang="zh-CN" i="1"/>
              <a:t>K</a:t>
            </a:r>
            <a:r>
              <a:rPr lang="en-US" altLang="zh-CN" baseline="-30000"/>
              <a:t>sp</a:t>
            </a:r>
            <a:r>
              <a:rPr lang="en-US" altLang="zh-CN"/>
              <a:t>(Ag</a:t>
            </a:r>
            <a:r>
              <a:rPr lang="en-US" altLang="zh-CN" baseline="-30000"/>
              <a:t>2</a:t>
            </a:r>
            <a:r>
              <a:rPr lang="en-US" altLang="zh-CN"/>
              <a:t>S)</a:t>
            </a:r>
            <a:r>
              <a:rPr lang="zh-CN" altLang="en-US" dirty="0"/>
              <a:t>＞</a:t>
            </a:r>
            <a:r>
              <a:rPr lang="en-US" altLang="zh-CN" i="1"/>
              <a:t>K</a:t>
            </a:r>
            <a:r>
              <a:rPr lang="en-US" altLang="zh-CN" baseline="-30000"/>
              <a:t>sp</a:t>
            </a:r>
            <a:r>
              <a:rPr lang="en-US" altLang="zh-CN"/>
              <a:t>(Ag</a:t>
            </a:r>
            <a:r>
              <a:rPr lang="en-US" altLang="zh-CN" baseline="-30000"/>
              <a:t>2</a:t>
            </a:r>
            <a:r>
              <a:rPr lang="en-US" altLang="zh-CN"/>
              <a:t>SO</a:t>
            </a:r>
            <a:r>
              <a:rPr lang="en-US" altLang="zh-CN" baseline="-30000"/>
              <a:t>4</a:t>
            </a:r>
            <a:r>
              <a:rPr lang="en-US" altLang="zh-CN"/>
              <a:t>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44034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5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6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7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8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9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40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44041" name="对象 6635533"/>
          <p:cNvGraphicFramePr/>
          <p:nvPr/>
        </p:nvGraphicFramePr>
        <p:xfrm>
          <a:off x="334963" y="2924175"/>
          <a:ext cx="1152048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6" imgW="11522710" imgH="1982470" progId="Word.Document.8">
                  <p:embed/>
                </p:oleObj>
              </mc:Choice>
              <mc:Fallback>
                <p:oleObj name="" r:id="rId6" imgW="11522710" imgH="1982470" progId="Word.Document.8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4963" y="2924175"/>
                        <a:ext cx="11520487" cy="1981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5535" name="矩形 6635534"/>
          <p:cNvSpPr/>
          <p:nvPr/>
        </p:nvSpPr>
        <p:spPr>
          <a:xfrm>
            <a:off x="5951538" y="191611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文本占位符 6636545"/>
          <p:cNvSpPr/>
          <p:nvPr>
            <p:ph idx="1"/>
          </p:nvPr>
        </p:nvSpPr>
        <p:spPr>
          <a:xfrm>
            <a:off x="204788" y="736600"/>
            <a:ext cx="11779250" cy="1289050"/>
          </a:xfrm>
          <a:ln/>
        </p:spPr>
        <p:txBody>
          <a:bodyPr anchor="t" anchorCtr="0">
            <a:spAutoFit/>
          </a:bodyPr>
          <a:p>
            <a:r>
              <a:rPr lang="en-US" altLang="zh-CN"/>
              <a:t>3. </a:t>
            </a:r>
            <a:r>
              <a:rPr lang="zh-CN" altLang="en-US" dirty="0"/>
              <a:t>向</a:t>
            </a:r>
            <a:r>
              <a:rPr lang="en-US" altLang="zh-CN"/>
              <a:t>0.2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C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r>
              <a:rPr lang="en-US" altLang="zh-CN" baseline="-30000"/>
              <a:t>4</a:t>
            </a:r>
            <a:r>
              <a:rPr lang="zh-CN" altLang="en-US" dirty="0"/>
              <a:t>溶液中加入等体积</a:t>
            </a:r>
            <a:r>
              <a:rPr lang="en-US" altLang="zh-CN"/>
              <a:t>0.2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zh-CN" altLang="en-US" dirty="0"/>
              <a:t>盐酸，测得混合后溶液的</a:t>
            </a:r>
            <a:r>
              <a:rPr lang="en-US" altLang="zh-CN"/>
              <a:t>pH</a:t>
            </a:r>
            <a:r>
              <a:rPr lang="en-US" altLang="zh-CN"/>
              <a:t>≈</a:t>
            </a:r>
            <a:r>
              <a:rPr lang="en-US" altLang="zh-CN"/>
              <a:t>5.5</a:t>
            </a:r>
            <a:r>
              <a:rPr lang="zh-CN" altLang="en-US" dirty="0"/>
              <a:t>。下列说法正确的是</a:t>
            </a:r>
            <a:r>
              <a:rPr lang="en-US" altLang="zh-CN"/>
              <a:t>(        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46082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3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4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5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6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7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6088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46089" name="对象 6636557"/>
          <p:cNvGraphicFramePr/>
          <p:nvPr/>
        </p:nvGraphicFramePr>
        <p:xfrm>
          <a:off x="334963" y="2105025"/>
          <a:ext cx="11520487" cy="370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6" imgW="11522710" imgH="3703320" progId="Word.Document.8">
                  <p:embed/>
                </p:oleObj>
              </mc:Choice>
              <mc:Fallback>
                <p:oleObj name="" r:id="rId6" imgW="11522710" imgH="3703320" progId="Word.Document.8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4963" y="2105025"/>
                        <a:ext cx="11520487" cy="3700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6559" name="矩形 6636558"/>
          <p:cNvSpPr/>
          <p:nvPr/>
        </p:nvSpPr>
        <p:spPr>
          <a:xfrm>
            <a:off x="6743700" y="1506538"/>
            <a:ext cx="4206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pt-BR" altLang="zh-CN" b="1" dirty="0">
                <a:latin typeface="Times New Roman" panose="02020603050405020304" pitchFamily="18" charset="0"/>
              </a:rPr>
              <a:t>B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65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50770" y="980440"/>
            <a:ext cx="6212840" cy="43878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10590" y="260350"/>
            <a:ext cx="1174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4.</a:t>
            </a:r>
            <a:endParaRPr lang="zh-CN" altLang="en-US" sz="3600" b="1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910590" y="260350"/>
            <a:ext cx="1174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5.</a:t>
            </a:r>
            <a:endParaRPr lang="zh-CN" altLang="en-US" sz="3600" b="1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58870" y="641985"/>
            <a:ext cx="5220335" cy="53905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910590" y="260350"/>
            <a:ext cx="1174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6.</a:t>
            </a:r>
            <a:endParaRPr lang="zh-CN" altLang="en-US" sz="3600" b="1"/>
          </a:p>
        </p:txBody>
      </p:sp>
      <p:pic>
        <p:nvPicPr>
          <p:cNvPr id="53257" name="图片 6639630" descr="C:/Users/Administrator/Desktop/《二轮总复习》化学/22ELHX191.TI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r:link="rId3"/>
          <a:stretch>
            <a:fillRect/>
          </a:stretch>
        </p:blipFill>
        <p:spPr>
          <a:xfrm>
            <a:off x="1198880" y="1124585"/>
            <a:ext cx="9484360" cy="49155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文本占位符 6640641"/>
          <p:cNvSpPr/>
          <p:nvPr>
            <p:ph idx="1"/>
          </p:nvPr>
        </p:nvSpPr>
        <p:spPr>
          <a:xfrm>
            <a:off x="204788" y="63500"/>
            <a:ext cx="11779250" cy="1289050"/>
          </a:xfrm>
          <a:ln/>
        </p:spPr>
        <p:txBody>
          <a:bodyPr anchor="t" anchorCtr="0">
            <a:spAutoFit/>
          </a:bodyPr>
          <a:p>
            <a:r>
              <a:rPr lang="en-US" altLang="zh-CN"/>
              <a:t>7.  </a:t>
            </a:r>
            <a:r>
              <a:rPr lang="en-US" altLang="zh-CN">
                <a:ea typeface="仿宋_GB2312" pitchFamily="49" charset="-122"/>
              </a:rPr>
              <a:t>(2022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南通第一次调研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室温下，通过下列实验探究</a:t>
            </a:r>
            <a:r>
              <a:rPr lang="en-US" altLang="zh-CN"/>
              <a:t>NH</a:t>
            </a:r>
            <a:r>
              <a:rPr lang="en-US" altLang="zh-CN" baseline="-30000"/>
              <a:t>4</a:t>
            </a:r>
            <a:r>
              <a:rPr lang="en-US" altLang="zh-CN"/>
              <a:t>Fe(SO</a:t>
            </a:r>
            <a:r>
              <a:rPr lang="en-US" altLang="zh-CN" baseline="-30000"/>
              <a:t>4</a:t>
            </a:r>
            <a:r>
              <a:rPr lang="en-US" altLang="zh-CN"/>
              <a:t>)</a:t>
            </a:r>
            <a:r>
              <a:rPr lang="en-US" altLang="zh-CN" baseline="-30000"/>
              <a:t>2</a:t>
            </a:r>
            <a:r>
              <a:rPr lang="zh-CN" altLang="en-US" dirty="0"/>
              <a:t>溶液的性质。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57346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47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48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49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50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51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7352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6640716" name="表格 6640715"/>
          <p:cNvGraphicFramePr/>
          <p:nvPr/>
        </p:nvGraphicFramePr>
        <p:xfrm>
          <a:off x="315913" y="1446213"/>
          <a:ext cx="11568113" cy="4724400"/>
        </p:xfrm>
        <a:graphic>
          <a:graphicData uri="http://schemas.openxmlformats.org/drawingml/2006/table">
            <a:tbl>
              <a:tblPr/>
              <a:tblGrid>
                <a:gridCol w="976313"/>
                <a:gridCol w="10591800"/>
              </a:tblGrid>
              <a:tr h="623888"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实验操作和现象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7"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用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试纸测定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NH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Fe(SO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溶液的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mL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Fe(SO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溶液中加入过量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Ba(OH)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溶液，有沉淀生成，微热，产生有刺激性气味的气体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7"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mL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NH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Fe(SO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溶液中滴加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mL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溶液，有黄色和黑色的混合沉淀物生成，静置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p>
                      <a:pPr algn="ctr"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25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Mg(OH)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悬浊液中滴入几滴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Fe(SO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溶液，部分白色沉淀变成红褐色，静置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69" name="文本占位符 6688769"/>
          <p:cNvSpPr/>
          <p:nvPr>
            <p:ph idx="1"/>
          </p:nvPr>
        </p:nvSpPr>
        <p:spPr>
          <a:xfrm>
            <a:off x="204788" y="793750"/>
            <a:ext cx="11779250" cy="4795838"/>
          </a:xfrm>
          <a:ln/>
        </p:spPr>
        <p:txBody>
          <a:bodyPr anchor="t" anchorCtr="0">
            <a:spAutoFit/>
          </a:bodyPr>
          <a:p>
            <a:r>
              <a:rPr lang="zh-CN" altLang="en-US" dirty="0"/>
              <a:t>下列有关说法正确的是</a:t>
            </a:r>
            <a:r>
              <a:rPr lang="en-US" altLang="zh-CN"/>
              <a:t>(        )</a:t>
            </a:r>
            <a:endParaRPr lang="en-US" altLang="zh-CN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r>
              <a:rPr lang="en-US" altLang="zh-CN"/>
              <a:t>C. </a:t>
            </a:r>
            <a:r>
              <a:rPr lang="zh-CN" altLang="en-US" dirty="0"/>
              <a:t>实验</a:t>
            </a:r>
            <a:r>
              <a:rPr lang="en-US" altLang="zh-CN"/>
              <a:t>3</a:t>
            </a:r>
            <a:r>
              <a:rPr lang="zh-CN" altLang="en-US" dirty="0"/>
              <a:t>所得上层清液中存在：</a:t>
            </a:r>
            <a:r>
              <a:rPr lang="en-US" altLang="zh-CN" i="1" err="1"/>
              <a:t>c</a:t>
            </a:r>
            <a:r>
              <a:rPr lang="en-US" altLang="zh-CN" err="1"/>
              <a:t>(Na</a:t>
            </a:r>
            <a:r>
              <a:rPr lang="zh-CN" altLang="en-US" baseline="30000" dirty="0"/>
              <a:t>＋</a:t>
            </a:r>
            <a:r>
              <a:rPr lang="en-US" altLang="zh-CN"/>
              <a:t>)&gt;2[</a:t>
            </a:r>
            <a:r>
              <a:rPr lang="en-US" altLang="zh-CN" i="1"/>
              <a:t>c</a:t>
            </a:r>
            <a:r>
              <a:rPr lang="en-US" altLang="zh-CN"/>
              <a:t>(H</a:t>
            </a:r>
            <a:r>
              <a:rPr lang="en-US" altLang="zh-CN" baseline="-30000"/>
              <a:t>2</a:t>
            </a:r>
            <a:r>
              <a:rPr lang="en-US" altLang="zh-CN"/>
              <a:t>S)</a:t>
            </a:r>
            <a:r>
              <a:rPr lang="zh-CN" altLang="en-US" dirty="0"/>
              <a:t>＋</a:t>
            </a:r>
            <a:r>
              <a:rPr lang="en-US" altLang="zh-CN" i="1" err="1"/>
              <a:t>c</a:t>
            </a:r>
            <a:r>
              <a:rPr lang="en-US" altLang="zh-CN" err="1"/>
              <a:t>(HS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＋</a:t>
            </a:r>
            <a:r>
              <a:rPr lang="en-US" altLang="zh-CN" i="1"/>
              <a:t>c</a:t>
            </a:r>
            <a:r>
              <a:rPr lang="en-US" altLang="zh-CN"/>
              <a:t>(S</a:t>
            </a:r>
            <a:r>
              <a:rPr lang="en-US" altLang="zh-CN" baseline="30000"/>
              <a:t>2</a:t>
            </a:r>
            <a:r>
              <a:rPr lang="zh-CN" altLang="en-US" baseline="30000" dirty="0"/>
              <a:t>－</a:t>
            </a:r>
            <a:r>
              <a:rPr lang="en-US" altLang="zh-CN"/>
              <a:t>)]</a:t>
            </a:r>
            <a:endParaRPr lang="en-US" altLang="zh-CN"/>
          </a:p>
          <a:p>
            <a:r>
              <a:rPr lang="en-US" altLang="zh-CN"/>
              <a:t>D. </a:t>
            </a:r>
            <a:r>
              <a:rPr lang="zh-CN" altLang="en-US" dirty="0"/>
              <a:t>实验</a:t>
            </a:r>
            <a:r>
              <a:rPr lang="en-US" altLang="zh-CN"/>
              <a:t>4</a:t>
            </a:r>
            <a:r>
              <a:rPr lang="zh-CN" altLang="en-US" dirty="0"/>
              <a:t>所得上层清液中存在：</a:t>
            </a:r>
            <a:r>
              <a:rPr lang="en-US" altLang="zh-CN" i="1"/>
              <a:t>c</a:t>
            </a:r>
            <a:r>
              <a:rPr lang="en-US" altLang="zh-CN"/>
              <a:t>(Mg</a:t>
            </a:r>
            <a:r>
              <a:rPr lang="en-US" altLang="zh-CN" baseline="30000"/>
              <a:t>2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en-US" altLang="zh-CN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i="1"/>
              <a:t>c</a:t>
            </a:r>
            <a:r>
              <a:rPr lang="en-US" altLang="zh-CN" baseline="30000"/>
              <a:t>2</a:t>
            </a:r>
            <a:r>
              <a:rPr lang="en-US" altLang="zh-CN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)&lt;</a:t>
            </a:r>
            <a:r>
              <a:rPr lang="en-US" altLang="zh-CN" i="1"/>
              <a:t>K</a:t>
            </a:r>
            <a:r>
              <a:rPr lang="en-US" altLang="zh-CN" baseline="-30000"/>
              <a:t>sp</a:t>
            </a:r>
            <a:r>
              <a:rPr lang="en-US" altLang="zh-CN"/>
              <a:t>[Mg(OH)</a:t>
            </a:r>
            <a:r>
              <a:rPr lang="en-US" altLang="zh-CN" baseline="-30000"/>
              <a:t>2</a:t>
            </a:r>
            <a:r>
              <a:rPr lang="en-US" altLang="zh-CN"/>
              <a:t>]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58370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1" name="2">
            <a:hlinkClick r:id="rId2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2" name="2">
            <a:hlinkClick r:id="rId2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3" name="1">
            <a:hlinkClick r:id="rId3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4" name="2">
            <a:hlinkClick r:id="rId4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5" name="2">
            <a:hlinkClick r:id="rId5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8376" name="1">
            <a:hlinkClick r:id="rId2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58377" name="对象 6688781"/>
          <p:cNvGraphicFramePr/>
          <p:nvPr/>
        </p:nvGraphicFramePr>
        <p:xfrm>
          <a:off x="341313" y="1557338"/>
          <a:ext cx="11382375" cy="275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6" imgW="11522710" imgH="2799715" progId="Word.Document.8">
                  <p:embed/>
                </p:oleObj>
              </mc:Choice>
              <mc:Fallback>
                <p:oleObj name="" r:id="rId6" imgW="11522710" imgH="2799715" progId="Word.Document.8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1313" y="1557338"/>
                        <a:ext cx="11382375" cy="27574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88783" name="矩形 6688782"/>
          <p:cNvSpPr/>
          <p:nvPr/>
        </p:nvSpPr>
        <p:spPr>
          <a:xfrm>
            <a:off x="4862513" y="9652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8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878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0418" name="TextBox 2"/>
          <p:cNvSpPr txBox="1"/>
          <p:nvPr/>
        </p:nvSpPr>
        <p:spPr>
          <a:xfrm>
            <a:off x="-17462" y="2270125"/>
            <a:ext cx="5967412" cy="14462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8800" b="1" dirty="0">
                <a:solidFill>
                  <a:srgbClr val="777777"/>
                </a:solidFill>
                <a:latin typeface="微软雅黑" panose="020B0503020204020204" charset="-122"/>
                <a:ea typeface="微软雅黑" panose="020B0503020204020204" charset="-122"/>
              </a:rPr>
              <a:t>谢谢观看</a:t>
            </a:r>
            <a:endParaRPr lang="zh-CN" altLang="en-US" sz="8800" b="1" dirty="0">
              <a:solidFill>
                <a:srgbClr val="777777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419" name="Rectangle 6"/>
          <p:cNvSpPr/>
          <p:nvPr/>
        </p:nvSpPr>
        <p:spPr>
          <a:xfrm>
            <a:off x="1401763" y="4078288"/>
            <a:ext cx="6708775" cy="646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en-US" altLang="zh-CN" sz="3600">
                <a:solidFill>
                  <a:srgbClr val="777777"/>
                </a:solidFill>
                <a:latin typeface="EU-HX" pitchFamily="65" charset="-122"/>
                <a:ea typeface="EU-HX" pitchFamily="65" charset="-122"/>
              </a:rPr>
              <a:t>Thank you for watching</a:t>
            </a:r>
            <a:r>
              <a:rPr lang="en-US" altLang="zh-CN" sz="3600" b="1">
                <a:solidFill>
                  <a:srgbClr val="777777"/>
                </a:solidFill>
                <a:latin typeface="EU-HX" pitchFamily="65" charset="-122"/>
                <a:ea typeface="EU-HX" pitchFamily="65" charset="-122"/>
              </a:rPr>
              <a:t> </a:t>
            </a:r>
            <a:endParaRPr lang="zh-CN" altLang="zh-CN" dirty="0">
              <a:solidFill>
                <a:srgbClr val="777777"/>
              </a:solidFill>
              <a:latin typeface="EU-HX" pitchFamily="65" charset="-122"/>
              <a:ea typeface="EU-HX" pitchFamily="65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占位符 6645761"/>
          <p:cNvSpPr/>
          <p:nvPr>
            <p:ph idx="1"/>
          </p:nvPr>
        </p:nvSpPr>
        <p:spPr>
          <a:xfrm>
            <a:off x="204788" y="311150"/>
            <a:ext cx="11779250" cy="1289050"/>
          </a:xfrm>
          <a:ln/>
        </p:spPr>
        <p:txBody>
          <a:bodyPr anchor="t" anchorCtr="0">
            <a:spAutoFit/>
          </a:bodyPr>
          <a:p>
            <a:r>
              <a:rPr lang="en-US" altLang="zh-CN"/>
              <a:t>2. </a:t>
            </a:r>
            <a:r>
              <a:rPr lang="en-US" altLang="zh-CN">
                <a:ea typeface="仿宋_GB2312" pitchFamily="49" charset="-122"/>
              </a:rPr>
              <a:t>(2021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en-US" altLang="zh-CN"/>
              <a:t>“</a:t>
            </a:r>
            <a:r>
              <a:rPr lang="zh-CN" altLang="en-US" dirty="0">
                <a:ea typeface="仿宋_GB2312" pitchFamily="49" charset="-122"/>
              </a:rPr>
              <a:t>八省联考</a:t>
            </a:r>
            <a:r>
              <a:rPr lang="zh-CN" altLang="en-US" dirty="0"/>
              <a:t>”</a:t>
            </a:r>
            <a:r>
              <a:rPr lang="zh-CN" altLang="en-US" dirty="0">
                <a:ea typeface="仿宋_GB2312" pitchFamily="49" charset="-122"/>
              </a:rPr>
              <a:t>适应卷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室温下，通过下列实验探究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CO</a:t>
            </a:r>
            <a:r>
              <a:rPr lang="en-US" altLang="zh-CN" baseline="-30000"/>
              <a:t>3</a:t>
            </a:r>
            <a:r>
              <a:rPr lang="zh-CN" altLang="en-US" dirty="0"/>
              <a:t>溶液的性质。下列有关说法正确的是</a:t>
            </a:r>
            <a:r>
              <a:rPr lang="en-US" altLang="zh-CN"/>
              <a:t>(        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45827" name="表格 6645826"/>
          <p:cNvGraphicFramePr/>
          <p:nvPr/>
        </p:nvGraphicFramePr>
        <p:xfrm>
          <a:off x="406400" y="1751013"/>
          <a:ext cx="11423650" cy="4341813"/>
        </p:xfrm>
        <a:graphic>
          <a:graphicData uri="http://schemas.openxmlformats.org/drawingml/2006/table">
            <a:tbl>
              <a:tblPr/>
              <a:tblGrid>
                <a:gridCol w="1130300"/>
                <a:gridCol w="10293350"/>
              </a:tblGrid>
              <a:tr h="646113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实验操作和现象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用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试纸测定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溶液的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1738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溶液中加入过量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CaCl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溶液，产生白色沉淀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2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溶液中通入过量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，测得溶液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约为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1738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defTabSz="914400">
                        <a:lnSpc>
                          <a:spcPct val="130000"/>
                        </a:lnSpc>
                        <a:buNone/>
                        <a:tabLst>
                          <a:tab pos="5600700" algn="l"/>
                        </a:tabLst>
                      </a:pP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向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</a:t>
                      </a:r>
                      <a:r>
                        <a:rPr lang="en-US" altLang="zh-CN" sz="2800" b="1" baseline="-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溶液中滴加几滴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0.05 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mol</a:t>
                      </a:r>
                      <a:r>
                        <a:rPr lang="en-US" altLang="zh-CN" sz="2800" b="1" err="1">
                          <a:latin typeface="Courier New" panose="02070309020205020404" pitchFamily="49" charset="0"/>
                          <a:ea typeface="宋体" panose="02010600030101010101" pitchFamily="2" charset="-122"/>
                        </a:rPr>
                        <a:t>·</a:t>
                      </a:r>
                      <a:r>
                        <a:rPr lang="en-US" altLang="zh-CN" sz="2800" b="1" err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lang="zh-CN" altLang="en-US" sz="2800" b="1" baseline="30000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－</a:t>
                      </a:r>
                      <a:r>
                        <a:rPr lang="en-US" altLang="zh-CN" sz="2800" b="1" baseline="3000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altLang="zh-CN" sz="2800" b="1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HCl</a:t>
                      </a:r>
                      <a:r>
                        <a:rPr lang="zh-CN" altLang="en-US" sz="2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，观察不到实验现象</a:t>
                      </a:r>
                      <a:endParaRPr lang="zh-CN" altLang="en-US" dirty="0">
                        <a:latin typeface="Arial" panose="020B0604020202020204" pitchFamily="34" charset="0"/>
                        <a:ea typeface="华文细黑" pitchFamily="2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45828" name="矩形 6645827"/>
          <p:cNvSpPr/>
          <p:nvPr/>
        </p:nvSpPr>
        <p:spPr>
          <a:xfrm>
            <a:off x="5664200" y="108108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r>
              <a:rPr lang="en-US" altLang="zh-CN" b="1">
                <a:latin typeface="Times New Roman" panose="02020603050405020304" pitchFamily="18" charset="0"/>
              </a:rPr>
              <a:t>A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4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占位符 6646785"/>
          <p:cNvSpPr/>
          <p:nvPr>
            <p:ph idx="1"/>
          </p:nvPr>
        </p:nvSpPr>
        <p:spPr>
          <a:xfrm>
            <a:off x="234950" y="3949700"/>
            <a:ext cx="11779250" cy="690563"/>
          </a:xfrm>
          <a:ln/>
        </p:spPr>
        <p:txBody>
          <a:bodyPr anchor="t" anchorCtr="0">
            <a:spAutoFit/>
          </a:bodyPr>
          <a:p>
            <a:r>
              <a:rPr lang="en-US" altLang="zh-CN"/>
              <a:t>D. </a:t>
            </a:r>
            <a:r>
              <a:rPr lang="zh-CN" altLang="en-US" dirty="0"/>
              <a:t>实验</a:t>
            </a:r>
            <a:r>
              <a:rPr lang="en-US" altLang="zh-CN"/>
              <a:t>4</a:t>
            </a:r>
            <a:r>
              <a:rPr lang="zh-CN" altLang="en-US" dirty="0"/>
              <a:t>中反应的化学方程式为</a:t>
            </a:r>
            <a:r>
              <a:rPr lang="en-US" altLang="zh-CN"/>
              <a:t>H</a:t>
            </a:r>
            <a:r>
              <a:rPr lang="zh-CN" altLang="en-US" baseline="30000" dirty="0"/>
              <a:t>＋</a:t>
            </a:r>
            <a:r>
              <a:rPr lang="zh-CN" altLang="en-US" dirty="0"/>
              <a:t>＋</a:t>
            </a:r>
            <a:r>
              <a:rPr lang="en-US" altLang="zh-CN"/>
              <a:t>OH</a:t>
            </a:r>
            <a:r>
              <a:rPr lang="zh-CN" altLang="en-US" baseline="30000" dirty="0"/>
              <a:t>－</a:t>
            </a:r>
            <a:r>
              <a:rPr lang="en-US" altLang="zh-CN"/>
              <a:t>===H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12290" name="对象 6646787"/>
          <p:cNvGraphicFramePr/>
          <p:nvPr/>
        </p:nvGraphicFramePr>
        <p:xfrm>
          <a:off x="334963" y="1557338"/>
          <a:ext cx="11520487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1522710" imgH="2583180" progId="Word.Document.8">
                  <p:embed/>
                </p:oleObj>
              </mc:Choice>
              <mc:Fallback>
                <p:oleObj name="" r:id="rId1" imgW="11522710" imgH="2583180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4963" y="1557338"/>
                        <a:ext cx="11520487" cy="2581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占位符 6647809"/>
          <p:cNvSpPr/>
          <p:nvPr>
            <p:ph idx="1"/>
          </p:nvPr>
        </p:nvSpPr>
        <p:spPr>
          <a:xfrm>
            <a:off x="204788" y="88900"/>
            <a:ext cx="11779250" cy="1887538"/>
          </a:xfrm>
          <a:ln/>
        </p:spPr>
        <p:txBody>
          <a:bodyPr anchor="t" anchorCtr="0">
            <a:spAutoFit/>
          </a:bodyPr>
          <a:p>
            <a:r>
              <a:rPr lang="en-US" altLang="zh-CN"/>
              <a:t>3. </a:t>
            </a:r>
            <a:r>
              <a:rPr lang="en-US" altLang="zh-CN">
                <a:ea typeface="仿宋_GB2312" pitchFamily="49" charset="-122"/>
              </a:rPr>
              <a:t>(2020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室温下，将两种浓度均为</a:t>
            </a:r>
            <a:r>
              <a:rPr lang="en-US" altLang="zh-CN"/>
              <a:t>0.1 </a:t>
            </a:r>
            <a:r>
              <a:rPr lang="en-US" altLang="zh-CN" err="1"/>
              <a:t>mol</a:t>
            </a:r>
            <a:r>
              <a:rPr lang="en-US" altLang="zh-CN" err="1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en-US" altLang="zh-CN" err="1"/>
              <a:t>L</a:t>
            </a:r>
            <a:r>
              <a:rPr lang="zh-CN" altLang="en-US" baseline="30000" dirty="0"/>
              <a:t>－</a:t>
            </a:r>
            <a:r>
              <a:rPr lang="en-US" altLang="zh-CN" baseline="30000"/>
              <a:t>1</a:t>
            </a:r>
            <a:r>
              <a:rPr lang="zh-CN" altLang="en-US" dirty="0"/>
              <a:t>的溶液等体积混合，若溶液混合引起的体积变化可忽略，下列各混合溶液中微粒物质的量浓度关系正确的是</a:t>
            </a:r>
            <a:r>
              <a:rPr lang="en-US" altLang="zh-CN"/>
              <a:t>(        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14338" name="对象 6647811"/>
          <p:cNvGraphicFramePr/>
          <p:nvPr/>
        </p:nvGraphicFramePr>
        <p:xfrm>
          <a:off x="334963" y="2032000"/>
          <a:ext cx="11520487" cy="434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1522710" imgH="4351020" progId="Word.Document.8">
                  <p:embed/>
                </p:oleObj>
              </mc:Choice>
              <mc:Fallback>
                <p:oleObj name="" r:id="rId1" imgW="11522710" imgH="435102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4963" y="2032000"/>
                        <a:ext cx="11520487" cy="4349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47813" name="矩形 6647812"/>
          <p:cNvSpPr/>
          <p:nvPr/>
        </p:nvSpPr>
        <p:spPr>
          <a:xfrm>
            <a:off x="3668713" y="1441450"/>
            <a:ext cx="6985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AD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78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6385" name="对象 6649859"/>
          <p:cNvGraphicFramePr/>
          <p:nvPr/>
        </p:nvGraphicFramePr>
        <p:xfrm>
          <a:off x="334963" y="358775"/>
          <a:ext cx="11520487" cy="602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1522710" imgH="6024245" progId="Word.Document.8">
                  <p:embed/>
                </p:oleObj>
              </mc:Choice>
              <mc:Fallback>
                <p:oleObj name="" r:id="rId1" imgW="11522710" imgH="6024245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4963" y="358775"/>
                        <a:ext cx="11520487" cy="6022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49861" name="矩形 6649860"/>
          <p:cNvSpPr/>
          <p:nvPr/>
        </p:nvSpPr>
        <p:spPr>
          <a:xfrm>
            <a:off x="6181725" y="2017713"/>
            <a:ext cx="6778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BD</a:t>
            </a:r>
            <a:endParaRPr lang="en-US" altLang="zh-CN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98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占位符 6631425"/>
          <p:cNvSpPr/>
          <p:nvPr>
            <p:ph idx="1"/>
          </p:nvPr>
        </p:nvSpPr>
        <p:spPr>
          <a:xfrm>
            <a:off x="204788" y="879475"/>
            <a:ext cx="11779250" cy="4826000"/>
          </a:xfrm>
          <a:ln/>
        </p:spPr>
        <p:txBody>
          <a:bodyPr anchor="t" anchorCtr="0">
            <a:spAutoFit/>
          </a:bodyPr>
          <a:p>
            <a:r>
              <a:rPr lang="zh-CN" altLang="en-US" dirty="0">
                <a:ea typeface="黑体" panose="02010609060101010101" pitchFamily="2" charset="-122"/>
              </a:rPr>
              <a:t>一、 电解质溶液中微粒浓度的等量关系</a:t>
            </a:r>
            <a:endParaRPr lang="zh-CN" altLang="en-US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r>
              <a:rPr lang="en-US" altLang="zh-CN"/>
              <a:t>1. </a:t>
            </a:r>
            <a:r>
              <a:rPr lang="zh-CN" altLang="en-US" dirty="0"/>
              <a:t>电荷守恒</a:t>
            </a:r>
            <a:endParaRPr lang="zh-CN" altLang="en-US" dirty="0"/>
          </a:p>
          <a:p>
            <a:r>
              <a:rPr lang="en-US" altLang="zh-CN">
                <a:sym typeface="+mn-ea"/>
              </a:rPr>
              <a:t>2. </a:t>
            </a:r>
            <a:r>
              <a:rPr lang="zh-CN" altLang="en-US" dirty="0">
                <a:sym typeface="+mn-ea"/>
              </a:rPr>
              <a:t>物料守恒</a:t>
            </a:r>
            <a:endParaRPr lang="zh-CN" altLang="en-US" dirty="0">
              <a:sym typeface="+mn-ea"/>
            </a:endParaRPr>
          </a:p>
          <a:p>
            <a:r>
              <a:rPr lang="en-US" altLang="zh-CN">
                <a:sym typeface="+mn-ea"/>
              </a:rPr>
              <a:t>3. </a:t>
            </a:r>
            <a:r>
              <a:rPr lang="zh-CN" altLang="en-US" dirty="0">
                <a:sym typeface="+mn-ea"/>
              </a:rPr>
              <a:t>质子守恒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占位符 6656001"/>
          <p:cNvSpPr/>
          <p:nvPr>
            <p:ph idx="1"/>
          </p:nvPr>
        </p:nvSpPr>
        <p:spPr>
          <a:xfrm>
            <a:off x="204788" y="620713"/>
            <a:ext cx="11779250" cy="4795837"/>
          </a:xfrm>
          <a:ln/>
        </p:spPr>
        <p:txBody>
          <a:bodyPr anchor="t" anchorCtr="0">
            <a:spAutoFit/>
          </a:bodyPr>
          <a:p>
            <a:r>
              <a:rPr lang="zh-CN" altLang="en-US" dirty="0">
                <a:ea typeface="黑体" panose="02010609060101010101" pitchFamily="2" charset="-122"/>
              </a:rPr>
              <a:t>二、 溶液中微粒浓度的不等量关系</a:t>
            </a:r>
            <a:endParaRPr lang="zh-CN" altLang="en-US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r>
              <a:rPr lang="en-US" altLang="zh-CN"/>
              <a:t>1. </a:t>
            </a:r>
            <a:r>
              <a:rPr lang="zh-CN" altLang="en-US" dirty="0"/>
              <a:t>三个原则</a:t>
            </a:r>
            <a:endParaRPr lang="zh-CN" altLang="en-US" dirty="0"/>
          </a:p>
          <a:p>
            <a:r>
              <a:rPr lang="en-US" altLang="zh-CN"/>
              <a:t>(1) </a:t>
            </a:r>
            <a:r>
              <a:rPr lang="zh-CN" altLang="en-US" dirty="0"/>
              <a:t>原始物质中微粒浓度大</a:t>
            </a:r>
            <a:endParaRPr lang="zh-CN" altLang="en-US" dirty="0"/>
          </a:p>
          <a:p>
            <a:r>
              <a:rPr lang="zh-CN" altLang="en-US" dirty="0"/>
              <a:t>①</a:t>
            </a:r>
            <a:r>
              <a:rPr lang="zh-CN" altLang="en-US" dirty="0"/>
              <a:t>盐在溶液中主要以离子形式存在</a:t>
            </a:r>
            <a:endParaRPr lang="zh-CN" altLang="en-US" dirty="0"/>
          </a:p>
          <a:p>
            <a:r>
              <a:rPr lang="zh-CN" altLang="en-US" dirty="0"/>
              <a:t>②</a:t>
            </a:r>
            <a:r>
              <a:rPr lang="zh-CN" altLang="en-US" dirty="0"/>
              <a:t>弱酸或弱碱在溶液中主要以分子形式存在</a:t>
            </a:r>
            <a:endParaRPr lang="zh-CN" altLang="en-US" dirty="0"/>
          </a:p>
          <a:p>
            <a:r>
              <a:rPr lang="en-US" altLang="zh-CN"/>
              <a:t>(2) </a:t>
            </a:r>
            <a:r>
              <a:rPr lang="zh-CN" altLang="en-US" dirty="0"/>
              <a:t>化学式中个数多的微粒浓度大</a:t>
            </a:r>
            <a:endParaRPr lang="zh-CN" altLang="en-US" dirty="0"/>
          </a:p>
          <a:p>
            <a:r>
              <a:rPr lang="en-US" altLang="zh-CN"/>
              <a:t>(3) </a:t>
            </a:r>
            <a:r>
              <a:rPr lang="zh-CN" altLang="en-US" dirty="0"/>
              <a:t>主要反应生成的微粒浓度大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文本占位符 6657025"/>
          <p:cNvSpPr/>
          <p:nvPr>
            <p:ph idx="1"/>
          </p:nvPr>
        </p:nvSpPr>
        <p:spPr>
          <a:xfrm>
            <a:off x="204788" y="549275"/>
            <a:ext cx="11779250" cy="4710113"/>
          </a:xfrm>
          <a:ln/>
        </p:spPr>
        <p:txBody>
          <a:bodyPr anchor="t" anchorCtr="0">
            <a:spAutoFit/>
          </a:bodyPr>
          <a:p>
            <a:r>
              <a:rPr lang="en-US" altLang="zh-CN"/>
              <a:t>2. </a:t>
            </a:r>
            <a:r>
              <a:rPr lang="zh-CN" altLang="en-US" dirty="0"/>
              <a:t>一个忽略：弱酸</a:t>
            </a:r>
            <a:r>
              <a:rPr lang="en-US" altLang="zh-CN"/>
              <a:t>(</a:t>
            </a:r>
            <a:r>
              <a:rPr lang="zh-CN" altLang="en-US" dirty="0"/>
              <a:t>碱</a:t>
            </a:r>
            <a:r>
              <a:rPr lang="en-US" altLang="zh-CN"/>
              <a:t>)</a:t>
            </a:r>
            <a:r>
              <a:rPr lang="zh-CN" altLang="en-US" dirty="0"/>
              <a:t>及其相应盐的混合物，相互抑制，忽略程度小的平衡</a:t>
            </a:r>
            <a:endParaRPr lang="zh-CN" altLang="en-US" dirty="0"/>
          </a:p>
          <a:p>
            <a:r>
              <a:rPr lang="en-US" altLang="zh-CN"/>
              <a:t>(1) CH</a:t>
            </a:r>
            <a:r>
              <a:rPr lang="en-US" altLang="zh-CN" baseline="-30000"/>
              <a:t>3</a:t>
            </a:r>
            <a:r>
              <a:rPr lang="en-US" altLang="zh-CN"/>
              <a:t>COONa</a:t>
            </a:r>
            <a:r>
              <a:rPr lang="zh-CN" altLang="en-US" dirty="0"/>
              <a:t>＋</a:t>
            </a:r>
            <a:r>
              <a:rPr lang="en-US" altLang="zh-CN"/>
              <a:t>CH</a:t>
            </a:r>
            <a:r>
              <a:rPr lang="en-US" altLang="zh-CN" baseline="-30000"/>
              <a:t>3</a:t>
            </a:r>
            <a:r>
              <a:rPr lang="en-US" altLang="zh-CN"/>
              <a:t>COOH(1</a:t>
            </a:r>
            <a:r>
              <a:rPr lang="en-US" altLang="zh-CN"/>
              <a:t>∶</a:t>
            </a:r>
            <a:r>
              <a:rPr lang="en-US" altLang="zh-CN"/>
              <a:t>1)</a:t>
            </a:r>
            <a:endParaRPr lang="en-US" altLang="zh-CN"/>
          </a:p>
          <a:p>
            <a:r>
              <a:rPr lang="en-US" altLang="zh-CN"/>
              <a:t>①</a:t>
            </a:r>
            <a:r>
              <a:rPr lang="zh-CN" altLang="en-US" dirty="0"/>
              <a:t>酸碱性：酸性，电离＞水解，忽略水解</a:t>
            </a:r>
            <a:endParaRPr lang="zh-CN" altLang="en-US" dirty="0"/>
          </a:p>
          <a:p>
            <a:r>
              <a:rPr lang="zh-CN" altLang="en-US" dirty="0"/>
              <a:t>②</a:t>
            </a:r>
            <a:r>
              <a:rPr lang="zh-CN" altLang="en-US" dirty="0"/>
              <a:t>大小关系：</a:t>
            </a:r>
            <a:r>
              <a:rPr lang="en-US" altLang="zh-CN" i="1"/>
              <a:t>c</a:t>
            </a:r>
            <a:r>
              <a:rPr lang="en-US" altLang="zh-CN"/>
              <a:t>(CH</a:t>
            </a:r>
            <a:r>
              <a:rPr lang="en-US" altLang="zh-CN" baseline="-30000"/>
              <a:t>3</a:t>
            </a:r>
            <a:r>
              <a:rPr lang="en-US" altLang="zh-CN"/>
              <a:t>COO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(Na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/>
              <a:t>c</a:t>
            </a:r>
            <a:r>
              <a:rPr lang="en-US" altLang="zh-CN"/>
              <a:t>(CH</a:t>
            </a:r>
            <a:r>
              <a:rPr lang="en-US" altLang="zh-CN" baseline="-30000"/>
              <a:t>3</a:t>
            </a:r>
            <a:r>
              <a:rPr lang="en-US" altLang="zh-CN"/>
              <a:t>COOH)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(H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＞</a:t>
            </a:r>
            <a:r>
              <a:rPr lang="en-US" altLang="zh-CN" i="1" err="1"/>
              <a:t>c</a:t>
            </a:r>
            <a:r>
              <a:rPr lang="en-US" altLang="zh-CN" err="1"/>
              <a:t>(OH</a:t>
            </a:r>
            <a:r>
              <a:rPr lang="zh-CN" altLang="en-US" baseline="30000" dirty="0"/>
              <a:t>－</a:t>
            </a:r>
            <a:r>
              <a:rPr lang="en-US" altLang="zh-CN"/>
              <a:t>)</a:t>
            </a:r>
            <a:endParaRPr lang="pt-BR" altLang="zh-CN" dirty="0"/>
          </a:p>
          <a:p>
            <a:r>
              <a:rPr lang="pt-BR" altLang="zh-CN" dirty="0"/>
              <a:t>(2) NH</a:t>
            </a:r>
            <a:r>
              <a:rPr lang="pt-BR" altLang="zh-CN" baseline="-30000" dirty="0"/>
              <a:t>4</a:t>
            </a:r>
            <a:r>
              <a:rPr lang="pt-BR" altLang="zh-CN" dirty="0"/>
              <a:t>Cl</a:t>
            </a:r>
            <a:r>
              <a:rPr lang="zh-CN" altLang="pt-BR" dirty="0"/>
              <a:t>和</a:t>
            </a:r>
            <a:r>
              <a:rPr lang="pt-BR" altLang="zh-CN" dirty="0"/>
              <a:t>NH</a:t>
            </a:r>
            <a:r>
              <a:rPr lang="pt-BR" altLang="zh-CN" baseline="-30000" dirty="0"/>
              <a:t>3</a:t>
            </a:r>
            <a:r>
              <a:rPr lang="pt-BR" altLang="zh-CN" dirty="0">
                <a:latin typeface="Courier New" panose="02070309020205020404" pitchFamily="49" charset="0"/>
                <a:ea typeface="Times New Roman" panose="02020603050405020304" pitchFamily="18" charset="0"/>
              </a:rPr>
              <a:t>·</a:t>
            </a:r>
            <a:r>
              <a:rPr lang="pt-BR" altLang="zh-CN" dirty="0"/>
              <a:t>H</a:t>
            </a:r>
            <a:r>
              <a:rPr lang="pt-BR" altLang="zh-CN" baseline="-30000" dirty="0"/>
              <a:t>2</a:t>
            </a:r>
            <a:r>
              <a:rPr lang="pt-BR" altLang="zh-CN" dirty="0"/>
              <a:t>O(1</a:t>
            </a:r>
            <a:r>
              <a:rPr lang="pt-BR" altLang="zh-CN" dirty="0"/>
              <a:t>∶</a:t>
            </a:r>
            <a:r>
              <a:rPr lang="pt-BR" altLang="zh-CN" dirty="0"/>
              <a:t>1)</a:t>
            </a:r>
            <a:endParaRPr lang="en-US" altLang="zh-CN"/>
          </a:p>
          <a:p>
            <a:r>
              <a:rPr lang="en-US" altLang="zh-CN"/>
              <a:t>①</a:t>
            </a:r>
            <a:r>
              <a:rPr lang="zh-CN" altLang="en-US" dirty="0"/>
              <a:t>酸碱性：碱性，电离＞水解，忽略水解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24578" name="对象 6657026"/>
          <p:cNvGraphicFramePr/>
          <p:nvPr/>
        </p:nvGraphicFramePr>
        <p:xfrm>
          <a:off x="306388" y="5464175"/>
          <a:ext cx="115204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11522710" imgH="646430" progId="Word.Document.8">
                  <p:embed/>
                </p:oleObj>
              </mc:Choice>
              <mc:Fallback>
                <p:oleObj name="" r:id="rId1" imgW="11522710" imgH="646430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6388" y="5464175"/>
                        <a:ext cx="11520487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PLACING_PICTURE_USER_VIEWPORT" val="{&quot;height&quot;:4205,&quot;width&quot;:4875}"/>
</p:tagLst>
</file>

<file path=ppt/tags/tag2.xml><?xml version="1.0" encoding="utf-8"?>
<p:tagLst xmlns:p="http://schemas.openxmlformats.org/presentationml/2006/main">
  <p:tag name="KSO_WM_UNIT_TABLE_BEAUTIFY" val="smartTable{2ce30f2a-3013-4c3b-a5e7-c0dffcae5963}"/>
</p:tagLst>
</file>

<file path=ppt/tags/tag3.xml><?xml version="1.0" encoding="utf-8"?>
<p:tagLst xmlns:p="http://schemas.openxmlformats.org/presentationml/2006/main">
  <p:tag name="KSO_WM_UNIT_TABLE_BEAUTIFY" val="smartTable{b299ef77-30c5-4bec-83d9-48b89b8600fd}"/>
</p:tagLst>
</file>

<file path=ppt/tags/tag4.xml><?xml version="1.0" encoding="utf-8"?>
<p:tagLst xmlns:p="http://schemas.openxmlformats.org/presentationml/2006/main">
  <p:tag name="KSO_WM_BEAUTIFY_FLAG" val=""/>
  <p:tag name="KSO_WM_UNIT_PLACING_PICTURE_USER_VIEWPORT" val="{&quot;height&quot;:3750,&quot;width&quot;:5310}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PP_MARK_KEY" val="9bde0a3c-24e8-4b04-ad4a-4b230f022196"/>
  <p:tag name="COMMONDATA" val="eyJoZGlkIjoiM2NjYjYyNDZjODJiYmJmNmM0MjJmYTU1MmJjMjAxZGYifQ=="/>
</p:tagLst>
</file>

<file path=ppt/theme/theme1.xml><?xml version="1.0" encoding="utf-8"?>
<a:theme xmlns:a="http://schemas.openxmlformats.org/drawingml/2006/main" name="1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方正小标宋简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方正小标宋简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2856</Words>
  <Application>WPS 演示</Application>
  <PresentationFormat>自定义</PresentationFormat>
  <Paragraphs>373</Paragraphs>
  <Slides>28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28</vt:i4>
      </vt:variant>
    </vt:vector>
  </HeadingPairs>
  <TitlesOfParts>
    <vt:vector size="57" baseType="lpstr">
      <vt:lpstr>Arial</vt:lpstr>
      <vt:lpstr>宋体</vt:lpstr>
      <vt:lpstr>Wingdings</vt:lpstr>
      <vt:lpstr>方正小标宋简体</vt:lpstr>
      <vt:lpstr>微软雅黑</vt:lpstr>
      <vt:lpstr>Times New Roman</vt:lpstr>
      <vt:lpstr>华文细黑</vt:lpstr>
      <vt:lpstr>华文中宋</vt:lpstr>
      <vt:lpstr>方正小标宋_GBK</vt:lpstr>
      <vt:lpstr>EU-HX</vt:lpstr>
      <vt:lpstr>Courier New</vt:lpstr>
      <vt:lpstr>黑体</vt:lpstr>
      <vt:lpstr>仿宋_GB2312</vt:lpstr>
      <vt:lpstr>仿宋</vt:lpstr>
      <vt:lpstr>Arial Unicode MS</vt:lpstr>
      <vt:lpstr>方正小标宋简体</vt:lpstr>
      <vt:lpstr>1_,</vt:lpstr>
      <vt:lpstr>2_,</vt:lpstr>
      <vt:lpstr>,</vt:lpstr>
      <vt:lpstr>3_,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Bill</dc:creator>
  <cp:lastModifiedBy>馥郁芬芳</cp:lastModifiedBy>
  <cp:revision>1432</cp:revision>
  <dcterms:created xsi:type="dcterms:W3CDTF">2008-03-11T13:01:56Z</dcterms:created>
  <dcterms:modified xsi:type="dcterms:W3CDTF">2023-03-29T12:13:40Z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CA5B40948C7B423BA2EB1E480765A540</vt:lpwstr>
  </property>
  <property fmtid="{D5CDD505-2E9C-101B-9397-08002B2CF9AE}" pid="3" name="KSOProductBuildVer">
    <vt:lpwstr>2052-11.1.0.13703</vt:lpwstr>
  </property>
</Properties>
</file>