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65"/>
  </p:notesMasterIdLst>
  <p:handoutMasterIdLst>
    <p:handoutMasterId r:id="rId66"/>
  </p:handoutMasterIdLst>
  <p:sldIdLst>
    <p:sldId id="2114" r:id="rId2"/>
    <p:sldId id="1927" r:id="rId3"/>
    <p:sldId id="1876" r:id="rId4"/>
    <p:sldId id="2228" r:id="rId5"/>
    <p:sldId id="2229" r:id="rId6"/>
    <p:sldId id="2230" r:id="rId7"/>
    <p:sldId id="2231" r:id="rId8"/>
    <p:sldId id="1929" r:id="rId9"/>
    <p:sldId id="2072" r:id="rId10"/>
    <p:sldId id="2142" r:id="rId11"/>
    <p:sldId id="2205" r:id="rId12"/>
    <p:sldId id="2245" r:id="rId13"/>
    <p:sldId id="2246" r:id="rId14"/>
    <p:sldId id="2211" r:id="rId15"/>
    <p:sldId id="2153" r:id="rId16"/>
    <p:sldId id="2247" r:id="rId17"/>
    <p:sldId id="2077" r:id="rId18"/>
    <p:sldId id="2248" r:id="rId19"/>
    <p:sldId id="2116" r:id="rId20"/>
    <p:sldId id="2078" r:id="rId21"/>
    <p:sldId id="2079" r:id="rId22"/>
    <p:sldId id="2045" r:id="rId23"/>
    <p:sldId id="1985" r:id="rId24"/>
    <p:sldId id="1955" r:id="rId25"/>
    <p:sldId id="2214" r:id="rId26"/>
    <p:sldId id="2013" r:id="rId27"/>
    <p:sldId id="2014" r:id="rId28"/>
    <p:sldId id="2197" r:id="rId29"/>
    <p:sldId id="2015" r:id="rId30"/>
    <p:sldId id="2215" r:id="rId31"/>
    <p:sldId id="2016" r:id="rId32"/>
    <p:sldId id="2239" r:id="rId33"/>
    <p:sldId id="2018" r:id="rId34"/>
    <p:sldId id="2090" r:id="rId35"/>
    <p:sldId id="2019" r:id="rId36"/>
    <p:sldId id="2176" r:id="rId37"/>
    <p:sldId id="2020" r:id="rId38"/>
    <p:sldId id="2177" r:id="rId39"/>
    <p:sldId id="2022" r:id="rId40"/>
    <p:sldId id="2249" r:id="rId41"/>
    <p:sldId id="2023" r:id="rId42"/>
    <p:sldId id="2198" r:id="rId43"/>
    <p:sldId id="2024" r:id="rId44"/>
    <p:sldId id="2025" r:id="rId45"/>
    <p:sldId id="2100" r:id="rId46"/>
    <p:sldId id="2093" r:id="rId47"/>
    <p:sldId id="2101" r:id="rId48"/>
    <p:sldId id="2094" r:id="rId49"/>
    <p:sldId id="2250" r:id="rId50"/>
    <p:sldId id="2102" r:id="rId51"/>
    <p:sldId id="2095" r:id="rId52"/>
    <p:sldId id="2251" r:id="rId53"/>
    <p:sldId id="2253" r:id="rId54"/>
    <p:sldId id="2252" r:id="rId55"/>
    <p:sldId id="2096" r:id="rId56"/>
    <p:sldId id="2257" r:id="rId57"/>
    <p:sldId id="2254" r:id="rId58"/>
    <p:sldId id="2258" r:id="rId59"/>
    <p:sldId id="2255" r:id="rId60"/>
    <p:sldId id="2259" r:id="rId61"/>
    <p:sldId id="2256" r:id="rId62"/>
    <p:sldId id="2244" r:id="rId63"/>
    <p:sldId id="2064" r:id="rId64"/>
  </p:sldIdLst>
  <p:sldSz cx="12190413" cy="6859588"/>
  <p:notesSz cx="6858000" cy="9144000"/>
  <p:defaultTex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7BC14A"/>
    <a:srgbClr val="548D82"/>
    <a:srgbClr val="E0FED6"/>
    <a:srgbClr val="D5FFE8"/>
    <a:srgbClr val="7F7F7F"/>
    <a:srgbClr val="7F0000"/>
    <a:srgbClr val="D8D1C8"/>
    <a:srgbClr val="E5DCD0"/>
    <a:srgbClr val="8C43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79" autoAdjust="0"/>
    <p:restoredTop sz="96405" autoAdjust="0"/>
  </p:normalViewPr>
  <p:slideViewPr>
    <p:cSldViewPr>
      <p:cViewPr varScale="1">
        <p:scale>
          <a:sx n="77" d="100"/>
          <a:sy n="77" d="100"/>
        </p:scale>
        <p:origin x="82" y="254"/>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2826"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pPr/>
              <a:t>2022/7/5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pPr/>
              <a:t>‹#›</a:t>
            </a:fld>
            <a:endParaRPr lang="zh-CN" altLang="en-US"/>
          </a:p>
        </p:txBody>
      </p:sp>
    </p:spTree>
    <p:extLst>
      <p:ext uri="{BB962C8B-B14F-4D97-AF65-F5344CB8AC3E}">
        <p14:creationId xmlns:p14="http://schemas.microsoft.com/office/powerpoint/2010/main" val="723669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pPr/>
              <a:t>2022/7/5</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pPr/>
              <a:t>‹#›</a:t>
            </a:fld>
            <a:endParaRPr lang="zh-CN" altLang="en-US"/>
          </a:p>
        </p:txBody>
      </p:sp>
    </p:spTree>
    <p:extLst>
      <p:ext uri="{BB962C8B-B14F-4D97-AF65-F5344CB8AC3E}">
        <p14:creationId xmlns:p14="http://schemas.microsoft.com/office/powerpoint/2010/main" val="1916352994"/>
      </p:ext>
    </p:extLst>
  </p:cSld>
  <p:clrMap bg1="lt1" tx1="dk1" bg2="lt2" tx2="dk2" accent1="accent1" accent2="accent2" accent3="accent3" accent4="accent4" accent5="accent5" accent6="accent6" hlink="hlink" folHlink="folHlink"/>
  <p:notesStyle>
    <a:lvl1pPr marL="0" algn="l" defTabSz="1219140" rtl="0" eaLnBrk="1" latinLnBrk="0" hangingPunct="1">
      <a:defRPr sz="1600" kern="1200">
        <a:solidFill>
          <a:schemeClr val="tx1"/>
        </a:solidFill>
        <a:latin typeface="+mn-lt"/>
        <a:ea typeface="+mn-ea"/>
        <a:cs typeface="+mn-cs"/>
      </a:defRPr>
    </a:lvl1pPr>
    <a:lvl2pPr marL="609570" algn="l" defTabSz="1219140" rtl="0" eaLnBrk="1" latinLnBrk="0" hangingPunct="1">
      <a:defRPr sz="1600" kern="1200">
        <a:solidFill>
          <a:schemeClr val="tx1"/>
        </a:solidFill>
        <a:latin typeface="+mn-lt"/>
        <a:ea typeface="+mn-ea"/>
        <a:cs typeface="+mn-cs"/>
      </a:defRPr>
    </a:lvl2pPr>
    <a:lvl3pPr marL="1219140" algn="l" defTabSz="1219140" rtl="0" eaLnBrk="1" latinLnBrk="0" hangingPunct="1">
      <a:defRPr sz="1600" kern="1200">
        <a:solidFill>
          <a:schemeClr val="tx1"/>
        </a:solidFill>
        <a:latin typeface="+mn-lt"/>
        <a:ea typeface="+mn-ea"/>
        <a:cs typeface="+mn-cs"/>
      </a:defRPr>
    </a:lvl3pPr>
    <a:lvl4pPr marL="1828709" algn="l" defTabSz="1219140" rtl="0" eaLnBrk="1" latinLnBrk="0" hangingPunct="1">
      <a:defRPr sz="1600" kern="1200">
        <a:solidFill>
          <a:schemeClr val="tx1"/>
        </a:solidFill>
        <a:latin typeface="+mn-lt"/>
        <a:ea typeface="+mn-ea"/>
        <a:cs typeface="+mn-cs"/>
      </a:defRPr>
    </a:lvl4pPr>
    <a:lvl5pPr marL="2438278" algn="l" defTabSz="1219140" rtl="0" eaLnBrk="1" latinLnBrk="0" hangingPunct="1">
      <a:defRPr sz="1600" kern="1200">
        <a:solidFill>
          <a:schemeClr val="tx1"/>
        </a:solidFill>
        <a:latin typeface="+mn-lt"/>
        <a:ea typeface="+mn-ea"/>
        <a:cs typeface="+mn-cs"/>
      </a:defRPr>
    </a:lvl5pPr>
    <a:lvl6pPr marL="3047848" algn="l" defTabSz="1219140" rtl="0" eaLnBrk="1" latinLnBrk="0" hangingPunct="1">
      <a:defRPr sz="1600" kern="1200">
        <a:solidFill>
          <a:schemeClr val="tx1"/>
        </a:solidFill>
        <a:latin typeface="+mn-lt"/>
        <a:ea typeface="+mn-ea"/>
        <a:cs typeface="+mn-cs"/>
      </a:defRPr>
    </a:lvl6pPr>
    <a:lvl7pPr marL="3657418" algn="l" defTabSz="1219140" rtl="0" eaLnBrk="1" latinLnBrk="0" hangingPunct="1">
      <a:defRPr sz="1600" kern="1200">
        <a:solidFill>
          <a:schemeClr val="tx1"/>
        </a:solidFill>
        <a:latin typeface="+mn-lt"/>
        <a:ea typeface="+mn-ea"/>
        <a:cs typeface="+mn-cs"/>
      </a:defRPr>
    </a:lvl7pPr>
    <a:lvl8pPr marL="4266987" algn="l" defTabSz="1219140" rtl="0" eaLnBrk="1" latinLnBrk="0" hangingPunct="1">
      <a:defRPr sz="1600" kern="1200">
        <a:solidFill>
          <a:schemeClr val="tx1"/>
        </a:solidFill>
        <a:latin typeface="+mn-lt"/>
        <a:ea typeface="+mn-ea"/>
        <a:cs typeface="+mn-cs"/>
      </a:defRPr>
    </a:lvl8pPr>
    <a:lvl9pPr marL="4876557" algn="l" defTabSz="121914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xfrm>
            <a:off x="382588" y="685800"/>
            <a:ext cx="6092825" cy="3429000"/>
          </a:xfrm>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17411" name="灯片编号占位符 3"/>
          <p:cNvSpPr>
            <a:spLocks noGrp="1"/>
          </p:cNvSpPr>
          <p:nvPr>
            <p:ph type="sldNum" sz="quarter" idx="5"/>
          </p:nvPr>
        </p:nvSpPr>
        <p:spPr bwMode="auto">
          <a:ln>
            <a:miter lim="800000"/>
          </a:ln>
        </p:spPr>
        <p:txBody>
          <a:bodyPr wrap="square" numCol="1" anchorCtr="0" compatLnSpc="1"/>
          <a:lstStyle/>
          <a:p>
            <a:pPr defTabSz="1217295" fontAlgn="base">
              <a:spcBef>
                <a:spcPct val="0"/>
              </a:spcBef>
              <a:spcAft>
                <a:spcPct val="0"/>
              </a:spcAft>
              <a:defRPr/>
            </a:pPr>
            <a:fld id="{C3E83408-13E1-4429-91FB-2C4E73E5E907}" type="slidenum">
              <a:rPr lang="zh-CN" altLang="en-US"/>
              <a:t>2</a:t>
            </a:fld>
            <a:endParaRPr lang="en-US" altLang="zh-CN" dirty="0"/>
          </a:p>
        </p:txBody>
      </p:sp>
    </p:spTree>
    <p:extLst>
      <p:ext uri="{BB962C8B-B14F-4D97-AF65-F5344CB8AC3E}">
        <p14:creationId xmlns:p14="http://schemas.microsoft.com/office/powerpoint/2010/main" val="506473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1885114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4016111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1342941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997CF1-82F9-4FE5-99E9-B7E9B74F25E7}" type="slidenum">
              <a:rPr lang="zh-CN" altLang="en-US" smtClean="0"/>
              <a:t>22</a:t>
            </a:fld>
            <a:endParaRPr lang="zh-CN" altLang="en-US"/>
          </a:p>
        </p:txBody>
      </p:sp>
    </p:spTree>
    <p:extLst>
      <p:ext uri="{BB962C8B-B14F-4D97-AF65-F5344CB8AC3E}">
        <p14:creationId xmlns:p14="http://schemas.microsoft.com/office/powerpoint/2010/main" val="3432047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997CF1-82F9-4FE5-99E9-B7E9B74F25E7}" type="slidenum">
              <a:rPr lang="zh-CN" altLang="en-US" smtClean="0"/>
              <a:t>23</a:t>
            </a:fld>
            <a:endParaRPr lang="zh-CN" altLang="en-US"/>
          </a:p>
        </p:txBody>
      </p:sp>
    </p:spTree>
    <p:extLst>
      <p:ext uri="{BB962C8B-B14F-4D97-AF65-F5344CB8AC3E}">
        <p14:creationId xmlns:p14="http://schemas.microsoft.com/office/powerpoint/2010/main" val="184072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997CF1-82F9-4FE5-99E9-B7E9B74F25E7}" type="slidenum">
              <a:rPr lang="zh-CN" altLang="en-US" smtClean="0">
                <a:solidFill>
                  <a:prstClr val="black"/>
                </a:solidFill>
              </a:rPr>
              <a:pPr/>
              <a:t>63</a:t>
            </a:fld>
            <a:endParaRPr lang="zh-CN" altLang="en-US">
              <a:solidFill>
                <a:prstClr val="black"/>
              </a:solidFill>
            </a:endParaRPr>
          </a:p>
        </p:txBody>
      </p:sp>
    </p:spTree>
    <p:extLst>
      <p:ext uri="{BB962C8B-B14F-4D97-AF65-F5344CB8AC3E}">
        <p14:creationId xmlns:p14="http://schemas.microsoft.com/office/powerpoint/2010/main" val="2037168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5292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4" name="矩形 3"/>
          <p:cNvSpPr/>
          <p:nvPr userDrawn="1"/>
        </p:nvSpPr>
        <p:spPr>
          <a:xfrm>
            <a:off x="0" y="3068788"/>
            <a:ext cx="12190413" cy="3790800"/>
          </a:xfrm>
          <a:prstGeom prst="rect">
            <a:avLst/>
          </a:prstGeom>
          <a:solidFill>
            <a:schemeClr val="accent5">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extLst>
      <p:ext uri="{BB962C8B-B14F-4D97-AF65-F5344CB8AC3E}">
        <p14:creationId xmlns:p14="http://schemas.microsoft.com/office/powerpoint/2010/main" val="12459825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4" name="矩形 3"/>
          <p:cNvSpPr/>
          <p:nvPr userDrawn="1"/>
        </p:nvSpPr>
        <p:spPr>
          <a:xfrm>
            <a:off x="0" y="3213770"/>
            <a:ext cx="12190413" cy="3645818"/>
          </a:xfrm>
          <a:prstGeom prst="rect">
            <a:avLst/>
          </a:prstGeom>
          <a:solidFill>
            <a:schemeClr val="accent5">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extLst>
      <p:ext uri="{BB962C8B-B14F-4D97-AF65-F5344CB8AC3E}">
        <p14:creationId xmlns:p14="http://schemas.microsoft.com/office/powerpoint/2010/main" val="21069665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4" name="矩形 3"/>
          <p:cNvSpPr/>
          <p:nvPr userDrawn="1"/>
        </p:nvSpPr>
        <p:spPr>
          <a:xfrm>
            <a:off x="0" y="3429794"/>
            <a:ext cx="12190413" cy="3429794"/>
          </a:xfrm>
          <a:prstGeom prst="rect">
            <a:avLst/>
          </a:prstGeom>
          <a:solidFill>
            <a:schemeClr val="accent5">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extLst>
      <p:ext uri="{BB962C8B-B14F-4D97-AF65-F5344CB8AC3E}">
        <p14:creationId xmlns:p14="http://schemas.microsoft.com/office/powerpoint/2010/main" val="8024798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矩形 1"/>
          <p:cNvSpPr/>
          <p:nvPr userDrawn="1"/>
        </p:nvSpPr>
        <p:spPr>
          <a:xfrm>
            <a:off x="0" y="3788788"/>
            <a:ext cx="12190413" cy="3070800"/>
          </a:xfrm>
          <a:prstGeom prst="rect">
            <a:avLst/>
          </a:prstGeom>
          <a:solidFill>
            <a:schemeClr val="accent5">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extLst>
      <p:ext uri="{BB962C8B-B14F-4D97-AF65-F5344CB8AC3E}">
        <p14:creationId xmlns:p14="http://schemas.microsoft.com/office/powerpoint/2010/main" val="38670134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矩形 1"/>
          <p:cNvSpPr/>
          <p:nvPr userDrawn="1"/>
        </p:nvSpPr>
        <p:spPr>
          <a:xfrm>
            <a:off x="0" y="4149874"/>
            <a:ext cx="12190413" cy="2709714"/>
          </a:xfrm>
          <a:prstGeom prst="rect">
            <a:avLst/>
          </a:prstGeom>
          <a:solidFill>
            <a:schemeClr val="accent5">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extLst>
      <p:ext uri="{BB962C8B-B14F-4D97-AF65-F5344CB8AC3E}">
        <p14:creationId xmlns:p14="http://schemas.microsoft.com/office/powerpoint/2010/main" val="27313775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矩形 1"/>
          <p:cNvSpPr/>
          <p:nvPr userDrawn="1"/>
        </p:nvSpPr>
        <p:spPr>
          <a:xfrm>
            <a:off x="0" y="4508788"/>
            <a:ext cx="12190413" cy="2350800"/>
          </a:xfrm>
          <a:prstGeom prst="rect">
            <a:avLst/>
          </a:prstGeom>
          <a:solidFill>
            <a:schemeClr val="accent5">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extLst>
      <p:ext uri="{BB962C8B-B14F-4D97-AF65-F5344CB8AC3E}">
        <p14:creationId xmlns:p14="http://schemas.microsoft.com/office/powerpoint/2010/main" val="313599303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矩形 1"/>
          <p:cNvSpPr/>
          <p:nvPr userDrawn="1"/>
        </p:nvSpPr>
        <p:spPr>
          <a:xfrm>
            <a:off x="0" y="4869954"/>
            <a:ext cx="12190413" cy="1989634"/>
          </a:xfrm>
          <a:prstGeom prst="rect">
            <a:avLst/>
          </a:prstGeom>
          <a:solidFill>
            <a:schemeClr val="accent5">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extLst>
      <p:ext uri="{BB962C8B-B14F-4D97-AF65-F5344CB8AC3E}">
        <p14:creationId xmlns:p14="http://schemas.microsoft.com/office/powerpoint/2010/main" val="37581422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矩形 1"/>
          <p:cNvSpPr/>
          <p:nvPr userDrawn="1"/>
        </p:nvSpPr>
        <p:spPr>
          <a:xfrm>
            <a:off x="0" y="5228788"/>
            <a:ext cx="12190413" cy="1630800"/>
          </a:xfrm>
          <a:prstGeom prst="rect">
            <a:avLst/>
          </a:prstGeom>
          <a:solidFill>
            <a:schemeClr val="accent5">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extLst>
      <p:ext uri="{BB962C8B-B14F-4D97-AF65-F5344CB8AC3E}">
        <p14:creationId xmlns:p14="http://schemas.microsoft.com/office/powerpoint/2010/main" val="263079685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矩形 1"/>
          <p:cNvSpPr/>
          <p:nvPr userDrawn="1"/>
        </p:nvSpPr>
        <p:spPr>
          <a:xfrm>
            <a:off x="0" y="5590034"/>
            <a:ext cx="12190413" cy="1269554"/>
          </a:xfrm>
          <a:prstGeom prst="rect">
            <a:avLst/>
          </a:prstGeom>
          <a:solidFill>
            <a:schemeClr val="accent5">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extLst>
      <p:ext uri="{BB962C8B-B14F-4D97-AF65-F5344CB8AC3E}">
        <p14:creationId xmlns:p14="http://schemas.microsoft.com/office/powerpoint/2010/main" val="345470247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3" name="任意形状 21">
            <a:extLst>
              <a:ext uri="{FF2B5EF4-FFF2-40B4-BE49-F238E27FC236}">
                <a16:creationId xmlns="" xmlns:a16="http://schemas.microsoft.com/office/drawing/2014/main" id="{9BBE2139-40A7-AB42-86C0-7CEFA6F05077}"/>
              </a:ext>
            </a:extLst>
          </p:cNvPr>
          <p:cNvSpPr/>
          <p:nvPr userDrawn="1"/>
        </p:nvSpPr>
        <p:spPr>
          <a:xfrm>
            <a:off x="0" y="0"/>
            <a:ext cx="1414686" cy="541096"/>
          </a:xfrm>
          <a:custGeom>
            <a:avLst/>
            <a:gdLst>
              <a:gd name="connsiteX0" fmla="*/ 0 w 670093"/>
              <a:gd name="connsiteY0" fmla="*/ 0 h 425685"/>
              <a:gd name="connsiteX1" fmla="*/ 670093 w 670093"/>
              <a:gd name="connsiteY1" fmla="*/ 0 h 425685"/>
              <a:gd name="connsiteX2" fmla="*/ 664674 w 670093"/>
              <a:gd name="connsiteY2" fmla="*/ 53757 h 425685"/>
              <a:gd name="connsiteX3" fmla="*/ 208333 w 670093"/>
              <a:gd name="connsiteY3" fmla="*/ 425685 h 425685"/>
              <a:gd name="connsiteX4" fmla="*/ 27021 w 670093"/>
              <a:gd name="connsiteY4" fmla="*/ 389080 h 425685"/>
              <a:gd name="connsiteX5" fmla="*/ 0 w 670093"/>
              <a:gd name="connsiteY5" fmla="*/ 374413 h 42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093" h="425685">
                <a:moveTo>
                  <a:pt x="0" y="0"/>
                </a:moveTo>
                <a:lnTo>
                  <a:pt x="670093" y="0"/>
                </a:lnTo>
                <a:lnTo>
                  <a:pt x="664674" y="53757"/>
                </a:lnTo>
                <a:cubicBezTo>
                  <a:pt x="621239" y="266015"/>
                  <a:pt x="433432" y="425685"/>
                  <a:pt x="208333" y="425685"/>
                </a:cubicBezTo>
                <a:cubicBezTo>
                  <a:pt x="144019" y="425685"/>
                  <a:pt x="82749" y="412651"/>
                  <a:pt x="27021" y="389080"/>
                </a:cubicBezTo>
                <a:lnTo>
                  <a:pt x="0" y="37441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2400"/>
          </a:p>
        </p:txBody>
      </p:sp>
      <p:sp>
        <p:nvSpPr>
          <p:cNvPr id="4" name="矩形 3"/>
          <p:cNvSpPr/>
          <p:nvPr userDrawn="1"/>
        </p:nvSpPr>
        <p:spPr>
          <a:xfrm>
            <a:off x="-9525" y="48781"/>
            <a:ext cx="1296358" cy="400110"/>
          </a:xfrm>
          <a:prstGeom prst="rect">
            <a:avLst/>
          </a:prstGeom>
        </p:spPr>
        <p:txBody>
          <a:bodyPr wrap="square">
            <a:spAutoFit/>
          </a:bodyPr>
          <a:lstStyle/>
          <a:p>
            <a:pPr defTabSz="914377" fontAlgn="base">
              <a:spcBef>
                <a:spcPct val="0"/>
              </a:spcBef>
              <a:spcAft>
                <a:spcPct val="0"/>
              </a:spcAft>
            </a:pPr>
            <a:r>
              <a:rPr lang="zh-CN" altLang="en-US" sz="2000" dirty="0" smtClean="0">
                <a:solidFill>
                  <a:schemeClr val="bg1"/>
                </a:solidFill>
                <a:latin typeface="微软雅黑" panose="020B0503020204020204" pitchFamily="34" charset="-122"/>
                <a:ea typeface="微软雅黑" panose="020B0503020204020204" pitchFamily="34" charset="-122"/>
              </a:rPr>
              <a:t>综合强化</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713484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834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2" name="任意形状 21">
            <a:extLst>
              <a:ext uri="{FF2B5EF4-FFF2-40B4-BE49-F238E27FC236}">
                <a16:creationId xmlns="" xmlns:a16="http://schemas.microsoft.com/office/drawing/2014/main" id="{9BBE2139-40A7-AB42-86C0-7CEFA6F05077}"/>
              </a:ext>
            </a:extLst>
          </p:cNvPr>
          <p:cNvSpPr/>
          <p:nvPr userDrawn="1"/>
        </p:nvSpPr>
        <p:spPr>
          <a:xfrm>
            <a:off x="0" y="0"/>
            <a:ext cx="1414686" cy="541096"/>
          </a:xfrm>
          <a:custGeom>
            <a:avLst/>
            <a:gdLst>
              <a:gd name="connsiteX0" fmla="*/ 0 w 670093"/>
              <a:gd name="connsiteY0" fmla="*/ 0 h 425685"/>
              <a:gd name="connsiteX1" fmla="*/ 670093 w 670093"/>
              <a:gd name="connsiteY1" fmla="*/ 0 h 425685"/>
              <a:gd name="connsiteX2" fmla="*/ 664674 w 670093"/>
              <a:gd name="connsiteY2" fmla="*/ 53757 h 425685"/>
              <a:gd name="connsiteX3" fmla="*/ 208333 w 670093"/>
              <a:gd name="connsiteY3" fmla="*/ 425685 h 425685"/>
              <a:gd name="connsiteX4" fmla="*/ 27021 w 670093"/>
              <a:gd name="connsiteY4" fmla="*/ 389080 h 425685"/>
              <a:gd name="connsiteX5" fmla="*/ 0 w 670093"/>
              <a:gd name="connsiteY5" fmla="*/ 374413 h 42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093" h="425685">
                <a:moveTo>
                  <a:pt x="0" y="0"/>
                </a:moveTo>
                <a:lnTo>
                  <a:pt x="670093" y="0"/>
                </a:lnTo>
                <a:lnTo>
                  <a:pt x="664674" y="53757"/>
                </a:lnTo>
                <a:cubicBezTo>
                  <a:pt x="621239" y="266015"/>
                  <a:pt x="433432" y="425685"/>
                  <a:pt x="208333" y="425685"/>
                </a:cubicBezTo>
                <a:cubicBezTo>
                  <a:pt x="144019" y="425685"/>
                  <a:pt x="82749" y="412651"/>
                  <a:pt x="27021" y="389080"/>
                </a:cubicBezTo>
                <a:lnTo>
                  <a:pt x="0" y="37441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2400"/>
          </a:p>
        </p:txBody>
      </p:sp>
      <p:sp>
        <p:nvSpPr>
          <p:cNvPr id="3" name="矩形 2"/>
          <p:cNvSpPr/>
          <p:nvPr userDrawn="1"/>
        </p:nvSpPr>
        <p:spPr>
          <a:xfrm>
            <a:off x="-9525" y="48781"/>
            <a:ext cx="1296358" cy="400110"/>
          </a:xfrm>
          <a:prstGeom prst="rect">
            <a:avLst/>
          </a:prstGeom>
        </p:spPr>
        <p:txBody>
          <a:bodyPr wrap="square">
            <a:spAutoFit/>
          </a:bodyPr>
          <a:lstStyle/>
          <a:p>
            <a:pPr defTabSz="914377" fontAlgn="base">
              <a:spcBef>
                <a:spcPct val="0"/>
              </a:spcBef>
              <a:spcAft>
                <a:spcPct val="0"/>
              </a:spcAft>
            </a:pPr>
            <a:r>
              <a:rPr lang="zh-CN" altLang="en-US" sz="2000" dirty="0" smtClean="0">
                <a:solidFill>
                  <a:schemeClr val="bg1"/>
                </a:solidFill>
                <a:latin typeface="微软雅黑" panose="020B0503020204020204" pitchFamily="34" charset="-122"/>
                <a:ea typeface="微软雅黑" panose="020B0503020204020204" pitchFamily="34" charset="-122"/>
              </a:rPr>
              <a:t>对点训练</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6700506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9043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矩形 1"/>
          <p:cNvSpPr/>
          <p:nvPr userDrawn="1"/>
        </p:nvSpPr>
        <p:spPr>
          <a:xfrm>
            <a:off x="0" y="0"/>
            <a:ext cx="12190413" cy="6859588"/>
          </a:xfrm>
          <a:prstGeom prst="rect">
            <a:avLst/>
          </a:prstGeom>
          <a:solidFill>
            <a:schemeClr val="accent5">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extLst>
      <p:ext uri="{BB962C8B-B14F-4D97-AF65-F5344CB8AC3E}">
        <p14:creationId xmlns:p14="http://schemas.microsoft.com/office/powerpoint/2010/main" val="42519955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3" name="矩形 2"/>
          <p:cNvSpPr/>
          <p:nvPr userDrawn="1"/>
        </p:nvSpPr>
        <p:spPr>
          <a:xfrm>
            <a:off x="0" y="908788"/>
            <a:ext cx="12190413" cy="5950800"/>
          </a:xfrm>
          <a:prstGeom prst="rect">
            <a:avLst/>
          </a:prstGeom>
          <a:solidFill>
            <a:schemeClr val="accent5">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extLst>
      <p:ext uri="{BB962C8B-B14F-4D97-AF65-F5344CB8AC3E}">
        <p14:creationId xmlns:p14="http://schemas.microsoft.com/office/powerpoint/2010/main" val="42341162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3" name="矩形 2"/>
          <p:cNvSpPr/>
          <p:nvPr userDrawn="1"/>
        </p:nvSpPr>
        <p:spPr>
          <a:xfrm>
            <a:off x="0" y="1268788"/>
            <a:ext cx="12190413" cy="5590800"/>
          </a:xfrm>
          <a:prstGeom prst="rect">
            <a:avLst/>
          </a:prstGeom>
          <a:solidFill>
            <a:schemeClr val="accent5">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extLst>
      <p:ext uri="{BB962C8B-B14F-4D97-AF65-F5344CB8AC3E}">
        <p14:creationId xmlns:p14="http://schemas.microsoft.com/office/powerpoint/2010/main" val="39371373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3" name="矩形 2"/>
          <p:cNvSpPr/>
          <p:nvPr userDrawn="1"/>
        </p:nvSpPr>
        <p:spPr>
          <a:xfrm>
            <a:off x="0" y="1628788"/>
            <a:ext cx="12190413" cy="5230800"/>
          </a:xfrm>
          <a:prstGeom prst="rect">
            <a:avLst/>
          </a:prstGeom>
          <a:solidFill>
            <a:schemeClr val="accent5">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extLst>
      <p:ext uri="{BB962C8B-B14F-4D97-AF65-F5344CB8AC3E}">
        <p14:creationId xmlns:p14="http://schemas.microsoft.com/office/powerpoint/2010/main" val="18929396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3" name="矩形 2"/>
          <p:cNvSpPr/>
          <p:nvPr userDrawn="1"/>
        </p:nvSpPr>
        <p:spPr>
          <a:xfrm>
            <a:off x="0" y="1989634"/>
            <a:ext cx="12190413" cy="4869954"/>
          </a:xfrm>
          <a:prstGeom prst="rect">
            <a:avLst/>
          </a:prstGeom>
          <a:solidFill>
            <a:schemeClr val="accent5">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extLst>
      <p:ext uri="{BB962C8B-B14F-4D97-AF65-F5344CB8AC3E}">
        <p14:creationId xmlns:p14="http://schemas.microsoft.com/office/powerpoint/2010/main" val="21763530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矩形 1"/>
          <p:cNvSpPr/>
          <p:nvPr userDrawn="1"/>
        </p:nvSpPr>
        <p:spPr>
          <a:xfrm>
            <a:off x="0" y="2348788"/>
            <a:ext cx="12190413" cy="4510800"/>
          </a:xfrm>
          <a:prstGeom prst="rect">
            <a:avLst/>
          </a:prstGeom>
          <a:solidFill>
            <a:schemeClr val="accent5">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extLst>
      <p:ext uri="{BB962C8B-B14F-4D97-AF65-F5344CB8AC3E}">
        <p14:creationId xmlns:p14="http://schemas.microsoft.com/office/powerpoint/2010/main" val="9952760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矩形 1"/>
          <p:cNvSpPr/>
          <p:nvPr userDrawn="1"/>
        </p:nvSpPr>
        <p:spPr>
          <a:xfrm>
            <a:off x="0" y="2709714"/>
            <a:ext cx="12190413" cy="4149874"/>
          </a:xfrm>
          <a:prstGeom prst="rect">
            <a:avLst/>
          </a:prstGeom>
          <a:solidFill>
            <a:schemeClr val="accent5">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extLst>
      <p:ext uri="{BB962C8B-B14F-4D97-AF65-F5344CB8AC3E}">
        <p14:creationId xmlns:p14="http://schemas.microsoft.com/office/powerpoint/2010/main" val="25861183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矩形 2"/>
          <p:cNvSpPr/>
          <p:nvPr userDrawn="1"/>
        </p:nvSpPr>
        <p:spPr>
          <a:xfrm>
            <a:off x="0" y="0"/>
            <a:ext cx="12190413" cy="6859588"/>
          </a:xfrm>
          <a:prstGeom prst="rect">
            <a:avLst/>
          </a:prstGeom>
          <a:blipFill dpi="0" rotWithShape="1">
            <a:blip r:embed="rId23">
              <a:alphaModFix amt="9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68700973"/>
      </p:ext>
    </p:extLst>
  </p:cSld>
  <p:clrMap bg1="lt1" tx1="dk1" bg2="lt2" tx2="dk2" accent1="accent1" accent2="accent2" accent3="accent3" accent4="accent4" accent5="accent5" accent6="accent6" hlink="hlink" folHlink="folHlink"/>
  <p:sldLayoutIdLst>
    <p:sldLayoutId id="2147483815" r:id="rId1"/>
    <p:sldLayoutId id="2147483804" r:id="rId2"/>
    <p:sldLayoutId id="2147483811" r:id="rId3"/>
    <p:sldLayoutId id="2147483839" r:id="rId4"/>
    <p:sldLayoutId id="2147483838" r:id="rId5"/>
    <p:sldLayoutId id="2147483837" r:id="rId6"/>
    <p:sldLayoutId id="2147483805" r:id="rId7"/>
    <p:sldLayoutId id="2147483836" r:id="rId8"/>
    <p:sldLayoutId id="2147483812" r:id="rId9"/>
    <p:sldLayoutId id="2147483835" r:id="rId10"/>
    <p:sldLayoutId id="2147483848" r:id="rId11"/>
    <p:sldLayoutId id="2147483809" r:id="rId12"/>
    <p:sldLayoutId id="2147483834" r:id="rId13"/>
    <p:sldLayoutId id="2147483813" r:id="rId14"/>
    <p:sldLayoutId id="2147483833" r:id="rId15"/>
    <p:sldLayoutId id="2147483806" r:id="rId16"/>
    <p:sldLayoutId id="2147483832" r:id="rId17"/>
    <p:sldLayoutId id="2147483831" r:id="rId18"/>
    <p:sldLayoutId id="2147483810" r:id="rId19"/>
    <p:sldLayoutId id="2147483846" r:id="rId20"/>
    <p:sldLayoutId id="2147483847" r:id="rId21"/>
  </p:sldLayoutIdLst>
  <p:timing>
    <p:tnLst>
      <p:par>
        <p:cTn id="1" dur="indefinite" restart="never" nodeType="tmRoot"/>
      </p:par>
    </p:tnLst>
  </p:timing>
  <p:txStyles>
    <p:titleStyle>
      <a:lvl1pPr algn="ctr" defTabSz="1219140" rtl="0" eaLnBrk="1" latinLnBrk="0" hangingPunct="1">
        <a:spcBef>
          <a:spcPct val="0"/>
        </a:spcBef>
        <a:buNone/>
        <a:defRPr sz="5900"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50" indent="-380981" algn="l" defTabSz="121914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20.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25.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20.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26.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17" Type="http://schemas.openxmlformats.org/officeDocument/2006/relationships/image" Target="../media/image9.png"/><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20.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27.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20.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28.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20.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29.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20.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20.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31.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20.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32.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20.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33.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17" Type="http://schemas.openxmlformats.org/officeDocument/2006/relationships/image" Target="../media/image10.png"/><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20.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34.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17" Type="http://schemas.openxmlformats.org/officeDocument/2006/relationships/image" Target="../media/image10.png"/><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20.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35.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20.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36.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20.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37.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17" Type="http://schemas.openxmlformats.org/officeDocument/2006/relationships/image" Target="../media/image11.png"/><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20.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38.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17" Type="http://schemas.openxmlformats.org/officeDocument/2006/relationships/image" Target="../media/image11.png"/><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20.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39.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17" Type="http://schemas.openxmlformats.org/officeDocument/2006/relationships/image" Target="../media/image12.png"/><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19.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17" Type="http://schemas.openxmlformats.org/officeDocument/2006/relationships/image" Target="../media/image12.png"/><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19.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41.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19.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42.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19.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43.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19.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44.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17" Type="http://schemas.openxmlformats.org/officeDocument/2006/relationships/image" Target="../media/image13.png"/><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19.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45.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17" Type="http://schemas.openxmlformats.org/officeDocument/2006/relationships/image" Target="../media/image13.png"/><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19.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46.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17" Type="http://schemas.openxmlformats.org/officeDocument/2006/relationships/image" Target="../media/image14.png"/><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19.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47.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17" Type="http://schemas.openxmlformats.org/officeDocument/2006/relationships/image" Target="../media/image14.png"/><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19.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48.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17" Type="http://schemas.openxmlformats.org/officeDocument/2006/relationships/image" Target="../media/image15.png"/><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19.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49.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17" Type="http://schemas.openxmlformats.org/officeDocument/2006/relationships/image" Target="../media/image15.png"/><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19.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17" Type="http://schemas.openxmlformats.org/officeDocument/2006/relationships/image" Target="../media/image15.png"/><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19.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51.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17" Type="http://schemas.openxmlformats.org/officeDocument/2006/relationships/image" Target="../media/image16.png"/><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19.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52.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17" Type="http://schemas.openxmlformats.org/officeDocument/2006/relationships/image" Target="../media/image16.png"/><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19.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53.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17" Type="http://schemas.openxmlformats.org/officeDocument/2006/relationships/image" Target="../media/image16.png"/><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19.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54.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17" Type="http://schemas.openxmlformats.org/officeDocument/2006/relationships/image" Target="../media/image16.png"/><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19.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55.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17" Type="http://schemas.openxmlformats.org/officeDocument/2006/relationships/image" Target="../media/image17.png"/><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19.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56.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17" Type="http://schemas.openxmlformats.org/officeDocument/2006/relationships/image" Target="../media/image17.png"/><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19.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57.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17" Type="http://schemas.openxmlformats.org/officeDocument/2006/relationships/image" Target="../media/image17.png"/><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19.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58.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17" Type="http://schemas.openxmlformats.org/officeDocument/2006/relationships/image" Target="../media/image17.png"/><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19.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59.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17" Type="http://schemas.openxmlformats.org/officeDocument/2006/relationships/image" Target="../media/image17.png"/><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19.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17" Type="http://schemas.openxmlformats.org/officeDocument/2006/relationships/image" Target="../media/image17.png"/><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19.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61.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17" Type="http://schemas.openxmlformats.org/officeDocument/2006/relationships/image" Target="../media/image17.png"/><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19.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62.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slide" Target="slide26.xml"/><Relationship Id="rId7" Type="http://schemas.openxmlformats.org/officeDocument/2006/relationships/slide" Target="slide33.xml"/><Relationship Id="rId12" Type="http://schemas.openxmlformats.org/officeDocument/2006/relationships/slide" Target="slide44.xml"/><Relationship Id="rId17" Type="http://schemas.openxmlformats.org/officeDocument/2006/relationships/image" Target="../media/image17.png"/><Relationship Id="rId2" Type="http://schemas.openxmlformats.org/officeDocument/2006/relationships/slide" Target="slide24.xml"/><Relationship Id="rId16" Type="http://schemas.openxmlformats.org/officeDocument/2006/relationships/slide" Target="slide55.xml"/><Relationship Id="rId1" Type="http://schemas.openxmlformats.org/officeDocument/2006/relationships/slideLayout" Target="../slideLayouts/slideLayout19.xml"/><Relationship Id="rId6" Type="http://schemas.openxmlformats.org/officeDocument/2006/relationships/slide" Target="slide31.xml"/><Relationship Id="rId11" Type="http://schemas.openxmlformats.org/officeDocument/2006/relationships/slide" Target="slide41.xml"/><Relationship Id="rId5" Type="http://schemas.openxmlformats.org/officeDocument/2006/relationships/slide" Target="slide29.xml"/><Relationship Id="rId15" Type="http://schemas.openxmlformats.org/officeDocument/2006/relationships/slide" Target="slide51.xml"/><Relationship Id="rId10" Type="http://schemas.openxmlformats.org/officeDocument/2006/relationships/slide" Target="slide39.xml"/><Relationship Id="rId4" Type="http://schemas.openxmlformats.org/officeDocument/2006/relationships/slide" Target="slide27.xml"/><Relationship Id="rId9" Type="http://schemas.openxmlformats.org/officeDocument/2006/relationships/slide" Target="slide37.xml"/><Relationship Id="rId14" Type="http://schemas.openxmlformats.org/officeDocument/2006/relationships/slide" Target="slide48.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p:cNvPicPr>
          <p:nvPr/>
        </p:nvPicPr>
        <p:blipFill>
          <a:blip r:embed="rId2">
            <a:extLst>
              <a:ext uri="{28A0092B-C50C-407E-A947-70E740481C1C}">
                <a14:useLocalDpi xmlns:a14="http://schemas.microsoft.com/office/drawing/2010/main" val="0"/>
              </a:ext>
            </a:extLst>
          </a:blip>
          <a:stretch>
            <a:fillRect/>
          </a:stretch>
        </p:blipFill>
        <p:spPr>
          <a:xfrm>
            <a:off x="0" y="794"/>
            <a:ext cx="12190413" cy="6858000"/>
          </a:xfrm>
          <a:prstGeom prst="rect">
            <a:avLst/>
          </a:prstGeom>
        </p:spPr>
      </p:pic>
      <p:sp>
        <p:nvSpPr>
          <p:cNvPr id="3" name="任意多边形 3">
            <a:extLst>
              <a:ext uri="{FF2B5EF4-FFF2-40B4-BE49-F238E27FC236}">
                <a16:creationId xmlns:a16="http://schemas.microsoft.com/office/drawing/2014/main" xmlns="" id="{79E30776-5979-4CC0-866F-A9CAE1CDEC86}"/>
              </a:ext>
            </a:extLst>
          </p:cNvPr>
          <p:cNvSpPr/>
          <p:nvPr/>
        </p:nvSpPr>
        <p:spPr>
          <a:xfrm>
            <a:off x="10344575" y="1588"/>
            <a:ext cx="1845838" cy="1987780"/>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lumMod val="65000"/>
            </a:schemeClr>
          </a:solidFill>
          <a:ln w="12700" cap="flat" cmpd="sng" algn="ctr">
            <a:noFill/>
            <a:prstDash val="solid"/>
            <a:miter lim="800000"/>
          </a:ln>
          <a:effectLst/>
        </p:spPr>
        <p:txBody>
          <a:bodyPr rtlCol="0" anchor="ctr"/>
          <a:lstStyle/>
          <a:p>
            <a:pPr algn="ctr" defTabSz="914400">
              <a:defRPr/>
            </a:pPr>
            <a:endParaRPr lang="zh-CN" altLang="en-US" kern="0" dirty="0" smtClean="0">
              <a:solidFill>
                <a:schemeClr val="bg1">
                  <a:lumMod val="65000"/>
                </a:schemeClr>
              </a:solidFill>
              <a:latin typeface="微软雅黑"/>
              <a:ea typeface="微软雅黑"/>
            </a:endParaRPr>
          </a:p>
        </p:txBody>
      </p:sp>
      <p:sp>
        <p:nvSpPr>
          <p:cNvPr id="4" name="矩形 3"/>
          <p:cNvSpPr/>
          <p:nvPr/>
        </p:nvSpPr>
        <p:spPr>
          <a:xfrm>
            <a:off x="0" y="1750963"/>
            <a:ext cx="10670673" cy="295232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文本框 4">
            <a:extLst>
              <a:ext uri="{FF2B5EF4-FFF2-40B4-BE49-F238E27FC236}">
                <a16:creationId xmlns:a16="http://schemas.microsoft.com/office/drawing/2014/main" xmlns="" id="{A7DF9EDC-A40F-4903-AFB2-934C6ABAF30F}"/>
              </a:ext>
            </a:extLst>
          </p:cNvPr>
          <p:cNvSpPr txBox="1"/>
          <p:nvPr/>
        </p:nvSpPr>
        <p:spPr>
          <a:xfrm>
            <a:off x="838622" y="3031254"/>
            <a:ext cx="7992888" cy="1717393"/>
          </a:xfrm>
          <a:prstGeom prst="rect">
            <a:avLst/>
          </a:prstGeom>
          <a:noFill/>
        </p:spPr>
        <p:txBody>
          <a:bodyPr wrap="squar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pPr algn="l">
              <a:lnSpc>
                <a:spcPct val="110000"/>
              </a:lnSpc>
            </a:pPr>
            <a:r>
              <a:rPr lang="zh-CN" altLang="zh-CN" sz="4800" spc="300" dirty="0">
                <a:solidFill>
                  <a:schemeClr val="tx1"/>
                </a:solidFill>
                <a:latin typeface="微软雅黑" panose="020B0503020204020204" pitchFamily="34" charset="-122"/>
                <a:ea typeface="微软雅黑" panose="020B0503020204020204" pitchFamily="34" charset="-122"/>
              </a:rPr>
              <a:t>将目的基因导入受体细胞、目的基因的检测与鉴定</a:t>
            </a:r>
          </a:p>
        </p:txBody>
      </p:sp>
      <p:sp>
        <p:nvSpPr>
          <p:cNvPr id="6" name="矩形 5"/>
          <p:cNvSpPr/>
          <p:nvPr/>
        </p:nvSpPr>
        <p:spPr>
          <a:xfrm>
            <a:off x="2555394" y="2807392"/>
            <a:ext cx="6872727" cy="54000"/>
          </a:xfrm>
          <a:prstGeom prst="rect">
            <a:avLst/>
          </a:prstGeom>
          <a:gradFill>
            <a:gsLst>
              <a:gs pos="0">
                <a:srgbClr val="5A9B5B">
                  <a:alpha val="0"/>
                </a:srgbClr>
              </a:gs>
              <a:gs pos="100000">
                <a:srgbClr val="5A9B5B"/>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0" y="2457628"/>
            <a:ext cx="695504" cy="1538998"/>
          </a:xfrm>
          <a:prstGeom prst="rect">
            <a:avLst/>
          </a:prstGeom>
          <a:solidFill>
            <a:srgbClr val="5A9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a:off x="838622" y="2444213"/>
            <a:ext cx="1800000" cy="683264"/>
          </a:xfrm>
          <a:prstGeom prst="rect">
            <a:avLst/>
          </a:prstGeom>
        </p:spPr>
        <p:txBody>
          <a:bodyPr wrap="square">
            <a:spAutoFit/>
          </a:bodyPr>
          <a:lstStyle/>
          <a:p>
            <a:pPr>
              <a:lnSpc>
                <a:spcPct val="120000"/>
              </a:lnSpc>
            </a:pPr>
            <a:r>
              <a:rPr lang="zh-CN" altLang="zh-CN" sz="3200" b="1" spc="300" dirty="0" smtClean="0">
                <a:solidFill>
                  <a:prstClr val="black"/>
                </a:solidFill>
                <a:latin typeface="黑体" panose="02010609060101010101" pitchFamily="49" charset="-122"/>
                <a:cs typeface="+mn-ea"/>
              </a:rPr>
              <a:t>第</a:t>
            </a:r>
            <a:r>
              <a:rPr lang="en-US" altLang="zh-CN" sz="3200" b="1" spc="300" dirty="0" smtClean="0">
                <a:solidFill>
                  <a:prstClr val="black"/>
                </a:solidFill>
                <a:latin typeface="黑体" panose="02010609060101010101" pitchFamily="49" charset="-122"/>
                <a:cs typeface="+mn-ea"/>
              </a:rPr>
              <a:t>2</a:t>
            </a:r>
            <a:r>
              <a:rPr lang="zh-CN" altLang="zh-CN" sz="3200" b="1" spc="300" dirty="0" smtClean="0">
                <a:solidFill>
                  <a:prstClr val="black"/>
                </a:solidFill>
                <a:latin typeface="黑体" panose="02010609060101010101" pitchFamily="49" charset="-122"/>
                <a:cs typeface="+mn-ea"/>
              </a:rPr>
              <a:t>课时</a:t>
            </a:r>
            <a:endParaRPr lang="en-US" altLang="zh-CN" sz="3200" b="1" spc="300" dirty="0">
              <a:solidFill>
                <a:prstClr val="black"/>
              </a:solidFill>
              <a:latin typeface="黑体" panose="02010609060101010101" pitchFamily="49" charset="-122"/>
              <a:cs typeface="+mn-ea"/>
            </a:endParaRPr>
          </a:p>
        </p:txBody>
      </p:sp>
    </p:spTree>
    <p:extLst>
      <p:ext uri="{BB962C8B-B14F-4D97-AF65-F5344CB8AC3E}">
        <p14:creationId xmlns:p14="http://schemas.microsoft.com/office/powerpoint/2010/main" val="3722829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89206" y="1269554"/>
            <a:ext cx="5850016" cy="2677656"/>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在用土壤农杆菌转化法将目的基因导入植物细胞的过程中，一定要将目的基因插入到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Ti</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质粒的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DNA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上的原因是什么？</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389206" y="4142841"/>
            <a:ext cx="11394632" cy="1303177"/>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cs typeface="Times New Roman" panose="02020603050405020304" pitchFamily="18" charset="0"/>
              </a:rPr>
              <a:t>原因是农杆菌中的</a:t>
            </a:r>
            <a:r>
              <a:rPr lang="en-US" altLang="zh-CN" sz="2800" kern="100" dirty="0">
                <a:latin typeface="Times New Roman" panose="02020603050405020304" pitchFamily="18" charset="0"/>
                <a:cs typeface="Courier New" panose="02070309020205020404" pitchFamily="49" charset="0"/>
              </a:rPr>
              <a:t>Ti</a:t>
            </a:r>
            <a:r>
              <a:rPr lang="zh-CN" altLang="zh-CN" sz="2800" kern="100" dirty="0">
                <a:latin typeface="Times New Roman" panose="02020603050405020304" pitchFamily="18" charset="0"/>
                <a:cs typeface="Times New Roman" panose="02020603050405020304" pitchFamily="18" charset="0"/>
              </a:rPr>
              <a:t>质粒上的</a:t>
            </a:r>
            <a:r>
              <a:rPr lang="en-US" altLang="zh-CN" sz="2800" kern="100" dirty="0">
                <a:latin typeface="Times New Roman" panose="02020603050405020304" pitchFamily="18" charset="0"/>
                <a:cs typeface="Courier New" panose="02070309020205020404" pitchFamily="49" charset="0"/>
              </a:rPr>
              <a:t>T</a:t>
            </a:r>
            <a:r>
              <a:rPr lang="zh-CN" altLang="zh-CN" sz="2800" kern="100" dirty="0">
                <a:latin typeface="Times New Roman" panose="02020603050405020304" pitchFamily="18" charset="0"/>
                <a:cs typeface="Times New Roman" panose="02020603050405020304" pitchFamily="18" charset="0"/>
              </a:rPr>
              <a:t>－</a:t>
            </a:r>
            <a:r>
              <a:rPr lang="en-US" altLang="zh-CN" sz="2800" kern="100" dirty="0">
                <a:latin typeface="Times New Roman" panose="02020603050405020304" pitchFamily="18" charset="0"/>
                <a:cs typeface="Courier New" panose="02070309020205020404" pitchFamily="49" charset="0"/>
              </a:rPr>
              <a:t>DNA(</a:t>
            </a:r>
            <a:r>
              <a:rPr lang="zh-CN" altLang="zh-CN" sz="2800" kern="100" dirty="0">
                <a:latin typeface="Times New Roman" panose="02020603050405020304" pitchFamily="18" charset="0"/>
                <a:cs typeface="Times New Roman" panose="02020603050405020304" pitchFamily="18" charset="0"/>
              </a:rPr>
              <a:t>可转移的</a:t>
            </a:r>
            <a:r>
              <a:rPr lang="en-US" altLang="zh-CN" sz="2800" kern="100" dirty="0">
                <a:latin typeface="Times New Roman" panose="02020603050405020304" pitchFamily="18" charset="0"/>
                <a:cs typeface="Courier New" panose="02070309020205020404" pitchFamily="49" charset="0"/>
              </a:rPr>
              <a:t>DNA)</a:t>
            </a:r>
            <a:r>
              <a:rPr lang="zh-CN" altLang="zh-CN" sz="2800" kern="100" dirty="0">
                <a:latin typeface="Times New Roman" panose="02020603050405020304" pitchFamily="18" charset="0"/>
                <a:cs typeface="Times New Roman" panose="02020603050405020304" pitchFamily="18" charset="0"/>
              </a:rPr>
              <a:t>可转移至被侵染的细胞，并且整合到该细胞的染色体</a:t>
            </a:r>
            <a:r>
              <a:rPr lang="en-US" altLang="zh-CN" sz="2800" kern="100" dirty="0">
                <a:latin typeface="Times New Roman" panose="02020603050405020304" pitchFamily="18" charset="0"/>
                <a:cs typeface="Courier New" panose="02070309020205020404" pitchFamily="49" charset="0"/>
              </a:rPr>
              <a:t>DNA</a:t>
            </a:r>
            <a:r>
              <a:rPr lang="zh-CN" altLang="zh-CN" sz="2800" kern="100" dirty="0">
                <a:latin typeface="Times New Roman" panose="02020603050405020304" pitchFamily="18" charset="0"/>
                <a:cs typeface="Times New Roman" panose="02020603050405020304" pitchFamily="18" charset="0"/>
              </a:rPr>
              <a:t>上。</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0" name="Picture 2" descr="S12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7169" y="830473"/>
            <a:ext cx="5608677" cy="334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557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89206" y="981522"/>
            <a:ext cx="5706000"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将基因表达载体导入农杆菌细胞时，应怎样处理农杆菌细胞？</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389206" y="2277666"/>
            <a:ext cx="5706000" cy="3323987"/>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cs typeface="Times New Roman" panose="02020603050405020304" pitchFamily="18" charset="0"/>
              </a:rPr>
              <a:t>基因表达载体</a:t>
            </a:r>
            <a:r>
              <a:rPr lang="en-US" altLang="zh-CN" sz="2800" kern="100" dirty="0">
                <a:latin typeface="Times New Roman" panose="02020603050405020304" pitchFamily="18" charset="0"/>
                <a:cs typeface="Courier New" panose="02070309020205020404" pitchFamily="49" charset="0"/>
              </a:rPr>
              <a:t>(</a:t>
            </a:r>
            <a:r>
              <a:rPr lang="zh-CN" altLang="zh-CN" sz="2800" kern="100" dirty="0">
                <a:latin typeface="Times New Roman" panose="02020603050405020304" pitchFamily="18" charset="0"/>
                <a:cs typeface="Times New Roman" panose="02020603050405020304" pitchFamily="18" charset="0"/>
              </a:rPr>
              <a:t>重组质粒</a:t>
            </a:r>
            <a:r>
              <a:rPr lang="en-US" altLang="zh-CN" sz="2800" kern="100" dirty="0">
                <a:latin typeface="Times New Roman" panose="02020603050405020304" pitchFamily="18" charset="0"/>
                <a:cs typeface="Courier New" panose="02070309020205020404" pitchFamily="49" charset="0"/>
              </a:rPr>
              <a:t>)</a:t>
            </a:r>
            <a:r>
              <a:rPr lang="zh-CN" altLang="zh-CN" sz="2800" kern="100" dirty="0">
                <a:latin typeface="Times New Roman" panose="02020603050405020304" pitchFamily="18" charset="0"/>
                <a:cs typeface="Times New Roman" panose="02020603050405020304" pitchFamily="18" charset="0"/>
              </a:rPr>
              <a:t>导入农杆菌细胞时，要用</a:t>
            </a:r>
            <a:r>
              <a:rPr lang="en-US" altLang="zh-CN" sz="2800" kern="100" dirty="0">
                <a:latin typeface="Times New Roman" panose="02020603050405020304" pitchFamily="18" charset="0"/>
                <a:cs typeface="Courier New" panose="02070309020205020404" pitchFamily="49" charset="0"/>
              </a:rPr>
              <a:t>Ca</a:t>
            </a:r>
            <a:r>
              <a:rPr lang="en-US" altLang="zh-CN" sz="2800" kern="100" baseline="30000" dirty="0">
                <a:latin typeface="Times New Roman" panose="02020603050405020304" pitchFamily="18" charset="0"/>
                <a:cs typeface="Courier New" panose="02070309020205020404" pitchFamily="49" charset="0"/>
              </a:rPr>
              <a:t>2</a:t>
            </a:r>
            <a:r>
              <a:rPr lang="zh-CN" altLang="zh-CN" sz="2800" kern="100" baseline="30000" dirty="0">
                <a:latin typeface="Times New Roman" panose="02020603050405020304" pitchFamily="18" charset="0"/>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处理农杆菌细胞，使其处于一种能吸收周围环境中</a:t>
            </a:r>
            <a:r>
              <a:rPr lang="en-US" altLang="zh-CN" sz="2800" kern="100" dirty="0">
                <a:latin typeface="Times New Roman" panose="02020603050405020304" pitchFamily="18" charset="0"/>
                <a:cs typeface="Courier New" panose="02070309020205020404" pitchFamily="49" charset="0"/>
              </a:rPr>
              <a:t>DNA</a:t>
            </a:r>
            <a:r>
              <a:rPr lang="zh-CN" altLang="zh-CN" sz="2800" kern="100" dirty="0">
                <a:latin typeface="Times New Roman" panose="02020603050405020304" pitchFamily="18" charset="0"/>
                <a:cs typeface="Times New Roman" panose="02020603050405020304" pitchFamily="18" charset="0"/>
              </a:rPr>
              <a:t>分子的生理状态，利于重组质粒的导入。</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 name="Picture 2" descr="S12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67214" y="1053530"/>
            <a:ext cx="5608677" cy="334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3789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89206" y="981522"/>
            <a:ext cx="5706000"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用什么方法检测目的基因是否插入到了受体细胞的染色体</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DNA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389206" y="2277666"/>
            <a:ext cx="5706000" cy="664477"/>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cs typeface="Courier New" panose="02070309020205020404" pitchFamily="49" charset="0"/>
              </a:rPr>
              <a:t>PCR</a:t>
            </a:r>
            <a:r>
              <a:rPr lang="zh-CN" altLang="zh-CN" sz="2800" kern="100" dirty="0">
                <a:latin typeface="Times New Roman" panose="02020603050405020304" pitchFamily="18" charset="0"/>
                <a:cs typeface="Times New Roman" panose="02020603050405020304" pitchFamily="18" charset="0"/>
              </a:rPr>
              <a:t>技术。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 name="Picture 2" descr="S12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67214" y="693490"/>
            <a:ext cx="5608677" cy="334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89206" y="2925738"/>
            <a:ext cx="5706000" cy="131080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用什么方法检测目的基因是否发挥作用？</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389206" y="4205039"/>
            <a:ext cx="11322624" cy="1384995"/>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　</a:t>
            </a:r>
            <a:r>
              <a:rPr lang="zh-CN" altLang="zh-CN" sz="2800" kern="100" dirty="0">
                <a:latin typeface="Times New Roman" panose="02020603050405020304" pitchFamily="18" charset="0"/>
                <a:cs typeface="Times New Roman" panose="02020603050405020304" pitchFamily="18" charset="0"/>
              </a:rPr>
              <a:t>用</a:t>
            </a:r>
            <a:r>
              <a:rPr lang="en-US" altLang="zh-CN" sz="2800" kern="100" dirty="0">
                <a:latin typeface="Times New Roman" panose="02020603050405020304" pitchFamily="18" charset="0"/>
                <a:cs typeface="Courier New" panose="02070309020205020404" pitchFamily="49" charset="0"/>
              </a:rPr>
              <a:t>PCR</a:t>
            </a:r>
            <a:r>
              <a:rPr lang="zh-CN" altLang="zh-CN" sz="2800" kern="100" dirty="0">
                <a:latin typeface="Times New Roman" panose="02020603050405020304" pitchFamily="18" charset="0"/>
                <a:cs typeface="Times New Roman" panose="02020603050405020304" pitchFamily="18" charset="0"/>
              </a:rPr>
              <a:t>技术检测目的基因是否转录出</a:t>
            </a:r>
            <a:r>
              <a:rPr lang="en-US" altLang="zh-CN" sz="2800" kern="100" dirty="0">
                <a:latin typeface="Times New Roman" panose="02020603050405020304" pitchFamily="18" charset="0"/>
                <a:cs typeface="Courier New" panose="02070309020205020404" pitchFamily="49" charset="0"/>
              </a:rPr>
              <a:t>mRNA</a:t>
            </a:r>
            <a:r>
              <a:rPr lang="zh-CN" altLang="zh-CN" sz="2800" kern="100" dirty="0">
                <a:latin typeface="Times New Roman" panose="02020603050405020304" pitchFamily="18" charset="0"/>
                <a:cs typeface="Times New Roman" panose="02020603050405020304" pitchFamily="18" charset="0"/>
              </a:rPr>
              <a:t>；用抗原</a:t>
            </a:r>
            <a:r>
              <a:rPr lang="en-US" altLang="zh-CN" sz="2800" kern="100" dirty="0">
                <a:latin typeface="Times New Roman" panose="02020603050405020304" pitchFamily="18" charset="0"/>
                <a:cs typeface="Courier New" panose="02070309020205020404" pitchFamily="49" charset="0"/>
              </a:rPr>
              <a:t>—</a:t>
            </a:r>
            <a:r>
              <a:rPr lang="zh-CN" altLang="zh-CN" sz="2800" kern="100" dirty="0">
                <a:latin typeface="Times New Roman" panose="02020603050405020304" pitchFamily="18" charset="0"/>
                <a:cs typeface="Times New Roman" panose="02020603050405020304" pitchFamily="18" charset="0"/>
              </a:rPr>
              <a:t>抗体杂交技术检测目的基因是否翻译出相应蛋白质。</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462318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89206" y="896591"/>
            <a:ext cx="5706000" cy="195713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如果目的基因是抗虫基因，在个体水平上怎么检测？如果目的基因是耐盐基因呢？</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 name="Picture 2" descr="S12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67214" y="1093734"/>
            <a:ext cx="5608677" cy="334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89206" y="2816558"/>
            <a:ext cx="5706000" cy="2677656"/>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cs typeface="Times New Roman" panose="02020603050405020304" pitchFamily="18" charset="0"/>
              </a:rPr>
              <a:t>如果目的基因是抗虫基因，则要进行抗虫接种实验；如果目的基因是耐盐基因，则要用一定浓度的盐水浇灌。</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097746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66407" y="1189847"/>
            <a:ext cx="11073415" cy="3896131"/>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农杆菌转化法中两次拼接、两次导入的辨析</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两次拼接：第一次拼接是将目的基因拼接到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Ti</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质粒的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DNA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上；第二次拼接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非人工操作</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指被插入目的基因的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DNA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拼接到受体细胞染色体的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DNA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两次导入：第一次导入是将含目的基因的重组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Ti</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质粒导入农杆菌；第二次导入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非人工操作</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是指含目的基因的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DNA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导入受体细胞。</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任意形状 6">
            <a:extLst>
              <a:ext uri="{FF2B5EF4-FFF2-40B4-BE49-F238E27FC236}">
                <a16:creationId xmlns="" xmlns:a16="http://schemas.microsoft.com/office/drawing/2014/main" id="{BC413810-F873-444F-9EDD-E030B9BE9487}"/>
              </a:ext>
            </a:extLst>
          </p:cNvPr>
          <p:cNvSpPr/>
          <p:nvPr/>
        </p:nvSpPr>
        <p:spPr>
          <a:xfrm>
            <a:off x="2903036" y="-4990"/>
            <a:ext cx="6385930" cy="731452"/>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508A5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标题 2">
            <a:extLst>
              <a:ext uri="{FF2B5EF4-FFF2-40B4-BE49-F238E27FC236}">
                <a16:creationId xmlns:a16="http://schemas.microsoft.com/office/drawing/2014/main" xmlns="" id="{AE29D4F1-E75F-D44E-8429-1D62927264F0}"/>
              </a:ext>
            </a:extLst>
          </p:cNvPr>
          <p:cNvSpPr txBox="1">
            <a:spLocks/>
          </p:cNvSpPr>
          <p:nvPr/>
        </p:nvSpPr>
        <p:spPr>
          <a:xfrm>
            <a:off x="5231904" y="138524"/>
            <a:ext cx="1502847" cy="4415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b="1" dirty="0" smtClean="0">
                <a:solidFill>
                  <a:schemeClr val="bg1"/>
                </a:solidFill>
              </a:rPr>
              <a:t>核心归纳</a:t>
            </a:r>
            <a:endParaRPr lang="zh-CN" altLang="en-US" sz="2400" b="1" dirty="0">
              <a:solidFill>
                <a:schemeClr val="bg1"/>
              </a:solidFill>
            </a:endParaRPr>
          </a:p>
        </p:txBody>
      </p:sp>
    </p:spTree>
    <p:extLst>
      <p:ext uri="{BB962C8B-B14F-4D97-AF65-F5344CB8AC3E}">
        <p14:creationId xmlns:p14="http://schemas.microsoft.com/office/powerpoint/2010/main" val="737039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66407" y="189434"/>
            <a:ext cx="11073415"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将目的基因导入不同细胞的方法</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2436062074"/>
              </p:ext>
            </p:extLst>
          </p:nvPr>
        </p:nvGraphicFramePr>
        <p:xfrm>
          <a:off x="622598" y="905346"/>
          <a:ext cx="10945216" cy="5760720"/>
        </p:xfrm>
        <a:graphic>
          <a:graphicData uri="http://schemas.openxmlformats.org/drawingml/2006/table">
            <a:tbl>
              <a:tblPr/>
              <a:tblGrid>
                <a:gridCol w="1728192"/>
                <a:gridCol w="3168352"/>
                <a:gridCol w="3168352"/>
                <a:gridCol w="2880320"/>
              </a:tblGrid>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项目</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植物细胞</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动物细胞</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微生物细胞</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常用方法</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农杆菌转化法</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显微注射法</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Ca</a:t>
                      </a:r>
                      <a:r>
                        <a:rPr lang="en-US" sz="2800" kern="100" baseline="30000" dirty="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zh-CN" sz="2800" kern="1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处理法</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受体细胞</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体细胞</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受精卵</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原核细胞</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转化过程</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目的基因插入</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Ti</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质粒的</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DNA</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上</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导入植物细胞</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整合到受体细胞的</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DNA</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中</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表达</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目的基因表达载体提纯</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取卵</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受精卵</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显微注射</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受精卵发育</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获得具有新性状的动物</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Ca</a:t>
                      </a:r>
                      <a:r>
                        <a:rPr lang="en-US" sz="2800" kern="100" baseline="30000" dirty="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zh-CN" sz="2800" kern="1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处理细胞</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能吸收周围环境中</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DNA</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分子的生理状态细胞</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重组的基因表达载体导入细胞中</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59531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66407" y="1109133"/>
            <a:ext cx="11073415"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目的基因的检测与鉴定</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6018" name="Picture 2" descr="S12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86755" y="2038540"/>
            <a:ext cx="8016902" cy="228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207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45701" y="1256631"/>
            <a:ext cx="11299010" cy="195713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如图为科学家通过基因工程培育抗虫棉时，从苏云金杆菌中提取抗虫基因</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放入</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棉花细胞中，与棉花的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DNA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分子</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结合起来</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而发挥作用的过程示意图。以下相关说法不正确的是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0" y="0"/>
            <a:ext cx="12190413" cy="837506"/>
          </a:xfrm>
          <a:prstGeom prst="rect">
            <a:avLst/>
          </a:prstGeom>
          <a:solidFill>
            <a:srgbClr val="5A9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59284" y="170270"/>
            <a:ext cx="1696710" cy="523220"/>
          </a:xfrm>
          <a:prstGeom prst="rect">
            <a:avLst/>
          </a:prstGeom>
        </p:spPr>
        <p:txBody>
          <a:bodyPr wrap="square">
            <a:spAutoFit/>
          </a:bodyPr>
          <a:lstStyle/>
          <a:p>
            <a:pPr>
              <a:defRPr/>
            </a:pPr>
            <a:r>
              <a:rPr lang="zh-CN" altLang="en-US" sz="2800" b="1" kern="100" dirty="0">
                <a:solidFill>
                  <a:schemeClr val="bg1"/>
                </a:solidFill>
                <a:latin typeface="Times New Roman" panose="02020603050405020304"/>
                <a:ea typeface="+mj-ea"/>
                <a:cs typeface="Times New Roman" panose="02020603050405020304"/>
              </a:rPr>
              <a:t>典题应用</a:t>
            </a:r>
            <a:endParaRPr lang="zh-CN" altLang="zh-CN" sz="2800" b="1" kern="100" dirty="0">
              <a:solidFill>
                <a:schemeClr val="bg1"/>
              </a:solidFill>
              <a:latin typeface="Times New Roman" panose="02020603050405020304"/>
              <a:ea typeface="+mj-ea"/>
              <a:cs typeface="Times New Roman" panose="02020603050405020304"/>
            </a:endParaRPr>
          </a:p>
        </p:txBody>
      </p:sp>
      <p:sp>
        <p:nvSpPr>
          <p:cNvPr id="6" name="流程图: 过程 5"/>
          <p:cNvSpPr/>
          <p:nvPr/>
        </p:nvSpPr>
        <p:spPr>
          <a:xfrm>
            <a:off x="2155994" y="290170"/>
            <a:ext cx="9518564" cy="332098"/>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7042" name="Picture 2" descr="S13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2437" y="3484359"/>
            <a:ext cx="6625539" cy="224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596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45701" y="2984386"/>
            <a:ext cx="11299010" cy="2677656"/>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图中</a:t>
            </a:r>
            <a:r>
              <a:rPr lang="zh-CN" altLang="zh-CN" sz="2800" kern="100" dirty="0">
                <a:latin typeface="宋体" panose="02010600030101010101" pitchFamily="2" charset="-122"/>
                <a:ea typeface="方正中等线简体" panose="03000509000000000000" pitchFamily="65" charset="-122"/>
                <a:cs typeface="宋体" panose="02010600030101010101" pitchFamily="2" charset="-122"/>
              </a:rPr>
              <a:t>Ⅰ</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是质粒，步骤</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需要用到限制酶和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DNA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连接酶</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图中</a:t>
            </a:r>
            <a:r>
              <a:rPr lang="zh-CN" altLang="zh-CN" sz="2800" kern="100" dirty="0">
                <a:latin typeface="宋体" panose="02010600030101010101" pitchFamily="2" charset="-122"/>
                <a:ea typeface="方正中等线简体" panose="03000509000000000000" pitchFamily="65" charset="-122"/>
                <a:cs typeface="宋体" panose="02010600030101010101" pitchFamily="2" charset="-122"/>
              </a:rPr>
              <a:t>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是含目的基因的重组质粒，步骤</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是将重组质粒导入棉花细胞</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Ⅲ</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是农杆菌，通过步骤</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将目的基因导入植物细胞</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剔除培育成功的抗虫棉体内的四环素抗性基因不会影响抗虫基因的表达</a:t>
            </a:r>
            <a:endParaRPr lang="zh-CN" altLang="zh-CN" sz="280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7042" name="Picture 2" descr="S13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2437" y="648429"/>
            <a:ext cx="6625539" cy="224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p:nvPr/>
        </p:nvSpPr>
        <p:spPr>
          <a:xfrm>
            <a:off x="272083" y="3632458"/>
            <a:ext cx="720000" cy="720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336629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89206" y="347143"/>
            <a:ext cx="11412000" cy="6106987"/>
            <a:chOff x="389206" y="992904"/>
            <a:chExt cx="11412000" cy="6106987"/>
          </a:xfrm>
        </p:grpSpPr>
        <p:sp>
          <p:nvSpPr>
            <p:cNvPr id="3" name="圆角矩形 2">
              <a:extLst>
                <a:ext uri="{FF2B5EF4-FFF2-40B4-BE49-F238E27FC236}">
                  <a16:creationId xmlns:a16="http://schemas.microsoft.com/office/drawing/2014/main" xmlns="" id="{DE721FF3-EA02-8E42-A717-6EFDB1105568}"/>
                </a:ext>
              </a:extLst>
            </p:cNvPr>
            <p:cNvSpPr/>
            <p:nvPr/>
          </p:nvSpPr>
          <p:spPr>
            <a:xfrm>
              <a:off x="389206" y="1094413"/>
              <a:ext cx="11412000" cy="6005478"/>
            </a:xfrm>
            <a:prstGeom prst="roundRect">
              <a:avLst>
                <a:gd name="adj" fmla="val 2576"/>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dirty="0">
                <a:solidFill>
                  <a:prstClr val="white"/>
                </a:solidFill>
                <a:latin typeface="Arial"/>
                <a:ea typeface="微软雅黑"/>
              </a:endParaRPr>
            </a:p>
          </p:txBody>
        </p:sp>
        <p:cxnSp>
          <p:nvCxnSpPr>
            <p:cNvPr id="7" name="直接连接符 6"/>
            <p:cNvCxnSpPr/>
            <p:nvPr/>
          </p:nvCxnSpPr>
          <p:spPr>
            <a:xfrm>
              <a:off x="920410" y="1093451"/>
              <a:ext cx="633670" cy="0"/>
            </a:xfrm>
            <a:prstGeom prst="lin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5" name="文本框 4">
              <a:extLst>
                <a:ext uri="{FF2B5EF4-FFF2-40B4-BE49-F238E27FC236}">
                  <a16:creationId xmlns:a16="http://schemas.microsoft.com/office/drawing/2014/main" xmlns="" id="{7F2216E9-0435-7741-9918-93AFB1D17999}"/>
                </a:ext>
              </a:extLst>
            </p:cNvPr>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defPPr>
              <a:lvl1pPr marR="0" lvl="0" indent="0" defTabSz="914400" fontAlgn="auto">
                <a:lnSpc>
                  <a:spcPct val="100000"/>
                </a:lnSpc>
                <a:spcBef>
                  <a:spcPts val="0"/>
                </a:spcBef>
                <a:spcAft>
                  <a:spcPts val="0"/>
                </a:spcAft>
                <a:buClrTx/>
                <a:buSzTx/>
                <a:buFontTx/>
                <a:buNone/>
                <a:tabLst/>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9" name="矩形 8"/>
          <p:cNvSpPr/>
          <p:nvPr/>
        </p:nvSpPr>
        <p:spPr>
          <a:xfrm>
            <a:off x="695206" y="603726"/>
            <a:ext cx="10800000" cy="3242170"/>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图中</a:t>
            </a:r>
            <a:r>
              <a:rPr lang="zh-CN" altLang="zh-CN" sz="2800" kern="100" dirty="0">
                <a:latin typeface="宋体" panose="02010600030101010101" pitchFamily="2" charset="-122"/>
                <a:ea typeface="方正中等线简体" panose="03000509000000000000" pitchFamily="65" charset="-122"/>
                <a:cs typeface="宋体" panose="02010600030101010101" pitchFamily="2" charset="-122"/>
              </a:rPr>
              <a:t>Ⅰ</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为质粒，步骤</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①</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为基因表达载体的构建，需要用到限制酶和</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DNA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连接酶，</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图</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中步骤</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②</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是将重组质粒导入农杆菌细胞，</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基因</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的表达具有一定的独立性，剔除抗虫棉体内的四环素抗性基因不影响抗虫基因的表达，</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0" name="Picture 2" descr="S13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2437" y="3988102"/>
            <a:ext cx="6625539" cy="224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94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linds(horizontal)">
                                      <p:cBhvr>
                                        <p:cTn id="10" dur="500"/>
                                        <p:tgtEl>
                                          <p:spTgt spid="9">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blinds(horizontal)">
                                      <p:cBhvr>
                                        <p:cTn id="13" dur="500"/>
                                        <p:tgtEl>
                                          <p:spTgt spid="9">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blinds(horizontal)">
                                      <p:cBhvr>
                                        <p:cTn id="16" dur="500"/>
                                        <p:tgtEl>
                                          <p:spTgt spid="9">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61164" y="0"/>
            <a:ext cx="1961634" cy="3409711"/>
          </a:xfrm>
          <a:prstGeom prst="rect">
            <a:avLst/>
          </a:prstGeom>
          <a:solidFill>
            <a:srgbClr val="508A5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8"/>
          <p:cNvSpPr txBox="1"/>
          <p:nvPr/>
        </p:nvSpPr>
        <p:spPr>
          <a:xfrm>
            <a:off x="812495" y="824480"/>
            <a:ext cx="1394279" cy="400110"/>
          </a:xfrm>
          <a:prstGeom prst="rect">
            <a:avLst/>
          </a:prstGeom>
          <a:noFill/>
        </p:spPr>
        <p:txBody>
          <a:bodyPr wrap="square" lIns="0" tIns="0" rIns="0" bIns="0" rtlCol="0" anchor="ctr">
            <a:spAutoFit/>
          </a:bodyPr>
          <a:lstStyle/>
          <a:p>
            <a:pPr algn="dist"/>
            <a:r>
              <a:rPr lang="zh-CN" altLang="en-US" sz="2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学习目标</a:t>
            </a:r>
            <a:endParaRPr lang="zh-CN" altLang="en-US" sz="2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586594" y="1413569"/>
            <a:ext cx="11125236" cy="208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86709" y="1269554"/>
            <a:ext cx="11125121" cy="23114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TextBox 1"/>
          <p:cNvSpPr txBox="1"/>
          <p:nvPr/>
        </p:nvSpPr>
        <p:spPr>
          <a:xfrm>
            <a:off x="731861" y="1773610"/>
            <a:ext cx="11043351" cy="1130246"/>
          </a:xfrm>
          <a:prstGeom prst="rect">
            <a:avLst/>
          </a:prstGeom>
          <a:noFill/>
        </p:spPr>
        <p:txBody>
          <a:bodyPr wrap="square" rtlCol="0">
            <a:spAutoFit/>
          </a:bodyPr>
          <a:lstStyle/>
          <a:p>
            <a:pPr algn="just">
              <a:lnSpc>
                <a:spcPct val="150000"/>
              </a:lnSpc>
              <a:spcAft>
                <a:spcPts val="0"/>
              </a:spcAft>
            </a:pP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阐明将目的基因导入受体细胞的方法</a:t>
            </a:r>
            <a:r>
              <a:rPr lang="zh-CN" altLang="zh-CN"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en-US" altLang="zh-CN" kern="100" dirty="0" smtClean="0">
                <a:latin typeface="Times New Roman" panose="02020603050405020304" pitchFamily="18" charset="0"/>
                <a:ea typeface="楷体_GB2312" panose="02010609030101010101" pitchFamily="49" charset="-122"/>
                <a:cs typeface="Courier New" panose="02070309020205020404" pitchFamily="49" charset="0"/>
              </a:rPr>
              <a:t>2</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阐明目的基因的检测与鉴定的方法。</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600926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45701" y="1116098"/>
            <a:ext cx="11299010" cy="324980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下列哪一种方法不能用于检测目的基因是否成功导入或表达</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在显微镜下直接观察受体细胞中是否含有目的基因</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通过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PCR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等技术检测受体细胞的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DNA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分子上是否含有目的基因</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提取受体细胞合成的相应蛋白质，利用抗原</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抗体特异性反应进行检测</a:t>
            </a:r>
            <a:endParaRPr lang="zh-CN" altLang="zh-CN" sz="280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抗虫基因导入植物细胞后，检测植物是否具有抗虫特性</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TextBox 20"/>
          <p:cNvSpPr txBox="1"/>
          <p:nvPr/>
        </p:nvSpPr>
        <p:spPr>
          <a:xfrm>
            <a:off x="284582" y="1773610"/>
            <a:ext cx="720000" cy="720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109063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9206" y="1053530"/>
            <a:ext cx="11412000" cy="4536504"/>
            <a:chOff x="389206" y="992904"/>
            <a:chExt cx="11412000" cy="4536504"/>
          </a:xfrm>
        </p:grpSpPr>
        <p:sp>
          <p:nvSpPr>
            <p:cNvPr id="6" name="圆角矩形 5">
              <a:extLst>
                <a:ext uri="{FF2B5EF4-FFF2-40B4-BE49-F238E27FC236}">
                  <a16:creationId xmlns:a16="http://schemas.microsoft.com/office/drawing/2014/main" xmlns="" id="{DE721FF3-EA02-8E42-A717-6EFDB1105568}"/>
                </a:ext>
              </a:extLst>
            </p:cNvPr>
            <p:cNvSpPr/>
            <p:nvPr/>
          </p:nvSpPr>
          <p:spPr>
            <a:xfrm>
              <a:off x="389206" y="1094413"/>
              <a:ext cx="11412000" cy="4434995"/>
            </a:xfrm>
            <a:prstGeom prst="roundRect">
              <a:avLst>
                <a:gd name="adj" fmla="val 4164"/>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a:endParaRPr>
            </a:p>
          </p:txBody>
        </p:sp>
        <p:cxnSp>
          <p:nvCxnSpPr>
            <p:cNvPr id="8" name="直接连接符 7"/>
            <p:cNvCxnSpPr/>
            <p:nvPr/>
          </p:nvCxnSpPr>
          <p:spPr>
            <a:xfrm>
              <a:off x="920410" y="1093451"/>
              <a:ext cx="633670" cy="0"/>
            </a:xfrm>
            <a:prstGeom prst="lin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9" name="文本框 8">
              <a:extLst>
                <a:ext uri="{FF2B5EF4-FFF2-40B4-BE49-F238E27FC236}">
                  <a16:creationId xmlns:a16="http://schemas.microsoft.com/office/drawing/2014/main" xmlns="" id="{7F2216E9-0435-7741-9918-93AFB1D17999}"/>
                </a:ext>
              </a:extLst>
            </p:cNvPr>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defPPr>
              <a:lvl1pPr marR="0" lvl="0" indent="0" defTabSz="914400" fontAlgn="auto">
                <a:lnSpc>
                  <a:spcPct val="100000"/>
                </a:lnSpc>
                <a:spcBef>
                  <a:spcPts val="0"/>
                </a:spcBef>
                <a:spcAft>
                  <a:spcPts val="0"/>
                </a:spcAft>
                <a:buClrTx/>
                <a:buSzTx/>
                <a:buFontTx/>
                <a:buNone/>
                <a:tabLst/>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3" name="矩形 2"/>
          <p:cNvSpPr/>
          <p:nvPr/>
        </p:nvSpPr>
        <p:spPr>
          <a:xfrm>
            <a:off x="695206" y="1427328"/>
            <a:ext cx="10800000" cy="3888500"/>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检测目的基因是否成功导入或表达的方法有多种。</a:t>
            </a:r>
            <a:r>
              <a:rPr lang="en-US" altLang="zh-CN" sz="2800" kern="100">
                <a:latin typeface="宋体" panose="02010600030101010101" pitchFamily="2" charset="-122"/>
                <a:ea typeface="楷体_GB2312" panose="02010609030101010101" pitchFamily="49" charset="-122"/>
                <a:cs typeface="Times New Roman" panose="02020603050405020304" pitchFamily="18" charset="0"/>
              </a:rPr>
              <a:t>①</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分子水平上的检测：通过</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PCR</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等技术检测转基因生物的染色体</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DNA</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上是否插入了目的基因或检测目的基因是否转录出了</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mRNA</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；检测目的基因是否翻译成蛋白质用抗原</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抗体杂交技术。</a:t>
            </a:r>
            <a:r>
              <a:rPr lang="en-US" altLang="zh-CN" sz="2800" kern="100">
                <a:latin typeface="宋体" panose="02010600030101010101" pitchFamily="2" charset="-122"/>
                <a:ea typeface="楷体_GB2312" panose="02010609030101010101" pitchFamily="49" charset="-122"/>
                <a:cs typeface="Times New Roman" panose="02020603050405020304" pitchFamily="18" charset="0"/>
              </a:rPr>
              <a:t>②</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个体生物学水平的鉴定：检测是否具有抗性及抗性程度。在显微镜下无法观察到受体细胞中是否含有目的基因，故选</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02939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p:cNvPicPr>
          <p:nvPr/>
        </p:nvPicPr>
        <p:blipFill>
          <a:blip r:embed="rId3">
            <a:extLst>
              <a:ext uri="{28A0092B-C50C-407E-A947-70E740481C1C}">
                <a14:useLocalDpi xmlns:a14="http://schemas.microsoft.com/office/drawing/2010/main" val="0"/>
              </a:ext>
            </a:extLst>
          </a:blip>
          <a:stretch>
            <a:fillRect/>
          </a:stretch>
        </p:blipFill>
        <p:spPr>
          <a:xfrm>
            <a:off x="406" y="0"/>
            <a:ext cx="12189600" cy="6859588"/>
          </a:xfrm>
          <a:prstGeom prst="rect">
            <a:avLst/>
          </a:prstGeom>
        </p:spPr>
      </p:pic>
      <p:sp>
        <p:nvSpPr>
          <p:cNvPr id="10" name="矩形 9"/>
          <p:cNvSpPr/>
          <p:nvPr/>
        </p:nvSpPr>
        <p:spPr>
          <a:xfrm>
            <a:off x="838622" y="934194"/>
            <a:ext cx="10670673" cy="5303912"/>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1486694" y="0"/>
            <a:ext cx="1008112" cy="1251807"/>
          </a:xfrm>
          <a:prstGeom prst="rect">
            <a:avLst/>
          </a:prstGeom>
          <a:solidFill>
            <a:srgbClr val="7BC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553186" y="392089"/>
            <a:ext cx="823005" cy="830997"/>
          </a:xfrm>
          <a:prstGeom prst="rect">
            <a:avLst/>
          </a:prstGeom>
          <a:noFill/>
        </p:spPr>
        <p:txBody>
          <a:bodyPr wrap="square" rtlCol="0">
            <a:spAutoFit/>
          </a:bodyPr>
          <a:lstStyle/>
          <a:p>
            <a:pPr algn="dist">
              <a:spcBef>
                <a:spcPct val="0"/>
              </a:spcBef>
            </a:pPr>
            <a:r>
              <a:rPr lang="zh-CN" altLang="en-US" kern="1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网络</a:t>
            </a:r>
            <a:endParaRPr lang="en-US" altLang="zh-CN" kern="1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algn="dist">
              <a:spcBef>
                <a:spcPct val="0"/>
              </a:spcBef>
            </a:pPr>
            <a:r>
              <a:rPr lang="zh-CN" altLang="en-US" kern="1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构建</a:t>
            </a:r>
            <a:endParaRPr lang="en-US" altLang="zh-CN"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77872" name="Picture 48" descr="S13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1160" y="1481169"/>
            <a:ext cx="7288093" cy="446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3577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p:cNvPicPr>
          <p:nvPr/>
        </p:nvPicPr>
        <p:blipFill>
          <a:blip r:embed="rId3">
            <a:extLst>
              <a:ext uri="{28A0092B-C50C-407E-A947-70E740481C1C}">
                <a14:useLocalDpi xmlns:a14="http://schemas.microsoft.com/office/drawing/2010/main" val="0"/>
              </a:ext>
            </a:extLst>
          </a:blip>
          <a:stretch>
            <a:fillRect/>
          </a:stretch>
        </p:blipFill>
        <p:spPr>
          <a:xfrm>
            <a:off x="406" y="0"/>
            <a:ext cx="12189600" cy="6859588"/>
          </a:xfrm>
          <a:prstGeom prst="rect">
            <a:avLst/>
          </a:prstGeom>
        </p:spPr>
      </p:pic>
      <p:sp>
        <p:nvSpPr>
          <p:cNvPr id="11" name="矩形 10"/>
          <p:cNvSpPr/>
          <p:nvPr/>
        </p:nvSpPr>
        <p:spPr>
          <a:xfrm>
            <a:off x="759870" y="1413570"/>
            <a:ext cx="10670673" cy="254292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3324638" y="2205658"/>
            <a:ext cx="5541136" cy="923330"/>
          </a:xfrm>
          <a:prstGeom prst="rect">
            <a:avLst/>
          </a:prstGeom>
          <a:noFill/>
        </p:spPr>
        <p:txBody>
          <a:bodyPr wrap="square" rtlCol="0">
            <a:spAutoFit/>
          </a:bodyPr>
          <a:lstStyle/>
          <a:p>
            <a:pPr algn="ctr">
              <a:spcBef>
                <a:spcPct val="0"/>
              </a:spcBef>
            </a:pPr>
            <a:r>
              <a:rPr lang="zh-CN" altLang="en-US" sz="5400" b="1" kern="100" dirty="0" smtClean="0">
                <a:latin typeface="Times New Roman" panose="02020603050405020304" pitchFamily="18" charset="0"/>
                <a:ea typeface="微软雅黑" panose="020B0503020204020204" pitchFamily="34" charset="-122"/>
                <a:cs typeface="Times New Roman" panose="02020603050405020304" pitchFamily="18" charset="0"/>
              </a:rPr>
              <a:t>课时对点练</a:t>
            </a:r>
            <a:endParaRPr lang="en-US" altLang="zh-CN" sz="5400" b="1"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757835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9206" y="837506"/>
            <a:ext cx="11412000" cy="5188793"/>
          </a:xfrm>
          <a:prstGeom prst="rect">
            <a:avLst/>
          </a:prstGeom>
        </p:spPr>
        <p:txBody>
          <a:bodyPr wrap="square">
            <a:spAutoFit/>
          </a:bodyPr>
          <a:lstStyle/>
          <a:p>
            <a:pPr algn="just">
              <a:lnSpc>
                <a:spcPct val="150000"/>
              </a:lnSpc>
              <a:spcAft>
                <a:spcPts val="0"/>
              </a:spcAft>
              <a:tabLst>
                <a:tab pos="2430780" algn="l"/>
              </a:tabLst>
            </a:pPr>
            <a:r>
              <a:rPr lang="zh-CN" altLang="zh-CN" sz="2800" b="1" kern="100"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题组一　将目的基因导入受体细胞</a:t>
            </a: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江西南昌进贤一中高三月考</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我国科学家独创的花粉管通道法，可以使目的基因借助花粉管通道进入受体细胞，是一种十分简便经济的方法，对此认识正确的是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不必构建表达载体就可以直接导入</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此方法可用于转基因动物</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受体细胞只能是植物的卵细胞</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有时可以取代农杆菌转化法</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Rectangle 21">
            <a:hlinkClick r:id="rId2" action="ppaction://hlinksldjump"/>
          </p:cNvPr>
          <p:cNvSpPr>
            <a:spLocks noChangeArrowheads="1"/>
          </p:cNvSpPr>
          <p:nvPr/>
        </p:nvSpPr>
        <p:spPr bwMode="auto">
          <a:xfrm>
            <a:off x="1567363"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a:t>
            </a:r>
          </a:p>
        </p:txBody>
      </p:sp>
      <p:sp>
        <p:nvSpPr>
          <p:cNvPr id="32"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3"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8"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9"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0"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1"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2"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52"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53"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54"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55"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56"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57"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23" name="TextBox 20"/>
          <p:cNvSpPr txBox="1"/>
          <p:nvPr/>
        </p:nvSpPr>
        <p:spPr>
          <a:xfrm>
            <a:off x="234879" y="5302082"/>
            <a:ext cx="720000" cy="720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97899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1">
            <a:hlinkClick r:id="rId2" action="ppaction://hlinksldjump"/>
          </p:cNvPr>
          <p:cNvSpPr>
            <a:spLocks noChangeArrowheads="1"/>
          </p:cNvSpPr>
          <p:nvPr/>
        </p:nvSpPr>
        <p:spPr bwMode="auto">
          <a:xfrm>
            <a:off x="1567363"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a:t>
            </a:r>
          </a:p>
        </p:txBody>
      </p:sp>
      <p:sp>
        <p:nvSpPr>
          <p:cNvPr id="32"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3"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8"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9"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0"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1"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2"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52"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53"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54"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55"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56"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57"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grpSp>
        <p:nvGrpSpPr>
          <p:cNvPr id="19" name="组合 18"/>
          <p:cNvGrpSpPr/>
          <p:nvPr/>
        </p:nvGrpSpPr>
        <p:grpSpPr>
          <a:xfrm>
            <a:off x="459284" y="1197546"/>
            <a:ext cx="11248331" cy="3744416"/>
            <a:chOff x="459284" y="992904"/>
            <a:chExt cx="11248331" cy="3744416"/>
          </a:xfrm>
        </p:grpSpPr>
        <p:sp>
          <p:nvSpPr>
            <p:cNvPr id="20" name="圆角矩形 19">
              <a:extLst>
                <a:ext uri="{FF2B5EF4-FFF2-40B4-BE49-F238E27FC236}">
                  <a16:creationId xmlns:a16="http://schemas.microsoft.com/office/drawing/2014/main" xmlns="" id="{DE721FF3-EA02-8E42-A717-6EFDB1105568}"/>
                </a:ext>
              </a:extLst>
            </p:cNvPr>
            <p:cNvSpPr/>
            <p:nvPr/>
          </p:nvSpPr>
          <p:spPr>
            <a:xfrm>
              <a:off x="459284" y="1094414"/>
              <a:ext cx="11248331" cy="3642906"/>
            </a:xfrm>
            <a:prstGeom prst="roundRect">
              <a:avLst>
                <a:gd name="adj" fmla="val 4565"/>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a:endParaRPr>
            </a:p>
          </p:txBody>
        </p:sp>
        <p:cxnSp>
          <p:nvCxnSpPr>
            <p:cNvPr id="21" name="直接连接符 20"/>
            <p:cNvCxnSpPr/>
            <p:nvPr/>
          </p:nvCxnSpPr>
          <p:spPr>
            <a:xfrm>
              <a:off x="920410" y="1093451"/>
              <a:ext cx="633670" cy="0"/>
            </a:xfrm>
            <a:prstGeom prst="line">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2" name="文本框 21">
              <a:extLst>
                <a:ext uri="{FF2B5EF4-FFF2-40B4-BE49-F238E27FC236}">
                  <a16:creationId xmlns:a16="http://schemas.microsoft.com/office/drawing/2014/main" xmlns="" id="{7F2216E9-0435-7741-9918-93AFB1D17999}"/>
                </a:ext>
              </a:extLst>
            </p:cNvPr>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defPPr>
              <a:lvl1pPr marR="0" lvl="0" indent="0" defTabSz="914400" fontAlgn="auto">
                <a:lnSpc>
                  <a:spcPct val="100000"/>
                </a:lnSpc>
                <a:spcBef>
                  <a:spcPts val="0"/>
                </a:spcBef>
                <a:spcAft>
                  <a:spcPts val="0"/>
                </a:spcAft>
                <a:buClrTx/>
                <a:buSzTx/>
                <a:buFontTx/>
                <a:buNone/>
                <a:tabLst/>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24" name="矩形 23"/>
          <p:cNvSpPr/>
          <p:nvPr/>
        </p:nvSpPr>
        <p:spPr>
          <a:xfrm>
            <a:off x="695206" y="1466838"/>
            <a:ext cx="10800000" cy="332398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要让目的基因进入受体细胞后能稳定存在并得到复制和表达，不管采用什么导入方法，都需要构建表达载体才能实现，</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花粉管</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通道法只适用于转基因植物的培育，</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采用</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花粉管通道法时，植物受体细胞一般是植物体细胞或受精卵，通常不选卵细胞，</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37623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9206" y="693490"/>
            <a:ext cx="11412000"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如图表示转基因动、植物的培育过程。下列有关叙述错误的是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5"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46" name="Rectangle 21">
            <a:hlinkClick r:id="rId3" action="ppaction://hlinksldjump"/>
          </p:cNvPr>
          <p:cNvSpPr>
            <a:spLocks noChangeArrowheads="1"/>
          </p:cNvSpPr>
          <p:nvPr/>
        </p:nvSpPr>
        <p:spPr bwMode="auto">
          <a:xfrm>
            <a:off x="1922660"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2</a:t>
            </a:r>
          </a:p>
        </p:txBody>
      </p:sp>
      <p:sp>
        <p:nvSpPr>
          <p:cNvPr id="47"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8"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49"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50"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51"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52"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53"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54"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55"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56"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57"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58"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59"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grpSp>
        <p:nvGrpSpPr>
          <p:cNvPr id="19" name="组合 18"/>
          <p:cNvGrpSpPr/>
          <p:nvPr/>
        </p:nvGrpSpPr>
        <p:grpSpPr>
          <a:xfrm>
            <a:off x="459284" y="5445126"/>
            <a:ext cx="11248331" cy="1116524"/>
            <a:chOff x="459284" y="992904"/>
            <a:chExt cx="11248331" cy="1368153"/>
          </a:xfrm>
        </p:grpSpPr>
        <p:sp>
          <p:nvSpPr>
            <p:cNvPr id="20" name="圆角矩形 19">
              <a:extLst>
                <a:ext uri="{FF2B5EF4-FFF2-40B4-BE49-F238E27FC236}">
                  <a16:creationId xmlns:a16="http://schemas.microsoft.com/office/drawing/2014/main" xmlns="" id="{DE721FF3-EA02-8E42-A717-6EFDB1105568}"/>
                </a:ext>
              </a:extLst>
            </p:cNvPr>
            <p:cNvSpPr/>
            <p:nvPr/>
          </p:nvSpPr>
          <p:spPr>
            <a:xfrm>
              <a:off x="459284" y="1094414"/>
              <a:ext cx="11248331" cy="1266643"/>
            </a:xfrm>
            <a:prstGeom prst="roundRect">
              <a:avLst>
                <a:gd name="adj" fmla="val 11566"/>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a:endParaRPr>
            </a:p>
          </p:txBody>
        </p:sp>
        <p:cxnSp>
          <p:nvCxnSpPr>
            <p:cNvPr id="21" name="直接连接符 20"/>
            <p:cNvCxnSpPr/>
            <p:nvPr/>
          </p:nvCxnSpPr>
          <p:spPr>
            <a:xfrm>
              <a:off x="920410" y="1093451"/>
              <a:ext cx="633670" cy="0"/>
            </a:xfrm>
            <a:prstGeom prst="lin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2" name="文本框 21">
              <a:extLst>
                <a:ext uri="{FF2B5EF4-FFF2-40B4-BE49-F238E27FC236}">
                  <a16:creationId xmlns:a16="http://schemas.microsoft.com/office/drawing/2014/main" xmlns="" id="{7F2216E9-0435-7741-9918-93AFB1D17999}"/>
                </a:ext>
              </a:extLst>
            </p:cNvPr>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defPPr>
              <a:lvl1pPr marR="0" lvl="0" indent="0" defTabSz="914400" fontAlgn="auto">
                <a:lnSpc>
                  <a:spcPct val="100000"/>
                </a:lnSpc>
                <a:spcBef>
                  <a:spcPts val="0"/>
                </a:spcBef>
                <a:spcAft>
                  <a:spcPts val="0"/>
                </a:spcAft>
                <a:buClrTx/>
                <a:buSzTx/>
                <a:buFontTx/>
                <a:buNone/>
                <a:tabLst/>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23" name="矩形 22"/>
          <p:cNvSpPr/>
          <p:nvPr/>
        </p:nvSpPr>
        <p:spPr>
          <a:xfrm>
            <a:off x="695206" y="5643394"/>
            <a:ext cx="10800000"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培育转基因动物时，受体细胞</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一般是该种动物的受精卵，</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8066" name="Picture 2" descr="S132"/>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4733" y="1487975"/>
            <a:ext cx="6400946" cy="132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24"/>
          <p:cNvSpPr/>
          <p:nvPr/>
        </p:nvSpPr>
        <p:spPr>
          <a:xfrm>
            <a:off x="389206" y="2709714"/>
            <a:ext cx="11412000" cy="2603470"/>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受体细胞</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只能是绵羊的体细胞</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过程中需要进行胚胎移植操作</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可采用花粉管通道法将目的基因导入受体细胞</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过程中一般需要生长素和细胞分裂素</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TextBox 20"/>
          <p:cNvSpPr txBox="1"/>
          <p:nvPr/>
        </p:nvSpPr>
        <p:spPr>
          <a:xfrm>
            <a:off x="225191" y="2709714"/>
            <a:ext cx="720000" cy="720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362580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par>
                                <p:cTn id="13" presetID="3"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9206" y="765498"/>
            <a:ext cx="11412000" cy="4542462"/>
          </a:xfrm>
          <a:prstGeom prst="rect">
            <a:avLst/>
          </a:prstGeom>
        </p:spPr>
        <p:txBody>
          <a:bodyPr wrap="square">
            <a:spAutoFit/>
          </a:bodyPr>
          <a:lstStyle/>
          <a:p>
            <a:pPr algn="just">
              <a:lnSpc>
                <a:spcPct val="150000"/>
              </a:lnSpc>
              <a:spcAft>
                <a:spcPts val="0"/>
              </a:spcAft>
              <a:tabLst>
                <a:tab pos="2430780" algn="l"/>
              </a:tabLst>
            </a:pPr>
            <a:r>
              <a:rPr lang="zh-CN" altLang="zh-CN" sz="2800" b="1" kern="100"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题组二　目的基因的检测与鉴定</a:t>
            </a: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转基因抗虫棉培育过程中，下列有关目的基因检测与鉴定方法的叙述，错误的是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检测抗虫基因是否导入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农杆菌转化法</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检测抗虫基因是否转录</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——PCR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技术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检测抗虫基因是否翻译</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抗原</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抗体杂交</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检测抗虫蛋白生物功能</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抗虫接种实验</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1"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42"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43" name="Rectangle 21">
            <a:hlinkClick r:id="rId4" action="ppaction://hlinksldjump"/>
          </p:cNvPr>
          <p:cNvSpPr>
            <a:spLocks noChangeArrowheads="1"/>
          </p:cNvSpPr>
          <p:nvPr/>
        </p:nvSpPr>
        <p:spPr bwMode="auto">
          <a:xfrm>
            <a:off x="2277957"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3</a:t>
            </a:r>
          </a:p>
        </p:txBody>
      </p:sp>
      <p:sp>
        <p:nvSpPr>
          <p:cNvPr id="44"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45"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46"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7"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8"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9"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50"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51"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52"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53"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54"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55"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3" name="TextBox 20"/>
          <p:cNvSpPr txBox="1"/>
          <p:nvPr/>
        </p:nvSpPr>
        <p:spPr>
          <a:xfrm>
            <a:off x="259970" y="2727470"/>
            <a:ext cx="753988" cy="78483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23462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42"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43" name="Rectangle 21">
            <a:hlinkClick r:id="rId4" action="ppaction://hlinksldjump"/>
          </p:cNvPr>
          <p:cNvSpPr>
            <a:spLocks noChangeArrowheads="1"/>
          </p:cNvSpPr>
          <p:nvPr/>
        </p:nvSpPr>
        <p:spPr bwMode="auto">
          <a:xfrm>
            <a:off x="2277957"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3</a:t>
            </a:r>
          </a:p>
        </p:txBody>
      </p:sp>
      <p:sp>
        <p:nvSpPr>
          <p:cNvPr id="44"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45"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46"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7"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8"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9"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50"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51"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52"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53"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54"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55"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grpSp>
        <p:nvGrpSpPr>
          <p:cNvPr id="19" name="组合 18"/>
          <p:cNvGrpSpPr/>
          <p:nvPr/>
        </p:nvGrpSpPr>
        <p:grpSpPr>
          <a:xfrm>
            <a:off x="459284" y="1269554"/>
            <a:ext cx="11248331" cy="3312368"/>
            <a:chOff x="459284" y="992904"/>
            <a:chExt cx="11248331" cy="3312368"/>
          </a:xfrm>
        </p:grpSpPr>
        <p:sp>
          <p:nvSpPr>
            <p:cNvPr id="20" name="圆角矩形 19">
              <a:extLst>
                <a:ext uri="{FF2B5EF4-FFF2-40B4-BE49-F238E27FC236}">
                  <a16:creationId xmlns:a16="http://schemas.microsoft.com/office/drawing/2014/main" xmlns="" id="{DE721FF3-EA02-8E42-A717-6EFDB1105568}"/>
                </a:ext>
              </a:extLst>
            </p:cNvPr>
            <p:cNvSpPr/>
            <p:nvPr/>
          </p:nvSpPr>
          <p:spPr>
            <a:xfrm>
              <a:off x="459284" y="1094414"/>
              <a:ext cx="11248331" cy="3210858"/>
            </a:xfrm>
            <a:prstGeom prst="roundRect">
              <a:avLst>
                <a:gd name="adj" fmla="val 4943"/>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a:endParaRPr>
            </a:p>
          </p:txBody>
        </p:sp>
        <p:cxnSp>
          <p:nvCxnSpPr>
            <p:cNvPr id="21" name="直接连接符 20"/>
            <p:cNvCxnSpPr/>
            <p:nvPr/>
          </p:nvCxnSpPr>
          <p:spPr>
            <a:xfrm>
              <a:off x="920410" y="1093451"/>
              <a:ext cx="633670" cy="0"/>
            </a:xfrm>
            <a:prstGeom prst="lin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2" name="文本框 21">
              <a:extLst>
                <a:ext uri="{FF2B5EF4-FFF2-40B4-BE49-F238E27FC236}">
                  <a16:creationId xmlns:a16="http://schemas.microsoft.com/office/drawing/2014/main" xmlns="" id="{7F2216E9-0435-7741-9918-93AFB1D17999}"/>
                </a:ext>
              </a:extLst>
            </p:cNvPr>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defPPr>
              <a:lvl1pPr marR="0" lvl="0" indent="0" defTabSz="914400" fontAlgn="auto">
                <a:lnSpc>
                  <a:spcPct val="100000"/>
                </a:lnSpc>
                <a:spcBef>
                  <a:spcPts val="0"/>
                </a:spcBef>
                <a:spcAft>
                  <a:spcPts val="0"/>
                </a:spcAft>
                <a:buClrTx/>
                <a:buSzTx/>
                <a:buFontTx/>
                <a:buNone/>
                <a:tabLst/>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23" name="矩形 22"/>
          <p:cNvSpPr/>
          <p:nvPr/>
        </p:nvSpPr>
        <p:spPr>
          <a:xfrm>
            <a:off x="695206" y="1576636"/>
            <a:ext cx="10800000" cy="2595839"/>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将抗虫基因导入受体细胞可以采用农杆菌转化法，但检测目的基因是否导入受体细胞一般采用</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PCR</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等技术，</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检测</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抗虫蛋白生物功能，可在个体水平进行抗虫接种实验，让害虫来食用棉花叶片，做毒性检测，</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72159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9206" y="765498"/>
            <a:ext cx="11412000" cy="461664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目的基因导入受体细胞后，需要检测目的基因是否可以维持稳定和表达其遗传特性。下列关于目的基因的检测和鉴定的叙述，正确的是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目的基因能否在受体细胞中稳定遗传的关键是能否转录出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mRNA</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可采用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PCR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检测目的基因是否转录和翻译</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可从转基因生物中提取蛋白质来检测目的基因是否翻译成相应蛋白质</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抗虫、抗病检验用于确定转基因生物是否具备相关性状属于分子</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水平</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检测</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25"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26"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7" name="Rectangle 21">
            <a:hlinkClick r:id="rId5" action="ppaction://hlinksldjump"/>
          </p:cNvPr>
          <p:cNvSpPr>
            <a:spLocks noChangeArrowheads="1"/>
          </p:cNvSpPr>
          <p:nvPr/>
        </p:nvSpPr>
        <p:spPr bwMode="auto">
          <a:xfrm>
            <a:off x="2633254"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4</a:t>
            </a:r>
          </a:p>
        </p:txBody>
      </p:sp>
      <p:sp>
        <p:nvSpPr>
          <p:cNvPr id="28"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29"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0"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1"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2"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3"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34"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35"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36"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37"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38"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3" name="TextBox 20"/>
          <p:cNvSpPr txBox="1"/>
          <p:nvPr/>
        </p:nvSpPr>
        <p:spPr>
          <a:xfrm>
            <a:off x="262558" y="3365922"/>
            <a:ext cx="720000" cy="720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375518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09285" y="1197546"/>
            <a:ext cx="11412000" cy="3896131"/>
          </a:xfrm>
          <a:prstGeom prst="rect">
            <a:avLst/>
          </a:prstGeom>
        </p:spPr>
        <p:txBody>
          <a:bodyPr wrap="square">
            <a:spAutoFit/>
          </a:bodyPr>
          <a:lstStyle/>
          <a:p>
            <a:pPr algn="just">
              <a:lnSpc>
                <a:spcPct val="150000"/>
              </a:lnSpc>
              <a:spcAft>
                <a:spcPts val="0"/>
              </a:spcAf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将目的基因导入受体细胞</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将目的基因导入植物细胞</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花粉管通道法</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用微量注射器将含目的基因的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DNA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溶液直接</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注入</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中</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在植物受粉后的一定时间内，剪去柱头，将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DNA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溶液滴加在花柱切面上，使目的基因</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借助</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进入</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胚囊。</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0" y="0"/>
            <a:ext cx="12190413" cy="837506"/>
          </a:xfrm>
          <a:prstGeom prst="rect">
            <a:avLst/>
          </a:prstGeom>
          <a:solidFill>
            <a:srgbClr val="5A9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59284" y="170270"/>
            <a:ext cx="1706235" cy="523220"/>
          </a:xfrm>
          <a:prstGeom prst="rect">
            <a:avLst/>
          </a:prstGeom>
        </p:spPr>
        <p:txBody>
          <a:bodyPr wrap="square">
            <a:spAutoFit/>
          </a:bodyPr>
          <a:lstStyle/>
          <a:p>
            <a:pPr>
              <a:defRPr/>
            </a:pPr>
            <a:r>
              <a:rPr lang="zh-CN" altLang="en-US" sz="2800" b="1" kern="100" dirty="0" smtClean="0">
                <a:solidFill>
                  <a:schemeClr val="bg1"/>
                </a:solidFill>
                <a:latin typeface="Times New Roman" panose="02020603050405020304"/>
                <a:ea typeface="+mj-ea"/>
                <a:cs typeface="Times New Roman" panose="02020603050405020304"/>
              </a:rPr>
              <a:t>教材梳理</a:t>
            </a:r>
            <a:endParaRPr lang="zh-CN" altLang="zh-CN" sz="2000" kern="100" dirty="0">
              <a:solidFill>
                <a:srgbClr val="7F7F7F"/>
              </a:solidFill>
              <a:latin typeface="Times New Roman" panose="02020603050405020304"/>
              <a:ea typeface="+mj-ea"/>
              <a:cs typeface="Times New Roman" panose="02020603050405020304"/>
            </a:endParaRPr>
          </a:p>
        </p:txBody>
      </p:sp>
      <p:sp>
        <p:nvSpPr>
          <p:cNvPr id="10" name="矩形 9"/>
          <p:cNvSpPr/>
          <p:nvPr/>
        </p:nvSpPr>
        <p:spPr>
          <a:xfrm>
            <a:off x="8272864" y="3242233"/>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子房</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7" name="流程图: 过程 6"/>
          <p:cNvSpPr/>
          <p:nvPr/>
        </p:nvSpPr>
        <p:spPr>
          <a:xfrm>
            <a:off x="2155994" y="290170"/>
            <a:ext cx="9518564" cy="332098"/>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718942" y="4538377"/>
            <a:ext cx="198002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花粉管通道</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084985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25"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26"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7" name="Rectangle 21">
            <a:hlinkClick r:id="rId5" action="ppaction://hlinksldjump"/>
          </p:cNvPr>
          <p:cNvSpPr>
            <a:spLocks noChangeArrowheads="1"/>
          </p:cNvSpPr>
          <p:nvPr/>
        </p:nvSpPr>
        <p:spPr bwMode="auto">
          <a:xfrm>
            <a:off x="2633254"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4</a:t>
            </a:r>
          </a:p>
        </p:txBody>
      </p:sp>
      <p:sp>
        <p:nvSpPr>
          <p:cNvPr id="28"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29"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0"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1"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2"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3"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34"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35"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36"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37"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38"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grpSp>
        <p:nvGrpSpPr>
          <p:cNvPr id="19" name="组合 18"/>
          <p:cNvGrpSpPr/>
          <p:nvPr/>
        </p:nvGrpSpPr>
        <p:grpSpPr>
          <a:xfrm>
            <a:off x="459284" y="1053530"/>
            <a:ext cx="11248331" cy="5184576"/>
            <a:chOff x="459284" y="992904"/>
            <a:chExt cx="11248331" cy="5184576"/>
          </a:xfrm>
        </p:grpSpPr>
        <p:sp>
          <p:nvSpPr>
            <p:cNvPr id="20" name="圆角矩形 19">
              <a:extLst>
                <a:ext uri="{FF2B5EF4-FFF2-40B4-BE49-F238E27FC236}">
                  <a16:creationId xmlns:a16="http://schemas.microsoft.com/office/drawing/2014/main" xmlns="" id="{DE721FF3-EA02-8E42-A717-6EFDB1105568}"/>
                </a:ext>
              </a:extLst>
            </p:cNvPr>
            <p:cNvSpPr/>
            <p:nvPr/>
          </p:nvSpPr>
          <p:spPr>
            <a:xfrm>
              <a:off x="459284" y="1094413"/>
              <a:ext cx="11248331" cy="5083067"/>
            </a:xfrm>
            <a:prstGeom prst="roundRect">
              <a:avLst>
                <a:gd name="adj" fmla="val 3865"/>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a:endParaRPr>
            </a:p>
          </p:txBody>
        </p:sp>
        <p:cxnSp>
          <p:nvCxnSpPr>
            <p:cNvPr id="21" name="直接连接符 20"/>
            <p:cNvCxnSpPr/>
            <p:nvPr/>
          </p:nvCxnSpPr>
          <p:spPr>
            <a:xfrm>
              <a:off x="920410" y="1093451"/>
              <a:ext cx="633670" cy="0"/>
            </a:xfrm>
            <a:prstGeom prst="lin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2" name="文本框 21">
              <a:extLst>
                <a:ext uri="{FF2B5EF4-FFF2-40B4-BE49-F238E27FC236}">
                  <a16:creationId xmlns:a16="http://schemas.microsoft.com/office/drawing/2014/main" xmlns="" id="{7F2216E9-0435-7741-9918-93AFB1D17999}"/>
                </a:ext>
              </a:extLst>
            </p:cNvPr>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defPPr>
              <a:lvl1pPr marR="0" lvl="0" indent="0" defTabSz="914400" fontAlgn="auto">
                <a:lnSpc>
                  <a:spcPct val="100000"/>
                </a:lnSpc>
                <a:spcBef>
                  <a:spcPts val="0"/>
                </a:spcBef>
                <a:spcAft>
                  <a:spcPts val="0"/>
                </a:spcAft>
                <a:buClrTx/>
                <a:buSzTx/>
                <a:buFontTx/>
                <a:buNone/>
                <a:tabLst/>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23" name="矩形 22"/>
          <p:cNvSpPr/>
          <p:nvPr/>
        </p:nvSpPr>
        <p:spPr>
          <a:xfrm>
            <a:off x="695206" y="1406730"/>
            <a:ext cx="10800000" cy="461664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目的基因导入受体细胞后，首先要检测转基因生物</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染色体</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)DNA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上是否插入了目的基因，这是目的基因能否在受体细胞中稳定遗传的关键，</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PCR</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可用于检测目的基因是否转录，检测目的基因是否翻译用抗原</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抗体杂交技术，</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抗</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虫、抗病检验用于确定转基因生物是否具备相关性状属于个体生物学水平的鉴定，</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92130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linds(horizontal)">
                                      <p:cBhvr>
                                        <p:cTn id="7" dur="500"/>
                                        <p:tgtEl>
                                          <p:spTgt spid="2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3">
                                            <p:txEl>
                                              <p:pRg st="1" end="1"/>
                                            </p:txEl>
                                          </p:spTgt>
                                        </p:tgtEl>
                                        <p:attrNameLst>
                                          <p:attrName>style.visibility</p:attrName>
                                        </p:attrNameLst>
                                      </p:cBhvr>
                                      <p:to>
                                        <p:strVal val="visible"/>
                                      </p:to>
                                    </p:set>
                                    <p:animEffect transition="in" filter="blinds(horizontal)">
                                      <p:cBhvr>
                                        <p:cTn id="10" dur="500"/>
                                        <p:tgtEl>
                                          <p:spTgt spid="2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animEffect transition="in" filter="blinds(horizontal)">
                                      <p:cBhvr>
                                        <p:cTn id="13" dur="500"/>
                                        <p:tgtEl>
                                          <p:spTgt spid="2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9206" y="693490"/>
            <a:ext cx="11412000" cy="5262979"/>
          </a:xfrm>
          <a:prstGeom prst="rect">
            <a:avLst/>
          </a:prstGeom>
        </p:spPr>
        <p:txBody>
          <a:bodyPr wrap="square">
            <a:spAutoFit/>
          </a:bodyPr>
          <a:lstStyle/>
          <a:p>
            <a:pPr algn="just">
              <a:lnSpc>
                <a:spcPct val="150000"/>
              </a:lnSpc>
              <a:spcAft>
                <a:spcPts val="0"/>
              </a:spcAft>
              <a:tabLst>
                <a:tab pos="2430780" algn="l"/>
              </a:tabLst>
            </a:pPr>
            <a:r>
              <a:rPr lang="zh-CN" altLang="zh-CN" sz="2800" b="1" kern="100"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题组三　基因工程基本操作程序</a:t>
            </a: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下列叙述不正确的是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启动子是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RNA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聚合酶识别和结合的位点</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在基因工程的基本步骤中，不进行碱基互补配对的是将目的基因导</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入</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受体</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细胞</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细菌常常用作基因工程的受体细胞，主要原因是繁殖速度快</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上海医学遗传研究所成功培育出第一头携带人白蛋白基因的转基因牛</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可以</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想象这头牛发生了基因突变</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1"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2"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3"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4" name="Rectangle 21">
            <a:hlinkClick r:id="rId6" action="ppaction://hlinksldjump"/>
          </p:cNvPr>
          <p:cNvSpPr>
            <a:spLocks noChangeArrowheads="1"/>
          </p:cNvSpPr>
          <p:nvPr/>
        </p:nvSpPr>
        <p:spPr bwMode="auto">
          <a:xfrm>
            <a:off x="2988551"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5</a:t>
            </a:r>
          </a:p>
        </p:txBody>
      </p:sp>
      <p:sp>
        <p:nvSpPr>
          <p:cNvPr id="35"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6"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9"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0"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1"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2"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3"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4"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3" name="TextBox 20"/>
          <p:cNvSpPr txBox="1"/>
          <p:nvPr/>
        </p:nvSpPr>
        <p:spPr>
          <a:xfrm>
            <a:off x="224538" y="4581922"/>
            <a:ext cx="720000" cy="720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67099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1"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2"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3"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4" name="Rectangle 21">
            <a:hlinkClick r:id="rId6" action="ppaction://hlinksldjump"/>
          </p:cNvPr>
          <p:cNvSpPr>
            <a:spLocks noChangeArrowheads="1"/>
          </p:cNvSpPr>
          <p:nvPr/>
        </p:nvSpPr>
        <p:spPr bwMode="auto">
          <a:xfrm>
            <a:off x="2988551"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5</a:t>
            </a:r>
          </a:p>
        </p:txBody>
      </p:sp>
      <p:sp>
        <p:nvSpPr>
          <p:cNvPr id="35"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6"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9"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0"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1"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2"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3"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4"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grpSp>
        <p:nvGrpSpPr>
          <p:cNvPr id="19" name="组合 18"/>
          <p:cNvGrpSpPr/>
          <p:nvPr/>
        </p:nvGrpSpPr>
        <p:grpSpPr>
          <a:xfrm>
            <a:off x="459284" y="693490"/>
            <a:ext cx="11248331" cy="5688632"/>
            <a:chOff x="459284" y="992904"/>
            <a:chExt cx="11248331" cy="5688632"/>
          </a:xfrm>
        </p:grpSpPr>
        <p:sp>
          <p:nvSpPr>
            <p:cNvPr id="20" name="圆角矩形 19">
              <a:extLst>
                <a:ext uri="{FF2B5EF4-FFF2-40B4-BE49-F238E27FC236}">
                  <a16:creationId xmlns:a16="http://schemas.microsoft.com/office/drawing/2014/main" xmlns="" id="{DE721FF3-EA02-8E42-A717-6EFDB1105568}"/>
                </a:ext>
              </a:extLst>
            </p:cNvPr>
            <p:cNvSpPr/>
            <p:nvPr/>
          </p:nvSpPr>
          <p:spPr>
            <a:xfrm>
              <a:off x="459284" y="1094413"/>
              <a:ext cx="11248331" cy="5587123"/>
            </a:xfrm>
            <a:prstGeom prst="roundRect">
              <a:avLst>
                <a:gd name="adj" fmla="val 3865"/>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a:endParaRPr>
            </a:p>
          </p:txBody>
        </p:sp>
        <p:cxnSp>
          <p:nvCxnSpPr>
            <p:cNvPr id="21" name="直接连接符 20"/>
            <p:cNvCxnSpPr/>
            <p:nvPr/>
          </p:nvCxnSpPr>
          <p:spPr>
            <a:xfrm>
              <a:off x="920410" y="1093451"/>
              <a:ext cx="633670" cy="0"/>
            </a:xfrm>
            <a:prstGeom prst="lin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2" name="文本框 21">
              <a:extLst>
                <a:ext uri="{FF2B5EF4-FFF2-40B4-BE49-F238E27FC236}">
                  <a16:creationId xmlns:a16="http://schemas.microsoft.com/office/drawing/2014/main" xmlns="" id="{7F2216E9-0435-7741-9918-93AFB1D17999}"/>
                </a:ext>
              </a:extLst>
            </p:cNvPr>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defPPr>
              <a:lvl1pPr marR="0" lvl="0" indent="0" defTabSz="914400" fontAlgn="auto">
                <a:lnSpc>
                  <a:spcPct val="100000"/>
                </a:lnSpc>
                <a:spcBef>
                  <a:spcPts val="0"/>
                </a:spcBef>
                <a:spcAft>
                  <a:spcPts val="0"/>
                </a:spcAft>
                <a:buClrTx/>
                <a:buSzTx/>
                <a:buFontTx/>
                <a:buNone/>
                <a:tabLst/>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23" name="矩形 22"/>
          <p:cNvSpPr/>
          <p:nvPr/>
        </p:nvSpPr>
        <p:spPr>
          <a:xfrm>
            <a:off x="695206" y="1046690"/>
            <a:ext cx="10800000" cy="5262979"/>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启动子是</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RNA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聚合酶识别和结合的位点，有了它才能驱动基因的转录，</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在</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基因工程的四个基本步骤中，不进行碱基互补配对的是将目的基因导入受体细胞，其他三步均涉及碱基互补配对，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由于</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细菌具有繁殖速度非常快、为单细胞、遗传物质相对较少等特点，因此在基因工程技术中，科学家常用细菌作为受体细胞，</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上海医学遗传研究所</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成功培育出第一头携带人白蛋白基因的转基因牛，这头牛发生了基因重组，</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49326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linds(horizontal)">
                                      <p:cBhvr>
                                        <p:cTn id="7" dur="500"/>
                                        <p:tgtEl>
                                          <p:spTgt spid="2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3">
                                            <p:txEl>
                                              <p:pRg st="1" end="1"/>
                                            </p:txEl>
                                          </p:spTgt>
                                        </p:tgtEl>
                                        <p:attrNameLst>
                                          <p:attrName>style.visibility</p:attrName>
                                        </p:attrNameLst>
                                      </p:cBhvr>
                                      <p:to>
                                        <p:strVal val="visible"/>
                                      </p:to>
                                    </p:set>
                                    <p:animEffect transition="in" filter="blinds(horizontal)">
                                      <p:cBhvr>
                                        <p:cTn id="10" dur="500"/>
                                        <p:tgtEl>
                                          <p:spTgt spid="2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animEffect transition="in" filter="blinds(horizontal)">
                                      <p:cBhvr>
                                        <p:cTn id="13" dur="500"/>
                                        <p:tgtEl>
                                          <p:spTgt spid="2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3">
                                            <p:txEl>
                                              <p:pRg st="3" end="3"/>
                                            </p:txEl>
                                          </p:spTgt>
                                        </p:tgtEl>
                                        <p:attrNameLst>
                                          <p:attrName>style.visibility</p:attrName>
                                        </p:attrNameLst>
                                      </p:cBhvr>
                                      <p:to>
                                        <p:strVal val="visible"/>
                                      </p:to>
                                    </p:set>
                                    <p:animEffect transition="in" filter="blinds(horizontal)">
                                      <p:cBhvr>
                                        <p:cTn id="16" dur="500"/>
                                        <p:tgtEl>
                                          <p:spTgt spid="2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9206" y="693490"/>
            <a:ext cx="11412000" cy="195713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天津静海高二阶段练习</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科学家将人的生长激素基因与某种细菌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不含抗生素抗性基因</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DNA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分子进行重组，并成功地在该细菌中得以表达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。下列相关叙述错误的是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26"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27"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8"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29"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0" name="Rectangle 21">
            <a:hlinkClick r:id="rId7" action="ppaction://hlinksldjump"/>
          </p:cNvPr>
          <p:cNvSpPr>
            <a:spLocks noChangeArrowheads="1"/>
          </p:cNvSpPr>
          <p:nvPr/>
        </p:nvSpPr>
        <p:spPr bwMode="auto">
          <a:xfrm>
            <a:off x="3343848"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6</a:t>
            </a:r>
          </a:p>
        </p:txBody>
      </p:sp>
      <p:sp>
        <p:nvSpPr>
          <p:cNvPr id="31"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2"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3"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4"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35"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36"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37"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38"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39"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pic>
        <p:nvPicPr>
          <p:cNvPr id="89090" name="Picture 2" descr="S133"/>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1230" y="2206701"/>
            <a:ext cx="5475652" cy="295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9"/>
          <p:cNvSpPr/>
          <p:nvPr/>
        </p:nvSpPr>
        <p:spPr>
          <a:xfrm>
            <a:off x="389206" y="2637706"/>
            <a:ext cx="11412000" cy="397031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过程</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合成人生长激素基因的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过程</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需要</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用到逆转录酶</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过程</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是将重组质粒溶于缓冲液</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后</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与</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处理的细菌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混合</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成功导入了重组质粒的细菌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在含有氨苄青霉素的培养基上不能生长</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可采用抗原</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抗体杂交技术检测工程菌中生长激素基因是否成功表达</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TextBox 20"/>
          <p:cNvSpPr txBox="1"/>
          <p:nvPr/>
        </p:nvSpPr>
        <p:spPr>
          <a:xfrm>
            <a:off x="253766" y="5225882"/>
            <a:ext cx="720000" cy="720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83635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459284" y="765498"/>
            <a:ext cx="11248331" cy="5184576"/>
            <a:chOff x="459284" y="992904"/>
            <a:chExt cx="11248331" cy="5184576"/>
          </a:xfrm>
        </p:grpSpPr>
        <p:sp>
          <p:nvSpPr>
            <p:cNvPr id="26" name="圆角矩形 25">
              <a:extLst>
                <a:ext uri="{FF2B5EF4-FFF2-40B4-BE49-F238E27FC236}">
                  <a16:creationId xmlns:a16="http://schemas.microsoft.com/office/drawing/2014/main" xmlns="" id="{DE721FF3-EA02-8E42-A717-6EFDB1105568}"/>
                </a:ext>
              </a:extLst>
            </p:cNvPr>
            <p:cNvSpPr/>
            <p:nvPr/>
          </p:nvSpPr>
          <p:spPr>
            <a:xfrm>
              <a:off x="459284" y="1094414"/>
              <a:ext cx="11248331" cy="5083066"/>
            </a:xfrm>
            <a:prstGeom prst="roundRect">
              <a:avLst>
                <a:gd name="adj" fmla="val 3286"/>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a:endParaRPr>
            </a:p>
          </p:txBody>
        </p:sp>
        <p:cxnSp>
          <p:nvCxnSpPr>
            <p:cNvPr id="27" name="直接连接符 26"/>
            <p:cNvCxnSpPr/>
            <p:nvPr/>
          </p:nvCxnSpPr>
          <p:spPr>
            <a:xfrm>
              <a:off x="920410" y="1093451"/>
              <a:ext cx="633670" cy="0"/>
            </a:xfrm>
            <a:prstGeom prst="line">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8" name="文本框 27">
              <a:extLst>
                <a:ext uri="{FF2B5EF4-FFF2-40B4-BE49-F238E27FC236}">
                  <a16:creationId xmlns:a16="http://schemas.microsoft.com/office/drawing/2014/main" xmlns="" id="{7F2216E9-0435-7741-9918-93AFB1D17999}"/>
                </a:ext>
              </a:extLst>
            </p:cNvPr>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defPPr>
              <a:lvl1pPr marR="0" lvl="0" indent="0" defTabSz="914400" fontAlgn="auto">
                <a:lnSpc>
                  <a:spcPct val="100000"/>
                </a:lnSpc>
                <a:spcBef>
                  <a:spcPts val="0"/>
                </a:spcBef>
                <a:spcAft>
                  <a:spcPts val="0"/>
                </a:spcAft>
                <a:buClrTx/>
                <a:buSzTx/>
                <a:buFontTx/>
                <a:buNone/>
                <a:tabLst/>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5" name="矩形 4"/>
          <p:cNvSpPr/>
          <p:nvPr/>
        </p:nvSpPr>
        <p:spPr>
          <a:xfrm>
            <a:off x="695206" y="1117402"/>
            <a:ext cx="10800000" cy="461664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过程</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①</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合成人生长激素基因的</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过程</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是</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逆转录过程，需要用到逆转录酶</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过程</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③</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是将重组质粒导入细菌</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中</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spc="-100" dirty="0" smtClean="0">
                <a:latin typeface="Times New Roman" panose="02020603050405020304" pitchFamily="18" charset="0"/>
                <a:ea typeface="楷体_GB2312" panose="02010609030101010101" pitchFamily="49" charset="-122"/>
                <a:cs typeface="Times New Roman" panose="02020603050405020304" pitchFamily="18" charset="0"/>
              </a:rPr>
              <a:t>故</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用</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Ca</a:t>
            </a:r>
            <a:r>
              <a:rPr lang="en-US" altLang="zh-CN" sz="2800" kern="100" spc="-100" baseline="30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spc="-100" baseline="30000" dirty="0">
                <a:latin typeface="Times New Roman" panose="02020603050405020304" pitchFamily="18" charset="0"/>
                <a:ea typeface="楷体_GB2312" panose="02010609030101010101" pitchFamily="49" charset="-122"/>
                <a:cs typeface="Times New Roman" panose="02020603050405020304" pitchFamily="18" charset="0"/>
              </a:rPr>
              <a:t>＋</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处理细菌</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使其成为感受态细胞，重组质粒容易进入，</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spc="-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spc="-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成功</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导入了重组质粒的细菌</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，因目的基因插入质粒后，破坏了四环素抗性基因，所以在含有四环素的培养基上不能生长，</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0"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1"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2"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3"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4" name="Rectangle 21">
            <a:hlinkClick r:id="rId7" action="ppaction://hlinksldjump"/>
          </p:cNvPr>
          <p:cNvSpPr>
            <a:spLocks noChangeArrowheads="1"/>
          </p:cNvSpPr>
          <p:nvPr/>
        </p:nvSpPr>
        <p:spPr bwMode="auto">
          <a:xfrm>
            <a:off x="3343848"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6</a:t>
            </a:r>
          </a:p>
        </p:txBody>
      </p:sp>
      <p:sp>
        <p:nvSpPr>
          <p:cNvPr id="35"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6"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39"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0"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1"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2"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3"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pic>
        <p:nvPicPr>
          <p:cNvPr id="22" name="Picture 2" descr="S133"/>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1917" y="1101155"/>
            <a:ext cx="4977865" cy="2682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15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blinds(horizontal)">
                                      <p:cBhvr>
                                        <p:cTn id="13" dur="500"/>
                                        <p:tgtEl>
                                          <p:spTgt spid="5">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blinds(horizontal)">
                                      <p:cBhvr>
                                        <p:cTn id="16" dur="500"/>
                                        <p:tgtEl>
                                          <p:spTgt spid="5">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blinds(horizontal)">
                                      <p:cBhvr>
                                        <p:cTn id="19" dur="500"/>
                                        <p:tgtEl>
                                          <p:spTgt spid="5">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blinds(horizontal)">
                                      <p:cBhvr>
                                        <p:cTn id="25" dur="500"/>
                                        <p:tgtEl>
                                          <p:spTgt spid="5">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linds(horizontal)">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9206" y="973386"/>
            <a:ext cx="11412000" cy="461664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科学家通过改变一种名为</a:t>
            </a:r>
            <a:r>
              <a:rPr lang="en-US" altLang="zh-CN" sz="2800" i="1" kern="100" spc="100" dirty="0">
                <a:latin typeface="Times New Roman" panose="02020603050405020304" pitchFamily="18" charset="0"/>
                <a:ea typeface="方正中等线简体" panose="03000509000000000000" pitchFamily="65" charset="-122"/>
                <a:cs typeface="Courier New" panose="02070309020205020404" pitchFamily="49" charset="0"/>
              </a:rPr>
              <a:t>NR</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spc="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的基因研制出了转基因超级小鼠</a:t>
            </a:r>
            <a:r>
              <a:rPr lang="en-US" altLang="zh-CN" sz="2800" kern="100" spc="100" dirty="0" err="1">
                <a:latin typeface="Times New Roman" panose="02020603050405020304" pitchFamily="18" charset="0"/>
                <a:ea typeface="方正中等线简体" panose="03000509000000000000" pitchFamily="65" charset="-122"/>
                <a:cs typeface="Courier New" panose="02070309020205020404" pitchFamily="49" charset="0"/>
              </a:rPr>
              <a:t>Hobbie</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J</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Hobbie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J</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比普通老鼠更加聪明，大脑运转更加迅速，它能够轻松完成迷宫任务。下列关于</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Hobbie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J</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产生过程的描述，错误的是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NR</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基因可通过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PCR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技术进行扩增</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改变后的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NR</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基因作为目的基因，可直接注入小鼠受精卵内</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通常采用显微注射技术将改变后的</a:t>
            </a:r>
            <a:r>
              <a:rPr lang="en-US" altLang="zh-CN" sz="2800" i="1" kern="100" spc="-100" dirty="0">
                <a:latin typeface="Times New Roman" panose="02020603050405020304" pitchFamily="18" charset="0"/>
                <a:ea typeface="方正中等线简体" panose="03000509000000000000" pitchFamily="65" charset="-122"/>
                <a:cs typeface="Courier New" panose="02070309020205020404" pitchFamily="49" charset="0"/>
              </a:rPr>
              <a:t>NR</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spc="-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基因重组质粒导入小鼠受精卵内</a:t>
            </a:r>
            <a:endParaRPr lang="zh-CN" altLang="zh-CN" sz="280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可采用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PCR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等技术检测改变后的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NR</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基因是否插入到小鼠染色体</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DNA</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27"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28"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9"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0"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1"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2" name="Rectangle 21">
            <a:hlinkClick r:id="rId8" action="ppaction://hlinksldjump"/>
          </p:cNvPr>
          <p:cNvSpPr>
            <a:spLocks noChangeArrowheads="1"/>
          </p:cNvSpPr>
          <p:nvPr/>
        </p:nvSpPr>
        <p:spPr bwMode="auto">
          <a:xfrm>
            <a:off x="3699145"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7</a:t>
            </a:r>
          </a:p>
        </p:txBody>
      </p:sp>
      <p:sp>
        <p:nvSpPr>
          <p:cNvPr id="33"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4"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5"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36"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37"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38"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39"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0"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3" name="TextBox 20"/>
          <p:cNvSpPr txBox="1"/>
          <p:nvPr/>
        </p:nvSpPr>
        <p:spPr>
          <a:xfrm>
            <a:off x="219125" y="3531766"/>
            <a:ext cx="720000" cy="720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56541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27"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28"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9"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0"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1"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2" name="Rectangle 21">
            <a:hlinkClick r:id="rId8" action="ppaction://hlinksldjump"/>
          </p:cNvPr>
          <p:cNvSpPr>
            <a:spLocks noChangeArrowheads="1"/>
          </p:cNvSpPr>
          <p:nvPr/>
        </p:nvSpPr>
        <p:spPr bwMode="auto">
          <a:xfrm>
            <a:off x="3699145"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7</a:t>
            </a:r>
          </a:p>
        </p:txBody>
      </p:sp>
      <p:sp>
        <p:nvSpPr>
          <p:cNvPr id="33"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4"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5"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36"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37"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38"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39"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0"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grpSp>
        <p:nvGrpSpPr>
          <p:cNvPr id="20" name="组合 19"/>
          <p:cNvGrpSpPr/>
          <p:nvPr/>
        </p:nvGrpSpPr>
        <p:grpSpPr>
          <a:xfrm>
            <a:off x="459284" y="1701602"/>
            <a:ext cx="11248331" cy="2088232"/>
            <a:chOff x="459284" y="992904"/>
            <a:chExt cx="11248331" cy="2088232"/>
          </a:xfrm>
        </p:grpSpPr>
        <p:sp>
          <p:nvSpPr>
            <p:cNvPr id="21" name="圆角矩形 20">
              <a:extLst>
                <a:ext uri="{FF2B5EF4-FFF2-40B4-BE49-F238E27FC236}">
                  <a16:creationId xmlns:a16="http://schemas.microsoft.com/office/drawing/2014/main" xmlns="" id="{DE721FF3-EA02-8E42-A717-6EFDB1105568}"/>
                </a:ext>
              </a:extLst>
            </p:cNvPr>
            <p:cNvSpPr/>
            <p:nvPr/>
          </p:nvSpPr>
          <p:spPr>
            <a:xfrm>
              <a:off x="459284" y="1094414"/>
              <a:ext cx="11248331" cy="1986722"/>
            </a:xfrm>
            <a:prstGeom prst="roundRect">
              <a:avLst>
                <a:gd name="adj" fmla="val 6638"/>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a:endParaRPr>
            </a:p>
          </p:txBody>
        </p:sp>
        <p:cxnSp>
          <p:nvCxnSpPr>
            <p:cNvPr id="22" name="直接连接符 21"/>
            <p:cNvCxnSpPr/>
            <p:nvPr/>
          </p:nvCxnSpPr>
          <p:spPr>
            <a:xfrm>
              <a:off x="920410" y="1093451"/>
              <a:ext cx="633670" cy="0"/>
            </a:xfrm>
            <a:prstGeom prst="lin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3" name="文本框 22">
              <a:extLst>
                <a:ext uri="{FF2B5EF4-FFF2-40B4-BE49-F238E27FC236}">
                  <a16:creationId xmlns:a16="http://schemas.microsoft.com/office/drawing/2014/main" xmlns="" id="{7F2216E9-0435-7741-9918-93AFB1D17999}"/>
                </a:ext>
              </a:extLst>
            </p:cNvPr>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defPPr>
              <a:lvl1pPr marR="0" lvl="0" indent="0" defTabSz="914400" fontAlgn="auto">
                <a:lnSpc>
                  <a:spcPct val="100000"/>
                </a:lnSpc>
                <a:spcBef>
                  <a:spcPts val="0"/>
                </a:spcBef>
                <a:spcAft>
                  <a:spcPts val="0"/>
                </a:spcAft>
                <a:buClrTx/>
                <a:buSzTx/>
                <a:buFontTx/>
                <a:buNone/>
                <a:tabLst/>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24" name="矩形 23"/>
          <p:cNvSpPr/>
          <p:nvPr/>
        </p:nvSpPr>
        <p:spPr>
          <a:xfrm>
            <a:off x="695206" y="2054609"/>
            <a:ext cx="10800000" cy="13031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改变后的</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NR</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基因作为目的基因，需要与载体结合后才可导入小鼠受精卵内，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10351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9206" y="746528"/>
            <a:ext cx="11412000"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河南洛阳高二期中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如图是构建基因表达载体的过程示意图。下列相关说法正确的是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26"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27"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8"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29"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0"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1"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2" name="Rectangle 21">
            <a:hlinkClick r:id="rId9" action="ppaction://hlinksldjump"/>
          </p:cNvPr>
          <p:cNvSpPr>
            <a:spLocks noChangeArrowheads="1"/>
          </p:cNvSpPr>
          <p:nvPr/>
        </p:nvSpPr>
        <p:spPr bwMode="auto">
          <a:xfrm>
            <a:off x="4054442"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8</a:t>
            </a:r>
          </a:p>
        </p:txBody>
      </p:sp>
      <p:sp>
        <p:nvSpPr>
          <p:cNvPr id="33"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4"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35"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36"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37"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38"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39"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22" name="矩形 21"/>
          <p:cNvSpPr/>
          <p:nvPr/>
        </p:nvSpPr>
        <p:spPr>
          <a:xfrm>
            <a:off x="389206" y="1970664"/>
            <a:ext cx="11412000" cy="461664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经限制酶切割后，质粒多了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个游离</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的磷酸</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基团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DNA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分子多了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个游离的磷酸基团</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一个基因表达载体一般包括目的基因</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标记基因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、起始密码子和终止密码子等结构</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构建的重组质粒一定含有目的基因并能</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表达</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出</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所需的性状</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将构建好的基因表达载体导入动物细胞常用显微注射法</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0114" name="Picture 2" descr="S134"/>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6959" y="1852632"/>
            <a:ext cx="4246879" cy="316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0"/>
          <p:cNvSpPr txBox="1"/>
          <p:nvPr/>
        </p:nvSpPr>
        <p:spPr>
          <a:xfrm>
            <a:off x="247700" y="5860310"/>
            <a:ext cx="720000" cy="720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306576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26"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27"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8"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29"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0"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1"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2" name="Rectangle 21">
            <a:hlinkClick r:id="rId9" action="ppaction://hlinksldjump"/>
          </p:cNvPr>
          <p:cNvSpPr>
            <a:spLocks noChangeArrowheads="1"/>
          </p:cNvSpPr>
          <p:nvPr/>
        </p:nvSpPr>
        <p:spPr bwMode="auto">
          <a:xfrm>
            <a:off x="4054442"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8</a:t>
            </a:r>
          </a:p>
        </p:txBody>
      </p:sp>
      <p:sp>
        <p:nvSpPr>
          <p:cNvPr id="33"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4"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35"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36"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37"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38"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39"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grpSp>
        <p:nvGrpSpPr>
          <p:cNvPr id="24" name="组合 23"/>
          <p:cNvGrpSpPr/>
          <p:nvPr/>
        </p:nvGrpSpPr>
        <p:grpSpPr>
          <a:xfrm>
            <a:off x="459284" y="981522"/>
            <a:ext cx="11248331" cy="4608512"/>
            <a:chOff x="459284" y="992904"/>
            <a:chExt cx="11248331" cy="4608512"/>
          </a:xfrm>
        </p:grpSpPr>
        <p:sp>
          <p:nvSpPr>
            <p:cNvPr id="43" name="圆角矩形 42">
              <a:extLst>
                <a:ext uri="{FF2B5EF4-FFF2-40B4-BE49-F238E27FC236}">
                  <a16:creationId xmlns:a16="http://schemas.microsoft.com/office/drawing/2014/main" xmlns="" id="{DE721FF3-EA02-8E42-A717-6EFDB1105568}"/>
                </a:ext>
              </a:extLst>
            </p:cNvPr>
            <p:cNvSpPr/>
            <p:nvPr/>
          </p:nvSpPr>
          <p:spPr>
            <a:xfrm>
              <a:off x="459284" y="1094414"/>
              <a:ext cx="11248331" cy="4507002"/>
            </a:xfrm>
            <a:prstGeom prst="roundRect">
              <a:avLst>
                <a:gd name="adj" fmla="val 2598"/>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a:endParaRPr>
            </a:p>
          </p:txBody>
        </p:sp>
        <p:cxnSp>
          <p:nvCxnSpPr>
            <p:cNvPr id="44" name="直接连接符 43"/>
            <p:cNvCxnSpPr/>
            <p:nvPr/>
          </p:nvCxnSpPr>
          <p:spPr>
            <a:xfrm>
              <a:off x="920410" y="1093451"/>
              <a:ext cx="633670" cy="0"/>
            </a:xfrm>
            <a:prstGeom prst="line">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45" name="文本框 44">
              <a:extLst>
                <a:ext uri="{FF2B5EF4-FFF2-40B4-BE49-F238E27FC236}">
                  <a16:creationId xmlns:a16="http://schemas.microsoft.com/office/drawing/2014/main" xmlns="" id="{7F2216E9-0435-7741-9918-93AFB1D17999}"/>
                </a:ext>
              </a:extLst>
            </p:cNvPr>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defPPr>
              <a:lvl1pPr marR="0" lvl="0" indent="0" defTabSz="914400" fontAlgn="auto">
                <a:lnSpc>
                  <a:spcPct val="100000"/>
                </a:lnSpc>
                <a:spcBef>
                  <a:spcPts val="0"/>
                </a:spcBef>
                <a:spcAft>
                  <a:spcPts val="0"/>
                </a:spcAft>
                <a:buClrTx/>
                <a:buSzTx/>
                <a:buFontTx/>
                <a:buNone/>
                <a:tabLst/>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46" name="矩形 45"/>
          <p:cNvSpPr/>
          <p:nvPr/>
        </p:nvSpPr>
        <p:spPr>
          <a:xfrm>
            <a:off x="695206" y="1403692"/>
            <a:ext cx="6048072" cy="397031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一个基因表达载体一般包括目的基因、启动子、终止子、标记基因等结构，</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构建</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的重组质粒含有目的基因，但不一定能表达出所需的性状，还需要进一步检测，</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3" name="Picture 2" descr="S134"/>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9302" y="1701602"/>
            <a:ext cx="4246879" cy="316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8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46">
                                            <p:txEl>
                                              <p:pRg st="0" end="0"/>
                                            </p:txEl>
                                          </p:spTgt>
                                        </p:tgtEl>
                                        <p:attrNameLst>
                                          <p:attrName>style.visibility</p:attrName>
                                        </p:attrNameLst>
                                      </p:cBhvr>
                                      <p:to>
                                        <p:strVal val="visible"/>
                                      </p:to>
                                    </p:set>
                                    <p:animEffect transition="in" filter="blinds(horizontal)">
                                      <p:cBhvr>
                                        <p:cTn id="10" dur="500"/>
                                        <p:tgtEl>
                                          <p:spTgt spid="46">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6">
                                            <p:txEl>
                                              <p:pRg st="1" end="1"/>
                                            </p:txEl>
                                          </p:spTgt>
                                        </p:tgtEl>
                                        <p:attrNameLst>
                                          <p:attrName>style.visibility</p:attrName>
                                        </p:attrNameLst>
                                      </p:cBhvr>
                                      <p:to>
                                        <p:strVal val="visible"/>
                                      </p:to>
                                    </p:set>
                                    <p:animEffect transition="in" filter="blinds(horizontal)">
                                      <p:cBhvr>
                                        <p:cTn id="13" dur="500"/>
                                        <p:tgtEl>
                                          <p:spTgt spid="46">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9206" y="738864"/>
            <a:ext cx="11412000" cy="397031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选择题</a:t>
            </a:r>
            <a:r>
              <a:rPr lang="en-US" altLang="zh-CN" sz="2800" kern="100" dirty="0">
                <a:latin typeface="Times New Roman" panose="02020603050405020304" pitchFamily="18" charset="0"/>
                <a:ea typeface="方正中等线简体" panose="03000509000000000000" pitchFamily="65" charset="-122"/>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题为单选题，</a:t>
            </a:r>
            <a:r>
              <a:rPr lang="en-US" altLang="zh-CN" sz="2800" kern="100" dirty="0">
                <a:latin typeface="Times New Roman" panose="02020603050405020304" pitchFamily="18" charset="0"/>
                <a:ea typeface="方正中等线简体" panose="03000509000000000000" pitchFamily="65" charset="-122"/>
              </a:rPr>
              <a:t>11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rPr>
              <a:t>13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题为多选题。</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9.α</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抗胰蛋白酶缺乏症是北美常见的一种单基因遗传病，患者成年后会出现肺气肿及其他疾病，严重者甚至死亡。利用基因工程技术将控制该酶合成的基因导入羊的受精卵，最终培育出能在乳腺细胞表达人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抗胰蛋白酶的转基因羊，从而更容易获得这种酶。下列关于该过程的叙述中错误的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5"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26"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27"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8"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29"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0"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1"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2"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3" name="Rectangle 21">
            <a:hlinkClick r:id="rId10" action="ppaction://hlinksldjump"/>
          </p:cNvPr>
          <p:cNvSpPr>
            <a:spLocks noChangeArrowheads="1"/>
          </p:cNvSpPr>
          <p:nvPr/>
        </p:nvSpPr>
        <p:spPr bwMode="auto">
          <a:xfrm>
            <a:off x="4409739"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9</a:t>
            </a:r>
          </a:p>
        </p:txBody>
      </p:sp>
      <p:sp>
        <p:nvSpPr>
          <p:cNvPr id="34"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35"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36"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37"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38"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39"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pic>
        <p:nvPicPr>
          <p:cNvPr id="91138" name="Picture 2" descr="SW342"/>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9374" y="4716052"/>
            <a:ext cx="8211665" cy="163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4365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09285" y="1189847"/>
            <a:ext cx="11412000" cy="3970318"/>
          </a:xfrm>
          <a:prstGeom prst="rect">
            <a:avLst/>
          </a:prstGeom>
        </p:spPr>
        <p:txBody>
          <a:bodyPr wrap="square">
            <a:spAutoFit/>
          </a:bodyPr>
          <a:lstStyle/>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农杆菌转化法</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转化：目的基因进入受体细胞内，并且在受体细胞内</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维持</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___________</a:t>
            </a:r>
          </a:p>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过程。</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农杆菌的特点：农杆菌细胞内含</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有</a:t>
            </a:r>
            <a:r>
              <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质粒</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，当它侵染植物细胞后，能将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Ti</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质粒上</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可转移的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DNA)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转移到被侵染的细胞内，并且将其整合到该细胞</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9599811" y="1961171"/>
            <a:ext cx="198002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稳定和表达</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9" name="矩形 8"/>
          <p:cNvSpPr/>
          <p:nvPr/>
        </p:nvSpPr>
        <p:spPr>
          <a:xfrm>
            <a:off x="6167214" y="3259651"/>
            <a:ext cx="49103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Ti</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3" name="矩形 2"/>
          <p:cNvSpPr/>
          <p:nvPr/>
        </p:nvSpPr>
        <p:spPr>
          <a:xfrm>
            <a:off x="2477388" y="3914096"/>
            <a:ext cx="1542410"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DNA</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2" name="矩形 11"/>
          <p:cNvSpPr/>
          <p:nvPr/>
        </p:nvSpPr>
        <p:spPr>
          <a:xfrm>
            <a:off x="2998862" y="4529668"/>
            <a:ext cx="2400016"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染色体</a:t>
            </a:r>
            <a:r>
              <a:rPr lang="en-US"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DNA</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上</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533444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blinds(horizontal)">
                                      <p:cBhvr>
                                        <p:cTn id="18"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9206" y="2053506"/>
            <a:ext cx="11412000" cy="4616648"/>
          </a:xfrm>
          <a:prstGeom prst="rect">
            <a:avLst/>
          </a:prstGeom>
        </p:spPr>
        <p:txBody>
          <a:bodyPr wrap="square">
            <a:spAutoFit/>
          </a:bodyPr>
          <a:lstStyle/>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载体上绿色荧光蛋白基因</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GFP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基因</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的作用是便于筛选含有目的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基因</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受体细胞</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将目的基因导入羊受精卵中，可以使用显微注射法</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培养出的转基因羊的所有细胞中都含有该目的基因，故该羊</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有性生殖</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产生</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的后代也都能产生</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抗胰蛋白酶</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转基因母羊乳腺细胞中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抗胰蛋白酶基因才会得以表达，因此可以</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从</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乳汁</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中提取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抗</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胰蛋白酶</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5"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26"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27"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8"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29"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0"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1"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2"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3" name="Rectangle 21">
            <a:hlinkClick r:id="rId10" action="ppaction://hlinksldjump"/>
          </p:cNvPr>
          <p:cNvSpPr>
            <a:spLocks noChangeArrowheads="1"/>
          </p:cNvSpPr>
          <p:nvPr/>
        </p:nvSpPr>
        <p:spPr bwMode="auto">
          <a:xfrm>
            <a:off x="4409739"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9</a:t>
            </a:r>
          </a:p>
        </p:txBody>
      </p:sp>
      <p:sp>
        <p:nvSpPr>
          <p:cNvPr id="34"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35"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36"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37"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38"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39"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pic>
        <p:nvPicPr>
          <p:cNvPr id="91138" name="Picture 2" descr="SW342"/>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01956" y="793116"/>
            <a:ext cx="6786500" cy="134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0"/>
          <p:cNvSpPr txBox="1"/>
          <p:nvPr/>
        </p:nvSpPr>
        <p:spPr>
          <a:xfrm>
            <a:off x="262638" y="3978672"/>
            <a:ext cx="720000" cy="720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424020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3894" y="680567"/>
            <a:ext cx="11322624" cy="1957139"/>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10.</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江苏扬州高二期中</a:t>
            </a:r>
            <a:r>
              <a:rPr lang="en-US" altLang="zh-CN" sz="28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研究人员用三种基因探针，通过分子杂交技术分别对某动物三种细胞中的</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mRNA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进行检测，结果如表所示。下列说法正确的是</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2"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3"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4"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5"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6"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9"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0" name="Rectangle 21">
            <a:hlinkClick r:id="rId11" action="ppaction://hlinksldjump"/>
          </p:cNvPr>
          <p:cNvSpPr>
            <a:spLocks noChangeArrowheads="1"/>
          </p:cNvSpPr>
          <p:nvPr/>
        </p:nvSpPr>
        <p:spPr bwMode="auto">
          <a:xfrm>
            <a:off x="4765036"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10</a:t>
            </a:r>
          </a:p>
        </p:txBody>
      </p:sp>
      <p:sp>
        <p:nvSpPr>
          <p:cNvPr id="41"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2"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3"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4"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5"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graphicFrame>
        <p:nvGraphicFramePr>
          <p:cNvPr id="22" name="表格 21"/>
          <p:cNvGraphicFramePr>
            <a:graphicFrameLocks noGrp="1"/>
          </p:cNvGraphicFramePr>
          <p:nvPr>
            <p:extLst>
              <p:ext uri="{D42A27DB-BD31-4B8C-83A1-F6EECF244321}">
                <p14:modId xmlns:p14="http://schemas.microsoft.com/office/powerpoint/2010/main" val="3223036813"/>
              </p:ext>
            </p:extLst>
          </p:nvPr>
        </p:nvGraphicFramePr>
        <p:xfrm>
          <a:off x="622598" y="2709714"/>
          <a:ext cx="10945215" cy="3840480"/>
        </p:xfrm>
        <a:graphic>
          <a:graphicData uri="http://schemas.openxmlformats.org/drawingml/2006/table">
            <a:tbl>
              <a:tblPr/>
              <a:tblGrid>
                <a:gridCol w="3516290"/>
                <a:gridCol w="2525428"/>
                <a:gridCol w="2642299"/>
                <a:gridCol w="2261198"/>
              </a:tblGrid>
              <a:tr h="0">
                <a:tc>
                  <a:txBody>
                    <a:bodyPr/>
                    <a:lstStyle/>
                    <a:p>
                      <a:pPr algn="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　细胞</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杂交带</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p>
                      <a:pPr algn="l">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探针</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输卵管细胞</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未成熟红细胞</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胰岛</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B</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细胞</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卵清蛋白基因探针</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有</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无</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无</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β-</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珠蛋白基因探针</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无</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有</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无</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胰岛素基因探针</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无</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无</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有</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6" name="直接连接符 5"/>
          <p:cNvCxnSpPr/>
          <p:nvPr/>
        </p:nvCxnSpPr>
        <p:spPr>
          <a:xfrm>
            <a:off x="622598" y="3573810"/>
            <a:ext cx="3456384" cy="1008112"/>
          </a:xfrm>
          <a:prstGeom prst="line">
            <a:avLst/>
          </a:prstGeom>
        </p:spPr>
        <p:style>
          <a:lnRef idx="1">
            <a:schemeClr val="dk1"/>
          </a:lnRef>
          <a:fillRef idx="0">
            <a:schemeClr val="dk1"/>
          </a:fillRef>
          <a:effectRef idx="0">
            <a:schemeClr val="dk1"/>
          </a:effectRef>
          <a:fontRef idx="minor">
            <a:schemeClr val="tx1"/>
          </a:fontRef>
        </p:style>
      </p:cxnSp>
      <p:cxnSp>
        <p:nvCxnSpPr>
          <p:cNvPr id="25" name="直接连接符 24"/>
          <p:cNvCxnSpPr/>
          <p:nvPr/>
        </p:nvCxnSpPr>
        <p:spPr>
          <a:xfrm>
            <a:off x="2278782" y="2709714"/>
            <a:ext cx="1800200" cy="187220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307110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3894" y="1474396"/>
            <a:ext cx="11322624" cy="260347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不出现杂交带表明相应基因不表达</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三种探针中的核苷酸序列相同</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三种细胞中蛋白质种类完全不同</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用上述探针分别检测三种细胞的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DNA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，实验结果不变</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2"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3"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4"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5"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6"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9"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0" name="Rectangle 21">
            <a:hlinkClick r:id="rId11" action="ppaction://hlinksldjump"/>
          </p:cNvPr>
          <p:cNvSpPr>
            <a:spLocks noChangeArrowheads="1"/>
          </p:cNvSpPr>
          <p:nvPr/>
        </p:nvSpPr>
        <p:spPr bwMode="auto">
          <a:xfrm>
            <a:off x="4765036"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10</a:t>
            </a:r>
          </a:p>
        </p:txBody>
      </p:sp>
      <p:sp>
        <p:nvSpPr>
          <p:cNvPr id="41"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2"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3"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4"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5"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22" name="TextBox 20"/>
          <p:cNvSpPr txBox="1"/>
          <p:nvPr/>
        </p:nvSpPr>
        <p:spPr>
          <a:xfrm>
            <a:off x="294537" y="1474396"/>
            <a:ext cx="720000" cy="720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87042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459284" y="1125538"/>
            <a:ext cx="11248331" cy="4608512"/>
            <a:chOff x="459284" y="992904"/>
            <a:chExt cx="11248331" cy="4608512"/>
          </a:xfrm>
        </p:grpSpPr>
        <p:sp>
          <p:nvSpPr>
            <p:cNvPr id="27" name="圆角矩形 26">
              <a:extLst>
                <a:ext uri="{FF2B5EF4-FFF2-40B4-BE49-F238E27FC236}">
                  <a16:creationId xmlns:a16="http://schemas.microsoft.com/office/drawing/2014/main" xmlns="" id="{DE721FF3-EA02-8E42-A717-6EFDB1105568}"/>
                </a:ext>
              </a:extLst>
            </p:cNvPr>
            <p:cNvSpPr/>
            <p:nvPr/>
          </p:nvSpPr>
          <p:spPr>
            <a:xfrm>
              <a:off x="459284" y="1094414"/>
              <a:ext cx="11248331" cy="4507002"/>
            </a:xfrm>
            <a:prstGeom prst="roundRect">
              <a:avLst>
                <a:gd name="adj" fmla="val 3195"/>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a:endParaRPr>
            </a:p>
          </p:txBody>
        </p:sp>
        <p:cxnSp>
          <p:nvCxnSpPr>
            <p:cNvPr id="28" name="直接连接符 27"/>
            <p:cNvCxnSpPr/>
            <p:nvPr/>
          </p:nvCxnSpPr>
          <p:spPr>
            <a:xfrm>
              <a:off x="920410" y="1093451"/>
              <a:ext cx="633670" cy="0"/>
            </a:xfrm>
            <a:prstGeom prst="lin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9" name="文本框 28">
              <a:extLst>
                <a:ext uri="{FF2B5EF4-FFF2-40B4-BE49-F238E27FC236}">
                  <a16:creationId xmlns:a16="http://schemas.microsoft.com/office/drawing/2014/main" xmlns="" id="{7F2216E9-0435-7741-9918-93AFB1D17999}"/>
                </a:ext>
              </a:extLst>
            </p:cNvPr>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defPPr>
              <a:lvl1pPr marR="0" lvl="0" indent="0" defTabSz="914400" fontAlgn="auto">
                <a:lnSpc>
                  <a:spcPct val="100000"/>
                </a:lnSpc>
                <a:spcBef>
                  <a:spcPts val="0"/>
                </a:spcBef>
                <a:spcAft>
                  <a:spcPts val="0"/>
                </a:spcAft>
                <a:buClrTx/>
                <a:buSzTx/>
                <a:buFontTx/>
                <a:buNone/>
                <a:tabLst/>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5" name="矩形 4"/>
          <p:cNvSpPr/>
          <p:nvPr/>
        </p:nvSpPr>
        <p:spPr>
          <a:xfrm>
            <a:off x="695206" y="1547708"/>
            <a:ext cx="10800000" cy="397031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不出现杂交带可说明相应的基因没有转录形成</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mRNA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，即没有表达，</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三</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种基因不同，因此三种探针的核苷酸序列也不相同，</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由于</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基因的选择性表达，三种细胞中蛋白质种类不完全相同，</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三</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种细胞来源于同一个受精卵的有丝分裂，含有的</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DNA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相同，用上述探针分别检测三种细胞的</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DNA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，实验结果相同，</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1"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2"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3"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4"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5"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6"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9" name="Rectangle 21">
            <a:hlinkClick r:id="rId11" action="ppaction://hlinksldjump"/>
          </p:cNvPr>
          <p:cNvSpPr>
            <a:spLocks noChangeArrowheads="1"/>
          </p:cNvSpPr>
          <p:nvPr/>
        </p:nvSpPr>
        <p:spPr bwMode="auto">
          <a:xfrm>
            <a:off x="4765036"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10</a:t>
            </a:r>
          </a:p>
        </p:txBody>
      </p:sp>
      <p:sp>
        <p:nvSpPr>
          <p:cNvPr id="40"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1"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2"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3"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4"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Tree>
    <p:extLst>
      <p:ext uri="{BB962C8B-B14F-4D97-AF65-F5344CB8AC3E}">
        <p14:creationId xmlns:p14="http://schemas.microsoft.com/office/powerpoint/2010/main" val="344824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blinds(horizontal)">
                                      <p:cBhvr>
                                        <p:cTn id="13" dur="500"/>
                                        <p:tgtEl>
                                          <p:spTgt spid="5">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blinds(horizontal)">
                                      <p:cBhvr>
                                        <p:cTn id="16" dur="500"/>
                                        <p:tgtEl>
                                          <p:spTgt spid="5">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blinds(horizontal)">
                                      <p:cBhvr>
                                        <p:cTn id="1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1637" y="477466"/>
            <a:ext cx="11187139" cy="195713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山东聊城高二期中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新冠病毒表面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蛋白是主要的病毒抗原，在新冠肺炎病人康复的血清中有抗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蛋白的抗体，下图是生产这种基因工程疫苗的部分流程图，下列叙述正确的是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8"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29"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0"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1"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2"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3"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4"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5"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0"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1"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2" name="Rectangle 21">
            <a:hlinkClick r:id="rId12" action="ppaction://hlinksldjump"/>
          </p:cNvPr>
          <p:cNvSpPr>
            <a:spLocks noChangeArrowheads="1"/>
          </p:cNvSpPr>
          <p:nvPr/>
        </p:nvSpPr>
        <p:spPr bwMode="auto">
          <a:xfrm>
            <a:off x="5120333"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11</a:t>
            </a:r>
          </a:p>
        </p:txBody>
      </p:sp>
      <p:sp>
        <p:nvSpPr>
          <p:cNvPr id="43"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4"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5"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6"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pic>
        <p:nvPicPr>
          <p:cNvPr id="98306" name="Picture 2" descr="S136"/>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29150" y="2474817"/>
            <a:ext cx="6132113" cy="171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501637" y="4149874"/>
            <a:ext cx="11187139" cy="2603470"/>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步骤</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构建基因表达载体时需要在</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基因前加启动子</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大量扩增的</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基因直接导入大肠杆菌，也可以得到大量的</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蛋白</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步骤</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、步骤</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常用的方法分别是感受态转化法和农杆菌转化法</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可以采用</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PCR</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技术检测目的基因是否在受体细胞中转录出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mRNA</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TextBox 20"/>
          <p:cNvSpPr txBox="1"/>
          <p:nvPr/>
        </p:nvSpPr>
        <p:spPr>
          <a:xfrm>
            <a:off x="361509" y="4221882"/>
            <a:ext cx="720000" cy="720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1" name="TextBox 20"/>
          <p:cNvSpPr txBox="1"/>
          <p:nvPr/>
        </p:nvSpPr>
        <p:spPr>
          <a:xfrm>
            <a:off x="361509" y="6095827"/>
            <a:ext cx="720000" cy="720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36125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459284" y="765498"/>
            <a:ext cx="11248331" cy="5616624"/>
            <a:chOff x="459284" y="992904"/>
            <a:chExt cx="11248331" cy="5616624"/>
          </a:xfrm>
        </p:grpSpPr>
        <p:sp>
          <p:nvSpPr>
            <p:cNvPr id="29" name="圆角矩形 28">
              <a:extLst>
                <a:ext uri="{FF2B5EF4-FFF2-40B4-BE49-F238E27FC236}">
                  <a16:creationId xmlns:a16="http://schemas.microsoft.com/office/drawing/2014/main" xmlns="" id="{DE721FF3-EA02-8E42-A717-6EFDB1105568}"/>
                </a:ext>
              </a:extLst>
            </p:cNvPr>
            <p:cNvSpPr/>
            <p:nvPr/>
          </p:nvSpPr>
          <p:spPr>
            <a:xfrm>
              <a:off x="459284" y="1094414"/>
              <a:ext cx="11248331" cy="5515114"/>
            </a:xfrm>
            <a:prstGeom prst="roundRect">
              <a:avLst>
                <a:gd name="adj" fmla="val 2440"/>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a:endParaRPr>
            </a:p>
          </p:txBody>
        </p:sp>
        <p:cxnSp>
          <p:nvCxnSpPr>
            <p:cNvPr id="30" name="直接连接符 29"/>
            <p:cNvCxnSpPr/>
            <p:nvPr/>
          </p:nvCxnSpPr>
          <p:spPr>
            <a:xfrm>
              <a:off x="920410" y="1093451"/>
              <a:ext cx="633670" cy="0"/>
            </a:xfrm>
            <a:prstGeom prst="line">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31" name="文本框 30">
              <a:extLst>
                <a:ext uri="{FF2B5EF4-FFF2-40B4-BE49-F238E27FC236}">
                  <a16:creationId xmlns:a16="http://schemas.microsoft.com/office/drawing/2014/main" xmlns="" id="{7F2216E9-0435-7741-9918-93AFB1D17999}"/>
                </a:ext>
              </a:extLst>
            </p:cNvPr>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defPPr>
              <a:lvl1pPr marR="0" lvl="0" indent="0" defTabSz="914400" fontAlgn="auto">
                <a:lnSpc>
                  <a:spcPct val="100000"/>
                </a:lnSpc>
                <a:spcBef>
                  <a:spcPts val="0"/>
                </a:spcBef>
                <a:spcAft>
                  <a:spcPts val="0"/>
                </a:spcAft>
                <a:buClrTx/>
                <a:buSzTx/>
                <a:buFontTx/>
                <a:buNone/>
                <a:tabLst/>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37" name="矩形 36"/>
          <p:cNvSpPr/>
          <p:nvPr/>
        </p:nvSpPr>
        <p:spPr>
          <a:xfrm>
            <a:off x="695206" y="2923928"/>
            <a:ext cx="10800000" cy="3242170"/>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步骤</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①</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构建基因表达载体需要在</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基因前加启动子，</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en-US" altLang="zh-CN" sz="2800" i="1" kern="100" dirty="0" smtClean="0">
                <a:latin typeface="Times New Roman" panose="02020603050405020304" pitchFamily="18" charset="0"/>
                <a:ea typeface="楷体_GB2312" panose="02010609030101010101" pitchFamily="49" charset="-122"/>
                <a:cs typeface="Courier New" panose="02070309020205020404" pitchFamily="49" charset="0"/>
              </a:rPr>
              <a:t>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基因不能直接导入大肠杆菌，需要与载体结合构建基因表达载体后才能导入大肠杆菌，</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步骤</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②</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将目的基因导入微生物细胞常用感受态转化法，步骤</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④</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将目的基因导入动物细胞最常用的方法是显微注射法，</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3"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4"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5"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6"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8"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9"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0"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1"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2"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3" name="Rectangle 21">
            <a:hlinkClick r:id="rId12" action="ppaction://hlinksldjump"/>
          </p:cNvPr>
          <p:cNvSpPr>
            <a:spLocks noChangeArrowheads="1"/>
          </p:cNvSpPr>
          <p:nvPr/>
        </p:nvSpPr>
        <p:spPr bwMode="auto">
          <a:xfrm>
            <a:off x="5120333"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11</a:t>
            </a:r>
          </a:p>
        </p:txBody>
      </p:sp>
      <p:sp>
        <p:nvSpPr>
          <p:cNvPr id="44"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5"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6"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7"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pic>
        <p:nvPicPr>
          <p:cNvPr id="22" name="Picture 2" descr="S136"/>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22544" y="1049316"/>
            <a:ext cx="6745324" cy="189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34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par>
                                <p:cTn id="8" presetID="3"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9206" y="477466"/>
            <a:ext cx="11412000" cy="6254020"/>
          </a:xfrm>
          <a:prstGeom prst="rect">
            <a:avLst/>
          </a:prstGeom>
        </p:spPr>
        <p:txBody>
          <a:bodyPr wrap="square">
            <a:spAutoFit/>
          </a:bodyPr>
          <a:lstStyle/>
          <a:p>
            <a:pPr algn="just">
              <a:lnSpc>
                <a:spcPct val="140000"/>
              </a:lnSpc>
              <a:spcAft>
                <a:spcPts val="0"/>
              </a:spcAf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番茄叶片受害虫的损伤后，</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叶肉细胞</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迅速合成蛋白酶抑制剂</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，抑制害虫</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的消化作用。人们</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尝试将</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番茄的</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蛋白</a:t>
            </a:r>
            <a:endParaRPr lang="en-US"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40000"/>
              </a:lnSpc>
              <a:spcAft>
                <a:spcPts val="0"/>
              </a:spcAft>
            </a:pP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酶抑制</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剂基因导入玉米，以对付</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猖</a:t>
            </a:r>
            <a:endParaRPr lang="en-US"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40000"/>
              </a:lnSpc>
              <a:spcAft>
                <a:spcPts val="0"/>
              </a:spcAft>
            </a:pP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獗</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的玉米螟</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en-US"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如</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图</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为培育转基因</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抗</a:t>
            </a:r>
            <a:endParaRPr lang="en-US"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40000"/>
              </a:lnSpc>
              <a:spcAft>
                <a:spcPts val="0"/>
              </a:spcAft>
            </a:pP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虫</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玉米的流程图，下列描述不正确的</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2600" kern="100" spc="-100" dirty="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40000"/>
              </a:lnSpc>
              <a:spcAft>
                <a:spcPts val="0"/>
              </a:spcAft>
            </a:pPr>
            <a:r>
              <a:rPr lang="en-US" altLang="zh-CN" sz="2600" kern="100" spc="-100" dirty="0" smtClean="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600" kern="100" spc="-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spc="-100" dirty="0">
                <a:latin typeface="Times New Roman" panose="02020603050405020304" pitchFamily="18" charset="0"/>
                <a:ea typeface="方正中等线简体" panose="03000509000000000000" pitchFamily="65" charset="-122"/>
                <a:cs typeface="Times New Roman" panose="02020603050405020304" pitchFamily="18" charset="0"/>
              </a:rPr>
              <a:t>用限制性内切核酸酶切割番茄的</a:t>
            </a:r>
            <a:r>
              <a:rPr lang="en-US" altLang="zh-CN" sz="2600" kern="100" spc="-100" dirty="0">
                <a:latin typeface="Times New Roman" panose="02020603050405020304" pitchFamily="18" charset="0"/>
                <a:ea typeface="方正中等线简体" panose="03000509000000000000" pitchFamily="65" charset="-122"/>
                <a:cs typeface="Courier New" panose="02070309020205020404" pitchFamily="49" charset="0"/>
              </a:rPr>
              <a:t>DNA</a:t>
            </a:r>
            <a:r>
              <a:rPr lang="zh-CN" altLang="zh-CN" sz="2600" kern="100" spc="-100" dirty="0">
                <a:latin typeface="Times New Roman" panose="02020603050405020304" pitchFamily="18" charset="0"/>
                <a:ea typeface="方正中等线简体" panose="03000509000000000000" pitchFamily="65" charset="-122"/>
                <a:cs typeface="Times New Roman" panose="02020603050405020304" pitchFamily="18" charset="0"/>
              </a:rPr>
              <a:t>得到的产物就是蛋白酶抑制剂基因</a:t>
            </a:r>
            <a:endParaRPr lang="zh-CN" altLang="zh-CN" sz="260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用</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Ca</a:t>
            </a:r>
            <a:r>
              <a:rPr lang="en-US" altLang="zh-CN" sz="26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600" kern="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处理玉米受体细胞，有利于含目的基因的重组质粒导入</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重组</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Ti</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质粒应有</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RNA</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聚合酶识别和结合的部位，以启动蛋白酶抑制剂基因</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endParaRPr lang="en-US"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40000"/>
              </a:lnSpc>
              <a:spcAft>
                <a:spcPts val="0"/>
              </a:spcAft>
            </a:pPr>
            <a:r>
              <a:rPr lang="en-US"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转录</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若将目的基因导入玉米花粉细胞，通过花药离体培养可获得稳定遗传的转</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基</a:t>
            </a:r>
            <a:endParaRPr lang="en-US"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40000"/>
              </a:lnSpc>
              <a:spcAft>
                <a:spcPts val="0"/>
              </a:spcAft>
            </a:pPr>
            <a:r>
              <a:rPr lang="en-US"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因玉米</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8"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0"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1"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2"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3"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4"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5"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6"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39"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0" name="Rectangle 21">
            <a:hlinkClick r:id="rId13" action="ppaction://hlinksldjump"/>
          </p:cNvPr>
          <p:cNvSpPr>
            <a:spLocks noChangeArrowheads="1"/>
          </p:cNvSpPr>
          <p:nvPr/>
        </p:nvSpPr>
        <p:spPr bwMode="auto">
          <a:xfrm>
            <a:off x="5475630"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12</a:t>
            </a:r>
          </a:p>
        </p:txBody>
      </p:sp>
      <p:sp>
        <p:nvSpPr>
          <p:cNvPr id="41"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2"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3"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pic>
        <p:nvPicPr>
          <p:cNvPr id="99330" name="Picture 2" descr="S137"/>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6448" y="1255227"/>
            <a:ext cx="6180248" cy="123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0"/>
          <p:cNvSpPr txBox="1"/>
          <p:nvPr/>
        </p:nvSpPr>
        <p:spPr>
          <a:xfrm>
            <a:off x="235171" y="3213770"/>
            <a:ext cx="720000" cy="720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1" name="TextBox 20"/>
          <p:cNvSpPr txBox="1"/>
          <p:nvPr/>
        </p:nvSpPr>
        <p:spPr>
          <a:xfrm>
            <a:off x="254221" y="3789834"/>
            <a:ext cx="720000" cy="720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2" name="TextBox 20"/>
          <p:cNvSpPr txBox="1"/>
          <p:nvPr/>
        </p:nvSpPr>
        <p:spPr>
          <a:xfrm>
            <a:off x="244696" y="5393060"/>
            <a:ext cx="720000" cy="720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387731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459284" y="621482"/>
            <a:ext cx="11248331" cy="6048672"/>
            <a:chOff x="459284" y="992904"/>
            <a:chExt cx="11248331" cy="6048672"/>
          </a:xfrm>
        </p:grpSpPr>
        <p:sp>
          <p:nvSpPr>
            <p:cNvPr id="29" name="圆角矩形 28">
              <a:extLst>
                <a:ext uri="{FF2B5EF4-FFF2-40B4-BE49-F238E27FC236}">
                  <a16:creationId xmlns:a16="http://schemas.microsoft.com/office/drawing/2014/main" xmlns="" id="{DE721FF3-EA02-8E42-A717-6EFDB1105568}"/>
                </a:ext>
              </a:extLst>
            </p:cNvPr>
            <p:cNvSpPr/>
            <p:nvPr/>
          </p:nvSpPr>
          <p:spPr>
            <a:xfrm>
              <a:off x="459284" y="1094414"/>
              <a:ext cx="11248331" cy="5947162"/>
            </a:xfrm>
            <a:prstGeom prst="roundRect">
              <a:avLst>
                <a:gd name="adj" fmla="val 2633"/>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a:endParaRPr>
            </a:p>
          </p:txBody>
        </p:sp>
        <p:cxnSp>
          <p:nvCxnSpPr>
            <p:cNvPr id="30" name="直接连接符 29"/>
            <p:cNvCxnSpPr/>
            <p:nvPr/>
          </p:nvCxnSpPr>
          <p:spPr>
            <a:xfrm>
              <a:off x="920410" y="1093451"/>
              <a:ext cx="633670" cy="0"/>
            </a:xfrm>
            <a:prstGeom prst="lin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31" name="文本框 30">
              <a:extLst>
                <a:ext uri="{FF2B5EF4-FFF2-40B4-BE49-F238E27FC236}">
                  <a16:creationId xmlns:a16="http://schemas.microsoft.com/office/drawing/2014/main" xmlns="" id="{7F2216E9-0435-7741-9918-93AFB1D17999}"/>
                </a:ext>
              </a:extLst>
            </p:cNvPr>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defPPr>
              <a:lvl1pPr marR="0" lvl="0" indent="0" defTabSz="914400" fontAlgn="auto">
                <a:lnSpc>
                  <a:spcPct val="100000"/>
                </a:lnSpc>
                <a:spcBef>
                  <a:spcPts val="0"/>
                </a:spcBef>
                <a:spcAft>
                  <a:spcPts val="0"/>
                </a:spcAft>
                <a:buClrTx/>
                <a:buSzTx/>
                <a:buFontTx/>
                <a:buNone/>
                <a:tabLst/>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5" name="矩形 4"/>
          <p:cNvSpPr/>
          <p:nvPr/>
        </p:nvSpPr>
        <p:spPr>
          <a:xfrm>
            <a:off x="748672" y="837506"/>
            <a:ext cx="10693069" cy="461664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目的基因是用限制性内切核酸酶将</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DNA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酶切后得到的，需筛选，</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Ca</a:t>
            </a:r>
            <a:r>
              <a:rPr lang="en-US" altLang="zh-CN" sz="2800" kern="100" baseline="30000" dirty="0" smtClean="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baseline="30000" dirty="0">
                <a:latin typeface="Times New Roman" panose="02020603050405020304" pitchFamily="18" charset="0"/>
                <a:ea typeface="楷体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用于处理细菌细胞，</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基因</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成功表达的前提是能转录和翻译，转录时需</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RNA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聚合酶识别转录的起点才能启动，</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花药</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离体培养得到的是玉米的单倍体，需再用秋水仙素处理单倍体，使染色体数目加倍才能得到稳定遗传的转基因玉米，</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3"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4"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5"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6"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7"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9"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0"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1"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2"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3" name="Rectangle 21">
            <a:hlinkClick r:id="rId13" action="ppaction://hlinksldjump"/>
          </p:cNvPr>
          <p:cNvSpPr>
            <a:spLocks noChangeArrowheads="1"/>
          </p:cNvSpPr>
          <p:nvPr/>
        </p:nvSpPr>
        <p:spPr bwMode="auto">
          <a:xfrm>
            <a:off x="5475630"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12</a:t>
            </a:r>
          </a:p>
        </p:txBody>
      </p:sp>
      <p:sp>
        <p:nvSpPr>
          <p:cNvPr id="44"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5"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6"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pic>
        <p:nvPicPr>
          <p:cNvPr id="23" name="Picture 2" descr="S137"/>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55060" y="5374010"/>
            <a:ext cx="5880293" cy="117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675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blinds(horizontal)">
                                      <p:cBhvr>
                                        <p:cTn id="13" dur="500"/>
                                        <p:tgtEl>
                                          <p:spTgt spid="5">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blinds(horizontal)">
                                      <p:cBhvr>
                                        <p:cTn id="16" dur="500"/>
                                        <p:tgtEl>
                                          <p:spTgt spid="5">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blinds(horizontal)">
                                      <p:cBhvr>
                                        <p:cTn id="19" dur="500"/>
                                        <p:tgtEl>
                                          <p:spTgt spid="5">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45701" y="549474"/>
            <a:ext cx="11299010" cy="590931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山东济宁高二期中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基因工程是一</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种</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DNA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操作技术，其表达载体的构建和检测</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筛</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选</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是两个重要步骤</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右</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为某种质粒</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简图，</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箭头</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所指分别为限制酶</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Eco</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宋体" panose="02010600030101010101" pitchFamily="2" charset="-122"/>
                <a:ea typeface="方正中等线简体" panose="03000509000000000000" pitchFamily="65" charset="-122"/>
                <a:cs typeface="宋体" panose="02010600030101010101" pitchFamily="2" charset="-122"/>
              </a:rPr>
              <a:t>Ⅰ</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Bam</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dirty="0">
                <a:latin typeface="宋体" panose="02010600030101010101" pitchFamily="2" charset="-122"/>
                <a:ea typeface="方正中等线简体" panose="03000509000000000000" pitchFamily="65" charset="-122"/>
                <a:cs typeface="宋体" panose="02010600030101010101" pitchFamily="2" charset="-122"/>
              </a:rPr>
              <a:t>Ⅰ</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酶</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切位点。已知目的基因</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的两端分别有</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包</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括</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Eco</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宋体" panose="02010600030101010101" pitchFamily="2" charset="-122"/>
                <a:ea typeface="方正中等线简体" panose="03000509000000000000" pitchFamily="65" charset="-122"/>
                <a:cs typeface="宋体" panose="02010600030101010101" pitchFamily="2" charset="-122"/>
              </a:rPr>
              <a:t>Ⅰ</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Bam</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dirty="0">
                <a:latin typeface="宋体" panose="02010600030101010101" pitchFamily="2" charset="-122"/>
                <a:ea typeface="方正中等线简体" panose="03000509000000000000" pitchFamily="65" charset="-122"/>
                <a:cs typeface="宋体" panose="02010600030101010101" pitchFamily="2" charset="-122"/>
              </a:rPr>
              <a:t>Ⅰ</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在内的多种酶的酶切</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位</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点</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表示运用影印培养法</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指在一系列</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平</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板</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培养基的相同位置上接种并培养出相同菌落的一种微生物培养方法</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检测表达载体是否导入大肠杆菌。下列有关叙述错误的是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0"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1"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2"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3"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4"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5"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6"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39"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0"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1" name="Rectangle 21">
            <a:hlinkClick r:id="rId14" action="ppaction://hlinksldjump"/>
          </p:cNvPr>
          <p:cNvSpPr>
            <a:spLocks noChangeArrowheads="1"/>
          </p:cNvSpPr>
          <p:nvPr/>
        </p:nvSpPr>
        <p:spPr bwMode="auto">
          <a:xfrm>
            <a:off x="5830927"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13</a:t>
            </a:r>
          </a:p>
        </p:txBody>
      </p:sp>
      <p:sp>
        <p:nvSpPr>
          <p:cNvPr id="42"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3"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pic>
        <p:nvPicPr>
          <p:cNvPr id="100354" name="Picture 2" descr="S138"/>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4550" y="477466"/>
            <a:ext cx="4207280" cy="456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5294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45701" y="759103"/>
            <a:ext cx="6945649" cy="526297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同时使用</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Eco</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宋体" panose="02010600030101010101" pitchFamily="2" charset="-122"/>
                <a:ea typeface="方正中等线简体" panose="03000509000000000000" pitchFamily="65" charset="-122"/>
                <a:cs typeface="宋体" panose="02010600030101010101" pitchFamily="2" charset="-122"/>
              </a:rPr>
              <a:t>Ⅰ</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Bam</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dirty="0">
                <a:latin typeface="宋体" panose="02010600030101010101" pitchFamily="2" charset="-122"/>
                <a:ea typeface="方正中等线简体" panose="03000509000000000000" pitchFamily="65" charset="-122"/>
                <a:cs typeface="宋体" panose="02010600030101010101" pitchFamily="2" charset="-122"/>
              </a:rPr>
              <a:t>Ⅰ</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切割质粒，</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可</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避免</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酶切后质粒的自身环化</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转化方法是将质粒表达载体溶于缓冲液</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后</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与</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Ca</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处理的大肠杆菌混合</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培养基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和培养基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分别含有四环素和</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青</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霉</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素</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从筛选结果分析，含目的基因</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的菌落</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0"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1"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2"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3"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4"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5"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6"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39"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0"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1" name="Rectangle 21">
            <a:hlinkClick r:id="rId14" action="ppaction://hlinksldjump"/>
          </p:cNvPr>
          <p:cNvSpPr>
            <a:spLocks noChangeArrowheads="1"/>
          </p:cNvSpPr>
          <p:nvPr/>
        </p:nvSpPr>
        <p:spPr bwMode="auto">
          <a:xfrm>
            <a:off x="5830927"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13</a:t>
            </a:r>
          </a:p>
        </p:txBody>
      </p:sp>
      <p:sp>
        <p:nvSpPr>
          <p:cNvPr id="42"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3"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pic>
        <p:nvPicPr>
          <p:cNvPr id="20" name="Picture 2" descr="S138"/>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4550" y="732771"/>
            <a:ext cx="4207280" cy="456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0"/>
          <p:cNvSpPr txBox="1"/>
          <p:nvPr/>
        </p:nvSpPr>
        <p:spPr>
          <a:xfrm>
            <a:off x="325121" y="3333403"/>
            <a:ext cx="720000" cy="720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2" name="TextBox 20"/>
          <p:cNvSpPr txBox="1"/>
          <p:nvPr/>
        </p:nvSpPr>
        <p:spPr>
          <a:xfrm>
            <a:off x="296546" y="4615910"/>
            <a:ext cx="720000" cy="720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20995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09285" y="981522"/>
            <a:ext cx="11412000" cy="4616648"/>
          </a:xfrm>
          <a:prstGeom prst="rect">
            <a:avLst/>
          </a:prstGeom>
        </p:spPr>
        <p:txBody>
          <a:bodyPr wrap="square">
            <a:spAutoFit/>
          </a:bodyPr>
          <a:lstStyle/>
          <a:p>
            <a:pPr lvl="0" algn="just">
              <a:lnSpc>
                <a:spcPct val="15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将目的基因导入动物细胞</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pPr>
            <a:r>
              <a:rPr lang="en-US" altLang="zh-CN" sz="2800" kern="100" dirty="0">
                <a:solidFill>
                  <a:prstClr val="black"/>
                </a:solidFill>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方法</a:t>
            </a:r>
            <a:r>
              <a:rPr lang="zh-CN" altLang="zh-CN"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技术</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pPr>
            <a:r>
              <a:rPr lang="en-US" altLang="zh-CN" sz="2800" kern="100" dirty="0">
                <a:solidFill>
                  <a:prstClr val="black"/>
                </a:solidFill>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受体细胞</a:t>
            </a:r>
            <a:r>
              <a:rPr lang="zh-CN" altLang="zh-CN"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将目的基因导入微生物细胞</a:t>
            </a:r>
            <a:endParaRPr lang="zh-CN" altLang="zh-CN" sz="280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常</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以大肠杆菌作为受体细胞，一般先</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用</a:t>
            </a:r>
            <a:r>
              <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处理</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大肠杆菌细胞，使细胞处于一种</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能</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周围</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环境中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DNA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分子的生理状态，然后再将重组的基因表达载体导入其中。</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1955914" y="1756192"/>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显微注射</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3" name="矩形 12"/>
          <p:cNvSpPr/>
          <p:nvPr/>
        </p:nvSpPr>
        <p:spPr>
          <a:xfrm>
            <a:off x="2638822" y="2378137"/>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受精卵</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4" name="矩形 13"/>
          <p:cNvSpPr/>
          <p:nvPr/>
        </p:nvSpPr>
        <p:spPr>
          <a:xfrm>
            <a:off x="6743278" y="3717826"/>
            <a:ext cx="941283"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Ca</a:t>
            </a:r>
            <a:r>
              <a:rPr lang="en-US" altLang="zh-CN" sz="2800" kern="100" baseline="30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baseline="300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5" name="矩形 14"/>
          <p:cNvSpPr/>
          <p:nvPr/>
        </p:nvSpPr>
        <p:spPr>
          <a:xfrm>
            <a:off x="2621404" y="4331062"/>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吸收</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43460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459284" y="568524"/>
            <a:ext cx="11248331" cy="5597574"/>
            <a:chOff x="459284" y="992904"/>
            <a:chExt cx="11248331" cy="6101630"/>
          </a:xfrm>
        </p:grpSpPr>
        <p:sp>
          <p:nvSpPr>
            <p:cNvPr id="29" name="圆角矩形 28">
              <a:extLst>
                <a:ext uri="{FF2B5EF4-FFF2-40B4-BE49-F238E27FC236}">
                  <a16:creationId xmlns:a16="http://schemas.microsoft.com/office/drawing/2014/main" xmlns="" id="{DE721FF3-EA02-8E42-A717-6EFDB1105568}"/>
                </a:ext>
              </a:extLst>
            </p:cNvPr>
            <p:cNvSpPr/>
            <p:nvPr/>
          </p:nvSpPr>
          <p:spPr>
            <a:xfrm>
              <a:off x="459284" y="1094414"/>
              <a:ext cx="11248331" cy="6000120"/>
            </a:xfrm>
            <a:prstGeom prst="roundRect">
              <a:avLst>
                <a:gd name="adj" fmla="val 4189"/>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a:endParaRPr>
            </a:p>
          </p:txBody>
        </p:sp>
        <p:cxnSp>
          <p:nvCxnSpPr>
            <p:cNvPr id="30" name="直接连接符 29"/>
            <p:cNvCxnSpPr/>
            <p:nvPr/>
          </p:nvCxnSpPr>
          <p:spPr>
            <a:xfrm>
              <a:off x="920410" y="1093451"/>
              <a:ext cx="633670" cy="0"/>
            </a:xfrm>
            <a:prstGeom prst="lin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31" name="文本框 30">
              <a:extLst>
                <a:ext uri="{FF2B5EF4-FFF2-40B4-BE49-F238E27FC236}">
                  <a16:creationId xmlns:a16="http://schemas.microsoft.com/office/drawing/2014/main" xmlns="" id="{7F2216E9-0435-7741-9918-93AFB1D17999}"/>
                </a:ext>
              </a:extLst>
            </p:cNvPr>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defPPr>
              <a:lvl1pPr marR="0" lvl="0" indent="0" defTabSz="914400" fontAlgn="auto">
                <a:lnSpc>
                  <a:spcPct val="100000"/>
                </a:lnSpc>
                <a:spcBef>
                  <a:spcPts val="0"/>
                </a:spcBef>
                <a:spcAft>
                  <a:spcPts val="0"/>
                </a:spcAft>
                <a:buClrTx/>
                <a:buSzTx/>
                <a:buFontTx/>
                <a:buNone/>
                <a:tabLst/>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5" name="矩形 4"/>
          <p:cNvSpPr/>
          <p:nvPr/>
        </p:nvSpPr>
        <p:spPr>
          <a:xfrm>
            <a:off x="695206" y="831111"/>
            <a:ext cx="6552128" cy="5262979"/>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用</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Eco</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R</a:t>
            </a:r>
            <a:r>
              <a:rPr lang="zh-CN" altLang="zh-CN" sz="2800" kern="100" dirty="0">
                <a:latin typeface="宋体" panose="02010600030101010101" pitchFamily="2" charset="-122"/>
                <a:ea typeface="方正中等线简体" panose="03000509000000000000" pitchFamily="65" charset="-122"/>
                <a:cs typeface="宋体" panose="02010600030101010101" pitchFamily="2" charset="-122"/>
              </a:rPr>
              <a:t>Ⅰ</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和</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Bam</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H</a:t>
            </a:r>
            <a:r>
              <a:rPr lang="zh-CN" altLang="zh-CN" sz="2800" kern="100" dirty="0">
                <a:latin typeface="宋体" panose="02010600030101010101" pitchFamily="2" charset="-122"/>
                <a:ea typeface="方正中等线简体" panose="03000509000000000000" pitchFamily="65" charset="-122"/>
                <a:cs typeface="宋体" panose="02010600030101010101" pitchFamily="2" charset="-122"/>
              </a:rPr>
              <a:t>Ⅰ</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两种限制酶对质粒进行切割时，会破坏四环素抗性基因，但不会破坏青霉素抗性基因，因此导入重组质粒的大肠杆菌能在含有青霉素的培养基上生存，但不能在含有四环素的培养基上生存，所以培养基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和培养基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分别含有青霉素、四环素，含目的基因</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的菌落是</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4</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和</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6</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3"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4"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5"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6"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7"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9"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0"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1"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2"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3"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4" name="Rectangle 21">
            <a:hlinkClick r:id="rId14" action="ppaction://hlinksldjump"/>
          </p:cNvPr>
          <p:cNvSpPr>
            <a:spLocks noChangeArrowheads="1"/>
          </p:cNvSpPr>
          <p:nvPr/>
        </p:nvSpPr>
        <p:spPr bwMode="auto">
          <a:xfrm>
            <a:off x="5830927"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13</a:t>
            </a:r>
          </a:p>
        </p:txBody>
      </p:sp>
      <p:sp>
        <p:nvSpPr>
          <p:cNvPr id="45"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6"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pic>
        <p:nvPicPr>
          <p:cNvPr id="23" name="Picture 2" descr="S138"/>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6990" y="1053530"/>
            <a:ext cx="3824800" cy="415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91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9206" y="693490"/>
            <a:ext cx="11178608" cy="3896131"/>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大肠杆菌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pUC18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质粒是基因工程中常用的载体。某限制酶在此质粒上的唯一酶切位点位于</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LacZ</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基因中，如果没有插入外源基因，</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LacZ</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基</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因便可表达出</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半乳糖苷酶。当培养基中含有</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IPTG</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gal</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时，</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gal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便会被</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半乳糖苷酶水解成蓝色，大肠杆菌将形成蓝色菌落。反之，则形成白色菌落。下图表示利用此质粒实施基因工程的主要流程。请分析并回答下列问题：</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4"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5"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6"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8"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9"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0"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1"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2"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3"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4"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5"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6"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7" name="Rectangle 21">
            <a:hlinkClick r:id="rId15" action="ppaction://hlinksldjump"/>
          </p:cNvPr>
          <p:cNvSpPr>
            <a:spLocks noChangeArrowheads="1"/>
          </p:cNvSpPr>
          <p:nvPr/>
        </p:nvSpPr>
        <p:spPr bwMode="auto">
          <a:xfrm>
            <a:off x="6186224"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14</a:t>
            </a:r>
          </a:p>
        </p:txBody>
      </p:sp>
      <p:sp>
        <p:nvSpPr>
          <p:cNvPr id="48"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pic>
        <p:nvPicPr>
          <p:cNvPr id="101378" name="Picture 2" descr="S139"/>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1160" y="4796758"/>
            <a:ext cx="7288093" cy="172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9478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9206" y="693490"/>
            <a:ext cx="11178608" cy="397031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对已获得的目的基因可利用</a:t>
            </a:r>
            <a:r>
              <a:rPr lang="en-US" altLang="zh-CN" sz="2800" u="sng"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技术进行扩增。</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目的基因插入质粒构建重组质粒的过程中，需要</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DNA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连接酶</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恢复</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键。</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将试管</a:t>
            </a:r>
            <a:r>
              <a:rPr lang="zh-CN" altLang="zh-CN" sz="2800" kern="100" dirty="0">
                <a:latin typeface="宋体" panose="02010600030101010101" pitchFamily="2" charset="-122"/>
                <a:ea typeface="方正中等线简体" panose="03000509000000000000" pitchFamily="65" charset="-122"/>
                <a:cs typeface="宋体" panose="02010600030101010101" pitchFamily="2" charset="-122"/>
              </a:rPr>
              <a:t>Ⅰ</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中的物质和大肠杆菌共同置于试管</a:t>
            </a:r>
            <a:r>
              <a:rPr lang="zh-CN" altLang="zh-CN" sz="2800" kern="100" dirty="0">
                <a:latin typeface="宋体" panose="02010600030101010101" pitchFamily="2" charset="-122"/>
                <a:ea typeface="方正中等线简体" panose="03000509000000000000" pitchFamily="65" charset="-122"/>
                <a:cs typeface="宋体" panose="02010600030101010101" pitchFamily="2" charset="-122"/>
              </a:rPr>
              <a:t>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的目的是</a:t>
            </a:r>
            <a:r>
              <a:rPr lang="en-US" altLang="zh-CN" sz="2800" u="sng"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；大肠杆菌需事先用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进行处理，目的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_________________________</a:t>
            </a:r>
            <a:r>
              <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p>
          <a:p>
            <a:pPr algn="just">
              <a:lnSpc>
                <a:spcPct val="150000"/>
              </a:lnSpc>
              <a:spcAft>
                <a:spcPts val="0"/>
              </a:spcAft>
            </a:pPr>
            <a:r>
              <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                     _______________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4"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5"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6"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8"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9"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0"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1"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2"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3"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4"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5"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6"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7" name="Rectangle 21">
            <a:hlinkClick r:id="rId15" action="ppaction://hlinksldjump"/>
          </p:cNvPr>
          <p:cNvSpPr>
            <a:spLocks noChangeArrowheads="1"/>
          </p:cNvSpPr>
          <p:nvPr/>
        </p:nvSpPr>
        <p:spPr bwMode="auto">
          <a:xfrm>
            <a:off x="6186224"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14</a:t>
            </a:r>
          </a:p>
        </p:txBody>
      </p:sp>
      <p:sp>
        <p:nvSpPr>
          <p:cNvPr id="48"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pic>
        <p:nvPicPr>
          <p:cNvPr id="101378" name="Picture 2" descr="S139"/>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1160" y="4796758"/>
            <a:ext cx="7288093" cy="172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164435" y="837506"/>
            <a:ext cx="862737"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PCR</a:t>
            </a:r>
            <a:endParaRPr lang="zh-CN" altLang="en-US" sz="2800" dirty="0"/>
          </a:p>
        </p:txBody>
      </p:sp>
      <p:sp>
        <p:nvSpPr>
          <p:cNvPr id="21" name="矩形 20"/>
          <p:cNvSpPr/>
          <p:nvPr/>
        </p:nvSpPr>
        <p:spPr>
          <a:xfrm>
            <a:off x="478582" y="2114600"/>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磷酸二酯</a:t>
            </a:r>
            <a:endParaRPr lang="zh-CN" altLang="en-US" sz="2800" dirty="0"/>
          </a:p>
        </p:txBody>
      </p:sp>
      <p:sp>
        <p:nvSpPr>
          <p:cNvPr id="22" name="矩形 21"/>
          <p:cNvSpPr/>
          <p:nvPr/>
        </p:nvSpPr>
        <p:spPr>
          <a:xfrm>
            <a:off x="9445674" y="2747814"/>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进行转化</a:t>
            </a:r>
            <a:endParaRPr lang="zh-CN" altLang="en-US" sz="2800" dirty="0"/>
          </a:p>
        </p:txBody>
      </p:sp>
      <p:sp>
        <p:nvSpPr>
          <p:cNvPr id="23" name="矩形 22"/>
          <p:cNvSpPr/>
          <p:nvPr/>
        </p:nvSpPr>
        <p:spPr>
          <a:xfrm>
            <a:off x="6887294" y="3353594"/>
            <a:ext cx="4493538"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使大肠杆菌细胞处于一种</a:t>
            </a:r>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能</a:t>
            </a:r>
            <a:endParaRPr lang="zh-CN" altLang="en-US" sz="2800" dirty="0"/>
          </a:p>
        </p:txBody>
      </p:sp>
      <p:sp>
        <p:nvSpPr>
          <p:cNvPr id="24" name="矩形 23"/>
          <p:cNvSpPr/>
          <p:nvPr/>
        </p:nvSpPr>
        <p:spPr>
          <a:xfrm>
            <a:off x="478582" y="4005858"/>
            <a:ext cx="5990743" cy="523220"/>
          </a:xfrm>
          <a:prstGeom prst="rect">
            <a:avLst/>
          </a:prstGeom>
        </p:spPr>
        <p:txBody>
          <a:bodyPr wrap="none">
            <a:spAutoFit/>
          </a:bodyPr>
          <a:lstStyle/>
          <a:p>
            <a:pPr lvl="0"/>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吸收周围环境中</a:t>
            </a:r>
            <a:r>
              <a:rPr lang="en-US" altLang="zh-CN" sz="2800" kern="100" dirty="0">
                <a:solidFill>
                  <a:srgbClr val="C00000"/>
                </a:solidFill>
                <a:latin typeface="Times New Roman" panose="02020603050405020304" pitchFamily="18" charset="0"/>
                <a:ea typeface="方正中等线简体" panose="03000509000000000000" pitchFamily="65" charset="-122"/>
              </a:rPr>
              <a:t>DNA</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分子的生理状态</a:t>
            </a:r>
            <a:endParaRPr lang="zh-CN" altLang="en-US" sz="2800" dirty="0">
              <a:solidFill>
                <a:prstClr val="black"/>
              </a:solidFill>
            </a:endParaRPr>
          </a:p>
        </p:txBody>
      </p:sp>
    </p:spTree>
    <p:extLst>
      <p:ext uri="{BB962C8B-B14F-4D97-AF65-F5344CB8AC3E}">
        <p14:creationId xmlns:p14="http://schemas.microsoft.com/office/powerpoint/2010/main" val="327907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linds(horizont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blinds(horizontal)">
                                      <p:cBhvr>
                                        <p:cTn id="17" dur="500"/>
                                        <p:tgtEl>
                                          <p:spTgt spid="22">
                                            <p:txEl>
                                              <p:pRg st="0" end="0"/>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3">
                                            <p:txEl>
                                              <p:pRg st="0" end="0"/>
                                            </p:txEl>
                                          </p:spTgt>
                                        </p:tgtEl>
                                        <p:attrNameLst>
                                          <p:attrName>style.visibility</p:attrName>
                                        </p:attrNameLst>
                                      </p:cBhvr>
                                      <p:to>
                                        <p:strVal val="visible"/>
                                      </p:to>
                                    </p:set>
                                    <p:animEffect transition="in" filter="blinds(horizontal)">
                                      <p:cBhvr>
                                        <p:cTn id="20" dur="500"/>
                                        <p:tgtEl>
                                          <p:spTgt spid="23">
                                            <p:txEl>
                                              <p:pRg st="0" end="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blinds(horizontal)">
                                      <p:cBhvr>
                                        <p:cTn id="23"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9206" y="1042348"/>
            <a:ext cx="11178608" cy="260347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将试管</a:t>
            </a:r>
            <a:r>
              <a:rPr lang="zh-CN" altLang="zh-CN" sz="2800" kern="100" dirty="0">
                <a:latin typeface="宋体" panose="02010600030101010101" pitchFamily="2" charset="-122"/>
                <a:ea typeface="方正中等线简体" panose="03000509000000000000" pitchFamily="65" charset="-122"/>
                <a:cs typeface="宋体" panose="02010600030101010101" pitchFamily="2" charset="-122"/>
              </a:rPr>
              <a:t>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中的菌液接种于选择培养基上培养，培养基中应含有大肠杆菌必需的营养物质</a:t>
            </a:r>
            <a:r>
              <a:rPr lang="en-US" altLang="zh-CN" sz="2800" u="sng"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和生长因子，还应加入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IPTG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gal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以及氨苄青霉素，其中加入氨苄青霉素的作用是筛选出</a:t>
            </a:r>
            <a:r>
              <a:rPr lang="en-US" altLang="zh-CN" sz="2800" u="sng"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4"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5"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6"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8"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9"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0"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1"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2"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3"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4"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5"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6"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7" name="Rectangle 21">
            <a:hlinkClick r:id="rId15" action="ppaction://hlinksldjump"/>
          </p:cNvPr>
          <p:cNvSpPr>
            <a:spLocks noChangeArrowheads="1"/>
          </p:cNvSpPr>
          <p:nvPr/>
        </p:nvSpPr>
        <p:spPr bwMode="auto">
          <a:xfrm>
            <a:off x="6186224"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14</a:t>
            </a:r>
          </a:p>
        </p:txBody>
      </p:sp>
      <p:sp>
        <p:nvSpPr>
          <p:cNvPr id="48"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3" name="矩形 2"/>
          <p:cNvSpPr/>
          <p:nvPr/>
        </p:nvSpPr>
        <p:spPr>
          <a:xfrm>
            <a:off x="3718942" y="1800528"/>
            <a:ext cx="4134465"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碳源、氮源、无机盐、水</a:t>
            </a:r>
            <a:endParaRPr lang="zh-CN" altLang="en-US" sz="2800" dirty="0"/>
          </a:p>
        </p:txBody>
      </p:sp>
      <p:sp>
        <p:nvSpPr>
          <p:cNvPr id="21" name="矩形 20"/>
          <p:cNvSpPr/>
          <p:nvPr/>
        </p:nvSpPr>
        <p:spPr>
          <a:xfrm>
            <a:off x="766614" y="3063905"/>
            <a:ext cx="624882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导入</a:t>
            </a:r>
            <a:r>
              <a:rPr lang="en-US" altLang="zh-CN" sz="2800" kern="100" dirty="0">
                <a:solidFill>
                  <a:srgbClr val="C00000"/>
                </a:solidFill>
                <a:latin typeface="Times New Roman" panose="02020603050405020304" pitchFamily="18" charset="0"/>
                <a:ea typeface="方正中等线简体" panose="03000509000000000000" pitchFamily="65" charset="-122"/>
              </a:rPr>
              <a:t>pUC18</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质粒和重组质粒的大肠杆菌</a:t>
            </a:r>
            <a:endParaRPr lang="zh-CN" altLang="en-US" sz="2800" dirty="0"/>
          </a:p>
        </p:txBody>
      </p:sp>
      <p:pic>
        <p:nvPicPr>
          <p:cNvPr id="23" name="Picture 2" descr="S139"/>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1160" y="4148686"/>
            <a:ext cx="7288093" cy="172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341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blinds(horizontal)">
                                      <p:cBhvr>
                                        <p:cTn id="10"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9206" y="968162"/>
            <a:ext cx="11178608" cy="2677656"/>
          </a:xfrm>
          <a:prstGeom prst="rect">
            <a:avLst/>
          </a:prstGeom>
        </p:spPr>
        <p:txBody>
          <a:bodyPr wrap="square">
            <a:spAutoFit/>
          </a:bodyPr>
          <a:lstStyle/>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若观察到培养基上出现</a:t>
            </a:r>
            <a:r>
              <a:rPr lang="en-US" altLang="zh-CN" sz="2800" u="sng"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色菌落，则说明大肠杆菌中已成功导入了重组质粒。如果作为受体细胞的大肠杆菌也含有</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LacZ</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基因，则不利于重组质粒的筛选，原因</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_______________________________________</a:t>
            </a:r>
            <a:r>
              <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p>
          <a:p>
            <a:pPr algn="just">
              <a:lnSpc>
                <a:spcPct val="150000"/>
              </a:lnSpc>
              <a:spcAft>
                <a:spcPts val="0"/>
              </a:spcAft>
            </a:pPr>
            <a:r>
              <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                               _______________________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4"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5"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6"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8"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9"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0"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1"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2"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3"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4"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5"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6"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7" name="Rectangle 21">
            <a:hlinkClick r:id="rId15" action="ppaction://hlinksldjump"/>
          </p:cNvPr>
          <p:cNvSpPr>
            <a:spLocks noChangeArrowheads="1"/>
          </p:cNvSpPr>
          <p:nvPr/>
        </p:nvSpPr>
        <p:spPr bwMode="auto">
          <a:xfrm>
            <a:off x="6186224"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14</a:t>
            </a:r>
          </a:p>
        </p:txBody>
      </p:sp>
      <p:sp>
        <p:nvSpPr>
          <p:cNvPr id="48" name="Rectangle 21">
            <a:hlinkClick r:id="rId16" action="ppaction://hlinksldjump"/>
          </p:cNvPr>
          <p:cNvSpPr>
            <a:spLocks noChangeArrowheads="1"/>
          </p:cNvSpPr>
          <p:nvPr/>
        </p:nvSpPr>
        <p:spPr bwMode="auto">
          <a:xfrm>
            <a:off x="654152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6" name="矩形 5"/>
          <p:cNvSpPr/>
          <p:nvPr/>
        </p:nvSpPr>
        <p:spPr>
          <a:xfrm>
            <a:off x="4439022" y="2345839"/>
            <a:ext cx="6984776" cy="523220"/>
          </a:xfrm>
          <a:prstGeom prst="rect">
            <a:avLst/>
          </a:prstGeom>
        </p:spPr>
        <p:txBody>
          <a:bodyPr wrap="squar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无论大肠杆菌中是否导入重组质粒，均</a:t>
            </a:r>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会</a:t>
            </a:r>
            <a:endParaRPr lang="zh-CN" altLang="en-US" sz="2800" dirty="0"/>
          </a:p>
        </p:txBody>
      </p:sp>
      <p:sp>
        <p:nvSpPr>
          <p:cNvPr id="25" name="矩形 24"/>
          <p:cNvSpPr/>
          <p:nvPr/>
        </p:nvSpPr>
        <p:spPr>
          <a:xfrm>
            <a:off x="478582" y="2963129"/>
            <a:ext cx="10873208" cy="523220"/>
          </a:xfrm>
          <a:prstGeom prst="rect">
            <a:avLst/>
          </a:prstGeom>
        </p:spPr>
        <p:txBody>
          <a:bodyPr wrap="square">
            <a:spAutoFit/>
          </a:bodyPr>
          <a:lstStyle/>
          <a:p>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呈现</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蓝色菌落，无法判断导入的是原</a:t>
            </a:r>
            <a:r>
              <a:rPr lang="en-US" altLang="zh-CN" sz="2800" kern="100" dirty="0">
                <a:solidFill>
                  <a:srgbClr val="C00000"/>
                </a:solidFill>
                <a:latin typeface="Times New Roman" panose="02020603050405020304" pitchFamily="18" charset="0"/>
                <a:ea typeface="方正中等线简体" panose="03000509000000000000" pitchFamily="65" charset="-122"/>
              </a:rPr>
              <a:t>pUC18</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质粒还是重组质粒</a:t>
            </a:r>
            <a:endParaRPr lang="zh-CN" altLang="en-US" sz="2800" dirty="0"/>
          </a:p>
        </p:txBody>
      </p:sp>
      <p:pic>
        <p:nvPicPr>
          <p:cNvPr id="26" name="Picture 2" descr="S139"/>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1160" y="4077866"/>
            <a:ext cx="7288093" cy="172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p:cNvSpPr/>
          <p:nvPr/>
        </p:nvSpPr>
        <p:spPr>
          <a:xfrm>
            <a:off x="4486647" y="1116013"/>
            <a:ext cx="504056" cy="523220"/>
          </a:xfrm>
          <a:prstGeom prst="rect">
            <a:avLst/>
          </a:prstGeom>
        </p:spPr>
        <p:txBody>
          <a:bodyPr wrap="squar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白</a:t>
            </a:r>
          </a:p>
        </p:txBody>
      </p:sp>
    </p:spTree>
    <p:extLst>
      <p:ext uri="{BB962C8B-B14F-4D97-AF65-F5344CB8AC3E}">
        <p14:creationId xmlns:p14="http://schemas.microsoft.com/office/powerpoint/2010/main" val="60163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5" grpId="0"/>
      <p:bldP spid="2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1"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2"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3"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4"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5"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6"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9"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0"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1"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2"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3"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4" name="Rectangle 21">
            <a:hlinkClick r:id="rId16" action="ppaction://hlinksldjump"/>
          </p:cNvPr>
          <p:cNvSpPr>
            <a:spLocks noChangeArrowheads="1"/>
          </p:cNvSpPr>
          <p:nvPr/>
        </p:nvSpPr>
        <p:spPr bwMode="auto">
          <a:xfrm>
            <a:off x="6541521"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15</a:t>
            </a:r>
          </a:p>
        </p:txBody>
      </p:sp>
      <p:sp>
        <p:nvSpPr>
          <p:cNvPr id="21" name="矩形 20"/>
          <p:cNvSpPr/>
          <p:nvPr/>
        </p:nvSpPr>
        <p:spPr>
          <a:xfrm>
            <a:off x="445701" y="684050"/>
            <a:ext cx="11266129" cy="260347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山东泰安高二期中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甘蓝型油菜中，抑制</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PEP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基因的表达可提高油菜籽的含油量。通过基因工程将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PEP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基因反向连接在启动子后，构建转反义</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PEP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基因油菜是提高油菜籽含油量的常用技术路径。请回答下列问题：</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02402" name="Picture 2" descr="S14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1270" y="2781722"/>
            <a:ext cx="4702875" cy="373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9"/>
          <p:cNvSpPr/>
          <p:nvPr/>
        </p:nvSpPr>
        <p:spPr>
          <a:xfrm>
            <a:off x="445701" y="3285778"/>
            <a:ext cx="5793521"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PEP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基因反向连接在启动子后，构建反义</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PEP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基因，需要将限制酶酶切位点设计在引物上，</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PEP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基因的上游引物和下游引物中应分别引入</a:t>
            </a:r>
            <a:r>
              <a:rPr lang="en-US" altLang="zh-CN" sz="2800" u="sng"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酶切位点。</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1702718" y="5945882"/>
            <a:ext cx="2738250" cy="523220"/>
          </a:xfrm>
          <a:prstGeom prst="rect">
            <a:avLst/>
          </a:prstGeom>
        </p:spPr>
        <p:txBody>
          <a:bodyPr wrap="none">
            <a:spAutoFit/>
          </a:bodyPr>
          <a:lstStyle/>
          <a:p>
            <a:r>
              <a:rPr lang="en-US" altLang="zh-CN" sz="2800" i="1" kern="100" dirty="0" err="1">
                <a:solidFill>
                  <a:srgbClr val="C00000"/>
                </a:solidFill>
                <a:latin typeface="Times New Roman" panose="02020603050405020304" pitchFamily="18" charset="0"/>
                <a:ea typeface="方正中等线简体" panose="03000509000000000000" pitchFamily="65" charset="-122"/>
              </a:rPr>
              <a:t>Sca</a:t>
            </a:r>
            <a:r>
              <a:rPr lang="zh-CN" altLang="zh-CN" sz="2800" kern="100" dirty="0">
                <a:solidFill>
                  <a:srgbClr val="C00000"/>
                </a:solidFill>
                <a:latin typeface="Times New Roman" panose="02020603050405020304" pitchFamily="18" charset="0"/>
                <a:ea typeface="方正中等线简体" panose="03000509000000000000" pitchFamily="65" charset="-122"/>
                <a:cs typeface="宋体" panose="02010600030101010101" pitchFamily="2" charset="-122"/>
              </a:rPr>
              <a:t>Ⅰ</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rPr>
              <a:t>Ham</a:t>
            </a:r>
            <a:r>
              <a:rPr lang="en-US" altLang="zh-CN" sz="2800" kern="100" dirty="0" err="1">
                <a:solidFill>
                  <a:srgbClr val="C00000"/>
                </a:solidFill>
                <a:latin typeface="Times New Roman" panose="02020603050405020304" pitchFamily="18" charset="0"/>
                <a:ea typeface="方正中等线简体" panose="03000509000000000000" pitchFamily="65" charset="-122"/>
              </a:rPr>
              <a:t>H</a:t>
            </a:r>
            <a:r>
              <a:rPr lang="zh-CN" altLang="zh-CN" sz="2800" kern="100" dirty="0">
                <a:solidFill>
                  <a:srgbClr val="C00000"/>
                </a:solidFill>
                <a:latin typeface="Times New Roman" panose="02020603050405020304" pitchFamily="18" charset="0"/>
                <a:ea typeface="方正中等线简体" panose="03000509000000000000" pitchFamily="65" charset="-122"/>
                <a:cs typeface="宋体" panose="02010600030101010101" pitchFamily="2" charset="-122"/>
              </a:rPr>
              <a:t>Ⅰ</a:t>
            </a:r>
            <a:endParaRPr lang="zh-CN" altLang="en-US" sz="2800" dirty="0"/>
          </a:p>
        </p:txBody>
      </p:sp>
    </p:spTree>
    <p:extLst>
      <p:ext uri="{BB962C8B-B14F-4D97-AF65-F5344CB8AC3E}">
        <p14:creationId xmlns:p14="http://schemas.microsoft.com/office/powerpoint/2010/main" val="144546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1"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2"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3"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4"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5"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6"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9"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0"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1"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2"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3"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4" name="Rectangle 21">
            <a:hlinkClick r:id="rId16" action="ppaction://hlinksldjump"/>
          </p:cNvPr>
          <p:cNvSpPr>
            <a:spLocks noChangeArrowheads="1"/>
          </p:cNvSpPr>
          <p:nvPr/>
        </p:nvSpPr>
        <p:spPr bwMode="auto">
          <a:xfrm>
            <a:off x="6541521"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15</a:t>
            </a:r>
          </a:p>
        </p:txBody>
      </p:sp>
      <p:grpSp>
        <p:nvGrpSpPr>
          <p:cNvPr id="18" name="组合 17"/>
          <p:cNvGrpSpPr/>
          <p:nvPr/>
        </p:nvGrpSpPr>
        <p:grpSpPr>
          <a:xfrm>
            <a:off x="459284" y="784548"/>
            <a:ext cx="11248331" cy="5597574"/>
            <a:chOff x="459284" y="992904"/>
            <a:chExt cx="11248331" cy="6101630"/>
          </a:xfrm>
        </p:grpSpPr>
        <p:sp>
          <p:nvSpPr>
            <p:cNvPr id="19" name="圆角矩形 18">
              <a:extLst>
                <a:ext uri="{FF2B5EF4-FFF2-40B4-BE49-F238E27FC236}">
                  <a16:creationId xmlns:a16="http://schemas.microsoft.com/office/drawing/2014/main" xmlns="" id="{DE721FF3-EA02-8E42-A717-6EFDB1105568}"/>
                </a:ext>
              </a:extLst>
            </p:cNvPr>
            <p:cNvSpPr/>
            <p:nvPr/>
          </p:nvSpPr>
          <p:spPr>
            <a:xfrm>
              <a:off x="459284" y="1094414"/>
              <a:ext cx="11248331" cy="6000120"/>
            </a:xfrm>
            <a:prstGeom prst="roundRect">
              <a:avLst>
                <a:gd name="adj" fmla="val 4189"/>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a:endParaRPr>
            </a:p>
          </p:txBody>
        </p:sp>
        <p:cxnSp>
          <p:nvCxnSpPr>
            <p:cNvPr id="20" name="直接连接符 19"/>
            <p:cNvCxnSpPr/>
            <p:nvPr/>
          </p:nvCxnSpPr>
          <p:spPr>
            <a:xfrm>
              <a:off x="920410" y="1093451"/>
              <a:ext cx="633670" cy="0"/>
            </a:xfrm>
            <a:prstGeom prst="lin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1" name="文本框 20">
              <a:extLst>
                <a:ext uri="{FF2B5EF4-FFF2-40B4-BE49-F238E27FC236}">
                  <a16:creationId xmlns:a16="http://schemas.microsoft.com/office/drawing/2014/main" xmlns="" id="{7F2216E9-0435-7741-9918-93AFB1D17999}"/>
                </a:ext>
              </a:extLst>
            </p:cNvPr>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defPPr>
              <a:lvl1pPr marR="0" lvl="0" indent="0" defTabSz="914400" fontAlgn="auto">
                <a:lnSpc>
                  <a:spcPct val="100000"/>
                </a:lnSpc>
                <a:spcBef>
                  <a:spcPts val="0"/>
                </a:spcBef>
                <a:spcAft>
                  <a:spcPts val="0"/>
                </a:spcAft>
                <a:buClrTx/>
                <a:buSzTx/>
                <a:buFontTx/>
                <a:buNone/>
                <a:tabLst/>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23" name="矩形 22"/>
          <p:cNvSpPr/>
          <p:nvPr/>
        </p:nvSpPr>
        <p:spPr>
          <a:xfrm>
            <a:off x="695206" y="1119143"/>
            <a:ext cx="5688032" cy="5262979"/>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为将</a:t>
            </a:r>
            <a:r>
              <a:rPr lang="en-US" altLang="zh-CN" sz="2800" i="1" kern="100" dirty="0">
                <a:latin typeface="Times New Roman" panose="02020603050405020304" pitchFamily="18" charset="0"/>
                <a:ea typeface="楷体_GB2312" panose="02010609030101010101" pitchFamily="49" charset="-122"/>
              </a:rPr>
              <a:t>PEP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基因反向连接在启动子后，构建反义</a:t>
            </a:r>
            <a:r>
              <a:rPr lang="en-US" altLang="zh-CN" sz="2800" i="1" kern="100" dirty="0">
                <a:latin typeface="Times New Roman" panose="02020603050405020304" pitchFamily="18" charset="0"/>
                <a:ea typeface="楷体_GB2312" panose="02010609030101010101" pitchFamily="49" charset="-122"/>
              </a:rPr>
              <a:t>PEP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基因，根据图中启动子及终止子的位置以及质粒上的限制酶种类分析，若要构成反义</a:t>
            </a:r>
            <a:r>
              <a:rPr lang="en-US" altLang="zh-CN" sz="2800" i="1" kern="100" dirty="0">
                <a:latin typeface="Times New Roman" panose="02020603050405020304" pitchFamily="18" charset="0"/>
                <a:ea typeface="楷体_GB2312" panose="02010609030101010101" pitchFamily="49" charset="-122"/>
              </a:rPr>
              <a:t>PEP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基因表达载体，需要将限制酶酶切位点设计在引物上，</a:t>
            </a:r>
            <a:r>
              <a:rPr lang="en-US" altLang="zh-CN" sz="2800" i="1" kern="100" dirty="0">
                <a:latin typeface="Times New Roman" panose="02020603050405020304" pitchFamily="18" charset="0"/>
                <a:ea typeface="楷体_GB2312" panose="02010609030101010101" pitchFamily="49" charset="-122"/>
              </a:rPr>
              <a:t>PEP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基因的上游引物和下游引物中应分别引入</a:t>
            </a:r>
            <a:r>
              <a:rPr lang="en-US" altLang="zh-CN" sz="2800" i="1" kern="100" dirty="0" err="1">
                <a:latin typeface="Times New Roman" panose="02020603050405020304" pitchFamily="18" charset="0"/>
                <a:ea typeface="楷体_GB2312" panose="02010609030101010101" pitchFamily="49" charset="-122"/>
              </a:rPr>
              <a:t>Sca</a:t>
            </a:r>
            <a:r>
              <a:rPr lang="zh-CN" altLang="zh-CN" sz="2800" kern="100" dirty="0">
                <a:latin typeface="Times New Roman" panose="02020603050405020304" pitchFamily="18" charset="0"/>
                <a:ea typeface="方正中等线简体" panose="03000509000000000000" pitchFamily="65" charset="-122"/>
                <a:cs typeface="宋体" panose="02010600030101010101" pitchFamily="2" charset="-122"/>
              </a:rPr>
              <a:t>Ⅰ</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rPr>
              <a:t>Ham</a:t>
            </a:r>
            <a:r>
              <a:rPr lang="en-US" altLang="zh-CN" sz="2800" kern="100" dirty="0" err="1">
                <a:latin typeface="Times New Roman" panose="02020603050405020304" pitchFamily="18" charset="0"/>
                <a:ea typeface="楷体_GB2312" panose="02010609030101010101" pitchFamily="49" charset="-122"/>
              </a:rPr>
              <a:t>H</a:t>
            </a:r>
            <a:r>
              <a:rPr lang="zh-CN" altLang="zh-CN" sz="2800" kern="100" dirty="0">
                <a:latin typeface="Times New Roman" panose="02020603050405020304" pitchFamily="18" charset="0"/>
                <a:ea typeface="方正中等线简体" panose="03000509000000000000" pitchFamily="65" charset="-122"/>
                <a:cs typeface="宋体" panose="02010600030101010101" pitchFamily="2" charset="-122"/>
              </a:rPr>
              <a:t>Ⅰ</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酶切位点。</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4" name="Picture 2" descr="S14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99262" y="1341562"/>
            <a:ext cx="4702875" cy="373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60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blinds(horizontal)">
                                      <p:cBhvr>
                                        <p:cTn id="10" dur="500"/>
                                        <p:tgtEl>
                                          <p:spTgt spid="2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1"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2"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3"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4"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5"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6"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9"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0"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1"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2"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3"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4" name="Rectangle 21">
            <a:hlinkClick r:id="rId16" action="ppaction://hlinksldjump"/>
          </p:cNvPr>
          <p:cNvSpPr>
            <a:spLocks noChangeArrowheads="1"/>
          </p:cNvSpPr>
          <p:nvPr/>
        </p:nvSpPr>
        <p:spPr bwMode="auto">
          <a:xfrm>
            <a:off x="6541521"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15</a:t>
            </a:r>
          </a:p>
        </p:txBody>
      </p:sp>
      <p:pic>
        <p:nvPicPr>
          <p:cNvPr id="102402" name="Picture 2" descr="S14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1270" y="1053530"/>
            <a:ext cx="4702875" cy="373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9"/>
          <p:cNvSpPr/>
          <p:nvPr/>
        </p:nvSpPr>
        <p:spPr>
          <a:xfrm>
            <a:off x="445701" y="832931"/>
            <a:ext cx="5793521" cy="526297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用激光照射油菜愈伤组织时，可在细胞膜上打出一个穿孔，转反义</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PEP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基因表达载体由此小孔进入油菜细胞，几秒钟后小孔封闭，该过程体现了细胞膜具有</a:t>
            </a:r>
            <a:r>
              <a:rPr lang="en-US" altLang="zh-CN" sz="2800" u="sng"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。目的基因表达载体进入细胞后，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Ti</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质粒上的</a:t>
            </a:r>
            <a:r>
              <a:rPr lang="en-US" altLang="zh-CN" sz="2800" u="sng"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区段可转移到油菜细胞的基因组中。</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3757042" y="3530377"/>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流动性</a:t>
            </a:r>
            <a:endParaRPr lang="zh-CN" altLang="en-US" sz="2800" dirty="0"/>
          </a:p>
        </p:txBody>
      </p:sp>
      <p:sp>
        <p:nvSpPr>
          <p:cNvPr id="22" name="矩形 21"/>
          <p:cNvSpPr/>
          <p:nvPr/>
        </p:nvSpPr>
        <p:spPr>
          <a:xfrm>
            <a:off x="1270670" y="4822329"/>
            <a:ext cx="1542410" cy="523220"/>
          </a:xfrm>
          <a:prstGeom prst="rect">
            <a:avLst/>
          </a:prstGeom>
        </p:spPr>
        <p:txBody>
          <a:bodyPr wrap="none">
            <a:spAutoFit/>
          </a:bodyPr>
          <a:lstStyle/>
          <a:p>
            <a:r>
              <a:rPr lang="en-US" altLang="zh-CN" sz="2800" kern="100">
                <a:solidFill>
                  <a:srgbClr val="C00000"/>
                </a:solidFill>
                <a:latin typeface="Times New Roman" panose="02020603050405020304" pitchFamily="18" charset="0"/>
                <a:ea typeface="方正中等线简体" panose="03000509000000000000" pitchFamily="65" charset="-122"/>
              </a:rPr>
              <a:t>T</a:t>
            </a: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solidFill>
                  <a:srgbClr val="C00000"/>
                </a:solidFill>
                <a:latin typeface="Times New Roman" panose="02020603050405020304" pitchFamily="18" charset="0"/>
                <a:ea typeface="方正中等线简体" panose="03000509000000000000" pitchFamily="65" charset="-122"/>
              </a:rPr>
              <a:t>DNA</a:t>
            </a:r>
            <a:endParaRPr lang="zh-CN" altLang="en-US" sz="2800" dirty="0"/>
          </a:p>
        </p:txBody>
      </p:sp>
    </p:spTree>
    <p:extLst>
      <p:ext uri="{BB962C8B-B14F-4D97-AF65-F5344CB8AC3E}">
        <p14:creationId xmlns:p14="http://schemas.microsoft.com/office/powerpoint/2010/main" val="251057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blinds(horizontal)">
                                      <p:cBhvr>
                                        <p:cTn id="10"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1"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2"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3"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4"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5"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6"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9"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0"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1"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2"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3"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4" name="Rectangle 21">
            <a:hlinkClick r:id="rId16" action="ppaction://hlinksldjump"/>
          </p:cNvPr>
          <p:cNvSpPr>
            <a:spLocks noChangeArrowheads="1"/>
          </p:cNvSpPr>
          <p:nvPr/>
        </p:nvSpPr>
        <p:spPr bwMode="auto">
          <a:xfrm>
            <a:off x="6541521"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15</a:t>
            </a:r>
          </a:p>
        </p:txBody>
      </p:sp>
      <p:grpSp>
        <p:nvGrpSpPr>
          <p:cNvPr id="18" name="组合 17"/>
          <p:cNvGrpSpPr/>
          <p:nvPr/>
        </p:nvGrpSpPr>
        <p:grpSpPr>
          <a:xfrm>
            <a:off x="459284" y="784548"/>
            <a:ext cx="11248331" cy="4589462"/>
            <a:chOff x="459284" y="992904"/>
            <a:chExt cx="11248331" cy="5002739"/>
          </a:xfrm>
        </p:grpSpPr>
        <p:sp>
          <p:nvSpPr>
            <p:cNvPr id="19" name="圆角矩形 18">
              <a:extLst>
                <a:ext uri="{FF2B5EF4-FFF2-40B4-BE49-F238E27FC236}">
                  <a16:creationId xmlns:a16="http://schemas.microsoft.com/office/drawing/2014/main" xmlns="" id="{DE721FF3-EA02-8E42-A717-6EFDB1105568}"/>
                </a:ext>
              </a:extLst>
            </p:cNvPr>
            <p:cNvSpPr/>
            <p:nvPr/>
          </p:nvSpPr>
          <p:spPr>
            <a:xfrm>
              <a:off x="459284" y="1094414"/>
              <a:ext cx="11248331" cy="4901229"/>
            </a:xfrm>
            <a:prstGeom prst="roundRect">
              <a:avLst>
                <a:gd name="adj" fmla="val 4189"/>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a:endParaRPr>
            </a:p>
          </p:txBody>
        </p:sp>
        <p:cxnSp>
          <p:nvCxnSpPr>
            <p:cNvPr id="20" name="直接连接符 19"/>
            <p:cNvCxnSpPr/>
            <p:nvPr/>
          </p:nvCxnSpPr>
          <p:spPr>
            <a:xfrm>
              <a:off x="920410" y="1093451"/>
              <a:ext cx="633670" cy="0"/>
            </a:xfrm>
            <a:prstGeom prst="lin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1" name="文本框 20">
              <a:extLst>
                <a:ext uri="{FF2B5EF4-FFF2-40B4-BE49-F238E27FC236}">
                  <a16:creationId xmlns:a16="http://schemas.microsoft.com/office/drawing/2014/main" xmlns="" id="{7F2216E9-0435-7741-9918-93AFB1D17999}"/>
                </a:ext>
              </a:extLst>
            </p:cNvPr>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defPPr>
              <a:lvl1pPr marR="0" lvl="0" indent="0" defTabSz="914400" fontAlgn="auto">
                <a:lnSpc>
                  <a:spcPct val="100000"/>
                </a:lnSpc>
                <a:spcBef>
                  <a:spcPts val="0"/>
                </a:spcBef>
                <a:spcAft>
                  <a:spcPts val="0"/>
                </a:spcAft>
                <a:buClrTx/>
                <a:buSzTx/>
                <a:buFontTx/>
                <a:buNone/>
                <a:tabLst/>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23" name="矩形 22"/>
          <p:cNvSpPr/>
          <p:nvPr/>
        </p:nvSpPr>
        <p:spPr>
          <a:xfrm>
            <a:off x="695206" y="1119143"/>
            <a:ext cx="5688032" cy="3222998"/>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用激光照射油菜愈伤组织时，可在细胞膜上打出一个穿孔，转反义</a:t>
            </a:r>
            <a:r>
              <a:rPr lang="en-US" altLang="zh-CN" sz="2800" i="1" kern="100">
                <a:latin typeface="Times New Roman" panose="02020603050405020304" pitchFamily="18" charset="0"/>
                <a:ea typeface="楷体_GB2312" panose="02010609030101010101" pitchFamily="49" charset="-122"/>
              </a:rPr>
              <a:t>PEP</a:t>
            </a:r>
            <a:r>
              <a:rPr lang="zh-CN" altLang="zh-CN" sz="2800" kern="100">
                <a:latin typeface="Times New Roman" panose="02020603050405020304" pitchFamily="18" charset="0"/>
                <a:ea typeface="楷体_GB2312" panose="02010609030101010101" pitchFamily="49" charset="-122"/>
                <a:cs typeface="Times New Roman" panose="02020603050405020304" pitchFamily="18" charset="0"/>
              </a:rPr>
              <a:t>基因表达载体由此小孔进入油菜细胞，几秒钟后小孔封闭，该过程依赖细胞膜的流动性来实现。</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4" name="Picture 2" descr="S14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99262" y="1341562"/>
            <a:ext cx="4702875" cy="373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9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blinds(horizontal)">
                                      <p:cBhvr>
                                        <p:cTn id="10" dur="500"/>
                                        <p:tgtEl>
                                          <p:spTgt spid="2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1"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2"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3"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4"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5"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6"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9"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0"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1"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2"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3"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4" name="Rectangle 21">
            <a:hlinkClick r:id="rId16" action="ppaction://hlinksldjump"/>
          </p:cNvPr>
          <p:cNvSpPr>
            <a:spLocks noChangeArrowheads="1"/>
          </p:cNvSpPr>
          <p:nvPr/>
        </p:nvSpPr>
        <p:spPr bwMode="auto">
          <a:xfrm>
            <a:off x="6541521"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15</a:t>
            </a:r>
          </a:p>
        </p:txBody>
      </p:sp>
      <p:pic>
        <p:nvPicPr>
          <p:cNvPr id="102402" name="Picture 2" descr="S14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1270" y="1053530"/>
            <a:ext cx="4702875" cy="373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9"/>
          <p:cNvSpPr/>
          <p:nvPr/>
        </p:nvSpPr>
        <p:spPr>
          <a:xfrm>
            <a:off x="445701" y="832931"/>
            <a:ext cx="5793521" cy="4542462"/>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筛选时，需在油菜愈伤组织培养基中加入</a:t>
            </a:r>
            <a:r>
              <a:rPr lang="en-US" altLang="zh-CN" sz="2800" u="sng"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进行</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初步选择。在激光照射下，存活的细胞一般会发出</a:t>
            </a:r>
            <a:r>
              <a:rPr lang="en-US" altLang="zh-CN" sz="2800" u="sng"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。为检测反义</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PEP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基因是否整合到染色体上，研究者通常检测细胞中是否存在</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ntp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基因，而不检测</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PEP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基因。不直接检测</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PEP</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基因</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1990750" y="1610544"/>
            <a:ext cx="1261884" cy="523220"/>
          </a:xfrm>
          <a:prstGeom prst="rect">
            <a:avLst/>
          </a:prstGeom>
        </p:spPr>
        <p:txBody>
          <a:bodyPr wrap="none">
            <a:spAutoFit/>
          </a:bodyPr>
          <a:lstStyle/>
          <a:p>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新霉素</a:t>
            </a:r>
            <a:endParaRPr lang="zh-CN" altLang="en-US" sz="2800" dirty="0"/>
          </a:p>
        </p:txBody>
      </p:sp>
      <p:sp>
        <p:nvSpPr>
          <p:cNvPr id="21" name="矩形 20"/>
          <p:cNvSpPr/>
          <p:nvPr/>
        </p:nvSpPr>
        <p:spPr>
          <a:xfrm>
            <a:off x="910630" y="2887638"/>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绿色荧光</a:t>
            </a:r>
            <a:endParaRPr lang="zh-CN" altLang="en-US" sz="2800" dirty="0"/>
          </a:p>
        </p:txBody>
      </p:sp>
      <p:sp>
        <p:nvSpPr>
          <p:cNvPr id="23" name="矩形 22"/>
          <p:cNvSpPr/>
          <p:nvPr/>
        </p:nvSpPr>
        <p:spPr>
          <a:xfrm>
            <a:off x="445701" y="5283418"/>
            <a:ext cx="11338137" cy="738664"/>
          </a:xfrm>
          <a:prstGeom prst="rect">
            <a:avLst/>
          </a:prstGeom>
        </p:spPr>
        <p:txBody>
          <a:bodyPr wrap="square">
            <a:spAutoFit/>
          </a:bodyPr>
          <a:lstStyle/>
          <a:p>
            <a:pPr lvl="0" algn="just">
              <a:lnSpc>
                <a:spcPct val="150000"/>
              </a:lnSpc>
            </a:pP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的原因是</a:t>
            </a:r>
            <a:r>
              <a:rPr lang="en-US" altLang="zh-CN" sz="2800" u="sng" kern="100" dirty="0" smtClean="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_______________________                      </a:t>
            </a:r>
            <a:r>
              <a:rPr lang="zh-CN" altLang="zh-CN"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22" name="矩形 21"/>
          <p:cNvSpPr/>
          <p:nvPr/>
        </p:nvSpPr>
        <p:spPr>
          <a:xfrm>
            <a:off x="1975892" y="5393060"/>
            <a:ext cx="5870518"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油菜细胞的基因组中本身有</a:t>
            </a:r>
            <a:r>
              <a:rPr lang="en-US" altLang="zh-CN" sz="2800" i="1" kern="100">
                <a:solidFill>
                  <a:srgbClr val="C00000"/>
                </a:solidFill>
                <a:latin typeface="Times New Roman" panose="02020603050405020304" pitchFamily="18" charset="0"/>
                <a:ea typeface="方正中等线简体" panose="03000509000000000000" pitchFamily="65" charset="-122"/>
              </a:rPr>
              <a:t>PEP</a:t>
            </a:r>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基因</a:t>
            </a:r>
            <a:endParaRPr lang="zh-CN" altLang="en-US" sz="2800" dirty="0"/>
          </a:p>
        </p:txBody>
      </p:sp>
    </p:spTree>
    <p:extLst>
      <p:ext uri="{BB962C8B-B14F-4D97-AF65-F5344CB8AC3E}">
        <p14:creationId xmlns:p14="http://schemas.microsoft.com/office/powerpoint/2010/main" val="185647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blinds(horizontal)">
                                      <p:cBhvr>
                                        <p:cTn id="10" dur="500"/>
                                        <p:tgtEl>
                                          <p:spTgt spid="21">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blinds(horizontal)">
                                      <p:cBhvr>
                                        <p:cTn id="13"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09285" y="1125538"/>
            <a:ext cx="11412000" cy="3896131"/>
          </a:xfrm>
          <a:prstGeom prst="rect">
            <a:avLst/>
          </a:prstGeom>
        </p:spPr>
        <p:txBody>
          <a:bodyPr wrap="square">
            <a:spAutoFit/>
          </a:bodyPr>
          <a:lstStyle/>
          <a:p>
            <a:pPr algn="just">
              <a:lnSpc>
                <a:spcPct val="150000"/>
              </a:lnSpc>
              <a:spcAft>
                <a:spcPts val="0"/>
              </a:spcAf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目的基因的检测与鉴定</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分子水平的检测</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通过</a:t>
            </a:r>
            <a:r>
              <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等</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技术检测受体细胞</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上</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是否插入</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了</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PCR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技术检测目的基因是否转录出</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了</a:t>
            </a:r>
            <a:r>
              <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用相应抗体</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进行</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检测</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目的基因是否翻译成蛋白质等。</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个体生物学水平的鉴定：抗虫、抗病接种实验等。</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1558702" y="2539571"/>
            <a:ext cx="862737"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PCR</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4" name="矩形 3"/>
          <p:cNvSpPr/>
          <p:nvPr/>
        </p:nvSpPr>
        <p:spPr>
          <a:xfrm>
            <a:off x="5853055" y="2537235"/>
            <a:ext cx="2040943"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染色体</a:t>
            </a:r>
            <a:r>
              <a:rPr lang="en-US"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DNA</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5" name="矩形 4"/>
          <p:cNvSpPr/>
          <p:nvPr/>
        </p:nvSpPr>
        <p:spPr>
          <a:xfrm>
            <a:off x="10055646" y="2548280"/>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目的基因</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3" name="矩形 2"/>
          <p:cNvSpPr/>
          <p:nvPr/>
        </p:nvSpPr>
        <p:spPr>
          <a:xfrm>
            <a:off x="7247334" y="3213770"/>
            <a:ext cx="1221809"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mRNA</a:t>
            </a:r>
            <a:endParaRPr lang="zh-CN" altLang="en-US" dirty="0">
              <a:solidFill>
                <a:srgbClr val="C00000"/>
              </a:solidFill>
            </a:endParaRPr>
          </a:p>
        </p:txBody>
      </p:sp>
      <p:sp>
        <p:nvSpPr>
          <p:cNvPr id="7" name="矩形 6"/>
          <p:cNvSpPr/>
          <p:nvPr/>
        </p:nvSpPr>
        <p:spPr>
          <a:xfrm>
            <a:off x="3358902" y="3809588"/>
            <a:ext cx="2698175"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抗原</a:t>
            </a:r>
            <a:r>
              <a:rPr lang="en-US"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抗体杂交</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7335231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P spid="3"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1"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2"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3"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4"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5"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6"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9"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0"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1"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2"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3"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4" name="Rectangle 21">
            <a:hlinkClick r:id="rId16" action="ppaction://hlinksldjump"/>
          </p:cNvPr>
          <p:cNvSpPr>
            <a:spLocks noChangeArrowheads="1"/>
          </p:cNvSpPr>
          <p:nvPr/>
        </p:nvSpPr>
        <p:spPr bwMode="auto">
          <a:xfrm>
            <a:off x="6541521"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15</a:t>
            </a:r>
          </a:p>
        </p:txBody>
      </p:sp>
      <p:grpSp>
        <p:nvGrpSpPr>
          <p:cNvPr id="18" name="组合 17"/>
          <p:cNvGrpSpPr/>
          <p:nvPr/>
        </p:nvGrpSpPr>
        <p:grpSpPr>
          <a:xfrm>
            <a:off x="459284" y="621482"/>
            <a:ext cx="11248331" cy="5976665"/>
            <a:chOff x="459284" y="992904"/>
            <a:chExt cx="11248331" cy="6514858"/>
          </a:xfrm>
        </p:grpSpPr>
        <p:sp>
          <p:nvSpPr>
            <p:cNvPr id="19" name="圆角矩形 18">
              <a:extLst>
                <a:ext uri="{FF2B5EF4-FFF2-40B4-BE49-F238E27FC236}">
                  <a16:creationId xmlns:a16="http://schemas.microsoft.com/office/drawing/2014/main" xmlns="" id="{DE721FF3-EA02-8E42-A717-6EFDB1105568}"/>
                </a:ext>
              </a:extLst>
            </p:cNvPr>
            <p:cNvSpPr/>
            <p:nvPr/>
          </p:nvSpPr>
          <p:spPr>
            <a:xfrm>
              <a:off x="459284" y="1094414"/>
              <a:ext cx="11248331" cy="6413348"/>
            </a:xfrm>
            <a:prstGeom prst="roundRect">
              <a:avLst>
                <a:gd name="adj" fmla="val 4189"/>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a:endParaRPr>
            </a:p>
          </p:txBody>
        </p:sp>
        <p:cxnSp>
          <p:nvCxnSpPr>
            <p:cNvPr id="20" name="直接连接符 19"/>
            <p:cNvCxnSpPr/>
            <p:nvPr/>
          </p:nvCxnSpPr>
          <p:spPr>
            <a:xfrm>
              <a:off x="920410" y="1093451"/>
              <a:ext cx="633670" cy="0"/>
            </a:xfrm>
            <a:prstGeom prst="lin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1" name="文本框 20">
              <a:extLst>
                <a:ext uri="{FF2B5EF4-FFF2-40B4-BE49-F238E27FC236}">
                  <a16:creationId xmlns:a16="http://schemas.microsoft.com/office/drawing/2014/main" xmlns="" id="{7F2216E9-0435-7741-9918-93AFB1D17999}"/>
                </a:ext>
              </a:extLst>
            </p:cNvPr>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defPPr>
              <a:lvl1pPr marR="0" lvl="0" indent="0" defTabSz="914400" fontAlgn="auto">
                <a:lnSpc>
                  <a:spcPct val="100000"/>
                </a:lnSpc>
                <a:spcBef>
                  <a:spcPts val="0"/>
                </a:spcBef>
                <a:spcAft>
                  <a:spcPts val="0"/>
                </a:spcAft>
                <a:buClrTx/>
                <a:buSzTx/>
                <a:buFontTx/>
                <a:buNone/>
                <a:tabLst/>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23" name="矩形 22"/>
          <p:cNvSpPr/>
          <p:nvPr/>
        </p:nvSpPr>
        <p:spPr>
          <a:xfrm>
            <a:off x="695206" y="1022812"/>
            <a:ext cx="6336104" cy="3093154"/>
          </a:xfrm>
          <a:prstGeom prst="rect">
            <a:avLst/>
          </a:prstGeom>
        </p:spPr>
        <p:txBody>
          <a:bodyPr wrap="square">
            <a:spAutoFit/>
          </a:bodyPr>
          <a:lstStyle/>
          <a:p>
            <a:pPr algn="just">
              <a:lnSpc>
                <a:spcPct val="150000"/>
              </a:lnSpc>
              <a:spcAft>
                <a:spcPts val="0"/>
              </a:spcAft>
            </a:pP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筛选时，需在油菜愈伤组织培养基中加入新霉素进行初步选择，能保留下来的是导入了目的基因的细胞。在激光照射下，存活的细胞一般会发出绿色荧光，因为目的基因与新霉素抗性基因以及</a:t>
            </a:r>
            <a:r>
              <a:rPr lang="zh-CN" altLang="zh-CN" sz="2600" kern="100" dirty="0" smtClean="0">
                <a:latin typeface="Times New Roman" panose="02020603050405020304" pitchFamily="18" charset="0"/>
                <a:ea typeface="楷体_GB2312" panose="02010609030101010101" pitchFamily="49" charset="-122"/>
                <a:cs typeface="Times New Roman" panose="02020603050405020304" pitchFamily="18" charset="0"/>
              </a:rPr>
              <a:t>绿</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色荧光蛋白</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4" name="Picture 2" descr="S14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42790" y="909514"/>
            <a:ext cx="3886674" cy="309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24"/>
          <p:cNvSpPr/>
          <p:nvPr/>
        </p:nvSpPr>
        <p:spPr>
          <a:xfrm>
            <a:off x="695206" y="3961140"/>
            <a:ext cx="10800600" cy="2492990"/>
          </a:xfrm>
          <a:prstGeom prst="rect">
            <a:avLst/>
          </a:prstGeom>
        </p:spPr>
        <p:txBody>
          <a:bodyPr wrap="square">
            <a:spAutoFit/>
          </a:bodyPr>
          <a:lstStyle/>
          <a:p>
            <a:pPr algn="just">
              <a:lnSpc>
                <a:spcPct val="150000"/>
              </a:lnSpc>
              <a:spcAft>
                <a:spcPts val="0"/>
              </a:spcAft>
            </a:pPr>
            <a:r>
              <a:rPr lang="zh-CN" altLang="zh-CN" sz="2600" kern="100" dirty="0" smtClean="0">
                <a:latin typeface="Times New Roman" panose="02020603050405020304" pitchFamily="18" charset="0"/>
                <a:ea typeface="楷体_GB2312" panose="02010609030101010101" pitchFamily="49" charset="-122"/>
                <a:cs typeface="Times New Roman" panose="02020603050405020304" pitchFamily="18" charset="0"/>
              </a:rPr>
              <a:t>基因</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同时进行了转移，从而能检测目的基因是否成功导入，检测反义</a:t>
            </a:r>
            <a:r>
              <a:rPr lang="en-US" altLang="zh-CN" sz="2600" i="1" kern="100" dirty="0">
                <a:latin typeface="Times New Roman" panose="02020603050405020304" pitchFamily="18" charset="0"/>
                <a:ea typeface="楷体_GB2312" panose="02010609030101010101" pitchFamily="49" charset="-122"/>
              </a:rPr>
              <a:t>PEP</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基因是否整合到染色体上，研究者通常检测细胞中是否存在</a:t>
            </a:r>
            <a:r>
              <a:rPr lang="en-US" altLang="zh-CN" sz="2600" i="1" kern="100" dirty="0" err="1">
                <a:latin typeface="Times New Roman" panose="02020603050405020304" pitchFamily="18" charset="0"/>
                <a:ea typeface="楷体_GB2312" panose="02010609030101010101" pitchFamily="49" charset="-122"/>
              </a:rPr>
              <a:t>ntp</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基因，而不检测</a:t>
            </a:r>
            <a:r>
              <a:rPr lang="en-US" altLang="zh-CN" sz="2600" i="1" kern="100" dirty="0">
                <a:latin typeface="Times New Roman" panose="02020603050405020304" pitchFamily="18" charset="0"/>
                <a:ea typeface="楷体_GB2312" panose="02010609030101010101" pitchFamily="49" charset="-122"/>
              </a:rPr>
              <a:t>PEP</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基因。不直接检测</a:t>
            </a:r>
            <a:r>
              <a:rPr lang="en-US" altLang="zh-CN" sz="2600" i="1" kern="100" dirty="0">
                <a:latin typeface="Times New Roman" panose="02020603050405020304" pitchFamily="18" charset="0"/>
                <a:ea typeface="楷体_GB2312" panose="02010609030101010101" pitchFamily="49" charset="-122"/>
              </a:rPr>
              <a:t>PEP</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基因的原因是油菜细胞的基因组中本身有</a:t>
            </a:r>
            <a:r>
              <a:rPr lang="en-US" altLang="zh-CN" sz="2600" i="1" kern="100" dirty="0">
                <a:latin typeface="Times New Roman" panose="02020603050405020304" pitchFamily="18" charset="0"/>
                <a:ea typeface="楷体_GB2312" panose="02010609030101010101" pitchFamily="49" charset="-122"/>
              </a:rPr>
              <a:t>PEP</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基因，而没有</a:t>
            </a:r>
            <a:r>
              <a:rPr lang="en-US" altLang="zh-CN" sz="2600" i="1" kern="100" dirty="0" err="1">
                <a:latin typeface="Times New Roman" panose="02020603050405020304" pitchFamily="18" charset="0"/>
                <a:ea typeface="楷体_GB2312" panose="02010609030101010101" pitchFamily="49" charset="-122"/>
              </a:rPr>
              <a:t>ntp</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基因，而</a:t>
            </a:r>
            <a:r>
              <a:rPr lang="en-US" altLang="zh-CN" sz="2600" i="1" kern="100" dirty="0" err="1">
                <a:latin typeface="Times New Roman" panose="02020603050405020304" pitchFamily="18" charset="0"/>
                <a:ea typeface="楷体_GB2312" panose="02010609030101010101" pitchFamily="49" charset="-122"/>
              </a:rPr>
              <a:t>ntp</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基因的存在能说明目的基因成功导入。</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87153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blinds(horizontal)">
                                      <p:cBhvr>
                                        <p:cTn id="10" dur="500"/>
                                        <p:tgtEl>
                                          <p:spTgt spid="2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xEl>
                                              <p:pRg st="0" end="0"/>
                                            </p:txEl>
                                          </p:spTgt>
                                        </p:tgtEl>
                                        <p:attrNameLst>
                                          <p:attrName>style.visibility</p:attrName>
                                        </p:attrNameLst>
                                      </p:cBhvr>
                                      <p:to>
                                        <p:strVal val="visible"/>
                                      </p:to>
                                    </p:set>
                                    <p:animEffect transition="in" filter="blinds(horizontal)">
                                      <p:cBhvr>
                                        <p:cTn id="16"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1"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2"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3"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4"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5"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6"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9"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0"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1"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2"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3"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4" name="Rectangle 21">
            <a:hlinkClick r:id="rId16" action="ppaction://hlinksldjump"/>
          </p:cNvPr>
          <p:cNvSpPr>
            <a:spLocks noChangeArrowheads="1"/>
          </p:cNvSpPr>
          <p:nvPr/>
        </p:nvSpPr>
        <p:spPr bwMode="auto">
          <a:xfrm>
            <a:off x="6541521"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15</a:t>
            </a:r>
          </a:p>
        </p:txBody>
      </p:sp>
      <p:pic>
        <p:nvPicPr>
          <p:cNvPr id="102402" name="Picture 2" descr="S14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1270" y="1053530"/>
            <a:ext cx="4702875" cy="373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9"/>
          <p:cNvSpPr/>
          <p:nvPr/>
        </p:nvSpPr>
        <p:spPr>
          <a:xfrm>
            <a:off x="445701" y="1114356"/>
            <a:ext cx="5793521" cy="461664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PEP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基因的转录模板链为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链，则反义</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PEP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基因的转录模板为</a:t>
            </a:r>
            <a:r>
              <a:rPr lang="en-US" altLang="zh-CN" sz="2800" u="sng"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。转反义</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PEP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基因油菜中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PEP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基因的表达受阻，</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原因</a:t>
            </a: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_________________</a:t>
            </a:r>
            <a:endPar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____________________________________________________________________________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5288260" y="1898576"/>
            <a:ext cx="782587"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B</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链</a:t>
            </a:r>
            <a:endParaRPr lang="zh-CN" altLang="en-US" sz="2800" dirty="0"/>
          </a:p>
        </p:txBody>
      </p:sp>
      <p:sp>
        <p:nvSpPr>
          <p:cNvPr id="21" name="矩形 20"/>
          <p:cNvSpPr/>
          <p:nvPr/>
        </p:nvSpPr>
        <p:spPr>
          <a:xfrm>
            <a:off x="478582" y="3007271"/>
            <a:ext cx="5832648" cy="2677656"/>
          </a:xfrm>
          <a:prstGeom prst="rect">
            <a:avLst/>
          </a:prstGeom>
        </p:spPr>
        <p:txBody>
          <a:bodyPr wrap="square">
            <a:spAutoFit/>
          </a:bodyPr>
          <a:lstStyle/>
          <a:p>
            <a:pPr>
              <a:lnSpc>
                <a:spcPct val="150000"/>
              </a:lnSpc>
            </a:pP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以</a:t>
            </a:r>
            <a:r>
              <a:rPr lang="en-US" altLang="zh-CN" sz="2800" kern="100" dirty="0">
                <a:solidFill>
                  <a:srgbClr val="C00000"/>
                </a:solidFill>
                <a:latin typeface="Times New Roman" panose="02020603050405020304" pitchFamily="18" charset="0"/>
                <a:ea typeface="方正中等线简体" panose="03000509000000000000" pitchFamily="65" charset="-122"/>
              </a:rPr>
              <a:t>B</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链为模板转录</a:t>
            </a:r>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出</a:t>
            </a: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kern="100" dirty="0">
                <a:solidFill>
                  <a:srgbClr val="C00000"/>
                </a:solidFill>
                <a:latin typeface="Times New Roman" panose="02020603050405020304" pitchFamily="18" charset="0"/>
                <a:ea typeface="方正中等线简体" panose="03000509000000000000" pitchFamily="65" charset="-122"/>
              </a:rPr>
              <a:t>RNA</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与以</a:t>
            </a:r>
            <a:r>
              <a:rPr lang="en-US" altLang="zh-CN" sz="2800" kern="100" dirty="0">
                <a:solidFill>
                  <a:srgbClr val="C00000"/>
                </a:solidFill>
                <a:latin typeface="Times New Roman" panose="02020603050405020304" pitchFamily="18" charset="0"/>
                <a:ea typeface="方正中等线简体" panose="03000509000000000000" pitchFamily="65" charset="-122"/>
              </a:rPr>
              <a:t>A</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链为模板转录出的</a:t>
            </a:r>
            <a:r>
              <a:rPr lang="en-US" altLang="zh-CN" sz="2800" kern="100" dirty="0">
                <a:solidFill>
                  <a:srgbClr val="C00000"/>
                </a:solidFill>
                <a:latin typeface="Times New Roman" panose="02020603050405020304" pitchFamily="18" charset="0"/>
                <a:ea typeface="方正中等线简体" panose="03000509000000000000" pitchFamily="65" charset="-122"/>
              </a:rPr>
              <a:t>RNA</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配对形成双链，抑制了</a:t>
            </a:r>
            <a:r>
              <a:rPr lang="en-US" altLang="zh-CN" sz="2800" i="1" kern="100" dirty="0">
                <a:solidFill>
                  <a:srgbClr val="C00000"/>
                </a:solidFill>
                <a:latin typeface="Times New Roman" panose="02020603050405020304" pitchFamily="18" charset="0"/>
                <a:ea typeface="方正中等线简体" panose="03000509000000000000" pitchFamily="65" charset="-122"/>
              </a:rPr>
              <a:t>PEP</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基因的翻译过程</a:t>
            </a:r>
            <a:endParaRPr lang="zh-CN" altLang="en-US" sz="2800" dirty="0"/>
          </a:p>
        </p:txBody>
      </p:sp>
    </p:spTree>
    <p:extLst>
      <p:ext uri="{BB962C8B-B14F-4D97-AF65-F5344CB8AC3E}">
        <p14:creationId xmlns:p14="http://schemas.microsoft.com/office/powerpoint/2010/main" val="367216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blinds(horizontal)">
                                      <p:cBhvr>
                                        <p:cTn id="10"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1">
            <a:hlinkClick r:id="rId2" action="ppaction://hlinksldjump"/>
          </p:cNvPr>
          <p:cNvSpPr>
            <a:spLocks noChangeArrowheads="1"/>
          </p:cNvSpPr>
          <p:nvPr/>
        </p:nvSpPr>
        <p:spPr bwMode="auto">
          <a:xfrm>
            <a:off x="156736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1" name="Rectangle 21">
            <a:hlinkClick r:id="rId3" action="ppaction://hlinksldjump"/>
          </p:cNvPr>
          <p:cNvSpPr>
            <a:spLocks noChangeArrowheads="1"/>
          </p:cNvSpPr>
          <p:nvPr/>
        </p:nvSpPr>
        <p:spPr bwMode="auto">
          <a:xfrm>
            <a:off x="192266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2" name="Rectangle 21">
            <a:hlinkClick r:id="rId4" action="ppaction://hlinksldjump"/>
          </p:cNvPr>
          <p:cNvSpPr>
            <a:spLocks noChangeArrowheads="1"/>
          </p:cNvSpPr>
          <p:nvPr/>
        </p:nvSpPr>
        <p:spPr bwMode="auto">
          <a:xfrm>
            <a:off x="227795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3" name="Rectangle 21">
            <a:hlinkClick r:id="rId5" action="ppaction://hlinksldjump"/>
          </p:cNvPr>
          <p:cNvSpPr>
            <a:spLocks noChangeArrowheads="1"/>
          </p:cNvSpPr>
          <p:nvPr/>
        </p:nvSpPr>
        <p:spPr bwMode="auto">
          <a:xfrm>
            <a:off x="263325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4" name="Rectangle 21">
            <a:hlinkClick r:id="rId6" action="ppaction://hlinksldjump"/>
          </p:cNvPr>
          <p:cNvSpPr>
            <a:spLocks noChangeArrowheads="1"/>
          </p:cNvSpPr>
          <p:nvPr/>
        </p:nvSpPr>
        <p:spPr bwMode="auto">
          <a:xfrm>
            <a:off x="2988551"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5" name="Rectangle 21">
            <a:hlinkClick r:id="rId7" action="ppaction://hlinksldjump"/>
          </p:cNvPr>
          <p:cNvSpPr>
            <a:spLocks noChangeArrowheads="1"/>
          </p:cNvSpPr>
          <p:nvPr/>
        </p:nvSpPr>
        <p:spPr bwMode="auto">
          <a:xfrm>
            <a:off x="3343848"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6" name="Rectangle 21">
            <a:hlinkClick r:id="rId8" action="ppaction://hlinksldjump"/>
          </p:cNvPr>
          <p:cNvSpPr>
            <a:spLocks noChangeArrowheads="1"/>
          </p:cNvSpPr>
          <p:nvPr/>
        </p:nvSpPr>
        <p:spPr bwMode="auto">
          <a:xfrm>
            <a:off x="3699145"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9" action="ppaction://hlinksldjump"/>
          </p:cNvPr>
          <p:cNvSpPr>
            <a:spLocks noChangeArrowheads="1"/>
          </p:cNvSpPr>
          <p:nvPr/>
        </p:nvSpPr>
        <p:spPr bwMode="auto">
          <a:xfrm>
            <a:off x="4054442"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10" action="ppaction://hlinksldjump"/>
          </p:cNvPr>
          <p:cNvSpPr>
            <a:spLocks noChangeArrowheads="1"/>
          </p:cNvSpPr>
          <p:nvPr/>
        </p:nvSpPr>
        <p:spPr bwMode="auto">
          <a:xfrm>
            <a:off x="4409739"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9" name="Rectangle 21">
            <a:hlinkClick r:id="rId11" action="ppaction://hlinksldjump"/>
          </p:cNvPr>
          <p:cNvSpPr>
            <a:spLocks noChangeArrowheads="1"/>
          </p:cNvSpPr>
          <p:nvPr/>
        </p:nvSpPr>
        <p:spPr bwMode="auto">
          <a:xfrm>
            <a:off x="4765036"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0" name="Rectangle 21">
            <a:hlinkClick r:id="rId12" action="ppaction://hlinksldjump"/>
          </p:cNvPr>
          <p:cNvSpPr>
            <a:spLocks noChangeArrowheads="1"/>
          </p:cNvSpPr>
          <p:nvPr/>
        </p:nvSpPr>
        <p:spPr bwMode="auto">
          <a:xfrm>
            <a:off x="5120333"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1" name="Rectangle 21">
            <a:hlinkClick r:id="rId13" action="ppaction://hlinksldjump"/>
          </p:cNvPr>
          <p:cNvSpPr>
            <a:spLocks noChangeArrowheads="1"/>
          </p:cNvSpPr>
          <p:nvPr/>
        </p:nvSpPr>
        <p:spPr bwMode="auto">
          <a:xfrm>
            <a:off x="5475630"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2" name="Rectangle 21">
            <a:hlinkClick r:id="rId14" action="ppaction://hlinksldjump"/>
          </p:cNvPr>
          <p:cNvSpPr>
            <a:spLocks noChangeArrowheads="1"/>
          </p:cNvSpPr>
          <p:nvPr/>
        </p:nvSpPr>
        <p:spPr bwMode="auto">
          <a:xfrm>
            <a:off x="5830927"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3" name="Rectangle 21">
            <a:hlinkClick r:id="rId15" action="ppaction://hlinksldjump"/>
          </p:cNvPr>
          <p:cNvSpPr>
            <a:spLocks noChangeArrowheads="1"/>
          </p:cNvSpPr>
          <p:nvPr/>
        </p:nvSpPr>
        <p:spPr bwMode="auto">
          <a:xfrm>
            <a:off x="6186224" y="178891"/>
            <a:ext cx="288000" cy="288000"/>
          </a:xfrm>
          <a:prstGeom prst="ellipse">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4" name="Rectangle 21">
            <a:hlinkClick r:id="rId16" action="ppaction://hlinksldjump"/>
          </p:cNvPr>
          <p:cNvSpPr>
            <a:spLocks noChangeArrowheads="1"/>
          </p:cNvSpPr>
          <p:nvPr/>
        </p:nvSpPr>
        <p:spPr bwMode="auto">
          <a:xfrm>
            <a:off x="6541521" y="178891"/>
            <a:ext cx="288000" cy="288000"/>
          </a:xfrm>
          <a:prstGeom prst="ellipse">
            <a:avLst/>
          </a:prstGeom>
          <a:solidFill>
            <a:schemeClr val="accent3">
              <a:lumMod val="75000"/>
            </a:schemeClr>
          </a:solidFill>
          <a:ln w="9525">
            <a:noFill/>
            <a:miter lim="800000"/>
            <a:headEnd/>
            <a:tailEnd/>
          </a:ln>
          <a:effectLst/>
          <a:extLst/>
        </p:spPr>
        <p:txBody>
          <a:bodyPr wrap="none" lIns="0" tIns="0" rIns="0" bIns="0"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15</a:t>
            </a:r>
          </a:p>
        </p:txBody>
      </p:sp>
      <p:grpSp>
        <p:nvGrpSpPr>
          <p:cNvPr id="24" name="组合 23"/>
          <p:cNvGrpSpPr/>
          <p:nvPr/>
        </p:nvGrpSpPr>
        <p:grpSpPr>
          <a:xfrm>
            <a:off x="459284" y="621482"/>
            <a:ext cx="11248331" cy="5256585"/>
            <a:chOff x="459284" y="992904"/>
            <a:chExt cx="11248331" cy="5729936"/>
          </a:xfrm>
        </p:grpSpPr>
        <p:sp>
          <p:nvSpPr>
            <p:cNvPr id="25" name="圆角矩形 24">
              <a:extLst>
                <a:ext uri="{FF2B5EF4-FFF2-40B4-BE49-F238E27FC236}">
                  <a16:creationId xmlns:a16="http://schemas.microsoft.com/office/drawing/2014/main" xmlns="" id="{DE721FF3-EA02-8E42-A717-6EFDB1105568}"/>
                </a:ext>
              </a:extLst>
            </p:cNvPr>
            <p:cNvSpPr/>
            <p:nvPr/>
          </p:nvSpPr>
          <p:spPr>
            <a:xfrm>
              <a:off x="459284" y="1094415"/>
              <a:ext cx="11248331" cy="5628425"/>
            </a:xfrm>
            <a:prstGeom prst="roundRect">
              <a:avLst>
                <a:gd name="adj" fmla="val 4189"/>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sz="1800">
                <a:solidFill>
                  <a:prstClr val="white"/>
                </a:solidFill>
                <a:latin typeface="Arial"/>
                <a:ea typeface="微软雅黑"/>
              </a:endParaRPr>
            </a:p>
          </p:txBody>
        </p:sp>
        <p:cxnSp>
          <p:nvCxnSpPr>
            <p:cNvPr id="26" name="直接连接符 25"/>
            <p:cNvCxnSpPr/>
            <p:nvPr/>
          </p:nvCxnSpPr>
          <p:spPr>
            <a:xfrm>
              <a:off x="920410" y="1093451"/>
              <a:ext cx="633670" cy="0"/>
            </a:xfrm>
            <a:prstGeom prst="line">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7" name="文本框 26">
              <a:extLst>
                <a:ext uri="{FF2B5EF4-FFF2-40B4-BE49-F238E27FC236}">
                  <a16:creationId xmlns:a16="http://schemas.microsoft.com/office/drawing/2014/main" xmlns="" id="{7F2216E9-0435-7741-9918-93AFB1D17999}"/>
                </a:ext>
              </a:extLst>
            </p:cNvPr>
            <p:cNvSpPr txBox="1"/>
            <p:nvPr/>
          </p:nvSpPr>
          <p:spPr>
            <a:xfrm>
              <a:off x="949213"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defPPr>
              <a:lvl1pPr marR="0" lvl="0" indent="0" defTabSz="914400" fontAlgn="auto">
                <a:lnSpc>
                  <a:spcPct val="100000"/>
                </a:lnSpc>
                <a:spcBef>
                  <a:spcPts val="0"/>
                </a:spcBef>
                <a:spcAft>
                  <a:spcPts val="0"/>
                </a:spcAft>
                <a:buClrTx/>
                <a:buSzTx/>
                <a:buFontTx/>
                <a:buNone/>
                <a:tabLst/>
                <a:defRPr kumimoji="0" sz="1800" b="0" i="0" u="none" strike="noStrike" cap="none" spc="0" normalizeH="0" baseline="0">
                  <a:ln>
                    <a:noFill/>
                  </a:ln>
                  <a:solidFill>
                    <a:prstClr val="white"/>
                  </a:solidFill>
                  <a:effectLst/>
                  <a:uLnTx/>
                  <a:uFillTx/>
                  <a:latin typeface="DOUYU Font" pitchFamily="2" charset="-122"/>
                  <a:ea typeface="DOUYU Font" pitchFamily="2" charset="-122"/>
                </a:defRPr>
              </a:lvl1pPr>
            </a:lstStyle>
            <a:p>
              <a:endParaRPr lang="zh-CN" altLang="en-US" dirty="0"/>
            </a:p>
          </p:txBody>
        </p:sp>
      </p:grpSp>
      <p:sp>
        <p:nvSpPr>
          <p:cNvPr id="28" name="矩形 27"/>
          <p:cNvSpPr/>
          <p:nvPr/>
        </p:nvSpPr>
        <p:spPr>
          <a:xfrm>
            <a:off x="695206" y="1022812"/>
            <a:ext cx="6336104" cy="3242170"/>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已知</a:t>
            </a:r>
            <a:r>
              <a:rPr lang="en-US" altLang="zh-CN" sz="2800" i="1" kern="100" dirty="0">
                <a:latin typeface="Times New Roman" panose="02020603050405020304" pitchFamily="18" charset="0"/>
                <a:ea typeface="楷体_GB2312" panose="02010609030101010101" pitchFamily="49" charset="-122"/>
              </a:rPr>
              <a:t>PEP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基因的转录模板链为</a:t>
            </a:r>
            <a:r>
              <a:rPr lang="en-US" altLang="zh-CN" sz="2800" kern="100" dirty="0">
                <a:latin typeface="Times New Roman" panose="02020603050405020304" pitchFamily="18" charset="0"/>
                <a:ea typeface="楷体_GB2312" panose="02010609030101010101" pitchFamily="49" charset="-122"/>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链，由于目的基因进行了反接，则反义</a:t>
            </a:r>
            <a:r>
              <a:rPr lang="en-US" altLang="zh-CN" sz="2800" i="1" kern="100" dirty="0">
                <a:latin typeface="Times New Roman" panose="02020603050405020304" pitchFamily="18" charset="0"/>
                <a:ea typeface="楷体_GB2312" panose="02010609030101010101" pitchFamily="49" charset="-122"/>
              </a:rPr>
              <a:t>PEP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基因的转录模板为</a:t>
            </a:r>
            <a:r>
              <a:rPr lang="en-US" altLang="zh-CN" sz="2800" kern="100" dirty="0">
                <a:latin typeface="Times New Roman" panose="02020603050405020304" pitchFamily="18" charset="0"/>
                <a:ea typeface="楷体_GB2312" panose="02010609030101010101" pitchFamily="49" charset="-122"/>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链，进而使转反义</a:t>
            </a:r>
            <a:r>
              <a:rPr lang="en-US" altLang="zh-CN" sz="2800" i="1" kern="100" dirty="0">
                <a:latin typeface="Times New Roman" panose="02020603050405020304" pitchFamily="18" charset="0"/>
                <a:ea typeface="楷体_GB2312" panose="02010609030101010101" pitchFamily="49" charset="-122"/>
              </a:rPr>
              <a:t>PEP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基因油菜中</a:t>
            </a:r>
            <a:r>
              <a:rPr lang="en-US" altLang="zh-CN" sz="2800" i="1" kern="100" dirty="0">
                <a:latin typeface="Times New Roman" panose="02020603050405020304" pitchFamily="18" charset="0"/>
                <a:ea typeface="楷体_GB2312" panose="02010609030101010101" pitchFamily="49" charset="-122"/>
              </a:rPr>
              <a:t>PEP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基因的表达受阻，因为以</a:t>
            </a:r>
            <a:r>
              <a:rPr lang="en-US" altLang="zh-CN" sz="2800" kern="100" dirty="0">
                <a:latin typeface="Times New Roman" panose="02020603050405020304" pitchFamily="18" charset="0"/>
                <a:ea typeface="楷体_GB2312" panose="02010609030101010101" pitchFamily="49" charset="-122"/>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链为模板转录出的</a:t>
            </a:r>
            <a:r>
              <a:rPr lang="en-US" altLang="zh-CN" sz="2800" kern="100" dirty="0">
                <a:latin typeface="Times New Roman" panose="02020603050405020304" pitchFamily="18" charset="0"/>
                <a:ea typeface="楷体_GB2312" panose="02010609030101010101" pitchFamily="49" charset="-122"/>
              </a:rPr>
              <a:t>RNA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与以</a:t>
            </a:r>
            <a:r>
              <a:rPr lang="en-US" altLang="zh-CN" sz="2800" kern="100" dirty="0" smtClean="0">
                <a:latin typeface="Times New Roman" panose="02020603050405020304" pitchFamily="18" charset="0"/>
                <a:ea typeface="楷体_GB2312" panose="02010609030101010101" pitchFamily="49" charset="-122"/>
              </a:rPr>
              <a:t>A</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9" name="Picture 2" descr="S14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42790" y="1091349"/>
            <a:ext cx="3886674" cy="309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矩形 44"/>
          <p:cNvSpPr/>
          <p:nvPr/>
        </p:nvSpPr>
        <p:spPr>
          <a:xfrm>
            <a:off x="695206" y="4221882"/>
            <a:ext cx="10800600" cy="1284006"/>
          </a:xfrm>
          <a:prstGeom prst="rect">
            <a:avLst/>
          </a:prstGeom>
        </p:spPr>
        <p:txBody>
          <a:bodyPr wrap="square">
            <a:spAutoFit/>
          </a:bodyPr>
          <a:lstStyle/>
          <a:p>
            <a:pPr lvl="0" algn="just">
              <a:lnSpc>
                <a:spcPct val="150000"/>
              </a:lnSpc>
            </a:pPr>
            <a:r>
              <a:rPr lang="zh-CN" altLang="zh-CN" sz="2800" kern="10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链为模板转录出的</a:t>
            </a:r>
            <a:r>
              <a:rPr lang="en-US" altLang="zh-CN" sz="2800" kern="100">
                <a:solidFill>
                  <a:prstClr val="black"/>
                </a:solidFill>
                <a:latin typeface="Times New Roman" panose="02020603050405020304" pitchFamily="18" charset="0"/>
                <a:ea typeface="楷体_GB2312" panose="02010609030101010101" pitchFamily="49" charset="-122"/>
              </a:rPr>
              <a:t>RNA</a:t>
            </a:r>
            <a:r>
              <a:rPr lang="zh-CN" altLang="zh-CN" sz="2800" kern="10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配对形成双链，抑制了</a:t>
            </a:r>
            <a:r>
              <a:rPr lang="en-US" altLang="zh-CN" sz="2800" i="1" kern="100">
                <a:solidFill>
                  <a:prstClr val="black"/>
                </a:solidFill>
                <a:latin typeface="Times New Roman" panose="02020603050405020304" pitchFamily="18" charset="0"/>
                <a:ea typeface="楷体_GB2312" panose="02010609030101010101" pitchFamily="49" charset="-122"/>
              </a:rPr>
              <a:t>PEP</a:t>
            </a:r>
            <a:r>
              <a:rPr lang="zh-CN" altLang="zh-CN" sz="2800" kern="10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基因的翻译过程，进而无法表达，从而实现了油菜籽中含油量的提高。</a:t>
            </a:r>
            <a:endParaRPr lang="zh-CN" altLang="zh-CN" sz="26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60822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28">
                                            <p:txEl>
                                              <p:pRg st="0" end="0"/>
                                            </p:txEl>
                                          </p:spTgt>
                                        </p:tgtEl>
                                        <p:attrNameLst>
                                          <p:attrName>style.visibility</p:attrName>
                                        </p:attrNameLst>
                                      </p:cBhvr>
                                      <p:to>
                                        <p:strVal val="visible"/>
                                      </p:to>
                                    </p:set>
                                    <p:animEffect transition="in" filter="blinds(horizontal)">
                                      <p:cBhvr>
                                        <p:cTn id="10" dur="500"/>
                                        <p:tgtEl>
                                          <p:spTgt spid="28">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par>
                                <p:cTn id="14" presetID="3" presetClass="entr" presetSubtype="10" fill="hold" nodeType="withEffect">
                                  <p:stCondLst>
                                    <p:cond delay="0"/>
                                  </p:stCondLst>
                                  <p:childTnLst>
                                    <p:set>
                                      <p:cBhvr>
                                        <p:cTn id="15" dur="1" fill="hold">
                                          <p:stCondLst>
                                            <p:cond delay="0"/>
                                          </p:stCondLst>
                                        </p:cTn>
                                        <p:tgtEl>
                                          <p:spTgt spid="45">
                                            <p:txEl>
                                              <p:pRg st="0" end="0"/>
                                            </p:txEl>
                                          </p:spTgt>
                                        </p:tgtEl>
                                        <p:attrNameLst>
                                          <p:attrName>style.visibility</p:attrName>
                                        </p:attrNameLst>
                                      </p:cBhvr>
                                      <p:to>
                                        <p:strVal val="visible"/>
                                      </p:to>
                                    </p:set>
                                    <p:animEffect transition="in" filter="blinds(horizontal)">
                                      <p:cBhvr>
                                        <p:cTn id="16"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p:cNvPicPr>
            <a:picLocks/>
          </p:cNvPicPr>
          <p:nvPr/>
        </p:nvPicPr>
        <p:blipFill>
          <a:blip r:embed="rId3">
            <a:extLst>
              <a:ext uri="{28A0092B-C50C-407E-A947-70E740481C1C}">
                <a14:useLocalDpi xmlns:a14="http://schemas.microsoft.com/office/drawing/2010/main" val="0"/>
              </a:ext>
            </a:extLst>
          </a:blip>
          <a:stretch>
            <a:fillRect/>
          </a:stretch>
        </p:blipFill>
        <p:spPr>
          <a:xfrm>
            <a:off x="0" y="794"/>
            <a:ext cx="12190413" cy="6858000"/>
          </a:xfrm>
          <a:prstGeom prst="rect">
            <a:avLst/>
          </a:prstGeom>
        </p:spPr>
      </p:pic>
      <p:sp>
        <p:nvSpPr>
          <p:cNvPr id="12" name="任意多边形 3">
            <a:extLst>
              <a:ext uri="{FF2B5EF4-FFF2-40B4-BE49-F238E27FC236}">
                <a16:creationId xmlns:a16="http://schemas.microsoft.com/office/drawing/2014/main" xmlns="" id="{79E30776-5979-4CC0-866F-A9CAE1CDEC86}"/>
              </a:ext>
            </a:extLst>
          </p:cNvPr>
          <p:cNvSpPr/>
          <p:nvPr/>
        </p:nvSpPr>
        <p:spPr>
          <a:xfrm>
            <a:off x="10344575" y="1588"/>
            <a:ext cx="1845838" cy="1987780"/>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lumMod val="65000"/>
            </a:schemeClr>
          </a:solidFill>
          <a:ln w="12700" cap="flat" cmpd="sng" algn="ctr">
            <a:noFill/>
            <a:prstDash val="solid"/>
            <a:miter lim="800000"/>
          </a:ln>
          <a:effectLst/>
        </p:spPr>
        <p:txBody>
          <a:bodyPr rtlCol="0" anchor="ctr"/>
          <a:lstStyle/>
          <a:p>
            <a:pPr algn="ctr" defTabSz="914400">
              <a:defRPr/>
            </a:pPr>
            <a:endParaRPr lang="zh-CN" altLang="en-US" kern="0" dirty="0" smtClean="0">
              <a:solidFill>
                <a:schemeClr val="bg1">
                  <a:lumMod val="65000"/>
                </a:schemeClr>
              </a:solidFill>
              <a:latin typeface="微软雅黑"/>
              <a:ea typeface="微软雅黑"/>
            </a:endParaRPr>
          </a:p>
        </p:txBody>
      </p:sp>
      <p:sp>
        <p:nvSpPr>
          <p:cNvPr id="15" name="矩形 14"/>
          <p:cNvSpPr/>
          <p:nvPr/>
        </p:nvSpPr>
        <p:spPr>
          <a:xfrm>
            <a:off x="0" y="1750963"/>
            <a:ext cx="10670673" cy="295232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矩形 15"/>
          <p:cNvSpPr/>
          <p:nvPr/>
        </p:nvSpPr>
        <p:spPr>
          <a:xfrm>
            <a:off x="2555394" y="2807392"/>
            <a:ext cx="6872727" cy="54000"/>
          </a:xfrm>
          <a:prstGeom prst="rect">
            <a:avLst/>
          </a:prstGeom>
          <a:gradFill>
            <a:gsLst>
              <a:gs pos="0">
                <a:srgbClr val="5A9B5B">
                  <a:alpha val="0"/>
                </a:srgbClr>
              </a:gs>
              <a:gs pos="100000">
                <a:srgbClr val="5A9B5B"/>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矩形 16"/>
          <p:cNvSpPr/>
          <p:nvPr/>
        </p:nvSpPr>
        <p:spPr>
          <a:xfrm>
            <a:off x="0" y="2457628"/>
            <a:ext cx="695504" cy="1538998"/>
          </a:xfrm>
          <a:prstGeom prst="rect">
            <a:avLst/>
          </a:prstGeom>
          <a:solidFill>
            <a:srgbClr val="5A9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p:nvSpPr>
        <p:spPr>
          <a:xfrm>
            <a:off x="756268" y="2490928"/>
            <a:ext cx="1817294" cy="597876"/>
          </a:xfrm>
          <a:prstGeom prst="rect">
            <a:avLst/>
          </a:prstGeom>
        </p:spPr>
        <p:txBody>
          <a:bodyPr wrap="square" lIns="91398" tIns="45698" rIns="91398" bIns="45698">
            <a:spAutoFit/>
          </a:bodyPr>
          <a:lstStyle/>
          <a:p>
            <a:pPr algn="ctr" defTabSz="1219018">
              <a:lnSpc>
                <a:spcPct val="130000"/>
              </a:lnSpc>
              <a:defRPr/>
            </a:pPr>
            <a:r>
              <a:rPr lang="zh-CN" altLang="en-US" sz="2800" b="1" dirty="0">
                <a:solidFill>
                  <a:schemeClr val="tx1">
                    <a:lumMod val="50000"/>
                    <a:lumOff val="50000"/>
                  </a:schemeClr>
                </a:solidFill>
                <a:latin typeface="微软雅黑" pitchFamily="34" charset="-122"/>
                <a:ea typeface="微软雅黑" pitchFamily="34" charset="-122"/>
              </a:rPr>
              <a:t>本课结束</a:t>
            </a:r>
          </a:p>
        </p:txBody>
      </p:sp>
      <p:sp>
        <p:nvSpPr>
          <p:cNvPr id="19" name="标题 1"/>
          <p:cNvSpPr txBox="1">
            <a:spLocks/>
          </p:cNvSpPr>
          <p:nvPr/>
        </p:nvSpPr>
        <p:spPr>
          <a:xfrm>
            <a:off x="776987" y="3169363"/>
            <a:ext cx="7464336" cy="912936"/>
          </a:xfrm>
          <a:prstGeom prst="rect">
            <a:avLst/>
          </a:prstGeom>
        </p:spPr>
        <p:txBody>
          <a:bodyPr vert="horz" lIns="91400" tIns="45701" rIns="91400" bIns="45701"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itchFamily="34" charset="-122"/>
                <a:ea typeface="微软雅黑" panose="020B0503020204020204" pitchFamily="34" charset="-122"/>
              </a:rPr>
              <a:t>更多精彩内容请登录：</a:t>
            </a:r>
            <a:r>
              <a:rPr lang="en-US" altLang="zh-CN" sz="2700" b="1" dirty="0" smtClean="0">
                <a:latin typeface="微软雅黑" pitchFamily="34" charset="-122"/>
                <a:ea typeface="微软雅黑" panose="020B0503020204020204" pitchFamily="34" charset="-122"/>
              </a:rPr>
              <a:t>www.</a:t>
            </a:r>
            <a:r>
              <a:rPr lang="en-US" altLang="zh-CN" sz="2700" b="1" dirty="0">
                <a:latin typeface="微软雅黑" pitchFamily="34" charset="-122"/>
                <a:ea typeface="微软雅黑" panose="020B0503020204020204" pitchFamily="34" charset="-122"/>
              </a:rPr>
              <a:t>xinjiaoyu</a:t>
            </a:r>
            <a:r>
              <a:rPr lang="en-US" altLang="zh-CN" sz="2700" b="1" dirty="0" smtClean="0">
                <a:latin typeface="微软雅黑" pitchFamily="34" charset="-122"/>
                <a:ea typeface="微软雅黑" panose="020B0503020204020204" pitchFamily="34" charset="-122"/>
              </a:rPr>
              <a:t>.com</a:t>
            </a:r>
            <a:endParaRPr lang="zh-CN" altLang="en-US" sz="2700" b="1" dirty="0">
              <a:latin typeface="微软雅黑" pitchFamily="34" charset="-122"/>
              <a:ea typeface="微软雅黑" panose="020B0503020204020204" pitchFamily="34" charset="-122"/>
            </a:endParaRPr>
          </a:p>
        </p:txBody>
      </p:sp>
    </p:spTree>
    <p:extLst>
      <p:ext uri="{BB962C8B-B14F-4D97-AF65-F5344CB8AC3E}">
        <p14:creationId xmlns:p14="http://schemas.microsoft.com/office/powerpoint/2010/main" val="3721056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435">
                                          <p:stCondLst>
                                            <p:cond delay="0"/>
                                          </p:stCondLst>
                                        </p:cTn>
                                        <p:tgtEl>
                                          <p:spTgt spid="19"/>
                                        </p:tgtEl>
                                      </p:cBhvr>
                                    </p:animEffect>
                                    <p:anim calcmode="lin" valueType="num">
                                      <p:cBhvr>
                                        <p:cTn id="8" dur="1367"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9"/>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9"/>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9"/>
                                        </p:tgtEl>
                                        <p:attrNameLst>
                                          <p:attrName>ppt_y</p:attrName>
                                        </p:attrNameLst>
                                      </p:cBhvr>
                                      <p:tavLst>
                                        <p:tav tm="0" fmla="#ppt_y-sin(pi*$)/81">
                                          <p:val>
                                            <p:fltVal val="0"/>
                                          </p:val>
                                        </p:tav>
                                        <p:tav tm="100000">
                                          <p:val>
                                            <p:fltVal val="1"/>
                                          </p:val>
                                        </p:tav>
                                      </p:tavLst>
                                    </p:anim>
                                    <p:animScale>
                                      <p:cBhvr>
                                        <p:cTn id="13" dur="20">
                                          <p:stCondLst>
                                            <p:cond delay="487"/>
                                          </p:stCondLst>
                                        </p:cTn>
                                        <p:tgtEl>
                                          <p:spTgt spid="19"/>
                                        </p:tgtEl>
                                      </p:cBhvr>
                                      <p:to x="100000" y="60000"/>
                                    </p:animScale>
                                    <p:animScale>
                                      <p:cBhvr>
                                        <p:cTn id="14" dur="124" decel="50000">
                                          <p:stCondLst>
                                            <p:cond delay="507"/>
                                          </p:stCondLst>
                                        </p:cTn>
                                        <p:tgtEl>
                                          <p:spTgt spid="19"/>
                                        </p:tgtEl>
                                      </p:cBhvr>
                                      <p:to x="100000" y="100000"/>
                                    </p:animScale>
                                    <p:animScale>
                                      <p:cBhvr>
                                        <p:cTn id="15" dur="20">
                                          <p:stCondLst>
                                            <p:cond delay="984"/>
                                          </p:stCondLst>
                                        </p:cTn>
                                        <p:tgtEl>
                                          <p:spTgt spid="19"/>
                                        </p:tgtEl>
                                      </p:cBhvr>
                                      <p:to x="100000" y="80000"/>
                                    </p:animScale>
                                    <p:animScale>
                                      <p:cBhvr>
                                        <p:cTn id="16" dur="124" decel="50000">
                                          <p:stCondLst>
                                            <p:cond delay="1004"/>
                                          </p:stCondLst>
                                        </p:cTn>
                                        <p:tgtEl>
                                          <p:spTgt spid="19"/>
                                        </p:tgtEl>
                                      </p:cBhvr>
                                      <p:to x="100000" y="100000"/>
                                    </p:animScale>
                                    <p:animScale>
                                      <p:cBhvr>
                                        <p:cTn id="17" dur="20">
                                          <p:stCondLst>
                                            <p:cond delay="1231"/>
                                          </p:stCondLst>
                                        </p:cTn>
                                        <p:tgtEl>
                                          <p:spTgt spid="19"/>
                                        </p:tgtEl>
                                      </p:cBhvr>
                                      <p:to x="100000" y="90000"/>
                                    </p:animScale>
                                    <p:animScale>
                                      <p:cBhvr>
                                        <p:cTn id="18" dur="124" decel="50000">
                                          <p:stCondLst>
                                            <p:cond delay="1251"/>
                                          </p:stCondLst>
                                        </p:cTn>
                                        <p:tgtEl>
                                          <p:spTgt spid="19"/>
                                        </p:tgtEl>
                                      </p:cBhvr>
                                      <p:to x="100000" y="100000"/>
                                    </p:animScale>
                                    <p:animScale>
                                      <p:cBhvr>
                                        <p:cTn id="19" dur="20">
                                          <p:stCondLst>
                                            <p:cond delay="1356"/>
                                          </p:stCondLst>
                                        </p:cTn>
                                        <p:tgtEl>
                                          <p:spTgt spid="19"/>
                                        </p:tgtEl>
                                      </p:cBhvr>
                                      <p:to x="100000" y="95000"/>
                                    </p:animScale>
                                    <p:animScale>
                                      <p:cBhvr>
                                        <p:cTn id="20" dur="124" decel="50000">
                                          <p:stCondLst>
                                            <p:cond delay="1376"/>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09285" y="909514"/>
            <a:ext cx="11412000" cy="664477"/>
          </a:xfrm>
          <a:prstGeom prst="rect">
            <a:avLst/>
          </a:prstGeom>
        </p:spPr>
        <p:txBody>
          <a:bodyPr wrap="square">
            <a:spAutoFit/>
          </a:bodyPr>
          <a:lstStyle/>
          <a:p>
            <a:pPr algn="just">
              <a:lnSpc>
                <a:spcPct val="150000"/>
              </a:lnSpc>
              <a:spcAft>
                <a:spcPts val="0"/>
              </a:spcAf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基因工程的基本操作程序</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78850" name="Picture 2" descr="s127拆"/>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78790" y="1739915"/>
            <a:ext cx="9032832" cy="373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774726" y="4102247"/>
            <a:ext cx="1620957"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目的基因</a:t>
            </a:r>
          </a:p>
        </p:txBody>
      </p:sp>
      <p:sp>
        <p:nvSpPr>
          <p:cNvPr id="13" name="矩形 12"/>
          <p:cNvSpPr/>
          <p:nvPr/>
        </p:nvSpPr>
        <p:spPr>
          <a:xfrm>
            <a:off x="4412895" y="1926335"/>
            <a:ext cx="1261884"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限制酶</a:t>
            </a:r>
          </a:p>
        </p:txBody>
      </p:sp>
      <p:sp>
        <p:nvSpPr>
          <p:cNvPr id="14" name="矩形 13"/>
          <p:cNvSpPr/>
          <p:nvPr/>
        </p:nvSpPr>
        <p:spPr>
          <a:xfrm>
            <a:off x="4222998" y="3835715"/>
            <a:ext cx="2040943"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DNA</a:t>
            </a: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连接酶</a:t>
            </a:r>
          </a:p>
        </p:txBody>
      </p:sp>
      <p:sp>
        <p:nvSpPr>
          <p:cNvPr id="15" name="矩形 14"/>
          <p:cNvSpPr/>
          <p:nvPr/>
        </p:nvSpPr>
        <p:spPr>
          <a:xfrm>
            <a:off x="4133572" y="4331062"/>
            <a:ext cx="2428870" cy="954107"/>
          </a:xfrm>
          <a:prstGeom prst="rect">
            <a:avLst/>
          </a:prstGeom>
        </p:spPr>
        <p:txBody>
          <a:bodyPr wrap="none">
            <a:spAutoFit/>
          </a:bodyPr>
          <a:lstStyle/>
          <a:p>
            <a:r>
              <a:rPr lang="zh-CN" altLang="en-US"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                     基</a:t>
            </a:r>
            <a:endParaRPr lang="en-US"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a:p>
            <a:r>
              <a:rPr lang="zh-CN" altLang="en-US"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因表达载体</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6" name="矩形 15"/>
          <p:cNvSpPr/>
          <p:nvPr/>
        </p:nvSpPr>
        <p:spPr>
          <a:xfrm>
            <a:off x="6887294" y="3464630"/>
            <a:ext cx="1627369"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表达载体</a:t>
            </a:r>
          </a:p>
        </p:txBody>
      </p:sp>
      <p:sp>
        <p:nvSpPr>
          <p:cNvPr id="17" name="矩形 16"/>
          <p:cNvSpPr/>
          <p:nvPr/>
        </p:nvSpPr>
        <p:spPr>
          <a:xfrm>
            <a:off x="8903518" y="2205658"/>
            <a:ext cx="1627369" cy="523220"/>
          </a:xfrm>
          <a:prstGeom prst="rect">
            <a:avLst/>
          </a:prstGeom>
        </p:spPr>
        <p:txBody>
          <a:bodyPr wrap="none">
            <a:spAutoFit/>
          </a:bodyPr>
          <a:lstStyle/>
          <a:p>
            <a:r>
              <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检测和鉴</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8" name="矩形 17"/>
          <p:cNvSpPr/>
          <p:nvPr/>
        </p:nvSpPr>
        <p:spPr>
          <a:xfrm>
            <a:off x="9031640" y="2698668"/>
            <a:ext cx="543739"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定</a:t>
            </a:r>
          </a:p>
        </p:txBody>
      </p:sp>
    </p:spTree>
    <p:extLst>
      <p:ext uri="{BB962C8B-B14F-4D97-AF65-F5344CB8AC3E}">
        <p14:creationId xmlns:p14="http://schemas.microsoft.com/office/powerpoint/2010/main" val="1888678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89206" y="765498"/>
            <a:ext cx="11412000" cy="5835124"/>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为培育抗除草剂的作物新品种，导入抗除草剂基因时只能以受精卵为受体细胞</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(2)Ti</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质粒上的</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DNA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可转移到植物细胞内，并且与其染色体</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DNA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整合在一起</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可以将目的基因直接导入受体细胞</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检测目的基因是否成功表达可用抗原</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抗体杂交技术</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用</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PCR</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技术检测目的基因是否转录出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mRNA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，利用了碱基互补配对原则</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基因工程是否成功需进行个体生物学水平的鉴定</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任意形状 6">
            <a:extLst>
              <a:ext uri="{FF2B5EF4-FFF2-40B4-BE49-F238E27FC236}">
                <a16:creationId xmlns="" xmlns:a16="http://schemas.microsoft.com/office/drawing/2014/main" id="{BC413810-F873-444F-9EDD-E030B9BE9487}"/>
              </a:ext>
            </a:extLst>
          </p:cNvPr>
          <p:cNvSpPr/>
          <p:nvPr/>
        </p:nvSpPr>
        <p:spPr>
          <a:xfrm>
            <a:off x="2903036" y="-4990"/>
            <a:ext cx="6385930" cy="731452"/>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508A5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标题 2">
            <a:extLst>
              <a:ext uri="{FF2B5EF4-FFF2-40B4-BE49-F238E27FC236}">
                <a16:creationId xmlns:a16="http://schemas.microsoft.com/office/drawing/2014/main" xmlns="" id="{AE29D4F1-E75F-D44E-8429-1D62927264F0}"/>
              </a:ext>
            </a:extLst>
          </p:cNvPr>
          <p:cNvSpPr txBox="1">
            <a:spLocks/>
          </p:cNvSpPr>
          <p:nvPr/>
        </p:nvSpPr>
        <p:spPr>
          <a:xfrm>
            <a:off x="5231904" y="138524"/>
            <a:ext cx="1502847" cy="4415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b="1" dirty="0">
                <a:solidFill>
                  <a:schemeClr val="bg1"/>
                </a:solidFill>
              </a:rPr>
              <a:t>判断正误</a:t>
            </a:r>
          </a:p>
        </p:txBody>
      </p:sp>
      <p:sp>
        <p:nvSpPr>
          <p:cNvPr id="10" name="矩形 9"/>
          <p:cNvSpPr/>
          <p:nvPr/>
        </p:nvSpPr>
        <p:spPr>
          <a:xfrm>
            <a:off x="2045340" y="1450742"/>
            <a:ext cx="646331" cy="646331"/>
          </a:xfrm>
          <a:prstGeom prst="rect">
            <a:avLst/>
          </a:prstGeom>
        </p:spPr>
        <p:txBody>
          <a:bodyPr wrap="none">
            <a:spAutoFit/>
          </a:bodyPr>
          <a:lstStyle/>
          <a:p>
            <a:r>
              <a:rPr lang="en-US" altLang="zh-CN" sz="3600" b="1" kern="100" dirty="0" smtClean="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dirty="0">
              <a:solidFill>
                <a:srgbClr val="C00000"/>
              </a:solidFill>
              <a:latin typeface="华文细黑" panose="02010600040101010101" pitchFamily="2" charset="-122"/>
              <a:ea typeface="华文细黑" panose="02010600040101010101" pitchFamily="2" charset="-122"/>
            </a:endParaRPr>
          </a:p>
        </p:txBody>
      </p:sp>
      <p:sp>
        <p:nvSpPr>
          <p:cNvPr id="15" name="矩形 14"/>
          <p:cNvSpPr/>
          <p:nvPr/>
        </p:nvSpPr>
        <p:spPr>
          <a:xfrm>
            <a:off x="6357111" y="3357786"/>
            <a:ext cx="646331" cy="646331"/>
          </a:xfrm>
          <a:prstGeom prst="rect">
            <a:avLst/>
          </a:prstGeom>
        </p:spPr>
        <p:txBody>
          <a:bodyPr wrap="none">
            <a:spAutoFit/>
          </a:bodyPr>
          <a:lstStyle/>
          <a:p>
            <a:r>
              <a:rPr lang="en-US" altLang="zh-CN" sz="3600" b="1" kern="100" dirty="0" smtClean="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dirty="0">
              <a:solidFill>
                <a:srgbClr val="C00000"/>
              </a:solidFill>
              <a:latin typeface="华文细黑" panose="02010600040101010101" pitchFamily="2" charset="-122"/>
              <a:ea typeface="华文细黑" panose="02010600040101010101" pitchFamily="2" charset="-122"/>
            </a:endParaRPr>
          </a:p>
        </p:txBody>
      </p:sp>
      <p:sp>
        <p:nvSpPr>
          <p:cNvPr id="11" name="矩形 10"/>
          <p:cNvSpPr/>
          <p:nvPr/>
        </p:nvSpPr>
        <p:spPr>
          <a:xfrm>
            <a:off x="1702718" y="2781722"/>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6" name="矩形 15"/>
          <p:cNvSpPr/>
          <p:nvPr/>
        </p:nvSpPr>
        <p:spPr>
          <a:xfrm>
            <a:off x="9208968" y="4051739"/>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9" name="矩形 8"/>
          <p:cNvSpPr/>
          <p:nvPr/>
        </p:nvSpPr>
        <p:spPr>
          <a:xfrm>
            <a:off x="982638" y="5339174"/>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3" name="矩形 12"/>
          <p:cNvSpPr/>
          <p:nvPr/>
        </p:nvSpPr>
        <p:spPr>
          <a:xfrm>
            <a:off x="8523724" y="5967492"/>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689419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1" grpId="0"/>
      <p:bldP spid="16" grpId="0"/>
      <p:bldP spid="9"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89206" y="840538"/>
            <a:ext cx="11394632" cy="1310808"/>
          </a:xfrm>
          <a:prstGeom prst="rect">
            <a:avLst/>
          </a:prstGeom>
        </p:spPr>
        <p:txBody>
          <a:bodyPr wrap="square">
            <a:spAutoFit/>
          </a:bodyPr>
          <a:lstStyle/>
          <a:p>
            <a:pPr algn="just">
              <a:lnSpc>
                <a:spcPct val="150000"/>
              </a:lnSpc>
              <a:spcAft>
                <a:spcPts val="0"/>
              </a:spcAf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将目的基因导入受体细胞和目的基因的检测与鉴定</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下面为利用农杆菌转化法制备转基因植物的过程图，据图回答下列问题：</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0" y="0"/>
            <a:ext cx="12190413" cy="837506"/>
          </a:xfrm>
          <a:prstGeom prst="rect">
            <a:avLst/>
          </a:prstGeom>
          <a:solidFill>
            <a:srgbClr val="5A9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59284" y="170270"/>
            <a:ext cx="1696710" cy="523220"/>
          </a:xfrm>
          <a:prstGeom prst="rect">
            <a:avLst/>
          </a:prstGeom>
        </p:spPr>
        <p:txBody>
          <a:bodyPr wrap="square">
            <a:spAutoFit/>
          </a:bodyPr>
          <a:lstStyle/>
          <a:p>
            <a:pPr>
              <a:defRPr/>
            </a:pPr>
            <a:r>
              <a:rPr lang="zh-CN" altLang="en-US" sz="2800" b="1" kern="100" dirty="0">
                <a:solidFill>
                  <a:schemeClr val="bg1"/>
                </a:solidFill>
                <a:latin typeface="Times New Roman" panose="02020603050405020304"/>
                <a:ea typeface="+mj-ea"/>
                <a:cs typeface="Times New Roman" panose="02020603050405020304"/>
              </a:rPr>
              <a:t>核心探讨</a:t>
            </a:r>
            <a:endParaRPr lang="zh-CN" altLang="zh-CN" sz="2800" b="1" kern="100" dirty="0">
              <a:solidFill>
                <a:schemeClr val="bg1"/>
              </a:solidFill>
              <a:latin typeface="Times New Roman" panose="02020603050405020304"/>
              <a:ea typeface="+mj-ea"/>
              <a:cs typeface="Times New Roman" panose="02020603050405020304"/>
            </a:endParaRPr>
          </a:p>
        </p:txBody>
      </p:sp>
      <p:sp>
        <p:nvSpPr>
          <p:cNvPr id="6" name="流程图: 过程 5"/>
          <p:cNvSpPr/>
          <p:nvPr/>
        </p:nvSpPr>
        <p:spPr>
          <a:xfrm>
            <a:off x="2155994" y="290170"/>
            <a:ext cx="9518564" cy="332098"/>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9874" name="Picture 2" descr="S12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90868" y="2136682"/>
            <a:ext cx="5608677" cy="334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389206" y="5462345"/>
            <a:ext cx="11394632"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重组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Ti</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质粒的构建需要哪些酶的作用？</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389206" y="6049700"/>
            <a:ext cx="11394632" cy="657872"/>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800" kern="100" dirty="0">
                <a:latin typeface="Times New Roman" panose="02020603050405020304" pitchFamily="18" charset="0"/>
                <a:cs typeface="Times New Roman" panose="02020603050405020304" pitchFamily="18" charset="0"/>
              </a:rPr>
              <a:t>　限制酶、</a:t>
            </a:r>
            <a:r>
              <a:rPr lang="en-US" altLang="zh-CN" sz="2800" kern="100" dirty="0">
                <a:latin typeface="Times New Roman" panose="02020603050405020304" pitchFamily="18" charset="0"/>
                <a:cs typeface="Courier New" panose="02070309020205020404" pitchFamily="49" charset="0"/>
              </a:rPr>
              <a:t>DNA</a:t>
            </a:r>
            <a:r>
              <a:rPr lang="zh-CN" altLang="zh-CN" sz="2800" kern="100" dirty="0">
                <a:latin typeface="Times New Roman" panose="02020603050405020304" pitchFamily="18" charset="0"/>
                <a:cs typeface="Times New Roman" panose="02020603050405020304" pitchFamily="18" charset="0"/>
              </a:rPr>
              <a:t>连接酶。</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9128356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22676</TotalTime>
  <Words>4984</Words>
  <Application>Microsoft Office PowerPoint</Application>
  <PresentationFormat>自定义</PresentationFormat>
  <Paragraphs>919</Paragraphs>
  <Slides>63</Slides>
  <Notes>7</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63</vt:i4>
      </vt:variant>
    </vt:vector>
  </HeadingPairs>
  <TitlesOfParts>
    <vt:vector size="77" baseType="lpstr">
      <vt:lpstr>DOUYU Font</vt:lpstr>
      <vt:lpstr>方正中等线简体</vt:lpstr>
      <vt:lpstr>黑体</vt:lpstr>
      <vt:lpstr>华文细黑</vt:lpstr>
      <vt:lpstr>楷体</vt:lpstr>
      <vt:lpstr>楷体_GB2312</vt:lpstr>
      <vt:lpstr>宋体</vt:lpstr>
      <vt:lpstr>微软雅黑</vt:lpstr>
      <vt:lpstr>Arial</vt:lpstr>
      <vt:lpstr>Arial Black</vt:lpstr>
      <vt:lpstr>Calibri</vt:lpstr>
      <vt:lpstr>Courier New</vt:lpstr>
      <vt:lpstr>Times New Roman</vt:lpstr>
      <vt:lpstr>7_Office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6706</cp:revision>
  <dcterms:created xsi:type="dcterms:W3CDTF">2014-11-27T01:03:08Z</dcterms:created>
  <dcterms:modified xsi:type="dcterms:W3CDTF">2022-07-05T06:44:11Z</dcterms:modified>
</cp:coreProperties>
</file>