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96" r:id="rId3"/>
    <p:sldId id="598" r:id="rId4"/>
    <p:sldId id="602" r:id="rId5"/>
    <p:sldId id="259" r:id="rId6"/>
    <p:sldId id="674" r:id="rId7"/>
    <p:sldId id="675" r:id="rId8"/>
    <p:sldId id="676" r:id="rId9"/>
    <p:sldId id="677" r:id="rId10"/>
    <p:sldId id="679" r:id="rId11"/>
    <p:sldId id="681" r:id="rId12"/>
    <p:sldId id="682" r:id="rId13"/>
    <p:sldId id="646" r:id="rId14"/>
    <p:sldId id="647" r:id="rId15"/>
    <p:sldId id="684" r:id="rId16"/>
    <p:sldId id="604" r:id="rId17"/>
    <p:sldId id="686" r:id="rId18"/>
    <p:sldId id="665" r:id="rId19"/>
    <p:sldId id="685" r:id="rId20"/>
    <p:sldId id="687" r:id="rId21"/>
    <p:sldId id="605" r:id="rId22"/>
    <p:sldId id="669" r:id="rId23"/>
    <p:sldId id="622" r:id="rId24"/>
    <p:sldId id="688" r:id="rId25"/>
    <p:sldId id="623" r:id="rId26"/>
    <p:sldId id="624" r:id="rId27"/>
    <p:sldId id="625" r:id="rId28"/>
    <p:sldId id="692" r:id="rId29"/>
    <p:sldId id="689" r:id="rId30"/>
    <p:sldId id="693" r:id="rId31"/>
    <p:sldId id="694" r:id="rId32"/>
    <p:sldId id="695" r:id="rId33"/>
    <p:sldId id="696" r:id="rId34"/>
    <p:sldId id="707" r:id="rId35"/>
    <p:sldId id="697" r:id="rId36"/>
    <p:sldId id="698" r:id="rId37"/>
    <p:sldId id="699" r:id="rId38"/>
    <p:sldId id="708" r:id="rId39"/>
    <p:sldId id="700" r:id="rId40"/>
    <p:sldId id="709" r:id="rId41"/>
    <p:sldId id="701" r:id="rId42"/>
    <p:sldId id="710" r:id="rId43"/>
    <p:sldId id="702" r:id="rId44"/>
    <p:sldId id="703" r:id="rId45"/>
    <p:sldId id="711" r:id="rId46"/>
    <p:sldId id="704" r:id="rId47"/>
    <p:sldId id="705" r:id="rId48"/>
    <p:sldId id="712" r:id="rId49"/>
    <p:sldId id="706" r:id="rId50"/>
    <p:sldId id="713" r:id="rId51"/>
    <p:sldId id="714" r:id="rId52"/>
    <p:sldId id="715" r:id="rId53"/>
    <p:sldId id="590"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93CF"/>
    <a:srgbClr val="2B6FA6"/>
    <a:srgbClr val="BDD8EE"/>
    <a:srgbClr val="B6D4EC"/>
    <a:srgbClr val="717476"/>
    <a:srgbClr val="2FC4DA"/>
    <a:srgbClr val="7AD9E7"/>
    <a:srgbClr val="DAE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8" autoAdjust="0"/>
    <p:restoredTop sz="94660"/>
  </p:normalViewPr>
  <p:slideViewPr>
    <p:cSldViewPr showGuides="1">
      <p:cViewPr>
        <p:scale>
          <a:sx n="100" d="100"/>
          <a:sy n="100" d="100"/>
        </p:scale>
        <p:origin x="1050"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0088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 xmlns:a16="http://schemas.microsoft.com/office/drawing/2014/main" id="{0F8AD518-690C-4440-A93B-6567940D6CD9}"/>
              </a:ext>
            </a:extLst>
          </p:cNvPr>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2022/3/23 Wednesday</a:t>
            </a:fld>
            <a:endParaRPr lang="zh-CN" altLang="en-US"/>
          </a:p>
        </p:txBody>
      </p:sp>
      <p:sp>
        <p:nvSpPr>
          <p:cNvPr id="4" name="页脚占位符 3">
            <a:extLst>
              <a:ext uri="{FF2B5EF4-FFF2-40B4-BE49-F238E27FC236}">
                <a16:creationId xmlns="" xmlns:a16="http://schemas.microsoft.com/office/drawing/2014/main" id="{6DB405C5-C57C-4118-A9C0-517784A088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03075BBC-EC39-4726-8089-1F43FBADA6FB}"/>
              </a:ext>
            </a:extLst>
          </p:cNvPr>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sp>
        <p:nvSpPr>
          <p:cNvPr id="6" name="矩形 5">
            <a:extLst>
              <a:ext uri="{FF2B5EF4-FFF2-40B4-BE49-F238E27FC236}">
                <a16:creationId xmlns="" xmlns:a16="http://schemas.microsoft.com/office/drawing/2014/main" id="{1BD4A661-10AF-DE41-81E2-95E0AAEC133C}"/>
              </a:ext>
            </a:extLst>
          </p:cNvPr>
          <p:cNvSpPr/>
          <p:nvPr userDrawn="1"/>
        </p:nvSpPr>
        <p:spPr>
          <a:xfrm>
            <a:off x="0" y="1433689"/>
            <a:ext cx="12192000" cy="542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3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4BE5D7BC-7874-FB46-8527-7183C260D20D}"/>
              </a:ext>
            </a:extLst>
          </p:cNvPr>
          <p:cNvSpPr/>
          <p:nvPr userDrawn="1"/>
        </p:nvSpPr>
        <p:spPr>
          <a:xfrm rot="5400000">
            <a:off x="589845" y="-256822"/>
            <a:ext cx="468488" cy="1648178"/>
          </a:xfrm>
          <a:prstGeom prst="round2SameRect">
            <a:avLst>
              <a:gd name="adj1" fmla="val 50000"/>
              <a:gd name="adj2" fmla="val 0"/>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合 6">
            <a:extLst>
              <a:ext uri="{FF2B5EF4-FFF2-40B4-BE49-F238E27FC236}">
                <a16:creationId xmlns="" xmlns:a16="http://schemas.microsoft.com/office/drawing/2014/main" id="{AD7EC5E1-8779-3045-BD58-24995A1B5570}"/>
              </a:ext>
            </a:extLst>
          </p:cNvPr>
          <p:cNvGrpSpPr/>
          <p:nvPr userDrawn="1"/>
        </p:nvGrpSpPr>
        <p:grpSpPr>
          <a:xfrm>
            <a:off x="11286600" y="-5748"/>
            <a:ext cx="579247" cy="730144"/>
            <a:chOff x="10991812" y="-5749"/>
            <a:chExt cx="760532" cy="958655"/>
          </a:xfrm>
        </p:grpSpPr>
        <p:sp>
          <p:nvSpPr>
            <p:cNvPr id="8" name="同侧圆角矩形 7">
              <a:extLst>
                <a:ext uri="{FF2B5EF4-FFF2-40B4-BE49-F238E27FC236}">
                  <a16:creationId xmlns="" xmlns:a16="http://schemas.microsoft.com/office/drawing/2014/main" id="{8409C493-98D6-FE44-BDC6-83F2F78704BE}"/>
                </a:ext>
              </a:extLst>
            </p:cNvPr>
            <p:cNvSpPr/>
            <p:nvPr/>
          </p:nvSpPr>
          <p:spPr>
            <a:xfrm flipV="1">
              <a:off x="10991812" y="-5749"/>
              <a:ext cx="760532" cy="958655"/>
            </a:xfrm>
            <a:prstGeom prst="round2SameRect">
              <a:avLst>
                <a:gd name="adj1" fmla="val 50000"/>
                <a:gd name="adj2" fmla="val 0"/>
              </a:avLst>
            </a:prstGeom>
            <a:solidFill>
              <a:srgbClr val="2B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EBCD28A7-3937-254C-B8F2-EC9207537C4B}"/>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7752631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核心归纳">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任意形状 6">
            <a:extLst>
              <a:ext uri="{FF2B5EF4-FFF2-40B4-BE49-F238E27FC236}">
                <a16:creationId xmlns="" xmlns:a16="http://schemas.microsoft.com/office/drawing/2014/main" id="{BC413810-F873-444F-9EDD-E030B9BE9487}"/>
              </a:ext>
            </a:extLst>
          </p:cNvPr>
          <p:cNvSpPr/>
          <p:nvPr userDrawn="1"/>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grpSp>
        <p:nvGrpSpPr>
          <p:cNvPr id="11" name="组合 10">
            <a:extLst>
              <a:ext uri="{FF2B5EF4-FFF2-40B4-BE49-F238E27FC236}">
                <a16:creationId xmlns="" xmlns:a16="http://schemas.microsoft.com/office/drawing/2014/main" id="{723392C6-9B7E-4B4F-8B30-53D5937EF970}"/>
              </a:ext>
            </a:extLst>
          </p:cNvPr>
          <p:cNvGrpSpPr/>
          <p:nvPr userDrawn="1"/>
        </p:nvGrpSpPr>
        <p:grpSpPr>
          <a:xfrm>
            <a:off x="11286600" y="-5748"/>
            <a:ext cx="579247" cy="730144"/>
            <a:chOff x="10991812" y="-5749"/>
            <a:chExt cx="760532" cy="958655"/>
          </a:xfrm>
        </p:grpSpPr>
        <p:sp>
          <p:nvSpPr>
            <p:cNvPr id="12" name="同侧圆角矩形 11">
              <a:extLst>
                <a:ext uri="{FF2B5EF4-FFF2-40B4-BE49-F238E27FC236}">
                  <a16:creationId xmlns="" xmlns:a16="http://schemas.microsoft.com/office/drawing/2014/main" id="{FDDD458D-4BBA-064B-8B70-1B6D4BB2B8FA}"/>
                </a:ext>
              </a:extLst>
            </p:cNvPr>
            <p:cNvSpPr/>
            <p:nvPr/>
          </p:nvSpPr>
          <p:spPr>
            <a:xfrm flipV="1">
              <a:off x="10991812" y="-5749"/>
              <a:ext cx="760532" cy="958655"/>
            </a:xfrm>
            <a:prstGeom prst="round2SameRect">
              <a:avLst>
                <a:gd name="adj1" fmla="val 50000"/>
                <a:gd name="adj2" fmla="val 0"/>
              </a:avLst>
            </a:prstGeom>
            <a:solidFill>
              <a:srgbClr val="2B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任意多边形 3">
              <a:extLst>
                <a:ext uri="{FF2B5EF4-FFF2-40B4-BE49-F238E27FC236}">
                  <a16:creationId xmlns="" xmlns:a16="http://schemas.microsoft.com/office/drawing/2014/main" id="{163A9982-D636-9E4B-A443-EBE8FEB32851}"/>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
        <p:nvSpPr>
          <p:cNvPr id="14" name="标题 2">
            <a:extLst>
              <a:ext uri="{FF2B5EF4-FFF2-40B4-BE49-F238E27FC236}">
                <a16:creationId xmlns:a16="http://schemas.microsoft.com/office/drawing/2014/main" xmlns="" id="{AE29D4F1-E75F-D44E-8429-1D62927264F0}"/>
              </a:ext>
            </a:extLst>
          </p:cNvPr>
          <p:cNvSpPr txBox="1">
            <a:spLocks/>
          </p:cNvSpPr>
          <p:nvPr userDrawn="1"/>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smtClean="0">
                <a:solidFill>
                  <a:schemeClr val="bg1"/>
                </a:solidFill>
              </a:rPr>
              <a:t>特别提醒</a:t>
            </a:r>
            <a:endParaRPr lang="zh-CN" altLang="en-US" sz="2400" b="1" dirty="0">
              <a:solidFill>
                <a:schemeClr val="bg1"/>
              </a:solidFill>
            </a:endParaRPr>
          </a:p>
        </p:txBody>
      </p:sp>
    </p:spTree>
    <p:extLst>
      <p:ext uri="{BB962C8B-B14F-4D97-AF65-F5344CB8AC3E}">
        <p14:creationId xmlns:p14="http://schemas.microsoft.com/office/powerpoint/2010/main" val="13992473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AD7EC5E1-8779-3045-BD58-24995A1B5570}"/>
              </a:ext>
            </a:extLst>
          </p:cNvPr>
          <p:cNvGrpSpPr/>
          <p:nvPr userDrawn="1"/>
        </p:nvGrpSpPr>
        <p:grpSpPr>
          <a:xfrm>
            <a:off x="11286600" y="-5748"/>
            <a:ext cx="579247" cy="730144"/>
            <a:chOff x="10991812" y="-5749"/>
            <a:chExt cx="760532" cy="958655"/>
          </a:xfrm>
        </p:grpSpPr>
        <p:sp>
          <p:nvSpPr>
            <p:cNvPr id="8" name="同侧圆角矩形 7">
              <a:extLst>
                <a:ext uri="{FF2B5EF4-FFF2-40B4-BE49-F238E27FC236}">
                  <a16:creationId xmlns="" xmlns:a16="http://schemas.microsoft.com/office/drawing/2014/main" id="{8409C493-98D6-FE44-BDC6-83F2F78704BE}"/>
                </a:ext>
              </a:extLst>
            </p:cNvPr>
            <p:cNvSpPr/>
            <p:nvPr/>
          </p:nvSpPr>
          <p:spPr>
            <a:xfrm flipV="1">
              <a:off x="10991812" y="-5749"/>
              <a:ext cx="760532" cy="958655"/>
            </a:xfrm>
            <a:prstGeom prst="round2SameRect">
              <a:avLst>
                <a:gd name="adj1" fmla="val 50000"/>
                <a:gd name="adj2" fmla="val 0"/>
              </a:avLst>
            </a:prstGeom>
            <a:solidFill>
              <a:srgbClr val="2B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EBCD28A7-3937-254C-B8F2-EC9207537C4B}"/>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2175217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0DCDCD44-E3EB-9548-9802-BEDCDBF3492C}"/>
              </a:ext>
            </a:extLst>
          </p:cNvPr>
          <p:cNvSpPr/>
          <p:nvPr userDrawn="1"/>
        </p:nvSpPr>
        <p:spPr>
          <a:xfrm>
            <a:off x="0" y="0"/>
            <a:ext cx="12192000" cy="172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1" name="组合 10">
            <a:extLst>
              <a:ext uri="{FF2B5EF4-FFF2-40B4-BE49-F238E27FC236}">
                <a16:creationId xmlns="" xmlns:a16="http://schemas.microsoft.com/office/drawing/2014/main" id="{723392C6-9B7E-4B4F-8B30-53D5937EF970}"/>
              </a:ext>
            </a:extLst>
          </p:cNvPr>
          <p:cNvGrpSpPr/>
          <p:nvPr userDrawn="1"/>
        </p:nvGrpSpPr>
        <p:grpSpPr>
          <a:xfrm>
            <a:off x="11286600" y="-5748"/>
            <a:ext cx="579247" cy="730144"/>
            <a:chOff x="10991812" y="-5749"/>
            <a:chExt cx="760532" cy="958655"/>
          </a:xfrm>
        </p:grpSpPr>
        <p:sp>
          <p:nvSpPr>
            <p:cNvPr id="12" name="同侧圆角矩形 11">
              <a:extLst>
                <a:ext uri="{FF2B5EF4-FFF2-40B4-BE49-F238E27FC236}">
                  <a16:creationId xmlns="" xmlns:a16="http://schemas.microsoft.com/office/drawing/2014/main" id="{FDDD458D-4BBA-064B-8B70-1B6D4BB2B8FA}"/>
                </a:ext>
              </a:extLst>
            </p:cNvPr>
            <p:cNvSpPr/>
            <p:nvPr/>
          </p:nvSpPr>
          <p:spPr>
            <a:xfrm flipV="1">
              <a:off x="10991812" y="-5749"/>
              <a:ext cx="760532" cy="958655"/>
            </a:xfrm>
            <a:prstGeom prst="round2SameRect">
              <a:avLst>
                <a:gd name="adj1" fmla="val 50000"/>
                <a:gd name="adj2" fmla="val 0"/>
              </a:avLst>
            </a:prstGeom>
            <a:solidFill>
              <a:srgbClr val="2B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任意多边形 3">
              <a:extLst>
                <a:ext uri="{FF2B5EF4-FFF2-40B4-BE49-F238E27FC236}">
                  <a16:creationId xmlns="" xmlns:a16="http://schemas.microsoft.com/office/drawing/2014/main" id="{163A9982-D636-9E4B-A443-EBE8FEB32851}"/>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
        <p:nvSpPr>
          <p:cNvPr id="15" name="任意形状 14">
            <a:extLst>
              <a:ext uri="{FF2B5EF4-FFF2-40B4-BE49-F238E27FC236}">
                <a16:creationId xmlns="" xmlns:a16="http://schemas.microsoft.com/office/drawing/2014/main" id="{41EB2DB9-BAB3-5944-9893-6049A12712F8}"/>
              </a:ext>
            </a:extLst>
          </p:cNvPr>
          <p:cNvSpPr/>
          <p:nvPr userDrawn="1"/>
        </p:nvSpPr>
        <p:spPr>
          <a:xfrm>
            <a:off x="1" y="1501422"/>
            <a:ext cx="12191999" cy="1500947"/>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6" name="圆角矩形 15">
            <a:extLst>
              <a:ext uri="{FF2B5EF4-FFF2-40B4-BE49-F238E27FC236}">
                <a16:creationId xmlns="" xmlns:a16="http://schemas.microsoft.com/office/drawing/2014/main" id="{E0486A5D-7556-7042-BA31-57DC3C31B7F0}"/>
              </a:ext>
            </a:extLst>
          </p:cNvPr>
          <p:cNvSpPr/>
          <p:nvPr userDrawn="1"/>
        </p:nvSpPr>
        <p:spPr>
          <a:xfrm>
            <a:off x="541867" y="1137423"/>
            <a:ext cx="11108267" cy="5286661"/>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任意形状 21">
            <a:extLst>
              <a:ext uri="{FF2B5EF4-FFF2-40B4-BE49-F238E27FC236}">
                <a16:creationId xmlns="" xmlns:a16="http://schemas.microsoft.com/office/drawing/2014/main" id="{9BBE2139-40A7-AB42-86C0-7CEFA6F05077}"/>
              </a:ext>
            </a:extLst>
          </p:cNvPr>
          <p:cNvSpPr/>
          <p:nvPr userDrawn="1"/>
        </p:nvSpPr>
        <p:spPr>
          <a:xfrm>
            <a:off x="0" y="0"/>
            <a:ext cx="1059366" cy="672975"/>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rgbClr val="DAE9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21" name="文本框 20">
            <a:extLst>
              <a:ext uri="{FF2B5EF4-FFF2-40B4-BE49-F238E27FC236}">
                <a16:creationId xmlns:a16="http://schemas.microsoft.com/office/drawing/2014/main" xmlns="" id="{34A3D802-F428-6D44-86DF-1A31D987CEF1}"/>
              </a:ext>
            </a:extLst>
          </p:cNvPr>
          <p:cNvSpPr txBox="1"/>
          <p:nvPr userDrawn="1"/>
        </p:nvSpPr>
        <p:spPr>
          <a:xfrm>
            <a:off x="153110" y="56608"/>
            <a:ext cx="655101" cy="547317"/>
          </a:xfrm>
          <a:custGeom>
            <a:avLst/>
            <a:gdLst/>
            <a:ahLst/>
            <a:cxnLst/>
            <a:rect l="l" t="t" r="r" b="b"/>
            <a:pathLst>
              <a:path w="655101" h="547317">
                <a:moveTo>
                  <a:pt x="60179" y="306086"/>
                </a:moveTo>
                <a:lnTo>
                  <a:pt x="103899" y="306086"/>
                </a:lnTo>
                <a:lnTo>
                  <a:pt x="100298" y="331032"/>
                </a:lnTo>
                <a:lnTo>
                  <a:pt x="130131" y="331032"/>
                </a:lnTo>
                <a:lnTo>
                  <a:pt x="128588" y="343120"/>
                </a:lnTo>
                <a:cubicBezTo>
                  <a:pt x="128073" y="345863"/>
                  <a:pt x="126787" y="348177"/>
                  <a:pt x="124730" y="350063"/>
                </a:cubicBezTo>
                <a:cubicBezTo>
                  <a:pt x="122673" y="351949"/>
                  <a:pt x="120187" y="352892"/>
                  <a:pt x="117272" y="352892"/>
                </a:cubicBezTo>
                <a:lnTo>
                  <a:pt x="97212" y="352892"/>
                </a:lnTo>
                <a:lnTo>
                  <a:pt x="84353" y="445990"/>
                </a:lnTo>
                <a:lnTo>
                  <a:pt x="114443" y="443675"/>
                </a:lnTo>
                <a:lnTo>
                  <a:pt x="112128" y="460649"/>
                </a:lnTo>
                <a:cubicBezTo>
                  <a:pt x="111786" y="462534"/>
                  <a:pt x="110971" y="464078"/>
                  <a:pt x="109685" y="465278"/>
                </a:cubicBezTo>
                <a:cubicBezTo>
                  <a:pt x="108399" y="466478"/>
                  <a:pt x="106899" y="467164"/>
                  <a:pt x="105185" y="467335"/>
                </a:cubicBezTo>
                <a:lnTo>
                  <a:pt x="81010" y="469393"/>
                </a:lnTo>
                <a:lnTo>
                  <a:pt x="74324" y="518256"/>
                </a:lnTo>
                <a:cubicBezTo>
                  <a:pt x="73295" y="526142"/>
                  <a:pt x="69695" y="532829"/>
                  <a:pt x="63522" y="538315"/>
                </a:cubicBezTo>
                <a:cubicBezTo>
                  <a:pt x="57522" y="543630"/>
                  <a:pt x="50664" y="546288"/>
                  <a:pt x="42948" y="546288"/>
                </a:cubicBezTo>
                <a:lnTo>
                  <a:pt x="0" y="546288"/>
                </a:lnTo>
                <a:lnTo>
                  <a:pt x="2829" y="525971"/>
                </a:lnTo>
                <a:lnTo>
                  <a:pt x="12602" y="525971"/>
                </a:lnTo>
                <a:cubicBezTo>
                  <a:pt x="15002" y="525971"/>
                  <a:pt x="17231" y="525114"/>
                  <a:pt x="19288" y="523399"/>
                </a:cubicBezTo>
                <a:cubicBezTo>
                  <a:pt x="21346" y="521513"/>
                  <a:pt x="22546" y="519284"/>
                  <a:pt x="22889" y="516713"/>
                </a:cubicBezTo>
                <a:lnTo>
                  <a:pt x="28804" y="472993"/>
                </a:lnTo>
                <a:lnTo>
                  <a:pt x="772" y="475308"/>
                </a:lnTo>
                <a:lnTo>
                  <a:pt x="2829" y="459620"/>
                </a:lnTo>
                <a:cubicBezTo>
                  <a:pt x="3172" y="457391"/>
                  <a:pt x="4158" y="455548"/>
                  <a:pt x="5787" y="454091"/>
                </a:cubicBezTo>
                <a:cubicBezTo>
                  <a:pt x="7415" y="452633"/>
                  <a:pt x="9344" y="451733"/>
                  <a:pt x="11573" y="451390"/>
                </a:cubicBezTo>
                <a:lnTo>
                  <a:pt x="32147" y="449847"/>
                </a:lnTo>
                <a:lnTo>
                  <a:pt x="45777" y="352892"/>
                </a:lnTo>
                <a:lnTo>
                  <a:pt x="17745" y="352892"/>
                </a:lnTo>
                <a:lnTo>
                  <a:pt x="19545" y="339776"/>
                </a:lnTo>
                <a:cubicBezTo>
                  <a:pt x="19888" y="337205"/>
                  <a:pt x="21003" y="335104"/>
                  <a:pt x="22889" y="333475"/>
                </a:cubicBezTo>
                <a:cubicBezTo>
                  <a:pt x="24775" y="331847"/>
                  <a:pt x="27003" y="331032"/>
                  <a:pt x="29575" y="331032"/>
                </a:cubicBezTo>
                <a:lnTo>
                  <a:pt x="48606" y="331032"/>
                </a:lnTo>
                <a:lnTo>
                  <a:pt x="51178" y="314059"/>
                </a:lnTo>
                <a:cubicBezTo>
                  <a:pt x="51521" y="311658"/>
                  <a:pt x="52550" y="309730"/>
                  <a:pt x="54264" y="308272"/>
                </a:cubicBezTo>
                <a:cubicBezTo>
                  <a:pt x="55979" y="306815"/>
                  <a:pt x="57950" y="306086"/>
                  <a:pt x="60179" y="306086"/>
                </a:cubicBezTo>
                <a:close/>
                <a:moveTo>
                  <a:pt x="373752" y="305572"/>
                </a:moveTo>
                <a:lnTo>
                  <a:pt x="477650" y="305572"/>
                </a:lnTo>
                <a:lnTo>
                  <a:pt x="476364" y="316631"/>
                </a:lnTo>
                <a:cubicBezTo>
                  <a:pt x="475850" y="319374"/>
                  <a:pt x="474693" y="321603"/>
                  <a:pt x="472892" y="323317"/>
                </a:cubicBezTo>
                <a:cubicBezTo>
                  <a:pt x="471092" y="325032"/>
                  <a:pt x="468992" y="325889"/>
                  <a:pt x="466592" y="325889"/>
                </a:cubicBezTo>
                <a:lnTo>
                  <a:pt x="443703" y="325889"/>
                </a:lnTo>
                <a:lnTo>
                  <a:pt x="419014" y="517484"/>
                </a:lnTo>
                <a:lnTo>
                  <a:pt x="450647" y="514655"/>
                </a:lnTo>
                <a:lnTo>
                  <a:pt x="449104" y="528543"/>
                </a:lnTo>
                <a:cubicBezTo>
                  <a:pt x="448761" y="530943"/>
                  <a:pt x="447818" y="532915"/>
                  <a:pt x="446275" y="534458"/>
                </a:cubicBezTo>
                <a:cubicBezTo>
                  <a:pt x="444732" y="536001"/>
                  <a:pt x="442846" y="536858"/>
                  <a:pt x="440617" y="537030"/>
                </a:cubicBezTo>
                <a:lnTo>
                  <a:pt x="334147" y="546031"/>
                </a:lnTo>
                <a:lnTo>
                  <a:pt x="335947" y="532400"/>
                </a:lnTo>
                <a:cubicBezTo>
                  <a:pt x="336290" y="530000"/>
                  <a:pt x="337233" y="527986"/>
                  <a:pt x="338776" y="526357"/>
                </a:cubicBezTo>
                <a:cubicBezTo>
                  <a:pt x="340319" y="524728"/>
                  <a:pt x="342205" y="523828"/>
                  <a:pt x="344434" y="523656"/>
                </a:cubicBezTo>
                <a:lnTo>
                  <a:pt x="368608" y="521342"/>
                </a:lnTo>
                <a:lnTo>
                  <a:pt x="393811" y="325889"/>
                </a:lnTo>
                <a:lnTo>
                  <a:pt x="362436" y="325889"/>
                </a:lnTo>
                <a:lnTo>
                  <a:pt x="363979" y="314830"/>
                </a:lnTo>
                <a:cubicBezTo>
                  <a:pt x="364322" y="312087"/>
                  <a:pt x="365393" y="309858"/>
                  <a:pt x="367194" y="308144"/>
                </a:cubicBezTo>
                <a:cubicBezTo>
                  <a:pt x="368994" y="306429"/>
                  <a:pt x="371180" y="305572"/>
                  <a:pt x="373752" y="305572"/>
                </a:cubicBezTo>
                <a:close/>
                <a:moveTo>
                  <a:pt x="501310" y="304801"/>
                </a:moveTo>
                <a:lnTo>
                  <a:pt x="655101" y="304801"/>
                </a:lnTo>
                <a:lnTo>
                  <a:pt x="654329" y="310973"/>
                </a:lnTo>
                <a:cubicBezTo>
                  <a:pt x="653644" y="315259"/>
                  <a:pt x="651886" y="318774"/>
                  <a:pt x="649057" y="321517"/>
                </a:cubicBezTo>
                <a:cubicBezTo>
                  <a:pt x="646229" y="324260"/>
                  <a:pt x="642842" y="325632"/>
                  <a:pt x="638899" y="325632"/>
                </a:cubicBezTo>
                <a:lnTo>
                  <a:pt x="556089" y="325632"/>
                </a:lnTo>
                <a:lnTo>
                  <a:pt x="541172" y="395069"/>
                </a:lnTo>
                <a:lnTo>
                  <a:pt x="628612" y="395069"/>
                </a:lnTo>
                <a:cubicBezTo>
                  <a:pt x="631012" y="395069"/>
                  <a:pt x="632984" y="396055"/>
                  <a:pt x="634527" y="398026"/>
                </a:cubicBezTo>
                <a:cubicBezTo>
                  <a:pt x="636070" y="399998"/>
                  <a:pt x="636670" y="402270"/>
                  <a:pt x="636327" y="404842"/>
                </a:cubicBezTo>
                <a:lnTo>
                  <a:pt x="622440" y="512084"/>
                </a:lnTo>
                <a:cubicBezTo>
                  <a:pt x="620897" y="524085"/>
                  <a:pt x="617211" y="533000"/>
                  <a:pt x="611381" y="538830"/>
                </a:cubicBezTo>
                <a:cubicBezTo>
                  <a:pt x="605552" y="544488"/>
                  <a:pt x="597065" y="547317"/>
                  <a:pt x="585921" y="547317"/>
                </a:cubicBezTo>
                <a:lnTo>
                  <a:pt x="501053" y="547317"/>
                </a:lnTo>
                <a:lnTo>
                  <a:pt x="501053" y="547059"/>
                </a:lnTo>
                <a:cubicBezTo>
                  <a:pt x="501910" y="541402"/>
                  <a:pt x="504268" y="536729"/>
                  <a:pt x="508125" y="533043"/>
                </a:cubicBezTo>
                <a:cubicBezTo>
                  <a:pt x="511983" y="529357"/>
                  <a:pt x="516484" y="527514"/>
                  <a:pt x="521627" y="527514"/>
                </a:cubicBezTo>
                <a:lnTo>
                  <a:pt x="562004" y="527514"/>
                </a:lnTo>
                <a:cubicBezTo>
                  <a:pt x="564233" y="527514"/>
                  <a:pt x="566376" y="526571"/>
                  <a:pt x="568433" y="524685"/>
                </a:cubicBezTo>
                <a:cubicBezTo>
                  <a:pt x="570491" y="522799"/>
                  <a:pt x="571691" y="520570"/>
                  <a:pt x="572034" y="517999"/>
                </a:cubicBezTo>
                <a:lnTo>
                  <a:pt x="585150" y="415900"/>
                </a:lnTo>
                <a:lnTo>
                  <a:pt x="486651" y="415900"/>
                </a:lnTo>
                <a:lnTo>
                  <a:pt x="506968" y="325632"/>
                </a:lnTo>
                <a:lnTo>
                  <a:pt x="485108" y="325632"/>
                </a:lnTo>
                <a:lnTo>
                  <a:pt x="485880" y="319459"/>
                </a:lnTo>
                <a:cubicBezTo>
                  <a:pt x="486566" y="315173"/>
                  <a:pt x="488323" y="311658"/>
                  <a:pt x="491152" y="308915"/>
                </a:cubicBezTo>
                <a:cubicBezTo>
                  <a:pt x="493981" y="306172"/>
                  <a:pt x="497367" y="304801"/>
                  <a:pt x="501310" y="304801"/>
                </a:cubicBezTo>
                <a:close/>
                <a:moveTo>
                  <a:pt x="214998" y="304801"/>
                </a:moveTo>
                <a:lnTo>
                  <a:pt x="260004" y="304801"/>
                </a:lnTo>
                <a:lnTo>
                  <a:pt x="257947" y="318431"/>
                </a:lnTo>
                <a:lnTo>
                  <a:pt x="323269" y="318431"/>
                </a:lnTo>
                <a:lnTo>
                  <a:pt x="321212" y="333861"/>
                </a:lnTo>
                <a:cubicBezTo>
                  <a:pt x="320869" y="335919"/>
                  <a:pt x="319926" y="337633"/>
                  <a:pt x="318383" y="339005"/>
                </a:cubicBezTo>
                <a:cubicBezTo>
                  <a:pt x="316840" y="340376"/>
                  <a:pt x="314954" y="341062"/>
                  <a:pt x="312725" y="341062"/>
                </a:cubicBezTo>
                <a:lnTo>
                  <a:pt x="254861" y="341062"/>
                </a:lnTo>
                <a:lnTo>
                  <a:pt x="249974" y="373209"/>
                </a:lnTo>
                <a:lnTo>
                  <a:pt x="311439" y="373209"/>
                </a:lnTo>
                <a:lnTo>
                  <a:pt x="307839" y="399184"/>
                </a:lnTo>
                <a:lnTo>
                  <a:pt x="242002" y="472221"/>
                </a:lnTo>
                <a:lnTo>
                  <a:pt x="292408" y="547317"/>
                </a:lnTo>
                <a:lnTo>
                  <a:pt x="254089" y="547317"/>
                </a:lnTo>
                <a:cubicBezTo>
                  <a:pt x="240373" y="547317"/>
                  <a:pt x="228972" y="541316"/>
                  <a:pt x="219885" y="529314"/>
                </a:cubicBezTo>
                <a:lnTo>
                  <a:pt x="206254" y="509512"/>
                </a:lnTo>
                <a:lnTo>
                  <a:pt x="182337" y="536258"/>
                </a:lnTo>
                <a:cubicBezTo>
                  <a:pt x="175136" y="543630"/>
                  <a:pt x="166821" y="547317"/>
                  <a:pt x="157391" y="547317"/>
                </a:cubicBezTo>
                <a:lnTo>
                  <a:pt x="108271" y="547317"/>
                </a:lnTo>
                <a:lnTo>
                  <a:pt x="177451" y="470164"/>
                </a:lnTo>
                <a:lnTo>
                  <a:pt x="131417" y="407670"/>
                </a:lnTo>
                <a:lnTo>
                  <a:pt x="185938" y="407670"/>
                </a:lnTo>
                <a:cubicBezTo>
                  <a:pt x="189024" y="407670"/>
                  <a:pt x="191596" y="409042"/>
                  <a:pt x="193653" y="411785"/>
                </a:cubicBezTo>
                <a:lnTo>
                  <a:pt x="211912" y="436474"/>
                </a:lnTo>
                <a:lnTo>
                  <a:pt x="248945" y="393526"/>
                </a:lnTo>
                <a:lnTo>
                  <a:pt x="135017" y="393526"/>
                </a:lnTo>
                <a:lnTo>
                  <a:pt x="137074" y="379124"/>
                </a:lnTo>
                <a:cubicBezTo>
                  <a:pt x="137246" y="377410"/>
                  <a:pt x="138017" y="375995"/>
                  <a:pt x="139389" y="374881"/>
                </a:cubicBezTo>
                <a:cubicBezTo>
                  <a:pt x="140761" y="373766"/>
                  <a:pt x="142304" y="373209"/>
                  <a:pt x="144018" y="373209"/>
                </a:cubicBezTo>
                <a:lnTo>
                  <a:pt x="198282" y="373209"/>
                </a:lnTo>
                <a:lnTo>
                  <a:pt x="203168" y="341062"/>
                </a:lnTo>
                <a:lnTo>
                  <a:pt x="137846" y="341062"/>
                </a:lnTo>
                <a:lnTo>
                  <a:pt x="139903" y="326146"/>
                </a:lnTo>
                <a:cubicBezTo>
                  <a:pt x="140246" y="323917"/>
                  <a:pt x="141232" y="322074"/>
                  <a:pt x="142861" y="320617"/>
                </a:cubicBezTo>
                <a:cubicBezTo>
                  <a:pt x="144490" y="319159"/>
                  <a:pt x="146418" y="318431"/>
                  <a:pt x="148647" y="318431"/>
                </a:cubicBezTo>
                <a:lnTo>
                  <a:pt x="206254" y="318431"/>
                </a:lnTo>
                <a:lnTo>
                  <a:pt x="207283" y="311744"/>
                </a:lnTo>
                <a:cubicBezTo>
                  <a:pt x="207626" y="309687"/>
                  <a:pt x="208526" y="308015"/>
                  <a:pt x="209983" y="306729"/>
                </a:cubicBezTo>
                <a:cubicBezTo>
                  <a:pt x="211441" y="305443"/>
                  <a:pt x="213112" y="304801"/>
                  <a:pt x="214998" y="304801"/>
                </a:cubicBezTo>
                <a:close/>
                <a:moveTo>
                  <a:pt x="366808" y="94641"/>
                </a:moveTo>
                <a:lnTo>
                  <a:pt x="415928" y="94641"/>
                </a:lnTo>
                <a:lnTo>
                  <a:pt x="390211" y="218342"/>
                </a:lnTo>
                <a:cubicBezTo>
                  <a:pt x="388668" y="225200"/>
                  <a:pt x="385410" y="230858"/>
                  <a:pt x="380438" y="235316"/>
                </a:cubicBezTo>
                <a:cubicBezTo>
                  <a:pt x="375466" y="239602"/>
                  <a:pt x="369980" y="241745"/>
                  <a:pt x="363979" y="241745"/>
                </a:cubicBezTo>
                <a:lnTo>
                  <a:pt x="337233" y="241745"/>
                </a:lnTo>
                <a:close/>
                <a:moveTo>
                  <a:pt x="117786" y="62751"/>
                </a:moveTo>
                <a:lnTo>
                  <a:pt x="308096" y="62751"/>
                </a:lnTo>
                <a:lnTo>
                  <a:pt x="288036" y="213456"/>
                </a:lnTo>
                <a:cubicBezTo>
                  <a:pt x="287007" y="221342"/>
                  <a:pt x="283578" y="228115"/>
                  <a:pt x="277749" y="233773"/>
                </a:cubicBezTo>
                <a:cubicBezTo>
                  <a:pt x="271920" y="239602"/>
                  <a:pt x="265319" y="242517"/>
                  <a:pt x="257947" y="242517"/>
                </a:cubicBezTo>
                <a:lnTo>
                  <a:pt x="174365" y="242517"/>
                </a:lnTo>
                <a:lnTo>
                  <a:pt x="174622" y="240202"/>
                </a:lnTo>
                <a:cubicBezTo>
                  <a:pt x="175479" y="234716"/>
                  <a:pt x="177837" y="230215"/>
                  <a:pt x="181694" y="226700"/>
                </a:cubicBezTo>
                <a:cubicBezTo>
                  <a:pt x="185552" y="223186"/>
                  <a:pt x="190052" y="221428"/>
                  <a:pt x="195196" y="221428"/>
                </a:cubicBezTo>
                <a:lnTo>
                  <a:pt x="227857" y="221428"/>
                </a:lnTo>
                <a:cubicBezTo>
                  <a:pt x="230429" y="221428"/>
                  <a:pt x="232743" y="220399"/>
                  <a:pt x="234801" y="218342"/>
                </a:cubicBezTo>
                <a:cubicBezTo>
                  <a:pt x="236858" y="216456"/>
                  <a:pt x="238058" y="214227"/>
                  <a:pt x="238401" y="211656"/>
                </a:cubicBezTo>
                <a:lnTo>
                  <a:pt x="255632" y="83582"/>
                </a:lnTo>
                <a:lnTo>
                  <a:pt x="111357" y="83582"/>
                </a:lnTo>
                <a:close/>
                <a:moveTo>
                  <a:pt x="362693" y="47321"/>
                </a:moveTo>
                <a:lnTo>
                  <a:pt x="420557" y="58379"/>
                </a:lnTo>
                <a:lnTo>
                  <a:pt x="417471" y="82296"/>
                </a:lnTo>
                <a:lnTo>
                  <a:pt x="372466" y="73553"/>
                </a:lnTo>
                <a:cubicBezTo>
                  <a:pt x="368694" y="72695"/>
                  <a:pt x="365779" y="70724"/>
                  <a:pt x="363722" y="67638"/>
                </a:cubicBezTo>
                <a:cubicBezTo>
                  <a:pt x="361664" y="64380"/>
                  <a:pt x="360893" y="60522"/>
                  <a:pt x="361407" y="56065"/>
                </a:cubicBezTo>
                <a:close/>
                <a:moveTo>
                  <a:pt x="367836" y="4887"/>
                </a:moveTo>
                <a:lnTo>
                  <a:pt x="425958" y="16202"/>
                </a:lnTo>
                <a:lnTo>
                  <a:pt x="422872" y="39863"/>
                </a:lnTo>
                <a:lnTo>
                  <a:pt x="377866" y="31119"/>
                </a:lnTo>
                <a:cubicBezTo>
                  <a:pt x="374094" y="30261"/>
                  <a:pt x="371180" y="28204"/>
                  <a:pt x="369122" y="24946"/>
                </a:cubicBezTo>
                <a:cubicBezTo>
                  <a:pt x="367236" y="21860"/>
                  <a:pt x="366551" y="18174"/>
                  <a:pt x="367065" y="13888"/>
                </a:cubicBezTo>
                <a:close/>
                <a:moveTo>
                  <a:pt x="533972" y="0"/>
                </a:moveTo>
                <a:lnTo>
                  <a:pt x="576920" y="0"/>
                </a:lnTo>
                <a:lnTo>
                  <a:pt x="574348" y="19546"/>
                </a:lnTo>
                <a:lnTo>
                  <a:pt x="652787" y="19546"/>
                </a:lnTo>
                <a:lnTo>
                  <a:pt x="650986" y="34205"/>
                </a:lnTo>
                <a:cubicBezTo>
                  <a:pt x="650472" y="36948"/>
                  <a:pt x="649143" y="39263"/>
                  <a:pt x="647000" y="41148"/>
                </a:cubicBezTo>
                <a:cubicBezTo>
                  <a:pt x="644857" y="43034"/>
                  <a:pt x="642414" y="43977"/>
                  <a:pt x="639671" y="43977"/>
                </a:cubicBezTo>
                <a:lnTo>
                  <a:pt x="570748" y="43977"/>
                </a:lnTo>
                <a:lnTo>
                  <a:pt x="564575" y="88469"/>
                </a:lnTo>
                <a:lnTo>
                  <a:pt x="648414" y="88469"/>
                </a:lnTo>
                <a:lnTo>
                  <a:pt x="646357" y="103128"/>
                </a:lnTo>
                <a:cubicBezTo>
                  <a:pt x="645843" y="107071"/>
                  <a:pt x="644085" y="110371"/>
                  <a:pt x="641085" y="113029"/>
                </a:cubicBezTo>
                <a:cubicBezTo>
                  <a:pt x="638085" y="115686"/>
                  <a:pt x="634613" y="117015"/>
                  <a:pt x="630669" y="117015"/>
                </a:cubicBezTo>
                <a:lnTo>
                  <a:pt x="509026" y="117015"/>
                </a:lnTo>
                <a:lnTo>
                  <a:pt x="477393" y="199054"/>
                </a:lnTo>
                <a:cubicBezTo>
                  <a:pt x="476707" y="201283"/>
                  <a:pt x="476793" y="203254"/>
                  <a:pt x="477650" y="204969"/>
                </a:cubicBezTo>
                <a:cubicBezTo>
                  <a:pt x="478679" y="206683"/>
                  <a:pt x="480308" y="207541"/>
                  <a:pt x="482537" y="207541"/>
                </a:cubicBezTo>
                <a:lnTo>
                  <a:pt x="571519" y="202140"/>
                </a:lnTo>
                <a:lnTo>
                  <a:pt x="569719" y="133731"/>
                </a:lnTo>
                <a:lnTo>
                  <a:pt x="602123" y="133731"/>
                </a:lnTo>
                <a:cubicBezTo>
                  <a:pt x="608124" y="133731"/>
                  <a:pt x="613096" y="135617"/>
                  <a:pt x="617039" y="139389"/>
                </a:cubicBezTo>
                <a:cubicBezTo>
                  <a:pt x="620982" y="143161"/>
                  <a:pt x="623126" y="148048"/>
                  <a:pt x="623468" y="154048"/>
                </a:cubicBezTo>
                <a:lnTo>
                  <a:pt x="625783" y="241745"/>
                </a:lnTo>
                <a:lnTo>
                  <a:pt x="578206" y="241745"/>
                </a:lnTo>
                <a:cubicBezTo>
                  <a:pt x="576491" y="241745"/>
                  <a:pt x="575077" y="241231"/>
                  <a:pt x="573962" y="240202"/>
                </a:cubicBezTo>
                <a:cubicBezTo>
                  <a:pt x="572848" y="239173"/>
                  <a:pt x="572291" y="237802"/>
                  <a:pt x="572291" y="236087"/>
                </a:cubicBezTo>
                <a:lnTo>
                  <a:pt x="572034" y="230944"/>
                </a:lnTo>
                <a:lnTo>
                  <a:pt x="430587" y="240973"/>
                </a:lnTo>
                <a:cubicBezTo>
                  <a:pt x="424244" y="241488"/>
                  <a:pt x="419357" y="239088"/>
                  <a:pt x="415928" y="233773"/>
                </a:cubicBezTo>
                <a:cubicBezTo>
                  <a:pt x="414214" y="231201"/>
                  <a:pt x="413357" y="228458"/>
                  <a:pt x="413357" y="225543"/>
                </a:cubicBezTo>
                <a:cubicBezTo>
                  <a:pt x="413528" y="222628"/>
                  <a:pt x="414128" y="219628"/>
                  <a:pt x="415157" y="216542"/>
                </a:cubicBezTo>
                <a:lnTo>
                  <a:pt x="455276" y="117015"/>
                </a:lnTo>
                <a:lnTo>
                  <a:pt x="423129" y="117015"/>
                </a:lnTo>
                <a:lnTo>
                  <a:pt x="425444" y="101585"/>
                </a:lnTo>
                <a:cubicBezTo>
                  <a:pt x="425958" y="97984"/>
                  <a:pt x="427673" y="94898"/>
                  <a:pt x="430587" y="92326"/>
                </a:cubicBezTo>
                <a:cubicBezTo>
                  <a:pt x="433502" y="89755"/>
                  <a:pt x="436759" y="88469"/>
                  <a:pt x="440360" y="88469"/>
                </a:cubicBezTo>
                <a:lnTo>
                  <a:pt x="511340" y="88469"/>
                </a:lnTo>
                <a:lnTo>
                  <a:pt x="517512" y="43977"/>
                </a:lnTo>
                <a:lnTo>
                  <a:pt x="438560" y="43977"/>
                </a:lnTo>
                <a:lnTo>
                  <a:pt x="440360" y="30090"/>
                </a:lnTo>
                <a:cubicBezTo>
                  <a:pt x="440874" y="27175"/>
                  <a:pt x="442289" y="24689"/>
                  <a:pt x="444603" y="22632"/>
                </a:cubicBezTo>
                <a:cubicBezTo>
                  <a:pt x="446918" y="20574"/>
                  <a:pt x="449532" y="19546"/>
                  <a:pt x="452447" y="19546"/>
                </a:cubicBezTo>
                <a:lnTo>
                  <a:pt x="520856" y="19546"/>
                </a:lnTo>
                <a:lnTo>
                  <a:pt x="522142" y="10030"/>
                </a:lnTo>
                <a:cubicBezTo>
                  <a:pt x="522656" y="7116"/>
                  <a:pt x="524028" y="4715"/>
                  <a:pt x="526256" y="2829"/>
                </a:cubicBezTo>
                <a:cubicBezTo>
                  <a:pt x="528485" y="943"/>
                  <a:pt x="531057" y="0"/>
                  <a:pt x="533972" y="0"/>
                </a:cubicBezTo>
                <a:close/>
                <a:moveTo>
                  <a:pt x="150962" y="0"/>
                </a:moveTo>
                <a:lnTo>
                  <a:pt x="190824" y="0"/>
                </a:lnTo>
                <a:cubicBezTo>
                  <a:pt x="194082" y="0"/>
                  <a:pt x="196739" y="1244"/>
                  <a:pt x="198796" y="3730"/>
                </a:cubicBezTo>
                <a:cubicBezTo>
                  <a:pt x="200854" y="6216"/>
                  <a:pt x="201625" y="9173"/>
                  <a:pt x="201111" y="12602"/>
                </a:cubicBezTo>
                <a:lnTo>
                  <a:pt x="323012" y="12602"/>
                </a:lnTo>
                <a:lnTo>
                  <a:pt x="321726" y="20574"/>
                </a:lnTo>
                <a:cubicBezTo>
                  <a:pt x="321212" y="24346"/>
                  <a:pt x="319626" y="27432"/>
                  <a:pt x="316968" y="29833"/>
                </a:cubicBezTo>
                <a:cubicBezTo>
                  <a:pt x="314311" y="32233"/>
                  <a:pt x="311268" y="33433"/>
                  <a:pt x="307839" y="33433"/>
                </a:cubicBezTo>
                <a:lnTo>
                  <a:pt x="119329" y="33433"/>
                </a:lnTo>
                <a:lnTo>
                  <a:pt x="68409" y="191082"/>
                </a:lnTo>
                <a:cubicBezTo>
                  <a:pt x="53835" y="225372"/>
                  <a:pt x="31033" y="242517"/>
                  <a:pt x="0" y="242517"/>
                </a:cubicBezTo>
                <a:lnTo>
                  <a:pt x="67637" y="33433"/>
                </a:lnTo>
                <a:lnTo>
                  <a:pt x="24946" y="33433"/>
                </a:lnTo>
                <a:lnTo>
                  <a:pt x="26232" y="22889"/>
                </a:lnTo>
                <a:cubicBezTo>
                  <a:pt x="26746" y="19803"/>
                  <a:pt x="28075" y="17317"/>
                  <a:pt x="30218" y="15431"/>
                </a:cubicBezTo>
                <a:cubicBezTo>
                  <a:pt x="32361" y="13545"/>
                  <a:pt x="34804" y="12602"/>
                  <a:pt x="37548" y="12602"/>
                </a:cubicBezTo>
                <a:lnTo>
                  <a:pt x="149419" y="12602"/>
                </a:lnTo>
                <a:close/>
              </a:path>
            </a:pathLst>
          </a:custGeom>
          <a:solidFill>
            <a:schemeClr val="tx1">
              <a:lumMod val="65000"/>
              <a:lumOff val="3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00000"/>
              </a:lnSpc>
              <a:spcBef>
                <a:spcPts val="0"/>
              </a:spcBef>
            </a:pPr>
            <a:endParaRPr kumimoji="1" lang="zh-CN" altLang="en-US" sz="2000" dirty="0">
              <a:solidFill>
                <a:schemeClr val="tx1">
                  <a:lumMod val="65000"/>
                  <a:lumOff val="3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1429319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矩形 14"/>
          <p:cNvSpPr/>
          <p:nvPr userDrawn="1"/>
        </p:nvSpPr>
        <p:spPr>
          <a:xfrm>
            <a:off x="0" y="0"/>
            <a:ext cx="12192000" cy="6858000"/>
          </a:xfrm>
          <a:prstGeom prst="rect">
            <a:avLst/>
          </a:prstGeom>
          <a:blipFill dpi="0" rotWithShape="1">
            <a:blip r:embed="rId10">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a:extLst>
              <a:ext uri="{FF2B5EF4-FFF2-40B4-BE49-F238E27FC236}">
                <a16:creationId xmlns="" xmlns:a16="http://schemas.microsoft.com/office/drawing/2014/main" id="{1B271C15-24C3-BE4A-938C-0481F4D67C24}"/>
              </a:ext>
            </a:extLst>
          </p:cNvPr>
          <p:cNvSpPr/>
          <p:nvPr/>
        </p:nvSpPr>
        <p:spPr>
          <a:xfrm flipV="1">
            <a:off x="11286600" y="-5748"/>
            <a:ext cx="579247" cy="730144"/>
          </a:xfrm>
          <a:prstGeom prst="round2SameRect">
            <a:avLst>
              <a:gd name="adj1" fmla="val 50000"/>
              <a:gd name="adj2" fmla="val 0"/>
            </a:avLst>
          </a:prstGeom>
          <a:solidFill>
            <a:srgbClr val="2B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E7797AED-A8B7-564D-B773-DF04928253E6}"/>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9" r:id="rId3"/>
    <p:sldLayoutId id="2147483655" r:id="rId4"/>
    <p:sldLayoutId id="2147483656" r:id="rId5"/>
    <p:sldLayoutId id="2147483657" r:id="rId6"/>
    <p:sldLayoutId id="2147483660" r:id="rId7"/>
    <p:sldLayoutId id="2147483658"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6.png"/><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6.png"/><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6.pn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7.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6.pn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7.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7.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7.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7.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7.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8.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8.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9.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9.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9.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6.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9.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0.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8.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0.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3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0.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0.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18"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1.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18" Type="http://schemas.openxmlformats.org/officeDocument/2006/relationships/image" Target="../media/image12.png"/><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1.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2.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3.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3.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6.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3.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3.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8.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3.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4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4.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4.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5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4.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5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5.xml"/><Relationship Id="rId12" Type="http://schemas.openxmlformats.org/officeDocument/2006/relationships/slide" Target="slide43.xml"/><Relationship Id="rId17" Type="http://schemas.openxmlformats.org/officeDocument/2006/relationships/image" Target="../media/image14.png"/><Relationship Id="rId2" Type="http://schemas.openxmlformats.org/officeDocument/2006/relationships/slide" Target="slide29.xml"/><Relationship Id="rId16"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slide" Target="slide32.xml"/><Relationship Id="rId15" Type="http://schemas.openxmlformats.org/officeDocument/2006/relationships/slide" Target="slide47.xml"/><Relationship Id="rId10" Type="http://schemas.openxmlformats.org/officeDocument/2006/relationships/slide" Target="slide39.xml"/><Relationship Id="rId4" Type="http://schemas.openxmlformats.org/officeDocument/2006/relationships/slide" Target="slide31.xml"/><Relationship Id="rId9" Type="http://schemas.openxmlformats.org/officeDocument/2006/relationships/slide" Target="slide37.xml"/><Relationship Id="rId14" Type="http://schemas.openxmlformats.org/officeDocument/2006/relationships/slide" Target="slide46.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27026" b="26766"/>
          <a:stretch/>
        </p:blipFill>
        <p:spPr>
          <a:xfrm>
            <a:off x="0" y="1844824"/>
            <a:ext cx="12189600" cy="3168352"/>
          </a:xfrm>
          <a:prstGeom prst="rect">
            <a:avLst/>
          </a:prstGeom>
        </p:spPr>
      </p:pic>
      <p:pic>
        <p:nvPicPr>
          <p:cNvPr id="7" name="图片 6"/>
          <p:cNvPicPr>
            <a:picLocks noChangeAspect="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61835" y="222837"/>
            <a:ext cx="3596952" cy="652329"/>
          </a:xfrm>
          <a:prstGeom prst="rect">
            <a:avLst/>
          </a:prstGeom>
        </p:spPr>
      </p:pic>
      <p:sp>
        <p:nvSpPr>
          <p:cNvPr id="18" name="标题 1">
            <a:extLst>
              <a:ext uri="{FF2B5EF4-FFF2-40B4-BE49-F238E27FC236}">
                <a16:creationId xmlns:a16="http://schemas.microsoft.com/office/drawing/2014/main" xmlns="" id="{322A6B15-2E76-455A-9DAC-24409D258021}"/>
              </a:ext>
            </a:extLst>
          </p:cNvPr>
          <p:cNvSpPr txBox="1">
            <a:spLocks/>
          </p:cNvSpPr>
          <p:nvPr/>
        </p:nvSpPr>
        <p:spPr>
          <a:xfrm>
            <a:off x="1524000" y="2625131"/>
            <a:ext cx="9144000" cy="128887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00000"/>
              </a:lnSpc>
            </a:pPr>
            <a:r>
              <a:rPr lang="zh-CN" altLang="en-US" sz="6600" b="1" dirty="0">
                <a:solidFill>
                  <a:schemeClr val="bg1"/>
                </a:solidFill>
              </a:rPr>
              <a:t>工业区位因素及其变化</a:t>
            </a:r>
          </a:p>
        </p:txBody>
      </p:sp>
      <p:sp>
        <p:nvSpPr>
          <p:cNvPr id="19" name="副标题 2">
            <a:extLst>
              <a:ext uri="{FF2B5EF4-FFF2-40B4-BE49-F238E27FC236}">
                <a16:creationId xmlns:a16="http://schemas.microsoft.com/office/drawing/2014/main" xmlns="" id="{52C4449A-F464-4D7F-BEC9-4DBC80644CF4}"/>
              </a:ext>
            </a:extLst>
          </p:cNvPr>
          <p:cNvSpPr txBox="1">
            <a:spLocks/>
          </p:cNvSpPr>
          <p:nvPr/>
        </p:nvSpPr>
        <p:spPr>
          <a:xfrm>
            <a:off x="5209309" y="1540667"/>
            <a:ext cx="1773382" cy="620466"/>
          </a:xfrm>
          <a:prstGeom prst="roundRect">
            <a:avLst>
              <a:gd name="adj" fmla="val 50000"/>
            </a:avLst>
          </a:prstGeom>
          <a:solidFill>
            <a:srgbClr val="2FC4DA"/>
          </a:solidFill>
          <a:ln>
            <a:no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dirty="0" smtClean="0">
                <a:solidFill>
                  <a:schemeClr val="bg1"/>
                </a:solidFill>
                <a:latin typeface="KaiTi" panose="02010609060101010101" pitchFamily="49" charset="-122"/>
                <a:ea typeface="KaiTi" panose="02010609060101010101" pitchFamily="49" charset="-122"/>
              </a:rPr>
              <a:t>第</a:t>
            </a:r>
            <a:r>
              <a:rPr lang="en-US" altLang="zh-CN" dirty="0" smtClean="0">
                <a:solidFill>
                  <a:schemeClr val="bg1"/>
                </a:solidFill>
                <a:latin typeface="KaiTi" panose="02010609060101010101" pitchFamily="49" charset="-122"/>
                <a:ea typeface="KaiTi" panose="02010609060101010101" pitchFamily="49" charset="-122"/>
              </a:rPr>
              <a:t>2</a:t>
            </a:r>
            <a:r>
              <a:rPr lang="zh-CN" altLang="en-US" dirty="0" smtClean="0">
                <a:solidFill>
                  <a:schemeClr val="bg1"/>
                </a:solidFill>
                <a:latin typeface="KaiTi" panose="02010609060101010101" pitchFamily="49" charset="-122"/>
                <a:ea typeface="KaiTi" panose="02010609060101010101" pitchFamily="49" charset="-122"/>
              </a:rPr>
              <a:t>讲</a:t>
            </a:r>
            <a:endParaRPr lang="zh-CN" altLang="en-US" dirty="0">
              <a:solidFill>
                <a:schemeClr val="bg1"/>
              </a:solidFill>
              <a:latin typeface="KaiTi" panose="02010609060101010101" pitchFamily="49" charset="-122"/>
              <a:ea typeface="KaiTi" panose="02010609060101010101" pitchFamily="49" charset="-122"/>
            </a:endParaRPr>
          </a:p>
        </p:txBody>
      </p:sp>
      <p:sp>
        <p:nvSpPr>
          <p:cNvPr id="28" name="矩形 27"/>
          <p:cNvSpPr/>
          <p:nvPr/>
        </p:nvSpPr>
        <p:spPr>
          <a:xfrm>
            <a:off x="4585010" y="4078233"/>
            <a:ext cx="3021981" cy="430887"/>
          </a:xfrm>
          <a:prstGeom prst="rect">
            <a:avLst/>
          </a:prstGeom>
        </p:spPr>
        <p:txBody>
          <a:bodyPr wrap="none">
            <a:spAutoFit/>
          </a:bodyPr>
          <a:lstStyle/>
          <a:p>
            <a:r>
              <a:rPr lang="zh-CN" altLang="en-US" sz="2200" b="1" dirty="0" smtClean="0">
                <a:solidFill>
                  <a:schemeClr val="bg1"/>
                </a:solidFill>
                <a:latin typeface="黑体" panose="02010609060101010101" pitchFamily="49" charset="-122"/>
                <a:ea typeface="黑体" panose="02010609060101010101" pitchFamily="49" charset="-122"/>
              </a:rPr>
              <a:t>第三章　产业区位因素</a:t>
            </a:r>
            <a:endParaRPr lang="zh-CN" altLang="en-US" sz="22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基础知识梳理</a:t>
            </a:r>
            <a:endParaRPr lang="zh-CN" altLang="zh-CN" sz="2400" b="1" dirty="0">
              <a:solidFill>
                <a:prstClr val="black"/>
              </a:solidFill>
              <a:latin typeface="黑体" panose="02010609060101010101" pitchFamily="49" charset="-122"/>
              <a:ea typeface="黑体" panose="02010609060101010101" pitchFamily="49" charset="-122"/>
            </a:endParaRP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smtClean="0">
                <a:solidFill>
                  <a:schemeClr val="tx1"/>
                </a:solidFill>
                <a:latin typeface="微软雅黑" pitchFamily="34" charset="-122"/>
                <a:ea typeface="微软雅黑" pitchFamily="34" charset="-122"/>
              </a:rPr>
              <a:t>夯基</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22523" y="1556792"/>
            <a:ext cx="6096000" cy="580415"/>
          </a:xfrm>
          <a:prstGeom prst="rect">
            <a:avLst/>
          </a:prstGeom>
        </p:spPr>
        <p:txBody>
          <a:bodyPr>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考虑污染类型</a:t>
            </a:r>
            <a:endParaRPr lang="zh-CN" altLang="en-US" sz="2400" dirty="0"/>
          </a:p>
        </p:txBody>
      </p:sp>
      <p:graphicFrame>
        <p:nvGraphicFramePr>
          <p:cNvPr id="8" name="表格 7"/>
          <p:cNvGraphicFramePr>
            <a:graphicFrameLocks noGrp="1"/>
          </p:cNvGraphicFramePr>
          <p:nvPr>
            <p:extLst>
              <p:ext uri="{D42A27DB-BD31-4B8C-83A1-F6EECF244321}">
                <p14:modId xmlns:p14="http://schemas.microsoft.com/office/powerpoint/2010/main" val="3640572099"/>
              </p:ext>
            </p:extLst>
          </p:nvPr>
        </p:nvGraphicFramePr>
        <p:xfrm>
          <a:off x="538414" y="2212969"/>
          <a:ext cx="11246217" cy="4026121"/>
        </p:xfrm>
        <a:graphic>
          <a:graphicData uri="http://schemas.openxmlformats.org/drawingml/2006/table">
            <a:tbl>
              <a:tblPr/>
              <a:tblGrid>
                <a:gridCol w="7717826"/>
                <a:gridCol w="3528391"/>
              </a:tblGrid>
              <a:tr h="36714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区位选择要求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典例</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8561">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已知主导风向，则应布局在当地主导风向的下风向；季风气候区，则应布局在与当地盛行风向垂直的郊外；已知最小风频，则应布局在最小风频的上风向</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水泥厂、酿造厂、火电厂、钢铁厂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281">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水污染严重的工厂，污水排放口应远离水源地及河流上游，尽量布局在河流下游</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印染厂、造纸厂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281">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固体废弃物污染严重的工厂，要远离农田和居民区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钢铁厂、火电厂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9145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基础知识梳理</a:t>
            </a:r>
            <a:endParaRPr lang="zh-CN" altLang="zh-CN" sz="2400" b="1" dirty="0">
              <a:solidFill>
                <a:prstClr val="black"/>
              </a:solidFill>
              <a:latin typeface="黑体" panose="02010609060101010101" pitchFamily="49" charset="-122"/>
              <a:ea typeface="黑体" panose="02010609060101010101" pitchFamily="49" charset="-122"/>
            </a:endParaRP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smtClean="0">
                <a:solidFill>
                  <a:schemeClr val="tx1"/>
                </a:solidFill>
                <a:latin typeface="微软雅黑" pitchFamily="34" charset="-122"/>
                <a:ea typeface="微软雅黑" pitchFamily="34" charset="-122"/>
              </a:rPr>
              <a:t>夯基</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22523" y="1556792"/>
            <a:ext cx="6096000" cy="57708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社会因素</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683610280"/>
              </p:ext>
            </p:extLst>
          </p:nvPr>
        </p:nvGraphicFramePr>
        <p:xfrm>
          <a:off x="519365" y="2195339"/>
          <a:ext cx="11265267" cy="2961854"/>
        </p:xfrm>
        <a:graphic>
          <a:graphicData uri="http://schemas.openxmlformats.org/drawingml/2006/table">
            <a:tbl>
              <a:tblPr/>
              <a:tblGrid>
                <a:gridCol w="2408283"/>
                <a:gridCol w="2952328"/>
                <a:gridCol w="5904656"/>
              </a:tblGrid>
              <a:tr h="592371">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主导因素</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主要原因</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案例</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71">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政策</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需要</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我国在内陆山区建立大型工业基地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71">
                <a:tc vMerge="1">
                  <a:txBody>
                    <a:bodyPr/>
                    <a:lstStyle/>
                    <a:p>
                      <a:endParaRPr lang="zh-CN" altLang="en-US"/>
                    </a:p>
                  </a:txBody>
                  <a:tcPr/>
                </a:tc>
                <a:tc>
                  <a:txBody>
                    <a:bodyPr/>
                    <a:lstStyle/>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产业</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我国棉纺织业的</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东锭西移</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4741">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文化</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个人情感</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港澳台同胞、海外华侨华人回乡、回国投资建厂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3708489" y="2877319"/>
            <a:ext cx="800219" cy="461665"/>
          </a:xfrm>
          <a:prstGeom prst="rect">
            <a:avLst/>
          </a:prstGeom>
        </p:spPr>
        <p:txBody>
          <a:bodyPr wrap="none">
            <a:spAutoFit/>
          </a:bodyPr>
          <a:lstStyle/>
          <a:p>
            <a:r>
              <a:rPr lang="zh-CN" altLang="en-US" sz="2400" dirty="0">
                <a:solidFill>
                  <a:srgbClr val="4893CF"/>
                </a:solidFill>
                <a:latin typeface="楷体" panose="02010609060101010101" pitchFamily="49" charset="-122"/>
                <a:ea typeface="楷体" panose="02010609060101010101" pitchFamily="49" charset="-122"/>
              </a:rPr>
              <a:t>国防</a:t>
            </a:r>
          </a:p>
        </p:txBody>
      </p:sp>
      <p:sp>
        <p:nvSpPr>
          <p:cNvPr id="13" name="矩形 12"/>
          <p:cNvSpPr/>
          <p:nvPr/>
        </p:nvSpPr>
        <p:spPr>
          <a:xfrm>
            <a:off x="3988718" y="3471391"/>
            <a:ext cx="1415772" cy="461665"/>
          </a:xfrm>
          <a:prstGeom prst="rect">
            <a:avLst/>
          </a:prstGeom>
        </p:spPr>
        <p:txBody>
          <a:bodyPr wrap="none">
            <a:spAutoFit/>
          </a:bodyPr>
          <a:lstStyle/>
          <a:p>
            <a:r>
              <a:rPr lang="zh-CN" altLang="en-US" sz="2400" dirty="0">
                <a:solidFill>
                  <a:srgbClr val="4893CF"/>
                </a:solidFill>
                <a:latin typeface="楷体" panose="02010609060101010101" pitchFamily="49" charset="-122"/>
                <a:ea typeface="楷体" panose="02010609060101010101" pitchFamily="49" charset="-122"/>
              </a:rPr>
              <a:t>升级换代</a:t>
            </a:r>
          </a:p>
        </p:txBody>
      </p:sp>
      <p:sp>
        <p:nvSpPr>
          <p:cNvPr id="14" name="矩形 13"/>
          <p:cNvSpPr/>
          <p:nvPr/>
        </p:nvSpPr>
        <p:spPr>
          <a:xfrm>
            <a:off x="1477963" y="4335487"/>
            <a:ext cx="1415772" cy="461665"/>
          </a:xfrm>
          <a:prstGeom prst="rect">
            <a:avLst/>
          </a:prstGeom>
        </p:spPr>
        <p:txBody>
          <a:bodyPr wrap="none">
            <a:spAutoFit/>
          </a:bodyPr>
          <a:lstStyle/>
          <a:p>
            <a:r>
              <a:rPr lang="zh-CN" altLang="en-US" sz="2400" dirty="0">
                <a:solidFill>
                  <a:srgbClr val="4893CF"/>
                </a:solidFill>
                <a:latin typeface="楷体" panose="02010609060101010101" pitchFamily="49" charset="-122"/>
                <a:ea typeface="楷体" panose="02010609060101010101" pitchFamily="49" charset="-122"/>
              </a:rPr>
              <a:t>个人偏好</a:t>
            </a:r>
          </a:p>
        </p:txBody>
      </p:sp>
    </p:spTree>
    <p:extLst>
      <p:ext uri="{BB962C8B-B14F-4D97-AF65-F5344CB8AC3E}">
        <p14:creationId xmlns:p14="http://schemas.microsoft.com/office/powerpoint/2010/main" val="1553548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基础知识梳理</a:t>
            </a:r>
            <a:endParaRPr lang="zh-CN" altLang="zh-CN" sz="2400" b="1" dirty="0">
              <a:solidFill>
                <a:prstClr val="black"/>
              </a:solidFill>
              <a:latin typeface="黑体" panose="02010609060101010101" pitchFamily="49" charset="-122"/>
              <a:ea typeface="黑体" panose="02010609060101010101" pitchFamily="49" charset="-122"/>
            </a:endParaRP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smtClean="0">
                <a:solidFill>
                  <a:schemeClr val="tx1"/>
                </a:solidFill>
                <a:latin typeface="微软雅黑" pitchFamily="34" charset="-122"/>
                <a:ea typeface="微软雅黑" pitchFamily="34" charset="-122"/>
              </a:rPr>
              <a:t>夯基</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22522" y="1556792"/>
            <a:ext cx="11362109" cy="5009064"/>
          </a:xfrm>
          <a:prstGeom prst="rect">
            <a:avLst/>
          </a:prstGeom>
        </p:spPr>
        <p:txBody>
          <a:bodyPr wrap="square">
            <a:spAutoFit/>
          </a:bodyPr>
          <a:lstStyle/>
          <a:p>
            <a:pPr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根据具体工业地区确定工业生产的主导因素</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普通家具厂因其产品不便于长途运输需接近市场，但影响伊春家具厂布局的主导因素则是原料。</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北京、南京的石化工业属于靠近市场布局，而大庆、辽阳的石化工业则属于靠近原料产地布局。</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新疆的棉纺织工业属于靠近原料产地布局，而上海的棉纺织工业则属于靠近市场布局。</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呼和浩特乳品生产基地属于靠近原料产地布局，而北京、大庆液态奶基地的落成属于靠近市场布局。</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05841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en-US" sz="2400" dirty="0" smtClean="0">
                <a:solidFill>
                  <a:schemeClr val="bg1">
                    <a:lumMod val="50000"/>
                  </a:schemeClr>
                </a:solidFill>
              </a:rPr>
              <a:t>关键</a:t>
            </a:r>
            <a:r>
              <a:rPr lang="zh-CN" altLang="zh-CN" sz="2400" dirty="0" smtClean="0">
                <a:solidFill>
                  <a:schemeClr val="bg1">
                    <a:lumMod val="50000"/>
                  </a:schemeClr>
                </a:solidFill>
              </a:rPr>
              <a:t>能力</a:t>
            </a:r>
            <a:r>
              <a:rPr lang="zh-CN" altLang="zh-CN" sz="2400" dirty="0">
                <a:solidFill>
                  <a:schemeClr val="bg1">
                    <a:lumMod val="50000"/>
                  </a:schemeClr>
                </a:solidFill>
              </a:rPr>
              <a:t>提升</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a:solidFill>
                  <a:schemeClr val="tx1"/>
                </a:solidFill>
                <a:latin typeface="微软雅黑" pitchFamily="34" charset="-122"/>
                <a:ea typeface="微软雅黑" pitchFamily="34" charset="-122"/>
              </a:rPr>
              <a:t>突破</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90000" y="1700808"/>
            <a:ext cx="11412000" cy="549381"/>
          </a:xfrm>
          <a:prstGeom prst="rect">
            <a:avLst/>
          </a:prstGeom>
        </p:spPr>
        <p:txBody>
          <a:bodyPr>
            <a:spAutoFit/>
          </a:bodyPr>
          <a:lstStyle/>
          <a:p>
            <a:pPr algn="just">
              <a:lnSpc>
                <a:spcPct val="140000"/>
              </a:lnSpc>
              <a:spcAft>
                <a:spcPts val="0"/>
              </a:spcAf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工业区位因素评价</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084190287"/>
              </p:ext>
            </p:extLst>
          </p:nvPr>
        </p:nvGraphicFramePr>
        <p:xfrm>
          <a:off x="500315" y="2341984"/>
          <a:ext cx="11282635" cy="3103240"/>
        </p:xfrm>
        <a:graphic>
          <a:graphicData uri="http://schemas.openxmlformats.org/drawingml/2006/table">
            <a:tbl>
              <a:tblPr/>
              <a:tblGrid>
                <a:gridCol w="1174429"/>
                <a:gridCol w="2241966"/>
                <a:gridCol w="7866240"/>
              </a:tblGrid>
              <a:tr h="620648">
                <a:tc grid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分析角度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评价用语</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648">
                <a:tc rowSpan="4">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自然</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条件</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原料</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接近原料产地</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原料充足</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，原料质量好</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648">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燃料</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接近燃料地</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煤矿等</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，能源充足</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648">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水源</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靠近水源</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河流、湖泊、水库</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，水资源丰富，水质好</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648">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土地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地势平坦开阔，利于建厂；地价低，利于降低成本</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6014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en-US" sz="2400" dirty="0" smtClean="0">
                <a:solidFill>
                  <a:schemeClr val="bg1">
                    <a:lumMod val="50000"/>
                  </a:schemeClr>
                </a:solidFill>
              </a:rPr>
              <a:t>关键</a:t>
            </a:r>
            <a:r>
              <a:rPr lang="zh-CN" altLang="zh-CN" sz="2400" dirty="0" smtClean="0">
                <a:solidFill>
                  <a:schemeClr val="bg1">
                    <a:lumMod val="50000"/>
                  </a:schemeClr>
                </a:solidFill>
              </a:rPr>
              <a:t>能力</a:t>
            </a:r>
            <a:r>
              <a:rPr lang="zh-CN" altLang="zh-CN" sz="2400" dirty="0">
                <a:solidFill>
                  <a:schemeClr val="bg1">
                    <a:lumMod val="50000"/>
                  </a:schemeClr>
                </a:solidFill>
              </a:rPr>
              <a:t>提升</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a:solidFill>
                  <a:schemeClr val="tx1"/>
                </a:solidFill>
                <a:latin typeface="微软雅黑" pitchFamily="34" charset="-122"/>
                <a:ea typeface="微软雅黑" pitchFamily="34" charset="-122"/>
              </a:rPr>
              <a:t>突破</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a:graphicFrameLocks noGrp="1"/>
          </p:cNvGraphicFramePr>
          <p:nvPr>
            <p:extLst>
              <p:ext uri="{D42A27DB-BD31-4B8C-83A1-F6EECF244321}">
                <p14:modId xmlns:p14="http://schemas.microsoft.com/office/powerpoint/2010/main" val="214828425"/>
              </p:ext>
            </p:extLst>
          </p:nvPr>
        </p:nvGraphicFramePr>
        <p:xfrm>
          <a:off x="407368" y="1772810"/>
          <a:ext cx="11377265" cy="4464502"/>
        </p:xfrm>
        <a:graphic>
          <a:graphicData uri="http://schemas.openxmlformats.org/drawingml/2006/table">
            <a:tbl>
              <a:tblPr/>
              <a:tblGrid>
                <a:gridCol w="936104"/>
                <a:gridCol w="1728192"/>
                <a:gridCol w="8712969"/>
              </a:tblGrid>
              <a:tr h="637786">
                <a:tc rowSpan="7">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经济</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条件</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市场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接近市场；人口密集、市场广阔</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786">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交通</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靠近铁路</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公路、港口、机场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，交通便利</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786">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技术</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靠近高等院校和科研院所，有人才和技术优势</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786">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劳动力</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人口稠密，劳动力丰富、廉价；劳动力素质高；劳动技能熟练</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786">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产业基础</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靠近商品粮基地或农业产区，农业基础好；工业基础好</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786">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位置</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位于</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具有</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优越条件；毗邻</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便于接受其辐射带动作用</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786">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信息和通信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通信条件好；市场信息反馈及时；信息交流通畅</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2074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en-US" sz="2400" dirty="0" smtClean="0">
                <a:solidFill>
                  <a:schemeClr val="bg1">
                    <a:lumMod val="50000"/>
                  </a:schemeClr>
                </a:solidFill>
              </a:rPr>
              <a:t>关键</a:t>
            </a:r>
            <a:r>
              <a:rPr lang="zh-CN" altLang="zh-CN" sz="2400" dirty="0" smtClean="0">
                <a:solidFill>
                  <a:schemeClr val="bg1">
                    <a:lumMod val="50000"/>
                  </a:schemeClr>
                </a:solidFill>
              </a:rPr>
              <a:t>能力</a:t>
            </a:r>
            <a:r>
              <a:rPr lang="zh-CN" altLang="zh-CN" sz="2400" dirty="0">
                <a:solidFill>
                  <a:schemeClr val="bg1">
                    <a:lumMod val="50000"/>
                  </a:schemeClr>
                </a:solidFill>
              </a:rPr>
              <a:t>提升</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a:solidFill>
                  <a:schemeClr val="tx1"/>
                </a:solidFill>
                <a:latin typeface="微软雅黑" pitchFamily="34" charset="-122"/>
                <a:ea typeface="微软雅黑" pitchFamily="34" charset="-122"/>
              </a:rPr>
              <a:t>突破</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graphicFrame>
        <p:nvGraphicFramePr>
          <p:cNvPr id="9" name="表格 8"/>
          <p:cNvGraphicFramePr>
            <a:graphicFrameLocks noGrp="1"/>
          </p:cNvGraphicFramePr>
          <p:nvPr>
            <p:extLst>
              <p:ext uri="{D42A27DB-BD31-4B8C-83A1-F6EECF244321}">
                <p14:modId xmlns:p14="http://schemas.microsoft.com/office/powerpoint/2010/main" val="2713490419"/>
              </p:ext>
            </p:extLst>
          </p:nvPr>
        </p:nvGraphicFramePr>
        <p:xfrm>
          <a:off x="407368" y="1752568"/>
          <a:ext cx="11377265" cy="4628760"/>
        </p:xfrm>
        <a:graphic>
          <a:graphicData uri="http://schemas.openxmlformats.org/drawingml/2006/table">
            <a:tbl>
              <a:tblPr/>
              <a:tblGrid>
                <a:gridCol w="1184279"/>
                <a:gridCol w="2128089"/>
                <a:gridCol w="8064897"/>
              </a:tblGrid>
              <a:tr h="578595">
                <a:tc rowSpan="5">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社会</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条件</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国家政策</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有国家政策的扶持和鼓励</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595">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工业惯性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搬迁费用高</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595">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社会协作</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社会协作条件好</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595">
                <a:tc v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基础设施</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基础设施完善</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595">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个人偏好</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多侨乡，华侨投资多</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7190">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环境</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因素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大气</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盛行风向的下风地带、与盛行风向垂直的郊外、最小风频的上风地带，不污染城区空气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595">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水</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远离城市河流上游或水源地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3696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高考真题体验</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a:solidFill>
                  <a:schemeClr val="tx1"/>
                </a:solidFill>
                <a:latin typeface="微软雅黑" pitchFamily="34" charset="-122"/>
                <a:ea typeface="微软雅黑" pitchFamily="34" charset="-122"/>
              </a:rPr>
              <a:t>典例</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90000" y="1556792"/>
            <a:ext cx="11412000" cy="4524315"/>
          </a:xfrm>
          <a:prstGeom prst="rect">
            <a:avLst/>
          </a:prstGeom>
        </p:spPr>
        <p:txBody>
          <a:bodyPr wrap="square">
            <a:spAutoFit/>
          </a:bodyPr>
          <a:lstStyle/>
          <a:p>
            <a:pPr indent="608400" algn="just">
              <a:lnSpc>
                <a:spcPct val="150000"/>
              </a:lnSpc>
              <a:spcAft>
                <a:spcPts val="0"/>
              </a:spcAft>
            </a:pPr>
            <a:r>
              <a:rPr lang="en-US" altLang="zh-CN" sz="2400" kern="100" dirty="0">
                <a:solidFill>
                  <a:srgbClr val="7F7F7F"/>
                </a:solidFill>
                <a:latin typeface="Times New Roman" panose="02020603050405020304" pitchFamily="18" charset="0"/>
                <a:ea typeface="微软雅黑" panose="020B0503020204020204" pitchFamily="34" charset="-122"/>
                <a:cs typeface="Times New Roman" panose="02020603050405020304" pitchFamily="18" charset="0"/>
              </a:rPr>
              <a:t>(2021·</a:t>
            </a:r>
            <a:r>
              <a:rPr lang="zh-CN" altLang="zh-CN" sz="2400" kern="100" dirty="0">
                <a:solidFill>
                  <a:srgbClr val="7F7F7F"/>
                </a:solidFill>
                <a:latin typeface="Times New Roman" panose="02020603050405020304" pitchFamily="18" charset="0"/>
                <a:ea typeface="微软雅黑" panose="020B0503020204020204" pitchFamily="34" charset="-122"/>
                <a:cs typeface="Times New Roman" panose="02020603050405020304" pitchFamily="18" charset="0"/>
              </a:rPr>
              <a:t>全国文综甲</a:t>
            </a:r>
            <a:r>
              <a:rPr lang="en-US" altLang="zh-CN" sz="2400" kern="100" dirty="0">
                <a:solidFill>
                  <a:srgbClr val="7F7F7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医用注射剂瓶和用于加工它的玻璃管的生产过程对水、空气等环境条件要求严苛。世界最大的高端玻璃管生产企业德国某公司，通过对浙江丽水、四川成都、江苏无锡等地比较，最终选定在具有相关产业和生态环境优良的丽水某山间小镇建生产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2017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年，从德国进口高端玻璃管制成医用注射剂瓶的生产厂投产；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2020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年，高端玻璃管生产厂投产。据此完成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该公司选择在中国建生产厂，主要是因为中国</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原材料充足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市场广阔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技术先进</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劳动力价格低</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平行四边形 7"/>
          <p:cNvSpPr/>
          <p:nvPr/>
        </p:nvSpPr>
        <p:spPr>
          <a:xfrm>
            <a:off x="4079777" y="5200625"/>
            <a:ext cx="1872208" cy="244626"/>
          </a:xfrm>
          <a:prstGeom prst="parallelogram">
            <a:avLst/>
          </a:prstGeom>
          <a:solidFill>
            <a:srgbClr val="4893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441507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高考真题体验</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a:solidFill>
                  <a:schemeClr val="tx1"/>
                </a:solidFill>
                <a:latin typeface="微软雅黑" pitchFamily="34" charset="-122"/>
                <a:ea typeface="微软雅黑" pitchFamily="34" charset="-122"/>
              </a:rPr>
              <a:t>典例</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71835" y="1916832"/>
            <a:ext cx="11248331" cy="3698360"/>
            <a:chOff x="471835" y="4365103"/>
            <a:chExt cx="11248331" cy="3698360"/>
          </a:xfrm>
        </p:grpSpPr>
        <p:sp>
          <p:nvSpPr>
            <p:cNvPr id="10" name="圆角矩形 9">
              <a:extLst>
                <a:ext uri="{FF2B5EF4-FFF2-40B4-BE49-F238E27FC236}">
                  <a16:creationId xmlns:a16="http://schemas.microsoft.com/office/drawing/2014/main" xmlns="" id="{DE721FF3-EA02-8E42-A717-6EFDB1105568}"/>
                </a:ext>
              </a:extLst>
            </p:cNvPr>
            <p:cNvSpPr/>
            <p:nvPr/>
          </p:nvSpPr>
          <p:spPr>
            <a:xfrm>
              <a:off x="471835" y="4477995"/>
              <a:ext cx="11248331" cy="3585468"/>
            </a:xfrm>
            <a:prstGeom prst="roundRect">
              <a:avLst>
                <a:gd name="adj" fmla="val 831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1" name="矩形 10"/>
            <p:cNvSpPr/>
            <p:nvPr/>
          </p:nvSpPr>
          <p:spPr>
            <a:xfrm>
              <a:off x="698103" y="4647143"/>
              <a:ext cx="10795794"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该产品需要的原材料是玻璃，对原材料数量的需求量并不是很多，且原材料来源很普遍，所以原材料对该产品的生产没有限制作用，排除</a:t>
              </a:r>
              <a:r>
                <a:rPr lang="en-US" altLang="zh-CN" sz="2400" kern="100" dirty="0">
                  <a:latin typeface="Times New Roman" panose="02020603050405020304" pitchFamily="18" charset="0"/>
                  <a:ea typeface="宋体" panose="02010600030101010101" pitchFamily="2" charset="-122"/>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生产线是从德国进口，与德国相比，我国的技术水平并不高，</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产品属于高端玻璃管制造，不是劳动密集型产业，</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玻璃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管属于易碎产品，运输不方便，且中国人口众多，对该产品的需求量大，需要在消费市场生产，选</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useBgFill="1">
          <p:nvSpPr>
            <p:cNvPr id="12" name="矩形 11">
              <a:extLst>
                <a:ext uri="{FF2B5EF4-FFF2-40B4-BE49-F238E27FC236}">
                  <a16:creationId xmlns:a16="http://schemas.microsoft.com/office/drawing/2014/main" xmlns="" id="{1D55BF47-EABB-9F46-8766-078A7E435C35}"/>
                </a:ext>
              </a:extLst>
            </p:cNvPr>
            <p:cNvSpPr/>
            <p:nvPr/>
          </p:nvSpPr>
          <p:spPr>
            <a:xfrm>
              <a:off x="882350" y="4365104"/>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 name="文本框 12">
              <a:extLst>
                <a:ext uri="{FF2B5EF4-FFF2-40B4-BE49-F238E27FC236}">
                  <a16:creationId xmlns:a16="http://schemas.microsoft.com/office/drawing/2014/main" xmlns="" id="{7F2216E9-0435-7741-9918-93AFB1D17999}"/>
                </a:ext>
              </a:extLst>
            </p:cNvPr>
            <p:cNvSpPr txBox="1"/>
            <p:nvPr/>
          </p:nvSpPr>
          <p:spPr>
            <a:xfrm>
              <a:off x="946260" y="4365103"/>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3734081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高考真题体验</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a:solidFill>
                  <a:schemeClr val="tx1"/>
                </a:solidFill>
                <a:latin typeface="微软雅黑" pitchFamily="34" charset="-122"/>
                <a:ea typeface="微软雅黑" pitchFamily="34" charset="-122"/>
              </a:rPr>
              <a:t>典例</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96084" y="1783656"/>
            <a:ext cx="11476033" cy="1685077"/>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该公司最终选定在丽水建生产厂，看中的主要人文地理条件是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基础设施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商业氛围</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科研实力</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配套产业</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平行四边形 10"/>
          <p:cNvSpPr/>
          <p:nvPr/>
        </p:nvSpPr>
        <p:spPr>
          <a:xfrm>
            <a:off x="4015161" y="3256382"/>
            <a:ext cx="2080840" cy="244626"/>
          </a:xfrm>
          <a:prstGeom prst="parallelogram">
            <a:avLst/>
          </a:prstGeom>
          <a:solidFill>
            <a:srgbClr val="4893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12" name="组合 11"/>
          <p:cNvGrpSpPr/>
          <p:nvPr/>
        </p:nvGrpSpPr>
        <p:grpSpPr>
          <a:xfrm>
            <a:off x="471835" y="3789040"/>
            <a:ext cx="11248331" cy="1584176"/>
            <a:chOff x="471835" y="4365103"/>
            <a:chExt cx="11248331" cy="1584176"/>
          </a:xfrm>
        </p:grpSpPr>
        <p:sp>
          <p:nvSpPr>
            <p:cNvPr id="13" name="圆角矩形 12">
              <a:extLst>
                <a:ext uri="{FF2B5EF4-FFF2-40B4-BE49-F238E27FC236}">
                  <a16:creationId xmlns:a16="http://schemas.microsoft.com/office/drawing/2014/main" xmlns="" id="{DE721FF3-EA02-8E42-A717-6EFDB1105568}"/>
                </a:ext>
              </a:extLst>
            </p:cNvPr>
            <p:cNvSpPr/>
            <p:nvPr/>
          </p:nvSpPr>
          <p:spPr>
            <a:xfrm>
              <a:off x="471835" y="4477995"/>
              <a:ext cx="11248331" cy="1471284"/>
            </a:xfrm>
            <a:prstGeom prst="roundRect">
              <a:avLst>
                <a:gd name="adj" fmla="val 831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 name="矩形 13"/>
            <p:cNvSpPr/>
            <p:nvPr/>
          </p:nvSpPr>
          <p:spPr>
            <a:xfrm>
              <a:off x="698103" y="4647143"/>
              <a:ext cx="10795794" cy="1130246"/>
            </a:xfrm>
            <a:prstGeom prst="rect">
              <a:avLst/>
            </a:prstGeom>
          </p:spPr>
          <p:txBody>
            <a:bodyPr>
              <a:spAutoFit/>
            </a:bodyPr>
            <a:lstStyle/>
            <a:p>
              <a:pPr algn="just">
                <a:lnSpc>
                  <a:spcPct val="150000"/>
                </a:lnSpc>
                <a:spcAft>
                  <a:spcPts val="0"/>
                </a:spcAft>
              </a:pPr>
              <a:r>
                <a:rPr lang="en-US" altLang="zh-CN" sz="2400" kern="100" dirty="0">
                  <a:latin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最终选定在具有相关产业和生态环境优良的丽水某山间小镇建生产厂</a:t>
              </a:r>
              <a:r>
                <a:rPr lang="en-US" altLang="zh-CN" sz="2400" kern="100" dirty="0">
                  <a:latin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，说明该公司看中的人文地理条件是</a:t>
              </a:r>
              <a:r>
                <a:rPr lang="en-US" altLang="zh-CN" sz="2400" kern="100" dirty="0">
                  <a:latin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具有相关产业</a:t>
              </a:r>
              <a:r>
                <a:rPr lang="en-US" altLang="zh-CN" sz="2400" kern="100" dirty="0">
                  <a:latin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，即有配套产业，选</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useBgFill="1">
          <p:nvSpPr>
            <p:cNvPr id="15" name="矩形 14">
              <a:extLst>
                <a:ext uri="{FF2B5EF4-FFF2-40B4-BE49-F238E27FC236}">
                  <a16:creationId xmlns:a16="http://schemas.microsoft.com/office/drawing/2014/main" xmlns="" id="{1D55BF47-EABB-9F46-8766-078A7E435C35}"/>
                </a:ext>
              </a:extLst>
            </p:cNvPr>
            <p:cNvSpPr/>
            <p:nvPr/>
          </p:nvSpPr>
          <p:spPr>
            <a:xfrm>
              <a:off x="882350" y="4365104"/>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6" name="文本框 15">
              <a:extLst>
                <a:ext uri="{FF2B5EF4-FFF2-40B4-BE49-F238E27FC236}">
                  <a16:creationId xmlns:a16="http://schemas.microsoft.com/office/drawing/2014/main" xmlns="" id="{7F2216E9-0435-7741-9918-93AFB1D17999}"/>
                </a:ext>
              </a:extLst>
            </p:cNvPr>
            <p:cNvSpPr txBox="1"/>
            <p:nvPr/>
          </p:nvSpPr>
          <p:spPr>
            <a:xfrm>
              <a:off x="946260" y="4365103"/>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695668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高考真题体验</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a:solidFill>
                  <a:schemeClr val="tx1"/>
                </a:solidFill>
                <a:latin typeface="微软雅黑" pitchFamily="34" charset="-122"/>
                <a:ea typeface="微软雅黑" pitchFamily="34" charset="-122"/>
              </a:rPr>
              <a:t>典例</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96084" y="1513359"/>
            <a:ext cx="11476033" cy="223907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丽水山间小镇的生态环境也是吸引该公司投资的重要条件。这说明与大城市相比，该公司在山间小镇建生产厂，可以</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提高产品质量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降低车间环境净化成本</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增加产品产量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降低废弃物处理成本</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平行四边形 10"/>
          <p:cNvSpPr/>
          <p:nvPr/>
        </p:nvSpPr>
        <p:spPr>
          <a:xfrm>
            <a:off x="4943872" y="2962105"/>
            <a:ext cx="3816424" cy="244626"/>
          </a:xfrm>
          <a:prstGeom prst="parallelogram">
            <a:avLst/>
          </a:prstGeom>
          <a:solidFill>
            <a:srgbClr val="4893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34013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600" cy="6856650"/>
          </a:xfrm>
          <a:prstGeom prst="rect">
            <a:avLst/>
          </a:prstGeom>
        </p:spPr>
      </p:pic>
      <p:grpSp>
        <p:nvGrpSpPr>
          <p:cNvPr id="17" name="组合 16">
            <a:extLst>
              <a:ext uri="{FF2B5EF4-FFF2-40B4-BE49-F238E27FC236}">
                <a16:creationId xmlns="" xmlns:a16="http://schemas.microsoft.com/office/drawing/2014/main" id="{F493695C-2F6A-3C47-A9BF-69224E6EE4BD}"/>
              </a:ext>
            </a:extLst>
          </p:cNvPr>
          <p:cNvGrpSpPr/>
          <p:nvPr/>
        </p:nvGrpSpPr>
        <p:grpSpPr>
          <a:xfrm>
            <a:off x="11286600" y="-5748"/>
            <a:ext cx="579247" cy="730144"/>
            <a:chOff x="10991812" y="-5749"/>
            <a:chExt cx="760532" cy="958655"/>
          </a:xfrm>
        </p:grpSpPr>
        <p:sp>
          <p:nvSpPr>
            <p:cNvPr id="18" name="同侧圆角矩形 17">
              <a:extLst>
                <a:ext uri="{FF2B5EF4-FFF2-40B4-BE49-F238E27FC236}">
                  <a16:creationId xmlns="" xmlns:a16="http://schemas.microsoft.com/office/drawing/2014/main" id="{1B271C15-24C3-BE4A-938C-0481F4D67C24}"/>
                </a:ext>
              </a:extLst>
            </p:cNvPr>
            <p:cNvSpPr/>
            <p:nvPr/>
          </p:nvSpPr>
          <p:spPr>
            <a:xfrm flipV="1">
              <a:off x="10991812" y="-5749"/>
              <a:ext cx="760532" cy="958655"/>
            </a:xfrm>
            <a:prstGeom prst="round2SameRect">
              <a:avLst>
                <a:gd name="adj1" fmla="val 50000"/>
                <a:gd name="adj2" fmla="val 0"/>
              </a:avLst>
            </a:prstGeom>
            <a:solidFill>
              <a:srgbClr val="2B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任意多边形 3">
              <a:extLst>
                <a:ext uri="{FF2B5EF4-FFF2-40B4-BE49-F238E27FC236}">
                  <a16:creationId xmlns="" xmlns:a16="http://schemas.microsoft.com/office/drawing/2014/main" id="{E7797AED-A8B7-564D-B773-DF04928253E6}"/>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grpSp>
        <p:nvGrpSpPr>
          <p:cNvPr id="3" name="组合 2"/>
          <p:cNvGrpSpPr/>
          <p:nvPr/>
        </p:nvGrpSpPr>
        <p:grpSpPr>
          <a:xfrm>
            <a:off x="793045" y="2780928"/>
            <a:ext cx="10724215" cy="3672408"/>
            <a:chOff x="793045" y="3000718"/>
            <a:chExt cx="10724215" cy="3672408"/>
          </a:xfrm>
        </p:grpSpPr>
        <p:sp>
          <p:nvSpPr>
            <p:cNvPr id="4" name="圆角矩形 36">
              <a:extLst>
                <a:ext uri="{FF2B5EF4-FFF2-40B4-BE49-F238E27FC236}">
                  <a16:creationId xmlns:a16="http://schemas.microsoft.com/office/drawing/2014/main" xmlns="" id="{4538D67D-B147-45C5-9713-8B9ACF7FBC21}"/>
                </a:ext>
              </a:extLst>
            </p:cNvPr>
            <p:cNvSpPr/>
            <p:nvPr/>
          </p:nvSpPr>
          <p:spPr>
            <a:xfrm>
              <a:off x="793045" y="3005198"/>
              <a:ext cx="10724215" cy="3667928"/>
            </a:xfrm>
            <a:prstGeom prst="roundRect">
              <a:avLst>
                <a:gd name="adj" fmla="val 30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形状 42">
              <a:extLst>
                <a:ext uri="{FF2B5EF4-FFF2-40B4-BE49-F238E27FC236}">
                  <a16:creationId xmlns:a16="http://schemas.microsoft.com/office/drawing/2014/main" xmlns="" id="{64C99423-307F-4EB7-887C-D9203D8B2FC2}"/>
                </a:ext>
              </a:extLst>
            </p:cNvPr>
            <p:cNvSpPr/>
            <p:nvPr/>
          </p:nvSpPr>
          <p:spPr>
            <a:xfrm>
              <a:off x="4376239" y="3005198"/>
              <a:ext cx="3557826" cy="536191"/>
            </a:xfrm>
            <a:custGeom>
              <a:avLst/>
              <a:gdLst>
                <a:gd name="connsiteX0" fmla="*/ 0 w 3081084"/>
                <a:gd name="connsiteY0" fmla="*/ 0 h 476367"/>
                <a:gd name="connsiteX1" fmla="*/ 3081084 w 3081084"/>
                <a:gd name="connsiteY1" fmla="*/ 0 h 476367"/>
                <a:gd name="connsiteX2" fmla="*/ 3067980 w 3081084"/>
                <a:gd name="connsiteY2" fmla="*/ 9799 h 476367"/>
                <a:gd name="connsiteX3" fmla="*/ 1540542 w 3081084"/>
                <a:gd name="connsiteY3" fmla="*/ 476367 h 476367"/>
                <a:gd name="connsiteX4" fmla="*/ 13105 w 3081084"/>
                <a:gd name="connsiteY4" fmla="*/ 9799 h 476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084" h="476367">
                  <a:moveTo>
                    <a:pt x="0" y="0"/>
                  </a:moveTo>
                  <a:lnTo>
                    <a:pt x="3081084" y="0"/>
                  </a:lnTo>
                  <a:lnTo>
                    <a:pt x="3067980" y="9799"/>
                  </a:lnTo>
                  <a:cubicBezTo>
                    <a:pt x="2631964" y="304366"/>
                    <a:pt x="2106340" y="476367"/>
                    <a:pt x="1540542" y="476367"/>
                  </a:cubicBezTo>
                  <a:cubicBezTo>
                    <a:pt x="974745" y="476367"/>
                    <a:pt x="449121" y="304366"/>
                    <a:pt x="13105" y="9799"/>
                  </a:cubicBezTo>
                  <a:close/>
                </a:path>
              </a:pathLst>
            </a:custGeom>
            <a:solidFill>
              <a:srgbClr val="2FC4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latin typeface="迷你简菱心" panose="02010609000101010101" pitchFamily="49" charset="-122"/>
                <a:ea typeface="迷你简菱心" panose="02010609000101010101" pitchFamily="49" charset="-122"/>
              </a:endParaRPr>
            </a:p>
          </p:txBody>
        </p:sp>
        <p:sp>
          <p:nvSpPr>
            <p:cNvPr id="6" name="矩形 5"/>
            <p:cNvSpPr/>
            <p:nvPr/>
          </p:nvSpPr>
          <p:spPr>
            <a:xfrm>
              <a:off x="5321316" y="3000718"/>
              <a:ext cx="1708295" cy="492443"/>
            </a:xfrm>
            <a:prstGeom prst="rect">
              <a:avLst/>
            </a:prstGeom>
          </p:spPr>
          <p:txBody>
            <a:bodyPr wrap="square">
              <a:spAutoFit/>
            </a:bodyPr>
            <a:lstStyle/>
            <a:p>
              <a:pPr algn="dist"/>
              <a:r>
                <a:rPr lang="zh-CN" altLang="zh-CN" sz="2600" b="1" dirty="0">
                  <a:ln>
                    <a:solidFill>
                      <a:schemeClr val="bg1"/>
                    </a:solidFill>
                  </a:ln>
                  <a:solidFill>
                    <a:schemeClr val="bg1"/>
                  </a:solidFill>
                  <a:latin typeface="方正细圆简体" panose="03000509000000000000" pitchFamily="65" charset="-122"/>
                  <a:ea typeface="方正细圆简体" panose="03000509000000000000" pitchFamily="65" charset="-122"/>
                </a:rPr>
                <a:t>素养考查</a:t>
              </a:r>
              <a:endParaRPr lang="zh-CN" altLang="en-US" sz="2600" b="1" dirty="0">
                <a:ln>
                  <a:solidFill>
                    <a:schemeClr val="bg1"/>
                  </a:solidFill>
                </a:ln>
                <a:solidFill>
                  <a:schemeClr val="bg1"/>
                </a:solidFill>
                <a:latin typeface="方正细圆简体" panose="03000509000000000000" pitchFamily="65" charset="-122"/>
                <a:ea typeface="方正细圆简体" panose="03000509000000000000" pitchFamily="65" charset="-122"/>
              </a:endParaRPr>
            </a:p>
          </p:txBody>
        </p:sp>
      </p:grpSp>
      <p:sp>
        <p:nvSpPr>
          <p:cNvPr id="7" name="文本框 6">
            <a:extLst>
              <a:ext uri="{FF2B5EF4-FFF2-40B4-BE49-F238E27FC236}">
                <a16:creationId xmlns:a16="http://schemas.microsoft.com/office/drawing/2014/main" xmlns="" id="{56CF9AB3-C83C-4BAD-BC3D-C453F12283A4}"/>
              </a:ext>
            </a:extLst>
          </p:cNvPr>
          <p:cNvSpPr txBox="1"/>
          <p:nvPr/>
        </p:nvSpPr>
        <p:spPr>
          <a:xfrm>
            <a:off x="1271464" y="3492989"/>
            <a:ext cx="9853985" cy="2308324"/>
          </a:xfrm>
          <a:prstGeom prst="rect">
            <a:avLst/>
          </a:prstGeom>
          <a:noFill/>
        </p:spPr>
        <p:txBody>
          <a:bodyPr wrap="square" anchor="ctr">
            <a:spAutoFit/>
          </a:bodyPr>
          <a:lstStyle>
            <a:defPPr>
              <a:defRPr lang="zh-CN"/>
            </a:defPPr>
            <a:lvl1pPr algn="just">
              <a:spcBef>
                <a:spcPts val="1200"/>
              </a:spcBef>
              <a:defRPr sz="2400">
                <a:solidFill>
                  <a:schemeClr val="tx1">
                    <a:lumMod val="75000"/>
                    <a:lumOff val="25000"/>
                  </a:schemeClr>
                </a:solidFill>
              </a:defRPr>
            </a:lvl1pPr>
          </a:lstStyle>
          <a:p>
            <a:pPr>
              <a:lnSpc>
                <a:spcPct val="150000"/>
              </a:lnSpc>
              <a:spcBef>
                <a:spcPts val="0"/>
              </a:spcBef>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人地协调观：理解工业布局的条件和工业生产对环境的影响。</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综合思维：分析工业布局的区位因素；分析工业地域的形成及发展。</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区域认知：分析不同区域环境条件对工业生产的不同影响。</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地理实践力：根据工业规划图，分析工业布局的合理性。</a:t>
            </a:r>
          </a:p>
        </p:txBody>
      </p:sp>
      <p:grpSp>
        <p:nvGrpSpPr>
          <p:cNvPr id="8" name="组合 7"/>
          <p:cNvGrpSpPr/>
          <p:nvPr/>
        </p:nvGrpSpPr>
        <p:grpSpPr>
          <a:xfrm>
            <a:off x="793045" y="652291"/>
            <a:ext cx="10724215" cy="1639578"/>
            <a:chOff x="793045" y="548680"/>
            <a:chExt cx="10724215" cy="1639578"/>
          </a:xfrm>
        </p:grpSpPr>
        <p:sp>
          <p:nvSpPr>
            <p:cNvPr id="9" name="圆角矩形 35">
              <a:extLst>
                <a:ext uri="{FF2B5EF4-FFF2-40B4-BE49-F238E27FC236}">
                  <a16:creationId xmlns:a16="http://schemas.microsoft.com/office/drawing/2014/main" xmlns="" id="{847D9660-6026-4D23-BB54-9B63FF8313A6}"/>
                </a:ext>
              </a:extLst>
            </p:cNvPr>
            <p:cNvSpPr/>
            <p:nvPr/>
          </p:nvSpPr>
          <p:spPr>
            <a:xfrm>
              <a:off x="793045" y="557389"/>
              <a:ext cx="10724215" cy="1630869"/>
            </a:xfrm>
            <a:prstGeom prst="roundRect">
              <a:avLst>
                <a:gd name="adj" fmla="val 53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xmlns="" id="{3F592D73-578E-4634-A696-E36F532D55CE}"/>
                </a:ext>
              </a:extLst>
            </p:cNvPr>
            <p:cNvSpPr txBox="1"/>
            <p:nvPr/>
          </p:nvSpPr>
          <p:spPr>
            <a:xfrm>
              <a:off x="1174071" y="1237157"/>
              <a:ext cx="9951378" cy="581057"/>
            </a:xfrm>
            <a:prstGeom prst="rect">
              <a:avLst/>
            </a:prstGeom>
            <a:noFill/>
          </p:spPr>
          <p:txBody>
            <a:bodyPr wrap="square">
              <a:spAutoFit/>
            </a:bodyPr>
            <a:lstStyle/>
            <a:p>
              <a:pPr>
                <a:lnSpc>
                  <a:spcPct val="150000"/>
                </a:lnSpc>
                <a:spcBef>
                  <a:spcPts val="1200"/>
                </a:spcBef>
              </a:pPr>
              <a:r>
                <a:rPr lang="zh-CN" altLang="en-US" sz="2400" kern="1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结合实例，说明工业、农业和服务业的区位因素。</a:t>
              </a:r>
            </a:p>
          </p:txBody>
        </p:sp>
        <p:sp>
          <p:nvSpPr>
            <p:cNvPr id="11" name="任意形状 39">
              <a:extLst>
                <a:ext uri="{FF2B5EF4-FFF2-40B4-BE49-F238E27FC236}">
                  <a16:creationId xmlns:a16="http://schemas.microsoft.com/office/drawing/2014/main" xmlns="" id="{AF367997-1CC0-4C81-B66B-E41B75E63ADD}"/>
                </a:ext>
              </a:extLst>
            </p:cNvPr>
            <p:cNvSpPr/>
            <p:nvPr/>
          </p:nvSpPr>
          <p:spPr>
            <a:xfrm>
              <a:off x="4376239" y="557389"/>
              <a:ext cx="3557826" cy="536191"/>
            </a:xfrm>
            <a:custGeom>
              <a:avLst/>
              <a:gdLst>
                <a:gd name="connsiteX0" fmla="*/ 0 w 3081084"/>
                <a:gd name="connsiteY0" fmla="*/ 0 h 476367"/>
                <a:gd name="connsiteX1" fmla="*/ 3081084 w 3081084"/>
                <a:gd name="connsiteY1" fmla="*/ 0 h 476367"/>
                <a:gd name="connsiteX2" fmla="*/ 3067980 w 3081084"/>
                <a:gd name="connsiteY2" fmla="*/ 9799 h 476367"/>
                <a:gd name="connsiteX3" fmla="*/ 1540542 w 3081084"/>
                <a:gd name="connsiteY3" fmla="*/ 476367 h 476367"/>
                <a:gd name="connsiteX4" fmla="*/ 13105 w 3081084"/>
                <a:gd name="connsiteY4" fmla="*/ 9799 h 476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084" h="476367">
                  <a:moveTo>
                    <a:pt x="0" y="0"/>
                  </a:moveTo>
                  <a:lnTo>
                    <a:pt x="3081084" y="0"/>
                  </a:lnTo>
                  <a:lnTo>
                    <a:pt x="3067980" y="9799"/>
                  </a:lnTo>
                  <a:cubicBezTo>
                    <a:pt x="2631964" y="304366"/>
                    <a:pt x="2106340" y="476367"/>
                    <a:pt x="1540542" y="476367"/>
                  </a:cubicBezTo>
                  <a:cubicBezTo>
                    <a:pt x="974745" y="476367"/>
                    <a:pt x="449121" y="304366"/>
                    <a:pt x="13105" y="9799"/>
                  </a:cubicBezTo>
                  <a:close/>
                </a:path>
              </a:pathLst>
            </a:custGeom>
            <a:solidFill>
              <a:srgbClr val="2FC4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2" name="矩形 11"/>
            <p:cNvSpPr/>
            <p:nvPr/>
          </p:nvSpPr>
          <p:spPr>
            <a:xfrm>
              <a:off x="5251801" y="548680"/>
              <a:ext cx="1708295" cy="492443"/>
            </a:xfrm>
            <a:prstGeom prst="rect">
              <a:avLst/>
            </a:prstGeom>
          </p:spPr>
          <p:txBody>
            <a:bodyPr wrap="square">
              <a:spAutoFit/>
            </a:bodyPr>
            <a:lstStyle/>
            <a:p>
              <a:pPr algn="dist"/>
              <a:r>
                <a:rPr lang="zh-CN" altLang="en-US" sz="2600" b="1" dirty="0" smtClean="0">
                  <a:ln>
                    <a:solidFill>
                      <a:schemeClr val="bg1"/>
                    </a:solidFill>
                  </a:ln>
                  <a:solidFill>
                    <a:schemeClr val="bg1"/>
                  </a:solidFill>
                  <a:latin typeface="方正细圆简体" panose="03000509000000000000" pitchFamily="65" charset="-122"/>
                  <a:ea typeface="方正细圆简体" panose="03000509000000000000" pitchFamily="65" charset="-122"/>
                </a:rPr>
                <a:t>课程标准</a:t>
              </a:r>
              <a:endParaRPr lang="zh-CN" altLang="en-US" sz="2600" b="1" dirty="0">
                <a:ln>
                  <a:solidFill>
                    <a:schemeClr val="bg1"/>
                  </a:solidFill>
                </a:ln>
                <a:solidFill>
                  <a:schemeClr val="bg1"/>
                </a:solidFill>
                <a:latin typeface="方正细圆简体" panose="03000509000000000000" pitchFamily="65" charset="-122"/>
                <a:ea typeface="方正细圆简体" panose="03000509000000000000" pitchFamily="65" charset="-122"/>
              </a:endParaRPr>
            </a:p>
          </p:txBody>
        </p:sp>
      </p:grpSp>
    </p:spTree>
    <p:extLst>
      <p:ext uri="{BB962C8B-B14F-4D97-AF65-F5344CB8AC3E}">
        <p14:creationId xmlns:p14="http://schemas.microsoft.com/office/powerpoint/2010/main" val="846268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高考真题体验</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a:solidFill>
                  <a:schemeClr val="tx1"/>
                </a:solidFill>
                <a:latin typeface="微软雅黑" pitchFamily="34" charset="-122"/>
                <a:ea typeface="微软雅黑" pitchFamily="34" charset="-122"/>
              </a:rPr>
              <a:t>典例</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71835" y="1694997"/>
            <a:ext cx="11248331" cy="4806355"/>
            <a:chOff x="471835" y="4365103"/>
            <a:chExt cx="11248331" cy="4806355"/>
          </a:xfrm>
        </p:grpSpPr>
        <p:sp>
          <p:nvSpPr>
            <p:cNvPr id="13" name="圆角矩形 12">
              <a:extLst>
                <a:ext uri="{FF2B5EF4-FFF2-40B4-BE49-F238E27FC236}">
                  <a16:creationId xmlns:a16="http://schemas.microsoft.com/office/drawing/2014/main" xmlns="" id="{DE721FF3-EA02-8E42-A717-6EFDB1105568}"/>
                </a:ext>
              </a:extLst>
            </p:cNvPr>
            <p:cNvSpPr/>
            <p:nvPr/>
          </p:nvSpPr>
          <p:spPr>
            <a:xfrm>
              <a:off x="471835" y="4477995"/>
              <a:ext cx="11248331" cy="4573440"/>
            </a:xfrm>
            <a:prstGeom prst="roundRect">
              <a:avLst>
                <a:gd name="adj" fmla="val 831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 name="矩形 13"/>
            <p:cNvSpPr/>
            <p:nvPr/>
          </p:nvSpPr>
          <p:spPr>
            <a:xfrm>
              <a:off x="698103" y="4647143"/>
              <a:ext cx="10795794" cy="4524315"/>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本产品的生产过程对水、大气等环境条件要求严苛，生产要求的环境质量只能通过技术手段对环境进行净化获得。城市与山间地区环境质量差异较大，大城市一般空气中尘埃杂质多，需要投入较多成本净化空气，以达到生产标准，而山间小镇生态环境优良，空气中尘埃杂质少，通过投入较少的净化成本就可以达到生产的环境标准，降低了净化成本，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产品</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的质量高低取决于生产技术水平，而不是依靠生态环境，</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玻璃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管的产量与生态环境没有关系，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废弃物</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处理成本与生态环境没有关系，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useBgFill="1">
          <p:nvSpPr>
            <p:cNvPr id="15" name="矩形 14">
              <a:extLst>
                <a:ext uri="{FF2B5EF4-FFF2-40B4-BE49-F238E27FC236}">
                  <a16:creationId xmlns:a16="http://schemas.microsoft.com/office/drawing/2014/main" xmlns="" id="{1D55BF47-EABB-9F46-8766-078A7E435C35}"/>
                </a:ext>
              </a:extLst>
            </p:cNvPr>
            <p:cNvSpPr/>
            <p:nvPr/>
          </p:nvSpPr>
          <p:spPr>
            <a:xfrm>
              <a:off x="882350" y="4365104"/>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6" name="文本框 15">
              <a:extLst>
                <a:ext uri="{FF2B5EF4-FFF2-40B4-BE49-F238E27FC236}">
                  <a16:creationId xmlns:a16="http://schemas.microsoft.com/office/drawing/2014/main" xmlns="" id="{7F2216E9-0435-7741-9918-93AFB1D17999}"/>
                </a:ext>
              </a:extLst>
            </p:cNvPr>
            <p:cNvSpPr txBox="1"/>
            <p:nvPr/>
          </p:nvSpPr>
          <p:spPr>
            <a:xfrm>
              <a:off x="946260" y="4365103"/>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58792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跟踪训练过关</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schemeClr val="tx1"/>
                </a:solidFill>
                <a:latin typeface="微软雅黑" pitchFamily="34" charset="-122"/>
                <a:ea typeface="微软雅黑" pitchFamily="34" charset="-122"/>
              </a:rPr>
              <a:t>落实</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7" name="椭圆 6">
            <a:hlinkClick r:id="rId2" action="ppaction://hlinksldjump"/>
            <a:extLst>
              <a:ext uri="{FF2B5EF4-FFF2-40B4-BE49-F238E27FC236}">
                <a16:creationId xmlns:a16="http://schemas.microsoft.com/office/drawing/2014/main" xmlns="" id="{0396B9F0-C5D6-1146-8AAE-500109840139}"/>
              </a:ext>
            </a:extLst>
          </p:cNvPr>
          <p:cNvSpPr/>
          <p:nvPr/>
        </p:nvSpPr>
        <p:spPr>
          <a:xfrm>
            <a:off x="8760296" y="1057580"/>
            <a:ext cx="270934" cy="2709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white"/>
                </a:solidFill>
                <a:effectLst/>
                <a:uLnTx/>
                <a:uFillTx/>
                <a:latin typeface="Arial"/>
                <a:ea typeface="微软雅黑"/>
                <a:cs typeface="+mn-cs"/>
              </a:rPr>
              <a:t>1</a:t>
            </a:r>
            <a:endParaRPr kumimoji="1"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8" name="椭圆 7">
            <a:hlinkClick r:id="rId3" action="ppaction://hlinksldjump"/>
            <a:extLst>
              <a:ext uri="{FF2B5EF4-FFF2-40B4-BE49-F238E27FC236}">
                <a16:creationId xmlns:a16="http://schemas.microsoft.com/office/drawing/2014/main" xmlns="" id="{861D4D87-E110-C74E-843B-D0274DA10A67}"/>
              </a:ext>
            </a:extLst>
          </p:cNvPr>
          <p:cNvSpPr/>
          <p:nvPr/>
        </p:nvSpPr>
        <p:spPr>
          <a:xfrm>
            <a:off x="9162541"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2</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9" name="椭圆 8">
            <a:hlinkClick r:id="rId4" action="ppaction://hlinksldjump"/>
            <a:extLst>
              <a:ext uri="{FF2B5EF4-FFF2-40B4-BE49-F238E27FC236}">
                <a16:creationId xmlns:a16="http://schemas.microsoft.com/office/drawing/2014/main" xmlns="" id="{9C389BDE-CF63-491C-84CB-C9B2E8D9E281}"/>
              </a:ext>
            </a:extLst>
          </p:cNvPr>
          <p:cNvSpPr/>
          <p:nvPr/>
        </p:nvSpPr>
        <p:spPr>
          <a:xfrm>
            <a:off x="9564786"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white">
                    <a:lumMod val="50000"/>
                  </a:prstClr>
                </a:solidFill>
                <a:effectLst/>
                <a:uLnTx/>
                <a:uFillTx/>
                <a:latin typeface="Arial"/>
                <a:ea typeface="微软雅黑"/>
                <a:cs typeface="+mn-cs"/>
              </a:rPr>
              <a:t>3</a:t>
            </a:r>
            <a:endParaRPr kumimoji="1" lang="zh-CN" altLang="en-US" sz="1800" b="0" i="0" u="none" strike="noStrike" kern="1200" cap="none" spc="0" normalizeH="0" baseline="0" noProof="0" dirty="0">
              <a:ln>
                <a:noFill/>
              </a:ln>
              <a:solidFill>
                <a:prstClr val="white">
                  <a:lumMod val="50000"/>
                </a:prstClr>
              </a:solidFill>
              <a:effectLst/>
              <a:uLnTx/>
              <a:uFillTx/>
              <a:latin typeface="Arial"/>
              <a:ea typeface="微软雅黑"/>
              <a:cs typeface="+mn-cs"/>
            </a:endParaRPr>
          </a:p>
        </p:txBody>
      </p:sp>
      <p:sp>
        <p:nvSpPr>
          <p:cNvPr id="10" name="椭圆 9">
            <a:hlinkClick r:id="rId5" action="ppaction://hlinksldjump"/>
            <a:extLst>
              <a:ext uri="{FF2B5EF4-FFF2-40B4-BE49-F238E27FC236}">
                <a16:creationId xmlns:a16="http://schemas.microsoft.com/office/drawing/2014/main" xmlns="" id="{CE2B9044-CAD5-4033-8E0F-49CD890C2AB4}"/>
              </a:ext>
            </a:extLst>
          </p:cNvPr>
          <p:cNvSpPr/>
          <p:nvPr/>
        </p:nvSpPr>
        <p:spPr>
          <a:xfrm>
            <a:off x="9967030"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4</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11" name="椭圆 10">
            <a:hlinkClick r:id="rId6" action="ppaction://hlinksldjump"/>
            <a:extLst>
              <a:ext uri="{FF2B5EF4-FFF2-40B4-BE49-F238E27FC236}">
                <a16:creationId xmlns:a16="http://schemas.microsoft.com/office/drawing/2014/main" xmlns="" id="{CE2B9044-CAD5-4033-8E0F-49CD890C2AB4}"/>
              </a:ext>
            </a:extLst>
          </p:cNvPr>
          <p:cNvSpPr/>
          <p:nvPr/>
        </p:nvSpPr>
        <p:spPr>
          <a:xfrm>
            <a:off x="10369274"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smtClean="0">
                <a:ln>
                  <a:noFill/>
                </a:ln>
                <a:solidFill>
                  <a:prstClr val="black">
                    <a:lumMod val="50000"/>
                    <a:lumOff val="50000"/>
                  </a:prstClr>
                </a:solidFill>
                <a:effectLst/>
                <a:uLnTx/>
                <a:uFillTx/>
                <a:latin typeface="Arial"/>
                <a:ea typeface="微软雅黑"/>
                <a:cs typeface="+mn-cs"/>
              </a:rPr>
              <a:t>5</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12" name="矩形 11"/>
          <p:cNvSpPr/>
          <p:nvPr/>
        </p:nvSpPr>
        <p:spPr>
          <a:xfrm>
            <a:off x="390000" y="1556792"/>
            <a:ext cx="11412000" cy="1754326"/>
          </a:xfrm>
          <a:prstGeom prst="rect">
            <a:avLst/>
          </a:prstGeom>
        </p:spPr>
        <p:txBody>
          <a:bodyPr wrap="square">
            <a:spAutoFit/>
          </a:bodyPr>
          <a:lstStyle/>
          <a:p>
            <a:pPr indent="608400" algn="just">
              <a:lnSpc>
                <a:spcPct val="150000"/>
              </a:lnSpc>
              <a:spcAft>
                <a:spcPts val="0"/>
              </a:spcAft>
            </a:pPr>
            <a:r>
              <a:rPr lang="en-US" altLang="zh-CN" sz="2400" kern="100" dirty="0">
                <a:solidFill>
                  <a:srgbClr val="7F7F7F"/>
                </a:solidFill>
                <a:latin typeface="Times New Roman" panose="02020603050405020304" pitchFamily="18" charset="0"/>
                <a:ea typeface="微软雅黑" panose="020B0503020204020204" pitchFamily="34" charset="-122"/>
                <a:cs typeface="Times New Roman" panose="02020603050405020304" pitchFamily="18" charset="0"/>
              </a:rPr>
              <a:t>(2022·</a:t>
            </a:r>
            <a:r>
              <a:rPr lang="zh-CN" altLang="zh-CN" sz="2400" kern="100" dirty="0">
                <a:solidFill>
                  <a:srgbClr val="7F7F7F"/>
                </a:solidFill>
                <a:latin typeface="Times New Roman" panose="02020603050405020304" pitchFamily="18" charset="0"/>
                <a:ea typeface="微软雅黑" panose="020B0503020204020204" pitchFamily="34" charset="-122"/>
                <a:cs typeface="Times New Roman" panose="02020603050405020304" pitchFamily="18" charset="0"/>
              </a:rPr>
              <a:t>河北唐山市模拟</a:t>
            </a:r>
            <a:r>
              <a:rPr lang="en-US" altLang="zh-CN" sz="2400" kern="100" dirty="0">
                <a:solidFill>
                  <a:srgbClr val="7F7F7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总部位于杭州的某包装饮用水企业近年来一直保持我国包装饮用水市场占有率第一。截至目前，该企业在国内布局了多个天然优质水源地</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en-US" sz="2400" kern="100" dirty="0" smtClean="0">
                <a:latin typeface="Times New Roman" panose="02020603050405020304" pitchFamily="18" charset="0"/>
                <a:ea typeface="微软雅黑" panose="020B0503020204020204" pitchFamily="34" charset="-122"/>
                <a:cs typeface="Courier New" panose="02070309020205020404" pitchFamily="49" charset="0"/>
              </a:rPr>
              <a:t>如</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。据此完成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平行四边形 1"/>
          <p:cNvSpPr/>
          <p:nvPr/>
        </p:nvSpPr>
        <p:spPr>
          <a:xfrm>
            <a:off x="390000" y="4076767"/>
            <a:ext cx="2537648" cy="244626"/>
          </a:xfrm>
          <a:prstGeom prst="parallelogram">
            <a:avLst/>
          </a:prstGeom>
          <a:solidFill>
            <a:srgbClr val="4893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390000" y="3184401"/>
            <a:ext cx="11412000"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该企业如此布局水源地的主要目的是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降低运输成本</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分散投资风险</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增加当地就业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利用廉价劳动力</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362" name="Picture 2" descr="D19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4349" y="2708920"/>
            <a:ext cx="5525149" cy="374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402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跟踪训练过关</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schemeClr val="tx1"/>
                </a:solidFill>
                <a:latin typeface="微软雅黑" pitchFamily="34" charset="-122"/>
                <a:ea typeface="微软雅黑" pitchFamily="34" charset="-122"/>
              </a:rPr>
              <a:t>落实</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7" name="椭圆 6">
            <a:hlinkClick r:id="rId2" action="ppaction://hlinksldjump"/>
            <a:extLst>
              <a:ext uri="{FF2B5EF4-FFF2-40B4-BE49-F238E27FC236}">
                <a16:creationId xmlns:a16="http://schemas.microsoft.com/office/drawing/2014/main" xmlns="" id="{0396B9F0-C5D6-1146-8AAE-500109840139}"/>
              </a:ext>
            </a:extLst>
          </p:cNvPr>
          <p:cNvSpPr/>
          <p:nvPr/>
        </p:nvSpPr>
        <p:spPr>
          <a:xfrm>
            <a:off x="8760296" y="1057580"/>
            <a:ext cx="270934" cy="2709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white"/>
                </a:solidFill>
                <a:effectLst/>
                <a:uLnTx/>
                <a:uFillTx/>
                <a:latin typeface="Arial"/>
                <a:ea typeface="微软雅黑"/>
                <a:cs typeface="+mn-cs"/>
              </a:rPr>
              <a:t>1</a:t>
            </a:r>
            <a:endParaRPr kumimoji="1"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8" name="椭圆 7">
            <a:hlinkClick r:id="rId3" action="ppaction://hlinksldjump"/>
            <a:extLst>
              <a:ext uri="{FF2B5EF4-FFF2-40B4-BE49-F238E27FC236}">
                <a16:creationId xmlns:a16="http://schemas.microsoft.com/office/drawing/2014/main" xmlns="" id="{861D4D87-E110-C74E-843B-D0274DA10A67}"/>
              </a:ext>
            </a:extLst>
          </p:cNvPr>
          <p:cNvSpPr/>
          <p:nvPr/>
        </p:nvSpPr>
        <p:spPr>
          <a:xfrm>
            <a:off x="9162541"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2</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9" name="椭圆 8">
            <a:hlinkClick r:id="rId4" action="ppaction://hlinksldjump"/>
            <a:extLst>
              <a:ext uri="{FF2B5EF4-FFF2-40B4-BE49-F238E27FC236}">
                <a16:creationId xmlns:a16="http://schemas.microsoft.com/office/drawing/2014/main" xmlns="" id="{9C389BDE-CF63-491C-84CB-C9B2E8D9E281}"/>
              </a:ext>
            </a:extLst>
          </p:cNvPr>
          <p:cNvSpPr/>
          <p:nvPr/>
        </p:nvSpPr>
        <p:spPr>
          <a:xfrm>
            <a:off x="9564786"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white">
                    <a:lumMod val="50000"/>
                  </a:prstClr>
                </a:solidFill>
                <a:effectLst/>
                <a:uLnTx/>
                <a:uFillTx/>
                <a:latin typeface="Arial"/>
                <a:ea typeface="微软雅黑"/>
                <a:cs typeface="+mn-cs"/>
              </a:rPr>
              <a:t>3</a:t>
            </a:r>
            <a:endParaRPr kumimoji="1" lang="zh-CN" altLang="en-US" sz="1800" b="0" i="0" u="none" strike="noStrike" kern="1200" cap="none" spc="0" normalizeH="0" baseline="0" noProof="0" dirty="0">
              <a:ln>
                <a:noFill/>
              </a:ln>
              <a:solidFill>
                <a:prstClr val="white">
                  <a:lumMod val="50000"/>
                </a:prstClr>
              </a:solidFill>
              <a:effectLst/>
              <a:uLnTx/>
              <a:uFillTx/>
              <a:latin typeface="Arial"/>
              <a:ea typeface="微软雅黑"/>
              <a:cs typeface="+mn-cs"/>
            </a:endParaRPr>
          </a:p>
        </p:txBody>
      </p:sp>
      <p:sp>
        <p:nvSpPr>
          <p:cNvPr id="10" name="椭圆 9">
            <a:hlinkClick r:id="rId5" action="ppaction://hlinksldjump"/>
            <a:extLst>
              <a:ext uri="{FF2B5EF4-FFF2-40B4-BE49-F238E27FC236}">
                <a16:creationId xmlns:a16="http://schemas.microsoft.com/office/drawing/2014/main" xmlns="" id="{CE2B9044-CAD5-4033-8E0F-49CD890C2AB4}"/>
              </a:ext>
            </a:extLst>
          </p:cNvPr>
          <p:cNvSpPr/>
          <p:nvPr/>
        </p:nvSpPr>
        <p:spPr>
          <a:xfrm>
            <a:off x="9967030"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4</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11" name="椭圆 10">
            <a:hlinkClick r:id="rId6" action="ppaction://hlinksldjump"/>
            <a:extLst>
              <a:ext uri="{FF2B5EF4-FFF2-40B4-BE49-F238E27FC236}">
                <a16:creationId xmlns:a16="http://schemas.microsoft.com/office/drawing/2014/main" xmlns="" id="{CE2B9044-CAD5-4033-8E0F-49CD890C2AB4}"/>
              </a:ext>
            </a:extLst>
          </p:cNvPr>
          <p:cNvSpPr/>
          <p:nvPr/>
        </p:nvSpPr>
        <p:spPr>
          <a:xfrm>
            <a:off x="10369274"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smtClean="0">
                <a:ln>
                  <a:noFill/>
                </a:ln>
                <a:solidFill>
                  <a:prstClr val="black">
                    <a:lumMod val="50000"/>
                    <a:lumOff val="50000"/>
                  </a:prstClr>
                </a:solidFill>
                <a:effectLst/>
                <a:uLnTx/>
                <a:uFillTx/>
                <a:latin typeface="Arial"/>
                <a:ea typeface="微软雅黑"/>
                <a:cs typeface="+mn-cs"/>
              </a:rPr>
              <a:t>5</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grpSp>
        <p:nvGrpSpPr>
          <p:cNvPr id="2" name="组合 1"/>
          <p:cNvGrpSpPr/>
          <p:nvPr/>
        </p:nvGrpSpPr>
        <p:grpSpPr>
          <a:xfrm>
            <a:off x="471835" y="1700808"/>
            <a:ext cx="11248331" cy="4392488"/>
            <a:chOff x="471835" y="1700808"/>
            <a:chExt cx="11248331" cy="4392488"/>
          </a:xfrm>
        </p:grpSpPr>
        <p:grpSp>
          <p:nvGrpSpPr>
            <p:cNvPr id="3" name="组合 2"/>
            <p:cNvGrpSpPr/>
            <p:nvPr/>
          </p:nvGrpSpPr>
          <p:grpSpPr>
            <a:xfrm>
              <a:off x="471835" y="1700808"/>
              <a:ext cx="11248331" cy="4392488"/>
              <a:chOff x="471835" y="1994832"/>
              <a:chExt cx="11248331" cy="4392488"/>
            </a:xfrm>
          </p:grpSpPr>
          <p:sp>
            <p:nvSpPr>
              <p:cNvPr id="19" name="圆角矩形 18">
                <a:extLst>
                  <a:ext uri="{FF2B5EF4-FFF2-40B4-BE49-F238E27FC236}">
                    <a16:creationId xmlns:a16="http://schemas.microsoft.com/office/drawing/2014/main" xmlns="" id="{DE721FF3-EA02-8E42-A717-6EFDB1105568}"/>
                  </a:ext>
                </a:extLst>
              </p:cNvPr>
              <p:cNvSpPr/>
              <p:nvPr/>
            </p:nvSpPr>
            <p:spPr>
              <a:xfrm>
                <a:off x="471835" y="2107724"/>
                <a:ext cx="11248331" cy="4279596"/>
              </a:xfrm>
              <a:prstGeom prst="roundRect">
                <a:avLst>
                  <a:gd name="adj" fmla="val 662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useBgFill="1">
            <p:nvSpPr>
              <p:cNvPr id="21" name="矩形 20">
                <a:extLst>
                  <a:ext uri="{FF2B5EF4-FFF2-40B4-BE49-F238E27FC236}">
                    <a16:creationId xmlns:a16="http://schemas.microsoft.com/office/drawing/2014/main" xmlns="" id="{1D55BF47-EABB-9F46-8766-078A7E435C35}"/>
                  </a:ext>
                </a:extLst>
              </p:cNvPr>
              <p:cNvSpPr/>
              <p:nvPr/>
            </p:nvSpPr>
            <p:spPr>
              <a:xfrm>
                <a:off x="882350" y="1994833"/>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xmlns="" id="{7F2216E9-0435-7741-9918-93AFB1D17999}"/>
                  </a:ext>
                </a:extLst>
              </p:cNvPr>
              <p:cNvSpPr txBox="1"/>
              <p:nvPr/>
            </p:nvSpPr>
            <p:spPr>
              <a:xfrm>
                <a:off x="946260" y="199483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sp>
            <p:nvSpPr>
              <p:cNvPr id="28" name="矩形 27"/>
              <p:cNvSpPr/>
              <p:nvPr/>
            </p:nvSpPr>
            <p:spPr>
              <a:xfrm>
                <a:off x="698103" y="2358405"/>
                <a:ext cx="5685929"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根据材料可知，该品牌在全国各地都有水源地，原料产地靠近消费市场，降低运输成本，</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企业</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总部位于杭州，投资风险没有分散，</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p:cNvSpPr/>
              <p:nvPr/>
            </p:nvSpPr>
            <p:spPr>
              <a:xfrm>
                <a:off x="698103" y="5108991"/>
                <a:ext cx="10942513"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水源的开采需要劳动力，但增加当地就业不是主要目的，</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由图可知，千岛湖也是水源地，当地劳动力并不廉价，</a:t>
                </a:r>
                <a:r>
                  <a:rPr lang="en-US" altLang="zh-CN" sz="2400" kern="100" dirty="0">
                    <a:latin typeface="Times New Roman" panose="02020603050405020304" pitchFamily="18" charset="0"/>
                    <a:ea typeface="宋体" panose="02010600030101010101" pitchFamily="2" charset="-122"/>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15" name="Picture 2" descr="D19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5748" y="1867407"/>
              <a:ext cx="4566239" cy="30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2436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跟踪训练过关</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schemeClr val="tx1"/>
                </a:solidFill>
                <a:latin typeface="微软雅黑" pitchFamily="34" charset="-122"/>
                <a:ea typeface="微软雅黑" pitchFamily="34" charset="-122"/>
              </a:rPr>
              <a:t>落实</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90001" y="1977807"/>
            <a:ext cx="5633992"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该企业布局的水源地在青藏、西北地区分布较少的主要原因是这些地区</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缺乏优质水源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信息获取速度慢</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销售市场较小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基础设施不完善</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平行四边形 1"/>
          <p:cNvSpPr/>
          <p:nvPr/>
        </p:nvSpPr>
        <p:spPr>
          <a:xfrm>
            <a:off x="337686" y="4522470"/>
            <a:ext cx="2661969" cy="244626"/>
          </a:xfrm>
          <a:prstGeom prst="parallelogram">
            <a:avLst/>
          </a:prstGeom>
          <a:solidFill>
            <a:srgbClr val="4893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椭圆 18">
            <a:hlinkClick r:id="rId2" action="ppaction://hlinksldjump"/>
            <a:extLst>
              <a:ext uri="{FF2B5EF4-FFF2-40B4-BE49-F238E27FC236}">
                <a16:creationId xmlns:a16="http://schemas.microsoft.com/office/drawing/2014/main" xmlns="" id="{861D4D87-E110-C74E-843B-D0274DA10A67}"/>
              </a:ext>
            </a:extLst>
          </p:cNvPr>
          <p:cNvSpPr/>
          <p:nvPr/>
        </p:nvSpPr>
        <p:spPr>
          <a:xfrm>
            <a:off x="9162541" y="1057580"/>
            <a:ext cx="270934" cy="2709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solidFill>
                <a:latin typeface="Arial"/>
                <a:ea typeface="微软雅黑"/>
              </a:rPr>
              <a:t>2</a:t>
            </a:r>
            <a:endParaRPr kumimoji="1" lang="zh-CN" altLang="en-US" dirty="0">
              <a:solidFill>
                <a:prstClr val="white"/>
              </a:solidFill>
              <a:latin typeface="Arial"/>
              <a:ea typeface="微软雅黑"/>
            </a:endParaRPr>
          </a:p>
        </p:txBody>
      </p:sp>
      <p:sp>
        <p:nvSpPr>
          <p:cNvPr id="20" name="椭圆 19">
            <a:hlinkClick r:id="rId3" action="ppaction://hlinksldjump"/>
            <a:extLst>
              <a:ext uri="{FF2B5EF4-FFF2-40B4-BE49-F238E27FC236}">
                <a16:creationId xmlns:a16="http://schemas.microsoft.com/office/drawing/2014/main" xmlns="" id="{9C389BDE-CF63-491C-84CB-C9B2E8D9E281}"/>
              </a:ext>
            </a:extLst>
          </p:cNvPr>
          <p:cNvSpPr/>
          <p:nvPr/>
        </p:nvSpPr>
        <p:spPr>
          <a:xfrm>
            <a:off x="9564786"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white">
                    <a:lumMod val="50000"/>
                  </a:prstClr>
                </a:solidFill>
                <a:effectLst/>
                <a:uLnTx/>
                <a:uFillTx/>
                <a:latin typeface="Arial"/>
                <a:ea typeface="微软雅黑"/>
                <a:cs typeface="+mn-cs"/>
              </a:rPr>
              <a:t>3</a:t>
            </a:r>
            <a:endParaRPr kumimoji="1" lang="zh-CN" altLang="en-US" sz="1800" b="0" i="0" u="none" strike="noStrike" kern="1200" cap="none" spc="0" normalizeH="0" baseline="0" noProof="0" dirty="0">
              <a:ln>
                <a:noFill/>
              </a:ln>
              <a:solidFill>
                <a:prstClr val="white">
                  <a:lumMod val="50000"/>
                </a:prstClr>
              </a:solidFill>
              <a:effectLst/>
              <a:uLnTx/>
              <a:uFillTx/>
              <a:latin typeface="Arial"/>
              <a:ea typeface="微软雅黑"/>
              <a:cs typeface="+mn-cs"/>
            </a:endParaRPr>
          </a:p>
        </p:txBody>
      </p:sp>
      <p:sp>
        <p:nvSpPr>
          <p:cNvPr id="21" name="椭圆 20">
            <a:hlinkClick r:id="rId4" action="ppaction://hlinksldjump"/>
            <a:extLst>
              <a:ext uri="{FF2B5EF4-FFF2-40B4-BE49-F238E27FC236}">
                <a16:creationId xmlns:a16="http://schemas.microsoft.com/office/drawing/2014/main" xmlns="" id="{CE2B9044-CAD5-4033-8E0F-49CD890C2AB4}"/>
              </a:ext>
            </a:extLst>
          </p:cNvPr>
          <p:cNvSpPr/>
          <p:nvPr/>
        </p:nvSpPr>
        <p:spPr>
          <a:xfrm>
            <a:off x="9967030"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4</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22" name="椭圆 21">
            <a:hlinkClick r:id="rId5" action="ppaction://hlinksldjump"/>
            <a:extLst>
              <a:ext uri="{FF2B5EF4-FFF2-40B4-BE49-F238E27FC236}">
                <a16:creationId xmlns:a16="http://schemas.microsoft.com/office/drawing/2014/main" xmlns="" id="{CE2B9044-CAD5-4033-8E0F-49CD890C2AB4}"/>
              </a:ext>
            </a:extLst>
          </p:cNvPr>
          <p:cNvSpPr/>
          <p:nvPr/>
        </p:nvSpPr>
        <p:spPr>
          <a:xfrm>
            <a:off x="10369274"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smtClean="0">
                <a:ln>
                  <a:noFill/>
                </a:ln>
                <a:solidFill>
                  <a:prstClr val="black">
                    <a:lumMod val="50000"/>
                    <a:lumOff val="50000"/>
                  </a:prstClr>
                </a:solidFill>
                <a:effectLst/>
                <a:uLnTx/>
                <a:uFillTx/>
                <a:latin typeface="Arial"/>
                <a:ea typeface="微软雅黑"/>
                <a:cs typeface="+mn-cs"/>
              </a:rPr>
              <a:t>5</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29" name="椭圆 28">
            <a:hlinkClick r:id="rId6" action="ppaction://hlinksldjump"/>
            <a:extLst>
              <a:ext uri="{FF2B5EF4-FFF2-40B4-BE49-F238E27FC236}">
                <a16:creationId xmlns:a16="http://schemas.microsoft.com/office/drawing/2014/main" xmlns="" id="{0396B9F0-C5D6-1146-8AAE-500109840139}"/>
              </a:ext>
            </a:extLst>
          </p:cNvPr>
          <p:cNvSpPr/>
          <p:nvPr/>
        </p:nvSpPr>
        <p:spPr>
          <a:xfrm>
            <a:off x="8760296"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lumMod val="50000"/>
                  </a:prstClr>
                </a:solidFill>
                <a:latin typeface="Arial"/>
                <a:ea typeface="微软雅黑"/>
              </a:rPr>
              <a:t>1</a:t>
            </a:r>
            <a:endParaRPr kumimoji="1" lang="zh-CN" altLang="en-US" dirty="0">
              <a:solidFill>
                <a:prstClr val="white">
                  <a:lumMod val="50000"/>
                </a:prstClr>
              </a:solidFill>
              <a:latin typeface="Arial"/>
              <a:ea typeface="微软雅黑"/>
            </a:endParaRPr>
          </a:p>
        </p:txBody>
      </p:sp>
      <p:pic>
        <p:nvPicPr>
          <p:cNvPr id="28" name="Picture 2" descr="D19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3188" y="1990013"/>
            <a:ext cx="5525149" cy="374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63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跟踪训练过关</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schemeClr val="tx1"/>
                </a:solidFill>
                <a:latin typeface="微软雅黑" pitchFamily="34" charset="-122"/>
                <a:ea typeface="微软雅黑" pitchFamily="34" charset="-122"/>
              </a:rPr>
              <a:t>落实</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19" name="椭圆 18">
            <a:hlinkClick r:id="rId2" action="ppaction://hlinksldjump"/>
            <a:extLst>
              <a:ext uri="{FF2B5EF4-FFF2-40B4-BE49-F238E27FC236}">
                <a16:creationId xmlns:a16="http://schemas.microsoft.com/office/drawing/2014/main" xmlns="" id="{861D4D87-E110-C74E-843B-D0274DA10A67}"/>
              </a:ext>
            </a:extLst>
          </p:cNvPr>
          <p:cNvSpPr/>
          <p:nvPr/>
        </p:nvSpPr>
        <p:spPr>
          <a:xfrm>
            <a:off x="9162541" y="1057580"/>
            <a:ext cx="270934" cy="2709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solidFill>
                <a:latin typeface="Arial"/>
                <a:ea typeface="微软雅黑"/>
              </a:rPr>
              <a:t>2</a:t>
            </a:r>
            <a:endParaRPr kumimoji="1" lang="zh-CN" altLang="en-US" dirty="0">
              <a:solidFill>
                <a:prstClr val="white"/>
              </a:solidFill>
              <a:latin typeface="Arial"/>
              <a:ea typeface="微软雅黑"/>
            </a:endParaRPr>
          </a:p>
        </p:txBody>
      </p:sp>
      <p:sp>
        <p:nvSpPr>
          <p:cNvPr id="20" name="椭圆 19">
            <a:hlinkClick r:id="rId3" action="ppaction://hlinksldjump"/>
            <a:extLst>
              <a:ext uri="{FF2B5EF4-FFF2-40B4-BE49-F238E27FC236}">
                <a16:creationId xmlns:a16="http://schemas.microsoft.com/office/drawing/2014/main" xmlns="" id="{9C389BDE-CF63-491C-84CB-C9B2E8D9E281}"/>
              </a:ext>
            </a:extLst>
          </p:cNvPr>
          <p:cNvSpPr/>
          <p:nvPr/>
        </p:nvSpPr>
        <p:spPr>
          <a:xfrm>
            <a:off x="9564786"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white">
                    <a:lumMod val="50000"/>
                  </a:prstClr>
                </a:solidFill>
                <a:effectLst/>
                <a:uLnTx/>
                <a:uFillTx/>
                <a:latin typeface="Arial"/>
                <a:ea typeface="微软雅黑"/>
                <a:cs typeface="+mn-cs"/>
              </a:rPr>
              <a:t>3</a:t>
            </a:r>
            <a:endParaRPr kumimoji="1" lang="zh-CN" altLang="en-US" sz="1800" b="0" i="0" u="none" strike="noStrike" kern="1200" cap="none" spc="0" normalizeH="0" baseline="0" noProof="0" dirty="0">
              <a:ln>
                <a:noFill/>
              </a:ln>
              <a:solidFill>
                <a:prstClr val="white">
                  <a:lumMod val="50000"/>
                </a:prstClr>
              </a:solidFill>
              <a:effectLst/>
              <a:uLnTx/>
              <a:uFillTx/>
              <a:latin typeface="Arial"/>
              <a:ea typeface="微软雅黑"/>
              <a:cs typeface="+mn-cs"/>
            </a:endParaRPr>
          </a:p>
        </p:txBody>
      </p:sp>
      <p:sp>
        <p:nvSpPr>
          <p:cNvPr id="21" name="椭圆 20">
            <a:hlinkClick r:id="rId4" action="ppaction://hlinksldjump"/>
            <a:extLst>
              <a:ext uri="{FF2B5EF4-FFF2-40B4-BE49-F238E27FC236}">
                <a16:creationId xmlns:a16="http://schemas.microsoft.com/office/drawing/2014/main" xmlns="" id="{CE2B9044-CAD5-4033-8E0F-49CD890C2AB4}"/>
              </a:ext>
            </a:extLst>
          </p:cNvPr>
          <p:cNvSpPr/>
          <p:nvPr/>
        </p:nvSpPr>
        <p:spPr>
          <a:xfrm>
            <a:off x="9967030"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4</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22" name="椭圆 21">
            <a:hlinkClick r:id="rId5" action="ppaction://hlinksldjump"/>
            <a:extLst>
              <a:ext uri="{FF2B5EF4-FFF2-40B4-BE49-F238E27FC236}">
                <a16:creationId xmlns:a16="http://schemas.microsoft.com/office/drawing/2014/main" xmlns="" id="{CE2B9044-CAD5-4033-8E0F-49CD890C2AB4}"/>
              </a:ext>
            </a:extLst>
          </p:cNvPr>
          <p:cNvSpPr/>
          <p:nvPr/>
        </p:nvSpPr>
        <p:spPr>
          <a:xfrm>
            <a:off x="10369274"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smtClean="0">
                <a:ln>
                  <a:noFill/>
                </a:ln>
                <a:solidFill>
                  <a:prstClr val="black">
                    <a:lumMod val="50000"/>
                    <a:lumOff val="50000"/>
                  </a:prstClr>
                </a:solidFill>
                <a:effectLst/>
                <a:uLnTx/>
                <a:uFillTx/>
                <a:latin typeface="Arial"/>
                <a:ea typeface="微软雅黑"/>
                <a:cs typeface="+mn-cs"/>
              </a:rPr>
              <a:t>5</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29" name="椭圆 28">
            <a:hlinkClick r:id="rId6" action="ppaction://hlinksldjump"/>
            <a:extLst>
              <a:ext uri="{FF2B5EF4-FFF2-40B4-BE49-F238E27FC236}">
                <a16:creationId xmlns:a16="http://schemas.microsoft.com/office/drawing/2014/main" xmlns="" id="{0396B9F0-C5D6-1146-8AAE-500109840139}"/>
              </a:ext>
            </a:extLst>
          </p:cNvPr>
          <p:cNvSpPr/>
          <p:nvPr/>
        </p:nvSpPr>
        <p:spPr>
          <a:xfrm>
            <a:off x="8760296"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lumMod val="50000"/>
                  </a:prstClr>
                </a:solidFill>
                <a:latin typeface="Arial"/>
                <a:ea typeface="微软雅黑"/>
              </a:rPr>
              <a:t>1</a:t>
            </a:r>
            <a:endParaRPr kumimoji="1" lang="zh-CN" altLang="en-US" dirty="0">
              <a:solidFill>
                <a:prstClr val="white">
                  <a:lumMod val="50000"/>
                </a:prstClr>
              </a:solidFill>
              <a:latin typeface="Arial"/>
              <a:ea typeface="微软雅黑"/>
            </a:endParaRPr>
          </a:p>
        </p:txBody>
      </p:sp>
      <p:grpSp>
        <p:nvGrpSpPr>
          <p:cNvPr id="8" name="组合 7"/>
          <p:cNvGrpSpPr/>
          <p:nvPr/>
        </p:nvGrpSpPr>
        <p:grpSpPr>
          <a:xfrm>
            <a:off x="471835" y="1772816"/>
            <a:ext cx="11248331" cy="4800729"/>
            <a:chOff x="471835" y="1772816"/>
            <a:chExt cx="11248331" cy="4800729"/>
          </a:xfrm>
        </p:grpSpPr>
        <p:grpSp>
          <p:nvGrpSpPr>
            <p:cNvPr id="23" name="组合 22"/>
            <p:cNvGrpSpPr/>
            <p:nvPr/>
          </p:nvGrpSpPr>
          <p:grpSpPr>
            <a:xfrm>
              <a:off x="471835" y="1772816"/>
              <a:ext cx="11248331" cy="4800729"/>
              <a:chOff x="471835" y="4581127"/>
              <a:chExt cx="11248331" cy="4800729"/>
            </a:xfrm>
          </p:grpSpPr>
          <p:sp>
            <p:nvSpPr>
              <p:cNvPr id="24" name="圆角矩形 23">
                <a:extLst>
                  <a:ext uri="{FF2B5EF4-FFF2-40B4-BE49-F238E27FC236}">
                    <a16:creationId xmlns:a16="http://schemas.microsoft.com/office/drawing/2014/main" xmlns="" id="{DE721FF3-EA02-8E42-A717-6EFDB1105568}"/>
                  </a:ext>
                </a:extLst>
              </p:cNvPr>
              <p:cNvSpPr/>
              <p:nvPr/>
            </p:nvSpPr>
            <p:spPr>
              <a:xfrm>
                <a:off x="471835" y="4694019"/>
                <a:ext cx="11248331" cy="4687837"/>
              </a:xfrm>
              <a:prstGeom prst="roundRect">
                <a:avLst>
                  <a:gd name="adj" fmla="val 662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矩形 24"/>
              <p:cNvSpPr/>
              <p:nvPr/>
            </p:nvSpPr>
            <p:spPr>
              <a:xfrm>
                <a:off x="698103" y="4890173"/>
                <a:ext cx="5469905"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青藏地区多大江大河的源头，西北地区水污染较少，水质均较好，不缺乏优质水源，</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青藏、西北地区人口少，经济落后，市场狭小，故青藏、西北地区分布较少，</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useBgFill="1">
            <p:nvSpPr>
              <p:cNvPr id="26" name="矩形 25">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文本框 26">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8" name="Picture 2" descr="D19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6044" y="1916832"/>
              <a:ext cx="5073092" cy="343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92632" y="5373216"/>
              <a:ext cx="11027533" cy="1200329"/>
            </a:xfrm>
            <a:prstGeom prst="rect">
              <a:avLst/>
            </a:prstGeom>
          </p:spPr>
          <p:txBody>
            <a:bodyPr wrap="square">
              <a:spAutoFit/>
            </a:bodyPr>
            <a:lstStyle/>
            <a:p>
              <a:pPr lvl="0" algn="just">
                <a:lnSpc>
                  <a:spcPct val="150000"/>
                </a:lnSpc>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青藏、西北地区信息获取速度慢、基础设施不完善，但与水源地布局关系较小，</a:t>
              </a:r>
              <a:r>
                <a:rPr lang="en-US" altLang="zh-CN" sz="2400" kern="100" dirty="0">
                  <a:solidFill>
                    <a:prstClr val="black"/>
                  </a:solidFill>
                  <a:latin typeface="Times New Roman" panose="02020603050405020304" pitchFamily="18" charset="0"/>
                  <a:ea typeface="宋体" panose="02010600030101010101" pitchFamily="2" charset="-122"/>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225145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跟踪训练过关</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schemeClr val="tx1"/>
                </a:solidFill>
                <a:latin typeface="微软雅黑" pitchFamily="34" charset="-122"/>
                <a:ea typeface="微软雅黑" pitchFamily="34" charset="-122"/>
              </a:rPr>
              <a:t>落实</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90000" y="1321718"/>
            <a:ext cx="11394632" cy="3970318"/>
          </a:xfrm>
          <a:prstGeom prst="rect">
            <a:avLst/>
          </a:prstGeom>
        </p:spPr>
        <p:txBody>
          <a:bodyPr wrap="square">
            <a:spAutoFit/>
          </a:bodyPr>
          <a:lstStyle/>
          <a:p>
            <a:pPr indent="608400"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蒙牛集团致力于建设世界一流的自动化、信息化、智能化的现代化乳制品企业，在国内外设有近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个生产基地。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2019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日，蒙牛集团西南高原特色奶业全产业链项目及云南陆良万头奶牛养殖项目开工仪式在云南省曲靖市陆良县举行。蒙牛西南高原特色奶业全产业链项目是集种植、养殖、加工、观光为一体的全产业链项目，建成后可实现年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万吨乳制品，预计年产值</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亿元。据此完成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在云南建立特色奶业的主导因素是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交通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市场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土地</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平行四边形 1"/>
          <p:cNvSpPr/>
          <p:nvPr/>
        </p:nvSpPr>
        <p:spPr>
          <a:xfrm>
            <a:off x="4079776" y="4950693"/>
            <a:ext cx="1305669" cy="244626"/>
          </a:xfrm>
          <a:prstGeom prst="parallelogram">
            <a:avLst/>
          </a:prstGeom>
          <a:solidFill>
            <a:srgbClr val="4893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椭圆 18">
            <a:hlinkClick r:id="rId2" action="ppaction://hlinksldjump"/>
            <a:extLst>
              <a:ext uri="{FF2B5EF4-FFF2-40B4-BE49-F238E27FC236}">
                <a16:creationId xmlns:a16="http://schemas.microsoft.com/office/drawing/2014/main" xmlns="" id="{861D4D87-E110-C74E-843B-D0274DA10A67}"/>
              </a:ext>
            </a:extLst>
          </p:cNvPr>
          <p:cNvSpPr/>
          <p:nvPr/>
        </p:nvSpPr>
        <p:spPr>
          <a:xfrm>
            <a:off x="9162541"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2</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20" name="椭圆 19">
            <a:hlinkClick r:id="rId3" action="ppaction://hlinksldjump"/>
            <a:extLst>
              <a:ext uri="{FF2B5EF4-FFF2-40B4-BE49-F238E27FC236}">
                <a16:creationId xmlns:a16="http://schemas.microsoft.com/office/drawing/2014/main" xmlns="" id="{9C389BDE-CF63-491C-84CB-C9B2E8D9E281}"/>
              </a:ext>
            </a:extLst>
          </p:cNvPr>
          <p:cNvSpPr/>
          <p:nvPr/>
        </p:nvSpPr>
        <p:spPr>
          <a:xfrm>
            <a:off x="9564786" y="1050489"/>
            <a:ext cx="270934" cy="2709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solidFill>
                <a:latin typeface="Arial"/>
                <a:ea typeface="微软雅黑"/>
              </a:rPr>
              <a:t>3</a:t>
            </a:r>
            <a:endParaRPr kumimoji="1" lang="zh-CN" altLang="en-US" dirty="0">
              <a:solidFill>
                <a:prstClr val="white"/>
              </a:solidFill>
              <a:latin typeface="Arial"/>
              <a:ea typeface="微软雅黑"/>
            </a:endParaRPr>
          </a:p>
        </p:txBody>
      </p:sp>
      <p:sp>
        <p:nvSpPr>
          <p:cNvPr id="21" name="椭圆 20">
            <a:hlinkClick r:id="rId4" action="ppaction://hlinksldjump"/>
            <a:extLst>
              <a:ext uri="{FF2B5EF4-FFF2-40B4-BE49-F238E27FC236}">
                <a16:creationId xmlns:a16="http://schemas.microsoft.com/office/drawing/2014/main" xmlns="" id="{CE2B9044-CAD5-4033-8E0F-49CD890C2AB4}"/>
              </a:ext>
            </a:extLst>
          </p:cNvPr>
          <p:cNvSpPr/>
          <p:nvPr/>
        </p:nvSpPr>
        <p:spPr>
          <a:xfrm>
            <a:off x="9967030"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4</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22" name="椭圆 21">
            <a:hlinkClick r:id="rId5" action="ppaction://hlinksldjump"/>
            <a:extLst>
              <a:ext uri="{FF2B5EF4-FFF2-40B4-BE49-F238E27FC236}">
                <a16:creationId xmlns:a16="http://schemas.microsoft.com/office/drawing/2014/main" xmlns="" id="{CE2B9044-CAD5-4033-8E0F-49CD890C2AB4}"/>
              </a:ext>
            </a:extLst>
          </p:cNvPr>
          <p:cNvSpPr/>
          <p:nvPr/>
        </p:nvSpPr>
        <p:spPr>
          <a:xfrm>
            <a:off x="10369274"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smtClean="0">
                <a:ln>
                  <a:noFill/>
                </a:ln>
                <a:solidFill>
                  <a:prstClr val="black">
                    <a:lumMod val="50000"/>
                    <a:lumOff val="50000"/>
                  </a:prstClr>
                </a:solidFill>
                <a:effectLst/>
                <a:uLnTx/>
                <a:uFillTx/>
                <a:latin typeface="Arial"/>
                <a:ea typeface="微软雅黑"/>
                <a:cs typeface="+mn-cs"/>
              </a:rPr>
              <a:t>5</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28" name="椭圆 27">
            <a:hlinkClick r:id="rId6" action="ppaction://hlinksldjump"/>
            <a:extLst>
              <a:ext uri="{FF2B5EF4-FFF2-40B4-BE49-F238E27FC236}">
                <a16:creationId xmlns:a16="http://schemas.microsoft.com/office/drawing/2014/main" xmlns="" id="{0396B9F0-C5D6-1146-8AAE-500109840139}"/>
              </a:ext>
            </a:extLst>
          </p:cNvPr>
          <p:cNvSpPr/>
          <p:nvPr/>
        </p:nvSpPr>
        <p:spPr>
          <a:xfrm>
            <a:off x="8760296"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lumMod val="50000"/>
                  </a:prstClr>
                </a:solidFill>
                <a:latin typeface="Arial"/>
                <a:ea typeface="微软雅黑"/>
              </a:rPr>
              <a:t>1</a:t>
            </a:r>
            <a:endParaRPr kumimoji="1" lang="zh-CN" altLang="en-US" dirty="0">
              <a:solidFill>
                <a:prstClr val="white">
                  <a:lumMod val="50000"/>
                </a:prstClr>
              </a:solidFill>
              <a:latin typeface="Arial"/>
              <a:ea typeface="微软雅黑"/>
            </a:endParaRPr>
          </a:p>
        </p:txBody>
      </p:sp>
      <p:grpSp>
        <p:nvGrpSpPr>
          <p:cNvPr id="3" name="组合 2"/>
          <p:cNvGrpSpPr/>
          <p:nvPr/>
        </p:nvGrpSpPr>
        <p:grpSpPr>
          <a:xfrm>
            <a:off x="471835" y="5238725"/>
            <a:ext cx="11248331" cy="1453378"/>
            <a:chOff x="471835" y="5287990"/>
            <a:chExt cx="11248331" cy="1453378"/>
          </a:xfrm>
        </p:grpSpPr>
        <p:sp>
          <p:nvSpPr>
            <p:cNvPr id="23" name="矩形 22"/>
            <p:cNvSpPr/>
            <p:nvPr/>
          </p:nvSpPr>
          <p:spPr>
            <a:xfrm>
              <a:off x="695400" y="5517232"/>
              <a:ext cx="10795794"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特色奶业的基础是养殖，获取奶源，云南四季如春的气候适合种植牧草、养殖奶牛，</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4" name="组合 23"/>
            <p:cNvGrpSpPr/>
            <p:nvPr/>
          </p:nvGrpSpPr>
          <p:grpSpPr>
            <a:xfrm>
              <a:off x="471835" y="5287990"/>
              <a:ext cx="11248331" cy="1453378"/>
              <a:chOff x="471835" y="4581127"/>
              <a:chExt cx="11248331" cy="1453378"/>
            </a:xfrm>
          </p:grpSpPr>
          <p:sp>
            <p:nvSpPr>
              <p:cNvPr id="25" name="圆角矩形 24">
                <a:extLst>
                  <a:ext uri="{FF2B5EF4-FFF2-40B4-BE49-F238E27FC236}">
                    <a16:creationId xmlns:a16="http://schemas.microsoft.com/office/drawing/2014/main" xmlns="" id="{DE721FF3-EA02-8E42-A717-6EFDB1105568}"/>
                  </a:ext>
                </a:extLst>
              </p:cNvPr>
              <p:cNvSpPr/>
              <p:nvPr/>
            </p:nvSpPr>
            <p:spPr>
              <a:xfrm>
                <a:off x="471835" y="4694019"/>
                <a:ext cx="11248331" cy="1340486"/>
              </a:xfrm>
              <a:prstGeom prst="roundRect">
                <a:avLst>
                  <a:gd name="adj" fmla="val 831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useBgFill="1">
            <p:nvSpPr>
              <p:cNvPr id="26" name="矩形 25">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文本框 26">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pSp>
    </p:spTree>
    <p:extLst>
      <p:ext uri="{BB962C8B-B14F-4D97-AF65-F5344CB8AC3E}">
        <p14:creationId xmlns:p14="http://schemas.microsoft.com/office/powerpoint/2010/main" val="2210626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跟踪训练过关</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schemeClr val="tx1"/>
                </a:solidFill>
                <a:latin typeface="微软雅黑" pitchFamily="34" charset="-122"/>
                <a:ea typeface="微软雅黑" pitchFamily="34" charset="-122"/>
              </a:rPr>
              <a:t>落实</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90000" y="1646798"/>
            <a:ext cx="11394632"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蒙牛西南高原特色奶业以全产业链形式建立的直接目的是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促进三次产业融合发展</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提高产品附加值</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降低内部交易成本</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拓展生态及社会效益</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平行四边形 1"/>
          <p:cNvSpPr/>
          <p:nvPr/>
        </p:nvSpPr>
        <p:spPr>
          <a:xfrm>
            <a:off x="424210" y="3112366"/>
            <a:ext cx="2935486" cy="244626"/>
          </a:xfrm>
          <a:prstGeom prst="parallelogram">
            <a:avLst/>
          </a:prstGeom>
          <a:solidFill>
            <a:srgbClr val="4893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矩形 24"/>
          <p:cNvSpPr/>
          <p:nvPr/>
        </p:nvSpPr>
        <p:spPr>
          <a:xfrm>
            <a:off x="695400" y="4901428"/>
            <a:ext cx="10795794" cy="1113766"/>
          </a:xfrm>
          <a:prstGeom prst="rect">
            <a:avLst/>
          </a:prstGeom>
        </p:spPr>
        <p:txBody>
          <a:bodyPr>
            <a:spAutoFit/>
          </a:bodyPr>
          <a:lstStyle/>
          <a:p>
            <a:pPr algn="just">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全产业链形式可提高产品附加值，是其直接目的。其他如降低内部交易成本、促进三次产业融合发展、拓展生态及社会效益均为全产业链的衍生功效。</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useBgFill="1">
        <p:nvSpPr>
          <p:cNvPr id="26" name="矩形 25">
            <a:extLst>
              <a:ext uri="{FF2B5EF4-FFF2-40B4-BE49-F238E27FC236}">
                <a16:creationId xmlns:a16="http://schemas.microsoft.com/office/drawing/2014/main" xmlns="" id="{1D55BF47-EABB-9F46-8766-078A7E435C35}"/>
              </a:ext>
            </a:extLst>
          </p:cNvPr>
          <p:cNvSpPr/>
          <p:nvPr/>
        </p:nvSpPr>
        <p:spPr>
          <a:xfrm>
            <a:off x="882350" y="4810371"/>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 name="椭圆 13">
            <a:hlinkClick r:id="rId2" action="ppaction://hlinksldjump"/>
            <a:extLst>
              <a:ext uri="{FF2B5EF4-FFF2-40B4-BE49-F238E27FC236}">
                <a16:creationId xmlns:a16="http://schemas.microsoft.com/office/drawing/2014/main" xmlns="" id="{861D4D87-E110-C74E-843B-D0274DA10A67}"/>
              </a:ext>
            </a:extLst>
          </p:cNvPr>
          <p:cNvSpPr/>
          <p:nvPr/>
        </p:nvSpPr>
        <p:spPr>
          <a:xfrm>
            <a:off x="9162541"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2</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15" name="椭圆 14">
            <a:hlinkClick r:id="rId3" action="ppaction://hlinksldjump"/>
            <a:extLst>
              <a:ext uri="{FF2B5EF4-FFF2-40B4-BE49-F238E27FC236}">
                <a16:creationId xmlns:a16="http://schemas.microsoft.com/office/drawing/2014/main" xmlns="" id="{9C389BDE-CF63-491C-84CB-C9B2E8D9E281}"/>
              </a:ext>
            </a:extLst>
          </p:cNvPr>
          <p:cNvSpPr/>
          <p:nvPr/>
        </p:nvSpPr>
        <p:spPr>
          <a:xfrm>
            <a:off x="9564786"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white">
                    <a:lumMod val="50000"/>
                  </a:prstClr>
                </a:solidFill>
                <a:effectLst/>
                <a:uLnTx/>
                <a:uFillTx/>
                <a:latin typeface="Arial"/>
                <a:ea typeface="微软雅黑"/>
                <a:cs typeface="+mn-cs"/>
              </a:rPr>
              <a:t>3</a:t>
            </a:r>
            <a:endParaRPr kumimoji="1" lang="zh-CN" altLang="en-US" sz="1800" b="0" i="0" u="none" strike="noStrike" kern="1200" cap="none" spc="0" normalizeH="0" baseline="0" noProof="0" dirty="0">
              <a:ln>
                <a:noFill/>
              </a:ln>
              <a:solidFill>
                <a:prstClr val="white">
                  <a:lumMod val="50000"/>
                </a:prstClr>
              </a:solidFill>
              <a:effectLst/>
              <a:uLnTx/>
              <a:uFillTx/>
              <a:latin typeface="Arial"/>
              <a:ea typeface="微软雅黑"/>
              <a:cs typeface="+mn-cs"/>
            </a:endParaRPr>
          </a:p>
        </p:txBody>
      </p:sp>
      <p:sp>
        <p:nvSpPr>
          <p:cNvPr id="16" name="椭圆 15">
            <a:hlinkClick r:id="rId4" action="ppaction://hlinksldjump"/>
            <a:extLst>
              <a:ext uri="{FF2B5EF4-FFF2-40B4-BE49-F238E27FC236}">
                <a16:creationId xmlns:a16="http://schemas.microsoft.com/office/drawing/2014/main" xmlns="" id="{CE2B9044-CAD5-4033-8E0F-49CD890C2AB4}"/>
              </a:ext>
            </a:extLst>
          </p:cNvPr>
          <p:cNvSpPr/>
          <p:nvPr/>
        </p:nvSpPr>
        <p:spPr>
          <a:xfrm>
            <a:off x="9967030" y="1050489"/>
            <a:ext cx="270934" cy="2709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solidFill>
                <a:latin typeface="Arial"/>
                <a:ea typeface="微软雅黑"/>
              </a:rPr>
              <a:t>4</a:t>
            </a:r>
            <a:endParaRPr kumimoji="1" lang="zh-CN" altLang="en-US" dirty="0">
              <a:solidFill>
                <a:prstClr val="white"/>
              </a:solidFill>
              <a:latin typeface="Arial"/>
              <a:ea typeface="微软雅黑"/>
            </a:endParaRPr>
          </a:p>
        </p:txBody>
      </p:sp>
      <p:sp>
        <p:nvSpPr>
          <p:cNvPr id="17" name="椭圆 16">
            <a:hlinkClick r:id="rId5" action="ppaction://hlinksldjump"/>
            <a:extLst>
              <a:ext uri="{FF2B5EF4-FFF2-40B4-BE49-F238E27FC236}">
                <a16:creationId xmlns:a16="http://schemas.microsoft.com/office/drawing/2014/main" xmlns="" id="{CE2B9044-CAD5-4033-8E0F-49CD890C2AB4}"/>
              </a:ext>
            </a:extLst>
          </p:cNvPr>
          <p:cNvSpPr/>
          <p:nvPr/>
        </p:nvSpPr>
        <p:spPr>
          <a:xfrm>
            <a:off x="10369274"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smtClean="0">
                <a:ln>
                  <a:noFill/>
                </a:ln>
                <a:solidFill>
                  <a:prstClr val="black">
                    <a:lumMod val="50000"/>
                    <a:lumOff val="50000"/>
                  </a:prstClr>
                </a:solidFill>
                <a:effectLst/>
                <a:uLnTx/>
                <a:uFillTx/>
                <a:latin typeface="Arial"/>
                <a:ea typeface="微软雅黑"/>
                <a:cs typeface="+mn-cs"/>
              </a:rPr>
              <a:t>5</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18" name="椭圆 17">
            <a:hlinkClick r:id="rId6" action="ppaction://hlinksldjump"/>
            <a:extLst>
              <a:ext uri="{FF2B5EF4-FFF2-40B4-BE49-F238E27FC236}">
                <a16:creationId xmlns:a16="http://schemas.microsoft.com/office/drawing/2014/main" xmlns="" id="{0396B9F0-C5D6-1146-8AAE-500109840139}"/>
              </a:ext>
            </a:extLst>
          </p:cNvPr>
          <p:cNvSpPr/>
          <p:nvPr/>
        </p:nvSpPr>
        <p:spPr>
          <a:xfrm>
            <a:off x="8760296"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lumMod val="50000"/>
                  </a:prstClr>
                </a:solidFill>
                <a:latin typeface="Arial"/>
                <a:ea typeface="微软雅黑"/>
              </a:rPr>
              <a:t>1</a:t>
            </a:r>
            <a:endParaRPr kumimoji="1" lang="zh-CN" altLang="en-US" dirty="0">
              <a:solidFill>
                <a:prstClr val="white">
                  <a:lumMod val="50000"/>
                </a:prstClr>
              </a:solidFill>
              <a:latin typeface="Arial"/>
              <a:ea typeface="微软雅黑"/>
            </a:endParaRPr>
          </a:p>
        </p:txBody>
      </p:sp>
      <p:grpSp>
        <p:nvGrpSpPr>
          <p:cNvPr id="21" name="组合 20"/>
          <p:cNvGrpSpPr/>
          <p:nvPr/>
        </p:nvGrpSpPr>
        <p:grpSpPr>
          <a:xfrm>
            <a:off x="471835" y="4653136"/>
            <a:ext cx="11248331" cy="1453378"/>
            <a:chOff x="471835" y="4581127"/>
            <a:chExt cx="11248331" cy="1453378"/>
          </a:xfrm>
        </p:grpSpPr>
        <p:sp>
          <p:nvSpPr>
            <p:cNvPr id="22" name="圆角矩形 21">
              <a:extLst>
                <a:ext uri="{FF2B5EF4-FFF2-40B4-BE49-F238E27FC236}">
                  <a16:creationId xmlns:a16="http://schemas.microsoft.com/office/drawing/2014/main" xmlns="" id="{DE721FF3-EA02-8E42-A717-6EFDB1105568}"/>
                </a:ext>
              </a:extLst>
            </p:cNvPr>
            <p:cNvSpPr/>
            <p:nvPr/>
          </p:nvSpPr>
          <p:spPr>
            <a:xfrm>
              <a:off x="471835" y="4694019"/>
              <a:ext cx="11248331" cy="1340486"/>
            </a:xfrm>
            <a:prstGeom prst="roundRect">
              <a:avLst>
                <a:gd name="adj" fmla="val 831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useBgFill="1">
          <p:nvSpPr>
            <p:cNvPr id="29" name="矩形 28">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0" name="文本框 29">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2040723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0000" y="1890698"/>
            <a:ext cx="11330166" cy="175432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在国内外众多乳制品企业的激烈竞争中，蒙牛集团获得竞争优势的关键在于</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奶源基地建设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研发水平提升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网络促销加强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产品多样化</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跟踪训练过关</a:t>
            </a: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schemeClr val="tx1"/>
                </a:solidFill>
                <a:latin typeface="微软雅黑" pitchFamily="34" charset="-122"/>
                <a:ea typeface="微软雅黑" pitchFamily="34" charset="-122"/>
              </a:rPr>
              <a:t>落实</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2" name="平行四边形 1"/>
          <p:cNvSpPr/>
          <p:nvPr/>
        </p:nvSpPr>
        <p:spPr>
          <a:xfrm>
            <a:off x="4943872" y="2785916"/>
            <a:ext cx="2520280" cy="244626"/>
          </a:xfrm>
          <a:prstGeom prst="parallelogram">
            <a:avLst/>
          </a:prstGeom>
          <a:solidFill>
            <a:srgbClr val="4893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3" name="组合 22"/>
          <p:cNvGrpSpPr/>
          <p:nvPr/>
        </p:nvGrpSpPr>
        <p:grpSpPr>
          <a:xfrm>
            <a:off x="471835" y="3933056"/>
            <a:ext cx="11248331" cy="1453378"/>
            <a:chOff x="471835" y="4581127"/>
            <a:chExt cx="11248331" cy="1453378"/>
          </a:xfrm>
        </p:grpSpPr>
        <p:sp>
          <p:nvSpPr>
            <p:cNvPr id="24" name="圆角矩形 23">
              <a:extLst>
                <a:ext uri="{FF2B5EF4-FFF2-40B4-BE49-F238E27FC236}">
                  <a16:creationId xmlns:a16="http://schemas.microsoft.com/office/drawing/2014/main" xmlns="" id="{DE721FF3-EA02-8E42-A717-6EFDB1105568}"/>
                </a:ext>
              </a:extLst>
            </p:cNvPr>
            <p:cNvSpPr/>
            <p:nvPr/>
          </p:nvSpPr>
          <p:spPr>
            <a:xfrm>
              <a:off x="471835" y="4694019"/>
              <a:ext cx="11248331" cy="1340486"/>
            </a:xfrm>
            <a:prstGeom prst="roundRect">
              <a:avLst>
                <a:gd name="adj" fmla="val 831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矩形 24"/>
            <p:cNvSpPr/>
            <p:nvPr/>
          </p:nvSpPr>
          <p:spPr>
            <a:xfrm>
              <a:off x="698103" y="4904259"/>
              <a:ext cx="10795794" cy="1130246"/>
            </a:xfrm>
            <a:prstGeom prst="rect">
              <a:avLst/>
            </a:prstGeom>
          </p:spPr>
          <p:txBody>
            <a:bodyPr>
              <a:spAutoFit/>
            </a:bodyPr>
            <a:lstStyle/>
            <a:p>
              <a:pPr>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提高产品市场竞争力的关键是产品质量提升，而产品质量提升主要依靠科研水平的提升，选</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useBgFill="1">
          <p:nvSpPr>
            <p:cNvPr id="26" name="矩形 25">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文本框 26">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5" name="椭圆 14">
            <a:hlinkClick r:id="rId2" action="ppaction://hlinksldjump"/>
            <a:extLst>
              <a:ext uri="{FF2B5EF4-FFF2-40B4-BE49-F238E27FC236}">
                <a16:creationId xmlns:a16="http://schemas.microsoft.com/office/drawing/2014/main" xmlns="" id="{861D4D87-E110-C74E-843B-D0274DA10A67}"/>
              </a:ext>
            </a:extLst>
          </p:cNvPr>
          <p:cNvSpPr/>
          <p:nvPr/>
        </p:nvSpPr>
        <p:spPr>
          <a:xfrm>
            <a:off x="9162541"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2</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16" name="椭圆 15">
            <a:hlinkClick r:id="rId3" action="ppaction://hlinksldjump"/>
            <a:extLst>
              <a:ext uri="{FF2B5EF4-FFF2-40B4-BE49-F238E27FC236}">
                <a16:creationId xmlns:a16="http://schemas.microsoft.com/office/drawing/2014/main" xmlns="" id="{9C389BDE-CF63-491C-84CB-C9B2E8D9E281}"/>
              </a:ext>
            </a:extLst>
          </p:cNvPr>
          <p:cNvSpPr/>
          <p:nvPr/>
        </p:nvSpPr>
        <p:spPr>
          <a:xfrm>
            <a:off x="9564786"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white">
                    <a:lumMod val="50000"/>
                  </a:prstClr>
                </a:solidFill>
                <a:effectLst/>
                <a:uLnTx/>
                <a:uFillTx/>
                <a:latin typeface="Arial"/>
                <a:ea typeface="微软雅黑"/>
                <a:cs typeface="+mn-cs"/>
              </a:rPr>
              <a:t>3</a:t>
            </a:r>
            <a:endParaRPr kumimoji="1" lang="zh-CN" altLang="en-US" sz="1800" b="0" i="0" u="none" strike="noStrike" kern="1200" cap="none" spc="0" normalizeH="0" baseline="0" noProof="0" dirty="0">
              <a:ln>
                <a:noFill/>
              </a:ln>
              <a:solidFill>
                <a:prstClr val="white">
                  <a:lumMod val="50000"/>
                </a:prstClr>
              </a:solidFill>
              <a:effectLst/>
              <a:uLnTx/>
              <a:uFillTx/>
              <a:latin typeface="Arial"/>
              <a:ea typeface="微软雅黑"/>
              <a:cs typeface="+mn-cs"/>
            </a:endParaRPr>
          </a:p>
        </p:txBody>
      </p:sp>
      <p:sp>
        <p:nvSpPr>
          <p:cNvPr id="17" name="椭圆 16">
            <a:hlinkClick r:id="rId4" action="ppaction://hlinksldjump"/>
            <a:extLst>
              <a:ext uri="{FF2B5EF4-FFF2-40B4-BE49-F238E27FC236}">
                <a16:creationId xmlns:a16="http://schemas.microsoft.com/office/drawing/2014/main" xmlns="" id="{CE2B9044-CAD5-4033-8E0F-49CD890C2AB4}"/>
              </a:ext>
            </a:extLst>
          </p:cNvPr>
          <p:cNvSpPr/>
          <p:nvPr/>
        </p:nvSpPr>
        <p:spPr>
          <a:xfrm>
            <a:off x="9967030" y="1050489"/>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rPr>
              <a:t>4</a:t>
            </a:r>
            <a:endParaRPr kumimoji="1" lang="zh-CN" altLang="en-US" sz="1800" b="0" i="0" u="none" strike="noStrike" kern="1200" cap="none" spc="0" normalizeH="0" baseline="0" noProof="0" dirty="0">
              <a:ln>
                <a:noFill/>
              </a:ln>
              <a:solidFill>
                <a:prstClr val="black">
                  <a:lumMod val="50000"/>
                  <a:lumOff val="50000"/>
                </a:prstClr>
              </a:solidFill>
              <a:effectLst/>
              <a:uLnTx/>
              <a:uFillTx/>
              <a:latin typeface="Arial"/>
              <a:ea typeface="微软雅黑"/>
              <a:cs typeface="+mn-cs"/>
            </a:endParaRPr>
          </a:p>
        </p:txBody>
      </p:sp>
      <p:sp>
        <p:nvSpPr>
          <p:cNvPr id="18" name="椭圆 17">
            <a:hlinkClick r:id="rId5" action="ppaction://hlinksldjump"/>
            <a:extLst>
              <a:ext uri="{FF2B5EF4-FFF2-40B4-BE49-F238E27FC236}">
                <a16:creationId xmlns:a16="http://schemas.microsoft.com/office/drawing/2014/main" xmlns="" id="{CE2B9044-CAD5-4033-8E0F-49CD890C2AB4}"/>
              </a:ext>
            </a:extLst>
          </p:cNvPr>
          <p:cNvSpPr/>
          <p:nvPr/>
        </p:nvSpPr>
        <p:spPr>
          <a:xfrm>
            <a:off x="10369274" y="1050489"/>
            <a:ext cx="270934" cy="2709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solidFill>
                <a:latin typeface="Arial"/>
                <a:ea typeface="微软雅黑"/>
              </a:rPr>
              <a:t>5</a:t>
            </a:r>
            <a:endParaRPr kumimoji="1" lang="zh-CN" altLang="en-US" dirty="0">
              <a:solidFill>
                <a:prstClr val="white"/>
              </a:solidFill>
              <a:latin typeface="Arial"/>
              <a:ea typeface="微软雅黑"/>
            </a:endParaRPr>
          </a:p>
        </p:txBody>
      </p:sp>
      <p:sp>
        <p:nvSpPr>
          <p:cNvPr id="19" name="椭圆 18">
            <a:hlinkClick r:id="rId6" action="ppaction://hlinksldjump"/>
            <a:extLst>
              <a:ext uri="{FF2B5EF4-FFF2-40B4-BE49-F238E27FC236}">
                <a16:creationId xmlns:a16="http://schemas.microsoft.com/office/drawing/2014/main" xmlns="" id="{0396B9F0-C5D6-1146-8AAE-500109840139}"/>
              </a:ext>
            </a:extLst>
          </p:cNvPr>
          <p:cNvSpPr/>
          <p:nvPr/>
        </p:nvSpPr>
        <p:spPr>
          <a:xfrm>
            <a:off x="8760296" y="1057580"/>
            <a:ext cx="270934" cy="27093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prstClr val="white">
                    <a:lumMod val="50000"/>
                  </a:prstClr>
                </a:solidFill>
                <a:latin typeface="Arial"/>
                <a:ea typeface="微软雅黑"/>
              </a:rPr>
              <a:t>1</a:t>
            </a:r>
            <a:endParaRPr kumimoji="1" lang="zh-CN" altLang="en-US" dirty="0">
              <a:solidFill>
                <a:prstClr val="white">
                  <a:lumMod val="50000"/>
                </a:prstClr>
              </a:solidFill>
              <a:latin typeface="Arial"/>
              <a:ea typeface="微软雅黑"/>
            </a:endParaRPr>
          </a:p>
        </p:txBody>
      </p:sp>
    </p:spTree>
    <p:extLst>
      <p:ext uri="{BB962C8B-B14F-4D97-AF65-F5344CB8AC3E}">
        <p14:creationId xmlns:p14="http://schemas.microsoft.com/office/powerpoint/2010/main" val="412880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10E3C983-6C74-9B4B-BC86-6717076CB0E5}"/>
              </a:ext>
            </a:extLst>
          </p:cNvPr>
          <p:cNvSpPr txBox="1"/>
          <p:nvPr/>
        </p:nvSpPr>
        <p:spPr>
          <a:xfrm>
            <a:off x="2459596" y="2564904"/>
            <a:ext cx="7272808" cy="923330"/>
          </a:xfrm>
          <a:prstGeom prst="rect">
            <a:avLst/>
          </a:prstGeom>
          <a:noFill/>
        </p:spPr>
        <p:txBody>
          <a:bodyPr wrap="square" rtlCol="0">
            <a:spAutoFit/>
          </a:bodyPr>
          <a:lstStyle/>
          <a:p>
            <a:pPr algn="ctr"/>
            <a:r>
              <a:rPr lang="zh-CN" altLang="en-US" sz="5400" b="1" dirty="0" smtClean="0">
                <a:solidFill>
                  <a:prstClr val="black">
                    <a:lumMod val="75000"/>
                    <a:lumOff val="25000"/>
                  </a:prstClr>
                </a:solidFill>
                <a:latin typeface="微软雅黑" panose="020B0503020204020204" pitchFamily="34" charset="-122"/>
              </a:rPr>
              <a:t>课时精练</a:t>
            </a:r>
            <a:endParaRPr lang="zh-CN" altLang="en-US" sz="5400" b="1" dirty="0">
              <a:solidFill>
                <a:prstClr val="black">
                  <a:lumMod val="75000"/>
                  <a:lumOff val="25000"/>
                </a:prstClr>
              </a:solidFill>
              <a:latin typeface="微软雅黑" panose="020B0503020204020204" pitchFamily="34" charset="-122"/>
            </a:endParaRPr>
          </a:p>
        </p:txBody>
      </p:sp>
    </p:spTree>
    <p:extLst>
      <p:ext uri="{BB962C8B-B14F-4D97-AF65-F5344CB8AC3E}">
        <p14:creationId xmlns:p14="http://schemas.microsoft.com/office/powerpoint/2010/main" val="3724997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893710"/>
            <a:ext cx="11412000" cy="3416320"/>
          </a:xfrm>
          <a:prstGeom prst="rect">
            <a:avLst/>
          </a:prstGeom>
        </p:spPr>
        <p:txBody>
          <a:bodyPr wrap="square">
            <a:spAutoFit/>
          </a:bodyPr>
          <a:lstStyle/>
          <a:p>
            <a:pPr indent="609600"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读</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工业生产成本比重示意图</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，回答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在我国，下列选项中发展甲类工业最</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具优势</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的地区是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西北内陆地区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长江三角洲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山东半岛</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辽东半岛</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solidFill>
                <a:effectLst/>
                <a:uLnTx/>
                <a:uFillTx/>
                <a:latin typeface="Arial"/>
                <a:ea typeface="微软雅黑"/>
              </a:rPr>
              <a:t>1</a:t>
            </a:r>
            <a:endParaRPr kumimoji="1" lang="zh-CN" altLang="en-US" sz="1600" b="0" i="0" u="none" strike="noStrike" kern="0" cap="none" spc="0" normalizeH="0" baseline="0" noProof="0" dirty="0" smtClean="0">
              <a:ln>
                <a:noFill/>
              </a:ln>
              <a:solidFill>
                <a:prstClr val="white"/>
              </a:solidFill>
              <a:effectLst/>
              <a:uLnTx/>
              <a:uFillTx/>
              <a:latin typeface="Arial"/>
              <a:ea typeface="微软雅黑"/>
            </a:endParaRPr>
          </a:p>
        </p:txBody>
      </p:sp>
      <p:sp>
        <p:nvSpPr>
          <p:cNvPr id="15" name="圆角矩形 1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1026" name="Picture 2" descr="D20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9358" y="2132856"/>
            <a:ext cx="3996145" cy="24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17111" y="249289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30" name="组合 29"/>
          <p:cNvGrpSpPr/>
          <p:nvPr/>
        </p:nvGrpSpPr>
        <p:grpSpPr>
          <a:xfrm>
            <a:off x="457184" y="4610801"/>
            <a:ext cx="11248331" cy="1924977"/>
            <a:chOff x="457184" y="4581127"/>
            <a:chExt cx="11248331" cy="1924977"/>
          </a:xfrm>
        </p:grpSpPr>
        <p:sp>
          <p:nvSpPr>
            <p:cNvPr id="31" name="圆角矩形 30">
              <a:extLst>
                <a:ext uri="{FF2B5EF4-FFF2-40B4-BE49-F238E27FC236}">
                  <a16:creationId xmlns:a16="http://schemas.microsoft.com/office/drawing/2014/main" xmlns="" id="{DE721FF3-EA02-8E42-A717-6EFDB1105568}"/>
                </a:ext>
              </a:extLst>
            </p:cNvPr>
            <p:cNvSpPr/>
            <p:nvPr/>
          </p:nvSpPr>
          <p:spPr>
            <a:xfrm>
              <a:off x="457184" y="4751778"/>
              <a:ext cx="11248331" cy="1754326"/>
            </a:xfrm>
            <a:prstGeom prst="roundRect">
              <a:avLst>
                <a:gd name="adj" fmla="val 60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2" name="矩形 31"/>
            <p:cNvSpPr/>
            <p:nvPr/>
          </p:nvSpPr>
          <p:spPr>
            <a:xfrm>
              <a:off x="698103" y="4751777"/>
              <a:ext cx="10795794" cy="175432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依据图示信息，找出占成本比重最大的因素，即该类工业的主导区位因素。图中甲类工业科技投入占成本比重最大，为技术密集型工业，应该布局在科技发达的地区，选项四个地区中长江三角洲地区最具优势</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33" name="矩形 32">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4" name="文本框 33">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3063604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E0AF305-FCFD-46D9-98F1-22F9A56C7BEA}"/>
              </a:ext>
            </a:extLst>
          </p:cNvPr>
          <p:cNvSpPr txBox="1">
            <a:spLocks/>
          </p:cNvSpPr>
          <p:nvPr/>
        </p:nvSpPr>
        <p:spPr>
          <a:xfrm>
            <a:off x="1491134" y="429608"/>
            <a:ext cx="2086953" cy="707886"/>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a:defRPr/>
            </a:pPr>
            <a:r>
              <a:rPr lang="zh-CN" altLang="zh-CN" sz="3200" kern="0" dirty="0">
                <a:solidFill>
                  <a:srgbClr val="376698"/>
                </a:solidFill>
                <a:latin typeface="华康俪金黑W8(P)" panose="020B0800000000000000" pitchFamily="34" charset="-122"/>
                <a:ea typeface="华康俪金黑W8(P)" panose="020B0800000000000000" pitchFamily="34" charset="-122"/>
              </a:rPr>
              <a:t>体系架构</a:t>
            </a:r>
            <a:endParaRPr lang="en-US" altLang="zh-CN" sz="3200" kern="0" dirty="0">
              <a:solidFill>
                <a:srgbClr val="376698"/>
              </a:solidFill>
              <a:latin typeface="华康俪金黑W8(P)" panose="020B0800000000000000" pitchFamily="34" charset="-122"/>
              <a:ea typeface="华康俪金黑W8(P)" panose="020B0800000000000000" pitchFamily="34" charset="-122"/>
              <a:sym typeface="+mn-lt"/>
            </a:endParaRPr>
          </a:p>
        </p:txBody>
      </p:sp>
      <p:cxnSp>
        <p:nvCxnSpPr>
          <p:cNvPr id="3" name="直接连接符 2">
            <a:extLst>
              <a:ext uri="{FF2B5EF4-FFF2-40B4-BE49-F238E27FC236}">
                <a16:creationId xmlns:a16="http://schemas.microsoft.com/office/drawing/2014/main" xmlns="" id="{DBEA26AC-62D6-42C4-932F-06DBB9A609DA}"/>
              </a:ext>
            </a:extLst>
          </p:cNvPr>
          <p:cNvCxnSpPr/>
          <p:nvPr/>
        </p:nvCxnSpPr>
        <p:spPr>
          <a:xfrm>
            <a:off x="519453" y="1196395"/>
            <a:ext cx="10850563" cy="0"/>
          </a:xfrm>
          <a:prstGeom prst="line">
            <a:avLst/>
          </a:prstGeom>
          <a:noFill/>
          <a:ln w="6350" cap="flat" cmpd="sng" algn="ctr">
            <a:solidFill>
              <a:schemeClr val="tx1">
                <a:lumMod val="75000"/>
                <a:lumOff val="25000"/>
              </a:schemeClr>
            </a:solidFill>
            <a:prstDash val="solid"/>
            <a:miter lim="800000"/>
          </a:ln>
          <a:effectLst/>
        </p:spPr>
      </p:cxnSp>
      <p:pic>
        <p:nvPicPr>
          <p:cNvPr id="5" name="图片 4"/>
          <p:cNvPicPr>
            <a:picLocks noChangeAspect="1"/>
          </p:cNvPicPr>
          <p:nvPr/>
        </p:nvPicPr>
        <p:blipFill>
          <a:blip r:embed="rId2" cstate="print">
            <a:clrChange>
              <a:clrFrom>
                <a:srgbClr val="FFFFFF"/>
              </a:clrFrom>
              <a:clrTo>
                <a:srgbClr val="FFFFFF">
                  <a:alpha val="0"/>
                </a:srgbClr>
              </a:clrTo>
            </a:clrChange>
            <a:duotone>
              <a:srgbClr val="4893CF">
                <a:shade val="45000"/>
                <a:satMod val="135000"/>
              </a:srgbClr>
              <a:prstClr val="white"/>
            </a:duotone>
            <a:extLst>
              <a:ext uri="{28A0092B-C50C-407E-A947-70E740481C1C}">
                <a14:useLocalDpi xmlns:a14="http://schemas.microsoft.com/office/drawing/2010/main" val="0"/>
              </a:ext>
            </a:extLst>
          </a:blip>
          <a:stretch>
            <a:fillRect/>
          </a:stretch>
        </p:blipFill>
        <p:spPr>
          <a:xfrm>
            <a:off x="231648" y="323329"/>
            <a:ext cx="1405778" cy="1054334"/>
          </a:xfrm>
          <a:prstGeom prst="rect">
            <a:avLst/>
          </a:prstGeom>
        </p:spPr>
      </p:pic>
      <p:grpSp>
        <p:nvGrpSpPr>
          <p:cNvPr id="6" name="组合 5">
            <a:extLst>
              <a:ext uri="{FF2B5EF4-FFF2-40B4-BE49-F238E27FC236}">
                <a16:creationId xmlns="" xmlns:a16="http://schemas.microsoft.com/office/drawing/2014/main" id="{F493695C-2F6A-3C47-A9BF-69224E6EE4BD}"/>
              </a:ext>
            </a:extLst>
          </p:cNvPr>
          <p:cNvGrpSpPr/>
          <p:nvPr/>
        </p:nvGrpSpPr>
        <p:grpSpPr>
          <a:xfrm>
            <a:off x="11286600" y="-5748"/>
            <a:ext cx="579247" cy="730144"/>
            <a:chOff x="10991812" y="-5749"/>
            <a:chExt cx="760532" cy="958655"/>
          </a:xfrm>
        </p:grpSpPr>
        <p:sp>
          <p:nvSpPr>
            <p:cNvPr id="7" name="同侧圆角矩形 6">
              <a:extLst>
                <a:ext uri="{FF2B5EF4-FFF2-40B4-BE49-F238E27FC236}">
                  <a16:creationId xmlns="" xmlns:a16="http://schemas.microsoft.com/office/drawing/2014/main" id="{1B271C15-24C3-BE4A-938C-0481F4D67C24}"/>
                </a:ext>
              </a:extLst>
            </p:cNvPr>
            <p:cNvSpPr/>
            <p:nvPr/>
          </p:nvSpPr>
          <p:spPr>
            <a:xfrm flipV="1">
              <a:off x="10991812" y="-5749"/>
              <a:ext cx="760532" cy="958655"/>
            </a:xfrm>
            <a:prstGeom prst="round2SameRect">
              <a:avLst>
                <a:gd name="adj1" fmla="val 50000"/>
                <a:gd name="adj2" fmla="val 0"/>
              </a:avLst>
            </a:prstGeom>
            <a:solidFill>
              <a:srgbClr val="2B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多边形 3">
              <a:extLst>
                <a:ext uri="{FF2B5EF4-FFF2-40B4-BE49-F238E27FC236}">
                  <a16:creationId xmlns="" xmlns:a16="http://schemas.microsoft.com/office/drawing/2014/main" id="{E7797AED-A8B7-564D-B773-DF04928253E6}"/>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pic>
        <p:nvPicPr>
          <p:cNvPr id="1026" name="Picture 2" descr="D19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5522" y="1916832"/>
            <a:ext cx="5700956" cy="334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658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11412000" cy="2862322"/>
          </a:xfrm>
          <a:prstGeom prst="rect">
            <a:avLst/>
          </a:prstGeom>
        </p:spPr>
        <p:txBody>
          <a:bodyPr wrap="square">
            <a:spAutoFit/>
          </a:bodyPr>
          <a:lstStyle/>
          <a:p>
            <a:pPr algn="just">
              <a:lnSpc>
                <a:spcPct val="150000"/>
              </a:lnSpc>
              <a:spcAft>
                <a:spcPts val="0"/>
              </a:spcAft>
            </a:pP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下列工厂布局与乙类工业的区位要求相符的是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在广州建棉纺厂</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在上海建钢铁厂</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在南京建石油化工厂</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在舟山建水产品加工厂</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4" name="TextBox 19"/>
          <p:cNvSpPr txBox="1"/>
          <p:nvPr/>
        </p:nvSpPr>
        <p:spPr>
          <a:xfrm>
            <a:off x="226512" y="311002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21" name="Picture 2" descr="D20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6120" y="1268760"/>
            <a:ext cx="4320480" cy="263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457184" y="4437112"/>
            <a:ext cx="11248331" cy="1512168"/>
            <a:chOff x="457184" y="4581127"/>
            <a:chExt cx="11248331" cy="1512168"/>
          </a:xfrm>
        </p:grpSpPr>
        <p:sp>
          <p:nvSpPr>
            <p:cNvPr id="23" name="圆角矩形 22">
              <a:extLst>
                <a:ext uri="{FF2B5EF4-FFF2-40B4-BE49-F238E27FC236}">
                  <a16:creationId xmlns:a16="http://schemas.microsoft.com/office/drawing/2014/main" xmlns="" id="{DE721FF3-EA02-8E42-A717-6EFDB1105568}"/>
                </a:ext>
              </a:extLst>
            </p:cNvPr>
            <p:cNvSpPr/>
            <p:nvPr/>
          </p:nvSpPr>
          <p:spPr>
            <a:xfrm>
              <a:off x="457184" y="4751778"/>
              <a:ext cx="11248331" cy="1341517"/>
            </a:xfrm>
            <a:prstGeom prst="roundRect">
              <a:avLst>
                <a:gd name="adj" fmla="val 60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p:cNvSpPr/>
            <p:nvPr/>
          </p:nvSpPr>
          <p:spPr>
            <a:xfrm>
              <a:off x="698103" y="4835513"/>
              <a:ext cx="10795794" cy="111376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乙类工业原料运费占成本比重最大，为原料导向型工业，在舟山建水产品加工厂与该类工业区位要求</a:t>
              </a:r>
              <a:r>
                <a:rPr lang="zh-CN" altLang="zh-CN" sz="2400" kern="100">
                  <a:latin typeface="Times New Roman" panose="02020603050405020304" pitchFamily="18" charset="0"/>
                  <a:ea typeface="宋体" panose="02010600030101010101" pitchFamily="2" charset="-122"/>
                  <a:cs typeface="Times New Roman" panose="02020603050405020304" pitchFamily="18" charset="0"/>
                </a:rPr>
                <a:t>相符</a:t>
              </a:r>
              <a:r>
                <a:rPr lang="zh-CN" altLang="zh-CN" sz="2400" kern="10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5" name="矩形 24">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2263986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11412000" cy="2862322"/>
          </a:xfrm>
          <a:prstGeom prst="rect">
            <a:avLst/>
          </a:prstGeom>
        </p:spPr>
        <p:txBody>
          <a:bodyPr wrap="square">
            <a:spAutoFit/>
          </a:bodyPr>
          <a:lstStyle/>
          <a:p>
            <a:pPr indent="609600"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某城市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平均浓度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单位：微克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立方米</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等值线</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空间分布示意图</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。完成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该地区的盛行风向是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东南风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东北风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西南风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西北风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050" name="Picture 2" descr="D20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3744" y="1288797"/>
            <a:ext cx="3988256" cy="255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25578" y="264417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21" name="组合 20"/>
          <p:cNvGrpSpPr/>
          <p:nvPr/>
        </p:nvGrpSpPr>
        <p:grpSpPr>
          <a:xfrm>
            <a:off x="457184" y="4221088"/>
            <a:ext cx="11248331" cy="2068993"/>
            <a:chOff x="457184" y="4581127"/>
            <a:chExt cx="11248331" cy="2068993"/>
          </a:xfrm>
        </p:grpSpPr>
        <p:sp>
          <p:nvSpPr>
            <p:cNvPr id="22" name="圆角矩形 21">
              <a:extLst>
                <a:ext uri="{FF2B5EF4-FFF2-40B4-BE49-F238E27FC236}">
                  <a16:creationId xmlns:a16="http://schemas.microsoft.com/office/drawing/2014/main" xmlns="" id="{DE721FF3-EA02-8E42-A717-6EFDB1105568}"/>
                </a:ext>
              </a:extLst>
            </p:cNvPr>
            <p:cNvSpPr/>
            <p:nvPr/>
          </p:nvSpPr>
          <p:spPr>
            <a:xfrm>
              <a:off x="457184" y="4751778"/>
              <a:ext cx="11248331" cy="1898342"/>
            </a:xfrm>
            <a:prstGeom prst="roundRect">
              <a:avLst>
                <a:gd name="adj" fmla="val 60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矩形 22"/>
            <p:cNvSpPr/>
            <p:nvPr/>
          </p:nvSpPr>
          <p:spPr>
            <a:xfrm>
              <a:off x="698103" y="4869159"/>
              <a:ext cx="10795794"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读图，结合图示方向信息可知，等值线东南部密集，西北部稀疏，再结合工业区分布位置可知，该城市盛行东南风，使得城区东南部工业区产生的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随东南风向西北方扩散，故选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4" name="矩形 2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249388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11412000"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为了改善城区的空气质量，急需从甲工业区迁出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企业</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造纸厂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服装厂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化工厂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印染厂</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36" name="Picture 2" descr="D20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3744" y="1268760"/>
            <a:ext cx="3988256" cy="255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25578" y="264417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37" name="组合 36"/>
          <p:cNvGrpSpPr/>
          <p:nvPr/>
        </p:nvGrpSpPr>
        <p:grpSpPr>
          <a:xfrm>
            <a:off x="457184" y="3933056"/>
            <a:ext cx="11248331" cy="2592288"/>
            <a:chOff x="457184" y="4581127"/>
            <a:chExt cx="11248331" cy="2592288"/>
          </a:xfrm>
        </p:grpSpPr>
        <p:sp>
          <p:nvSpPr>
            <p:cNvPr id="38" name="圆角矩形 37">
              <a:extLst>
                <a:ext uri="{FF2B5EF4-FFF2-40B4-BE49-F238E27FC236}">
                  <a16:creationId xmlns:a16="http://schemas.microsoft.com/office/drawing/2014/main" xmlns="" id="{DE721FF3-EA02-8E42-A717-6EFDB1105568}"/>
                </a:ext>
              </a:extLst>
            </p:cNvPr>
            <p:cNvSpPr/>
            <p:nvPr/>
          </p:nvSpPr>
          <p:spPr>
            <a:xfrm>
              <a:off x="457184" y="4751778"/>
              <a:ext cx="11248331" cy="2421637"/>
            </a:xfrm>
            <a:prstGeom prst="roundRect">
              <a:avLst>
                <a:gd name="adj" fmla="val 401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9" name="矩形 38"/>
            <p:cNvSpPr/>
            <p:nvPr/>
          </p:nvSpPr>
          <p:spPr>
            <a:xfrm>
              <a:off x="698103" y="4848236"/>
              <a:ext cx="10795794"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注意关键信息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为了改善城区的空气质量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。甲工业区位于城市东南方向，该城市盛行东南风，对大气有污染的企业急需从甲工业区迁出，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造纸厂</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、印染厂等水污染较严重，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服装厂</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属于劳动力导向型企业，对环境的污染相对较小，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40" name="矩形 39">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文本框 40">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158987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1" y="1236816"/>
            <a:ext cx="4409856" cy="3970318"/>
          </a:xfrm>
          <a:prstGeom prst="rect">
            <a:avLst/>
          </a:prstGeom>
        </p:spPr>
        <p:txBody>
          <a:bodyPr wrap="square">
            <a:spAutoFit/>
          </a:bodyPr>
          <a:lstStyle/>
          <a:p>
            <a:pPr indent="609600" algn="just">
              <a:lnSpc>
                <a:spcPct val="150000"/>
              </a:lnSpc>
              <a:spcAft>
                <a:spcPts val="0"/>
              </a:spcAft>
            </a:pPr>
            <a:r>
              <a:rPr lang="en-US" altLang="zh-CN" sz="2400" kern="100" dirty="0">
                <a:solidFill>
                  <a:srgbClr val="7F7F7F"/>
                </a:solidFill>
                <a:latin typeface="Times New Roman" panose="02020603050405020304" pitchFamily="18" charset="0"/>
                <a:ea typeface="微软雅黑" panose="020B0503020204020204" pitchFamily="34" charset="-122"/>
                <a:cs typeface="Times New Roman" panose="02020603050405020304" pitchFamily="18" charset="0"/>
              </a:rPr>
              <a:t>(2022·</a:t>
            </a:r>
            <a:r>
              <a:rPr lang="zh-CN" altLang="zh-CN" sz="2400" kern="100" dirty="0">
                <a:solidFill>
                  <a:srgbClr val="7F7F7F"/>
                </a:solidFill>
                <a:latin typeface="Times New Roman" panose="02020603050405020304" pitchFamily="18" charset="0"/>
                <a:ea typeface="微软雅黑" panose="020B0503020204020204" pitchFamily="34" charset="-122"/>
                <a:cs typeface="Times New Roman" panose="02020603050405020304" pitchFamily="18" charset="0"/>
              </a:rPr>
              <a:t>江苏盐城市模拟</a:t>
            </a:r>
            <a:r>
              <a:rPr lang="en-US" altLang="zh-CN" sz="2400" kern="100" dirty="0">
                <a:solidFill>
                  <a:srgbClr val="7F7F7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如</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图示意我国某家具企业的发展历程。据此完成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除政策优惠外，影响该家具企业在东莞建厂的主要因素是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技术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劳动力</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3074" name="Picture 2" descr="D20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7270" y="1370310"/>
            <a:ext cx="6793984" cy="328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961684" y="388735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34776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pSp>
        <p:nvGrpSpPr>
          <p:cNvPr id="21" name="组合 20"/>
          <p:cNvGrpSpPr/>
          <p:nvPr/>
        </p:nvGrpSpPr>
        <p:grpSpPr>
          <a:xfrm>
            <a:off x="471835" y="1170176"/>
            <a:ext cx="11248331" cy="4995128"/>
            <a:chOff x="471835" y="4581127"/>
            <a:chExt cx="11248331" cy="4995128"/>
          </a:xfrm>
        </p:grpSpPr>
        <p:sp>
          <p:nvSpPr>
            <p:cNvPr id="22" name="圆角矩形 21">
              <a:extLst>
                <a:ext uri="{FF2B5EF4-FFF2-40B4-BE49-F238E27FC236}">
                  <a16:creationId xmlns:a16="http://schemas.microsoft.com/office/drawing/2014/main" xmlns="" id="{DE721FF3-EA02-8E42-A717-6EFDB1105568}"/>
                </a:ext>
              </a:extLst>
            </p:cNvPr>
            <p:cNvSpPr/>
            <p:nvPr/>
          </p:nvSpPr>
          <p:spPr>
            <a:xfrm>
              <a:off x="471835" y="4694020"/>
              <a:ext cx="11248331" cy="4882235"/>
            </a:xfrm>
            <a:prstGeom prst="roundRect">
              <a:avLst>
                <a:gd name="adj" fmla="val 18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矩形 22"/>
            <p:cNvSpPr/>
            <p:nvPr/>
          </p:nvSpPr>
          <p:spPr>
            <a:xfrm>
              <a:off x="698102" y="4895735"/>
              <a:ext cx="9142314" cy="4524315"/>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家具制造业对技术要求不高</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且</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当时东莞在技术方面</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并不</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具有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优势，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东莞</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劳动力丰富且价格低廉</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家具</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制造业所需劳动力较多</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东莞</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能源资源不足，且</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家具制造业</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所需能源较少，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东莞</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并没有原料优势，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4" name="矩形 2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6" name="Picture 2" descr="D20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8657" y="1565259"/>
            <a:ext cx="6495935" cy="313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70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4589137"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与东莞相比，该家具企业在浙江嘉善建厂的优势主要体现在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劳动力素质高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国内市场更为广阔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品牌优势明显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交通便捷程度更高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1" name="Picture 2" descr="D20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7270" y="1124744"/>
            <a:ext cx="6793984" cy="328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25578" y="367865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22" name="组合 21"/>
          <p:cNvGrpSpPr/>
          <p:nvPr/>
        </p:nvGrpSpPr>
        <p:grpSpPr>
          <a:xfrm>
            <a:off x="457184" y="4869160"/>
            <a:ext cx="11248331" cy="1080120"/>
            <a:chOff x="457184" y="4581127"/>
            <a:chExt cx="11248331" cy="1080120"/>
          </a:xfrm>
        </p:grpSpPr>
        <p:sp>
          <p:nvSpPr>
            <p:cNvPr id="23" name="圆角矩形 22">
              <a:extLst>
                <a:ext uri="{FF2B5EF4-FFF2-40B4-BE49-F238E27FC236}">
                  <a16:creationId xmlns:a16="http://schemas.microsoft.com/office/drawing/2014/main" xmlns="" id="{DE721FF3-EA02-8E42-A717-6EFDB1105568}"/>
                </a:ext>
              </a:extLst>
            </p:cNvPr>
            <p:cNvSpPr/>
            <p:nvPr/>
          </p:nvSpPr>
          <p:spPr>
            <a:xfrm>
              <a:off x="457184" y="4751778"/>
              <a:ext cx="11248331" cy="909469"/>
            </a:xfrm>
            <a:prstGeom prst="roundRect">
              <a:avLst>
                <a:gd name="adj" fmla="val 60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p:cNvSpPr/>
            <p:nvPr/>
          </p:nvSpPr>
          <p:spPr>
            <a:xfrm>
              <a:off x="698103" y="4848236"/>
              <a:ext cx="10795794" cy="57624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由图可知，浙江嘉善位于上海港附近，与东莞相比，其交通更加便捷，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5" name="矩形 24">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3907797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828576"/>
            <a:ext cx="4841904"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该家具企业采用机器人自动化立体仓库能够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缩短作业时间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提升产品品质　</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节约占地空间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延长保存时间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1" name="Picture 2" descr="D20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4267" y="904652"/>
            <a:ext cx="6176349" cy="29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634268" y="297453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22" name="组合 21"/>
          <p:cNvGrpSpPr/>
          <p:nvPr/>
        </p:nvGrpSpPr>
        <p:grpSpPr>
          <a:xfrm>
            <a:off x="457184" y="4073004"/>
            <a:ext cx="11248331" cy="2596356"/>
            <a:chOff x="457184" y="4581127"/>
            <a:chExt cx="11248331" cy="2596356"/>
          </a:xfrm>
        </p:grpSpPr>
        <p:sp>
          <p:nvSpPr>
            <p:cNvPr id="23" name="圆角矩形 22">
              <a:extLst>
                <a:ext uri="{FF2B5EF4-FFF2-40B4-BE49-F238E27FC236}">
                  <a16:creationId xmlns:a16="http://schemas.microsoft.com/office/drawing/2014/main" xmlns="" id="{DE721FF3-EA02-8E42-A717-6EFDB1105568}"/>
                </a:ext>
              </a:extLst>
            </p:cNvPr>
            <p:cNvSpPr/>
            <p:nvPr/>
          </p:nvSpPr>
          <p:spPr>
            <a:xfrm>
              <a:off x="457184" y="4751778"/>
              <a:ext cx="11248331" cy="2425705"/>
            </a:xfrm>
            <a:prstGeom prst="roundRect">
              <a:avLst>
                <a:gd name="adj" fmla="val 60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p:cNvSpPr/>
            <p:nvPr/>
          </p:nvSpPr>
          <p:spPr>
            <a:xfrm>
              <a:off x="698103" y="4797151"/>
              <a:ext cx="10795794" cy="230832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采用机器人自动化立体仓库只是仓储方面的优化，不能提高产品品质，同时对家具材质、存储环境没有影响，不会延长保存时间，</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采用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机器人自动化立体仓库缩短了存储的作业时间，同时提高了土地的空间利用率，节约了占地空间，</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正确。故选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5" name="矩形 24">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2565593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836712"/>
            <a:ext cx="11412000" cy="5632311"/>
          </a:xfrm>
          <a:prstGeom prst="rect">
            <a:avLst/>
          </a:prstGeom>
        </p:spPr>
        <p:txBody>
          <a:bodyPr wrap="square">
            <a:spAutoFit/>
          </a:bodyPr>
          <a:lstStyle/>
          <a:p>
            <a:pPr indent="609600" algn="just">
              <a:lnSpc>
                <a:spcPct val="150000"/>
              </a:lnSpc>
              <a:spcAft>
                <a:spcPts val="0"/>
              </a:spcAft>
            </a:pPr>
            <a:r>
              <a:rPr lang="en-US" altLang="zh-CN" sz="2400" kern="100" dirty="0">
                <a:solidFill>
                  <a:srgbClr val="7F7F7F"/>
                </a:solidFill>
                <a:latin typeface="Times New Roman" panose="02020603050405020304" pitchFamily="18" charset="0"/>
                <a:ea typeface="微软雅黑" panose="020B0503020204020204" pitchFamily="34" charset="-122"/>
                <a:cs typeface="Courier New" panose="02070309020205020404" pitchFamily="49" charset="0"/>
              </a:rPr>
              <a:t>(2022·</a:t>
            </a:r>
            <a:r>
              <a:rPr lang="zh-CN" altLang="zh-CN" sz="2400" kern="100" dirty="0">
                <a:solidFill>
                  <a:srgbClr val="7F7F7F"/>
                </a:solidFill>
                <a:latin typeface="Times New Roman" panose="02020603050405020304" pitchFamily="18" charset="0"/>
                <a:ea typeface="微软雅黑" panose="020B0503020204020204" pitchFamily="34" charset="-122"/>
                <a:cs typeface="Courier New" panose="02070309020205020404" pitchFamily="49" charset="0"/>
              </a:rPr>
              <a:t>重庆模拟</a:t>
            </a:r>
            <a:r>
              <a:rPr lang="en-US" altLang="zh-CN" sz="2400" kern="100" dirty="0">
                <a:solidFill>
                  <a:srgbClr val="7F7F7F"/>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铝是仅次于钢铁的第二大应用金属，广泛应用于建筑、交通、电力、包装等领域。通过铝土矿加工提纯，得到氧化铝；电解铝则以氧化铝作为原料溶质，通过电解得到产品铝。如</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2020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年我国氧化铝和电解铝产能</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主要</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分布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。据此完成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新疆发展电解铝产业的优势是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能源充足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铝土矿多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产业基础好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运输成本低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4098" name="Picture 2" descr="D20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0452" y="2132856"/>
            <a:ext cx="5972172" cy="437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26512" y="402432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277022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pSp>
        <p:nvGrpSpPr>
          <p:cNvPr id="21" name="组合 20"/>
          <p:cNvGrpSpPr/>
          <p:nvPr/>
        </p:nvGrpSpPr>
        <p:grpSpPr>
          <a:xfrm>
            <a:off x="471835" y="1098168"/>
            <a:ext cx="11248331" cy="5355168"/>
            <a:chOff x="471835" y="4581127"/>
            <a:chExt cx="11248331" cy="5355168"/>
          </a:xfrm>
        </p:grpSpPr>
        <p:sp>
          <p:nvSpPr>
            <p:cNvPr id="22" name="圆角矩形 21">
              <a:extLst>
                <a:ext uri="{FF2B5EF4-FFF2-40B4-BE49-F238E27FC236}">
                  <a16:creationId xmlns:a16="http://schemas.microsoft.com/office/drawing/2014/main" xmlns="" id="{DE721FF3-EA02-8E42-A717-6EFDB1105568}"/>
                </a:ext>
              </a:extLst>
            </p:cNvPr>
            <p:cNvSpPr/>
            <p:nvPr/>
          </p:nvSpPr>
          <p:spPr>
            <a:xfrm>
              <a:off x="471835" y="4694020"/>
              <a:ext cx="11248331" cy="5242275"/>
            </a:xfrm>
            <a:prstGeom prst="roundRect">
              <a:avLst>
                <a:gd name="adj" fmla="val 18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矩形 22"/>
            <p:cNvSpPr/>
            <p:nvPr/>
          </p:nvSpPr>
          <p:spPr>
            <a:xfrm>
              <a:off x="698103" y="4823727"/>
              <a:ext cx="10795794" cy="5078313"/>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电解铝属于高耗能行业，对电力</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需</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求</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量大。新疆能源丰富，有石油</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煤炭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、天然气、太阳能、风能等</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供</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，能源充足，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铝需要的原料是氧化铝，而</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不</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铝土矿，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东部地区相比，新疆电解铝</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产业</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基础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新疆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距离我国中、东部经济发达地区较远，运输成本较高，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4" name="矩形 2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6" name="Picture 2" descr="D20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0635" y="1501079"/>
            <a:ext cx="5972172" cy="437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470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5201944"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山西、山东都是氧化铝产能大省，但山东省电解铝产能远超山西省位居全国第一，其主要原因可能是山东省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电力较充足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环保要求低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技术较先进</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市场距离近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1" name="Picture 2" descr="D20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1694" y="1285055"/>
            <a:ext cx="5972172" cy="437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25578" y="421621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3231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044929" y="2514600"/>
            <a:ext cx="8102143" cy="1304898"/>
          </a:xfrm>
          <a:custGeom>
            <a:avLst/>
            <a:gdLst>
              <a:gd name="connsiteX0" fmla="*/ 0 w 8102143"/>
              <a:gd name="connsiteY0" fmla="*/ 0 h 1292506"/>
              <a:gd name="connsiteX1" fmla="*/ 8102143 w 8102143"/>
              <a:gd name="connsiteY1" fmla="*/ 0 h 1292506"/>
              <a:gd name="connsiteX2" fmla="*/ 8102143 w 8102143"/>
              <a:gd name="connsiteY2" fmla="*/ 1292506 h 1292506"/>
              <a:gd name="connsiteX3" fmla="*/ 0 w 8102143"/>
              <a:gd name="connsiteY3" fmla="*/ 1292506 h 1292506"/>
              <a:gd name="connsiteX4" fmla="*/ 0 w 8102143"/>
              <a:gd name="connsiteY4" fmla="*/ 0 h 1292506"/>
              <a:gd name="connsiteX0" fmla="*/ 0 w 8102143"/>
              <a:gd name="connsiteY0" fmla="*/ 12392 h 1304898"/>
              <a:gd name="connsiteX1" fmla="*/ 3403371 w 8102143"/>
              <a:gd name="connsiteY1" fmla="*/ 0 h 1304898"/>
              <a:gd name="connsiteX2" fmla="*/ 8102143 w 8102143"/>
              <a:gd name="connsiteY2" fmla="*/ 12392 h 1304898"/>
              <a:gd name="connsiteX3" fmla="*/ 8102143 w 8102143"/>
              <a:gd name="connsiteY3" fmla="*/ 1304898 h 1304898"/>
              <a:gd name="connsiteX4" fmla="*/ 0 w 8102143"/>
              <a:gd name="connsiteY4" fmla="*/ 1304898 h 1304898"/>
              <a:gd name="connsiteX5" fmla="*/ 0 w 8102143"/>
              <a:gd name="connsiteY5" fmla="*/ 12392 h 1304898"/>
              <a:gd name="connsiteX0" fmla="*/ 3403371 w 8102143"/>
              <a:gd name="connsiteY0" fmla="*/ 0 h 1304898"/>
              <a:gd name="connsiteX1" fmla="*/ 8102143 w 8102143"/>
              <a:gd name="connsiteY1" fmla="*/ 12392 h 1304898"/>
              <a:gd name="connsiteX2" fmla="*/ 8102143 w 8102143"/>
              <a:gd name="connsiteY2" fmla="*/ 1304898 h 1304898"/>
              <a:gd name="connsiteX3" fmla="*/ 0 w 8102143"/>
              <a:gd name="connsiteY3" fmla="*/ 1304898 h 1304898"/>
              <a:gd name="connsiteX4" fmla="*/ 0 w 8102143"/>
              <a:gd name="connsiteY4" fmla="*/ 12392 h 1304898"/>
              <a:gd name="connsiteX5" fmla="*/ 3494811 w 8102143"/>
              <a:gd name="connsiteY5" fmla="*/ 91440 h 1304898"/>
              <a:gd name="connsiteX0" fmla="*/ 3403371 w 8102143"/>
              <a:gd name="connsiteY0" fmla="*/ 0 h 1304898"/>
              <a:gd name="connsiteX1" fmla="*/ 8102143 w 8102143"/>
              <a:gd name="connsiteY1" fmla="*/ 12392 h 1304898"/>
              <a:gd name="connsiteX2" fmla="*/ 8102143 w 8102143"/>
              <a:gd name="connsiteY2" fmla="*/ 1304898 h 1304898"/>
              <a:gd name="connsiteX3" fmla="*/ 0 w 8102143"/>
              <a:gd name="connsiteY3" fmla="*/ 1304898 h 1304898"/>
              <a:gd name="connsiteX4" fmla="*/ 0 w 8102143"/>
              <a:gd name="connsiteY4" fmla="*/ 12392 h 1304898"/>
              <a:gd name="connsiteX5" fmla="*/ 2942361 w 8102143"/>
              <a:gd name="connsiteY5" fmla="*/ 15240 h 1304898"/>
              <a:gd name="connsiteX0" fmla="*/ 3403371 w 8102143"/>
              <a:gd name="connsiteY0" fmla="*/ 0 h 1304898"/>
              <a:gd name="connsiteX1" fmla="*/ 8102143 w 8102143"/>
              <a:gd name="connsiteY1" fmla="*/ 12392 h 1304898"/>
              <a:gd name="connsiteX2" fmla="*/ 8102143 w 8102143"/>
              <a:gd name="connsiteY2" fmla="*/ 1304898 h 1304898"/>
              <a:gd name="connsiteX3" fmla="*/ 0 w 8102143"/>
              <a:gd name="connsiteY3" fmla="*/ 1304898 h 1304898"/>
              <a:gd name="connsiteX4" fmla="*/ 0 w 8102143"/>
              <a:gd name="connsiteY4" fmla="*/ 12392 h 1304898"/>
              <a:gd name="connsiteX5" fmla="*/ 2970936 w 8102143"/>
              <a:gd name="connsiteY5" fmla="*/ 24765 h 1304898"/>
              <a:gd name="connsiteX0" fmla="*/ 4898796 w 8102143"/>
              <a:gd name="connsiteY0" fmla="*/ 0 h 1304898"/>
              <a:gd name="connsiteX1" fmla="*/ 8102143 w 8102143"/>
              <a:gd name="connsiteY1" fmla="*/ 12392 h 1304898"/>
              <a:gd name="connsiteX2" fmla="*/ 8102143 w 8102143"/>
              <a:gd name="connsiteY2" fmla="*/ 1304898 h 1304898"/>
              <a:gd name="connsiteX3" fmla="*/ 0 w 8102143"/>
              <a:gd name="connsiteY3" fmla="*/ 1304898 h 1304898"/>
              <a:gd name="connsiteX4" fmla="*/ 0 w 8102143"/>
              <a:gd name="connsiteY4" fmla="*/ 12392 h 1304898"/>
              <a:gd name="connsiteX5" fmla="*/ 2970936 w 8102143"/>
              <a:gd name="connsiteY5" fmla="*/ 24765 h 1304898"/>
              <a:gd name="connsiteX0" fmla="*/ 4898796 w 8102143"/>
              <a:gd name="connsiteY0" fmla="*/ 0 h 1304898"/>
              <a:gd name="connsiteX1" fmla="*/ 8102143 w 8102143"/>
              <a:gd name="connsiteY1" fmla="*/ 12392 h 1304898"/>
              <a:gd name="connsiteX2" fmla="*/ 8102143 w 8102143"/>
              <a:gd name="connsiteY2" fmla="*/ 1304898 h 1304898"/>
              <a:gd name="connsiteX3" fmla="*/ 0 w 8102143"/>
              <a:gd name="connsiteY3" fmla="*/ 1304898 h 1304898"/>
              <a:gd name="connsiteX4" fmla="*/ 0 w 8102143"/>
              <a:gd name="connsiteY4" fmla="*/ 12392 h 1304898"/>
              <a:gd name="connsiteX5" fmla="*/ 3073348 w 8102143"/>
              <a:gd name="connsiteY5" fmla="*/ 2820 h 1304898"/>
              <a:gd name="connsiteX0" fmla="*/ 4898796 w 8102143"/>
              <a:gd name="connsiteY0" fmla="*/ 0 h 1304898"/>
              <a:gd name="connsiteX1" fmla="*/ 8102143 w 8102143"/>
              <a:gd name="connsiteY1" fmla="*/ 12392 h 1304898"/>
              <a:gd name="connsiteX2" fmla="*/ 8102143 w 8102143"/>
              <a:gd name="connsiteY2" fmla="*/ 1304898 h 1304898"/>
              <a:gd name="connsiteX3" fmla="*/ 0 w 8102143"/>
              <a:gd name="connsiteY3" fmla="*/ 1304898 h 1304898"/>
              <a:gd name="connsiteX4" fmla="*/ 0 w 8102143"/>
              <a:gd name="connsiteY4" fmla="*/ 12392 h 1304898"/>
              <a:gd name="connsiteX5" fmla="*/ 3073348 w 8102143"/>
              <a:gd name="connsiteY5" fmla="*/ 17450 h 1304898"/>
              <a:gd name="connsiteX0" fmla="*/ 4898796 w 8102143"/>
              <a:gd name="connsiteY0" fmla="*/ 0 h 1304898"/>
              <a:gd name="connsiteX1" fmla="*/ 8102143 w 8102143"/>
              <a:gd name="connsiteY1" fmla="*/ 12392 h 1304898"/>
              <a:gd name="connsiteX2" fmla="*/ 8102143 w 8102143"/>
              <a:gd name="connsiteY2" fmla="*/ 1304898 h 1304898"/>
              <a:gd name="connsiteX3" fmla="*/ 0 w 8102143"/>
              <a:gd name="connsiteY3" fmla="*/ 1304898 h 1304898"/>
              <a:gd name="connsiteX4" fmla="*/ 0 w 8102143"/>
              <a:gd name="connsiteY4" fmla="*/ 12392 h 1304898"/>
              <a:gd name="connsiteX5" fmla="*/ 3087978 w 8102143"/>
              <a:gd name="connsiteY5" fmla="*/ 10135 h 1304898"/>
              <a:gd name="connsiteX0" fmla="*/ 4898796 w 8102143"/>
              <a:gd name="connsiteY0" fmla="*/ 0 h 1304898"/>
              <a:gd name="connsiteX1" fmla="*/ 8102143 w 8102143"/>
              <a:gd name="connsiteY1" fmla="*/ 12392 h 1304898"/>
              <a:gd name="connsiteX2" fmla="*/ 8102143 w 8102143"/>
              <a:gd name="connsiteY2" fmla="*/ 1304898 h 1304898"/>
              <a:gd name="connsiteX3" fmla="*/ 0 w 8102143"/>
              <a:gd name="connsiteY3" fmla="*/ 1304898 h 1304898"/>
              <a:gd name="connsiteX4" fmla="*/ 0 w 8102143"/>
              <a:gd name="connsiteY4" fmla="*/ 12392 h 1304898"/>
              <a:gd name="connsiteX5" fmla="*/ 3087978 w 8102143"/>
              <a:gd name="connsiteY5" fmla="*/ 10135 h 130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2143" h="1304898">
                <a:moveTo>
                  <a:pt x="4898796" y="0"/>
                </a:moveTo>
                <a:lnTo>
                  <a:pt x="8102143" y="12392"/>
                </a:lnTo>
                <a:lnTo>
                  <a:pt x="8102143" y="1304898"/>
                </a:lnTo>
                <a:lnTo>
                  <a:pt x="0" y="1304898"/>
                </a:lnTo>
                <a:lnTo>
                  <a:pt x="0" y="12392"/>
                </a:lnTo>
                <a:lnTo>
                  <a:pt x="3087978" y="10135"/>
                </a:lnTo>
              </a:path>
            </a:pathLst>
          </a:custGeom>
          <a:noFill/>
          <a:ln w="38100">
            <a:solidFill>
              <a:srgbClr val="2B6F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C4DA"/>
              </a:solidFill>
            </a:endParaRPr>
          </a:p>
        </p:txBody>
      </p:sp>
      <p:sp>
        <p:nvSpPr>
          <p:cNvPr id="29" name="文本框 28">
            <a:extLst>
              <a:ext uri="{FF2B5EF4-FFF2-40B4-BE49-F238E27FC236}">
                <a16:creationId xmlns:a16="http://schemas.microsoft.com/office/drawing/2014/main" xmlns="" id="{85EFBFF7-3DEA-4F3D-9953-1F2521B47819}"/>
              </a:ext>
            </a:extLst>
          </p:cNvPr>
          <p:cNvSpPr txBox="1"/>
          <p:nvPr/>
        </p:nvSpPr>
        <p:spPr>
          <a:xfrm>
            <a:off x="2293847" y="2736937"/>
            <a:ext cx="7604306" cy="903645"/>
          </a:xfrm>
          <a:prstGeom prst="rect">
            <a:avLst/>
          </a:prstGeom>
          <a:noFill/>
        </p:spPr>
        <p:txBody>
          <a:bodyPr wrap="square" rtlCol="0" anchor="ctr">
            <a:spAutoFit/>
          </a:bodyPr>
          <a:lstStyle/>
          <a:p>
            <a:pPr algn="ctr">
              <a:lnSpc>
                <a:spcPct val="120000"/>
              </a:lnSpc>
              <a:spcBef>
                <a:spcPts val="1200"/>
              </a:spcBef>
            </a:pPr>
            <a:r>
              <a:rPr kumimoji="1" lang="zh-CN" altLang="en-US" sz="4800" b="1" dirty="0">
                <a:latin typeface="+mj-ea"/>
                <a:ea typeface="+mj-ea"/>
              </a:rPr>
              <a:t>工业区位因素</a:t>
            </a:r>
          </a:p>
        </p:txBody>
      </p:sp>
      <p:sp>
        <p:nvSpPr>
          <p:cNvPr id="30" name="文本框 29">
            <a:extLst>
              <a:ext uri="{FF2B5EF4-FFF2-40B4-BE49-F238E27FC236}">
                <a16:creationId xmlns:a16="http://schemas.microsoft.com/office/drawing/2014/main" xmlns="" id="{69911D80-D151-44C8-99B3-FD9D0D0D9353}"/>
              </a:ext>
            </a:extLst>
          </p:cNvPr>
          <p:cNvSpPr txBox="1"/>
          <p:nvPr/>
        </p:nvSpPr>
        <p:spPr>
          <a:xfrm>
            <a:off x="5538797" y="2276872"/>
            <a:ext cx="1114408" cy="476669"/>
          </a:xfrm>
          <a:prstGeom prst="rect">
            <a:avLst/>
          </a:prstGeom>
          <a:noFill/>
        </p:spPr>
        <p:txBody>
          <a:bodyPr wrap="none" rtlCol="0">
            <a:spAutoFit/>
          </a:bodyPr>
          <a:lstStyle/>
          <a:p>
            <a:pPr algn="ctr">
              <a:lnSpc>
                <a:spcPct val="120000"/>
              </a:lnSpc>
              <a:spcBef>
                <a:spcPts val="1200"/>
              </a:spcBef>
            </a:pPr>
            <a:r>
              <a:rPr kumimoji="1" lang="zh-CN" altLang="zh-CN" sz="2400" b="1" dirty="0" smtClean="0">
                <a:latin typeface="黑体" panose="02010609060101010101" pitchFamily="49" charset="-122"/>
                <a:ea typeface="黑体" panose="02010609060101010101" pitchFamily="49" charset="-122"/>
              </a:rPr>
              <a:t>课时</a:t>
            </a:r>
            <a:r>
              <a:rPr kumimoji="1" lang="en-US" altLang="zh-CN" sz="2400" b="1" dirty="0" smtClean="0">
                <a:latin typeface="黑体" panose="02010609060101010101" pitchFamily="49" charset="-122"/>
                <a:ea typeface="黑体" panose="02010609060101010101" pitchFamily="49" charset="-122"/>
              </a:rPr>
              <a:t>54</a:t>
            </a:r>
            <a:endParaRPr kumimoji="1"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00031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rgbClr val="4893CF"/>
          </a:solidFill>
          <a:ln w="12700" cap="flat" cmpd="sng" algn="ctr">
            <a:solidFill>
              <a:srgbClr val="4893CF"/>
            </a:solid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pSp>
        <p:nvGrpSpPr>
          <p:cNvPr id="22" name="组合 21"/>
          <p:cNvGrpSpPr/>
          <p:nvPr/>
        </p:nvGrpSpPr>
        <p:grpSpPr>
          <a:xfrm>
            <a:off x="471835" y="1098168"/>
            <a:ext cx="11248331" cy="5355168"/>
            <a:chOff x="471835" y="4581127"/>
            <a:chExt cx="11248331" cy="5355168"/>
          </a:xfrm>
        </p:grpSpPr>
        <p:sp>
          <p:nvSpPr>
            <p:cNvPr id="23" name="圆角矩形 22">
              <a:extLst>
                <a:ext uri="{FF2B5EF4-FFF2-40B4-BE49-F238E27FC236}">
                  <a16:creationId xmlns:a16="http://schemas.microsoft.com/office/drawing/2014/main" xmlns="" id="{DE721FF3-EA02-8E42-A717-6EFDB1105568}"/>
                </a:ext>
              </a:extLst>
            </p:cNvPr>
            <p:cNvSpPr/>
            <p:nvPr/>
          </p:nvSpPr>
          <p:spPr>
            <a:xfrm>
              <a:off x="471835" y="4694020"/>
              <a:ext cx="11248331" cy="5242275"/>
            </a:xfrm>
            <a:prstGeom prst="roundRect">
              <a:avLst>
                <a:gd name="adj" fmla="val 18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p:cNvSpPr/>
            <p:nvPr/>
          </p:nvSpPr>
          <p:spPr>
            <a:xfrm>
              <a:off x="698103" y="4751777"/>
              <a:ext cx="10795794" cy="5078313"/>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电解铝属于高耗能、高污染产业</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其</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布局主要考虑能源和市场。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山东</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省</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能源以煤炭为主，但与山西省</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相</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比</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储量少，故电力并不充足，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铝对环境污染大，无论山西</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还</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是</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山东，对其环保要求都较高，</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铝不属于高新技术产业，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铝制品</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市场主要在东部沿海地区，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山</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东</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省地处东部地带，电解铝产能高的主要原因可能是市场距离近，故选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5" name="矩形 24">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7" name="Picture 2" descr="D20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0635" y="1429071"/>
            <a:ext cx="5972172" cy="437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67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89999" y="1324493"/>
            <a:ext cx="11252299" cy="3416320"/>
          </a:xfrm>
          <a:prstGeom prst="rect">
            <a:avLst/>
          </a:prstGeom>
        </p:spPr>
        <p:txBody>
          <a:bodyPr wrap="square">
            <a:spAutoFit/>
          </a:bodyPr>
          <a:lstStyle/>
          <a:p>
            <a:pPr indent="609600"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某城市一年中各风向出现的频率及该市工业区划图</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。据图回答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图示地区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工业</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布局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合理的是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10</a:t>
            </a:r>
            <a:endParaRPr kumimoji="1" lang="zh-CN" altLang="en-US" sz="1600" kern="0" dirty="0">
              <a:solidFill>
                <a:schemeClr val="bg1"/>
              </a:solidFill>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5122" name="Picture 2" descr="L22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0251" y="2120649"/>
            <a:ext cx="3076264" cy="310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L22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666" y="2133331"/>
            <a:ext cx="4559950" cy="308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25578" y="353793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51551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10</a:t>
            </a:r>
            <a:endParaRPr kumimoji="1" lang="zh-CN" altLang="en-US" sz="1600" kern="0" dirty="0">
              <a:solidFill>
                <a:schemeClr val="bg1"/>
              </a:solidFill>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pSp>
        <p:nvGrpSpPr>
          <p:cNvPr id="21" name="组合 20"/>
          <p:cNvGrpSpPr/>
          <p:nvPr/>
        </p:nvGrpSpPr>
        <p:grpSpPr>
          <a:xfrm>
            <a:off x="471835" y="811199"/>
            <a:ext cx="11248331" cy="5921702"/>
            <a:chOff x="471835" y="4581127"/>
            <a:chExt cx="11248331" cy="5921702"/>
          </a:xfrm>
        </p:grpSpPr>
        <p:sp>
          <p:nvSpPr>
            <p:cNvPr id="22" name="圆角矩形 21">
              <a:extLst>
                <a:ext uri="{FF2B5EF4-FFF2-40B4-BE49-F238E27FC236}">
                  <a16:creationId xmlns:a16="http://schemas.microsoft.com/office/drawing/2014/main" xmlns="" id="{DE721FF3-EA02-8E42-A717-6EFDB1105568}"/>
                </a:ext>
              </a:extLst>
            </p:cNvPr>
            <p:cNvSpPr/>
            <p:nvPr/>
          </p:nvSpPr>
          <p:spPr>
            <a:xfrm>
              <a:off x="471835" y="4694020"/>
              <a:ext cx="11248331" cy="5808809"/>
            </a:xfrm>
            <a:prstGeom prst="roundRect">
              <a:avLst>
                <a:gd name="adj" fmla="val 18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矩形 22"/>
            <p:cNvSpPr/>
            <p:nvPr/>
          </p:nvSpPr>
          <p:spPr>
            <a:xfrm>
              <a:off x="698103" y="7615106"/>
              <a:ext cx="10795794" cy="286232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区西侧，对城区大气污染小，且靠近铁路，交通便利，所以布局合理；</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为炼铝厂，需要消耗大量能源和原料，不适宜布局在城区；</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为服装厂，需要大量劳动力，应该布局在城区内</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为石油炼油厂，布局在西北风的上风向和河流上游会污染城区空气及水源，故其布局不合理</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4" name="矩形 2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sp>
          <p:nvSpPr>
            <p:cNvPr id="28" name="矩形 27"/>
            <p:cNvSpPr/>
            <p:nvPr/>
          </p:nvSpPr>
          <p:spPr>
            <a:xfrm>
              <a:off x="698103" y="4870334"/>
              <a:ext cx="3276722"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结合该地区主导风向为西南风和西北风，以及河流</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流向判断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工业布局是否合理。</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为钢铁厂，布局在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城</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26" name="Picture 2" descr="L22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8718" y="1027335"/>
            <a:ext cx="2796604" cy="281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L22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0716" y="1038864"/>
            <a:ext cx="4145409" cy="280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5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908720"/>
            <a:ext cx="6396369"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若图中所示工业为该地区主导产业，其中受市场区位影响明显的是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11</a:t>
            </a:r>
            <a:endParaRPr kumimoji="1" lang="zh-CN" altLang="en-US" sz="1600" kern="0" dirty="0">
              <a:solidFill>
                <a:schemeClr val="bg1"/>
              </a:solidFill>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1" name="Picture 3" descr="L22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2349" y="1196752"/>
            <a:ext cx="4559950" cy="308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25578" y="353784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22" name="组合 21"/>
          <p:cNvGrpSpPr/>
          <p:nvPr/>
        </p:nvGrpSpPr>
        <p:grpSpPr>
          <a:xfrm>
            <a:off x="471835" y="4437112"/>
            <a:ext cx="11248331" cy="2016224"/>
            <a:chOff x="471835" y="4581127"/>
            <a:chExt cx="11248331" cy="2016224"/>
          </a:xfrm>
        </p:grpSpPr>
        <p:sp>
          <p:nvSpPr>
            <p:cNvPr id="23" name="圆角矩形 22">
              <a:extLst>
                <a:ext uri="{FF2B5EF4-FFF2-40B4-BE49-F238E27FC236}">
                  <a16:creationId xmlns:a16="http://schemas.microsoft.com/office/drawing/2014/main" xmlns="" id="{DE721FF3-EA02-8E42-A717-6EFDB1105568}"/>
                </a:ext>
              </a:extLst>
            </p:cNvPr>
            <p:cNvSpPr/>
            <p:nvPr/>
          </p:nvSpPr>
          <p:spPr>
            <a:xfrm>
              <a:off x="471835" y="4694020"/>
              <a:ext cx="11248331" cy="1903331"/>
            </a:xfrm>
            <a:prstGeom prst="roundRect">
              <a:avLst>
                <a:gd name="adj" fmla="val 583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p:cNvSpPr/>
            <p:nvPr/>
          </p:nvSpPr>
          <p:spPr>
            <a:xfrm>
              <a:off x="698103" y="4778153"/>
              <a:ext cx="10795794" cy="175432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钢铁厂、炼铝厂需要靠近能源和原料产地或便于运进原料和能源的地方；服装厂应布局在劳动力丰富的地方；石油炼油厂一般靠近消费市场，受市场区位影响明显</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5" name="矩形 24">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1464721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11412000" cy="5078313"/>
          </a:xfrm>
          <a:prstGeom prst="rect">
            <a:avLst/>
          </a:prstGeom>
        </p:spPr>
        <p:txBody>
          <a:bodyPr wrap="square">
            <a:spAutoFit/>
          </a:bodyPr>
          <a:lstStyle/>
          <a:p>
            <a:pPr indent="609600"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2019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日上午，四川省一季度重大项目集中开工。此次开工仪式采取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主会场＋分会场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形式，分会场泸州市此次开工的工业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工业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即是以智能制造为主导的第四次工业革命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智能化生产线及生产</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设备</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项目</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，具有较强的示范引领和转型支撑效应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据此</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完成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与工业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智能化生产项目落户泸州关系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不大</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劳动力丰富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地价较低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政策支持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西部大开发战略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12</a:t>
            </a:r>
            <a:endParaRPr kumimoji="1" lang="zh-CN" altLang="en-US" sz="1600" kern="0" dirty="0">
              <a:solidFill>
                <a:schemeClr val="bg1"/>
              </a:solidFill>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6146" name="Picture 2" descr="D20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404" y="2276872"/>
            <a:ext cx="4972241" cy="37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25578" y="477956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21617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12</a:t>
            </a:r>
            <a:endParaRPr kumimoji="1" lang="zh-CN" altLang="en-US" sz="1600" kern="0" dirty="0">
              <a:solidFill>
                <a:schemeClr val="bg1"/>
              </a:solidFill>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pSp>
        <p:nvGrpSpPr>
          <p:cNvPr id="21" name="组合 20"/>
          <p:cNvGrpSpPr/>
          <p:nvPr/>
        </p:nvGrpSpPr>
        <p:grpSpPr>
          <a:xfrm>
            <a:off x="471835" y="1386200"/>
            <a:ext cx="11248331" cy="4347056"/>
            <a:chOff x="471835" y="4581127"/>
            <a:chExt cx="11248331" cy="4347056"/>
          </a:xfrm>
        </p:grpSpPr>
        <p:sp>
          <p:nvSpPr>
            <p:cNvPr id="22" name="圆角矩形 21">
              <a:extLst>
                <a:ext uri="{FF2B5EF4-FFF2-40B4-BE49-F238E27FC236}">
                  <a16:creationId xmlns:a16="http://schemas.microsoft.com/office/drawing/2014/main" xmlns="" id="{DE721FF3-EA02-8E42-A717-6EFDB1105568}"/>
                </a:ext>
              </a:extLst>
            </p:cNvPr>
            <p:cNvSpPr/>
            <p:nvPr/>
          </p:nvSpPr>
          <p:spPr>
            <a:xfrm>
              <a:off x="471835" y="4694020"/>
              <a:ext cx="11248331" cy="4234163"/>
            </a:xfrm>
            <a:prstGeom prst="roundRect">
              <a:avLst>
                <a:gd name="adj" fmla="val 18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矩形 22"/>
            <p:cNvSpPr/>
            <p:nvPr/>
          </p:nvSpPr>
          <p:spPr>
            <a:xfrm>
              <a:off x="698103" y="5085625"/>
              <a:ext cx="5541913"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根据材料</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工业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即是以智能制造为主导的第四次工业革命</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可知，其生产对劳动力数量的要求并不高，选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4" name="矩形 23">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文本框 24">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6" name="Picture 2" descr="D20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6040" y="1628800"/>
            <a:ext cx="4972241" cy="37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49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692696"/>
            <a:ext cx="6396369"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图中四川省集中开工重大项目区域数量在地区分布上体现出东多西少，导致这种分布的根本影响因素是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河流流量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地形地势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矿产资源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天气气候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13</a:t>
            </a:r>
            <a:endParaRPr kumimoji="1" lang="zh-CN" altLang="en-US" sz="1600" kern="0" dirty="0">
              <a:solidFill>
                <a:schemeClr val="bg1"/>
              </a:solidFill>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1" name="Picture 2" descr="D20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404" y="768772"/>
            <a:ext cx="4972241" cy="37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16786" y="278346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22" name="组合 21"/>
          <p:cNvGrpSpPr/>
          <p:nvPr/>
        </p:nvGrpSpPr>
        <p:grpSpPr>
          <a:xfrm>
            <a:off x="471835" y="4653136"/>
            <a:ext cx="11248331" cy="2016224"/>
            <a:chOff x="471835" y="4581127"/>
            <a:chExt cx="11248331" cy="2016224"/>
          </a:xfrm>
        </p:grpSpPr>
        <p:sp>
          <p:nvSpPr>
            <p:cNvPr id="23" name="圆角矩形 22">
              <a:extLst>
                <a:ext uri="{FF2B5EF4-FFF2-40B4-BE49-F238E27FC236}">
                  <a16:creationId xmlns:a16="http://schemas.microsoft.com/office/drawing/2014/main" xmlns="" id="{DE721FF3-EA02-8E42-A717-6EFDB1105568}"/>
                </a:ext>
              </a:extLst>
            </p:cNvPr>
            <p:cNvSpPr/>
            <p:nvPr/>
          </p:nvSpPr>
          <p:spPr>
            <a:xfrm>
              <a:off x="471835" y="4694020"/>
              <a:ext cx="11248331" cy="1903331"/>
            </a:xfrm>
            <a:prstGeom prst="roundRect">
              <a:avLst>
                <a:gd name="adj" fmla="val 583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p:cNvSpPr/>
            <p:nvPr/>
          </p:nvSpPr>
          <p:spPr>
            <a:xfrm>
              <a:off x="698103" y="4778153"/>
              <a:ext cx="10795794" cy="175432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四川省西部地区为川西高原，东部地区为四川盆地。相比较而言，四川盆地地势较为平坦，自然环境优越，交通便利，人口众多，经济更为发达，所以重大项目数量在地区分布上体现出东多西少，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5" name="矩形 24">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2439027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380832"/>
            <a:ext cx="6354072"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泸州工业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重大项目的开工建设会对当地带来的中长期影响有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促进城镇化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促进工业转型升级　</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加剧大气污染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提升劳动力素质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①②④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②③④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①②③④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14</a:t>
            </a:r>
            <a:endParaRPr kumimoji="1" lang="zh-CN" altLang="en-US" sz="1600" kern="0" dirty="0">
              <a:solidFill>
                <a:schemeClr val="bg1"/>
              </a:solidFill>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1" name="Picture 2" descr="D20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404" y="1264308"/>
            <a:ext cx="4972241" cy="37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225578" y="348039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62732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14</a:t>
            </a:r>
            <a:endParaRPr kumimoji="1" lang="zh-CN" altLang="en-US" sz="1600" kern="0" dirty="0">
              <a:solidFill>
                <a:schemeClr val="bg1"/>
              </a:solidFill>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pSp>
        <p:nvGrpSpPr>
          <p:cNvPr id="22" name="组合 21"/>
          <p:cNvGrpSpPr/>
          <p:nvPr/>
        </p:nvGrpSpPr>
        <p:grpSpPr>
          <a:xfrm>
            <a:off x="471835" y="908720"/>
            <a:ext cx="11248331" cy="5400600"/>
            <a:chOff x="471835" y="4581127"/>
            <a:chExt cx="11248331" cy="5400600"/>
          </a:xfrm>
        </p:grpSpPr>
        <p:sp>
          <p:nvSpPr>
            <p:cNvPr id="23" name="圆角矩形 22">
              <a:extLst>
                <a:ext uri="{FF2B5EF4-FFF2-40B4-BE49-F238E27FC236}">
                  <a16:creationId xmlns:a16="http://schemas.microsoft.com/office/drawing/2014/main" xmlns="" id="{DE721FF3-EA02-8E42-A717-6EFDB1105568}"/>
                </a:ext>
              </a:extLst>
            </p:cNvPr>
            <p:cNvSpPr/>
            <p:nvPr/>
          </p:nvSpPr>
          <p:spPr>
            <a:xfrm>
              <a:off x="471835" y="4694020"/>
              <a:ext cx="11248331" cy="5287707"/>
            </a:xfrm>
            <a:prstGeom prst="roundRect">
              <a:avLst>
                <a:gd name="adj" fmla="val 189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4" name="矩形 23"/>
            <p:cNvSpPr/>
            <p:nvPr/>
          </p:nvSpPr>
          <p:spPr>
            <a:xfrm>
              <a:off x="698104" y="4845609"/>
              <a:ext cx="5636458" cy="5078313"/>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工业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即是以智能制造为主导的第四次工业革命，其项目的开工建设有利于促进泸州城镇化进程，促进工业转型升级，其生产对劳动力数量的要求较低，但对劳动力素质的要求较高，有利于提升劳动力素质，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①②④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仅</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由材料内容不能得出泸州市工业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重大项目的开工建设会加剧当地大气污染，</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useBgFill="1">
          <p:nvSpPr>
            <p:cNvPr id="25" name="矩形 24">
              <a:extLst>
                <a:ext uri="{FF2B5EF4-FFF2-40B4-BE49-F238E27FC236}">
                  <a16:creationId xmlns:a16="http://schemas.microsoft.com/office/drawing/2014/main" xmlns="" id="{1D55BF47-EABB-9F46-8766-078A7E435C35}"/>
                </a:ext>
              </a:extLst>
            </p:cNvPr>
            <p:cNvSpPr/>
            <p:nvPr/>
          </p:nvSpPr>
          <p:spPr>
            <a:xfrm>
              <a:off x="882350" y="4581128"/>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xmlns="" id="{7F2216E9-0435-7741-9918-93AFB1D17999}"/>
                </a:ext>
              </a:extLst>
            </p:cNvPr>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7" name="Picture 2" descr="D20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048" y="1264260"/>
            <a:ext cx="4972241" cy="37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0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11412000" cy="5078313"/>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阅读图文材料，完成下列要求。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609600"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塞拉利昂是世界最贫穷的国家之一，工业基础薄弱，以矿业开采为主。</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年，我国山东钢铁集团投资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亿美元</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获得</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塞拉利昂铁矿</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项目</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25%</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的股权。</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2016</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年</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该</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集团全资控股东北部苏拉山区的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最</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大</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铁矿项目。随着铁矿开发和</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钢铁厂</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生产</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需要，我国援建港口、铁路专线</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供电</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等配套设施。如图示意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塞拉利昂</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铁矿</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及城市分布。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15</a:t>
            </a:r>
            <a:endParaRPr kumimoji="1" lang="zh-CN" altLang="en-US" sz="1600" kern="0" dirty="0">
              <a:solidFill>
                <a:schemeClr val="bg1"/>
              </a:solidFill>
              <a:latin typeface="Arial"/>
              <a:ea typeface="微软雅黑"/>
            </a:endParaRPr>
          </a:p>
        </p:txBody>
      </p:sp>
      <p:pic>
        <p:nvPicPr>
          <p:cNvPr id="7170" name="Picture 2" descr="D20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5588" y="2132856"/>
            <a:ext cx="6016412" cy="424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90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195拆"/>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6072" y="2132856"/>
            <a:ext cx="7419856" cy="188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基础知识梳理</a:t>
            </a:r>
            <a:endParaRPr lang="zh-CN" altLang="zh-CN" sz="2400" b="1" dirty="0">
              <a:solidFill>
                <a:prstClr val="black"/>
              </a:solidFill>
              <a:latin typeface="黑体" panose="02010609060101010101" pitchFamily="49" charset="-122"/>
              <a:ea typeface="黑体" panose="02010609060101010101" pitchFamily="49" charset="-122"/>
            </a:endParaRP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smtClean="0">
                <a:solidFill>
                  <a:schemeClr val="tx1"/>
                </a:solidFill>
                <a:latin typeface="微软雅黑" pitchFamily="34" charset="-122"/>
                <a:ea typeface="微软雅黑" pitchFamily="34" charset="-122"/>
              </a:rPr>
              <a:t>夯基</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0000" y="1556792"/>
            <a:ext cx="11412000" cy="577081"/>
          </a:xfrm>
          <a:prstGeom prst="rect">
            <a:avLst/>
          </a:prstGeom>
        </p:spPr>
        <p:txBody>
          <a:bodyPr>
            <a:spAutoFit/>
          </a:bodyPr>
          <a:lstStyle/>
          <a:p>
            <a:pPr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工业生产的一般过程</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3308379" y="2866055"/>
            <a:ext cx="800219" cy="461665"/>
          </a:xfrm>
          <a:prstGeom prst="rect">
            <a:avLst/>
          </a:prstGeom>
        </p:spPr>
        <p:txBody>
          <a:bodyPr wrap="none">
            <a:spAutoFit/>
          </a:bodyPr>
          <a:lstStyle/>
          <a:p>
            <a:r>
              <a:rPr lang="zh-CN" altLang="en-US" sz="2400" dirty="0" smtClean="0">
                <a:solidFill>
                  <a:srgbClr val="4893CF"/>
                </a:solidFill>
                <a:latin typeface="楷体" panose="02010609060101010101" pitchFamily="49" charset="-122"/>
                <a:ea typeface="楷体" panose="02010609060101010101" pitchFamily="49" charset="-122"/>
              </a:rPr>
              <a:t>能源</a:t>
            </a:r>
            <a:endParaRPr lang="zh-CN" altLang="en-US" sz="2400" dirty="0">
              <a:solidFill>
                <a:srgbClr val="4893CF"/>
              </a:solidFill>
              <a:latin typeface="楷体" panose="02010609060101010101" pitchFamily="49" charset="-122"/>
              <a:ea typeface="楷体" panose="02010609060101010101" pitchFamily="49" charset="-122"/>
            </a:endParaRPr>
          </a:p>
        </p:txBody>
      </p:sp>
      <p:sp>
        <p:nvSpPr>
          <p:cNvPr id="8" name="矩形 7"/>
          <p:cNvSpPr/>
          <p:nvPr/>
        </p:nvSpPr>
        <p:spPr>
          <a:xfrm>
            <a:off x="7744053" y="2420888"/>
            <a:ext cx="800219" cy="461665"/>
          </a:xfrm>
          <a:prstGeom prst="rect">
            <a:avLst/>
          </a:prstGeom>
        </p:spPr>
        <p:txBody>
          <a:bodyPr wrap="none">
            <a:spAutoFit/>
          </a:bodyPr>
          <a:lstStyle/>
          <a:p>
            <a:r>
              <a:rPr lang="zh-CN" altLang="en-US" sz="2400" dirty="0">
                <a:solidFill>
                  <a:srgbClr val="4893CF"/>
                </a:solidFill>
                <a:latin typeface="楷体" panose="02010609060101010101" pitchFamily="49" charset="-122"/>
                <a:ea typeface="楷体" panose="02010609060101010101" pitchFamily="49" charset="-122"/>
              </a:rPr>
              <a:t>产品</a:t>
            </a:r>
          </a:p>
        </p:txBody>
      </p:sp>
      <p:sp>
        <p:nvSpPr>
          <p:cNvPr id="9" name="矩形 8"/>
          <p:cNvSpPr/>
          <p:nvPr/>
        </p:nvSpPr>
        <p:spPr>
          <a:xfrm>
            <a:off x="7840623" y="3327720"/>
            <a:ext cx="1107996" cy="461665"/>
          </a:xfrm>
          <a:prstGeom prst="rect">
            <a:avLst/>
          </a:prstGeom>
        </p:spPr>
        <p:txBody>
          <a:bodyPr wrap="none">
            <a:spAutoFit/>
          </a:bodyPr>
          <a:lstStyle/>
          <a:p>
            <a:r>
              <a:rPr lang="zh-CN" altLang="en-US" sz="2400" dirty="0" smtClean="0">
                <a:solidFill>
                  <a:srgbClr val="4893CF"/>
                </a:solidFill>
                <a:latin typeface="楷体" panose="02010609060101010101" pitchFamily="49" charset="-122"/>
                <a:ea typeface="楷体" panose="02010609060101010101" pitchFamily="49" charset="-122"/>
              </a:rPr>
              <a:t>废弃物</a:t>
            </a:r>
            <a:endParaRPr lang="zh-CN" altLang="en-US" sz="2400" dirty="0">
              <a:solidFill>
                <a:srgbClr val="4893CF"/>
              </a:solidFill>
              <a:latin typeface="楷体" panose="02010609060101010101" pitchFamily="49" charset="-122"/>
              <a:ea typeface="楷体" panose="02010609060101010101" pitchFamily="49" charset="-122"/>
            </a:endParaRPr>
          </a:p>
        </p:txBody>
      </p:sp>
      <p:sp>
        <p:nvSpPr>
          <p:cNvPr id="15" name="矩形 14"/>
          <p:cNvSpPr/>
          <p:nvPr/>
        </p:nvSpPr>
        <p:spPr>
          <a:xfrm>
            <a:off x="390000" y="4302593"/>
            <a:ext cx="11412000" cy="1754326"/>
          </a:xfrm>
          <a:prstGeom prst="rect">
            <a:avLst/>
          </a:prstGeom>
        </p:spPr>
        <p:txBody>
          <a:bodyPr>
            <a:spAutoFit/>
          </a:bodyPr>
          <a:lstStyle/>
          <a:p>
            <a:pPr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工业主要区位因素</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自然因素：地形</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等</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人文因素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环境、政策法规等。</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3316263" y="4921076"/>
            <a:ext cx="800219" cy="461665"/>
          </a:xfrm>
          <a:prstGeom prst="rect">
            <a:avLst/>
          </a:prstGeom>
        </p:spPr>
        <p:txBody>
          <a:bodyPr wrap="none">
            <a:spAutoFit/>
          </a:bodyPr>
          <a:lstStyle/>
          <a:p>
            <a:r>
              <a:rPr lang="zh-CN" altLang="en-US" sz="2400" dirty="0">
                <a:solidFill>
                  <a:srgbClr val="4893CF"/>
                </a:solidFill>
                <a:latin typeface="楷体" panose="02010609060101010101" pitchFamily="49" charset="-122"/>
                <a:ea typeface="楷体" panose="02010609060101010101" pitchFamily="49" charset="-122"/>
              </a:rPr>
              <a:t>水源</a:t>
            </a:r>
          </a:p>
        </p:txBody>
      </p:sp>
      <p:sp>
        <p:nvSpPr>
          <p:cNvPr id="17" name="矩形 16"/>
          <p:cNvSpPr/>
          <p:nvPr/>
        </p:nvSpPr>
        <p:spPr>
          <a:xfrm>
            <a:off x="2387754" y="5464274"/>
            <a:ext cx="800219" cy="461665"/>
          </a:xfrm>
          <a:prstGeom prst="rect">
            <a:avLst/>
          </a:prstGeom>
        </p:spPr>
        <p:txBody>
          <a:bodyPr wrap="none">
            <a:spAutoFit/>
          </a:bodyPr>
          <a:lstStyle/>
          <a:p>
            <a:r>
              <a:rPr lang="zh-CN" altLang="en-US" sz="2400">
                <a:solidFill>
                  <a:srgbClr val="4893CF"/>
                </a:solidFill>
                <a:latin typeface="楷体" panose="02010609060101010101" pitchFamily="49" charset="-122"/>
                <a:ea typeface="楷体" panose="02010609060101010101" pitchFamily="49" charset="-122"/>
              </a:rPr>
              <a:t>经济</a:t>
            </a:r>
            <a:endParaRPr lang="zh-CN" altLang="en-US" sz="2400" dirty="0">
              <a:solidFill>
                <a:srgbClr val="4893CF"/>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8425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5273952"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推测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2016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年之前塞拉利昂铁矿开采业的生产特点。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15</a:t>
            </a:r>
            <a:endParaRPr kumimoji="1" lang="zh-CN" altLang="en-US" sz="1600" kern="0" dirty="0">
              <a:solidFill>
                <a:schemeClr val="bg1"/>
              </a:solidFill>
              <a:latin typeface="Arial"/>
              <a:ea typeface="微软雅黑"/>
            </a:endParaRPr>
          </a:p>
        </p:txBody>
      </p:sp>
      <p:pic>
        <p:nvPicPr>
          <p:cNvPr id="7170" name="Picture 2" descr="D20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0228" y="1052736"/>
            <a:ext cx="6016412" cy="424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000" y="2272804"/>
            <a:ext cx="5150635" cy="2308324"/>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开采技术和设备落后；资金短缺；企业规模小，效益较低；开采方式粗放，对矿区生态破坏严重。</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任答</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3</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点</a:t>
            </a:r>
            <a:r>
              <a:rPr lang="en-US" altLang="zh-CN" sz="2400" kern="100" dirty="0" smtClean="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3307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5273952" cy="1131079"/>
          </a:xfrm>
          <a:prstGeom prst="rect">
            <a:avLst/>
          </a:prstGeom>
        </p:spPr>
        <p:txBody>
          <a:bodyPr wrap="square">
            <a:spAutoFit/>
          </a:bodyPr>
          <a:lstStyle/>
          <a:p>
            <a:pPr algn="just">
              <a:lnSpc>
                <a:spcPct val="150000"/>
              </a:lnSpc>
              <a:spcAft>
                <a:spcPts val="0"/>
              </a:spcAft>
            </a:pP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说明苏拉山区吸引山东钢铁集团投资建钢铁厂的条件。</a:t>
            </a: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15</a:t>
            </a:r>
            <a:endParaRPr kumimoji="1" lang="zh-CN" altLang="en-US" sz="1600" kern="0" dirty="0">
              <a:solidFill>
                <a:schemeClr val="bg1"/>
              </a:solidFill>
              <a:latin typeface="Arial"/>
              <a:ea typeface="微软雅黑"/>
            </a:endParaRPr>
          </a:p>
        </p:txBody>
      </p:sp>
      <p:pic>
        <p:nvPicPr>
          <p:cNvPr id="7170" name="Picture 2" descr="D20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0228" y="1052736"/>
            <a:ext cx="6016412" cy="424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000" y="2272804"/>
            <a:ext cx="5150635" cy="2308324"/>
          </a:xfrm>
          <a:prstGeom prst="rect">
            <a:avLst/>
          </a:prstGeom>
        </p:spPr>
        <p:txBody>
          <a:bodyPr wrap="square">
            <a:spAutoFit/>
          </a:bodyPr>
          <a:lstStyle/>
          <a:p>
            <a:pPr algn="just">
              <a:lnSpc>
                <a:spcPct val="150000"/>
              </a:lnSpc>
              <a:spcAft>
                <a:spcPts val="0"/>
              </a:spcAft>
            </a:pP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400" kern="1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临近铁矿产区，原料丰富；靠近河流，水源充足，用水方便；位于山区，地价便宜；经济水平低，劳动力价格低；政策支持。</a:t>
            </a:r>
            <a:r>
              <a:rPr lang="en-US" altLang="zh-CN" sz="2400" kern="10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zh-CN" altLang="zh-CN" sz="2400" kern="1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任答</a:t>
            </a:r>
            <a:r>
              <a:rPr lang="en-US" altLang="zh-CN" sz="2400" kern="100">
                <a:solidFill>
                  <a:srgbClr val="0000FF"/>
                </a:solidFill>
                <a:latin typeface="Times New Roman" panose="02020603050405020304" pitchFamily="18" charset="0"/>
                <a:ea typeface="黑体" panose="02010609060101010101" pitchFamily="49" charset="-122"/>
                <a:cs typeface="Courier New" panose="02070309020205020404" pitchFamily="49" charset="0"/>
              </a:rPr>
              <a:t>3</a:t>
            </a:r>
            <a:r>
              <a:rPr lang="zh-CN" altLang="zh-CN" sz="2400" kern="1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点</a:t>
            </a:r>
            <a:r>
              <a:rPr lang="en-US" altLang="zh-CN" sz="2400" kern="10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11754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1048668"/>
            <a:ext cx="5273952" cy="1131079"/>
          </a:xfrm>
          <a:prstGeom prst="rect">
            <a:avLst/>
          </a:prstGeom>
        </p:spPr>
        <p:txBody>
          <a:bodyPr wrap="square">
            <a:spAutoFit/>
          </a:bodyPr>
          <a:lstStyle/>
          <a:p>
            <a:pPr algn="just">
              <a:lnSpc>
                <a:spcPct val="150000"/>
              </a:lnSpc>
              <a:spcAft>
                <a:spcPts val="0"/>
              </a:spcAft>
            </a:pP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与东北部苏拉山区相比，分析若在佩佩尔建大型钢铁厂的益处。</a:t>
            </a: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a:latin typeface="Times New Roman" panose="02020603050405020304" pitchFamily="18" charset="0"/>
                <a:ea typeface="微软雅黑" panose="020B0503020204020204" pitchFamily="34" charset="-122"/>
                <a:cs typeface="Times New Roman" panose="02020603050405020304" pitchFamily="18" charset="0"/>
              </a:rPr>
              <a:t>分</a:t>
            </a:r>
            <a:r>
              <a:rPr lang="en-US" altLang="zh-CN" sz="2400" kern="10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圆角矩形 3">
            <a:hlinkClick r:id="rId2" action="ppaction://hlinksldjump"/>
            <a:extLst>
              <a:ext uri="{FF2B5EF4-FFF2-40B4-BE49-F238E27FC236}">
                <a16:creationId xmlns="" xmlns:a16="http://schemas.microsoft.com/office/drawing/2014/main" id="{0F883050-0AB0-8C4C-ADE9-A41825B397DF}"/>
              </a:ext>
            </a:extLst>
          </p:cNvPr>
          <p:cNvSpPr/>
          <p:nvPr/>
        </p:nvSpPr>
        <p:spPr>
          <a:xfrm>
            <a:off x="488254"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5" name="圆角矩形 4">
            <a:hlinkClick r:id="rId3" action="ppaction://hlinksldjump"/>
            <a:extLst>
              <a:ext uri="{FF2B5EF4-FFF2-40B4-BE49-F238E27FC236}">
                <a16:creationId xmlns="" xmlns:a16="http://schemas.microsoft.com/office/drawing/2014/main" id="{EC52B5E6-261B-8B4F-B90B-10F370C08EA8}"/>
              </a:ext>
            </a:extLst>
          </p:cNvPr>
          <p:cNvSpPr/>
          <p:nvPr/>
        </p:nvSpPr>
        <p:spPr>
          <a:xfrm>
            <a:off x="899027"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6" name="圆角矩形 5">
            <a:hlinkClick r:id="rId4" action="ppaction://hlinksldjump"/>
            <a:extLst>
              <a:ext uri="{FF2B5EF4-FFF2-40B4-BE49-F238E27FC236}">
                <a16:creationId xmlns="" xmlns:a16="http://schemas.microsoft.com/office/drawing/2014/main" id="{E1124D1C-137C-274B-AEC2-CC2FA667EBE8}"/>
              </a:ext>
            </a:extLst>
          </p:cNvPr>
          <p:cNvSpPr/>
          <p:nvPr/>
        </p:nvSpPr>
        <p:spPr>
          <a:xfrm>
            <a:off x="1309800"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7" name="圆角矩形 6">
            <a:hlinkClick r:id="rId5" action="ppaction://hlinksldjump"/>
            <a:extLst>
              <a:ext uri="{FF2B5EF4-FFF2-40B4-BE49-F238E27FC236}">
                <a16:creationId xmlns="" xmlns:a16="http://schemas.microsoft.com/office/drawing/2014/main" id="{8082C30D-2916-304E-836A-919703ACA3BA}"/>
              </a:ext>
            </a:extLst>
          </p:cNvPr>
          <p:cNvSpPr/>
          <p:nvPr/>
        </p:nvSpPr>
        <p:spPr>
          <a:xfrm>
            <a:off x="1720573"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8" name="圆角矩形 7">
            <a:hlinkClick r:id="rId6" action="ppaction://hlinksldjump"/>
            <a:extLst>
              <a:ext uri="{FF2B5EF4-FFF2-40B4-BE49-F238E27FC236}">
                <a16:creationId xmlns="" xmlns:a16="http://schemas.microsoft.com/office/drawing/2014/main" id="{7F3B96DD-F8A8-0A46-AFCF-459BF20F2E59}"/>
              </a:ext>
            </a:extLst>
          </p:cNvPr>
          <p:cNvSpPr/>
          <p:nvPr/>
        </p:nvSpPr>
        <p:spPr>
          <a:xfrm>
            <a:off x="2131346"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9" name="圆角矩形 8">
            <a:hlinkClick r:id="rId7" action="ppaction://hlinksldjump"/>
            <a:extLst>
              <a:ext uri="{FF2B5EF4-FFF2-40B4-BE49-F238E27FC236}">
                <a16:creationId xmlns="" xmlns:a16="http://schemas.microsoft.com/office/drawing/2014/main" id="{58E73A20-BF00-044D-BD8A-524FEE077FCA}"/>
              </a:ext>
            </a:extLst>
          </p:cNvPr>
          <p:cNvSpPr/>
          <p:nvPr/>
        </p:nvSpPr>
        <p:spPr>
          <a:xfrm>
            <a:off x="2542119"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0" name="圆角矩形 9">
            <a:hlinkClick r:id="rId8" action="ppaction://hlinksldjump"/>
            <a:extLst>
              <a:ext uri="{FF2B5EF4-FFF2-40B4-BE49-F238E27FC236}">
                <a16:creationId xmlns="" xmlns:a16="http://schemas.microsoft.com/office/drawing/2014/main" id="{2614FF4D-2605-594F-9EEF-3F290858F724}"/>
              </a:ext>
            </a:extLst>
          </p:cNvPr>
          <p:cNvSpPr/>
          <p:nvPr/>
        </p:nvSpPr>
        <p:spPr>
          <a:xfrm>
            <a:off x="2952892"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9" action="ppaction://hlinksldjump"/>
            <a:extLst>
              <a:ext uri="{FF2B5EF4-FFF2-40B4-BE49-F238E27FC236}">
                <a16:creationId xmlns="" xmlns:a16="http://schemas.microsoft.com/office/drawing/2014/main" id="{DC8D6E06-4B20-9442-B054-A71318E46B1D}"/>
              </a:ext>
            </a:extLst>
          </p:cNvPr>
          <p:cNvSpPr/>
          <p:nvPr/>
        </p:nvSpPr>
        <p:spPr>
          <a:xfrm>
            <a:off x="3363665"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10" action="ppaction://hlinksldjump"/>
            <a:extLst>
              <a:ext uri="{FF2B5EF4-FFF2-40B4-BE49-F238E27FC236}">
                <a16:creationId xmlns="" xmlns:a16="http://schemas.microsoft.com/office/drawing/2014/main" id="{DC8D6E06-4B20-9442-B054-A71318E46B1D}"/>
              </a:ext>
            </a:extLst>
          </p:cNvPr>
          <p:cNvSpPr/>
          <p:nvPr/>
        </p:nvSpPr>
        <p:spPr>
          <a:xfrm>
            <a:off x="3774438" y="352634"/>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11" action="ppaction://hlinksldjump"/>
            <a:extLst>
              <a:ext uri="{FF2B5EF4-FFF2-40B4-BE49-F238E27FC236}">
                <a16:creationId xmlns="" xmlns:a16="http://schemas.microsoft.com/office/drawing/2014/main" id="{FD733147-E370-2647-A4FC-DF82439FCDA3}"/>
              </a:ext>
            </a:extLst>
          </p:cNvPr>
          <p:cNvSpPr/>
          <p:nvPr/>
        </p:nvSpPr>
        <p:spPr>
          <a:xfrm>
            <a:off x="4185211"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4637019"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5088827"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5540635"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5992443" y="352634"/>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6444251" y="352634"/>
            <a:ext cx="342118" cy="301083"/>
          </a:xfrm>
          <a:prstGeom prst="roundRect">
            <a:avLst/>
          </a:prstGeom>
          <a:solidFill>
            <a:srgbClr val="4893CF"/>
          </a:solidFill>
          <a:ln w="12700" cap="flat" cmpd="sng" algn="ctr">
            <a:solidFill>
              <a:srgbClr val="4893CF"/>
            </a:solidFill>
            <a:prstDash val="solid"/>
            <a:miter lim="800000"/>
          </a:ln>
          <a:effectLst/>
        </p:spPr>
        <p:txBody>
          <a:bodyPr lIns="0" rIns="0" rtlCol="0" anchor="ctr"/>
          <a:lstStyle/>
          <a:p>
            <a:pPr algn="ctr"/>
            <a:r>
              <a:rPr kumimoji="1" lang="en-US" altLang="zh-CN" sz="1600" kern="0" dirty="0">
                <a:solidFill>
                  <a:schemeClr val="bg1"/>
                </a:solidFill>
                <a:latin typeface="Arial"/>
                <a:ea typeface="微软雅黑"/>
              </a:rPr>
              <a:t>15</a:t>
            </a:r>
            <a:endParaRPr kumimoji="1" lang="zh-CN" altLang="en-US" sz="1600" kern="0" dirty="0">
              <a:solidFill>
                <a:schemeClr val="bg1"/>
              </a:solidFill>
              <a:latin typeface="Arial"/>
              <a:ea typeface="微软雅黑"/>
            </a:endParaRPr>
          </a:p>
        </p:txBody>
      </p:sp>
      <p:pic>
        <p:nvPicPr>
          <p:cNvPr id="7170" name="Picture 2" descr="D20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0228" y="1052736"/>
            <a:ext cx="6016412" cy="424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000" y="2272804"/>
            <a:ext cx="5150635" cy="2862322"/>
          </a:xfrm>
          <a:prstGeom prst="rect">
            <a:avLst/>
          </a:prstGeom>
        </p:spPr>
        <p:txBody>
          <a:bodyPr wrap="square">
            <a:spAutoFit/>
          </a:bodyPr>
          <a:lstStyle/>
          <a:p>
            <a:pPr algn="just">
              <a:lnSpc>
                <a:spcPct val="150000"/>
              </a:lnSpc>
              <a:spcAft>
                <a:spcPts val="0"/>
              </a:spcAft>
            </a:pP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400" kern="1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佩佩尔临近海洋，依托海港，海运更加便利；廉价的劳动力丰富；靠近首都，基础设施较完善；靠近几内亚湾，便于就近获得石油等燃料。</a:t>
            </a:r>
            <a:r>
              <a:rPr lang="en-US" altLang="zh-CN" sz="2400" kern="10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zh-CN" altLang="zh-CN" sz="2400" kern="1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任答</a:t>
            </a:r>
            <a:r>
              <a:rPr lang="en-US" altLang="zh-CN" sz="2400" kern="100">
                <a:solidFill>
                  <a:srgbClr val="0000FF"/>
                </a:solidFill>
                <a:latin typeface="Times New Roman" panose="02020603050405020304" pitchFamily="18" charset="0"/>
                <a:ea typeface="黑体" panose="02010609060101010101" pitchFamily="49" charset="-122"/>
                <a:cs typeface="Courier New" panose="02070309020205020404" pitchFamily="49" charset="0"/>
              </a:rPr>
              <a:t>3</a:t>
            </a:r>
            <a:r>
              <a:rPr lang="zh-CN" altLang="zh-CN" sz="2400" kern="10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点</a:t>
            </a:r>
            <a:r>
              <a:rPr lang="en-US" altLang="zh-CN" sz="2400" kern="10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69527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4893CF"/>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0" y="0"/>
            <a:ext cx="12212516" cy="6858000"/>
          </a:xfrm>
          <a:prstGeom prst="rect">
            <a:avLst/>
          </a:prstGeom>
        </p:spPr>
      </p:pic>
      <p:grpSp>
        <p:nvGrpSpPr>
          <p:cNvPr id="200" name="组合 199">
            <a:extLst>
              <a:ext uri="{FF2B5EF4-FFF2-40B4-BE49-F238E27FC236}">
                <a16:creationId xmlns=""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 xmlns:a16="http://schemas.microsoft.com/office/drawing/2014/main" id="{EC8F9895-2B35-C946-ABFF-E943F8F755AE}"/>
                  </a:ext>
                </a:extLst>
              </p:cNvPr>
              <p:cNvSpPr/>
              <p:nvPr/>
            </p:nvSpPr>
            <p:spPr>
              <a:xfrm>
                <a:off x="4128897" y="2720622"/>
                <a:ext cx="3934206" cy="282222"/>
              </a:xfrm>
              <a:prstGeom prst="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 xmlns:a16="http://schemas.microsoft.com/office/drawing/2014/main" id="{2657314C-9480-3143-AFD0-3A7FEF504C0F}"/>
                  </a:ext>
                </a:extLst>
              </p:cNvPr>
              <p:cNvSpPr/>
              <p:nvPr/>
            </p:nvSpPr>
            <p:spPr>
              <a:xfrm>
                <a:off x="3874847" y="3465773"/>
                <a:ext cx="4442306" cy="282222"/>
              </a:xfrm>
              <a:prstGeom prst="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基础知识梳理</a:t>
            </a:r>
            <a:endParaRPr lang="zh-CN" altLang="zh-CN" sz="2400" b="1" dirty="0">
              <a:solidFill>
                <a:prstClr val="black"/>
              </a:solidFill>
              <a:latin typeface="黑体" panose="02010609060101010101" pitchFamily="49" charset="-122"/>
              <a:ea typeface="黑体" panose="02010609060101010101" pitchFamily="49" charset="-122"/>
            </a:endParaRP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smtClean="0">
                <a:solidFill>
                  <a:schemeClr val="tx1"/>
                </a:solidFill>
                <a:latin typeface="微软雅黑" pitchFamily="34" charset="-122"/>
                <a:ea typeface="微软雅黑" pitchFamily="34" charset="-122"/>
              </a:rPr>
              <a:t>夯基</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0000" y="1412776"/>
            <a:ext cx="11412000" cy="1615827"/>
          </a:xfrm>
          <a:prstGeom prst="rect">
            <a:avLst/>
          </a:prstGeom>
        </p:spPr>
        <p:txBody>
          <a:bodyPr>
            <a:spAutoFit/>
          </a:bodyPr>
          <a:lstStyle/>
          <a:p>
            <a:pPr algn="just">
              <a:lnSpc>
                <a:spcPct val="150000"/>
              </a:lnSpc>
              <a:spcAft>
                <a:spcPts val="0"/>
              </a:spcAft>
            </a:pPr>
            <a:r>
              <a:rPr lang="en-US" altLang="zh-CN" sz="2200" b="1"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200" b="1" kern="100" dirty="0">
                <a:latin typeface="Times New Roman" panose="02020603050405020304" pitchFamily="18" charset="0"/>
                <a:ea typeface="微软雅黑" panose="020B0503020204020204" pitchFamily="34" charset="-122"/>
                <a:cs typeface="Times New Roman" panose="02020603050405020304" pitchFamily="18" charset="0"/>
              </a:rPr>
              <a:t>区位选择分类</a:t>
            </a:r>
            <a:endParaRPr lang="zh-CN" altLang="zh-CN" sz="22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200" kern="100" dirty="0">
                <a:latin typeface="Times New Roman" panose="02020603050405020304" pitchFamily="18" charset="0"/>
                <a:ea typeface="微软雅黑" panose="020B0503020204020204" pitchFamily="34" charset="-122"/>
              </a:rPr>
              <a:t>(1)</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经济效益：为了获取最大的经济效益，决策者会综合考虑多种成本，把工厂建在总</a:t>
            </a:r>
            <a:r>
              <a:rPr lang="zh-CN" altLang="zh-CN" sz="2200" kern="100" dirty="0" smtClean="0">
                <a:latin typeface="Times New Roman" panose="02020603050405020304" pitchFamily="18" charset="0"/>
                <a:ea typeface="微软雅黑" panose="020B0503020204020204" pitchFamily="34" charset="-122"/>
                <a:cs typeface="Times New Roman" panose="02020603050405020304" pitchFamily="18" charset="0"/>
              </a:rPr>
              <a:t>成本</a:t>
            </a:r>
            <a:r>
              <a:rPr lang="en-US" altLang="zh-CN" sz="22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pPr>
            <a:r>
              <a:rPr lang="en-US" altLang="zh-CN" sz="2200" kern="100" dirty="0" smtClean="0">
                <a:latin typeface="Times New Roman" panose="02020603050405020304" pitchFamily="18" charset="0"/>
                <a:ea typeface="微软雅黑" panose="020B0503020204020204" pitchFamily="34" charset="-122"/>
                <a:cs typeface="Times New Roman" panose="02020603050405020304" pitchFamily="18" charset="0"/>
              </a:rPr>
              <a:t>______</a:t>
            </a:r>
            <a:r>
              <a:rPr lang="zh-CN" altLang="zh-CN" sz="22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地方。</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513284" y="2463279"/>
            <a:ext cx="748923" cy="430887"/>
          </a:xfrm>
          <a:prstGeom prst="rect">
            <a:avLst/>
          </a:prstGeom>
        </p:spPr>
        <p:txBody>
          <a:bodyPr wrap="none">
            <a:spAutoFit/>
          </a:bodyPr>
          <a:lstStyle/>
          <a:p>
            <a:r>
              <a:rPr lang="zh-CN" altLang="en-US" sz="2200" dirty="0">
                <a:solidFill>
                  <a:srgbClr val="4893CF"/>
                </a:solidFill>
                <a:latin typeface="楷体" panose="02010609060101010101" pitchFamily="49" charset="-122"/>
                <a:ea typeface="楷体" panose="02010609060101010101" pitchFamily="49" charset="-122"/>
              </a:rPr>
              <a:t>最低</a:t>
            </a:r>
          </a:p>
        </p:txBody>
      </p:sp>
      <p:graphicFrame>
        <p:nvGraphicFramePr>
          <p:cNvPr id="3" name="表格 2"/>
          <p:cNvGraphicFramePr>
            <a:graphicFrameLocks noGrp="1"/>
          </p:cNvGraphicFramePr>
          <p:nvPr>
            <p:extLst>
              <p:ext uri="{D42A27DB-BD31-4B8C-83A1-F6EECF244321}">
                <p14:modId xmlns:p14="http://schemas.microsoft.com/office/powerpoint/2010/main" val="1687793714"/>
              </p:ext>
            </p:extLst>
          </p:nvPr>
        </p:nvGraphicFramePr>
        <p:xfrm>
          <a:off x="481265" y="2996952"/>
          <a:ext cx="11282635" cy="3568807"/>
        </p:xfrm>
        <a:graphic>
          <a:graphicData uri="http://schemas.openxmlformats.org/drawingml/2006/table">
            <a:tbl>
              <a:tblPr/>
              <a:tblGrid>
                <a:gridCol w="1040131"/>
                <a:gridCol w="3854524"/>
                <a:gridCol w="3168352"/>
                <a:gridCol w="3219628"/>
              </a:tblGrid>
              <a:tr h="378810">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2200" kern="100">
                          <a:effectLst/>
                          <a:latin typeface="Times New Roman" panose="02020603050405020304" pitchFamily="18" charset="0"/>
                          <a:ea typeface="微软雅黑" panose="020B0503020204020204" pitchFamily="34" charset="-122"/>
                          <a:cs typeface="Times New Roman" panose="02020603050405020304" pitchFamily="18" charset="0"/>
                        </a:rPr>
                        <a:t>工业特点</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200" kern="100">
                          <a:effectLst/>
                          <a:latin typeface="Times New Roman" panose="02020603050405020304" pitchFamily="18" charset="0"/>
                          <a:ea typeface="微软雅黑" panose="020B0503020204020204" pitchFamily="34" charset="-122"/>
                          <a:cs typeface="Times New Roman" panose="02020603050405020304" pitchFamily="18" charset="0"/>
                        </a:rPr>
                        <a:t>布局原则</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200" kern="100">
                          <a:effectLst/>
                          <a:latin typeface="Times New Roman" panose="02020603050405020304" pitchFamily="18" charset="0"/>
                          <a:ea typeface="微软雅黑" panose="020B0503020204020204" pitchFamily="34" charset="-122"/>
                          <a:cs typeface="Times New Roman" panose="02020603050405020304" pitchFamily="18" charset="0"/>
                        </a:rPr>
                        <a:t>举例</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4207">
                <a:tc rowSpan="3">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从</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运输</a:t>
                      </a:r>
                      <a:endParaRPr lang="en-US" alt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成本</a:t>
                      </a: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看</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一些原料容易腐烂</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2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运输成本</a:t>
                      </a: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很高的工业</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200" kern="100">
                          <a:effectLst/>
                          <a:latin typeface="Times New Roman" panose="02020603050405020304" pitchFamily="18" charset="0"/>
                          <a:ea typeface="微软雅黑" panose="020B0503020204020204" pitchFamily="34" charset="-122"/>
                          <a:cs typeface="Times New Roman" panose="02020603050405020304" pitchFamily="18" charset="0"/>
                        </a:rPr>
                        <a:t>多建在原料产地附近</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altLang="zh-CN" sz="22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工业</a:t>
                      </a: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、水产品加工业、水果罐头加工业等</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621">
                <a:tc vMerge="1">
                  <a:txBody>
                    <a:bodyPr/>
                    <a:lstStyle/>
                    <a:p>
                      <a:endParaRPr lang="zh-CN" altLang="en-US"/>
                    </a:p>
                  </a:txBody>
                  <a:tcPr/>
                </a:tc>
                <a:tc>
                  <a:txBody>
                    <a:bodyPr/>
                    <a:lstStyle/>
                    <a:p>
                      <a:pPr marL="72000" algn="l">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一些产品容易变质</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2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运输成本</a:t>
                      </a: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较高的工业</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多建在</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靠近</a:t>
                      </a:r>
                      <a:r>
                        <a:rPr lang="en-US" altLang="zh-CN" sz="22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地方</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肉类加工业、啤酒制造业等</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621">
                <a:tc vMerge="1">
                  <a:txBody>
                    <a:bodyPr/>
                    <a:lstStyle/>
                    <a:p>
                      <a:endParaRPr lang="zh-CN" altLang="en-US"/>
                    </a:p>
                  </a:txBody>
                  <a:tcPr/>
                </a:tc>
                <a:tc>
                  <a:txBody>
                    <a:bodyPr/>
                    <a:lstStyle/>
                    <a:p>
                      <a:pPr marL="72000" algn="l">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一些需要大量运进原料的工业</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建在有便捷</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r>
                        <a:rPr lang="zh-CN" sz="22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条件</a:t>
                      </a: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的地方</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宝山钢铁厂</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4108351" y="3548302"/>
            <a:ext cx="748923" cy="430887"/>
          </a:xfrm>
          <a:prstGeom prst="rect">
            <a:avLst/>
          </a:prstGeom>
        </p:spPr>
        <p:txBody>
          <a:bodyPr wrap="none">
            <a:spAutoFit/>
          </a:bodyPr>
          <a:lstStyle/>
          <a:p>
            <a:r>
              <a:rPr lang="zh-CN" altLang="en-US" sz="2200" dirty="0">
                <a:solidFill>
                  <a:srgbClr val="4893CF"/>
                </a:solidFill>
                <a:latin typeface="楷体" panose="02010609060101010101" pitchFamily="49" charset="-122"/>
                <a:ea typeface="楷体" panose="02010609060101010101" pitchFamily="49" charset="-122"/>
              </a:rPr>
              <a:t>原料</a:t>
            </a:r>
          </a:p>
        </p:txBody>
      </p:sp>
      <p:sp>
        <p:nvSpPr>
          <p:cNvPr id="18" name="矩形 17"/>
          <p:cNvSpPr/>
          <p:nvPr/>
        </p:nvSpPr>
        <p:spPr>
          <a:xfrm>
            <a:off x="8630870" y="3563863"/>
            <a:ext cx="748923" cy="430887"/>
          </a:xfrm>
          <a:prstGeom prst="rect">
            <a:avLst/>
          </a:prstGeom>
        </p:spPr>
        <p:txBody>
          <a:bodyPr wrap="none">
            <a:spAutoFit/>
          </a:bodyPr>
          <a:lstStyle/>
          <a:p>
            <a:r>
              <a:rPr lang="zh-CN" altLang="en-US" sz="2200" dirty="0">
                <a:solidFill>
                  <a:srgbClr val="4893CF"/>
                </a:solidFill>
                <a:latin typeface="楷体" panose="02010609060101010101" pitchFamily="49" charset="-122"/>
                <a:ea typeface="楷体" panose="02010609060101010101" pitchFamily="49" charset="-122"/>
              </a:rPr>
              <a:t>制糖</a:t>
            </a:r>
          </a:p>
        </p:txBody>
      </p:sp>
      <p:sp>
        <p:nvSpPr>
          <p:cNvPr id="19" name="矩形 18"/>
          <p:cNvSpPr/>
          <p:nvPr/>
        </p:nvSpPr>
        <p:spPr>
          <a:xfrm>
            <a:off x="4112568" y="4565939"/>
            <a:ext cx="748923" cy="430887"/>
          </a:xfrm>
          <a:prstGeom prst="rect">
            <a:avLst/>
          </a:prstGeom>
        </p:spPr>
        <p:txBody>
          <a:bodyPr wrap="none">
            <a:spAutoFit/>
          </a:bodyPr>
          <a:lstStyle/>
          <a:p>
            <a:r>
              <a:rPr lang="zh-CN" altLang="en-US" sz="2200" dirty="0">
                <a:solidFill>
                  <a:srgbClr val="4893CF"/>
                </a:solidFill>
                <a:latin typeface="楷体" panose="02010609060101010101" pitchFamily="49" charset="-122"/>
                <a:ea typeface="楷体" panose="02010609060101010101" pitchFamily="49" charset="-122"/>
              </a:rPr>
              <a:t>产品</a:t>
            </a:r>
          </a:p>
        </p:txBody>
      </p:sp>
      <p:sp>
        <p:nvSpPr>
          <p:cNvPr id="20" name="矩形 19"/>
          <p:cNvSpPr/>
          <p:nvPr/>
        </p:nvSpPr>
        <p:spPr>
          <a:xfrm>
            <a:off x="6859513" y="4848363"/>
            <a:ext cx="748923" cy="430887"/>
          </a:xfrm>
          <a:prstGeom prst="rect">
            <a:avLst/>
          </a:prstGeom>
        </p:spPr>
        <p:txBody>
          <a:bodyPr wrap="none">
            <a:spAutoFit/>
          </a:bodyPr>
          <a:lstStyle/>
          <a:p>
            <a:r>
              <a:rPr lang="zh-CN" altLang="en-US" sz="2200" dirty="0">
                <a:solidFill>
                  <a:srgbClr val="4893CF"/>
                </a:solidFill>
                <a:latin typeface="楷体" panose="02010609060101010101" pitchFamily="49" charset="-122"/>
                <a:ea typeface="楷体" panose="02010609060101010101" pitchFamily="49" charset="-122"/>
              </a:rPr>
              <a:t>市场</a:t>
            </a:r>
          </a:p>
        </p:txBody>
      </p:sp>
      <p:sp>
        <p:nvSpPr>
          <p:cNvPr id="21" name="矩形 20"/>
          <p:cNvSpPr/>
          <p:nvPr/>
        </p:nvSpPr>
        <p:spPr>
          <a:xfrm>
            <a:off x="7085062" y="5589240"/>
            <a:ext cx="1313180" cy="430887"/>
          </a:xfrm>
          <a:prstGeom prst="rect">
            <a:avLst/>
          </a:prstGeom>
        </p:spPr>
        <p:txBody>
          <a:bodyPr wrap="none">
            <a:spAutoFit/>
          </a:bodyPr>
          <a:lstStyle/>
          <a:p>
            <a:r>
              <a:rPr lang="zh-CN" altLang="en-US" sz="2200">
                <a:solidFill>
                  <a:srgbClr val="4893CF"/>
                </a:solidFill>
                <a:latin typeface="楷体" panose="02010609060101010101" pitchFamily="49" charset="-122"/>
                <a:ea typeface="楷体" panose="02010609060101010101" pitchFamily="49" charset="-122"/>
              </a:rPr>
              <a:t>交通运输</a:t>
            </a:r>
            <a:endParaRPr lang="zh-CN" altLang="en-US" sz="2200" dirty="0">
              <a:solidFill>
                <a:srgbClr val="4893CF"/>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35695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026446795"/>
              </p:ext>
            </p:extLst>
          </p:nvPr>
        </p:nvGraphicFramePr>
        <p:xfrm>
          <a:off x="407368" y="1652773"/>
          <a:ext cx="11377265" cy="4869143"/>
        </p:xfrm>
        <a:graphic>
          <a:graphicData uri="http://schemas.openxmlformats.org/drawingml/2006/table">
            <a:tbl>
              <a:tblPr/>
              <a:tblGrid>
                <a:gridCol w="2016224"/>
                <a:gridCol w="3384376"/>
                <a:gridCol w="3511953"/>
                <a:gridCol w="2464712"/>
              </a:tblGrid>
              <a:tr h="668646">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从能源成本看</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一些消耗能源多的工业</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多建</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附近</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电解铝厂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37">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从劳动力</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成</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本</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看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一些耗用原材料少、需要劳动力数量多，但对技术要求不高的工业</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多建在具有</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大量</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a:t>
                      </a:r>
                    </a:p>
                    <a:p>
                      <a:pPr marL="72000" algn="l">
                        <a:lnSpc>
                          <a:spcPct val="150000"/>
                        </a:lnSpc>
                        <a:spcAft>
                          <a:spcPts val="0"/>
                        </a:spcAf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地方</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普通服装制造、制鞋、家用电器装配等工业</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37">
                <a:tc vMerge="1">
                  <a:txBody>
                    <a:bodyPr/>
                    <a:lstStyle/>
                    <a:p>
                      <a:endParaRPr lang="zh-CN" altLang="en-US"/>
                    </a:p>
                  </a:txBody>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一些技术要求高，</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需要</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技术人员的工业</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多建在高等教育和科技发达的地区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集成电路、机器人制造、生物制药、航空航天等工业</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基础知识梳理</a:t>
            </a:r>
            <a:endParaRPr lang="zh-CN" altLang="zh-CN" sz="2400" b="1" dirty="0">
              <a:solidFill>
                <a:prstClr val="black"/>
              </a:solidFill>
              <a:latin typeface="黑体" panose="02010609060101010101" pitchFamily="49" charset="-122"/>
              <a:ea typeface="黑体" panose="02010609060101010101" pitchFamily="49" charset="-122"/>
            </a:endParaRP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smtClean="0">
                <a:solidFill>
                  <a:schemeClr val="tx1"/>
                </a:solidFill>
                <a:latin typeface="微软雅黑" pitchFamily="34" charset="-122"/>
                <a:ea typeface="微软雅黑" pitchFamily="34" charset="-122"/>
              </a:rPr>
              <a:t>夯基</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849988" y="1775390"/>
            <a:ext cx="1723549" cy="461665"/>
          </a:xfrm>
          <a:prstGeom prst="rect">
            <a:avLst/>
          </a:prstGeom>
        </p:spPr>
        <p:txBody>
          <a:bodyPr wrap="none">
            <a:spAutoFit/>
          </a:bodyPr>
          <a:lstStyle/>
          <a:p>
            <a:r>
              <a:rPr lang="zh-CN" altLang="en-US" sz="2400" dirty="0">
                <a:solidFill>
                  <a:srgbClr val="4893CF"/>
                </a:solidFill>
                <a:latin typeface="楷体" panose="02010609060101010101" pitchFamily="49" charset="-122"/>
                <a:ea typeface="楷体" panose="02010609060101010101" pitchFamily="49" charset="-122"/>
              </a:rPr>
              <a:t>能源供应地</a:t>
            </a:r>
          </a:p>
        </p:txBody>
      </p:sp>
      <p:sp>
        <p:nvSpPr>
          <p:cNvPr id="10" name="矩形 9"/>
          <p:cNvSpPr/>
          <p:nvPr/>
        </p:nvSpPr>
        <p:spPr>
          <a:xfrm>
            <a:off x="8040216" y="2822923"/>
            <a:ext cx="1107996" cy="461665"/>
          </a:xfrm>
          <a:prstGeom prst="rect">
            <a:avLst/>
          </a:prstGeom>
        </p:spPr>
        <p:txBody>
          <a:bodyPr wrap="none">
            <a:spAutoFit/>
          </a:bodyPr>
          <a:lstStyle/>
          <a:p>
            <a:r>
              <a:rPr lang="zh-CN" altLang="en-US" sz="2400" dirty="0">
                <a:solidFill>
                  <a:srgbClr val="4893CF"/>
                </a:solidFill>
                <a:latin typeface="楷体" panose="02010609060101010101" pitchFamily="49" charset="-122"/>
                <a:ea typeface="楷体" panose="02010609060101010101" pitchFamily="49" charset="-122"/>
              </a:rPr>
              <a:t>廉价</a:t>
            </a:r>
            <a:r>
              <a:rPr lang="zh-CN" altLang="en-US" sz="2400" dirty="0" smtClean="0">
                <a:solidFill>
                  <a:srgbClr val="4893CF"/>
                </a:solidFill>
                <a:latin typeface="楷体" panose="02010609060101010101" pitchFamily="49" charset="-122"/>
                <a:ea typeface="楷体" panose="02010609060101010101" pitchFamily="49" charset="-122"/>
              </a:rPr>
              <a:t>劳</a:t>
            </a:r>
            <a:endParaRPr lang="zh-CN" altLang="en-US" sz="2400" dirty="0">
              <a:solidFill>
                <a:srgbClr val="4893CF"/>
              </a:solidFill>
              <a:latin typeface="楷体" panose="02010609060101010101" pitchFamily="49" charset="-122"/>
              <a:ea typeface="楷体" panose="02010609060101010101" pitchFamily="49" charset="-122"/>
            </a:endParaRPr>
          </a:p>
        </p:txBody>
      </p:sp>
      <p:sp>
        <p:nvSpPr>
          <p:cNvPr id="18" name="矩形 17"/>
          <p:cNvSpPr/>
          <p:nvPr/>
        </p:nvSpPr>
        <p:spPr>
          <a:xfrm>
            <a:off x="5899026" y="3376998"/>
            <a:ext cx="800219" cy="461665"/>
          </a:xfrm>
          <a:prstGeom prst="rect">
            <a:avLst/>
          </a:prstGeom>
        </p:spPr>
        <p:txBody>
          <a:bodyPr wrap="none">
            <a:spAutoFit/>
          </a:bodyPr>
          <a:lstStyle/>
          <a:p>
            <a:r>
              <a:rPr lang="zh-CN" altLang="en-US" sz="2400" dirty="0">
                <a:solidFill>
                  <a:srgbClr val="4893CF"/>
                </a:solidFill>
                <a:latin typeface="楷体" panose="02010609060101010101" pitchFamily="49" charset="-122"/>
                <a:ea typeface="楷体" panose="02010609060101010101" pitchFamily="49" charset="-122"/>
              </a:rPr>
              <a:t>动力</a:t>
            </a:r>
          </a:p>
        </p:txBody>
      </p:sp>
      <p:sp>
        <p:nvSpPr>
          <p:cNvPr id="19" name="矩形 18"/>
          <p:cNvSpPr/>
          <p:nvPr/>
        </p:nvSpPr>
        <p:spPr>
          <a:xfrm>
            <a:off x="2442642" y="5185767"/>
            <a:ext cx="1415772" cy="461665"/>
          </a:xfrm>
          <a:prstGeom prst="rect">
            <a:avLst/>
          </a:prstGeom>
        </p:spPr>
        <p:txBody>
          <a:bodyPr wrap="none">
            <a:spAutoFit/>
          </a:bodyPr>
          <a:lstStyle/>
          <a:p>
            <a:r>
              <a:rPr lang="zh-CN" altLang="en-US" sz="2400" dirty="0">
                <a:solidFill>
                  <a:srgbClr val="4893CF"/>
                </a:solidFill>
                <a:latin typeface="楷体" panose="02010609060101010101" pitchFamily="49" charset="-122"/>
                <a:ea typeface="楷体" panose="02010609060101010101" pitchFamily="49" charset="-122"/>
              </a:rPr>
              <a:t>素质较高</a:t>
            </a:r>
          </a:p>
        </p:txBody>
      </p:sp>
    </p:spTree>
    <p:extLst>
      <p:ext uri="{BB962C8B-B14F-4D97-AF65-F5344CB8AC3E}">
        <p14:creationId xmlns:p14="http://schemas.microsoft.com/office/powerpoint/2010/main" val="314801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基础知识梳理</a:t>
            </a:r>
            <a:endParaRPr lang="zh-CN" altLang="zh-CN" sz="2400" b="1" dirty="0">
              <a:solidFill>
                <a:prstClr val="black"/>
              </a:solidFill>
              <a:latin typeface="黑体" panose="02010609060101010101" pitchFamily="49" charset="-122"/>
              <a:ea typeface="黑体" panose="02010609060101010101" pitchFamily="49" charset="-122"/>
            </a:endParaRP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smtClean="0">
                <a:solidFill>
                  <a:schemeClr val="tx1"/>
                </a:solidFill>
                <a:latin typeface="微软雅黑" pitchFamily="34" charset="-122"/>
                <a:ea typeface="微软雅黑" pitchFamily="34" charset="-122"/>
              </a:rPr>
              <a:t>夯基</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22523" y="1556792"/>
            <a:ext cx="6096000" cy="1134413"/>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环境因素</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考虑工业的环境要求</a:t>
            </a:r>
            <a:endParaRPr lang="zh-CN" altLang="en-US" sz="2400" dirty="0"/>
          </a:p>
        </p:txBody>
      </p:sp>
      <p:graphicFrame>
        <p:nvGraphicFramePr>
          <p:cNvPr id="9" name="表格 8"/>
          <p:cNvGraphicFramePr>
            <a:graphicFrameLocks noGrp="1"/>
          </p:cNvGraphicFramePr>
          <p:nvPr>
            <p:extLst>
              <p:ext uri="{D42A27DB-BD31-4B8C-83A1-F6EECF244321}">
                <p14:modId xmlns:p14="http://schemas.microsoft.com/office/powerpoint/2010/main" val="2851435027"/>
              </p:ext>
            </p:extLst>
          </p:nvPr>
        </p:nvGraphicFramePr>
        <p:xfrm>
          <a:off x="538414" y="2718971"/>
          <a:ext cx="11246217" cy="2928461"/>
        </p:xfrm>
        <a:graphic>
          <a:graphicData uri="http://schemas.openxmlformats.org/drawingml/2006/table">
            <a:tbl>
              <a:tblPr/>
              <a:tblGrid>
                <a:gridCol w="7218763"/>
                <a:gridCol w="4027454"/>
              </a:tblGrid>
              <a:tr h="732115">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区位选择要求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典例</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4231">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对大气环境十分敏感的工业，应建在空气比较洁净的地区，远离烟尘污染严重的工厂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电子厂、感光器材厂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115">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需要清洁水源的工业，应布局在市区河流的上游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自来水厂、啤酒厂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7999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2031533" y="505247"/>
            <a:ext cx="3353912" cy="461665"/>
          </a:xfrm>
          <a:prstGeom prst="rect">
            <a:avLst/>
          </a:prstGeom>
          <a:noFill/>
        </p:spPr>
        <p:txBody>
          <a:bodyPr wrap="square" rtlCol="0">
            <a:spAutoFit/>
          </a:bodyPr>
          <a:lstStyle/>
          <a:p>
            <a:r>
              <a:rPr lang="zh-CN" altLang="zh-CN" sz="2400" dirty="0">
                <a:solidFill>
                  <a:schemeClr val="bg1">
                    <a:lumMod val="50000"/>
                  </a:schemeClr>
                </a:solidFill>
              </a:rPr>
              <a:t>基础知识梳理</a:t>
            </a:r>
            <a:endParaRPr lang="zh-CN" altLang="zh-CN" sz="2400" b="1" dirty="0">
              <a:solidFill>
                <a:prstClr val="black"/>
              </a:solidFill>
              <a:latin typeface="黑体" panose="02010609060101010101" pitchFamily="49" charset="-122"/>
              <a:ea typeface="黑体" panose="02010609060101010101" pitchFamily="49" charset="-122"/>
            </a:endParaRPr>
          </a:p>
        </p:txBody>
      </p:sp>
      <p:sp>
        <p:nvSpPr>
          <p:cNvPr id="5" name="文本框 32"/>
          <p:cNvSpPr txBox="1"/>
          <p:nvPr/>
        </p:nvSpPr>
        <p:spPr>
          <a:xfrm>
            <a:off x="519365" y="385614"/>
            <a:ext cx="1728192"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zh-CN" sz="4000" b="1" dirty="0" smtClean="0">
                <a:solidFill>
                  <a:schemeClr val="tx1"/>
                </a:solidFill>
                <a:latin typeface="微软雅黑" pitchFamily="34" charset="-122"/>
                <a:ea typeface="微软雅黑" pitchFamily="34" charset="-122"/>
              </a:rPr>
              <a:t>夯基</a:t>
            </a:r>
            <a:endParaRPr lang="en-US" altLang="zh-CN" sz="4000" b="1" dirty="0">
              <a:solidFill>
                <a:schemeClr val="tx1"/>
              </a:solidFill>
              <a:latin typeface="微软雅黑" pitchFamily="34" charset="-122"/>
              <a:ea typeface="微软雅黑" pitchFamily="34" charset="-122"/>
            </a:endParaRPr>
          </a:p>
        </p:txBody>
      </p:sp>
      <p:cxnSp>
        <p:nvCxnSpPr>
          <p:cNvPr id="6" name="直接连接符 5"/>
          <p:cNvCxnSpPr/>
          <p:nvPr/>
        </p:nvCxnSpPr>
        <p:spPr>
          <a:xfrm>
            <a:off x="1815509" y="505247"/>
            <a:ext cx="0" cy="460244"/>
          </a:xfrm>
          <a:prstGeom prst="line">
            <a:avLst/>
          </a:prstGeom>
          <a:ln w="28575">
            <a:solidFill>
              <a:srgbClr val="4893CF"/>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22523" y="1556792"/>
            <a:ext cx="6096000" cy="580415"/>
          </a:xfrm>
          <a:prstGeom prst="rect">
            <a:avLst/>
          </a:prstGeom>
        </p:spPr>
        <p:txBody>
          <a:bodyPr>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考虑污染程度</a:t>
            </a:r>
            <a:endParaRPr lang="zh-CN" altLang="en-US" sz="2400" dirty="0"/>
          </a:p>
        </p:txBody>
      </p:sp>
      <p:graphicFrame>
        <p:nvGraphicFramePr>
          <p:cNvPr id="7" name="表格 6"/>
          <p:cNvGraphicFramePr>
            <a:graphicFrameLocks noGrp="1"/>
          </p:cNvGraphicFramePr>
          <p:nvPr>
            <p:extLst>
              <p:ext uri="{D42A27DB-BD31-4B8C-83A1-F6EECF244321}">
                <p14:modId xmlns:p14="http://schemas.microsoft.com/office/powerpoint/2010/main" val="3720330894"/>
              </p:ext>
            </p:extLst>
          </p:nvPr>
        </p:nvGraphicFramePr>
        <p:xfrm>
          <a:off x="538415" y="2236980"/>
          <a:ext cx="11246217" cy="3136236"/>
        </p:xfrm>
        <a:graphic>
          <a:graphicData uri="http://schemas.openxmlformats.org/drawingml/2006/table">
            <a:tbl>
              <a:tblPr/>
              <a:tblGrid>
                <a:gridCol w="8600549"/>
                <a:gridCol w="2645668"/>
              </a:tblGrid>
              <a:tr h="784059">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区位选择要求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典例</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059">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规模小、基本无污染的工业可以有组织地布局在城区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服装厂、玩具厂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059">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规模大、对空气有轻度污染的工业可布局在城市边缘或近郊区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机械厂、仓库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059">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污染严重的企业宜布局在远离城市的郊区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钢铁厂、水泥厂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0268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6D4EC"/>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just">
          <a:spcBef>
            <a:spcPts val="1200"/>
          </a:spcBef>
          <a:defRPr sz="2400"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docProps/app.xml><?xml version="1.0" encoding="utf-8"?>
<Properties xmlns="http://schemas.openxmlformats.org/officeDocument/2006/extended-properties" xmlns:vt="http://schemas.openxmlformats.org/officeDocument/2006/docPropsVTypes">
  <Template>Office 主题​​</Template>
  <TotalTime>3893</TotalTime>
  <Words>4078</Words>
  <Application>Microsoft Office PowerPoint</Application>
  <PresentationFormat>宽屏</PresentationFormat>
  <Paragraphs>793</Paragraphs>
  <Slides>53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53</vt:i4>
      </vt:variant>
    </vt:vector>
  </HeadingPairs>
  <TitlesOfParts>
    <vt:vector size="67" baseType="lpstr">
      <vt:lpstr>DOUYU Font</vt:lpstr>
      <vt:lpstr>KaiTi</vt:lpstr>
      <vt:lpstr>方正细圆简体</vt:lpstr>
      <vt:lpstr>黑体</vt:lpstr>
      <vt:lpstr>华康俪金黑W8(P)</vt:lpstr>
      <vt:lpstr>华文细黑</vt:lpstr>
      <vt:lpstr>楷体</vt:lpstr>
      <vt:lpstr>迷你简菱心</vt:lpstr>
      <vt:lpstr>宋体</vt:lpstr>
      <vt:lpstr>微软雅黑</vt:lpstr>
      <vt:lpstr>Arial</vt:lpstr>
      <vt:lpstr>Courier New</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地球的自转和公转</dc:title>
  <dc:creator>国雄 范</dc:creator>
  <cp:lastModifiedBy>xitongcheng</cp:lastModifiedBy>
  <cp:revision>120</cp:revision>
  <dcterms:created xsi:type="dcterms:W3CDTF">2021-11-22T03:22:37Z</dcterms:created>
  <dcterms:modified xsi:type="dcterms:W3CDTF">2022-03-23T02:04:03Z</dcterms:modified>
</cp:coreProperties>
</file>