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418" r:id="rId3"/>
    <p:sldId id="420" r:id="rId4"/>
    <p:sldId id="419" r:id="rId5"/>
    <p:sldId id="412" r:id="rId7"/>
    <p:sldId id="421" r:id="rId8"/>
    <p:sldId id="422" r:id="rId9"/>
    <p:sldId id="435" r:id="rId10"/>
    <p:sldId id="434" r:id="rId11"/>
    <p:sldId id="424" r:id="rId12"/>
    <p:sldId id="423" r:id="rId13"/>
    <p:sldId id="425" r:id="rId14"/>
    <p:sldId id="437" r:id="rId15"/>
    <p:sldId id="436" r:id="rId16"/>
    <p:sldId id="427" r:id="rId17"/>
    <p:sldId id="426" r:id="rId18"/>
    <p:sldId id="428" r:id="rId19"/>
    <p:sldId id="431" r:id="rId20"/>
    <p:sldId id="430" r:id="rId21"/>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5" userDrawn="1">
          <p15:clr>
            <a:srgbClr val="A4A3A4"/>
          </p15:clr>
        </p15:guide>
        <p15:guide id="2" pos="38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雨林木风" initials="雨" lastIdx="0" clrIdx="0"/>
  <p:cmAuthor id="0" name="幸全" initials="" lastIdx="0" clrIdx="0"/>
  <p:cmAuthor id="1" name="lynn" initials="l" lastIdx="0" clrIdx="0"/>
  <p:cmAuthor id="2" name="作者" initials="A" lastIdx="0" clrIdx="1"/>
  <p:cmAuthor id="3" name="Author" initials="A" lastIdx="0" clrIdx="2"/>
  <p:cmAuthor id="4" name="dell" initials="d" lastIdx="0" clrIdx="2"/>
  <p:cmAuthor id="5" name="Administrator" initials="A" lastIdx="1" clrIdx="4"/>
  <p:cmAuthor id="6" name="lenovo" initials="l"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95"/>
        <p:guide pos="386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gs" Target="tags/tag81.xml"/><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idx="2"/>
          </p:nvPr>
        </p:nvSpPr>
        <p:spPr bwMode="auto">
          <a:xfrm>
            <a:off x="685800" y="1143000"/>
            <a:ext cx="5486400" cy="3086100"/>
          </a:xfrm>
          <a:noFill/>
          <a:ln w="12700">
            <a:solidFill>
              <a:srgbClr val="000000"/>
            </a:solidFill>
            <a:miter lim="800000"/>
          </a:ln>
        </p:spPr>
      </p:sp>
      <p:sp>
        <p:nvSpPr>
          <p:cNvPr id="8195" name="备注占位符 2"/>
          <p:cNvSpPr>
            <a:spLocks noGrp="1"/>
          </p:cNvSpPr>
          <p:nvPr>
            <p:ph type="body" idx="3"/>
          </p:nvPr>
        </p:nvSpPr>
        <p:spPr bwMode="auto">
          <a:xfrm>
            <a:off x="685800" y="4400550"/>
            <a:ext cx="5486400" cy="3600450"/>
          </a:xfrm>
          <a:noFill/>
          <a:ln w="9525">
            <a:noFill/>
            <a:miter lim="800000"/>
          </a:ln>
        </p:spPr>
        <p:txBody>
          <a:bodyPr vert="horz" wrap="square" lIns="91440" tIns="45720" rIns="91440" bIns="45720" anchor="t" anchorCtr="0">
            <a:noAutofit/>
          </a:bodyPr>
          <a:lstStyle>
            <a:lvl1pPr marL="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等线" panose="02010600030101010101" pitchFamily="2" charset="-122"/>
              </a:defRPr>
            </a:lvl1pPr>
            <a:lvl2pPr marL="45720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等线" panose="02010600030101010101" pitchFamily="2" charset="-122"/>
              </a:defRPr>
            </a:lvl2pPr>
            <a:lvl3pPr marL="91440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等线" panose="02010600030101010101" pitchFamily="2" charset="-122"/>
              </a:defRPr>
            </a:lvl3pPr>
            <a:lvl4pPr marL="137160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等线" panose="02010600030101010101" pitchFamily="2" charset="-122"/>
              </a:defRPr>
            </a:lvl4pPr>
            <a:lvl5pPr marL="1828800" indent="0" algn="l" defTabSz="9144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等线" panose="02010600030101010101" pitchFamily="2" charset="-122"/>
              </a:defRPr>
            </a:lvl5pPr>
          </a:lstStyle>
          <a:p>
            <a:pPr marL="0" lvl="0" indent="0"/>
            <a:endParaRPr lang="zh-CN" altLang="en-US">
              <a:ea typeface="等线" panose="02010600030101010101" pitchFamily="2" charset="-122"/>
            </a:endParaRPr>
          </a:p>
        </p:txBody>
      </p:sp>
      <p:sp>
        <p:nvSpPr>
          <p:cNvPr id="8196" name="灯片编号占位符 3"/>
          <p:cNvSpPr>
            <a:spLocks noGrp="1"/>
          </p:cNvSpPr>
          <p:nvPr>
            <p:ph type="sldNum"/>
          </p:nvPr>
        </p:nvSpPr>
        <p:spPr>
          <a:xfrm>
            <a:off x="3884613" y="8685213"/>
            <a:ext cx="2971800" cy="458787"/>
          </a:xfrm>
          <a:prstGeom prst="rect">
            <a:avLst/>
          </a:prstGeom>
          <a:noFill/>
          <a:ln>
            <a:noFill/>
            <a:miter lim="800000"/>
          </a:ln>
        </p:spPr>
        <p:txBody>
          <a:bodyPr anchor="b" anchorCtr="0">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5pPr>
          </a:lstStyle>
          <a:p>
            <a:pPr marL="0" lvl="0" indent="0" algn="r" eaLnBrk="1" hangingPunct="1"/>
            <a:fld id="{C958AA6B-5D36-4030-AE71-7A9EF08BDBC8}" type="slidenum">
              <a:rPr lang="zh-CN" altLang="en-US" sz="1200">
                <a:latin typeface="等线" panose="02010600030101010101" pitchFamily="2" charset="-122"/>
                <a:ea typeface="等线" panose="02010600030101010101" pitchFamily="2" charset="-122"/>
              </a:rPr>
            </a:fld>
            <a:endParaRPr lang="zh-CN" altLang="en-US" sz="1200">
              <a:latin typeface="等线" panose="02010600030101010101" pitchFamily="2" charset="-122"/>
              <a:ea typeface="等线"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9.xml"/><Relationship Id="rId1" Type="http://schemas.openxmlformats.org/officeDocument/2006/relationships/tags" Target="../tags/tag6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33730" y="1108710"/>
            <a:ext cx="10925175" cy="2676525"/>
          </a:xfrm>
          <a:prstGeom prst="rect">
            <a:avLst/>
          </a:prstGeom>
          <a:noFill/>
        </p:spPr>
        <p:txBody>
          <a:bodyPr wrap="square" rtlCol="0">
            <a:spAutoFit/>
          </a:bodyPr>
          <a:p>
            <a:pPr algn="ctr"/>
            <a:r>
              <a:rPr lang="zh-CN" altLang="zh-CN" sz="4400" b="1">
                <a:latin typeface="楷体" panose="02010609060101010101" charset="-122"/>
                <a:ea typeface="楷体" panose="02010609060101010101" charset="-122"/>
              </a:rPr>
              <a:t>小说阅读二轮复习</a:t>
            </a:r>
            <a:endParaRPr lang="zh-CN" altLang="zh-CN" sz="4400" b="1">
              <a:latin typeface="楷体" panose="02010609060101010101" charset="-122"/>
              <a:ea typeface="楷体" panose="02010609060101010101" charset="-122"/>
            </a:endParaRPr>
          </a:p>
          <a:p>
            <a:pPr algn="ctr"/>
            <a:r>
              <a:rPr lang="zh-CN" altLang="zh-CN" sz="4400" b="1">
                <a:latin typeface="楷体" panose="02010609060101010101" charset="-122"/>
                <a:ea typeface="楷体" panose="02010609060101010101" charset="-122"/>
              </a:rPr>
              <a:t>之</a:t>
            </a:r>
            <a:endParaRPr lang="zh-CN" altLang="zh-CN" sz="4400" b="1">
              <a:latin typeface="楷体" panose="02010609060101010101" charset="-122"/>
              <a:ea typeface="楷体" panose="02010609060101010101" charset="-122"/>
            </a:endParaRPr>
          </a:p>
          <a:p>
            <a:pPr algn="ctr"/>
            <a:r>
              <a:rPr lang="zh-CN" altLang="zh-CN" sz="4400" b="1">
                <a:solidFill>
                  <a:srgbClr val="FF0000"/>
                </a:solidFill>
                <a:latin typeface="楷体" panose="02010609060101010101" charset="-122"/>
                <a:ea typeface="楷体" panose="02010609060101010101" charset="-122"/>
              </a:rPr>
              <a:t>叙事交织</a:t>
            </a:r>
            <a:endParaRPr lang="zh-CN" altLang="zh-CN"/>
          </a:p>
          <a:p>
            <a:endParaRPr lang="zh-CN" altLang="zh-CN"/>
          </a:p>
          <a:p>
            <a:endParaRPr lang="zh-CN" altLang="zh-CN"/>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79705" y="151765"/>
            <a:ext cx="11832590" cy="6554470"/>
          </a:xfrm>
          <a:prstGeom prst="rect">
            <a:avLst/>
          </a:prstGeom>
          <a:noFill/>
        </p:spPr>
        <p:txBody>
          <a:bodyPr wrap="square" rtlCol="0" anchor="t">
            <a:spAutoFit/>
          </a:bodyPr>
          <a:p>
            <a:r>
              <a:rPr lang="zh-CN" altLang="en-US" sz="2800">
                <a:latin typeface="楷体" panose="02010609060101010101" charset="-122"/>
                <a:ea typeface="楷体" panose="02010609060101010101" charset="-122"/>
                <a:cs typeface="楷体" panose="02010609060101010101" charset="-122"/>
              </a:rPr>
              <a:t>8. 小说前后分别使用“李响”和“爷爷”两个不同的称呼，其中蕴涵着“我”怎样的情感态度？请结合全文简要分析。（6分）</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sym typeface="+mn-ea"/>
              </a:rPr>
              <a:t>①采用李响称呼，使其成为观察与描写的对象，蕴含“我”客观冷静的态度;②使用爷爷称谓，拉近距离，增强亲近感，既是对爷爷的怀念，也是对老一代革命者的崇敬:③称呼的转换，蕴含着“我”由不关心到仰慕的情感变化。(6分。每条2分)</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9. 本文荣获“南泥湾杯”全国征文大赛一等奖，请结合文本从构思和主题两方面分析小说获奖原因。（6分）</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构思:①小说采用幻想与现实相交融的手法，讲述李响的故事，给读者带来新奇的阅读体验:②小说采用双线结构，将李响的故事和李游的故事交织在一起，使小说结构精巧，叙事集中。</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主题:①塑造李响等老一代革命者形象，歌颂了他们献身革命、自力更生、艰苦奋斗的南泥湾精神。</a:t>
            </a:r>
            <a:r>
              <a:rPr lang="en-US" altLang="zh-CN" sz="2800">
                <a:solidFill>
                  <a:srgbClr val="FF0000"/>
                </a:solidFill>
                <a:latin typeface="楷体" panose="02010609060101010101" charset="-122"/>
                <a:ea typeface="楷体" panose="02010609060101010101" charset="-122"/>
                <a:cs typeface="楷体" panose="02010609060101010101" charset="-122"/>
              </a:rPr>
              <a:t>2.</a:t>
            </a:r>
            <a:r>
              <a:rPr lang="zh-CN" altLang="en-US" sz="2800">
                <a:solidFill>
                  <a:srgbClr val="FF0000"/>
                </a:solidFill>
                <a:latin typeface="楷体" panose="02010609060101010101" charset="-122"/>
                <a:ea typeface="楷体" panose="02010609060101010101" charset="-122"/>
                <a:cs typeface="楷体" panose="02010609060101010101" charset="-122"/>
              </a:rPr>
              <a:t>赞美了新一代青年传承革命精神、无私奉献的社会担当。(6分，每条2分，任答三条即可)</a:t>
            </a:r>
            <a:endParaRPr lang="zh-CN" altLang="en-US" sz="2800">
              <a:solidFill>
                <a:srgbClr val="FF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54940" y="136525"/>
            <a:ext cx="11897360" cy="6123940"/>
          </a:xfrm>
          <a:prstGeom prst="rect">
            <a:avLst/>
          </a:prstGeom>
          <a:noFill/>
        </p:spPr>
        <p:txBody>
          <a:bodyPr wrap="square" rtlCol="0" anchor="t">
            <a:spAutoFit/>
          </a:bodyPr>
          <a:p>
            <a:r>
              <a:rPr lang="zh-CN" altLang="en-US" sz="2800">
                <a:solidFill>
                  <a:srgbClr val="FF0000"/>
                </a:solidFill>
                <a:latin typeface="楷体" panose="02010609060101010101" charset="-122"/>
                <a:ea typeface="楷体" panose="02010609060101010101" charset="-122"/>
                <a:cs typeface="楷体" panose="02010609060101010101" charset="-122"/>
              </a:rPr>
              <a:t>再读《十八岁的李响》完成以下题目：</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en-US" altLang="zh-CN" sz="2800">
                <a:latin typeface="楷体" panose="02010609060101010101" charset="-122"/>
                <a:ea typeface="楷体" panose="02010609060101010101" charset="-122"/>
                <a:cs typeface="楷体" panose="02010609060101010101" charset="-122"/>
                <a:sym typeface="+mn-ea"/>
              </a:rPr>
              <a:t>1</a:t>
            </a:r>
            <a:r>
              <a:rPr lang="zh-CN" altLang="en-US" sz="2800">
                <a:latin typeface="楷体" panose="02010609060101010101" charset="-122"/>
                <a:ea typeface="楷体" panose="02010609060101010101" charset="-122"/>
                <a:cs typeface="楷体" panose="02010609060101010101" charset="-122"/>
                <a:sym typeface="+mn-ea"/>
              </a:rPr>
              <a:t>．“铁铲”在小说中出现过多次，请简要分析其作用。（6分）</a:t>
            </a:r>
            <a:endParaRPr lang="zh-CN" altLang="en-US" sz="2800">
              <a:latin typeface="楷体" panose="02010609060101010101" charset="-122"/>
              <a:ea typeface="楷体" panose="02010609060101010101" charset="-122"/>
              <a:cs typeface="楷体" panose="02010609060101010101" charset="-122"/>
            </a:endParaRPr>
          </a:p>
          <a:p>
            <a:r>
              <a:rPr lang="en-US" altLang="zh-CN" sz="2800">
                <a:latin typeface="楷体" panose="02010609060101010101" charset="-122"/>
                <a:ea typeface="楷体" panose="02010609060101010101" charset="-122"/>
                <a:cs typeface="楷体" panose="02010609060101010101" charset="-122"/>
              </a:rPr>
              <a:t>2</a:t>
            </a:r>
            <a:r>
              <a:rPr lang="zh-CN" altLang="en-US" sz="2800">
                <a:latin typeface="楷体" panose="02010609060101010101" charset="-122"/>
                <a:ea typeface="楷体" panose="02010609060101010101" charset="-122"/>
                <a:cs typeface="楷体" panose="02010609060101010101" charset="-122"/>
              </a:rPr>
              <a:t>.这篇小说多处使用了伏笔,请结合文本,选取两处进行分析,并简单说说这种手法的好处。(6分)</a:t>
            </a:r>
            <a:endParaRPr lang="zh-CN" altLang="en-US" sz="2800">
              <a:latin typeface="楷体" panose="02010609060101010101" charset="-122"/>
              <a:ea typeface="楷体" panose="02010609060101010101" charset="-122"/>
              <a:cs typeface="楷体" panose="02010609060101010101" charset="-122"/>
            </a:endParaRPr>
          </a:p>
          <a:p>
            <a:r>
              <a:rPr lang="en-US" altLang="zh-CN" sz="2800">
                <a:latin typeface="楷体" panose="02010609060101010101" charset="-122"/>
                <a:ea typeface="楷体" panose="02010609060101010101" charset="-122"/>
                <a:cs typeface="楷体" panose="02010609060101010101" charset="-122"/>
              </a:rPr>
              <a:t>3</a:t>
            </a:r>
            <a:r>
              <a:rPr lang="zh-CN" altLang="en-US" sz="2800">
                <a:latin typeface="楷体" panose="02010609060101010101" charset="-122"/>
                <a:ea typeface="楷体" panose="02010609060101010101" charset="-122"/>
                <a:cs typeface="楷体" panose="02010609060101010101" charset="-122"/>
              </a:rPr>
              <a:t>.蔡楠曾说: “幻想与现实是文学的两个基本端极，是文学赖以飞翔的两只坚韧的翅膀。”请从“幻想”与“现实”的角度简析本文的特点。(6 分)</a:t>
            </a:r>
            <a:endParaRPr lang="zh-CN" altLang="en-US" sz="2800">
              <a:latin typeface="楷体" panose="02010609060101010101" charset="-122"/>
              <a:ea typeface="楷体" panose="02010609060101010101" charset="-122"/>
              <a:cs typeface="楷体" panose="02010609060101010101" charset="-122"/>
            </a:endParaRPr>
          </a:p>
          <a:p>
            <a:r>
              <a:rPr lang="en-US" altLang="zh-CN" sz="2800">
                <a:latin typeface="楷体" panose="02010609060101010101" charset="-122"/>
                <a:ea typeface="楷体" panose="02010609060101010101" charset="-122"/>
                <a:cs typeface="楷体" panose="02010609060101010101" charset="-122"/>
              </a:rPr>
              <a:t>4</a:t>
            </a:r>
            <a:r>
              <a:rPr lang="zh-CN" altLang="en-US" sz="2800">
                <a:latin typeface="楷体" panose="02010609060101010101" charset="-122"/>
                <a:ea typeface="楷体" panose="02010609060101010101" charset="-122"/>
                <a:cs typeface="楷体" panose="02010609060101010101" charset="-122"/>
              </a:rPr>
              <a:t>．“南泥湾精神”是延安精神的重要组成部分，它激励着一代又一代的中华儿女。请结合李响和李游这对祖孙的故事，谈一谈你对“南泥湾精神”的理解。（6分）</a:t>
            </a:r>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①表现了人物形象。既符合李响在部队做炊事员的身份，又是他后来在南泥湾垦荒的工具。②使前后的情节形成照应。李响牺牲后，县上的干部把他的包裹送回来时，里面有一把铁铲，以及小说结尾导游对李响事迹的介绍，形成了前后的照应。③凸显了小说的主题。这把铁铲象征了革命先烈在困苦的环境里自力更生、艰苦奋斗的精神品质。（每点2分）</a:t>
            </a:r>
            <a:endParaRPr lang="zh-CN" altLang="en-US" sz="2800">
              <a:solidFill>
                <a:srgbClr val="FF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08610" y="332740"/>
            <a:ext cx="11640185" cy="5692775"/>
          </a:xfrm>
          <a:prstGeom prst="rect">
            <a:avLst/>
          </a:prstGeom>
          <a:noFill/>
        </p:spPr>
        <p:txBody>
          <a:bodyPr wrap="square" rtlCol="0" anchor="t">
            <a:spAutoFit/>
          </a:bodyPr>
          <a:p>
            <a:r>
              <a:rPr lang="zh-CN" altLang="en-US" sz="2800"/>
              <a:t>6.下列对文本相关内容和艺术特色的分析鉴赏，不正确的一项是(3 分)</a:t>
            </a:r>
            <a:endParaRPr lang="zh-CN" altLang="en-US" sz="2800"/>
          </a:p>
          <a:p>
            <a:endParaRPr lang="zh-CN" altLang="en-US" sz="2800"/>
          </a:p>
          <a:p>
            <a:r>
              <a:rPr lang="zh-CN" altLang="en-US" sz="2800"/>
              <a:t>A.“你可以走了”，表面上是“我”对李响冷淡、厌烦，实际上是李响在我心中-直有着挥之不去的印象。</a:t>
            </a:r>
            <a:endParaRPr lang="zh-CN" altLang="en-US" sz="2800"/>
          </a:p>
          <a:p>
            <a:endParaRPr lang="zh-CN" altLang="en-US" sz="2800"/>
          </a:p>
          <a:p>
            <a:r>
              <a:rPr lang="zh-CN" altLang="en-US" sz="2800"/>
              <a:t>B.李响“腰板挺直了盯着我”“一字一顿地说”等动作，表明他态度坚决，说明南泥湾在他心中有着重要的位置。</a:t>
            </a:r>
            <a:endParaRPr lang="zh-CN" altLang="en-US" sz="2800"/>
          </a:p>
          <a:p>
            <a:endParaRPr lang="zh-CN" altLang="en-US" sz="2800"/>
          </a:p>
          <a:p>
            <a:r>
              <a:rPr lang="zh-CN" altLang="en-US" sz="2800"/>
              <a:t>C.“我”本来去南泥湾有项目做，是为了获得经济利益，但是李响讲述的经历让“我”做出了无偿捐献的转变。</a:t>
            </a:r>
            <a:endParaRPr lang="zh-CN" altLang="en-US" sz="2800"/>
          </a:p>
          <a:p>
            <a:endParaRPr lang="zh-CN" altLang="en-US" sz="2800"/>
          </a:p>
          <a:p>
            <a:r>
              <a:rPr lang="zh-CN" altLang="en-US" sz="2800"/>
              <a:t>D.“我”去南泥湾出差是明线，李响离家抗日、开荒南泥湾是暗线，双线并进，有利于揭示小说的主旨。</a:t>
            </a:r>
            <a:endParaRPr lang="zh-CN" altLang="en-US" sz="280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21285" y="519430"/>
            <a:ext cx="11761470" cy="3969385"/>
          </a:xfrm>
          <a:prstGeom prst="rect">
            <a:avLst/>
          </a:prstGeom>
          <a:noFill/>
        </p:spPr>
        <p:txBody>
          <a:bodyPr wrap="square" rtlCol="0" anchor="t">
            <a:spAutoFit/>
          </a:bodyPr>
          <a:p>
            <a:r>
              <a:rPr lang="zh-CN" altLang="en-US" sz="2800"/>
              <a:t>7.关于文中涉及南泥湾的内容，下列说法不正确的一项是(3分)</a:t>
            </a:r>
            <a:endParaRPr lang="zh-CN" altLang="en-US" sz="2800"/>
          </a:p>
          <a:p>
            <a:endParaRPr lang="zh-CN" altLang="en-US" sz="2800"/>
          </a:p>
          <a:p>
            <a:r>
              <a:rPr lang="zh-CN" altLang="en-US" sz="2800"/>
              <a:t>A.南泥湾大生产运动是特定历史条件下的产物，也是抗日战争的组成部分。</a:t>
            </a:r>
            <a:endParaRPr lang="zh-CN" altLang="en-US" sz="2800"/>
          </a:p>
          <a:p>
            <a:endParaRPr lang="zh-CN" altLang="en-US" sz="2800"/>
          </a:p>
          <a:p>
            <a:r>
              <a:rPr lang="zh-CN" altLang="en-US" sz="2800"/>
              <a:t>B.当年开荒时，开荒工具极其简陋或短缺，而最有用的工具是信念与意志。</a:t>
            </a:r>
            <a:endParaRPr lang="zh-CN" altLang="en-US" sz="2800"/>
          </a:p>
          <a:p>
            <a:endParaRPr lang="zh-CN" altLang="en-US" sz="2800"/>
          </a:p>
          <a:p>
            <a:r>
              <a:rPr lang="zh-CN" altLang="en-US" sz="2800"/>
              <a:t>C.随着时代的发展，现在的南泥湾今非昔比，大生产运动的痕迹不复存在。</a:t>
            </a:r>
            <a:endParaRPr lang="zh-CN" altLang="en-US" sz="2800"/>
          </a:p>
          <a:p>
            <a:endParaRPr lang="zh-CN" altLang="en-US" sz="2800"/>
          </a:p>
          <a:p>
            <a:r>
              <a:rPr lang="zh-CN" altLang="en-US" sz="2800"/>
              <a:t>D.自力更生、艰苦奋斗是南泥湾精神的核心，是中华民族宝贵的精神财富。</a:t>
            </a:r>
            <a:endParaRPr lang="zh-CN" altLang="en-US" sz="280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54940" y="136525"/>
            <a:ext cx="11897360" cy="5692775"/>
          </a:xfrm>
          <a:prstGeom prst="rect">
            <a:avLst/>
          </a:prstGeom>
          <a:noFill/>
        </p:spPr>
        <p:txBody>
          <a:bodyPr wrap="square" rtlCol="0" anchor="t">
            <a:spAutoFit/>
          </a:bodyPr>
          <a:p>
            <a:r>
              <a:rPr lang="zh-CN" altLang="en-US" sz="2800">
                <a:solidFill>
                  <a:srgbClr val="FF0000"/>
                </a:solidFill>
                <a:latin typeface="楷体" panose="02010609060101010101" charset="-122"/>
                <a:ea typeface="楷体" panose="02010609060101010101" charset="-122"/>
                <a:cs typeface="楷体" panose="02010609060101010101" charset="-122"/>
                <a:sym typeface="+mn-ea"/>
              </a:rPr>
              <a:t>再读《十八岁的李响》完成以下题目：</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en-US" altLang="zh-CN" sz="2800">
                <a:latin typeface="楷体" panose="02010609060101010101" charset="-122"/>
                <a:ea typeface="楷体" panose="02010609060101010101" charset="-122"/>
                <a:cs typeface="楷体" panose="02010609060101010101" charset="-122"/>
              </a:rPr>
              <a:t>2</a:t>
            </a:r>
            <a:r>
              <a:rPr lang="zh-CN" altLang="en-US" sz="2800">
                <a:latin typeface="楷体" panose="02010609060101010101" charset="-122"/>
                <a:ea typeface="楷体" panose="02010609060101010101" charset="-122"/>
                <a:cs typeface="楷体" panose="02010609060101010101" charset="-122"/>
              </a:rPr>
              <a:t>.这篇小说多处使用了伏笔,请结合文本,选取两处进行分析,并简单说说这种手法的好处。(6分)</a:t>
            </a:r>
            <a:endParaRPr lang="zh-CN" altLang="en-US" sz="2800">
              <a:latin typeface="楷体" panose="02010609060101010101" charset="-122"/>
              <a:ea typeface="楷体" panose="02010609060101010101" charset="-122"/>
              <a:cs typeface="楷体" panose="02010609060101010101" charset="-122"/>
            </a:endParaRPr>
          </a:p>
          <a:p>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宋体" panose="02010600030101010101" pitchFamily="2" charset="-122"/>
                <a:ea typeface="宋体" panose="02010600030101010101" pitchFamily="2" charset="-122"/>
                <a:cs typeface="楷体" panose="02010609060101010101" charset="-122"/>
              </a:rPr>
              <a:t>①</a:t>
            </a:r>
            <a:r>
              <a:rPr lang="zh-CN" altLang="en-US" sz="2800">
                <a:solidFill>
                  <a:srgbClr val="FF0000"/>
                </a:solidFill>
                <a:latin typeface="楷体" panose="02010609060101010101" charset="-122"/>
                <a:ea typeface="楷体" panose="02010609060101010101" charset="-122"/>
                <a:cs typeface="楷体" panose="02010609060101010101" charset="-122"/>
              </a:rPr>
              <a:t>开头说“李直比我更讨厌他”，为后文李直父子不关心李响等情节埋下伏笔，李响偷偷离家，李直出生的时候不知道爹是谁，是后文对开头“李直讨厌李响”的原因的解释，前后形成照应。</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宋体" panose="02010600030101010101" pitchFamily="2" charset="-122"/>
                <a:ea typeface="宋体" panose="02010600030101010101" pitchFamily="2" charset="-122"/>
                <a:cs typeface="楷体" panose="02010609060101010101" charset="-122"/>
              </a:rPr>
              <a:t>②</a:t>
            </a:r>
            <a:r>
              <a:rPr lang="zh-CN" altLang="en-US" sz="2800">
                <a:solidFill>
                  <a:srgbClr val="FF0000"/>
                </a:solidFill>
                <a:latin typeface="楷体" panose="02010609060101010101" charset="-122"/>
                <a:ea typeface="楷体" panose="02010609060101010101" charset="-122"/>
                <a:cs typeface="楷体" panose="02010609060101010101" charset="-122"/>
              </a:rPr>
              <a:t>李响抱怨李直他们不关心自己，为后文李游一直不知道李响的事迹埋下伏笔，后文导游的讲解印证了前文李响说的去南泥湾开过荒的话语，前后形成照应。</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宋体" panose="02010600030101010101" pitchFamily="2" charset="-122"/>
                <a:ea typeface="宋体" panose="02010600030101010101" pitchFamily="2" charset="-122"/>
                <a:cs typeface="楷体" panose="02010609060101010101" charset="-122"/>
              </a:rPr>
              <a:t>③</a:t>
            </a:r>
            <a:r>
              <a:rPr lang="zh-CN" altLang="en-US" sz="2800">
                <a:solidFill>
                  <a:srgbClr val="FF0000"/>
                </a:solidFill>
                <a:latin typeface="楷体" panose="02010609060101010101" charset="-122"/>
                <a:ea typeface="楷体" panose="02010609060101010101" charset="-122"/>
                <a:cs typeface="楷体" panose="02010609060101010101" charset="-122"/>
              </a:rPr>
              <a:t>前有伏笔，后有照应，使小说结构紧凑，情节发展合理，能沟通内在联系，也有助于塑造人物，表达主题。 （每处伏笔2分，答出两处得4分，作用2分，其它答案言之成理即可。）</a:t>
            </a:r>
            <a:endParaRPr lang="zh-CN" altLang="en-US" sz="2800">
              <a:solidFill>
                <a:srgbClr val="FF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54940" y="136525"/>
            <a:ext cx="11897360" cy="4399915"/>
          </a:xfrm>
          <a:prstGeom prst="rect">
            <a:avLst/>
          </a:prstGeom>
          <a:noFill/>
        </p:spPr>
        <p:txBody>
          <a:bodyPr wrap="square" rtlCol="0" anchor="t">
            <a:spAutoFit/>
          </a:bodyPr>
          <a:p>
            <a:r>
              <a:rPr lang="zh-CN" altLang="en-US" sz="2800">
                <a:solidFill>
                  <a:srgbClr val="FF0000"/>
                </a:solidFill>
                <a:latin typeface="楷体" panose="02010609060101010101" charset="-122"/>
                <a:ea typeface="楷体" panose="02010609060101010101" charset="-122"/>
                <a:cs typeface="楷体" panose="02010609060101010101" charset="-122"/>
                <a:sym typeface="+mn-ea"/>
              </a:rPr>
              <a:t>再读《十八岁的李响》完成以下题目：</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en-US" altLang="zh-CN" sz="2800">
                <a:latin typeface="楷体" panose="02010609060101010101" charset="-122"/>
                <a:ea typeface="楷体" panose="02010609060101010101" charset="-122"/>
                <a:cs typeface="楷体" panose="02010609060101010101" charset="-122"/>
              </a:rPr>
              <a:t>3</a:t>
            </a:r>
            <a:r>
              <a:rPr lang="zh-CN" altLang="en-US" sz="2800">
                <a:latin typeface="楷体" panose="02010609060101010101" charset="-122"/>
                <a:ea typeface="楷体" panose="02010609060101010101" charset="-122"/>
                <a:cs typeface="楷体" panose="02010609060101010101" charset="-122"/>
              </a:rPr>
              <a:t>.蔡楠曾说: “幻想与现实是文学的两个基本端极，是文学赖以飞翔的两只坚韧的翅膀。”请从“幻想”与“现实”的角度简析本文的特点。(6 分)</a:t>
            </a:r>
            <a:endParaRPr lang="zh-CN" altLang="en-US" sz="2800">
              <a:latin typeface="楷体" panose="02010609060101010101" charset="-122"/>
              <a:ea typeface="楷体" panose="02010609060101010101" charset="-122"/>
              <a:cs typeface="楷体" panose="02010609060101010101" charset="-122"/>
            </a:endParaRPr>
          </a:p>
          <a:p>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①李响已经去世，却能来到“我”的办公室，恳求并跟着“我”去南泥湾，这是小说幻想的内容。</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②先辈们勇于牺牲、艰苦奋斗的故事，以及后辈们通过自己的方式来继承发扬先辈们的精神，这是小说反映的现实。</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楷体" panose="02010609060101010101" charset="-122"/>
                <a:ea typeface="楷体" panose="02010609060101010101" charset="-122"/>
                <a:cs typeface="楷体" panose="02010609060101010101" charset="-122"/>
              </a:rPr>
              <a:t>③幻想与现实相结合，产生了奇特而感人的艺术效果，增强了小说的艺术性与深刻性。（每点2分）</a:t>
            </a:r>
            <a:endParaRPr lang="zh-CN" altLang="en-US" sz="2800">
              <a:solidFill>
                <a:srgbClr val="FF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54940" y="136525"/>
            <a:ext cx="11897360" cy="3538220"/>
          </a:xfrm>
          <a:prstGeom prst="rect">
            <a:avLst/>
          </a:prstGeom>
          <a:noFill/>
        </p:spPr>
        <p:txBody>
          <a:bodyPr wrap="square" rtlCol="0" anchor="t">
            <a:spAutoFit/>
          </a:bodyPr>
          <a:p>
            <a:r>
              <a:rPr lang="zh-CN" altLang="en-US" sz="2800">
                <a:solidFill>
                  <a:srgbClr val="FF0000"/>
                </a:solidFill>
                <a:latin typeface="楷体" panose="02010609060101010101" charset="-122"/>
                <a:ea typeface="楷体" panose="02010609060101010101" charset="-122"/>
                <a:cs typeface="楷体" panose="02010609060101010101" charset="-122"/>
                <a:sym typeface="+mn-ea"/>
              </a:rPr>
              <a:t>再读《十八岁的李响》完成以下题目：</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r>
              <a:rPr lang="en-US" altLang="zh-CN" sz="2800">
                <a:latin typeface="楷体" panose="02010609060101010101" charset="-122"/>
                <a:ea typeface="楷体" panose="02010609060101010101" charset="-122"/>
                <a:cs typeface="楷体" panose="02010609060101010101" charset="-122"/>
              </a:rPr>
              <a:t>4</a:t>
            </a:r>
            <a:r>
              <a:rPr lang="zh-CN" altLang="en-US" sz="2800">
                <a:latin typeface="楷体" panose="02010609060101010101" charset="-122"/>
                <a:ea typeface="楷体" panose="02010609060101010101" charset="-122"/>
                <a:cs typeface="楷体" panose="02010609060101010101" charset="-122"/>
              </a:rPr>
              <a:t>．“南泥湾精神”是延安精神的重要组成部分，它激励着一代又一代的中华儿女。</a:t>
            </a:r>
            <a:r>
              <a:rPr lang="zh-CN" altLang="en-US" sz="2800">
                <a:solidFill>
                  <a:srgbClr val="FF0000"/>
                </a:solidFill>
                <a:latin typeface="楷体" panose="02010609060101010101" charset="-122"/>
                <a:ea typeface="楷体" panose="02010609060101010101" charset="-122"/>
                <a:cs typeface="楷体" panose="02010609060101010101" charset="-122"/>
              </a:rPr>
              <a:t>请结合李响和李游这对祖孙的故事</a:t>
            </a:r>
            <a:r>
              <a:rPr lang="zh-CN" altLang="en-US" sz="2800">
                <a:latin typeface="楷体" panose="02010609060101010101" charset="-122"/>
                <a:ea typeface="楷体" panose="02010609060101010101" charset="-122"/>
                <a:cs typeface="楷体" panose="02010609060101010101" charset="-122"/>
              </a:rPr>
              <a:t>，谈一谈你对“南泥湾精神”的理解。（6分）</a:t>
            </a:r>
            <a:endParaRPr lang="zh-CN" altLang="en-US" sz="2800">
              <a:latin typeface="楷体" panose="02010609060101010101" charset="-122"/>
              <a:ea typeface="楷体" panose="02010609060101010101" charset="-122"/>
              <a:cs typeface="楷体" panose="02010609060101010101" charset="-122"/>
            </a:endParaRPr>
          </a:p>
          <a:p>
            <a:endParaRPr lang="zh-CN" altLang="en-US" sz="2800">
              <a:latin typeface="楷体" panose="02010609060101010101" charset="-122"/>
              <a:ea typeface="楷体" panose="02010609060101010101" charset="-122"/>
              <a:cs typeface="楷体" panose="02010609060101010101" charset="-122"/>
            </a:endParaRPr>
          </a:p>
          <a:p>
            <a:r>
              <a:rPr lang="zh-CN" altLang="en-US" sz="2800">
                <a:solidFill>
                  <a:srgbClr val="FF0000"/>
                </a:solidFill>
                <a:latin typeface="宋体" panose="02010600030101010101" pitchFamily="2" charset="-122"/>
                <a:ea typeface="宋体" panose="02010600030101010101" pitchFamily="2" charset="-122"/>
                <a:cs typeface="楷体" panose="02010609060101010101" charset="-122"/>
              </a:rPr>
              <a:t>①</a:t>
            </a:r>
            <a:r>
              <a:rPr lang="zh-CN" altLang="en-US" sz="2800">
                <a:solidFill>
                  <a:srgbClr val="FF0000"/>
                </a:solidFill>
                <a:latin typeface="楷体" panose="02010609060101010101" charset="-122"/>
                <a:ea typeface="楷体" panose="02010609060101010101" charset="-122"/>
                <a:cs typeface="楷体" panose="02010609060101010101" charset="-122"/>
              </a:rPr>
              <a:t>舍家为国，无私奉献；</a:t>
            </a:r>
            <a:r>
              <a:rPr lang="zh-CN" altLang="en-US" sz="2800">
                <a:solidFill>
                  <a:srgbClr val="FF0000"/>
                </a:solidFill>
                <a:latin typeface="宋体" panose="02010600030101010101" pitchFamily="2" charset="-122"/>
                <a:ea typeface="宋体" panose="02010600030101010101" pitchFamily="2" charset="-122"/>
                <a:cs typeface="楷体" panose="02010609060101010101" charset="-122"/>
              </a:rPr>
              <a:t>②</a:t>
            </a:r>
            <a:r>
              <a:rPr lang="zh-CN" altLang="en-US" sz="2800">
                <a:solidFill>
                  <a:srgbClr val="FF0000"/>
                </a:solidFill>
                <a:latin typeface="楷体" panose="02010609060101010101" charset="-122"/>
                <a:ea typeface="楷体" panose="02010609060101010101" charset="-122"/>
                <a:cs typeface="楷体" panose="02010609060101010101" charset="-122"/>
              </a:rPr>
              <a:t>自力更生，艰苦奋斗；</a:t>
            </a:r>
            <a:r>
              <a:rPr lang="zh-CN" altLang="en-US" sz="2800">
                <a:solidFill>
                  <a:srgbClr val="FF0000"/>
                </a:solidFill>
                <a:latin typeface="宋体" panose="02010600030101010101" pitchFamily="2" charset="-122"/>
                <a:ea typeface="宋体" panose="02010600030101010101" pitchFamily="2" charset="-122"/>
                <a:cs typeface="楷体" panose="02010609060101010101" charset="-122"/>
              </a:rPr>
              <a:t>③</a:t>
            </a:r>
            <a:r>
              <a:rPr lang="zh-CN" altLang="en-US" sz="2800">
                <a:solidFill>
                  <a:srgbClr val="FF0000"/>
                </a:solidFill>
                <a:latin typeface="楷体" panose="02010609060101010101" charset="-122"/>
                <a:ea typeface="楷体" panose="02010609060101010101" charset="-122"/>
                <a:cs typeface="楷体" panose="02010609060101010101" charset="-122"/>
              </a:rPr>
              <a:t>勇于开拓，敢为人先。（每点2分，第一点答出奉献可得2分，其他能结合文本分析，言之有理、有据即可得分）</a:t>
            </a:r>
            <a:endParaRPr lang="zh-CN" altLang="en-US" sz="2800">
              <a:solidFill>
                <a:srgbClr val="FF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90195" y="1050925"/>
            <a:ext cx="11901805" cy="3507740"/>
          </a:xfrm>
          <a:prstGeom prst="rect">
            <a:avLst/>
          </a:prstGeom>
          <a:noFill/>
        </p:spPr>
        <p:txBody>
          <a:bodyPr wrap="square" rtlCol="0">
            <a:spAutoFit/>
          </a:bodyPr>
          <a:lstStyle/>
          <a:p>
            <a:pPr marL="0" indent="0" fontAlgn="auto">
              <a:lnSpc>
                <a:spcPct val="150000"/>
              </a:lnSpc>
              <a:buNone/>
            </a:pPr>
            <a:r>
              <a:rPr lang="zh-CN" altLang="en-US" sz="3200" dirty="0">
                <a:solidFill>
                  <a:srgbClr val="06208D"/>
                </a:solidFill>
                <a:latin typeface="楷体" panose="02010609060101010101" charset="-122"/>
                <a:ea typeface="楷体" panose="02010609060101010101" charset="-122"/>
                <a:cs typeface="楷体" panose="02010609060101010101" charset="-122"/>
                <a:sym typeface="+mn-ea"/>
              </a:rPr>
              <a:t>【山东师范大学附属中学2022届高三第一学期期中考试】 </a:t>
            </a:r>
            <a:endParaRPr lang="zh-CN" altLang="en-US" sz="3200" dirty="0">
              <a:solidFill>
                <a:srgbClr val="06208D"/>
              </a:solidFill>
              <a:latin typeface="楷体" panose="02010609060101010101" charset="-122"/>
              <a:ea typeface="楷体" panose="02010609060101010101" charset="-122"/>
              <a:cs typeface="楷体" panose="02010609060101010101" charset="-122"/>
              <a:sym typeface="+mn-ea"/>
            </a:endParaRPr>
          </a:p>
          <a:p>
            <a:pPr marL="0" indent="0" fontAlgn="auto">
              <a:lnSpc>
                <a:spcPct val="150000"/>
              </a:lnSpc>
              <a:buNone/>
            </a:pPr>
            <a:r>
              <a:rPr lang="en-US" altLang="zh-CN" sz="32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sym typeface="+mn-ea"/>
              </a:rPr>
              <a:t> </a:t>
            </a:r>
            <a:r>
              <a:rPr lang="zh-CN" altLang="en-US" sz="3200" dirty="0">
                <a:latin typeface="楷体" panose="02010609060101010101" charset="-122"/>
                <a:ea typeface="楷体" panose="02010609060101010101" charset="-122"/>
                <a:cs typeface="楷体" panose="02010609060101010101" charset="-122"/>
                <a:sym typeface="+mn-ea"/>
              </a:rPr>
              <a:t>8.小说《瓦猫》采用了虚构与非虚构相结合的写作手法，宁怀远、匠人祖孙是虚构的， 这种写作手法有哪些好处？请结合作品简要分析。（4 分）</a:t>
            </a:r>
            <a:r>
              <a:rPr lang="zh-CN" altLang="en-US" sz="2800" dirty="0">
                <a:latin typeface="华康古籍真竹W3" charset="-122"/>
                <a:ea typeface="华康古籍真竹W3" charset="-122"/>
                <a:sym typeface="+mn-ea"/>
              </a:rPr>
              <a:t>   </a:t>
            </a:r>
            <a:endParaRPr lang="zh-CN" altLang="en-US" sz="2800" dirty="0">
              <a:latin typeface="华康古籍真竹W3" charset="-122"/>
              <a:ea typeface="华康古籍真竹W3" charset="-122"/>
              <a:sym typeface="+mn-ea"/>
            </a:endParaRPr>
          </a:p>
          <a:p>
            <a:pPr marL="0" indent="0" fontAlgn="auto">
              <a:lnSpc>
                <a:spcPct val="150000"/>
              </a:lnSpc>
              <a:buNone/>
            </a:pPr>
            <a:r>
              <a:rPr lang="en-US" sz="2000" dirty="0">
                <a:sym typeface="+mn-ea"/>
              </a:rPr>
              <a:t>      </a:t>
            </a:r>
            <a:endParaRPr lang="en-US" sz="2000" dirty="0">
              <a:sym typeface="+mn-ea"/>
            </a:endParaRPr>
          </a:p>
        </p:txBody>
      </p:sp>
      <p:sp>
        <p:nvSpPr>
          <p:cNvPr id="11266" name="文本框 2"/>
          <p:cNvSpPr txBox="1"/>
          <p:nvPr>
            <p:custDataLst>
              <p:tags r:id="rId1"/>
            </p:custDataLst>
          </p:nvPr>
        </p:nvSpPr>
        <p:spPr>
          <a:xfrm>
            <a:off x="429578" y="282575"/>
            <a:ext cx="2976880" cy="768350"/>
          </a:xfrm>
          <a:prstGeom prst="rect">
            <a:avLst/>
          </a:prstGeom>
          <a:noFill/>
          <a:ln w="9525">
            <a:noFill/>
          </a:ln>
        </p:spPr>
        <p:txBody>
          <a:bodyPr wrap="none" anchor="t" anchorCtr="0">
            <a:spAutoFit/>
          </a:bodyPr>
          <a:lstStyle/>
          <a:p>
            <a:r>
              <a:rPr lang="zh-CN" altLang="en-US" sz="4400">
                <a:solidFill>
                  <a:srgbClr val="FF0000"/>
                </a:solidFill>
                <a:latin typeface="楷体" panose="02010609060101010101" charset="-122"/>
                <a:ea typeface="楷体" panose="02010609060101010101" charset="-122"/>
              </a:rPr>
              <a:t>反馈训练：</a:t>
            </a:r>
            <a:endParaRPr lang="zh-CN" altLang="en-US" sz="4400">
              <a:solidFill>
                <a:srgbClr val="FF0000"/>
              </a:solidFill>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90195" y="568960"/>
            <a:ext cx="11901805" cy="1925320"/>
          </a:xfrm>
          <a:prstGeom prst="rect">
            <a:avLst/>
          </a:prstGeom>
          <a:noFill/>
        </p:spPr>
        <p:txBody>
          <a:bodyPr wrap="square" rtlCol="0">
            <a:noAutofit/>
          </a:bodyPr>
          <a:lstStyle/>
          <a:p>
            <a:pPr marL="0" indent="0">
              <a:lnSpc>
                <a:spcPct val="120000"/>
              </a:lnSpc>
              <a:buNone/>
            </a:pPr>
            <a:r>
              <a:rPr lang="zh-CN" altLang="en-US" sz="2800" dirty="0">
                <a:solidFill>
                  <a:srgbClr val="06208D"/>
                </a:solidFill>
                <a:latin typeface="华康古籍真竹W3" charset="-122"/>
                <a:ea typeface="华康古籍真竹W3" charset="-122"/>
                <a:sym typeface="+mn-ea"/>
              </a:rPr>
              <a:t>【山东师范大学附属中学2022届高三第一学期期中考试】 </a:t>
            </a:r>
            <a:endParaRPr lang="zh-CN" altLang="en-US" sz="2800" dirty="0">
              <a:solidFill>
                <a:srgbClr val="06208D"/>
              </a:solidFill>
              <a:latin typeface="华康古籍真竹W3" charset="-122"/>
              <a:ea typeface="华康古籍真竹W3" charset="-122"/>
              <a:sym typeface="+mn-ea"/>
            </a:endParaRPr>
          </a:p>
          <a:p>
            <a:pPr marL="0" indent="0" fontAlgn="auto">
              <a:lnSpc>
                <a:spcPct val="150000"/>
              </a:lnSpc>
              <a:buNone/>
            </a:pPr>
            <a:r>
              <a:rPr lang="en-US" altLang="zh-CN" sz="2800" b="1" dirty="0">
                <a:gradFill>
                  <a:gsLst>
                    <a:gs pos="0">
                      <a:srgbClr val="E30000"/>
                    </a:gs>
                    <a:gs pos="100000">
                      <a:srgbClr val="760303"/>
                    </a:gs>
                  </a:gsLst>
                  <a:lin scaled="0"/>
                </a:gra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800" dirty="0">
                <a:latin typeface="华康古籍真竹W3" charset="-122"/>
                <a:ea typeface="华康古籍真竹W3" charset="-122"/>
                <a:sym typeface="+mn-ea"/>
              </a:rPr>
              <a:t>8.小说《瓦猫》采用了虚构与非虚构相结合的写作手法，宁怀远、匠人祖孙是虚构的， 这种写作手法有哪些好处？请结合作品简要分析。（4 分）   </a:t>
            </a:r>
            <a:endParaRPr lang="zh-CN" altLang="en-US" sz="2800" dirty="0">
              <a:latin typeface="华康古籍真竹W3" charset="-122"/>
              <a:ea typeface="华康古籍真竹W3" charset="-122"/>
              <a:sym typeface="+mn-ea"/>
            </a:endParaRPr>
          </a:p>
          <a:p>
            <a:pPr marL="0" indent="0" fontAlgn="auto">
              <a:lnSpc>
                <a:spcPct val="150000"/>
              </a:lnSpc>
              <a:buNone/>
            </a:pPr>
            <a:r>
              <a:rPr lang="en-US" sz="2000" dirty="0">
                <a:sym typeface="+mn-ea"/>
              </a:rPr>
              <a:t>   </a:t>
            </a:r>
            <a:endParaRPr lang="en-US" sz="2000" dirty="0">
              <a:sym typeface="+mn-ea"/>
            </a:endParaRPr>
          </a:p>
        </p:txBody>
      </p:sp>
      <p:sp>
        <p:nvSpPr>
          <p:cNvPr id="11266" name="文本框 2"/>
          <p:cNvSpPr txBox="1"/>
          <p:nvPr>
            <p:custDataLst>
              <p:tags r:id="rId1"/>
            </p:custDataLst>
          </p:nvPr>
        </p:nvSpPr>
        <p:spPr>
          <a:xfrm>
            <a:off x="152718" y="0"/>
            <a:ext cx="2468880" cy="645160"/>
          </a:xfrm>
          <a:prstGeom prst="rect">
            <a:avLst/>
          </a:prstGeom>
          <a:noFill/>
          <a:ln w="9525">
            <a:noFill/>
          </a:ln>
        </p:spPr>
        <p:txBody>
          <a:bodyPr wrap="none" anchor="t" anchorCtr="0">
            <a:spAutoFit/>
          </a:bodyPr>
          <a:lstStyle/>
          <a:p>
            <a:pPr algn="l"/>
            <a:r>
              <a:rPr lang="zh-CN" altLang="en-US" sz="3600">
                <a:solidFill>
                  <a:srgbClr val="FF0000"/>
                </a:solidFill>
                <a:latin typeface="华康古籍木兰W3" panose="02020309000000000000" charset="-122"/>
                <a:ea typeface="华康古籍木兰W3" panose="02020309000000000000" charset="-122"/>
              </a:rPr>
              <a:t>当堂反馈：</a:t>
            </a:r>
            <a:endParaRPr lang="zh-CN" altLang="en-US" sz="3600">
              <a:solidFill>
                <a:srgbClr val="FF0000"/>
              </a:solidFill>
              <a:latin typeface="华康古籍木兰W3" panose="02020309000000000000" charset="-122"/>
              <a:ea typeface="华康古籍木兰W3" panose="02020309000000000000" charset="-122"/>
            </a:endParaRPr>
          </a:p>
        </p:txBody>
      </p:sp>
      <p:sp>
        <p:nvSpPr>
          <p:cNvPr id="5" name="文本框 4"/>
          <p:cNvSpPr txBox="1"/>
          <p:nvPr/>
        </p:nvSpPr>
        <p:spPr>
          <a:xfrm>
            <a:off x="290195" y="2403475"/>
            <a:ext cx="11723370" cy="3861435"/>
          </a:xfrm>
          <a:prstGeom prst="rect">
            <a:avLst/>
          </a:prstGeom>
          <a:noFill/>
        </p:spPr>
        <p:txBody>
          <a:bodyPr wrap="square" rtlCol="0">
            <a:spAutoFit/>
          </a:bodyPr>
          <a:lstStyle/>
          <a:p>
            <a:pPr indent="0" fontAlgn="auto">
              <a:lnSpc>
                <a:spcPct val="125000"/>
              </a:lnSpc>
              <a:buNone/>
            </a:pPr>
            <a:r>
              <a:rPr lang="zh-CN" altLang="en-US" sz="2800" dirty="0">
                <a:gradFill>
                  <a:gsLst>
                    <a:gs pos="0">
                      <a:srgbClr val="012D86"/>
                    </a:gs>
                    <a:gs pos="100000">
                      <a:srgbClr val="0E2557"/>
                    </a:gs>
                  </a:gsLst>
                  <a:lin scaled="0"/>
                </a:gradFill>
                <a:latin typeface="楷体" panose="02010609060101010101" charset="-122"/>
                <a:ea typeface="楷体" panose="02010609060101010101" charset="-122"/>
                <a:cs typeface="楷体" panose="02010609060101010101" charset="-122"/>
                <a:sym typeface="+mn-ea"/>
              </a:rPr>
              <a:t>①虚构宁怀远、匠人祖孙的故事，创造了一个关于瓦猫的动人故事，使文章富有想象力，丰富了小说的内容，吸引了读者的阅读兴趣（1 分）；②非虚构内容是抗战时期以闻一多为代表的西南联大师生艰难复建研究院所的情节，是对历史的生动再现，增加了小说的真实性（1 分），可以让读者领略闻一多等大师级人物的日常风度与性格魅力（ 1 分）。③两者相结合的写作手法为小说提供了更为广阔的历史背景，将西南联大师生的生存姿态、精神品格与 当地的民族文化、乡土生活融为一体。</a:t>
            </a:r>
            <a:r>
              <a:rPr lang="en-US" sz="2800">
                <a:gradFill>
                  <a:gsLst>
                    <a:gs pos="0">
                      <a:srgbClr val="012D86"/>
                    </a:gs>
                    <a:gs pos="100000">
                      <a:srgbClr val="0E2557"/>
                    </a:gs>
                  </a:gsLst>
                  <a:lin scaled="0"/>
                </a:gradFill>
                <a:latin typeface="楷体" panose="02010609060101010101" charset="-122"/>
                <a:ea typeface="楷体" panose="02010609060101010101" charset="-122"/>
                <a:cs typeface="楷体" panose="02010609060101010101" charset="-122"/>
                <a:sym typeface="+mn-ea"/>
              </a:rPr>
              <a:t>（1 分）</a:t>
            </a:r>
            <a:endParaRPr lang="en-US" sz="2800">
              <a:gradFill>
                <a:gsLst>
                  <a:gs pos="0">
                    <a:srgbClr val="012D86"/>
                  </a:gs>
                  <a:gs pos="100000">
                    <a:srgbClr val="0E2557"/>
                  </a:gs>
                </a:gsLst>
                <a:lin scaled="0"/>
              </a:gradFill>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35305" y="193675"/>
            <a:ext cx="10614660" cy="4523105"/>
          </a:xfrm>
          <a:prstGeom prst="rect">
            <a:avLst/>
          </a:prstGeom>
          <a:noFill/>
        </p:spPr>
        <p:txBody>
          <a:bodyPr wrap="square" rtlCol="0" anchor="t">
            <a:spAutoFit/>
          </a:bodyPr>
          <a:p>
            <a:pPr fontAlgn="auto">
              <a:lnSpc>
                <a:spcPct val="150000"/>
              </a:lnSpc>
            </a:pPr>
            <a:r>
              <a:rPr lang="zh-CN" altLang="en-US" sz="3200" b="1">
                <a:solidFill>
                  <a:srgbClr val="FF0000"/>
                </a:solidFill>
                <a:latin typeface="楷体" panose="02010609060101010101" charset="-122"/>
                <a:ea typeface="楷体" panose="02010609060101010101" charset="-122"/>
                <a:cs typeface="楷体" panose="02010609060101010101" charset="-122"/>
              </a:rPr>
              <a:t>《普通高中语文课程标准2017年版（2020年修订）》</a:t>
            </a:r>
            <a:endParaRPr lang="zh-CN" altLang="en-US" sz="3200" b="1">
              <a:solidFill>
                <a:srgbClr val="FF0000"/>
              </a:solidFill>
              <a:latin typeface="楷体" panose="02010609060101010101" charset="-122"/>
              <a:ea typeface="楷体" panose="02010609060101010101" charset="-122"/>
              <a:cs typeface="楷体" panose="02010609060101010101" charset="-122"/>
            </a:endParaRPr>
          </a:p>
          <a:p>
            <a:pPr fontAlgn="auto">
              <a:lnSpc>
                <a:spcPct val="150000"/>
              </a:lnSpc>
            </a:pPr>
            <a:r>
              <a:rPr lang="zh-CN" altLang="en-US" sz="3200">
                <a:latin typeface="楷体" panose="02010609060101010101" charset="-122"/>
                <a:ea typeface="楷体" panose="02010609060101010101" charset="-122"/>
                <a:cs typeface="楷体" panose="02010609060101010101" charset="-122"/>
              </a:rPr>
              <a:t>   阅读古今中外文学作品，注重审美体验，能感受形象，品味语言，领悟作品的丰富内涵，体会其艺术表现力;努力探索作品中蕴含的民族心理和时代精神，了解人类丰富的社会生活和情感世界，增强民族文化自信。重点考察学生理解(B)、分析综合(C)、评价(D)与探究(F)的能力。</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文本框 4"/>
          <p:cNvSpPr txBox="1"/>
          <p:nvPr/>
        </p:nvSpPr>
        <p:spPr>
          <a:xfrm>
            <a:off x="1055688" y="1076960"/>
            <a:ext cx="3097212" cy="522288"/>
          </a:xfrm>
          <a:prstGeom prst="rect">
            <a:avLst/>
          </a:prstGeom>
          <a:noFill/>
        </p:spPr>
        <p:txBody>
          <a:bodyPr>
            <a:spAutoFit/>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0" i="0" u="none" strike="noStrike" kern="100" cap="none" spc="0" normalizeH="0" baseline="0" noProof="0">
                <a:ln>
                  <a:noFill/>
                </a:ln>
                <a:solidFill>
                  <a:srgbClr val="FF0000"/>
                </a:solidFill>
                <a:effectLst/>
                <a:uLnTx/>
                <a:uFillTx/>
                <a:latin typeface="黑体" panose="02010609060101010101" pitchFamily="49" charset="-122"/>
                <a:ea typeface="黑体" panose="02010609060101010101" pitchFamily="49" charset="-122"/>
                <a:cs typeface="Courier New" panose="02070309020205020404"/>
                <a:sym typeface="+mn-ea"/>
              </a:rPr>
              <a:t>谁来讲</a:t>
            </a:r>
            <a:r>
              <a:rPr kumimoji="0" lang="zh-CN" altLang="en-US" sz="2800" b="0" i="0" u="none" strike="noStrike" kern="100" cap="none" spc="0" normalizeH="0" baseline="0" noProof="0">
                <a:ln>
                  <a:noFill/>
                </a:ln>
                <a:solidFill>
                  <a:schemeClr val="tx1"/>
                </a:solidFill>
                <a:effectLst/>
                <a:uLnTx/>
                <a:uFillTx/>
                <a:latin typeface="黑体" panose="02010609060101010101" pitchFamily="49" charset="-122"/>
                <a:ea typeface="黑体" panose="02010609060101010101" pitchFamily="49" charset="-122"/>
                <a:cs typeface="Courier New" panose="02070309020205020404"/>
                <a:sym typeface="+mn-ea"/>
              </a:rPr>
              <a:t>这个故事？</a:t>
            </a:r>
            <a:endParaRPr kumimoji="0" lang="zh-CN" altLang="en-US" sz="2800" b="0" i="0" u="none" strike="noStrike" kern="100" cap="none" spc="0" normalizeH="0" baseline="0" noProof="0">
              <a:ln>
                <a:noFill/>
              </a:ln>
              <a:solidFill>
                <a:schemeClr val="tx1"/>
              </a:solidFill>
              <a:effectLst/>
              <a:uLnTx/>
              <a:uFillTx/>
              <a:latin typeface="黑体" panose="02010609060101010101" pitchFamily="49" charset="-122"/>
              <a:ea typeface="黑体" panose="02010609060101010101" pitchFamily="49" charset="-122"/>
              <a:cs typeface="Courier New" panose="02070309020205020404"/>
              <a:sym typeface="+mn-ea"/>
            </a:endParaRPr>
          </a:p>
        </p:txBody>
      </p:sp>
      <p:sp>
        <p:nvSpPr>
          <p:cNvPr id="7175" name="左大括号 6"/>
          <p:cNvSpPr/>
          <p:nvPr/>
        </p:nvSpPr>
        <p:spPr>
          <a:xfrm>
            <a:off x="3937000" y="783273"/>
            <a:ext cx="382588" cy="1077912"/>
          </a:xfrm>
          <a:prstGeom prst="leftBrace">
            <a:avLst>
              <a:gd name="adj1" fmla="val 8335"/>
              <a:gd name="adj2" fmla="val 50000"/>
            </a:avLst>
          </a:prstGeom>
          <a:noFill/>
          <a:ln w="28575">
            <a:solidFill>
              <a:schemeClr val="tx1"/>
            </a:solidFill>
            <a:miter lim="800000"/>
          </a:ln>
        </p:spPr>
        <p:txBody>
          <a:bodyPr anchor="ctr" anchorCtr="0">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5pPr>
          </a:lstStyle>
          <a:p>
            <a:pPr marL="0" marR="0" lvl="0" indent="0" algn="ctr"/>
            <a:endParaRPr lang="zh-CN" altLang="en-US">
              <a:ea typeface="等线" panose="02010600030101010101" pitchFamily="2" charset="-122"/>
            </a:endParaRPr>
          </a:p>
        </p:txBody>
      </p:sp>
      <p:sp>
        <p:nvSpPr>
          <p:cNvPr id="7176" name="文本框 7"/>
          <p:cNvSpPr/>
          <p:nvPr/>
        </p:nvSpPr>
        <p:spPr>
          <a:xfrm>
            <a:off x="4295775" y="608648"/>
            <a:ext cx="2376488" cy="523875"/>
          </a:xfrm>
          <a:prstGeom prst="rect">
            <a:avLst/>
          </a:prstGeom>
          <a:noFill/>
          <a:ln>
            <a:noFill/>
            <a:miter lim="800000"/>
          </a:ln>
        </p:spPr>
        <p:txBody>
          <a:bodyPr>
            <a:spAutoFit/>
          </a:bodyPr>
          <a:lstStyle>
            <a:lvl1pPr marL="228600" indent="-228600" algn="l" defTabSz="914400" rtl="0" eaLnBrk="0" fontAlgn="base" hangingPunct="0">
              <a:lnSpc>
                <a:spcPct val="90000"/>
              </a:lnSpc>
              <a:spcBef>
                <a:spcPts val="1000"/>
              </a:spcBef>
              <a:spcAft>
                <a:spcPct val="0"/>
              </a:spcAft>
              <a:buClrTx/>
              <a:buSzTx/>
              <a:buFont typeface="Arial" panose="020B0604020202020204" pitchFamily="34" charset="0"/>
              <a:buChar char="•"/>
              <a:defRPr kumimoji="0" lang="en-US" altLang="en-US" sz="2800" b="0" i="0" u="none" kern="1200" baseline="0">
                <a:solidFill>
                  <a:schemeClr val="tx1"/>
                </a:solidFill>
                <a:latin typeface="+mn-lt"/>
                <a:ea typeface="+mn-ea"/>
                <a:cs typeface="+mn-cs"/>
              </a:defRPr>
            </a:lvl1pPr>
            <a:lvl2pPr marL="6858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400" b="0" i="0" u="none" kern="1200" baseline="0">
                <a:solidFill>
                  <a:schemeClr val="tx1"/>
                </a:solidFill>
                <a:latin typeface="+mn-lt"/>
                <a:ea typeface="+mn-ea"/>
                <a:cs typeface="+mn-cs"/>
              </a:defRPr>
            </a:lvl2pPr>
            <a:lvl3pPr marL="11430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000" b="0" i="0" u="none" kern="1200" baseline="0">
                <a:solidFill>
                  <a:schemeClr val="tx1"/>
                </a:solidFill>
                <a:latin typeface="+mn-lt"/>
                <a:ea typeface="+mn-ea"/>
                <a:cs typeface="+mn-cs"/>
              </a:defRPr>
            </a:lvl3pPr>
            <a:lvl4pPr marL="16002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4pPr>
            <a:lvl5pPr marL="20574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9pPr>
          </a:lstStyle>
          <a:p>
            <a:pPr marL="0" lvl="0" indent="0" defTabSz="457200">
              <a:lnSpc>
                <a:spcPct val="100000"/>
              </a:lnSpc>
              <a:spcBef>
                <a:spcPct val="0"/>
              </a:spcBef>
              <a:buFontTx/>
              <a:buNone/>
            </a:pPr>
            <a:r>
              <a:rPr lang="zh-CN" altLang="en-US">
                <a:latin typeface="黑体" panose="02010609060101010101" pitchFamily="49" charset="-122"/>
                <a:ea typeface="黑体" panose="02010609060101010101" pitchFamily="49" charset="-122"/>
              </a:rPr>
              <a:t>一、叙述视角</a:t>
            </a:r>
            <a:endParaRPr lang="zh-CN" altLang="en-US">
              <a:latin typeface="黑体" panose="02010609060101010101" pitchFamily="49" charset="-122"/>
              <a:ea typeface="黑体" panose="02010609060101010101" pitchFamily="49" charset="-122"/>
            </a:endParaRPr>
          </a:p>
        </p:txBody>
      </p:sp>
      <p:sp>
        <p:nvSpPr>
          <p:cNvPr id="7177" name="文本框 8"/>
          <p:cNvSpPr/>
          <p:nvPr/>
        </p:nvSpPr>
        <p:spPr>
          <a:xfrm>
            <a:off x="4319588" y="1337310"/>
            <a:ext cx="2376487" cy="523875"/>
          </a:xfrm>
          <a:prstGeom prst="rect">
            <a:avLst/>
          </a:prstGeom>
          <a:noFill/>
          <a:ln>
            <a:noFill/>
            <a:miter lim="800000"/>
          </a:ln>
        </p:spPr>
        <p:txBody>
          <a:bodyPr>
            <a:spAutoFit/>
          </a:bodyPr>
          <a:lstStyle>
            <a:lvl1pPr marL="228600" indent="-228600" algn="l" defTabSz="914400" rtl="0" eaLnBrk="0" fontAlgn="base" hangingPunct="0">
              <a:lnSpc>
                <a:spcPct val="90000"/>
              </a:lnSpc>
              <a:spcBef>
                <a:spcPts val="1000"/>
              </a:spcBef>
              <a:spcAft>
                <a:spcPct val="0"/>
              </a:spcAft>
              <a:buClrTx/>
              <a:buSzTx/>
              <a:buFont typeface="Arial" panose="020B0604020202020204" pitchFamily="34" charset="0"/>
              <a:buChar char="•"/>
              <a:defRPr kumimoji="0" lang="en-US" altLang="en-US" sz="2800" b="0" i="0" u="none" kern="1200" baseline="0">
                <a:solidFill>
                  <a:schemeClr val="tx1"/>
                </a:solidFill>
                <a:latin typeface="+mn-lt"/>
                <a:ea typeface="+mn-ea"/>
                <a:cs typeface="+mn-cs"/>
              </a:defRPr>
            </a:lvl1pPr>
            <a:lvl2pPr marL="6858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400" b="0" i="0" u="none" kern="1200" baseline="0">
                <a:solidFill>
                  <a:schemeClr val="tx1"/>
                </a:solidFill>
                <a:latin typeface="+mn-lt"/>
                <a:ea typeface="+mn-ea"/>
                <a:cs typeface="+mn-cs"/>
              </a:defRPr>
            </a:lvl2pPr>
            <a:lvl3pPr marL="11430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000" b="0" i="0" u="none" kern="1200" baseline="0">
                <a:solidFill>
                  <a:schemeClr val="tx1"/>
                </a:solidFill>
                <a:latin typeface="+mn-lt"/>
                <a:ea typeface="+mn-ea"/>
                <a:cs typeface="+mn-cs"/>
              </a:defRPr>
            </a:lvl3pPr>
            <a:lvl4pPr marL="16002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4pPr>
            <a:lvl5pPr marL="20574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9pPr>
          </a:lstStyle>
          <a:p>
            <a:pPr marL="0" lvl="0" indent="0" defTabSz="457200">
              <a:lnSpc>
                <a:spcPct val="100000"/>
              </a:lnSpc>
              <a:spcBef>
                <a:spcPct val="0"/>
              </a:spcBef>
              <a:buFontTx/>
              <a:buNone/>
            </a:pPr>
            <a:r>
              <a:rPr lang="zh-CN" altLang="en-US">
                <a:latin typeface="黑体" panose="02010609060101010101" pitchFamily="49" charset="-122"/>
                <a:ea typeface="黑体" panose="02010609060101010101" pitchFamily="49" charset="-122"/>
              </a:rPr>
              <a:t>二、叙述人称</a:t>
            </a:r>
            <a:endParaRPr lang="zh-CN" altLang="en-US">
              <a:latin typeface="黑体" panose="02010609060101010101" pitchFamily="49" charset="-122"/>
              <a:ea typeface="黑体" panose="02010609060101010101" pitchFamily="49" charset="-122"/>
            </a:endParaRPr>
          </a:p>
        </p:txBody>
      </p:sp>
      <p:sp>
        <p:nvSpPr>
          <p:cNvPr id="7178" name="文本框 10"/>
          <p:cNvSpPr txBox="1"/>
          <p:nvPr/>
        </p:nvSpPr>
        <p:spPr>
          <a:xfrm>
            <a:off x="1055688" y="2901633"/>
            <a:ext cx="3097212" cy="800100"/>
          </a:xfrm>
          <a:prstGeom prst="rect">
            <a:avLst/>
          </a:prstGeom>
          <a:noFill/>
        </p:spPr>
        <p:txBody>
          <a:bodyPr>
            <a:spAutoFit/>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0" i="0" u="none" strike="noStrike" kern="100" cap="none" spc="0" normalizeH="0" baseline="0" noProof="0">
                <a:ln>
                  <a:noFill/>
                </a:ln>
                <a:solidFill>
                  <a:srgbClr val="FF0000"/>
                </a:solidFill>
                <a:effectLst/>
                <a:uLnTx/>
                <a:uFillTx/>
                <a:latin typeface="黑体" panose="02010609060101010101" pitchFamily="49" charset="-122"/>
                <a:ea typeface="黑体" panose="02010609060101010101" pitchFamily="49" charset="-122"/>
                <a:cs typeface="Courier New" panose="02070309020205020404"/>
                <a:sym typeface="+mn-ea"/>
              </a:rPr>
              <a:t>怎么讲</a:t>
            </a:r>
            <a:r>
              <a:rPr kumimoji="0" lang="zh-CN" altLang="en-US" sz="2800" b="0" i="0" u="none" strike="noStrike" kern="100" cap="none" spc="0" normalizeH="0" baseline="0" noProof="0">
                <a:ln>
                  <a:noFill/>
                </a:ln>
                <a:solidFill>
                  <a:schemeClr val="tx1"/>
                </a:solidFill>
                <a:effectLst/>
                <a:uLnTx/>
                <a:uFillTx/>
                <a:latin typeface="黑体" panose="02010609060101010101" pitchFamily="49" charset="-122"/>
                <a:ea typeface="黑体" panose="02010609060101010101" pitchFamily="49" charset="-122"/>
                <a:cs typeface="Courier New" panose="02070309020205020404"/>
                <a:sym typeface="+mn-ea"/>
              </a:rPr>
              <a:t>这个故事？   </a:t>
            </a:r>
            <a:endParaRPr kumimoji="0" lang="zh-CN" altLang="en-US" sz="2800" b="0" i="0" u="none" strike="noStrike" kern="100" cap="none" spc="0" normalizeH="0" baseline="0" noProof="0">
              <a:ln>
                <a:noFill/>
              </a:ln>
              <a:solidFill>
                <a:schemeClr val="tx1"/>
              </a:solidFill>
              <a:effectLst/>
              <a:uLnTx/>
              <a:uFillTx/>
              <a:latin typeface="黑体" panose="02010609060101010101" pitchFamily="49" charset="-122"/>
              <a:ea typeface="黑体" panose="02010609060101010101" pitchFamily="49" charset="-122"/>
              <a:cs typeface="Courier New" panose="02070309020205020404"/>
              <a:sym typeface="+mn-ea"/>
            </a:endParaRPr>
          </a:p>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00" cap="none" spc="0" normalizeH="0" baseline="0" noProof="0">
              <a:ln>
                <a:noFill/>
              </a:ln>
              <a:solidFill>
                <a:schemeClr val="tx1"/>
              </a:solidFill>
              <a:effectLst/>
              <a:uLnTx/>
              <a:uFillTx/>
              <a:latin typeface="宋体" panose="02010600030101010101" pitchFamily="2" charset="-122"/>
              <a:ea typeface="+mn-ea"/>
              <a:cs typeface="Courier New" panose="02070309020205020404"/>
            </a:endParaRPr>
          </a:p>
        </p:txBody>
      </p:sp>
      <p:sp>
        <p:nvSpPr>
          <p:cNvPr id="7179" name="左大括号 16"/>
          <p:cNvSpPr/>
          <p:nvPr/>
        </p:nvSpPr>
        <p:spPr>
          <a:xfrm>
            <a:off x="3913188" y="2447608"/>
            <a:ext cx="406400" cy="1822450"/>
          </a:xfrm>
          <a:prstGeom prst="leftBrace">
            <a:avLst>
              <a:gd name="adj1" fmla="val 8325"/>
              <a:gd name="adj2" fmla="val 50000"/>
            </a:avLst>
          </a:prstGeom>
          <a:noFill/>
          <a:ln w="28575">
            <a:solidFill>
              <a:schemeClr val="tx1"/>
            </a:solidFill>
            <a:miter lim="800000"/>
          </a:ln>
        </p:spPr>
        <p:txBody>
          <a:bodyPr anchor="ctr" anchorCtr="0">
            <a:noAutofit/>
          </a:bodyPr>
          <a:lstStyle>
            <a:defPPr>
              <a:defRPr lang="en-US"/>
            </a:defPPr>
            <a:lvl1pPr marL="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1pPr>
            <a:lvl2pPr marL="4572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2pPr>
            <a:lvl3pPr marL="9144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3pPr>
            <a:lvl4pPr marL="13716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4pPr>
            <a:lvl5pPr marL="1828800" indent="0" algn="l" defTabSz="4572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Calibri" panose="020F0502020204030204" charset="0"/>
              </a:defRPr>
            </a:lvl5pPr>
          </a:lstStyle>
          <a:p>
            <a:pPr marL="0" marR="0" lvl="0" indent="0" algn="ctr"/>
            <a:endParaRPr lang="zh-CN" altLang="en-US">
              <a:ea typeface="等线" panose="02010600030101010101" pitchFamily="2" charset="-122"/>
            </a:endParaRPr>
          </a:p>
        </p:txBody>
      </p:sp>
      <p:sp>
        <p:nvSpPr>
          <p:cNvPr id="7180" name="文本框 19"/>
          <p:cNvSpPr/>
          <p:nvPr/>
        </p:nvSpPr>
        <p:spPr>
          <a:xfrm>
            <a:off x="4319588" y="2185670"/>
            <a:ext cx="2636837" cy="523875"/>
          </a:xfrm>
          <a:prstGeom prst="rect">
            <a:avLst/>
          </a:prstGeom>
          <a:noFill/>
          <a:ln>
            <a:noFill/>
            <a:miter lim="800000"/>
          </a:ln>
        </p:spPr>
        <p:txBody>
          <a:bodyPr>
            <a:spAutoFit/>
          </a:bodyPr>
          <a:lstStyle>
            <a:lvl1pPr marL="228600" indent="-228600" algn="l" defTabSz="914400" rtl="0" eaLnBrk="0" fontAlgn="base" hangingPunct="0">
              <a:lnSpc>
                <a:spcPct val="90000"/>
              </a:lnSpc>
              <a:spcBef>
                <a:spcPts val="1000"/>
              </a:spcBef>
              <a:spcAft>
                <a:spcPct val="0"/>
              </a:spcAft>
              <a:buClrTx/>
              <a:buSzTx/>
              <a:buFont typeface="Arial" panose="020B0604020202020204" pitchFamily="34" charset="0"/>
              <a:buChar char="•"/>
              <a:defRPr kumimoji="0" lang="en-US" altLang="en-US" sz="2800" b="0" i="0" u="none" kern="1200" baseline="0">
                <a:solidFill>
                  <a:schemeClr val="tx1"/>
                </a:solidFill>
                <a:latin typeface="+mn-lt"/>
                <a:ea typeface="+mn-ea"/>
                <a:cs typeface="+mn-cs"/>
              </a:defRPr>
            </a:lvl1pPr>
            <a:lvl2pPr marL="6858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400" b="0" i="0" u="none" kern="1200" baseline="0">
                <a:solidFill>
                  <a:schemeClr val="tx1"/>
                </a:solidFill>
                <a:latin typeface="+mn-lt"/>
                <a:ea typeface="+mn-ea"/>
                <a:cs typeface="+mn-cs"/>
              </a:defRPr>
            </a:lvl2pPr>
            <a:lvl3pPr marL="11430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000" b="0" i="0" u="none" kern="1200" baseline="0">
                <a:solidFill>
                  <a:schemeClr val="tx1"/>
                </a:solidFill>
                <a:latin typeface="+mn-lt"/>
                <a:ea typeface="+mn-ea"/>
                <a:cs typeface="+mn-cs"/>
              </a:defRPr>
            </a:lvl3pPr>
            <a:lvl4pPr marL="16002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4pPr>
            <a:lvl5pPr marL="20574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9pPr>
          </a:lstStyle>
          <a:p>
            <a:pPr marL="0" lvl="0" indent="0" defTabSz="457200" eaLnBrk="1" hangingPunct="1">
              <a:lnSpc>
                <a:spcPct val="100000"/>
              </a:lnSpc>
              <a:spcBef>
                <a:spcPct val="0"/>
              </a:spcBef>
              <a:buFontTx/>
              <a:buNone/>
            </a:pPr>
            <a:r>
              <a:rPr lang="zh-CN" altLang="en-US">
                <a:latin typeface="黑体" panose="02010609060101010101" pitchFamily="49" charset="-122"/>
                <a:ea typeface="黑体" panose="02010609060101010101" pitchFamily="49" charset="-122"/>
              </a:rPr>
              <a:t>三、叙述顺序</a:t>
            </a:r>
            <a:endParaRPr lang="zh-CN" altLang="en-US">
              <a:latin typeface="黑体" panose="02010609060101010101" pitchFamily="49" charset="-122"/>
              <a:ea typeface="黑体" panose="02010609060101010101" pitchFamily="49" charset="-122"/>
            </a:endParaRPr>
          </a:p>
        </p:txBody>
      </p:sp>
      <p:sp>
        <p:nvSpPr>
          <p:cNvPr id="7181" name="文本框 20"/>
          <p:cNvSpPr/>
          <p:nvPr/>
        </p:nvSpPr>
        <p:spPr>
          <a:xfrm>
            <a:off x="4295775" y="3003233"/>
            <a:ext cx="3097213" cy="523875"/>
          </a:xfrm>
          <a:prstGeom prst="rect">
            <a:avLst/>
          </a:prstGeom>
          <a:noFill/>
          <a:ln>
            <a:noFill/>
            <a:miter lim="800000"/>
          </a:ln>
        </p:spPr>
        <p:txBody>
          <a:bodyPr>
            <a:spAutoFit/>
          </a:bodyPr>
          <a:lstStyle>
            <a:lvl1pPr marL="228600" indent="-228600" algn="l" defTabSz="914400" rtl="0" eaLnBrk="0" fontAlgn="base" hangingPunct="0">
              <a:lnSpc>
                <a:spcPct val="90000"/>
              </a:lnSpc>
              <a:spcBef>
                <a:spcPts val="1000"/>
              </a:spcBef>
              <a:spcAft>
                <a:spcPct val="0"/>
              </a:spcAft>
              <a:buClrTx/>
              <a:buSzTx/>
              <a:buFont typeface="Arial" panose="020B0604020202020204" pitchFamily="34" charset="0"/>
              <a:buChar char="•"/>
              <a:defRPr kumimoji="0" lang="en-US" altLang="en-US" sz="2800" b="0" i="0" u="none" kern="1200" baseline="0">
                <a:solidFill>
                  <a:schemeClr val="tx1"/>
                </a:solidFill>
                <a:latin typeface="+mn-lt"/>
                <a:ea typeface="+mn-ea"/>
                <a:cs typeface="+mn-cs"/>
              </a:defRPr>
            </a:lvl1pPr>
            <a:lvl2pPr marL="6858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400" b="0" i="0" u="none" kern="1200" baseline="0">
                <a:solidFill>
                  <a:schemeClr val="tx1"/>
                </a:solidFill>
                <a:latin typeface="+mn-lt"/>
                <a:ea typeface="+mn-ea"/>
                <a:cs typeface="+mn-cs"/>
              </a:defRPr>
            </a:lvl2pPr>
            <a:lvl3pPr marL="11430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000" b="0" i="0" u="none" kern="1200" baseline="0">
                <a:solidFill>
                  <a:schemeClr val="tx1"/>
                </a:solidFill>
                <a:latin typeface="+mn-lt"/>
                <a:ea typeface="+mn-ea"/>
                <a:cs typeface="+mn-cs"/>
              </a:defRPr>
            </a:lvl3pPr>
            <a:lvl4pPr marL="16002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4pPr>
            <a:lvl5pPr marL="20574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9pPr>
          </a:lstStyle>
          <a:p>
            <a:pPr marL="0" lvl="0" indent="0" defTabSz="457200" eaLnBrk="1" hangingPunct="1">
              <a:lnSpc>
                <a:spcPct val="100000"/>
              </a:lnSpc>
              <a:spcBef>
                <a:spcPct val="0"/>
              </a:spcBef>
              <a:buFontTx/>
              <a:buNone/>
            </a:pPr>
            <a:r>
              <a:rPr lang="zh-CN" altLang="en-US">
                <a:latin typeface="黑体" panose="02010609060101010101" pitchFamily="49" charset="-122"/>
                <a:ea typeface="黑体" panose="02010609060101010101" pitchFamily="49" charset="-122"/>
              </a:rPr>
              <a:t>四、叙述安排方式</a:t>
            </a:r>
            <a:endParaRPr lang="zh-CN" altLang="en-US">
              <a:latin typeface="黑体" panose="02010609060101010101" pitchFamily="49" charset="-122"/>
              <a:ea typeface="黑体" panose="02010609060101010101" pitchFamily="49" charset="-122"/>
            </a:endParaRPr>
          </a:p>
        </p:txBody>
      </p:sp>
      <p:sp>
        <p:nvSpPr>
          <p:cNvPr id="7182" name="文本框 21"/>
          <p:cNvSpPr/>
          <p:nvPr/>
        </p:nvSpPr>
        <p:spPr>
          <a:xfrm>
            <a:off x="4319588" y="3719195"/>
            <a:ext cx="4657725" cy="522288"/>
          </a:xfrm>
          <a:prstGeom prst="rect">
            <a:avLst/>
          </a:prstGeom>
          <a:noFill/>
          <a:ln>
            <a:noFill/>
            <a:miter lim="800000"/>
          </a:ln>
        </p:spPr>
        <p:txBody>
          <a:bodyPr>
            <a:spAutoFit/>
          </a:bodyPr>
          <a:lstStyle>
            <a:lvl1pPr marL="228600" indent="-228600" algn="l" defTabSz="914400" rtl="0" eaLnBrk="0" fontAlgn="base" hangingPunct="0">
              <a:lnSpc>
                <a:spcPct val="90000"/>
              </a:lnSpc>
              <a:spcBef>
                <a:spcPts val="1000"/>
              </a:spcBef>
              <a:spcAft>
                <a:spcPct val="0"/>
              </a:spcAft>
              <a:buClrTx/>
              <a:buSzTx/>
              <a:buFont typeface="Arial" panose="020B0604020202020204" pitchFamily="34" charset="0"/>
              <a:buChar char="•"/>
              <a:defRPr kumimoji="0" lang="en-US" altLang="en-US" sz="2800" b="0" i="0" u="none" kern="1200" baseline="0">
                <a:solidFill>
                  <a:schemeClr val="tx1"/>
                </a:solidFill>
                <a:latin typeface="+mn-lt"/>
                <a:ea typeface="+mn-ea"/>
                <a:cs typeface="+mn-cs"/>
              </a:defRPr>
            </a:lvl1pPr>
            <a:lvl2pPr marL="6858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400" b="0" i="0" u="none" kern="1200" baseline="0">
                <a:solidFill>
                  <a:schemeClr val="tx1"/>
                </a:solidFill>
                <a:latin typeface="+mn-lt"/>
                <a:ea typeface="+mn-ea"/>
                <a:cs typeface="+mn-cs"/>
              </a:defRPr>
            </a:lvl2pPr>
            <a:lvl3pPr marL="11430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2000" b="0" i="0" u="none" kern="1200" baseline="0">
                <a:solidFill>
                  <a:schemeClr val="tx1"/>
                </a:solidFill>
                <a:latin typeface="+mn-lt"/>
                <a:ea typeface="+mn-ea"/>
                <a:cs typeface="+mn-cs"/>
              </a:defRPr>
            </a:lvl3pPr>
            <a:lvl4pPr marL="16002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4pPr>
            <a:lvl5pPr marL="2057400" indent="-228600" algn="l" defTabSz="914400" rtl="0" eaLnBrk="0" fontAlgn="base" hangingPunct="0">
              <a:lnSpc>
                <a:spcPct val="90000"/>
              </a:lnSpc>
              <a:spcBef>
                <a:spcPts val="500"/>
              </a:spcBef>
              <a:spcAft>
                <a:spcPct val="0"/>
              </a:spcAft>
              <a:buClrTx/>
              <a:buSzTx/>
              <a:buFont typeface="Arial" panose="020B0604020202020204" pitchFamily="34" charset="0"/>
              <a:buChar char="•"/>
              <a:defRPr kumimoji="0" lang="en-US" altLang="en-US" sz="18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n-US" altLang="en-US" sz="1800" kern="1200">
                <a:solidFill>
                  <a:schemeClr val="tx1"/>
                </a:solidFill>
                <a:latin typeface="+mn-lt"/>
                <a:ea typeface="+mn-ea"/>
                <a:cs typeface="+mn-cs"/>
              </a:defRPr>
            </a:lvl9pPr>
          </a:lstStyle>
          <a:p>
            <a:pPr marL="0" lvl="0" indent="0" defTabSz="457200" eaLnBrk="1" hangingPunct="1">
              <a:lnSpc>
                <a:spcPct val="100000"/>
              </a:lnSpc>
              <a:spcBef>
                <a:spcPct val="0"/>
              </a:spcBef>
              <a:buFontTx/>
              <a:buNone/>
            </a:pPr>
            <a:r>
              <a:rPr lang="zh-CN" altLang="en-US">
                <a:latin typeface="黑体" panose="02010609060101010101" pitchFamily="49" charset="-122"/>
                <a:ea typeface="黑体" panose="02010609060101010101" pitchFamily="49" charset="-122"/>
              </a:rPr>
              <a:t>五、叙事技巧</a:t>
            </a:r>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情节结构手法</a:t>
            </a:r>
            <a:endParaRPr lang="zh-CN" altLang="en-US">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4"/>
                                        </p:tgtEl>
                                        <p:attrNameLst>
                                          <p:attrName>style.visibility</p:attrName>
                                        </p:attrNameLst>
                                      </p:cBhvr>
                                      <p:to>
                                        <p:strVal val="visible"/>
                                      </p:to>
                                    </p:set>
                                    <p:animEffect transition="in" filter="fade">
                                      <p:cBhvr>
                                        <p:cTn id="7" dur="500"/>
                                        <p:tgtEl>
                                          <p:spTgt spid="7174"/>
                                        </p:tgtEl>
                                      </p:cBhvr>
                                    </p:animEffect>
                                  </p:childTnLst>
                                </p:cTn>
                              </p:par>
                              <p:par>
                                <p:cTn id="8" presetID="10" presetClass="entr" presetSubtype="0" fill="hold" nodeType="withEffect">
                                  <p:stCondLst>
                                    <p:cond delay="0"/>
                                  </p:stCondLst>
                                  <p:childTnLst>
                                    <p:set>
                                      <p:cBhvr>
                                        <p:cTn id="9" dur="1" fill="hold">
                                          <p:stCondLst>
                                            <p:cond delay="0"/>
                                          </p:stCondLst>
                                        </p:cTn>
                                        <p:tgtEl>
                                          <p:spTgt spid="7178"/>
                                        </p:tgtEl>
                                        <p:attrNameLst>
                                          <p:attrName>style.visibility</p:attrName>
                                        </p:attrNameLst>
                                      </p:cBhvr>
                                      <p:to>
                                        <p:strVal val="visible"/>
                                      </p:to>
                                    </p:set>
                                    <p:animEffect transition="in" filter="fade">
                                      <p:cBhvr>
                                        <p:cTn id="10" dur="500"/>
                                        <p:tgtEl>
                                          <p:spTgt spid="717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175"/>
                                        </p:tgtEl>
                                        <p:attrNameLst>
                                          <p:attrName>style.visibility</p:attrName>
                                        </p:attrNameLst>
                                      </p:cBhvr>
                                      <p:to>
                                        <p:strVal val="visible"/>
                                      </p:to>
                                    </p:set>
                                    <p:animEffect transition="in" filter="fade">
                                      <p:cBhvr>
                                        <p:cTn id="15" dur="500"/>
                                        <p:tgtEl>
                                          <p:spTgt spid="7175"/>
                                        </p:tgtEl>
                                      </p:cBhvr>
                                    </p:animEffect>
                                  </p:childTnLst>
                                </p:cTn>
                              </p:par>
                              <p:par>
                                <p:cTn id="16" presetID="10" presetClass="entr" presetSubtype="0" fill="hold" nodeType="withEffect">
                                  <p:stCondLst>
                                    <p:cond delay="0"/>
                                  </p:stCondLst>
                                  <p:childTnLst>
                                    <p:set>
                                      <p:cBhvr>
                                        <p:cTn id="17" dur="1" fill="hold">
                                          <p:stCondLst>
                                            <p:cond delay="0"/>
                                          </p:stCondLst>
                                        </p:cTn>
                                        <p:tgtEl>
                                          <p:spTgt spid="7176"/>
                                        </p:tgtEl>
                                        <p:attrNameLst>
                                          <p:attrName>style.visibility</p:attrName>
                                        </p:attrNameLst>
                                      </p:cBhvr>
                                      <p:to>
                                        <p:strVal val="visible"/>
                                      </p:to>
                                    </p:set>
                                    <p:animEffect transition="in" filter="fade">
                                      <p:cBhvr>
                                        <p:cTn id="18" dur="500"/>
                                        <p:tgtEl>
                                          <p:spTgt spid="7176"/>
                                        </p:tgtEl>
                                      </p:cBhvr>
                                    </p:animEffect>
                                  </p:childTnLst>
                                </p:cTn>
                              </p:par>
                              <p:par>
                                <p:cTn id="19" presetID="10" presetClass="entr" presetSubtype="0" fill="hold" nodeType="withEffect">
                                  <p:stCondLst>
                                    <p:cond delay="0"/>
                                  </p:stCondLst>
                                  <p:childTnLst>
                                    <p:set>
                                      <p:cBhvr>
                                        <p:cTn id="20" dur="1" fill="hold">
                                          <p:stCondLst>
                                            <p:cond delay="0"/>
                                          </p:stCondLst>
                                        </p:cTn>
                                        <p:tgtEl>
                                          <p:spTgt spid="7177"/>
                                        </p:tgtEl>
                                        <p:attrNameLst>
                                          <p:attrName>style.visibility</p:attrName>
                                        </p:attrNameLst>
                                      </p:cBhvr>
                                      <p:to>
                                        <p:strVal val="visible"/>
                                      </p:to>
                                    </p:set>
                                    <p:animEffect transition="in" filter="fade">
                                      <p:cBhvr>
                                        <p:cTn id="21" dur="500"/>
                                        <p:tgtEl>
                                          <p:spTgt spid="717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179"/>
                                        </p:tgtEl>
                                        <p:attrNameLst>
                                          <p:attrName>style.visibility</p:attrName>
                                        </p:attrNameLst>
                                      </p:cBhvr>
                                      <p:to>
                                        <p:strVal val="visible"/>
                                      </p:to>
                                    </p:set>
                                    <p:animEffect transition="in" filter="fade">
                                      <p:cBhvr>
                                        <p:cTn id="26" dur="500"/>
                                        <p:tgtEl>
                                          <p:spTgt spid="7179"/>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7180"/>
                                        </p:tgtEl>
                                        <p:attrNameLst>
                                          <p:attrName>style.visibility</p:attrName>
                                        </p:attrNameLst>
                                      </p:cBhvr>
                                      <p:to>
                                        <p:strVal val="visible"/>
                                      </p:to>
                                    </p:set>
                                    <p:animEffect transition="in" filter="fade">
                                      <p:cBhvr>
                                        <p:cTn id="30" dur="500"/>
                                        <p:tgtEl>
                                          <p:spTgt spid="7180"/>
                                        </p:tgtEl>
                                      </p:cBhvr>
                                    </p:animEffect>
                                  </p:childTnLst>
                                </p:cTn>
                              </p:par>
                              <p:par>
                                <p:cTn id="31" presetID="10" presetClass="entr" presetSubtype="0" fill="hold" nodeType="withEffect">
                                  <p:stCondLst>
                                    <p:cond delay="0"/>
                                  </p:stCondLst>
                                  <p:childTnLst>
                                    <p:set>
                                      <p:cBhvr>
                                        <p:cTn id="32" dur="1" fill="hold">
                                          <p:stCondLst>
                                            <p:cond delay="0"/>
                                          </p:stCondLst>
                                        </p:cTn>
                                        <p:tgtEl>
                                          <p:spTgt spid="7181"/>
                                        </p:tgtEl>
                                        <p:attrNameLst>
                                          <p:attrName>style.visibility</p:attrName>
                                        </p:attrNameLst>
                                      </p:cBhvr>
                                      <p:to>
                                        <p:strVal val="visible"/>
                                      </p:to>
                                    </p:set>
                                    <p:animEffect transition="in" filter="fade">
                                      <p:cBhvr>
                                        <p:cTn id="33" dur="500"/>
                                        <p:tgtEl>
                                          <p:spTgt spid="7181"/>
                                        </p:tgtEl>
                                      </p:cBhvr>
                                    </p:animEffect>
                                  </p:childTnLst>
                                </p:cTn>
                              </p:par>
                              <p:par>
                                <p:cTn id="34" presetID="10" presetClass="entr" presetSubtype="0" fill="hold" nodeType="withEffect">
                                  <p:stCondLst>
                                    <p:cond delay="0"/>
                                  </p:stCondLst>
                                  <p:childTnLst>
                                    <p:set>
                                      <p:cBhvr>
                                        <p:cTn id="35" dur="1" fill="hold">
                                          <p:stCondLst>
                                            <p:cond delay="0"/>
                                          </p:stCondLst>
                                        </p:cTn>
                                        <p:tgtEl>
                                          <p:spTgt spid="7182"/>
                                        </p:tgtEl>
                                        <p:attrNameLst>
                                          <p:attrName>style.visibility</p:attrName>
                                        </p:attrNameLst>
                                      </p:cBhvr>
                                      <p:to>
                                        <p:strVal val="visible"/>
                                      </p:to>
                                    </p:set>
                                    <p:animEffect transition="in" filter="fade">
                                      <p:cBhvr>
                                        <p:cTn id="36" dur="500"/>
                                        <p:tgtEl>
                                          <p:spTgt spid="7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文本框 3"/>
          <p:cNvSpPr txBox="1"/>
          <p:nvPr/>
        </p:nvSpPr>
        <p:spPr>
          <a:xfrm>
            <a:off x="243205" y="99695"/>
            <a:ext cx="11815445" cy="6492875"/>
          </a:xfrm>
          <a:prstGeom prst="rect">
            <a:avLst/>
          </a:prstGeom>
          <a:noFill/>
          <a:ln w="9525">
            <a:noFill/>
          </a:ln>
        </p:spPr>
        <p:txBody>
          <a:bodyPr wrap="square" anchor="t" anchorCtr="0">
            <a:spAutoFit/>
          </a:bodyPr>
          <a:p>
            <a:pPr fontAlgn="auto">
              <a:lnSpc>
                <a:spcPct val="100000"/>
              </a:lnSpc>
            </a:pPr>
            <a:r>
              <a:rPr lang="zh-CN" altLang="en-US" sz="2800" b="1">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rPr>
              <a:t>高考真题回顾：</a:t>
            </a:r>
            <a:endParaRPr lang="zh-CN" altLang="en-US" sz="2800" b="1">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endParaRPr>
          </a:p>
          <a:p>
            <a:pPr fontAlgn="auto">
              <a:lnSpc>
                <a:spcPct val="100000"/>
              </a:lnSpc>
            </a:pPr>
            <a:r>
              <a:rPr lang="zh-CN" altLang="en-US" sz="2800">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rPr>
              <a:t>（</a:t>
            </a:r>
            <a:r>
              <a:rPr lang="en-US" altLang="zh-CN" sz="2800">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rPr>
              <a:t>2022</a:t>
            </a:r>
            <a:r>
              <a:rPr lang="zh-CN" altLang="en-US" sz="2800">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rPr>
              <a:t>年新高考</a:t>
            </a:r>
            <a:r>
              <a:rPr lang="en-US" altLang="zh-CN" sz="2800">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rPr>
              <a:t>1</a:t>
            </a:r>
            <a:r>
              <a:rPr lang="zh-CN" altLang="en-US" sz="2800">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rPr>
              <a:t>卷）《江上》</a:t>
            </a:r>
            <a:endParaRPr lang="zh-CN" altLang="en-US" sz="2800" dirty="0">
              <a:solidFill>
                <a:srgbClr val="FF0000"/>
              </a:solidFill>
              <a:latin typeface="楷体" panose="02010609060101010101" charset="-122"/>
              <a:ea typeface="楷体" panose="02010609060101010101" charset="-122"/>
              <a:cs typeface="楷体" panose="02010609060101010101" charset="-122"/>
              <a:sym typeface="+mn-ea"/>
            </a:endParaRPr>
          </a:p>
          <a:p>
            <a:pPr fontAlgn="auto">
              <a:lnSpc>
                <a:spcPct val="100000"/>
              </a:lnSpc>
            </a:pPr>
            <a:r>
              <a:rPr lang="zh-CN" altLang="en-US" sz="2800" dirty="0">
                <a:latin typeface="楷体" panose="02010609060101010101" charset="-122"/>
                <a:ea typeface="楷体" panose="02010609060101010101" charset="-122"/>
                <a:cs typeface="楷体" panose="02010609060101010101" charset="-122"/>
                <a:sym typeface="+mn-ea"/>
              </a:rPr>
              <a:t>8．</a:t>
            </a:r>
            <a:r>
              <a:rPr lang="zh-CN" altLang="en-US" sz="2800" dirty="0">
                <a:solidFill>
                  <a:srgbClr val="FF0000"/>
                </a:solidFill>
                <a:latin typeface="楷体" panose="02010609060101010101" charset="-122"/>
                <a:ea typeface="楷体" panose="02010609060101010101" charset="-122"/>
                <a:cs typeface="楷体" panose="02010609060101010101" charset="-122"/>
                <a:sym typeface="+mn-ea"/>
              </a:rPr>
              <a:t>舟行江上</a:t>
            </a:r>
            <a:r>
              <a:rPr lang="zh-CN" altLang="en-US" sz="2800" dirty="0">
                <a:latin typeface="楷体" panose="02010609060101010101" charset="-122"/>
                <a:ea typeface="楷体" panose="02010609060101010101" charset="-122"/>
                <a:cs typeface="楷体" panose="02010609060101010101" charset="-122"/>
                <a:sym typeface="+mn-ea"/>
              </a:rPr>
              <a:t>，子胥的思绪随着</a:t>
            </a:r>
            <a:r>
              <a:rPr lang="zh-CN" altLang="en-US" sz="2800" dirty="0">
                <a:solidFill>
                  <a:srgbClr val="FF0000"/>
                </a:solidFill>
                <a:latin typeface="楷体" panose="02010609060101010101" charset="-122"/>
                <a:ea typeface="楷体" panose="02010609060101010101" charset="-122"/>
                <a:cs typeface="楷体" panose="02010609060101010101" charset="-122"/>
                <a:sym typeface="+mn-ea"/>
              </a:rPr>
              <a:t>他在江上的所见</a:t>
            </a:r>
            <a:r>
              <a:rPr lang="zh-CN" altLang="en-US" sz="2800" dirty="0">
                <a:gradFill>
                  <a:gsLst>
                    <a:gs pos="0">
                      <a:srgbClr val="007BD3"/>
                    </a:gs>
                    <a:gs pos="100000">
                      <a:srgbClr val="034373"/>
                    </a:gs>
                  </a:gsLst>
                  <a:lin scaled="0"/>
                </a:gradFill>
                <a:latin typeface="楷体" panose="02010609060101010101" charset="-122"/>
                <a:ea typeface="楷体" panose="02010609060101010101" charset="-122"/>
                <a:cs typeface="楷体" panose="02010609060101010101" charset="-122"/>
                <a:sym typeface="+mn-ea"/>
              </a:rPr>
              <a:t>所感</a:t>
            </a:r>
            <a:r>
              <a:rPr lang="zh-CN" altLang="en-US" sz="2800" dirty="0">
                <a:latin typeface="楷体" panose="02010609060101010101" charset="-122"/>
                <a:ea typeface="楷体" panose="02010609060101010101" charset="-122"/>
                <a:cs typeface="楷体" panose="02010609060101010101" charset="-122"/>
                <a:sym typeface="+mn-ea"/>
              </a:rPr>
              <a:t>而逐步生发展开。请结合文中相关部分简要分析。（6分）</a:t>
            </a:r>
            <a:endParaRPr lang="zh-CN" altLang="en-US" sz="2800" dirty="0">
              <a:latin typeface="楷体" panose="02010609060101010101" charset="-122"/>
              <a:ea typeface="楷体" panose="02010609060101010101" charset="-122"/>
              <a:cs typeface="楷体" panose="02010609060101010101" charset="-122"/>
            </a:endParaRPr>
          </a:p>
          <a:p>
            <a:pPr algn="l" fontAlgn="auto">
              <a:lnSpc>
                <a:spcPct val="100000"/>
              </a:lnSpc>
              <a:buClrTx/>
              <a:buSzTx/>
              <a:buFontTx/>
            </a:pPr>
            <a:r>
              <a:rPr lang="zh-CN" altLang="en-US" sz="2800">
                <a:solidFill>
                  <a:srgbClr val="FF0000"/>
                </a:solidFill>
                <a:latin typeface="楷体" panose="02010609060101010101" charset="-122"/>
                <a:ea typeface="楷体" panose="02010609060101010101" charset="-122"/>
                <a:cs typeface="楷体" panose="02010609060101010101" charset="-122"/>
                <a:sym typeface="+mn-ea"/>
              </a:rPr>
              <a:t>（2022年全国甲卷）《支队政委》</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pPr fontAlgn="auto">
              <a:lnSpc>
                <a:spcPct val="100000"/>
              </a:lnSpc>
            </a:pPr>
            <a:r>
              <a:rPr sz="2800" dirty="0">
                <a:latin typeface="楷体" panose="02010609060101010101" charset="-122"/>
                <a:ea typeface="楷体" panose="02010609060101010101" charset="-122"/>
                <a:cs typeface="楷体" panose="02010609060101010101" charset="-122"/>
                <a:sym typeface="+mn-ea"/>
              </a:rPr>
              <a:t>9. </a:t>
            </a:r>
            <a:r>
              <a:rPr sz="2800" dirty="0" err="1">
                <a:latin typeface="楷体" panose="02010609060101010101" charset="-122"/>
                <a:ea typeface="楷体" panose="02010609060101010101" charset="-122"/>
                <a:cs typeface="楷体" panose="02010609060101010101" charset="-122"/>
                <a:sym typeface="+mn-ea"/>
              </a:rPr>
              <a:t>这两个内容相近的文本文体不同，因而</a:t>
            </a:r>
            <a:r>
              <a:rPr sz="2800" dirty="0" err="1">
                <a:solidFill>
                  <a:srgbClr val="FF0000"/>
                </a:solidFill>
                <a:latin typeface="楷体" panose="02010609060101010101" charset="-122"/>
                <a:ea typeface="楷体" panose="02010609060101010101" charset="-122"/>
                <a:cs typeface="楷体" panose="02010609060101010101" charset="-122"/>
                <a:sym typeface="+mn-ea"/>
              </a:rPr>
              <a:t>艺术表现</a:t>
            </a:r>
            <a:r>
              <a:rPr sz="2800" dirty="0" err="1">
                <a:latin typeface="楷体" panose="02010609060101010101" charset="-122"/>
                <a:ea typeface="楷体" panose="02010609060101010101" charset="-122"/>
                <a:cs typeface="楷体" panose="02010609060101010101" charset="-122"/>
                <a:sym typeface="+mn-ea"/>
              </a:rPr>
              <a:t>也有</a:t>
            </a:r>
            <a:r>
              <a:rPr sz="2800" dirty="0" err="1">
                <a:solidFill>
                  <a:srgbClr val="FF0000"/>
                </a:solidFill>
                <a:latin typeface="楷体" panose="02010609060101010101" charset="-122"/>
                <a:ea typeface="楷体" panose="02010609060101010101" charset="-122"/>
                <a:cs typeface="楷体" panose="02010609060101010101" charset="-122"/>
                <a:sym typeface="+mn-ea"/>
              </a:rPr>
              <a:t>差异</a:t>
            </a:r>
            <a:r>
              <a:rPr sz="2800" dirty="0" err="1">
                <a:latin typeface="楷体" panose="02010609060101010101" charset="-122"/>
                <a:ea typeface="楷体" panose="02010609060101010101" charset="-122"/>
                <a:cs typeface="楷体" panose="02010609060101010101" charset="-122"/>
                <a:sym typeface="+mn-ea"/>
              </a:rPr>
              <a:t>。请比较并</a:t>
            </a:r>
            <a:r>
              <a:rPr sz="2800" dirty="0" err="1">
                <a:solidFill>
                  <a:srgbClr val="FF0000"/>
                </a:solidFill>
                <a:latin typeface="楷体" panose="02010609060101010101" charset="-122"/>
                <a:ea typeface="楷体" panose="02010609060101010101" charset="-122"/>
                <a:cs typeface="楷体" panose="02010609060101010101" charset="-122"/>
                <a:sym typeface="+mn-ea"/>
              </a:rPr>
              <a:t>简要分析</a:t>
            </a:r>
            <a:r>
              <a:rPr sz="2800" dirty="0">
                <a:latin typeface="楷体" panose="02010609060101010101" charset="-122"/>
                <a:ea typeface="楷体" panose="02010609060101010101" charset="-122"/>
                <a:cs typeface="楷体" panose="02010609060101010101" charset="-122"/>
                <a:sym typeface="+mn-ea"/>
              </a:rPr>
              <a:t>。（6分）</a:t>
            </a:r>
            <a:endParaRPr sz="2800" dirty="0">
              <a:latin typeface="楷体" panose="02010609060101010101" charset="-122"/>
              <a:ea typeface="楷体" panose="02010609060101010101" charset="-122"/>
              <a:cs typeface="楷体" panose="02010609060101010101" charset="-122"/>
              <a:sym typeface="+mn-ea"/>
            </a:endParaRPr>
          </a:p>
          <a:p>
            <a:pPr algn="l" fontAlgn="auto">
              <a:lnSpc>
                <a:spcPct val="100000"/>
              </a:lnSpc>
              <a:buClrTx/>
              <a:buSzTx/>
              <a:buFontTx/>
            </a:pPr>
            <a:r>
              <a:rPr lang="zh-CN" altLang="en-US" sz="2800">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rPr>
              <a:t>（2021年新高考1卷）《石门阵》</a:t>
            </a:r>
            <a:endParaRPr lang="zh-CN" altLang="en-US" sz="2800">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endParaRPr>
          </a:p>
          <a:p>
            <a:pPr fontAlgn="auto">
              <a:lnSpc>
                <a:spcPct val="100000"/>
              </a:lnSpc>
            </a:pPr>
            <a:r>
              <a:rPr lang="zh-CN" altLang="zh-CN" sz="2800">
                <a:latin typeface="楷体" panose="02010609060101010101" charset="-122"/>
                <a:ea typeface="楷体" panose="02010609060101010101" charset="-122"/>
                <a:cs typeface="楷体" panose="02010609060101010101" charset="-122"/>
                <a:sym typeface="宋体" panose="02010600030101010101" pitchFamily="2" charset="-122"/>
              </a:rPr>
              <a:t>8.王木匠讲石门阵时，</a:t>
            </a:r>
            <a:r>
              <a:rPr lang="zh-CN" altLang="zh-CN" sz="2800">
                <a:solidFill>
                  <a:srgbClr val="C10FAC"/>
                </a:solidFill>
                <a:latin typeface="楷体" panose="02010609060101010101" charset="-122"/>
                <a:ea typeface="楷体" panose="02010609060101010101" charset="-122"/>
                <a:cs typeface="楷体" panose="02010609060101010101" charset="-122"/>
                <a:sym typeface="宋体" panose="02010600030101010101" pitchFamily="2" charset="-122"/>
              </a:rPr>
              <a:t>多处</a:t>
            </a:r>
            <a:r>
              <a:rPr lang="zh-CN" altLang="zh-CN" sz="2800">
                <a:latin typeface="楷体" panose="02010609060101010101" charset="-122"/>
                <a:ea typeface="楷体" panose="02010609060101010101" charset="-122"/>
                <a:cs typeface="楷体" panose="02010609060101010101" charset="-122"/>
                <a:sym typeface="宋体" panose="02010600030101010101" pitchFamily="2" charset="-122"/>
              </a:rPr>
              <a:t>使用</a:t>
            </a:r>
            <a:r>
              <a:rPr lang="zh-CN" altLang="zh-CN" sz="2800">
                <a:solidFill>
                  <a:srgbClr val="0000FF"/>
                </a:solidFill>
                <a:latin typeface="楷体" panose="02010609060101010101" charset="-122"/>
                <a:ea typeface="楷体" panose="02010609060101010101" charset="-122"/>
                <a:cs typeface="楷体" panose="02010609060101010101" charset="-122"/>
                <a:sym typeface="宋体" panose="02010600030101010101" pitchFamily="2" charset="-122"/>
              </a:rPr>
              <a:t>反复手法</a:t>
            </a:r>
            <a:r>
              <a:rPr lang="zh-CN" altLang="zh-CN" sz="2800">
                <a:latin typeface="楷体" panose="02010609060101010101" charset="-122"/>
                <a:ea typeface="楷体" panose="02010609060101010101" charset="-122"/>
                <a:cs typeface="楷体" panose="02010609060101010101" charset="-122"/>
                <a:sym typeface="宋体" panose="02010600030101010101" pitchFamily="2" charset="-122"/>
              </a:rPr>
              <a:t>，这种</a:t>
            </a:r>
            <a:r>
              <a:rPr lang="zh-CN" altLang="zh-CN" sz="2800">
                <a:solidFill>
                  <a:srgbClr val="00B050"/>
                </a:solidFill>
                <a:latin typeface="楷体" panose="02010609060101010101" charset="-122"/>
                <a:ea typeface="楷体" panose="02010609060101010101" charset="-122"/>
                <a:cs typeface="楷体" panose="02010609060101010101" charset="-122"/>
                <a:sym typeface="宋体" panose="02010600030101010101" pitchFamily="2" charset="-122"/>
              </a:rPr>
              <a:t>讲述方法</a:t>
            </a:r>
            <a:r>
              <a:rPr lang="zh-CN" altLang="zh-CN" sz="2800">
                <a:latin typeface="楷体" panose="02010609060101010101" charset="-122"/>
                <a:ea typeface="楷体" panose="02010609060101010101" charset="-122"/>
                <a:cs typeface="楷体" panose="02010609060101010101" charset="-122"/>
                <a:sym typeface="宋体" panose="02010600030101010101" pitchFamily="2" charset="-122"/>
              </a:rPr>
              <a:t>有什么</a:t>
            </a:r>
            <a:r>
              <a:rPr lang="zh-CN" altLang="zh-CN" sz="2800">
                <a:solidFill>
                  <a:srgbClr val="FF0000"/>
                </a:solidFill>
                <a:latin typeface="楷体" panose="02010609060101010101" charset="-122"/>
                <a:ea typeface="楷体" panose="02010609060101010101" charset="-122"/>
                <a:cs typeface="楷体" panose="02010609060101010101" charset="-122"/>
                <a:sym typeface="宋体" panose="02010600030101010101" pitchFamily="2" charset="-122"/>
              </a:rPr>
              <a:t>效果</a:t>
            </a:r>
            <a:r>
              <a:rPr lang="zh-CN" altLang="zh-CN" sz="2800">
                <a:latin typeface="楷体" panose="02010609060101010101" charset="-122"/>
                <a:ea typeface="楷体" panose="02010609060101010101" charset="-122"/>
                <a:cs typeface="楷体" panose="02010609060101010101" charset="-122"/>
                <a:sym typeface="宋体" panose="02010600030101010101" pitchFamily="2" charset="-122"/>
              </a:rPr>
              <a:t>？</a:t>
            </a:r>
            <a:endParaRPr lang="zh-CN" altLang="zh-CN" sz="2800">
              <a:latin typeface="楷体" panose="02010609060101010101" charset="-122"/>
              <a:ea typeface="楷体" panose="02010609060101010101" charset="-122"/>
              <a:cs typeface="楷体" panose="02010609060101010101" charset="-122"/>
              <a:sym typeface="宋体" panose="02010600030101010101" pitchFamily="2" charset="-122"/>
            </a:endParaRPr>
          </a:p>
          <a:p>
            <a:pPr marL="0" algn="l" fontAlgn="auto">
              <a:lnSpc>
                <a:spcPct val="100000"/>
              </a:lnSpc>
              <a:buClrTx/>
              <a:buSzTx/>
              <a:buFontTx/>
              <a:buNone/>
            </a:pPr>
            <a:r>
              <a:rPr lang="zh-CN" altLang="en-US" sz="2800">
                <a:solidFill>
                  <a:srgbClr val="FF0000"/>
                </a:solidFill>
                <a:latin typeface="楷体" panose="02010609060101010101" charset="-122"/>
                <a:ea typeface="楷体" panose="02010609060101010101" charset="-122"/>
                <a:cs typeface="楷体" panose="02010609060101010101" charset="-122"/>
                <a:sym typeface="+mn-ea"/>
              </a:rPr>
              <a:t> （2020•新课标Ⅰ卷）《越野滑雪》</a:t>
            </a:r>
            <a:endParaRPr lang="zh-CN" altLang="en-US" sz="2800">
              <a:solidFill>
                <a:srgbClr val="FF0000"/>
              </a:solidFill>
              <a:latin typeface="楷体" panose="02010609060101010101" charset="-122"/>
              <a:ea typeface="楷体" panose="02010609060101010101" charset="-122"/>
              <a:cs typeface="楷体" panose="02010609060101010101" charset="-122"/>
            </a:endParaRPr>
          </a:p>
          <a:p>
            <a:pPr marL="0" indent="0" fontAlgn="auto">
              <a:lnSpc>
                <a:spcPct val="100000"/>
              </a:lnSpc>
              <a:buNone/>
            </a:pPr>
            <a:r>
              <a:rPr lang="en-US" sz="2800" dirty="0" err="1">
                <a:latin typeface="楷体" panose="02010609060101010101" charset="-122"/>
                <a:ea typeface="楷体" panose="02010609060101010101" charset="-122"/>
                <a:cs typeface="楷体" panose="02010609060101010101" charset="-122"/>
                <a:sym typeface="+mn-ea"/>
              </a:rPr>
              <a:t>8.</a:t>
            </a:r>
            <a:r>
              <a:rPr sz="2800" dirty="0" err="1">
                <a:latin typeface="楷体" panose="02010609060101010101" charset="-122"/>
                <a:ea typeface="楷体" panose="02010609060101010101" charset="-122"/>
                <a:cs typeface="楷体" panose="02010609060101010101" charset="-122"/>
                <a:sym typeface="+mn-ea"/>
              </a:rPr>
              <a:t>海明威的“冰山”理论将文学作品同冰山类比，他说：“冰山在海面移动很庄严宏伟，这是因为它只有八分之一露在水面上。”</a:t>
            </a:r>
            <a:r>
              <a:rPr sz="2800" dirty="0" err="1">
                <a:solidFill>
                  <a:srgbClr val="FF0000"/>
                </a:solidFill>
                <a:latin typeface="楷体" panose="02010609060101010101" charset="-122"/>
                <a:ea typeface="楷体" panose="02010609060101010101" charset="-122"/>
                <a:cs typeface="楷体" panose="02010609060101010101" charset="-122"/>
                <a:sym typeface="+mn-ea"/>
              </a:rPr>
              <a:t>本小说正是只描写了这露出水面的八分之一。</a:t>
            </a:r>
            <a:r>
              <a:rPr sz="2800" dirty="0" err="1">
                <a:latin typeface="楷体" panose="02010609060101010101" charset="-122"/>
                <a:ea typeface="楷体" panose="02010609060101010101" charset="-122"/>
                <a:cs typeface="楷体" panose="02010609060101010101" charset="-122"/>
                <a:sym typeface="+mn-ea"/>
              </a:rPr>
              <a:t>请据此简要说明本小说的</a:t>
            </a:r>
            <a:r>
              <a:rPr sz="2800" dirty="0" err="1">
                <a:solidFill>
                  <a:srgbClr val="FF0000"/>
                </a:solidFill>
                <a:latin typeface="楷体" panose="02010609060101010101" charset="-122"/>
                <a:ea typeface="楷体" panose="02010609060101010101" charset="-122"/>
                <a:cs typeface="楷体" panose="02010609060101010101" charset="-122"/>
                <a:sym typeface="+mn-ea"/>
              </a:rPr>
              <a:t>情节安排</a:t>
            </a:r>
            <a:r>
              <a:rPr sz="2800" dirty="0" err="1">
                <a:latin typeface="楷体" panose="02010609060101010101" charset="-122"/>
                <a:ea typeface="楷体" panose="02010609060101010101" charset="-122"/>
                <a:cs typeface="楷体" panose="02010609060101010101" charset="-122"/>
                <a:sym typeface="+mn-ea"/>
              </a:rPr>
              <a:t>及其</a:t>
            </a:r>
            <a:r>
              <a:rPr sz="2800" dirty="0" err="1">
                <a:solidFill>
                  <a:srgbClr val="FF0000"/>
                </a:solidFill>
                <a:latin typeface="楷体" panose="02010609060101010101" charset="-122"/>
                <a:ea typeface="楷体" panose="02010609060101010101" charset="-122"/>
                <a:cs typeface="楷体" panose="02010609060101010101" charset="-122"/>
                <a:sym typeface="+mn-ea"/>
              </a:rPr>
              <a:t>效果</a:t>
            </a:r>
            <a:r>
              <a:rPr sz="2800" dirty="0" err="1">
                <a:latin typeface="楷体" panose="02010609060101010101" charset="-122"/>
                <a:ea typeface="楷体" panose="02010609060101010101" charset="-122"/>
                <a:cs typeface="楷体" panose="02010609060101010101" charset="-122"/>
                <a:sym typeface="+mn-ea"/>
              </a:rPr>
              <a:t>。（6分）  </a:t>
            </a:r>
            <a:endParaRPr sz="2800" dirty="0" err="1">
              <a:latin typeface="楷体" panose="02010609060101010101" charset="-122"/>
              <a:ea typeface="楷体" panose="02010609060101010101" charset="-122"/>
              <a:cs typeface="楷体" panose="02010609060101010101" charset="-122"/>
              <a:sym typeface="+mn-ea"/>
            </a:endParaRPr>
          </a:p>
          <a:p>
            <a:pPr fontAlgn="auto">
              <a:lnSpc>
                <a:spcPct val="100000"/>
              </a:lnSpc>
            </a:pPr>
            <a:endParaRPr lang="zh-CN" altLang="en-US" sz="2400">
              <a:latin typeface="Calibri" panose="020F0502020204030204" charset="0"/>
              <a:ea typeface="宋体" panose="02010600030101010101" pitchFamily="2" charset="-122"/>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08940" y="328930"/>
            <a:ext cx="11579225" cy="5292725"/>
          </a:xfrm>
          <a:prstGeom prst="rect">
            <a:avLst/>
          </a:prstGeom>
          <a:noFill/>
        </p:spPr>
        <p:txBody>
          <a:bodyPr wrap="square" rtlCol="0" anchor="t">
            <a:spAutoFit/>
          </a:bodyPr>
          <a:p>
            <a:pPr fontAlgn="auto">
              <a:lnSpc>
                <a:spcPct val="100000"/>
              </a:lnSpc>
            </a:pPr>
            <a:r>
              <a:rPr lang="zh-CN" altLang="en-US" sz="3200" b="1">
                <a:solidFill>
                  <a:srgbClr val="FF0000"/>
                </a:solidFill>
                <a:latin typeface="楷体" panose="02010609060101010101" charset="-122"/>
                <a:ea typeface="楷体" panose="02010609060101010101" charset="-122"/>
                <a:cs typeface="楷体" panose="02010609060101010101" charset="-122"/>
                <a:sym typeface="+mn-ea"/>
              </a:rPr>
              <a:t>2019年全国卷I 鲁迅《理水》</a:t>
            </a:r>
            <a:endParaRPr lang="zh-CN" altLang="en-US" sz="3200" b="1">
              <a:solidFill>
                <a:srgbClr val="FF0000"/>
              </a:solidFill>
              <a:latin typeface="楷体" panose="02010609060101010101" charset="-122"/>
              <a:ea typeface="楷体" panose="02010609060101010101" charset="-122"/>
              <a:cs typeface="楷体" panose="02010609060101010101" charset="-122"/>
              <a:sym typeface="+mn-ea"/>
            </a:endParaRPr>
          </a:p>
          <a:p>
            <a:pPr marL="0" indent="0" fontAlgn="auto">
              <a:lnSpc>
                <a:spcPct val="100000"/>
              </a:lnSpc>
              <a:buNone/>
            </a:pPr>
            <a:r>
              <a:rPr lang="en-US" altLang="zh-CN" sz="3200" dirty="0">
                <a:latin typeface="楷体" panose="02010609060101010101" charset="-122"/>
                <a:ea typeface="楷体" panose="02010609060101010101" charset="-122"/>
                <a:cs typeface="楷体" panose="02010609060101010101" charset="-122"/>
                <a:sym typeface="+mn-ea"/>
              </a:rPr>
              <a:t>《</a:t>
            </a:r>
            <a:r>
              <a:rPr lang="en-US" altLang="zh-CN" sz="3200" dirty="0" err="1">
                <a:latin typeface="楷体" panose="02010609060101010101" charset="-122"/>
                <a:ea typeface="楷体" panose="02010609060101010101" charset="-122"/>
                <a:cs typeface="楷体" panose="02010609060101010101" charset="-122"/>
                <a:sym typeface="+mn-ea"/>
              </a:rPr>
              <a:t>理水》是鲁迅小说集《故事新编》中的一篇，请从“</a:t>
            </a:r>
            <a:r>
              <a:rPr lang="en-US" altLang="zh-CN" sz="3200" dirty="0" err="1">
                <a:solidFill>
                  <a:srgbClr val="FF0000"/>
                </a:solidFill>
                <a:latin typeface="楷体" panose="02010609060101010101" charset="-122"/>
                <a:ea typeface="楷体" panose="02010609060101010101" charset="-122"/>
                <a:cs typeface="楷体" panose="02010609060101010101" charset="-122"/>
                <a:sym typeface="+mn-ea"/>
              </a:rPr>
              <a:t>故事</a:t>
            </a:r>
            <a:r>
              <a:rPr lang="en-US" altLang="zh-CN" sz="3200" dirty="0" err="1">
                <a:latin typeface="楷体" panose="02010609060101010101" charset="-122"/>
                <a:ea typeface="楷体" panose="02010609060101010101" charset="-122"/>
                <a:cs typeface="楷体" panose="02010609060101010101" charset="-122"/>
                <a:sym typeface="+mn-ea"/>
              </a:rPr>
              <a:t>”与“</a:t>
            </a:r>
            <a:r>
              <a:rPr lang="en-US" altLang="zh-CN" sz="3200" dirty="0" err="1">
                <a:solidFill>
                  <a:srgbClr val="FF0000"/>
                </a:solidFill>
                <a:latin typeface="楷体" panose="02010609060101010101" charset="-122"/>
                <a:ea typeface="楷体" panose="02010609060101010101" charset="-122"/>
                <a:cs typeface="楷体" panose="02010609060101010101" charset="-122"/>
                <a:sym typeface="+mn-ea"/>
              </a:rPr>
              <a:t>新编</a:t>
            </a:r>
            <a:r>
              <a:rPr lang="en-US" altLang="zh-CN" sz="3200" dirty="0" err="1">
                <a:latin typeface="楷体" panose="02010609060101010101" charset="-122"/>
                <a:ea typeface="楷体" panose="02010609060101010101" charset="-122"/>
                <a:cs typeface="楷体" panose="02010609060101010101" charset="-122"/>
                <a:sym typeface="+mn-ea"/>
              </a:rPr>
              <a:t>”的角度简析本文的基本特征</a:t>
            </a:r>
            <a:r>
              <a:rPr lang="en-US" altLang="zh-CN" sz="3200" dirty="0">
                <a:latin typeface="楷体" panose="02010609060101010101" charset="-122"/>
                <a:ea typeface="楷体" panose="02010609060101010101" charset="-122"/>
                <a:cs typeface="楷体" panose="02010609060101010101" charset="-122"/>
                <a:sym typeface="+mn-ea"/>
              </a:rPr>
              <a:t>。(6分)  </a:t>
            </a:r>
            <a:endParaRPr lang="en-US" altLang="zh-CN" sz="3200" dirty="0">
              <a:latin typeface="楷体" panose="02010609060101010101" charset="-122"/>
              <a:ea typeface="楷体" panose="02010609060101010101" charset="-122"/>
              <a:cs typeface="楷体" panose="02010609060101010101" charset="-122"/>
              <a:sym typeface="+mn-ea"/>
            </a:endParaRPr>
          </a:p>
          <a:p>
            <a:pPr marL="0" indent="0" fontAlgn="auto">
              <a:lnSpc>
                <a:spcPct val="100000"/>
              </a:lnSpc>
              <a:buNone/>
            </a:pPr>
            <a:endParaRPr lang="en-US" altLang="zh-CN" sz="3200" dirty="0">
              <a:latin typeface="楷体" panose="02010609060101010101" charset="-122"/>
              <a:ea typeface="楷体" panose="02010609060101010101" charset="-122"/>
              <a:cs typeface="楷体" panose="02010609060101010101" charset="-122"/>
              <a:sym typeface="+mn-ea"/>
            </a:endParaRPr>
          </a:p>
          <a:p>
            <a:pPr fontAlgn="auto">
              <a:lnSpc>
                <a:spcPct val="100000"/>
              </a:lnSpc>
            </a:pPr>
            <a:r>
              <a:rPr lang="zh-CN" altLang="en-US" sz="3200" b="1">
                <a:solidFill>
                  <a:srgbClr val="FF0000"/>
                </a:solidFill>
                <a:latin typeface="楷体" panose="02010609060101010101" charset="-122"/>
                <a:ea typeface="楷体" panose="02010609060101010101" charset="-122"/>
                <a:cs typeface="楷体" panose="02010609060101010101" charset="-122"/>
                <a:sym typeface="+mn-ea"/>
              </a:rPr>
              <a:t>2018年《赵一曼女士》</a:t>
            </a:r>
            <a:endParaRPr lang="zh-CN" altLang="en-US" sz="3200" b="1">
              <a:solidFill>
                <a:srgbClr val="FF0000"/>
              </a:solidFill>
              <a:latin typeface="楷体" panose="02010609060101010101" charset="-122"/>
              <a:ea typeface="楷体" panose="02010609060101010101" charset="-122"/>
              <a:cs typeface="楷体" panose="02010609060101010101" charset="-122"/>
            </a:endParaRPr>
          </a:p>
          <a:p>
            <a:pPr fontAlgn="auto">
              <a:lnSpc>
                <a:spcPct val="100000"/>
              </a:lnSpc>
            </a:pPr>
            <a:r>
              <a:rPr lang="en-US" altLang="zh-CN" sz="3200" dirty="0" err="1">
                <a:latin typeface="楷体" panose="02010609060101010101" charset="-122"/>
                <a:ea typeface="楷体" panose="02010609060101010101" charset="-122"/>
                <a:cs typeface="楷体" panose="02010609060101010101" charset="-122"/>
                <a:sym typeface="+mn-ea"/>
              </a:rPr>
              <a:t>小说中</a:t>
            </a:r>
            <a:r>
              <a:rPr lang="en-US" altLang="zh-CN" sz="3200" dirty="0" err="1">
                <a:solidFill>
                  <a:srgbClr val="FF0000"/>
                </a:solidFill>
                <a:latin typeface="楷体" panose="02010609060101010101" charset="-122"/>
                <a:ea typeface="楷体" panose="02010609060101010101" charset="-122"/>
                <a:cs typeface="楷体" panose="02010609060101010101" charset="-122"/>
                <a:sym typeface="+mn-ea"/>
              </a:rPr>
              <a:t>历史</a:t>
            </a:r>
            <a:r>
              <a:rPr lang="en-US" altLang="zh-CN" sz="3200" dirty="0" err="1">
                <a:latin typeface="楷体" panose="02010609060101010101" charset="-122"/>
                <a:ea typeface="楷体" panose="02010609060101010101" charset="-122"/>
                <a:cs typeface="楷体" panose="02010609060101010101" charset="-122"/>
                <a:sym typeface="+mn-ea"/>
              </a:rPr>
              <a:t>与</a:t>
            </a:r>
            <a:r>
              <a:rPr lang="en-US" altLang="zh-CN" sz="3200" dirty="0" err="1">
                <a:solidFill>
                  <a:srgbClr val="FF0000"/>
                </a:solidFill>
                <a:latin typeface="楷体" panose="02010609060101010101" charset="-122"/>
                <a:ea typeface="楷体" panose="02010609060101010101" charset="-122"/>
                <a:cs typeface="楷体" panose="02010609060101010101" charset="-122"/>
                <a:sym typeface="+mn-ea"/>
              </a:rPr>
              <a:t>现实</a:t>
            </a:r>
            <a:r>
              <a:rPr lang="en-US" altLang="zh-CN" sz="3200" dirty="0" err="1">
                <a:latin typeface="楷体" panose="02010609060101010101" charset="-122"/>
                <a:ea typeface="楷体" panose="02010609060101010101" charset="-122"/>
                <a:cs typeface="楷体" panose="02010609060101010101" charset="-122"/>
                <a:sym typeface="+mn-ea"/>
              </a:rPr>
              <a:t>交织穿插,这种叙述方式有哪些好处?请结合作品简要分析</a:t>
            </a:r>
            <a:r>
              <a:rPr lang="en-US" altLang="zh-CN" sz="3200" dirty="0">
                <a:latin typeface="楷体" panose="02010609060101010101" charset="-122"/>
                <a:ea typeface="楷体" panose="02010609060101010101" charset="-122"/>
                <a:cs typeface="楷体" panose="02010609060101010101" charset="-122"/>
                <a:sym typeface="+mn-ea"/>
              </a:rPr>
              <a:t>。(6分)    </a:t>
            </a:r>
            <a:endParaRPr lang="en-US" altLang="zh-CN" sz="3200" dirty="0">
              <a:latin typeface="楷体" panose="02010609060101010101" charset="-122"/>
              <a:ea typeface="楷体" panose="02010609060101010101" charset="-122"/>
              <a:cs typeface="楷体" panose="02010609060101010101" charset="-122"/>
              <a:sym typeface="+mn-ea"/>
            </a:endParaRPr>
          </a:p>
          <a:p>
            <a:pPr fontAlgn="auto">
              <a:lnSpc>
                <a:spcPct val="100000"/>
              </a:lnSpc>
            </a:pPr>
            <a:endParaRPr lang="en-US" altLang="zh-CN" sz="3200" dirty="0">
              <a:latin typeface="楷体" panose="02010609060101010101" charset="-122"/>
              <a:ea typeface="楷体" panose="02010609060101010101" charset="-122"/>
              <a:cs typeface="楷体" panose="02010609060101010101" charset="-122"/>
              <a:sym typeface="+mn-ea"/>
            </a:endParaRPr>
          </a:p>
          <a:p>
            <a:pPr algn="l" fontAlgn="auto">
              <a:lnSpc>
                <a:spcPct val="100000"/>
              </a:lnSpc>
              <a:buClrTx/>
              <a:buSzTx/>
              <a:buFontTx/>
            </a:pPr>
            <a:r>
              <a:rPr lang="zh-CN" altLang="en-US" sz="3200" b="1">
                <a:solidFill>
                  <a:srgbClr val="FF0000"/>
                </a:solidFill>
                <a:latin typeface="楷体" panose="02010609060101010101" charset="-122"/>
                <a:ea typeface="楷体" panose="02010609060101010101" charset="-122"/>
                <a:cs typeface="楷体" panose="02010609060101010101" charset="-122"/>
                <a:sym typeface="+mn-ea"/>
              </a:rPr>
              <a:t> (2018·全国Ⅲ)《微纪元(节选)》</a:t>
            </a:r>
            <a:endParaRPr lang="zh-CN" altLang="en-US" sz="3200" b="1">
              <a:solidFill>
                <a:srgbClr val="FF0000"/>
              </a:solidFill>
              <a:latin typeface="楷体" panose="02010609060101010101" charset="-122"/>
              <a:ea typeface="楷体" panose="02010609060101010101" charset="-122"/>
              <a:cs typeface="楷体" panose="02010609060101010101" charset="-122"/>
              <a:sym typeface="+mn-ea"/>
            </a:endParaRPr>
          </a:p>
          <a:p>
            <a:pPr fontAlgn="auto">
              <a:lnSpc>
                <a:spcPct val="100000"/>
              </a:lnSpc>
            </a:pPr>
            <a:r>
              <a:rPr lang="en-US" altLang="zh-CN" sz="3200" dirty="0">
                <a:latin typeface="楷体" panose="02010609060101010101" charset="-122"/>
                <a:ea typeface="楷体" panose="02010609060101010101" charset="-122"/>
                <a:cs typeface="楷体" panose="02010609060101010101" charset="-122"/>
                <a:sym typeface="+mn-ea"/>
              </a:rPr>
              <a:t> 结合本文，谈谈科幻小说中“</a:t>
            </a:r>
            <a:r>
              <a:rPr lang="en-US" altLang="zh-CN" sz="3200" dirty="0">
                <a:solidFill>
                  <a:srgbClr val="FF0000"/>
                </a:solidFill>
                <a:latin typeface="楷体" panose="02010609060101010101" charset="-122"/>
                <a:ea typeface="楷体" panose="02010609060101010101" charset="-122"/>
                <a:cs typeface="楷体" panose="02010609060101010101" charset="-122"/>
                <a:sym typeface="+mn-ea"/>
              </a:rPr>
              <a:t>科学</a:t>
            </a:r>
            <a:r>
              <a:rPr lang="en-US" altLang="zh-CN" sz="3200" dirty="0">
                <a:latin typeface="楷体" panose="02010609060101010101" charset="-122"/>
                <a:ea typeface="楷体" panose="02010609060101010101" charset="-122"/>
                <a:cs typeface="楷体" panose="02010609060101010101" charset="-122"/>
                <a:sym typeface="+mn-ea"/>
              </a:rPr>
              <a:t>”与“</a:t>
            </a:r>
            <a:r>
              <a:rPr lang="en-US" altLang="zh-CN" sz="3200" dirty="0">
                <a:solidFill>
                  <a:srgbClr val="FF0000"/>
                </a:solidFill>
                <a:latin typeface="楷体" panose="02010609060101010101" charset="-122"/>
                <a:ea typeface="楷体" panose="02010609060101010101" charset="-122"/>
                <a:cs typeface="楷体" panose="02010609060101010101" charset="-122"/>
                <a:sym typeface="+mn-ea"/>
              </a:rPr>
              <a:t>幻想</a:t>
            </a:r>
            <a:r>
              <a:rPr lang="en-US" altLang="zh-CN" sz="3200" dirty="0">
                <a:latin typeface="楷体" panose="02010609060101010101" charset="-122"/>
                <a:ea typeface="楷体" panose="02010609060101010101" charset="-122"/>
                <a:cs typeface="楷体" panose="02010609060101010101" charset="-122"/>
                <a:sym typeface="+mn-ea"/>
              </a:rPr>
              <a:t>”的关系。</a:t>
            </a:r>
            <a:endParaRPr lang="en-US" altLang="zh-CN" sz="3200" dirty="0">
              <a:latin typeface="楷体" panose="02010609060101010101" charset="-122"/>
              <a:ea typeface="楷体" panose="02010609060101010101" charset="-122"/>
              <a:cs typeface="楷体" panose="02010609060101010101" charset="-122"/>
              <a:sym typeface="+mn-ea"/>
            </a:endParaRPr>
          </a:p>
          <a:p>
            <a:pPr fontAlgn="auto">
              <a:lnSpc>
                <a:spcPct val="100000"/>
              </a:lnSpc>
            </a:pPr>
            <a:endParaRPr lang="zh-CN" altLang="en-US"/>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245110" y="96520"/>
            <a:ext cx="11701145" cy="6000750"/>
          </a:xfrm>
          <a:prstGeom prst="rect">
            <a:avLst/>
          </a:prstGeom>
          <a:noFill/>
        </p:spPr>
        <p:txBody>
          <a:bodyPr wrap="square" rtlCol="0">
            <a:spAutoFit/>
          </a:bodyPr>
          <a:p>
            <a:r>
              <a:rPr lang="zh-CN" altLang="en-US" sz="3200" b="1">
                <a:latin typeface="楷体" panose="02010609060101010101" charset="-122"/>
                <a:ea typeface="楷体" panose="02010609060101010101" charset="-122"/>
                <a:cs typeface="楷体" panose="02010609060101010101" charset="-122"/>
              </a:rPr>
              <a:t>旧题重读：</a:t>
            </a:r>
            <a:endParaRPr lang="zh-CN" altLang="en-US" sz="3200" b="1">
              <a:latin typeface="楷体" panose="02010609060101010101" charset="-122"/>
              <a:ea typeface="楷体" panose="02010609060101010101" charset="-122"/>
              <a:cs typeface="楷体" panose="02010609060101010101" charset="-122"/>
            </a:endParaRPr>
          </a:p>
          <a:p>
            <a:r>
              <a:rPr lang="en-US" altLang="zh-CN" sz="3200">
                <a:solidFill>
                  <a:srgbClr val="FF0000"/>
                </a:solidFill>
                <a:latin typeface="楷体" panose="02010609060101010101" charset="-122"/>
                <a:ea typeface="楷体" panose="02010609060101010101" charset="-122"/>
                <a:cs typeface="楷体" panose="02010609060101010101" charset="-122"/>
              </a:rPr>
              <a:t>12</a:t>
            </a:r>
            <a:r>
              <a:rPr lang="zh-CN" altLang="en-US" sz="3200">
                <a:solidFill>
                  <a:srgbClr val="FF0000"/>
                </a:solidFill>
                <a:latin typeface="楷体" panose="02010609060101010101" charset="-122"/>
                <a:ea typeface="楷体" panose="02010609060101010101" charset="-122"/>
                <a:cs typeface="楷体" panose="02010609060101010101" charset="-122"/>
              </a:rPr>
              <a:t>月六校联考《十八岁的李响》</a:t>
            </a:r>
            <a:endParaRPr lang="zh-CN" altLang="en-US" sz="3200">
              <a:solidFill>
                <a:srgbClr val="FF0000"/>
              </a:solidFill>
              <a:latin typeface="楷体" panose="02010609060101010101" charset="-122"/>
              <a:ea typeface="楷体" panose="02010609060101010101" charset="-122"/>
              <a:cs typeface="楷体" panose="02010609060101010101" charset="-122"/>
            </a:endParaRPr>
          </a:p>
          <a:p>
            <a:r>
              <a:rPr lang="zh-CN" altLang="en-US" sz="3200">
                <a:latin typeface="楷体" panose="02010609060101010101" charset="-122"/>
                <a:ea typeface="楷体" panose="02010609060101010101" charset="-122"/>
                <a:cs typeface="楷体" panose="02010609060101010101" charset="-122"/>
              </a:rPr>
              <a:t>8. 本文荣获“南泥湾杯”全国征文大赛一等奖，请结合文本从</a:t>
            </a:r>
            <a:r>
              <a:rPr lang="zh-CN" altLang="en-US" sz="3200">
                <a:solidFill>
                  <a:srgbClr val="FF0000"/>
                </a:solidFill>
                <a:latin typeface="楷体" panose="02010609060101010101" charset="-122"/>
                <a:ea typeface="楷体" panose="02010609060101010101" charset="-122"/>
                <a:cs typeface="楷体" panose="02010609060101010101" charset="-122"/>
              </a:rPr>
              <a:t>构思</a:t>
            </a:r>
            <a:r>
              <a:rPr lang="zh-CN" altLang="en-US" sz="3200">
                <a:latin typeface="楷体" panose="02010609060101010101" charset="-122"/>
                <a:ea typeface="楷体" panose="02010609060101010101" charset="-122"/>
                <a:cs typeface="楷体" panose="02010609060101010101" charset="-122"/>
              </a:rPr>
              <a:t>和</a:t>
            </a:r>
            <a:r>
              <a:rPr lang="zh-CN" altLang="en-US" sz="3200">
                <a:solidFill>
                  <a:srgbClr val="FF0000"/>
                </a:solidFill>
                <a:latin typeface="楷体" panose="02010609060101010101" charset="-122"/>
                <a:ea typeface="楷体" panose="02010609060101010101" charset="-122"/>
                <a:cs typeface="楷体" panose="02010609060101010101" charset="-122"/>
              </a:rPr>
              <a:t>主题</a:t>
            </a:r>
            <a:r>
              <a:rPr lang="zh-CN" altLang="en-US" sz="3200">
                <a:latin typeface="楷体" panose="02010609060101010101" charset="-122"/>
                <a:ea typeface="楷体" panose="02010609060101010101" charset="-122"/>
                <a:cs typeface="楷体" panose="02010609060101010101" charset="-122"/>
              </a:rPr>
              <a:t>两方面分析小说获奖原因。（4分）</a:t>
            </a:r>
            <a:endParaRPr lang="zh-CN" altLang="en-US" sz="3200">
              <a:latin typeface="楷体" panose="02010609060101010101" charset="-122"/>
              <a:ea typeface="楷体" panose="02010609060101010101" charset="-122"/>
              <a:cs typeface="楷体" panose="02010609060101010101" charset="-122"/>
            </a:endParaRPr>
          </a:p>
          <a:p>
            <a:endParaRPr lang="zh-CN" altLang="en-US" sz="3200">
              <a:latin typeface="楷体" panose="02010609060101010101" charset="-122"/>
              <a:ea typeface="楷体" panose="02010609060101010101" charset="-122"/>
              <a:cs typeface="楷体" panose="02010609060101010101" charset="-122"/>
            </a:endParaRPr>
          </a:p>
          <a:p>
            <a:r>
              <a:rPr lang="en-US" altLang="zh-CN" sz="3200">
                <a:solidFill>
                  <a:srgbClr val="FF0000"/>
                </a:solidFill>
                <a:latin typeface="楷体" panose="02010609060101010101" charset="-122"/>
                <a:ea typeface="楷体" panose="02010609060101010101" charset="-122"/>
                <a:cs typeface="楷体" panose="02010609060101010101" charset="-122"/>
                <a:sym typeface="+mn-ea"/>
              </a:rPr>
              <a:t>T8联考《辩才禅师》</a:t>
            </a:r>
            <a:endParaRPr lang="en-US" altLang="zh-CN" sz="3200">
              <a:solidFill>
                <a:srgbClr val="FF0000"/>
              </a:solidFill>
              <a:latin typeface="楷体" panose="02010609060101010101" charset="-122"/>
              <a:ea typeface="楷体" panose="02010609060101010101" charset="-122"/>
              <a:cs typeface="楷体" panose="02010609060101010101" charset="-122"/>
              <a:sym typeface="+mn-ea"/>
            </a:endParaRPr>
          </a:p>
          <a:p>
            <a:r>
              <a:rPr lang="zh-CN" altLang="en-US" sz="3200">
                <a:latin typeface="楷体" panose="02010609060101010101" charset="-122"/>
                <a:ea typeface="楷体" panose="02010609060101010101" charset="-122"/>
                <a:cs typeface="楷体" panose="02010609060101010101" charset="-122"/>
                <a:sym typeface="+mn-ea"/>
              </a:rPr>
              <a:t>8.这篇小说采用了</a:t>
            </a:r>
            <a:r>
              <a:rPr lang="zh-CN" altLang="en-US" sz="3200">
                <a:solidFill>
                  <a:srgbClr val="FF0000"/>
                </a:solidFill>
                <a:latin typeface="楷体" panose="02010609060101010101" charset="-122"/>
                <a:ea typeface="楷体" panose="02010609060101010101" charset="-122"/>
                <a:cs typeface="楷体" panose="02010609060101010101" charset="-122"/>
                <a:sym typeface="+mn-ea"/>
              </a:rPr>
              <a:t>明暗线交织的写法</a:t>
            </a:r>
            <a:r>
              <a:rPr lang="zh-CN" altLang="en-US" sz="3200">
                <a:latin typeface="楷体" panose="02010609060101010101" charset="-122"/>
                <a:ea typeface="楷体" panose="02010609060101010101" charset="-122"/>
                <a:cs typeface="楷体" panose="02010609060101010101" charset="-122"/>
                <a:sym typeface="+mn-ea"/>
              </a:rPr>
              <a:t>,请结合文本简要分析这一写法的好处。(6分)</a:t>
            </a:r>
            <a:endParaRPr lang="zh-CN" altLang="en-US" sz="3200">
              <a:latin typeface="楷体" panose="02010609060101010101" charset="-122"/>
              <a:ea typeface="楷体" panose="02010609060101010101" charset="-122"/>
              <a:cs typeface="楷体" panose="02010609060101010101" charset="-122"/>
              <a:sym typeface="+mn-ea"/>
            </a:endParaRPr>
          </a:p>
          <a:p>
            <a:endParaRPr lang="zh-CN" altLang="en-US" sz="3200">
              <a:latin typeface="楷体" panose="02010609060101010101" charset="-122"/>
              <a:ea typeface="楷体" panose="02010609060101010101" charset="-122"/>
              <a:cs typeface="楷体" panose="02010609060101010101" charset="-122"/>
            </a:endParaRPr>
          </a:p>
          <a:p>
            <a:pPr algn="l">
              <a:buClrTx/>
              <a:buSzTx/>
              <a:buFontTx/>
            </a:pPr>
            <a:r>
              <a:rPr lang="en-US" altLang="zh-CN" sz="3200">
                <a:solidFill>
                  <a:srgbClr val="FF0000"/>
                </a:solidFill>
                <a:latin typeface="楷体" panose="02010609060101010101" charset="-122"/>
                <a:ea typeface="楷体" panose="02010609060101010101" charset="-122"/>
                <a:cs typeface="楷体" panose="02010609060101010101" charset="-122"/>
              </a:rPr>
              <a:t>南京盐城上学期期末《无声的歌》</a:t>
            </a:r>
            <a:endParaRPr lang="en-US" altLang="zh-CN" sz="3200">
              <a:solidFill>
                <a:srgbClr val="FF0000"/>
              </a:solidFill>
              <a:latin typeface="楷体" panose="02010609060101010101" charset="-122"/>
              <a:ea typeface="楷体" panose="02010609060101010101" charset="-122"/>
              <a:cs typeface="楷体" panose="02010609060101010101" charset="-122"/>
            </a:endParaRPr>
          </a:p>
          <a:p>
            <a:r>
              <a:rPr lang="zh-CN" sz="3200">
                <a:solidFill>
                  <a:srgbClr val="000000"/>
                </a:solidFill>
                <a:latin typeface="楷体" panose="02010609060101010101" charset="-122"/>
                <a:ea typeface="楷体" panose="02010609060101010101" charset="-122"/>
                <a:cs typeface="楷体" panose="02010609060101010101" charset="-122"/>
                <a:sym typeface="+mn-ea"/>
              </a:rPr>
              <a:t>9．这篇小说</a:t>
            </a:r>
            <a:r>
              <a:rPr lang="zh-CN" sz="3200">
                <a:solidFill>
                  <a:srgbClr val="FF0000"/>
                </a:solidFill>
                <a:latin typeface="楷体" panose="02010609060101010101" charset="-122"/>
                <a:ea typeface="楷体" panose="02010609060101010101" charset="-122"/>
                <a:cs typeface="楷体" panose="02010609060101010101" charset="-122"/>
                <a:sym typeface="+mn-ea"/>
              </a:rPr>
              <a:t>时空多次转换，叙述却紧凑有序</a:t>
            </a:r>
            <a:r>
              <a:rPr lang="zh-CN" altLang="en-US" sz="3200">
                <a:latin typeface="楷体" panose="02010609060101010101" charset="-122"/>
                <a:ea typeface="楷体" panose="02010609060101010101" charset="-122"/>
                <a:cs typeface="楷体" panose="02010609060101010101" charset="-122"/>
                <a:sym typeface="+mn-ea"/>
              </a:rPr>
              <a:t>，请结合文本简析原因。（6分）</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custDataLst>
              <p:tags r:id="rId1"/>
            </p:custDataLst>
          </p:nvPr>
        </p:nvSpPr>
        <p:spPr>
          <a:xfrm>
            <a:off x="114300" y="157480"/>
            <a:ext cx="11734800" cy="2519680"/>
          </a:xfrm>
        </p:spPr>
        <p:txBody>
          <a:bodyPr>
            <a:normAutofit fontScale="25000" lnSpcReduction="20000"/>
          </a:bodyPr>
          <a:lstStyle/>
          <a:p>
            <a:pPr algn="l" fontAlgn="auto">
              <a:lnSpc>
                <a:spcPct val="130000"/>
              </a:lnSpc>
              <a:spcBef>
                <a:spcPct val="0"/>
              </a:spcBef>
              <a:spcAft>
                <a:spcPts val="1000"/>
              </a:spcAft>
              <a:buFont typeface="Arial" panose="020B0604020202020204" pitchFamily="34" charset="0"/>
              <a:buNone/>
            </a:pPr>
            <a:r>
              <a:rPr lang="zh-CN" altLang="en-US" sz="9600" b="1" spc="150" dirty="0">
                <a:solidFill>
                  <a:srgbClr val="C00000"/>
                </a:solidFill>
                <a:latin typeface="方正粗黑宋简体" panose="02000000000000000000" charset="-122"/>
                <a:ea typeface="方正粗黑宋简体" panose="02000000000000000000" charset="-122"/>
                <a:cs typeface="楷体" panose="02010609060101010101" charset="-122"/>
                <a:sym typeface="微软雅黑" panose="020B0503020204020204" pitchFamily="34" charset="-122"/>
              </a:rPr>
              <a:t>考点解说：</a:t>
            </a:r>
            <a:endParaRPr sz="9600" b="1" dirty="0">
              <a:solidFill>
                <a:srgbClr val="C00000"/>
              </a:solidFill>
              <a:highlight>
                <a:srgbClr val="FFFF00"/>
              </a:highlight>
              <a:latin typeface="楷体" panose="02010609060101010101" charset="-122"/>
              <a:ea typeface="楷体" panose="02010609060101010101" charset="-122"/>
              <a:cs typeface="楷体" panose="02010609060101010101" charset="-122"/>
              <a:sym typeface="+mn-ea"/>
            </a:endParaRPr>
          </a:p>
          <a:p>
            <a:pPr marL="0" indent="0" algn="l" fontAlgn="auto">
              <a:lnSpc>
                <a:spcPct val="150000"/>
              </a:lnSpc>
              <a:buNone/>
            </a:pPr>
            <a:r>
              <a:rPr lang="en-US" sz="9600" b="1" dirty="0">
                <a:latin typeface="楷体" panose="02010609060101010101" charset="-122"/>
                <a:ea typeface="楷体" panose="02010609060101010101" charset="-122"/>
                <a:cs typeface="楷体" panose="02010609060101010101" charset="-122"/>
                <a:sym typeface="+mn-ea"/>
              </a:rPr>
              <a:t>    </a:t>
            </a:r>
            <a:r>
              <a:rPr sz="9600" b="1" dirty="0">
                <a:solidFill>
                  <a:schemeClr val="tx1"/>
                </a:solidFill>
                <a:latin typeface="楷体" panose="02010609060101010101" charset="-122"/>
                <a:ea typeface="楷体" panose="02010609060101010101" charset="-122"/>
                <a:cs typeface="楷体" panose="02010609060101010101" charset="-122"/>
                <a:sym typeface="+mn-ea"/>
              </a:rPr>
              <a:t>“</a:t>
            </a:r>
            <a:r>
              <a:rPr sz="9600" b="1" dirty="0" err="1">
                <a:solidFill>
                  <a:schemeClr val="tx1"/>
                </a:solidFill>
                <a:latin typeface="楷体" panose="02010609060101010101" charset="-122"/>
                <a:ea typeface="楷体" panose="02010609060101010101" charset="-122"/>
                <a:cs typeface="楷体" panose="02010609060101010101" charset="-122"/>
                <a:sym typeface="+mn-ea"/>
              </a:rPr>
              <a:t>交织式</a:t>
            </a:r>
            <a:r>
              <a:rPr sz="9600" b="1" dirty="0">
                <a:solidFill>
                  <a:schemeClr val="tx1"/>
                </a:solidFill>
                <a:latin typeface="楷体" panose="02010609060101010101" charset="-122"/>
                <a:ea typeface="楷体" panose="02010609060101010101" charset="-122"/>
                <a:cs typeface="楷体" panose="02010609060101010101" charset="-122"/>
                <a:sym typeface="+mn-ea"/>
              </a:rPr>
              <a:t>”“</a:t>
            </a:r>
            <a:r>
              <a:rPr sz="9600" b="1" dirty="0" err="1">
                <a:solidFill>
                  <a:schemeClr val="tx1"/>
                </a:solidFill>
                <a:latin typeface="楷体" panose="02010609060101010101" charset="-122"/>
                <a:ea typeface="楷体" panose="02010609060101010101" charset="-122"/>
                <a:cs typeface="楷体" panose="02010609060101010101" charset="-122"/>
                <a:sym typeface="+mn-ea"/>
              </a:rPr>
              <a:t>两种关系或多种关系处理式”的特殊叙事形式</a:t>
            </a:r>
            <a:r>
              <a:rPr sz="9600" b="1" dirty="0">
                <a:solidFill>
                  <a:schemeClr val="tx1"/>
                </a:solidFill>
                <a:latin typeface="楷体" panose="02010609060101010101" charset="-122"/>
                <a:ea typeface="楷体" panose="02010609060101010101" charset="-122"/>
                <a:cs typeface="楷体" panose="02010609060101010101" charset="-122"/>
                <a:sym typeface="+mn-ea"/>
              </a:rPr>
              <a:t>。</a:t>
            </a:r>
            <a:endParaRPr sz="9600" b="1" dirty="0">
              <a:solidFill>
                <a:schemeClr val="tx1"/>
              </a:solidFill>
              <a:latin typeface="楷体" panose="02010609060101010101" charset="-122"/>
              <a:ea typeface="楷体" panose="02010609060101010101" charset="-122"/>
              <a:cs typeface="楷体" panose="02010609060101010101" charset="-122"/>
            </a:endParaRPr>
          </a:p>
          <a:p>
            <a:pPr marL="0" indent="0" algn="l" fontAlgn="auto">
              <a:lnSpc>
                <a:spcPct val="150000"/>
              </a:lnSpc>
              <a:buNone/>
            </a:pPr>
            <a:r>
              <a:rPr sz="9600" b="1" dirty="0">
                <a:solidFill>
                  <a:schemeClr val="tx1"/>
                </a:solidFill>
                <a:latin typeface="楷体" panose="02010609060101010101" charset="-122"/>
                <a:ea typeface="楷体" panose="02010609060101010101" charset="-122"/>
                <a:cs typeface="楷体" panose="02010609060101010101" charset="-122"/>
                <a:sym typeface="+mn-ea"/>
              </a:rPr>
              <a:t> </a:t>
            </a:r>
            <a:r>
              <a:rPr lang="en-US" sz="9600" b="1" dirty="0">
                <a:solidFill>
                  <a:schemeClr val="tx1"/>
                </a:solidFill>
                <a:latin typeface="楷体" panose="02010609060101010101" charset="-122"/>
                <a:ea typeface="楷体" panose="02010609060101010101" charset="-122"/>
                <a:cs typeface="楷体" panose="02010609060101010101" charset="-122"/>
                <a:sym typeface="+mn-ea"/>
              </a:rPr>
              <a:t>   </a:t>
            </a:r>
            <a:r>
              <a:rPr sz="9600" b="1" dirty="0" err="1">
                <a:solidFill>
                  <a:schemeClr val="tx1"/>
                </a:solidFill>
                <a:latin typeface="楷体" panose="02010609060101010101" charset="-122"/>
                <a:ea typeface="楷体" panose="02010609060101010101" charset="-122"/>
                <a:cs typeface="楷体" panose="02010609060101010101" charset="-122"/>
                <a:sym typeface="+mn-ea"/>
              </a:rPr>
              <a:t>如历史与现实交织（打破时空的限定</a:t>
            </a:r>
            <a:r>
              <a:rPr sz="9600" b="1" dirty="0">
                <a:solidFill>
                  <a:schemeClr val="tx1"/>
                </a:solidFill>
                <a:latin typeface="楷体" panose="02010609060101010101" charset="-122"/>
                <a:ea typeface="楷体" panose="02010609060101010101" charset="-122"/>
                <a:cs typeface="楷体" panose="02010609060101010101" charset="-122"/>
                <a:sym typeface="+mn-ea"/>
              </a:rPr>
              <a:t>），</a:t>
            </a:r>
            <a:r>
              <a:rPr sz="9600" b="1" dirty="0" err="1">
                <a:solidFill>
                  <a:schemeClr val="tx1"/>
                </a:solidFill>
                <a:latin typeface="楷体" panose="02010609060101010101" charset="-122"/>
                <a:ea typeface="楷体" panose="02010609060101010101" charset="-122"/>
                <a:cs typeface="楷体" panose="02010609060101010101" charset="-122"/>
                <a:sym typeface="+mn-ea"/>
              </a:rPr>
              <a:t>回忆与现实交织，叙事与写景交织（描写和记叙的结合</a:t>
            </a:r>
            <a:r>
              <a:rPr sz="9600" b="1" dirty="0">
                <a:solidFill>
                  <a:schemeClr val="tx1"/>
                </a:solidFill>
                <a:latin typeface="楷体" panose="02010609060101010101" charset="-122"/>
                <a:ea typeface="楷体" panose="02010609060101010101" charset="-122"/>
                <a:cs typeface="楷体" panose="02010609060101010101" charset="-122"/>
                <a:sym typeface="+mn-ea"/>
              </a:rPr>
              <a:t>），</a:t>
            </a:r>
            <a:r>
              <a:rPr sz="9600" b="1" dirty="0" err="1">
                <a:solidFill>
                  <a:schemeClr val="tx1"/>
                </a:solidFill>
                <a:latin typeface="楷体" panose="02010609060101010101" charset="-122"/>
                <a:ea typeface="楷体" panose="02010609060101010101" charset="-122"/>
                <a:cs typeface="楷体" panose="02010609060101010101" charset="-122"/>
                <a:sym typeface="+mn-ea"/>
              </a:rPr>
              <a:t>虚构性、真实性与现实性等</a:t>
            </a:r>
            <a:r>
              <a:rPr sz="9600" b="1" dirty="0">
                <a:solidFill>
                  <a:schemeClr val="tx1"/>
                </a:solidFill>
                <a:latin typeface="楷体" panose="02010609060101010101" charset="-122"/>
                <a:ea typeface="楷体" panose="02010609060101010101" charset="-122"/>
                <a:cs typeface="楷体" panose="02010609060101010101" charset="-122"/>
                <a:sym typeface="+mn-ea"/>
              </a:rPr>
              <a:t>。 </a:t>
            </a:r>
            <a:r>
              <a:rPr lang="en-US" sz="9600" b="1" dirty="0">
                <a:solidFill>
                  <a:srgbClr val="FF0000"/>
                </a:solidFill>
                <a:latin typeface="楷体" panose="02010609060101010101" charset="-122"/>
                <a:ea typeface="楷体" panose="02010609060101010101" charset="-122"/>
                <a:cs typeface="楷体" panose="02010609060101010101" charset="-122"/>
                <a:sym typeface="+mn-ea"/>
              </a:rPr>
              <a:t> </a:t>
            </a:r>
            <a:r>
              <a:rPr lang="en-US" b="1" dirty="0">
                <a:solidFill>
                  <a:sysClr val="windowText" lastClr="000000"/>
                </a:solidFill>
                <a:latin typeface="楷体" panose="02010609060101010101" charset="-122"/>
                <a:ea typeface="楷体" panose="02010609060101010101" charset="-122"/>
                <a:cs typeface="楷体" panose="02010609060101010101" charset="-122"/>
                <a:sym typeface="+mn-ea"/>
              </a:rPr>
              <a:t> </a:t>
            </a:r>
            <a:endParaRPr lang="en-US" sz="2400" b="1" dirty="0">
              <a:latin typeface="楷体" panose="02010609060101010101" charset="-122"/>
              <a:ea typeface="楷体" panose="02010609060101010101" charset="-122"/>
              <a:cs typeface="楷体" panose="02010609060101010101" charset="-122"/>
            </a:endParaRPr>
          </a:p>
          <a:p>
            <a:pPr algn="r"/>
            <a:endParaRPr lang="zh-CN" altLang="en-US" b="1" dirty="0">
              <a:solidFill>
                <a:schemeClr val="tx1"/>
              </a:solidFill>
              <a:latin typeface="楷体" panose="02010609060101010101" charset="-122"/>
              <a:ea typeface="楷体" panose="02010609060101010101" charset="-122"/>
              <a:cs typeface="楷体" panose="02010609060101010101" charset="-122"/>
            </a:endParaRPr>
          </a:p>
          <a:p>
            <a:pPr algn="r"/>
            <a:r>
              <a:rPr lang="en-US" altLang="zh-CN" b="1" spc="150" dirty="0">
                <a:solidFill>
                  <a:srgbClr val="000000"/>
                </a:solidFill>
                <a:latin typeface="楷体" panose="02010609060101010101" charset="-122"/>
                <a:ea typeface="楷体" panose="02010609060101010101" charset="-122"/>
                <a:cs typeface="楷体" panose="02010609060101010101" charset="-122"/>
                <a:sym typeface="+mn-ea"/>
              </a:rPr>
              <a:t>   </a:t>
            </a:r>
            <a:r>
              <a:rPr lang="en-US" altLang="zh-CN" b="1" dirty="0">
                <a:latin typeface="楷体" panose="02010609060101010101" charset="-122"/>
                <a:ea typeface="楷体" panose="02010609060101010101" charset="-122"/>
                <a:cs typeface="楷体" panose="02010609060101010101" charset="-122"/>
                <a:sym typeface="+mn-ea"/>
              </a:rPr>
              <a:t> </a:t>
            </a:r>
            <a:endParaRPr lang="zh-CN" altLang="en-US" b="1" dirty="0">
              <a:solidFill>
                <a:schemeClr val="tx1"/>
              </a:solidFill>
              <a:latin typeface="楷体" panose="02010609060101010101" charset="-122"/>
              <a:ea typeface="楷体" panose="02010609060101010101" charset="-122"/>
              <a:cs typeface="楷体" panose="02010609060101010101" charset="-122"/>
            </a:endParaRPr>
          </a:p>
        </p:txBody>
      </p:sp>
    </p:spTree>
    <p:custDataLst>
      <p:tags r:id="rId2"/>
    </p:custData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11760" y="86360"/>
            <a:ext cx="12080240" cy="6554470"/>
          </a:xfrm>
          <a:prstGeom prst="rect">
            <a:avLst/>
          </a:prstGeom>
          <a:noFill/>
        </p:spPr>
        <p:txBody>
          <a:bodyPr wrap="square" rtlCol="0" anchor="t">
            <a:spAutoFit/>
          </a:bodyPr>
          <a:p>
            <a:pPr indent="0" fontAlgn="auto">
              <a:lnSpc>
                <a:spcPct val="100000"/>
              </a:lnSpc>
            </a:pPr>
            <a:r>
              <a:rPr lang="zh-CN" altLang="en-US" sz="2800" b="1">
                <a:solidFill>
                  <a:srgbClr val="FF0000"/>
                </a:solidFill>
                <a:latin typeface="楷体" panose="02010609060101010101" charset="-122"/>
                <a:ea typeface="楷体" panose="02010609060101010101" charset="-122"/>
                <a:cs typeface="楷体" panose="02010609060101010101" charset="-122"/>
                <a:sym typeface="+mn-ea"/>
              </a:rPr>
              <a:t>2019年全国卷I 鲁迅《理水》（</a:t>
            </a:r>
            <a:r>
              <a:rPr lang="en-US" altLang="zh-CN" sz="2800" b="1">
                <a:solidFill>
                  <a:srgbClr val="FF0000"/>
                </a:solidFill>
                <a:latin typeface="楷体" panose="02010609060101010101" charset="-122"/>
                <a:ea typeface="楷体" panose="02010609060101010101" charset="-122"/>
                <a:cs typeface="楷体" panose="02010609060101010101" charset="-122"/>
                <a:sym typeface="+mn-ea"/>
              </a:rPr>
              <a:t>99</a:t>
            </a:r>
            <a:r>
              <a:rPr lang="zh-CN" altLang="en-US" sz="2800" b="1">
                <a:solidFill>
                  <a:srgbClr val="FF0000"/>
                </a:solidFill>
                <a:latin typeface="楷体" panose="02010609060101010101" charset="-122"/>
                <a:ea typeface="楷体" panose="02010609060101010101" charset="-122"/>
                <a:cs typeface="楷体" panose="02010609060101010101" charset="-122"/>
                <a:sym typeface="+mn-ea"/>
              </a:rPr>
              <a:t>页）</a:t>
            </a:r>
            <a:endParaRPr lang="zh-CN" altLang="en-US" sz="2800" b="1">
              <a:solidFill>
                <a:srgbClr val="FF0000"/>
              </a:solidFill>
              <a:latin typeface="楷体" panose="02010609060101010101" charset="-122"/>
              <a:ea typeface="楷体" panose="02010609060101010101" charset="-122"/>
              <a:cs typeface="楷体" panose="02010609060101010101" charset="-122"/>
              <a:sym typeface="+mn-ea"/>
            </a:endParaRPr>
          </a:p>
          <a:p>
            <a:pPr indent="0" fontAlgn="auto">
              <a:lnSpc>
                <a:spcPct val="100000"/>
              </a:lnSpc>
              <a:buNone/>
            </a:pPr>
            <a:r>
              <a:rPr lang="en-US" altLang="zh-CN" sz="2800" dirty="0">
                <a:latin typeface="楷体" panose="02010609060101010101" charset="-122"/>
                <a:ea typeface="楷体" panose="02010609060101010101" charset="-122"/>
                <a:cs typeface="楷体" panose="02010609060101010101" charset="-122"/>
                <a:sym typeface="+mn-ea"/>
              </a:rPr>
              <a:t>《</a:t>
            </a:r>
            <a:r>
              <a:rPr lang="en-US" altLang="zh-CN" sz="2800" dirty="0" err="1">
                <a:latin typeface="楷体" panose="02010609060101010101" charset="-122"/>
                <a:ea typeface="楷体" panose="02010609060101010101" charset="-122"/>
                <a:cs typeface="楷体" panose="02010609060101010101" charset="-122"/>
                <a:sym typeface="+mn-ea"/>
              </a:rPr>
              <a:t>理水》是鲁迅小说集《故事新编》中的一篇，请从“</a:t>
            </a:r>
            <a:r>
              <a:rPr lang="en-US" altLang="zh-CN" sz="2800" dirty="0" err="1">
                <a:solidFill>
                  <a:srgbClr val="FF0000"/>
                </a:solidFill>
                <a:latin typeface="楷体" panose="02010609060101010101" charset="-122"/>
                <a:ea typeface="楷体" panose="02010609060101010101" charset="-122"/>
                <a:cs typeface="楷体" panose="02010609060101010101" charset="-122"/>
                <a:sym typeface="+mn-ea"/>
              </a:rPr>
              <a:t>故事</a:t>
            </a:r>
            <a:r>
              <a:rPr lang="en-US" altLang="zh-CN" sz="2800" dirty="0" err="1">
                <a:latin typeface="楷体" panose="02010609060101010101" charset="-122"/>
                <a:ea typeface="楷体" panose="02010609060101010101" charset="-122"/>
                <a:cs typeface="楷体" panose="02010609060101010101" charset="-122"/>
                <a:sym typeface="+mn-ea"/>
              </a:rPr>
              <a:t>”与“</a:t>
            </a:r>
            <a:r>
              <a:rPr lang="en-US" altLang="zh-CN" sz="2800" dirty="0" err="1">
                <a:solidFill>
                  <a:srgbClr val="FF0000"/>
                </a:solidFill>
                <a:latin typeface="楷体" panose="02010609060101010101" charset="-122"/>
                <a:ea typeface="楷体" panose="02010609060101010101" charset="-122"/>
                <a:cs typeface="楷体" panose="02010609060101010101" charset="-122"/>
                <a:sym typeface="+mn-ea"/>
              </a:rPr>
              <a:t>新编</a:t>
            </a:r>
            <a:r>
              <a:rPr lang="en-US" altLang="zh-CN" sz="2800" dirty="0" err="1">
                <a:latin typeface="楷体" panose="02010609060101010101" charset="-122"/>
                <a:ea typeface="楷体" panose="02010609060101010101" charset="-122"/>
                <a:cs typeface="楷体" panose="02010609060101010101" charset="-122"/>
                <a:sym typeface="+mn-ea"/>
              </a:rPr>
              <a:t>”的角度简析本文的基本特征</a:t>
            </a:r>
            <a:r>
              <a:rPr lang="en-US" altLang="zh-CN" sz="2800" dirty="0">
                <a:latin typeface="楷体" panose="02010609060101010101" charset="-122"/>
                <a:ea typeface="楷体" panose="02010609060101010101" charset="-122"/>
                <a:cs typeface="楷体" panose="02010609060101010101" charset="-122"/>
                <a:sym typeface="+mn-ea"/>
              </a:rPr>
              <a:t>。(6分)  </a:t>
            </a:r>
            <a:endParaRPr lang="en-US" altLang="zh-CN" sz="2800" dirty="0">
              <a:latin typeface="楷体" panose="02010609060101010101" charset="-122"/>
              <a:ea typeface="楷体" panose="02010609060101010101" charset="-122"/>
              <a:cs typeface="楷体" panose="02010609060101010101" charset="-122"/>
              <a:sym typeface="+mn-ea"/>
            </a:endParaRPr>
          </a:p>
          <a:p>
            <a:pPr indent="0" fontAlgn="auto">
              <a:lnSpc>
                <a:spcPct val="100000"/>
              </a:lnSpc>
              <a:buNone/>
            </a:pPr>
            <a:r>
              <a:rPr lang="en-US" altLang="zh-CN" sz="2800" dirty="0">
                <a:latin typeface="楷体" panose="02010609060101010101" charset="-122"/>
                <a:ea typeface="楷体" panose="02010609060101010101" charset="-122"/>
                <a:cs typeface="楷体" panose="02010609060101010101" charset="-122"/>
                <a:sym typeface="+mn-ea"/>
              </a:rPr>
              <a:t>①大禹治水的“故事”本身于史有据，作品查考典籍博采文献，富有历史韵味；②“新编”表现为新的历史讲述方式，如细节虚构、现代语词掺入、杂文笔法使用，作品充满想象力及创造性；③对“故事”进行“新编”，着眼于对历史与现实均作出观照，作品具有深刻的思想性。(每点2分)</a:t>
            </a:r>
            <a:endParaRPr lang="en-US" altLang="zh-CN" sz="2800" dirty="0">
              <a:latin typeface="楷体" panose="02010609060101010101" charset="-122"/>
              <a:ea typeface="楷体" panose="02010609060101010101" charset="-122"/>
              <a:cs typeface="楷体" panose="02010609060101010101" charset="-122"/>
              <a:sym typeface="+mn-ea"/>
            </a:endParaRPr>
          </a:p>
          <a:p>
            <a:pPr indent="0" fontAlgn="auto">
              <a:lnSpc>
                <a:spcPct val="100000"/>
              </a:lnSpc>
            </a:pPr>
            <a:r>
              <a:rPr lang="zh-CN" altLang="en-US" sz="2800" b="1">
                <a:solidFill>
                  <a:srgbClr val="FF0000"/>
                </a:solidFill>
                <a:latin typeface="楷体" panose="02010609060101010101" charset="-122"/>
                <a:ea typeface="楷体" panose="02010609060101010101" charset="-122"/>
                <a:cs typeface="楷体" panose="02010609060101010101" charset="-122"/>
                <a:sym typeface="+mn-ea"/>
              </a:rPr>
              <a:t>(2018·全国Ⅲ)《微纪元(节选)》（</a:t>
            </a:r>
            <a:r>
              <a:rPr lang="en-US" altLang="zh-CN" sz="2800" b="1">
                <a:solidFill>
                  <a:srgbClr val="FF0000"/>
                </a:solidFill>
                <a:latin typeface="楷体" panose="02010609060101010101" charset="-122"/>
                <a:ea typeface="楷体" panose="02010609060101010101" charset="-122"/>
                <a:cs typeface="楷体" panose="02010609060101010101" charset="-122"/>
                <a:sym typeface="+mn-ea"/>
              </a:rPr>
              <a:t>62</a:t>
            </a:r>
            <a:r>
              <a:rPr lang="zh-CN" altLang="en-US" sz="2800" b="1">
                <a:solidFill>
                  <a:srgbClr val="FF0000"/>
                </a:solidFill>
                <a:latin typeface="楷体" panose="02010609060101010101" charset="-122"/>
                <a:ea typeface="楷体" panose="02010609060101010101" charset="-122"/>
                <a:cs typeface="楷体" panose="02010609060101010101" charset="-122"/>
                <a:sym typeface="+mn-ea"/>
              </a:rPr>
              <a:t>页）</a:t>
            </a:r>
            <a:endParaRPr lang="zh-CN" altLang="en-US" sz="2800" b="1">
              <a:solidFill>
                <a:srgbClr val="FF0000"/>
              </a:solidFill>
              <a:latin typeface="楷体" panose="02010609060101010101" charset="-122"/>
              <a:ea typeface="楷体" panose="02010609060101010101" charset="-122"/>
              <a:cs typeface="楷体" panose="02010609060101010101" charset="-122"/>
              <a:sym typeface="+mn-ea"/>
            </a:endParaRPr>
          </a:p>
          <a:p>
            <a:pPr indent="0" fontAlgn="auto">
              <a:lnSpc>
                <a:spcPct val="100000"/>
              </a:lnSpc>
            </a:pPr>
            <a:r>
              <a:rPr lang="en-US" altLang="zh-CN" sz="2800" dirty="0">
                <a:latin typeface="楷体" panose="02010609060101010101" charset="-122"/>
                <a:ea typeface="楷体" panose="02010609060101010101" charset="-122"/>
                <a:cs typeface="楷体" panose="02010609060101010101" charset="-122"/>
                <a:sym typeface="+mn-ea"/>
              </a:rPr>
              <a:t> 结合本文，谈谈科幻小说中“</a:t>
            </a:r>
            <a:r>
              <a:rPr lang="en-US" altLang="zh-CN" sz="2800" dirty="0">
                <a:solidFill>
                  <a:srgbClr val="FF0000"/>
                </a:solidFill>
                <a:latin typeface="楷体" panose="02010609060101010101" charset="-122"/>
                <a:ea typeface="楷体" panose="02010609060101010101" charset="-122"/>
                <a:cs typeface="楷体" panose="02010609060101010101" charset="-122"/>
                <a:sym typeface="+mn-ea"/>
              </a:rPr>
              <a:t>科学</a:t>
            </a:r>
            <a:r>
              <a:rPr lang="en-US" altLang="zh-CN" sz="2800" dirty="0">
                <a:latin typeface="楷体" panose="02010609060101010101" charset="-122"/>
                <a:ea typeface="楷体" panose="02010609060101010101" charset="-122"/>
                <a:cs typeface="楷体" panose="02010609060101010101" charset="-122"/>
                <a:sym typeface="+mn-ea"/>
              </a:rPr>
              <a:t>”与“</a:t>
            </a:r>
            <a:r>
              <a:rPr lang="en-US" altLang="zh-CN" sz="2800" dirty="0">
                <a:solidFill>
                  <a:srgbClr val="FF0000"/>
                </a:solidFill>
                <a:latin typeface="楷体" panose="02010609060101010101" charset="-122"/>
                <a:ea typeface="楷体" panose="02010609060101010101" charset="-122"/>
                <a:cs typeface="楷体" panose="02010609060101010101" charset="-122"/>
                <a:sym typeface="+mn-ea"/>
              </a:rPr>
              <a:t>幻想</a:t>
            </a:r>
            <a:r>
              <a:rPr lang="en-US" altLang="zh-CN" sz="2800" dirty="0">
                <a:latin typeface="楷体" panose="02010609060101010101" charset="-122"/>
                <a:ea typeface="楷体" panose="02010609060101010101" charset="-122"/>
                <a:cs typeface="楷体" panose="02010609060101010101" charset="-122"/>
                <a:sym typeface="+mn-ea"/>
              </a:rPr>
              <a:t>”的关系。</a:t>
            </a:r>
            <a:endParaRPr lang="en-US" altLang="zh-CN" sz="2800" dirty="0">
              <a:latin typeface="楷体" panose="02010609060101010101" charset="-122"/>
              <a:ea typeface="楷体" panose="02010609060101010101" charset="-122"/>
              <a:cs typeface="楷体" panose="02010609060101010101" charset="-122"/>
              <a:sym typeface="+mn-ea"/>
            </a:endParaRPr>
          </a:p>
          <a:p>
            <a:pPr indent="0" fontAlgn="auto">
              <a:lnSpc>
                <a:spcPct val="100000"/>
              </a:lnSpc>
            </a:pPr>
            <a:r>
              <a:rPr lang="en-US" altLang="zh-CN" sz="2800" dirty="0">
                <a:latin typeface="楷体" panose="02010609060101010101" charset="-122"/>
                <a:ea typeface="楷体" panose="02010609060101010101" charset="-122"/>
                <a:cs typeface="楷体" panose="02010609060101010101" charset="-122"/>
                <a:sym typeface="+mn-ea"/>
              </a:rPr>
              <a:t>①科幻小说中的“科学”是“幻想”的基础。本文情节的基本框架，即地球灾难及文明重生，就是在宇宙科学基础上演绎的；而文中细节如宇宙飞船的星际航行、虚拟游戏、视频眼镜等，都已是或部分是科学事实。</a:t>
            </a:r>
            <a:endParaRPr lang="en-US" altLang="zh-CN" sz="2800" dirty="0">
              <a:latin typeface="楷体" panose="02010609060101010101" charset="-122"/>
              <a:ea typeface="楷体" panose="02010609060101010101" charset="-122"/>
              <a:cs typeface="楷体" panose="02010609060101010101" charset="-122"/>
              <a:sym typeface="+mn-ea"/>
            </a:endParaRPr>
          </a:p>
          <a:p>
            <a:pPr indent="0" fontAlgn="auto">
              <a:lnSpc>
                <a:spcPct val="100000"/>
              </a:lnSpc>
            </a:pPr>
            <a:r>
              <a:rPr lang="en-US" altLang="zh-CN" sz="2800" dirty="0">
                <a:latin typeface="楷体" panose="02010609060101010101" charset="-122"/>
                <a:ea typeface="楷体" panose="02010609060101010101" charset="-122"/>
                <a:cs typeface="楷体" panose="02010609060101010101" charset="-122"/>
                <a:sym typeface="+mn-ea"/>
              </a:rPr>
              <a:t>②科幻小说中的“幻想”虽然立足于“科学”，但更要突破具体科技的限制，充分发挥想象力，将人文关怀与科学意识融汇在一起。本文幻想出来的“宏纪元”与“微纪元”，有一定科学因素，主旨则是对人类文明的思考。</a:t>
            </a: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79705" y="151765"/>
            <a:ext cx="11832590" cy="2676525"/>
          </a:xfrm>
          <a:prstGeom prst="rect">
            <a:avLst/>
          </a:prstGeom>
          <a:noFill/>
        </p:spPr>
        <p:txBody>
          <a:bodyPr wrap="square" rtlCol="0" anchor="t">
            <a:spAutoFit/>
          </a:bodyPr>
          <a:p>
            <a:r>
              <a:rPr lang="zh-CN" altLang="en-US" sz="2800">
                <a:latin typeface="楷体" panose="02010609060101010101" charset="-122"/>
                <a:ea typeface="楷体" panose="02010609060101010101" charset="-122"/>
                <a:cs typeface="楷体" panose="02010609060101010101" charset="-122"/>
              </a:rPr>
              <a:t>8. 小说前后分别使用“李响”和“爷爷”两个不同的称呼，其中蕴涵着“我”怎样的情感态度？请结合全文简要分析。（6分）</a:t>
            </a:r>
            <a:endParaRPr lang="zh-CN" altLang="en-US" sz="2800">
              <a:latin typeface="楷体" panose="02010609060101010101" charset="-122"/>
              <a:ea typeface="楷体" panose="02010609060101010101" charset="-122"/>
              <a:cs typeface="楷体" panose="02010609060101010101" charset="-122"/>
            </a:endParaRPr>
          </a:p>
          <a:p>
            <a:endParaRPr lang="zh-CN" altLang="en-US" sz="2800">
              <a:latin typeface="楷体" panose="02010609060101010101" charset="-122"/>
              <a:ea typeface="楷体" panose="02010609060101010101" charset="-122"/>
              <a:cs typeface="楷体" panose="02010609060101010101" charset="-122"/>
            </a:endParaRPr>
          </a:p>
          <a:p>
            <a:r>
              <a:rPr lang="zh-CN" altLang="en-US" sz="2800">
                <a:latin typeface="楷体" panose="02010609060101010101" charset="-122"/>
                <a:ea typeface="楷体" panose="02010609060101010101" charset="-122"/>
                <a:cs typeface="楷体" panose="02010609060101010101" charset="-122"/>
              </a:rPr>
              <a:t>9. 本文荣获“南泥湾杯”全国征文大赛一等奖，请结合文本从构思和主题两方面分析小说获奖原因。（6分）</a:t>
            </a:r>
            <a:endParaRPr lang="zh-CN" altLang="en-US" sz="2800">
              <a:latin typeface="楷体" panose="02010609060101010101" charset="-122"/>
              <a:ea typeface="楷体" panose="02010609060101010101" charset="-122"/>
              <a:cs typeface="楷体" panose="02010609060101010101" charset="-122"/>
            </a:endParaRPr>
          </a:p>
          <a:p>
            <a:endParaRPr lang="zh-CN" altLang="en-US" sz="2800">
              <a:solidFill>
                <a:srgbClr val="FF0000"/>
              </a:solidFill>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wm#"/>
  <p:tag name="KSO_WM_TEMPLATE_CATEGORY" val="custom"/>
  <p:tag name="KSO_WM_TEMPLATE_INDEX" val="20205081"/>
</p:tagLst>
</file>

<file path=ppt/tags/tag64.xml><?xml version="1.0" encoding="utf-8"?>
<p:tagLst xmlns:p="http://schemas.openxmlformats.org/presentationml/2006/main">
  <p:tag name="KSO_WM_BEAUTIFY_FLAG" val="#wm#"/>
  <p:tag name="KSO_WM_TEMPLATE_CATEGORY" val="custom"/>
  <p:tag name="KSO_WM_TEMPLATE_INDEX" val="20205081"/>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8.xml><?xml version="1.0" encoding="utf-8"?>
<p:tagLst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custom20205176_1*b*1"/>
  <p:tag name="KSO_WM_UNIT_INDEX" val="1"/>
  <p:tag name="KSO_WM_UNIT_ISCONTENTSTITLE" val="0"/>
  <p:tag name="KSO_WM_UNIT_ISNUMDGMTITLE" val="0"/>
  <p:tag name="KSO_WM_UNIT_LAYERLEVEL" val="1"/>
  <p:tag name="KSO_WM_UNIT_NOCLEAR" val="0"/>
  <p:tag name="KSO_WM_UNIT_PRESET_TEXT" val="单击输入您的封面副标题"/>
  <p:tag name="KSO_WM_UNIT_SHOW_EDIT_AREA_INDICATION" val="1"/>
  <p:tag name="KSO_WM_UNIT_TYPE" val="b"/>
  <p:tag name="KSO_WM_UNIT_VALUE" val="111"/>
</p:tagLst>
</file>

<file path=ppt/tags/tag69.xml><?xml version="1.0" encoding="utf-8"?>
<p:tagLst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PP_MARK_KEY" val="d88cd987-9ee0-45c8-9b24-bce562956bd0"/>
  <p:tag name="COMMONDATA" val="eyJoZGlkIjoiMWI3NGJkNjNhMjkwZGU3ZmU0YTQ0NTFjZDhiYmNiODE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3827</Words>
  <Application>WPS 演示</Application>
  <PresentationFormat>宽屏</PresentationFormat>
  <Paragraphs>141</Paragraphs>
  <Slides>18</Slides>
  <Notes>4</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18</vt:i4>
      </vt:variant>
    </vt:vector>
  </HeadingPairs>
  <TitlesOfParts>
    <vt:vector size="33" baseType="lpstr">
      <vt:lpstr>Arial</vt:lpstr>
      <vt:lpstr>宋体</vt:lpstr>
      <vt:lpstr>Wingdings</vt:lpstr>
      <vt:lpstr>微软雅黑</vt:lpstr>
      <vt:lpstr>Wingdings</vt:lpstr>
      <vt:lpstr>楷体</vt:lpstr>
      <vt:lpstr>黑体</vt:lpstr>
      <vt:lpstr>Courier New</vt:lpstr>
      <vt:lpstr>Calibri</vt:lpstr>
      <vt:lpstr>等线</vt:lpstr>
      <vt:lpstr>方正粗黑宋简体</vt:lpstr>
      <vt:lpstr>华康古籍真竹W3</vt:lpstr>
      <vt:lpstr>华康古籍木兰W3</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limin</cp:lastModifiedBy>
  <cp:revision>174</cp:revision>
  <dcterms:created xsi:type="dcterms:W3CDTF">2019-06-19T02:08:00Z</dcterms:created>
  <dcterms:modified xsi:type="dcterms:W3CDTF">2023-03-27T08:17:13Z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4385212A7FDD4ACBA6427AD846C9C502</vt:lpwstr>
  </property>
</Properties>
</file>