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03" r:id="rId3"/>
    <p:sldId id="264" r:id="rId4"/>
    <p:sldId id="286" r:id="rId5"/>
    <p:sldId id="263" r:id="rId6"/>
    <p:sldId id="304" r:id="rId7"/>
    <p:sldId id="266" r:id="rId8"/>
    <p:sldId id="305" r:id="rId9"/>
    <p:sldId id="267" r:id="rId10"/>
    <p:sldId id="307" r:id="rId11"/>
    <p:sldId id="309" r:id="rId12"/>
    <p:sldId id="308" r:id="rId13"/>
    <p:sldId id="312" r:id="rId14"/>
    <p:sldId id="314" r:id="rId15"/>
    <p:sldId id="315" r:id="rId16"/>
    <p:sldId id="316" r:id="rId17"/>
    <p:sldId id="317" r:id="rId18"/>
    <p:sldId id="318" r:id="rId20"/>
    <p:sldId id="258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7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JH" initials="" lastIdx="0" clrIdx="0"/>
  <p:cmAuthor id="1" name="作者" initials="" lastIdx="0" clrIdx="1"/>
  <p:cmAuthor id="2" name="微软用户" initials="" lastIdx="0" clrIdx="0"/>
  <p:cmAuthor id="3" name="lenovo" initials="l" lastIdx="0" clrIdx="0"/>
  <p:cmAuthor id="7" name="1206988966@qq.com" initials="1" lastIdx="0" clrIdx="2"/>
  <p:cmAuthor id="8" name="姜伟光" initials="姜" lastIdx="0" clrIdx="0"/>
  <p:cmAuthor id="5" name="宋洁然" initials="宋" lastIdx="0" clrIdx="1"/>
  <p:cmAuthor id="6" name="ming qiu" initials="m" lastIdx="0" clrIdx="1"/>
  <p:cmAuthor id="9" name="Hasee" initials="H" lastIdx="0" clrIdx="8"/>
  <p:cmAuthor id="11" name="Lenovo" initials="L" lastIdx="0" clrIdx="9"/>
  <p:cmAuthor id="4" name="杨一鸣" initials="杨" lastIdx="0" clrIdx="0"/>
  <p:cmAuthor id="10" name="admin" initials="a" lastIdx="0" clrIdx="0"/>
  <p:cmAuthor id="13" name="Administrator" initials="A" lastIdx="0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28"/>
        <p:guide pos="375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70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D140940F-E02B-4056-81CB-5DDA428A65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1.jpeg"/><Relationship Id="rId2" Type="http://schemas.openxmlformats.org/officeDocument/2006/relationships/tags" Target="../tags/tag57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 userDrawn="1">
            <p:custDataLst>
              <p:tags r:id="rId5"/>
            </p:custDataLst>
          </p:nvPr>
        </p:nvSpPr>
        <p:spPr>
          <a:xfrm>
            <a:off x="209811" y="242692"/>
            <a:ext cx="11772378" cy="6372617"/>
          </a:xfrm>
          <a:prstGeom prst="roundRect">
            <a:avLst>
              <a:gd name="adj" fmla="val 471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 userDrawn="1">
            <p:custDataLst>
              <p:tags r:id="rId6"/>
            </p:custDataLst>
          </p:nvPr>
        </p:nvCxnSpPr>
        <p:spPr>
          <a:xfrm>
            <a:off x="1206753" y="1114861"/>
            <a:ext cx="10341185" cy="0"/>
          </a:xfrm>
          <a:prstGeom prst="line">
            <a:avLst/>
          </a:prstGeom>
          <a:ln>
            <a:solidFill>
              <a:srgbClr val="9E08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>
            <p:custDataLst>
              <p:tags r:id="rId7"/>
            </p:custDataLst>
          </p:nvPr>
        </p:nvGrpSpPr>
        <p:grpSpPr>
          <a:xfrm>
            <a:off x="10482655" y="384240"/>
            <a:ext cx="1114270" cy="730621"/>
            <a:chOff x="10645062" y="352247"/>
            <a:chExt cx="1114270" cy="730621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7" r="16739"/>
            <a:stretch>
              <a:fillRect/>
            </a:stretch>
          </p:blipFill>
          <p:spPr>
            <a:xfrm>
              <a:off x="11022904" y="352247"/>
              <a:ext cx="498044" cy="73062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7" r="16739"/>
            <a:stretch>
              <a:fillRect/>
            </a:stretch>
          </p:blipFill>
          <p:spPr>
            <a:xfrm>
              <a:off x="10645062" y="552586"/>
              <a:ext cx="361479" cy="530282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7" r="16739"/>
            <a:stretch>
              <a:fillRect/>
            </a:stretch>
          </p:blipFill>
          <p:spPr>
            <a:xfrm>
              <a:off x="11453741" y="634572"/>
              <a:ext cx="305591" cy="448296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71.xml"/><Relationship Id="rId20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3.png"/><Relationship Id="rId18" Type="http://schemas.openxmlformats.org/officeDocument/2006/relationships/tags" Target="../tags/tag70.xml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tags" Target="../tags/tag67.xml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2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46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3" Type="http://schemas.openxmlformats.org/officeDocument/2006/relationships/slide" Target="slide13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9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12.xml"/><Relationship Id="rId1" Type="http://schemas.openxmlformats.org/officeDocument/2006/relationships/tags" Target="../tags/tag10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224790" y="147955"/>
            <a:ext cx="4572000" cy="303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481330" y="3778568"/>
            <a:ext cx="3886200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6656070" y="3618230"/>
            <a:ext cx="3964305" cy="2379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6078855" y="0"/>
            <a:ext cx="5219700" cy="30048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66342" y="123121"/>
            <a:ext cx="9077960" cy="583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商事仲裁与劳动争议仲裁的区别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87375" y="831215"/>
          <a:ext cx="11068050" cy="5368694"/>
        </p:xfrm>
        <a:graphic>
          <a:graphicData uri="http://schemas.openxmlformats.org/drawingml/2006/table">
            <a:tbl>
              <a:tblPr/>
              <a:tblGrid>
                <a:gridCol w="1934210"/>
                <a:gridCol w="4420235"/>
                <a:gridCol w="4713605"/>
              </a:tblGrid>
              <a:tr h="46291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endParaRPr lang="zh-CN" altLang="en-US" sz="2800" b="1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800" b="1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商事仲裁</a:t>
                      </a:r>
                      <a:endParaRPr lang="zh-CN" altLang="en-US" sz="2800" b="1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800" b="1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劳动争议仲裁</a:t>
                      </a:r>
                      <a:endParaRPr lang="zh-CN" altLang="en-US" sz="2800" b="1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002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800" b="1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适用范围</a:t>
                      </a:r>
                      <a:endParaRPr lang="zh-CN" altLang="en-US" sz="2800" b="1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</a:rPr>
                        <a:t>    </a:t>
                      </a:r>
                      <a:endParaRPr lang="zh-CN" altLang="en-US" sz="2800" b="1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B0F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 anchor="ctr" anchorCtr="1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</a:rPr>
                        <a:t>    </a:t>
                      </a:r>
                      <a:endParaRPr lang="zh-CN" altLang="en-US" sz="2800" b="1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楷体" panose="02010609060101010101" charset="-122"/>
                      </a:endParaRPr>
                    </a:p>
                  </a:txBody>
                  <a:tcPr vert="horz" anchor="ctr" anchorCtr="1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02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r>
                        <a:rPr lang="zh-CN" altLang="en-US" sz="2800" b="1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与诉讼的关系</a:t>
                      </a:r>
                      <a:endParaRPr lang="zh-CN" altLang="en-US" sz="2800" b="1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  <a:sym typeface="+mn-ea"/>
                        </a:rPr>
                        <a:t>    </a:t>
                      </a:r>
                      <a:endParaRPr lang="en-US" altLang="zh-CN" sz="2800" b="1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 anchor="ctr" anchorCtr="1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   </a:t>
                      </a:r>
                      <a:endParaRPr lang="en-US" altLang="zh-CN" sz="2800" b="1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B0F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楷体" panose="02010609060101010101" charset="-122"/>
                      </a:endParaRPr>
                    </a:p>
                  </a:txBody>
                  <a:tcPr vert="horz" anchor="ctr" anchorCtr="1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50134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/>
                      <a:endParaRPr lang="zh-CN" altLang="en-US" sz="2800" b="1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lvl="0" indent="0" algn="ctr" eaLnBrk="1" hangingPunct="1"/>
                      <a:r>
                        <a:rPr lang="zh-CN" altLang="en-US" sz="2800" b="1">
                          <a:solidFill>
                            <a:srgbClr val="0000FF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申请前提</a:t>
                      </a:r>
                      <a:endParaRPr lang="en-US" altLang="zh-CN" sz="2800" b="1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lvl="0" indent="0" algn="ctr" eaLnBrk="1" hangingPunct="1"/>
                      <a:endParaRPr lang="en-US" altLang="zh-CN" sz="2800" b="1">
                        <a:solidFill>
                          <a:srgbClr val="0000FF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ctr" anchorCtr="1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楷体" panose="02010609060101010101" charset="-122"/>
                        </a:rPr>
                        <a:t>    </a:t>
                      </a:r>
                      <a:endParaRPr lang="zh-CN" altLang="en-US" sz="2800" b="1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B0F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vert="horz" anchor="ctr" anchorCtr="1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306705">
                        <a:lnSpc>
                          <a:spcPct val="100000"/>
                        </a:lnSpc>
                        <a:tabLst>
                          <a:tab pos="2628900" algn="l"/>
                        </a:tabLst>
                      </a:pPr>
                      <a:endParaRPr lang="zh-CN" altLang="en-US" sz="2800" b="1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B0F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楷体" panose="02010609060101010101" charset="-122"/>
                      </a:endParaRPr>
                    </a:p>
                  </a:txBody>
                  <a:tcPr vert="horz" anchor="ctr" anchorCtr="1">
                    <a:lnL w="12700">
                      <a:solidFill>
                        <a:schemeClr val="tx1"/>
                      </a:solidFill>
                      <a:miter lim="800000"/>
                    </a:lnL>
                    <a:lnR w="12700">
                      <a:solidFill>
                        <a:schemeClr val="tx1"/>
                      </a:solidFill>
                      <a:miter lim="800000"/>
                    </a:lnR>
                    <a:lnT w="12700">
                      <a:solidFill>
                        <a:schemeClr val="tx1"/>
                      </a:solidFill>
                      <a:miter lim="800000"/>
                    </a:lnT>
                    <a:lnB w="12700">
                      <a:solidFill>
                        <a:schemeClr val="tx1"/>
                      </a:solidFill>
                      <a:miter lim="800000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782974" y="1451958"/>
            <a:ext cx="3867612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解决的是</a:t>
            </a: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主体当事人之间发生</a:t>
            </a:r>
            <a:r>
              <a:rPr sz="2800" b="1" u="sng" err="1">
                <a:solidFill>
                  <a:srgbClr val="FF0000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合同纠纷</a:t>
            </a: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或者其他</a:t>
            </a:r>
            <a:r>
              <a:rPr sz="2800" b="1" u="sng" err="1">
                <a:solidFill>
                  <a:srgbClr val="FF0000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财产权益的纠纷</a:t>
            </a:r>
            <a:endParaRPr lang="zh-CN" altLang="en-US" sz="2800" b="1" u="sng">
              <a:solidFill>
                <a:srgbClr val="FF0000"/>
              </a:solidFill>
              <a:effectLst/>
              <a:uFill>
                <a:solidFill>
                  <a:srgbClr val="00B0F0"/>
                </a:solidFill>
              </a:u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341321" y="1580198"/>
            <a:ext cx="3867612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08080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解决的是</a:t>
            </a:r>
            <a:r>
              <a:rPr lang="zh-CN" altLang="en-US" sz="2800" b="1">
                <a:solidFill>
                  <a:srgbClr val="080808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劳动者与用人单位</a:t>
            </a:r>
            <a:r>
              <a:rPr lang="zh-CN" altLang="en-US" sz="2800" b="1">
                <a:solidFill>
                  <a:srgbClr val="08080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的</a:t>
            </a:r>
            <a:r>
              <a:rPr lang="zh-CN" altLang="en-US" sz="2800" b="1" u="sng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劳动争议</a:t>
            </a:r>
            <a:endParaRPr lang="zh-CN" altLang="en-US" sz="2800" b="1" u="sng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678430" y="3282315"/>
            <a:ext cx="41967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lnSpc>
                <a:spcPct val="100000"/>
              </a:lnSpc>
            </a:pP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在</a:t>
            </a:r>
            <a:r>
              <a:rPr sz="2800" b="1" u="sng" err="1">
                <a:solidFill>
                  <a:srgbClr val="FF0000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仲裁</a:t>
            </a:r>
            <a:r>
              <a:rPr sz="2800" b="1" err="1"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与</a:t>
            </a:r>
            <a:r>
              <a:rPr sz="2800" b="1" u="sng" err="1">
                <a:solidFill>
                  <a:srgbClr val="FF0000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诉讼</a:t>
            </a: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之间，当事人</a:t>
            </a:r>
            <a:r>
              <a:rPr sz="2800" b="1" u="sng" err="1">
                <a:solidFill>
                  <a:srgbClr val="FF0000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只能选择其一</a:t>
            </a: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加以适用</a:t>
            </a:r>
            <a:endParaRPr lang="zh-CN" altLang="en-US" sz="2800"/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116127" y="3204685"/>
            <a:ext cx="42983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劳动争议</a:t>
            </a:r>
            <a:r>
              <a:rPr lang="zh-CN" altLang="en-US" sz="2800" b="1" u="sng">
                <a:solidFill>
                  <a:srgbClr val="FF0000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仲裁</a:t>
            </a:r>
            <a:r>
              <a:rPr lang="zh-CN" altLang="en-US" sz="28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是劳动争议</a:t>
            </a:r>
            <a:r>
              <a:rPr lang="zh-CN" altLang="en-US" sz="2800" b="1" u="sng">
                <a:solidFill>
                  <a:srgbClr val="FF0000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诉讼</a:t>
            </a:r>
            <a:r>
              <a:rPr lang="zh-CN" altLang="en-US" sz="28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zh-CN" altLang="en-US" sz="2800" b="1" u="sng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必经</a:t>
            </a:r>
            <a:r>
              <a:rPr lang="zh-CN" altLang="en-US" sz="2800" b="1" u="sng">
                <a:solidFill>
                  <a:srgbClr val="FF0000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程序</a:t>
            </a:r>
            <a:endParaRPr lang="zh-CN" altLang="en-US" sz="2800" b="1" u="sng">
              <a:solidFill>
                <a:srgbClr val="FF0000"/>
              </a:solidFill>
              <a:effectLst/>
              <a:uFill>
                <a:solidFill>
                  <a:srgbClr val="00B0F0"/>
                </a:solidFill>
              </a:u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678430" y="4667763"/>
            <a:ext cx="419608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申请仲裁必须以</a:t>
            </a:r>
            <a:r>
              <a:rPr sz="2800" b="1" err="1"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双方</a:t>
            </a: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自愿</a:t>
            </a:r>
            <a:r>
              <a:rPr sz="2800" b="1" u="sng" err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订立</a:t>
            </a: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的</a:t>
            </a:r>
            <a:r>
              <a:rPr lang="zh-CN" altLang="en-US" sz="2800" b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有效</a:t>
            </a:r>
            <a:r>
              <a:rPr lang="zh-CN" altLang="en-US" sz="2800" b="1" u="sng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仲裁</a:t>
            </a:r>
            <a:r>
              <a:rPr sz="2800" b="1" u="sng" err="1">
                <a:solidFill>
                  <a:srgbClr val="FF0000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协议</a:t>
            </a:r>
            <a:r>
              <a:rPr sz="2800" b="1" err="1">
                <a:effectLst/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为</a:t>
            </a:r>
            <a:r>
              <a:rPr sz="2800" b="1" u="sng" err="1">
                <a:solidFill>
                  <a:srgbClr val="FF0000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前提</a:t>
            </a:r>
            <a:r>
              <a:rPr sz="2800" b="1" err="1">
                <a:solidFill>
                  <a:srgbClr val="CC00FF"/>
                </a:solidFill>
                <a:effectLst/>
                <a:uFill>
                  <a:solidFill>
                    <a:srgbClr val="00B0F0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（需要双方都同意）</a:t>
            </a:r>
            <a:endParaRPr lang="zh-CN" altLang="en-US" sz="2800">
              <a:solidFill>
                <a:srgbClr val="CC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073900" y="4714209"/>
            <a:ext cx="45815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劳动仲裁的申请</a:t>
            </a:r>
            <a:r>
              <a:rPr lang="zh-CN" altLang="en-US" sz="2800" b="1" u="sng">
                <a:solidFill>
                  <a:srgbClr val="FF0000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不需要</a:t>
            </a:r>
            <a:r>
              <a:rPr lang="zh-CN" altLang="en-US" sz="28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事先</a:t>
            </a:r>
            <a:r>
              <a:rPr lang="zh-CN" altLang="en-US" sz="2800" b="1" u="sng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订立</a:t>
            </a:r>
            <a:r>
              <a:rPr lang="zh-CN" altLang="en-US" sz="2800" b="1" u="sng">
                <a:solidFill>
                  <a:srgbClr val="FF0000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仲裁协议</a:t>
            </a:r>
            <a:endParaRPr lang="zh-CN" altLang="en-US" sz="2800" b="1" u="sng">
              <a:solidFill>
                <a:srgbClr val="FF0000"/>
              </a:solidFill>
              <a:effectLst/>
              <a:uFill>
                <a:solidFill>
                  <a:srgbClr val="00B0F0"/>
                </a:solidFill>
              </a:u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r>
              <a:rPr lang="en-US" altLang="zh-CN" sz="2800" b="1">
                <a:solidFill>
                  <a:srgbClr val="CC00FF"/>
                </a:solidFill>
                <a:effectLst/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    </a:t>
            </a:r>
            <a:r>
              <a:rPr lang="zh-CN" altLang="en-US" sz="2800" b="1">
                <a:solidFill>
                  <a:srgbClr val="CC00FF"/>
                </a:solidFill>
                <a:effectLst/>
                <a:uFill>
                  <a:solidFill>
                    <a:srgbClr val="00B0F0"/>
                  </a:solidFill>
                </a:u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（不需双方都同意）</a:t>
            </a:r>
            <a:endParaRPr lang="zh-CN" altLang="en-US" sz="2800">
              <a:solidFill>
                <a:srgbClr val="CC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>
            <p:custDataLst>
              <p:tags r:id="rId1"/>
            </p:custDataLst>
          </p:nvPr>
        </p:nvSpPr>
        <p:spPr>
          <a:xfrm>
            <a:off x="206150" y="424964"/>
            <a:ext cx="11824484" cy="31845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判断：哪些可以通过仲裁方式解决？为什么？</a:t>
            </a:r>
            <a:endParaRPr lang="zh-CN" altLang="zh-CN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1</a:t>
            </a:r>
            <a:r>
              <a:rPr lang="en-US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.</a:t>
            </a:r>
            <a:r>
              <a:rPr lang="zh-CN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父亲去世后房屋拆迁养子女与亲生子女遗产继承纠纷。</a:t>
            </a:r>
            <a:r>
              <a:rPr lang="zh-CN" altLang="zh-CN" sz="2200" b="1">
                <a:solidFill>
                  <a:srgbClr val="FF0000"/>
                </a:solidFill>
                <a:latin typeface="Arial" panose="020B0604020202020204" pitchFamily="34" charset="0"/>
                <a:cs typeface="楷体" panose="02010609060101010101" charset="-122"/>
              </a:rPr>
              <a:t> </a:t>
            </a:r>
            <a:endParaRPr lang="en-US" altLang="zh-CN" sz="2200" b="1">
              <a:solidFill>
                <a:srgbClr val="FF0000"/>
              </a:solidFill>
              <a:latin typeface="Arial" panose="020B0604020202020204" pitchFamily="34" charset="0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2</a:t>
            </a:r>
            <a:r>
              <a:rPr lang="en-US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.</a:t>
            </a:r>
            <a:r>
              <a:rPr lang="zh-CN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张三某与深圳市丰巢互动媒体有限公司相关劳动合同纠纷。</a:t>
            </a:r>
            <a:endParaRPr lang="en-US" altLang="zh-CN" sz="2200" b="1">
              <a:latin typeface="Times New Roman" panose="02020603050405020304" pitchFamily="18" charset="0"/>
              <a:ea typeface="微软雅黑" panose="020B0503020204020204" charset="-122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3</a:t>
            </a:r>
            <a:r>
              <a:rPr lang="en-US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.</a:t>
            </a:r>
            <a:r>
              <a:rPr lang="zh-CN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某某</a:t>
            </a:r>
            <a:r>
              <a:rPr lang="zh-CN" altLang="en-US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公司</a:t>
            </a:r>
            <a:r>
              <a:rPr lang="zh-CN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与比亚迪股份有限公司侵害发明专利权纠纷。</a:t>
            </a:r>
            <a:endParaRPr lang="zh-CN" altLang="zh-CN" sz="22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4</a:t>
            </a:r>
            <a:r>
              <a:rPr lang="en-US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.</a:t>
            </a:r>
            <a:r>
              <a:rPr lang="zh-CN" altLang="en-US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王</a:t>
            </a:r>
            <a:r>
              <a:rPr lang="zh-CN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某与同事打架，对派出所调解不服，向市局申请仲裁。</a:t>
            </a:r>
            <a:endParaRPr lang="en-US" altLang="zh-CN" sz="2200" b="1">
              <a:latin typeface="Times New Roman" panose="02020603050405020304" pitchFamily="18" charset="0"/>
              <a:ea typeface="微软雅黑" panose="020B0503020204020204" charset="-122"/>
              <a:cs typeface="楷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5.</a:t>
            </a:r>
            <a:r>
              <a:rPr lang="zh-CN" altLang="en-US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某美妆博主申请外观专利被</a:t>
            </a:r>
            <a:r>
              <a:rPr lang="zh-CN" altLang="en-US" sz="2200" b="1">
                <a:solidFill>
                  <a:srgbClr val="FF00FF"/>
                </a:solidFill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知识产权局</a:t>
            </a:r>
            <a:r>
              <a:rPr lang="zh-CN" altLang="en-US" sz="2200" b="1">
                <a:latin typeface="Times New Roman" panose="02020603050405020304" pitchFamily="18" charset="0"/>
                <a:ea typeface="微软雅黑" panose="020B0503020204020204" charset="-122"/>
                <a:cs typeface="楷体" panose="02010609060101010101" charset="-122"/>
              </a:rPr>
              <a:t>驳回，申请国家专利局仲裁</a:t>
            </a:r>
            <a:endParaRPr lang="zh-CN" altLang="en-US" sz="2200" b="1">
              <a:latin typeface="Arial" panose="020B0604020202020204" pitchFamily="34" charset="0"/>
              <a:ea typeface="微软雅黑" panose="020B0503020204020204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06150" y="3938158"/>
            <a:ext cx="11824483" cy="230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4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注意：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通常出现在合同的争议解决条款中，并应当载明仲裁的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意思表示、仲裁事项、选定的仲裁委员会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等信息。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例如：     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合同中关于仲裁可以这样表述：“因本合同引起的或与本合同有关的任何争议，均应提交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××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仲裁委员会，按照申请仲裁时该仲裁委员会现行有效的仲裁规则进行仲裁。仲裁裁决是终局的，对双方均有约束力。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7078494" y="1108065"/>
            <a:ext cx="172847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>
                <a:solidFill>
                  <a:srgbClr val="FF0000"/>
                </a:solidFill>
                <a:latin typeface="Arial" panose="020B0604020202020204" pitchFamily="34" charset="0"/>
                <a:cs typeface="楷体" panose="02010609060101010101" charset="-122"/>
              </a:rPr>
              <a:t>×属于继承纠纷</a:t>
            </a:r>
            <a:endParaRPr lang="zh-CN" altLang="zh-CN">
              <a:latin typeface="Times New Roman" panose="02020603050405020304" pitchFamily="18" charset="0"/>
              <a:cs typeface="楷体" panose="02010609060101010101" charset="-122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632771" y="1614666"/>
            <a:ext cx="30861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>
                <a:solidFill>
                  <a:srgbClr val="FF0000"/>
                </a:solidFill>
                <a:latin typeface="Arial" panose="020B0604020202020204" pitchFamily="34" charset="0"/>
                <a:cs typeface="楷体" panose="02010609060101010101" charset="-122"/>
              </a:rPr>
              <a:t>√</a:t>
            </a:r>
            <a:endParaRPr lang="zh-CN" altLang="zh-CN" b="1">
              <a:solidFill>
                <a:srgbClr val="FF0000"/>
              </a:solidFill>
              <a:latin typeface="Arial" panose="020B0604020202020204" pitchFamily="34" charset="0"/>
              <a:cs typeface="楷体" panose="02010609060101010101" charset="-122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7238324" y="2121611"/>
            <a:ext cx="30861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>
                <a:solidFill>
                  <a:srgbClr val="FF0000"/>
                </a:solidFill>
                <a:latin typeface="Arial" panose="020B0604020202020204" pitchFamily="34" charset="0"/>
                <a:cs typeface="楷体" panose="02010609060101010101" charset="-122"/>
              </a:rPr>
              <a:t>√</a:t>
            </a:r>
            <a:endParaRPr lang="zh-CN" altLang="zh-CN" b="1">
              <a:solidFill>
                <a:srgbClr val="FF0000"/>
              </a:solidFill>
              <a:latin typeface="Arial" panose="020B0604020202020204" pitchFamily="34" charset="0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7326152" y="2630560"/>
            <a:ext cx="218567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>
                <a:solidFill>
                  <a:srgbClr val="FF0000"/>
                </a:solidFill>
                <a:latin typeface="Arial" panose="020B0604020202020204" pitchFamily="34" charset="0"/>
                <a:cs typeface="楷体" panose="02010609060101010101" charset="-122"/>
              </a:rPr>
              <a:t>×非合同非财产纠纷</a:t>
            </a:r>
            <a:endParaRPr lang="zh-CN" altLang="zh-CN">
              <a:latin typeface="Times New Roman" panose="02020603050405020304" pitchFamily="18" charset="0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8599783" y="3168390"/>
            <a:ext cx="224917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>
                <a:solidFill>
                  <a:srgbClr val="FF0000"/>
                </a:solidFill>
                <a:latin typeface="Arial" panose="020B0604020202020204" pitchFamily="34" charset="0"/>
                <a:cs typeface="楷体" panose="02010609060101010101" charset="-122"/>
              </a:rPr>
              <a:t>× 双方不是平等主体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uiExpand="1" build="p"/>
      <p:bldP spid="4" grpId="0" bldLvl="0" animBg="1"/>
      <p:bldP spid="3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80340" y="679450"/>
            <a:ext cx="11649075" cy="3784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342900" indent="-342900" algn="l">
              <a:buFont typeface="Wingdings" panose="05000000000000000000" charset="0"/>
              <a:buChar char="l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2016年5月10日，江苏省响水县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人民法院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就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陆某诉徐某、绿洁油脂厂股权转让纠纷案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作出执行裁定书，裁定徐某、绿洁油脂厂偿还陆某投资款80万元，徐某拒绝签收该执行裁定书。2016年5月11日，该院要求徐某对其个人财产情况进行申报，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徐某对其领取的拆迁补偿款的去向作出虚假申报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。2016年9月21日、10月5日，因徐某仍拒不执行裁定，分别被响水县法院拘留十五日，但徐某仍拒不执行裁定。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buFont typeface="Wingdings" panose="05000000000000000000" charset="0"/>
              <a:buChar char="l"/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buClrTx/>
              <a:buSzTx/>
              <a:buFont typeface="Wingdings" panose="05000000000000000000" charset="0"/>
              <a:buChar char="l"/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响水县法院将徐某涉嫌违法的线索移送公安机关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公安机关依法立案侦查，并对于徐某采取强制措施。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经响水县检察院提起公诉，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响水县法院于201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年5月9日作出判决，认定被告人徐某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犯拒不执行判决、裁定罪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判处有期徒刑三年。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徐某不服提起上诉，盐城中院裁定，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驳回上诉，维持原判。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>
          <a:xfrm>
            <a:off x="0" y="95885"/>
            <a:ext cx="203581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spc="400">
                <a:solidFill>
                  <a:schemeClr val="tx1"/>
                </a:solidFill>
                <a:cs typeface="+mn-ea"/>
                <a:sym typeface="+mn-lt"/>
              </a:rPr>
              <a:t>案例分析</a:t>
            </a:r>
            <a:endParaRPr lang="zh-CN" altLang="en-US" sz="3200" b="1" spc="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3685" y="4611370"/>
            <a:ext cx="97053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lvl="0" indent="-342900" algn="l" fontAlgn="auto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40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思考：</a:t>
            </a:r>
            <a:r>
              <a:rPr lang="zh-CN" altLang="en-US" sz="2400" b="1">
                <a:effectLst/>
                <a:sym typeface="+mn-ea"/>
              </a:rPr>
              <a:t>（1</a:t>
            </a:r>
            <a:r>
              <a:rPr lang="zh-CN" altLang="en-US" sz="2400" b="1">
                <a:effectLst/>
                <a:sym typeface="+mn-ea"/>
              </a:rPr>
              <a:t>）本案中，法院做出的执行裁定书是</a:t>
            </a:r>
            <a:r>
              <a:rPr lang="zh-CN" altLang="en-US" sz="2400" b="1">
                <a:effectLst/>
                <a:sym typeface="+mn-ea"/>
                <a:hlinkClick r:id="rId3" action="ppaction://hlinksldjump"/>
              </a:rPr>
              <a:t>仲裁裁决</a:t>
            </a:r>
            <a:r>
              <a:rPr lang="zh-CN" altLang="en-US" sz="2400" b="1">
                <a:effectLst/>
                <a:sym typeface="+mn-ea"/>
              </a:rPr>
              <a:t>吗？</a:t>
            </a:r>
            <a:endParaRPr lang="zh-CN" altLang="en-US" sz="2400" b="1">
              <a:effectLst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2500" y="5318125"/>
            <a:ext cx="95326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 fontAlgn="auto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2400" b="1">
                <a:effectLst/>
                <a:sym typeface="+mn-ea"/>
              </a:rPr>
              <a:t>（</a:t>
            </a:r>
            <a:r>
              <a:rPr lang="en-US" altLang="zh-CN" sz="2400" b="1">
                <a:effectLst/>
                <a:sym typeface="+mn-ea"/>
              </a:rPr>
              <a:t>2</a:t>
            </a:r>
            <a:r>
              <a:rPr lang="zh-CN" altLang="en-US" sz="2400" b="1">
                <a:effectLst/>
                <a:sym typeface="+mn-ea"/>
              </a:rPr>
              <a:t>）本案中，徐某判刑的过程说明了诉讼有什么</a:t>
            </a:r>
            <a:r>
              <a:rPr lang="zh-CN" altLang="en-US" sz="2400" b="1">
                <a:effectLst/>
                <a:sym typeface="+mn-ea"/>
                <a:hlinkClick r:id="rId4" action="ppaction://hlinksldjump"/>
              </a:rPr>
              <a:t>特点</a:t>
            </a:r>
            <a:r>
              <a:rPr lang="zh-CN" altLang="en-US" sz="2400" b="1">
                <a:effectLst/>
                <a:sym typeface="+mn-ea"/>
              </a:rPr>
              <a:t>？</a:t>
            </a:r>
            <a:endParaRPr lang="zh-CN" altLang="en-US" sz="2400" b="1">
              <a:effectLst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92500" y="5875655"/>
            <a:ext cx="81146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 fontAlgn="auto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2400" b="1">
                <a:effectLst/>
                <a:sym typeface="+mn-ea"/>
              </a:rPr>
              <a:t>（</a:t>
            </a:r>
            <a:r>
              <a:rPr lang="en-US" altLang="zh-CN" sz="2400" b="1">
                <a:effectLst/>
                <a:sym typeface="+mn-ea"/>
              </a:rPr>
              <a:t>3</a:t>
            </a:r>
            <a:r>
              <a:rPr lang="zh-CN" altLang="en-US" sz="2400" b="1">
                <a:effectLst/>
                <a:sym typeface="+mn-ea"/>
              </a:rPr>
              <a:t>）本案涉及</a:t>
            </a:r>
            <a:r>
              <a:rPr lang="zh-CN" altLang="en-US" sz="2400" b="1">
                <a:effectLst/>
                <a:sym typeface="+mn-ea"/>
                <a:hlinkClick r:id="rId5" action="ppaction://hlinksldjump"/>
              </a:rPr>
              <a:t>几种诉讼</a:t>
            </a:r>
            <a:r>
              <a:rPr lang="zh-CN" altLang="en-US" sz="2400" b="1">
                <a:effectLst/>
                <a:sym typeface="+mn-ea"/>
              </a:rPr>
              <a:t>？依据是什么法律？都是谁告的谁？</a:t>
            </a:r>
            <a:endParaRPr lang="zh-CN" altLang="en-US" sz="2400" b="1">
              <a:effectLst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" grpId="0"/>
      <p:bldP spid="5" grpId="0"/>
      <p:bldP spid="6" grpId="0"/>
      <p:bldP spid="3" grpId="1"/>
      <p:bldP spid="5" grpId="1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26440" y="700405"/>
            <a:ext cx="10770870" cy="9105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indent="0" algn="l" fontAlgn="auto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3600" b="1">
                <a:effectLst/>
                <a:sym typeface="+mn-ea"/>
              </a:rPr>
              <a:t>（</a:t>
            </a:r>
            <a:r>
              <a:rPr lang="en-US" altLang="zh-CN" sz="3600" b="1">
                <a:effectLst/>
                <a:sym typeface="+mn-ea"/>
              </a:rPr>
              <a:t>1</a:t>
            </a:r>
            <a:r>
              <a:rPr lang="zh-CN" altLang="en-US" sz="3600" b="1">
                <a:effectLst/>
                <a:sym typeface="+mn-ea"/>
              </a:rPr>
              <a:t>）本案中，</a:t>
            </a:r>
            <a:r>
              <a:rPr lang="zh-CN" altLang="en-US" sz="3600" b="1">
                <a:effectLst/>
                <a:sym typeface="+mn-ea"/>
              </a:rPr>
              <a:t>法院做出的执行裁定书是</a:t>
            </a:r>
            <a:r>
              <a:rPr lang="zh-CN" altLang="en-US" sz="3600" b="1">
                <a:effectLst/>
                <a:sym typeface="+mn-ea"/>
              </a:rPr>
              <a:t>仲裁裁决</a:t>
            </a:r>
            <a:r>
              <a:rPr lang="zh-CN" altLang="en-US" sz="3600" b="1">
                <a:effectLst/>
                <a:sym typeface="+mn-ea"/>
              </a:rPr>
              <a:t>吗？</a:t>
            </a:r>
            <a:endParaRPr lang="zh-CN" altLang="en-US" sz="3600" b="1">
              <a:effectLst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7415" y="2632710"/>
            <a:ext cx="10659110" cy="14801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不是，仲裁裁决由仲裁机构做出，不是由法院做出。</a:t>
            </a:r>
            <a:endParaRPr lang="zh-CN" altLang="en-US" sz="36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36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zh-CN" altLang="en-US" sz="3600" b="1">
                <a:solidFill>
                  <a:srgbClr val="0000FF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商事仲裁与诉讼之间，只能选一个，一裁终局</a:t>
            </a:r>
            <a:r>
              <a:rPr lang="zh-CN" altLang="en-US" sz="36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。）</a:t>
            </a:r>
            <a:endParaRPr lang="zh-CN" altLang="en-US" sz="3600" b="1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0120" y="454342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解决纠纷的</a:t>
            </a:r>
            <a:r>
              <a:rPr lang="zh-CN" altLang="en-US" sz="28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最后途径：诉讼</a:t>
            </a:r>
            <a:endParaRPr lang="zh-CN" altLang="en-US" sz="2800" b="1" ker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82920" y="454342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俗称</a:t>
            </a:r>
            <a:r>
              <a:rPr lang="zh-CN" altLang="en-US" sz="28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“打官司”</a:t>
            </a:r>
            <a:endParaRPr lang="zh-CN" altLang="en-US" sz="2800" b="1" ker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37050" y="5134610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由</a:t>
            </a:r>
            <a:r>
              <a:rPr lang="zh-CN" altLang="en-US" sz="28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人民法院</a:t>
            </a:r>
            <a:r>
              <a:rPr lang="zh-CN" altLang="en-US" sz="2800" b="1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依照法定程序</a:t>
            </a:r>
            <a:r>
              <a:rPr lang="zh-CN" altLang="en-US" sz="28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解决具体纠纷</a:t>
            </a:r>
            <a:r>
              <a:rPr lang="zh-CN" altLang="en-US" sz="2800" b="1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的活动</a:t>
            </a:r>
            <a:endParaRPr lang="zh-CN" altLang="en-US" sz="2800" b="1" kern="0"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8420" y="240030"/>
            <a:ext cx="12073890" cy="1490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600" b="1">
                <a:effectLst/>
                <a:sym typeface="+mn-ea"/>
              </a:rPr>
              <a:t>（</a:t>
            </a:r>
            <a:r>
              <a:rPr lang="en-US" altLang="zh-CN" sz="3600" b="1">
                <a:effectLst/>
                <a:sym typeface="+mn-ea"/>
              </a:rPr>
              <a:t>2</a:t>
            </a:r>
            <a:r>
              <a:rPr lang="zh-CN" altLang="en-US" sz="3600" b="1">
                <a:effectLst/>
                <a:sym typeface="+mn-ea"/>
              </a:rPr>
              <a:t>）本案中，徐某是因为什么入刑的？说明诉讼有什么</a:t>
            </a:r>
            <a:r>
              <a:rPr lang="zh-CN" altLang="en-US" sz="3600" b="1">
                <a:effectLst/>
                <a:sym typeface="+mn-ea"/>
              </a:rPr>
              <a:t>特征</a:t>
            </a:r>
            <a:r>
              <a:rPr lang="zh-CN" altLang="en-US" sz="3600" b="1">
                <a:effectLst/>
                <a:sym typeface="+mn-ea"/>
              </a:rPr>
              <a:t>？</a:t>
            </a:r>
            <a:endParaRPr lang="zh-CN" altLang="en-US" sz="3600" b="1">
              <a:effectLst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00" y="1572260"/>
            <a:ext cx="95243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本案中，徐某因</a:t>
            </a:r>
            <a:r>
              <a:rPr lang="zh-CN" altLang="en-US" sz="3600" b="1" u="sng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股权转让纠纷</a:t>
            </a:r>
            <a:r>
              <a:rPr lang="zh-CN" altLang="en-US" sz="36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被陆某诉讼至法院，判决后</a:t>
            </a:r>
            <a:r>
              <a:rPr lang="zh-CN" altLang="en-US" sz="3600" b="1" u="sng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拒不履行裁定，并虚假申报，隐匿转移财产</a:t>
            </a:r>
            <a:r>
              <a:rPr lang="zh-CN" altLang="en-US" sz="36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36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而被法律移送</a:t>
            </a:r>
            <a:r>
              <a:rPr lang="zh-CN" altLang="en-US" sz="3600" b="1" u="sng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公安机关立案侦查</a:t>
            </a:r>
            <a:r>
              <a:rPr lang="zh-CN" altLang="en-US" sz="36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，随后被</a:t>
            </a:r>
            <a:r>
              <a:rPr lang="zh-CN" altLang="en-US" sz="3600" b="1" u="sng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公诉机关起诉</a:t>
            </a:r>
            <a:r>
              <a:rPr lang="zh-CN" altLang="en-US" sz="36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而至法院，最终被法院</a:t>
            </a:r>
            <a:r>
              <a:rPr lang="zh-CN" altLang="en-US" sz="3600" b="1" u="sng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判罪入刑</a:t>
            </a:r>
            <a:r>
              <a:rPr lang="zh-CN" altLang="en-US" sz="36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3600" b="1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4828540"/>
            <a:ext cx="613600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zh-CN" alt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sym typeface="等线" panose="02010600030101010101" charset="-122"/>
              </a:rPr>
              <a:t>公权性：</a:t>
            </a:r>
            <a:r>
              <a:rPr lang="zh-CN" altLang="en-US" sz="2400" b="1" spc="15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人民法院</a:t>
            </a:r>
            <a:r>
              <a:rPr lang="zh-CN" altLang="en-US" sz="2400" b="1" spc="15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代表国家</a:t>
            </a:r>
            <a:r>
              <a:rPr lang="zh-CN" altLang="en-US" sz="2400" b="1" spc="15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行使审判权。</a:t>
            </a:r>
            <a:endParaRPr lang="zh-CN" altLang="en-US" sz="2400" b="1" spc="15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5480050"/>
            <a:ext cx="628713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zh-CN" alt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sym typeface="等线" panose="02010600030101010101" charset="-122"/>
              </a:rPr>
              <a:t>程序性：</a:t>
            </a:r>
            <a:r>
              <a:rPr lang="zh-CN" altLang="en-US" sz="2400" b="1" spc="15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人民法院、当事人及其他诉讼参与人</a:t>
            </a:r>
            <a:r>
              <a:rPr lang="zh-CN" altLang="en-US" sz="2400" b="1" spc="15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严格遵守法定程序</a:t>
            </a:r>
            <a:r>
              <a:rPr lang="zh-CN" altLang="en-US" sz="2400" b="1" spc="15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解决</a:t>
            </a:r>
            <a:r>
              <a:rPr lang="zh-CN" altLang="en-US" sz="2400" b="1" spc="15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纠纷。</a:t>
            </a:r>
            <a:endParaRPr lang="zh-CN" altLang="en-US" sz="2400" b="1" spc="15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6506210" y="4828540"/>
            <a:ext cx="5777230" cy="461010"/>
          </a:xfrm>
          <a:prstGeom prst="rect">
            <a:avLst/>
          </a:prstGeom>
        </p:spPr>
        <p:txBody>
          <a:bodyPr wrap="square">
            <a:no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zh-CN" alt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sym typeface="等线" panose="02010600030101010101" charset="-122"/>
              </a:rPr>
              <a:t>强制性：</a:t>
            </a:r>
            <a:r>
              <a:rPr lang="zh-CN" altLang="en-US" sz="2400" b="1" spc="15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以</a:t>
            </a:r>
            <a:r>
              <a:rPr lang="zh-CN" altLang="en-US" sz="2400" b="1" spc="15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国家强制力</a:t>
            </a:r>
            <a:r>
              <a:rPr lang="zh-CN" altLang="en-US" sz="2400" b="1" spc="15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为后盾。</a:t>
            </a:r>
            <a:endParaRPr lang="zh-CN" altLang="en-US" sz="2400" b="1" spc="15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6506210" y="5377815"/>
            <a:ext cx="5685790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l"/>
            </a:pPr>
            <a:r>
              <a:rPr lang="zh-CN" altLang="zh-CN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sym typeface="等线" panose="02010600030101010101" charset="-122"/>
              </a:rPr>
              <a:t>终局性：</a:t>
            </a:r>
            <a:r>
              <a:rPr lang="zh-CN" altLang="en-US" sz="2400" b="1" spc="15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人民法院生效裁判所确定的当事人之间的权利义务关系是</a:t>
            </a:r>
            <a:r>
              <a:rPr lang="zh-CN" altLang="en-US" sz="2400" b="1" spc="15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终局的</a:t>
            </a:r>
            <a:r>
              <a:rPr lang="zh-CN" altLang="en-US" sz="2400" b="1" spc="15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2400" b="1" spc="15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仿宋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65860" y="2161540"/>
            <a:ext cx="10005060" cy="12680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涉及民事诉讼（</a:t>
            </a:r>
            <a:r>
              <a:rPr lang="zh-CN" altLang="en-US" sz="36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民告民</a:t>
            </a:r>
            <a:r>
              <a:rPr lang="zh-CN" altLang="en-US" sz="36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）、刑事诉讼（</a:t>
            </a:r>
            <a:r>
              <a:rPr lang="zh-CN" altLang="en-US" sz="36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公诉机关告民</a:t>
            </a:r>
            <a:r>
              <a:rPr lang="zh-CN" altLang="en-US" sz="3600" b="1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）两种诉讼！</a:t>
            </a:r>
            <a:endParaRPr lang="zh-CN" altLang="en-US" sz="3600" b="1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420" y="529590"/>
            <a:ext cx="11997055" cy="1473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600" b="1">
                <a:effectLst/>
                <a:sym typeface="+mn-ea"/>
              </a:rPr>
              <a:t>（</a:t>
            </a:r>
            <a:r>
              <a:rPr lang="en-US" altLang="zh-CN" sz="3600" b="1">
                <a:effectLst/>
                <a:sym typeface="+mn-ea"/>
              </a:rPr>
              <a:t>3</a:t>
            </a:r>
            <a:r>
              <a:rPr lang="zh-CN" altLang="en-US" sz="3600" b="1">
                <a:effectLst/>
                <a:sym typeface="+mn-ea"/>
              </a:rPr>
              <a:t>）本案涉及几种诉讼？依据是什么法律？都是谁告的谁？</a:t>
            </a:r>
            <a:endParaRPr lang="zh-CN" altLang="en-US" sz="3600" b="1">
              <a:effectLst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48180" y="3913505"/>
            <a:ext cx="8295640" cy="1437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2" algn="l" defTabSz="6858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2600" ker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2600" ker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中华人民共和国</a:t>
            </a:r>
            <a:r>
              <a:rPr lang="zh-CN" altLang="en-US" sz="2600" kern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民事诉讼法</a:t>
            </a:r>
            <a:r>
              <a:rPr lang="en-US" altLang="zh-CN" sz="2600" ker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kumimoji="0" lang="en-US" altLang="zh-CN" sz="2600" i="0" u="none" strike="noStrike" kern="0" cap="none" spc="0" normalizeH="0" baseline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2" algn="l" defTabSz="6858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2600" ker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2600" ker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中华人民共和国</a:t>
            </a:r>
            <a:r>
              <a:rPr lang="zh-CN" altLang="en-US" sz="2600" kern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刑事诉讼法</a:t>
            </a:r>
            <a:r>
              <a:rPr lang="en-US" altLang="zh-CN" sz="2600" ker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kumimoji="0" lang="en-US" altLang="zh-CN" sz="2600" i="0" u="none" strike="noStrike" kern="0" cap="none" spc="0" normalizeH="0" baseline="0" noProof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lvl="2" algn="l" defTabSz="6858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zh-CN" sz="2600" ker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sz="2600" ker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中华人民共和国</a:t>
            </a:r>
            <a:r>
              <a:rPr sz="2600" kern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行政诉讼法</a:t>
            </a:r>
            <a:r>
              <a:rPr lang="en-US" altLang="zh-CN" sz="2600" ker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en-US" altLang="zh-CN" sz="2600" ker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420" y="3695065"/>
            <a:ext cx="2757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</a:rPr>
              <a:t>法律依据类别：</a:t>
            </a:r>
            <a:endParaRPr lang="zh-CN" altLang="en-US" sz="3200" b="1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" grpId="1"/>
      <p:bldP spid="5" grpId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35" y="548640"/>
          <a:ext cx="12191365" cy="5190491"/>
        </p:xfrm>
        <a:graphic>
          <a:graphicData uri="http://schemas.openxmlformats.org/drawingml/2006/table">
            <a:tbl>
              <a:tblPr/>
              <a:tblGrid>
                <a:gridCol w="1271905"/>
                <a:gridCol w="3026410"/>
                <a:gridCol w="3563620"/>
                <a:gridCol w="4329430"/>
              </a:tblGrid>
              <a:tr h="58547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400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Courier New" panose="02070309020205020404" pitchFamily="49" charset="0"/>
                      </a:endParaRPr>
                    </a:p>
                  </a:txBody>
                  <a:tcPr marL="31086" marR="31086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民事诉讼</a:t>
                      </a:r>
                      <a:endParaRPr lang="zh-CN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1086" marR="31086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行政诉讼</a:t>
                      </a:r>
                      <a:endParaRPr lang="zh-CN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1086" marR="31086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刑事诉讼</a:t>
                      </a:r>
                      <a:endParaRPr lang="zh-CN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1086" marR="31086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6785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诉讼目的</a:t>
                      </a:r>
                      <a:endParaRPr lang="zh-CN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1086" marR="31086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71755" indent="0"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解决</a:t>
                      </a:r>
                      <a:r>
                        <a:rPr lang="zh-CN" sz="2400" b="1" u="sng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平等主体</a:t>
                      </a: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之间的民事权利和义务纠纷</a:t>
                      </a:r>
                      <a:endParaRPr lang="zh-CN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086" marR="31086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71755" indent="0"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解决</a:t>
                      </a:r>
                      <a:r>
                        <a:rPr lang="zh-CN" sz="2400" b="1" u="sng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国家行政机关</a:t>
                      </a: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实施的行政行为是否合法的问题</a:t>
                      </a:r>
                      <a:endParaRPr lang="zh-CN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086" marR="31086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71755" indent="0"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解决涉嫌犯罪的人</a:t>
                      </a:r>
                      <a:r>
                        <a:rPr lang="zh-CN" sz="2400" b="1" u="sng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是否犯罪、犯什么罪</a:t>
                      </a: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以及</a:t>
                      </a:r>
                      <a:r>
                        <a:rPr lang="zh-CN" sz="2400" b="1" u="sng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应处何种刑罚</a:t>
                      </a: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的问题</a:t>
                      </a:r>
                      <a:endParaRPr lang="zh-CN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31086" marR="31086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7420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诉讼主体</a:t>
                      </a:r>
                      <a:endParaRPr lang="zh-CN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857" marR="38857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71755" indent="0"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b="1" u="sng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双方当事人</a:t>
                      </a: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均可提起诉讼</a:t>
                      </a:r>
                      <a:endParaRPr lang="zh-CN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857" marR="38857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71755" indent="0"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由</a:t>
                      </a:r>
                      <a:r>
                        <a:rPr lang="zh-CN" sz="2400" b="1" u="sng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行政相对人</a:t>
                      </a: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提起，行政机关始终处于被告地位</a:t>
                      </a:r>
                      <a:endParaRPr lang="zh-CN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857" marR="38857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71755" indent="0"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自诉案件由</a:t>
                      </a:r>
                      <a:r>
                        <a:rPr lang="zh-CN" sz="2400" b="1" u="sng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自诉</a:t>
                      </a:r>
                      <a:r>
                        <a:rPr lang="zh-CN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人提起诉讼，其余均由人</a:t>
                      </a:r>
                      <a:r>
                        <a:rPr lang="zh-CN" sz="2400" b="1" u="sng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民检察院提起公诉</a:t>
                      </a:r>
                      <a:endParaRPr lang="zh-CN" sz="2400" b="1" u="sng" kern="10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857" marR="38857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1520">
                <a:tc>
                  <a:txBody>
                    <a:bodyPr wrap="square"/>
                    <a:lstStyle/>
                    <a:p>
                      <a:pPr marL="0" lvl="0" indent="0" algn="ctr" eaLnBrk="1" hangingPunct="1">
                        <a:tabLst>
                          <a:tab pos="2626995" algn="l"/>
                        </a:tabLst>
                      </a:pPr>
                      <a:r>
                        <a:rPr sz="2400" b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举证</a:t>
                      </a:r>
                      <a:r>
                        <a:rPr lang="zh-CN" altLang="en-US" sz="2400" b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原则</a:t>
                      </a:r>
                      <a:endParaRPr lang="zh-CN" altLang="en-US" sz="2400" b="1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lvl="0" indent="0" fontAlgn="auto">
                        <a:lnSpc>
                          <a:spcPct val="100000"/>
                        </a:lnSpc>
                      </a:pPr>
                      <a:r>
                        <a:rPr sz="2400" b="1" u="sng">
                          <a:solidFill>
                            <a:srgbClr val="1D41D5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谁主张谁举证</a:t>
                      </a:r>
                      <a:endParaRPr sz="2400" b="1" u="sng">
                        <a:solidFill>
                          <a:srgbClr val="1D41D5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lvl="0" indent="0" fontAlgn="auto">
                        <a:lnSpc>
                          <a:spcPct val="100000"/>
                        </a:lnSpc>
                      </a:pPr>
                      <a:r>
                        <a:rPr sz="2400" b="1" u="sng">
                          <a:solidFill>
                            <a:srgbClr val="1D41D5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行政机关</a:t>
                      </a:r>
                      <a:r>
                        <a:rPr sz="2400" b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负有举证责任</a:t>
                      </a:r>
                      <a:endParaRPr sz="2400" b="1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lvl="0" indent="0" fontAlgn="auto">
                        <a:lnSpc>
                          <a:spcPct val="100000"/>
                        </a:lnSpc>
                      </a:pPr>
                      <a:r>
                        <a:rPr lang="en-US" altLang="zh-CN" sz="2400" b="1">
                          <a:solidFill>
                            <a:srgbClr val="1D41D5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sz="2400" b="1" u="sng">
                          <a:solidFill>
                            <a:srgbClr val="1D41D5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公诉案件中由</a:t>
                      </a:r>
                      <a:r>
                        <a:rPr sz="2400" b="1" u="sng">
                          <a:solidFill>
                            <a:srgbClr val="1D41D5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公诉人</a:t>
                      </a:r>
                      <a:r>
                        <a:rPr lang="zh-CN" sz="2400" b="1" u="sng">
                          <a:solidFill>
                            <a:srgbClr val="1D41D5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（人民检察院）</a:t>
                      </a:r>
                      <a:r>
                        <a:rPr sz="2400" b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举证</a:t>
                      </a:r>
                      <a:r>
                        <a:rPr lang="zh-CN" sz="2400" b="1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；自诉案件由自诉人承担</a:t>
                      </a:r>
                      <a:endParaRPr lang="zh-CN" sz="2400" b="1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3015">
                <a:tc>
                  <a:txBody>
                    <a:bodyPr wrap="square"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联系</a:t>
                      </a:r>
                      <a:endParaRPr lang="zh-CN" altLang="en-US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857" marR="38857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 wrap="square"/>
                    <a:lstStyle/>
                    <a:p>
                      <a:pPr marL="71755" indent="0"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①都是由</a:t>
                      </a:r>
                      <a:r>
                        <a:rPr lang="zh-CN" altLang="en-US" sz="2400" b="1" u="sng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人民法院</a:t>
                      </a:r>
                      <a:r>
                        <a:rPr lang="zh-CN" altLang="en-US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主持，刑事审判权、行政审判权、民事审判权都由人民法院统一行使；</a:t>
                      </a:r>
                      <a:endParaRPr lang="zh-CN" altLang="en-US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71755" indent="0"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②都是</a:t>
                      </a:r>
                      <a:r>
                        <a:rPr lang="zh-CN" altLang="en-US" sz="2400" b="1" u="sng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以事实为依据</a:t>
                      </a:r>
                      <a:r>
                        <a:rPr lang="zh-CN" altLang="en-US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altLang="en-US" sz="2400" b="1" u="sng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以法律为准绳</a:t>
                      </a:r>
                      <a:r>
                        <a:rPr lang="zh-CN" altLang="en-US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的司法活动，都有利于</a:t>
                      </a:r>
                      <a:r>
                        <a:rPr lang="zh-CN" altLang="en-US" sz="2400" b="1" u="sng" kern="10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正确解决纠纷，实现公平正义</a:t>
                      </a:r>
                      <a:r>
                        <a:rPr lang="zh-CN" altLang="en-US" sz="2400" b="1" kern="10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altLang="en-US" sz="2400" b="1" kern="10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857" marR="38857" marT="0" marB="0" vert="horz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38857" marR="38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38857" marR="38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8795" y="222885"/>
            <a:ext cx="10403205" cy="5835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l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刑事附带民事诉讼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endParaRPr lang="en-US" altLang="zh-CN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8475" y="1233805"/>
            <a:ext cx="10889615" cy="463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fontAlgn="auto">
              <a:lnSpc>
                <a:spcPct val="100000"/>
              </a:lnSpc>
              <a:spcBef>
                <a:spcPts val="600"/>
              </a:spcBef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在刑事诉讼的过程中：</a:t>
            </a:r>
            <a:endParaRPr lang="en-US" alt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fontAlgn="auto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被害人由于被告人的犯罪行为而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遭受物质损失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的，有权提起附带民事诉讼。</a:t>
            </a:r>
            <a:endParaRPr lang="en-US" alt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0" indent="-342900" fontAlgn="auto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如果是国家财产、集体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财产遭受损失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的，人民检察院在提起公诉的时候，可以提起附带民事诉讼。</a:t>
            </a:r>
            <a:endParaRPr lang="en-US" alt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fontAlgn="auto">
              <a:lnSpc>
                <a:spcPct val="150000"/>
              </a:lnSpc>
              <a:spcBef>
                <a:spcPts val="600"/>
              </a:spcBef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以上由于这种损害赔偿的诉讼请求是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在刑事诉讼中提出并附带解决的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，因此称作刑事附带民事诉讼。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530" y="222885"/>
            <a:ext cx="1751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注意：</a:t>
            </a:r>
            <a:endParaRPr lang="zh-CN" altLang="en-US" sz="3200" b="1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2090" y="1224280"/>
            <a:ext cx="76574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9200" eaLnBrk="1" fontAlgn="auto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解决纠纷的多元化方式和途径</a:t>
            </a:r>
            <a:r>
              <a:rPr lang="zh-CN" altLang="en-US" sz="3200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（</a:t>
            </a:r>
            <a:r>
              <a:rPr lang="en-US" altLang="zh-CN" sz="3200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P82</a:t>
            </a:r>
            <a:r>
              <a:rPr lang="zh-CN" altLang="en-US" sz="3200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）</a:t>
            </a:r>
            <a:endParaRPr lang="zh-CN" altLang="en-US" sz="3200" b="1" ker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47145" y="1941758"/>
            <a:ext cx="1165194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（</a:t>
            </a:r>
            <a:r>
              <a:rPr lang="en-US" altLang="zh-CN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1</a:t>
            </a:r>
            <a:r>
              <a:rPr lang="zh-CN" altLang="en-US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）发生纠纷时，人们往往先自行</a:t>
            </a:r>
            <a:r>
              <a:rPr lang="zh-CN" altLang="en-US" sz="28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协商</a:t>
            </a:r>
            <a:r>
              <a:rPr lang="zh-CN" altLang="en-US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，通过和解达成合意，解决纠纷。</a:t>
            </a:r>
            <a:endParaRPr lang="zh-CN" altLang="en-US" sz="2800" b="1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7145" y="2813014"/>
            <a:ext cx="1156369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（</a:t>
            </a:r>
            <a:r>
              <a:rPr lang="en-US" altLang="zh-CN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2</a:t>
            </a:r>
            <a:r>
              <a:rPr lang="zh-CN" altLang="en-US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）无法和解时，人们还可以通过</a:t>
            </a:r>
            <a:r>
              <a:rPr lang="zh-CN" altLang="en-US" sz="28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调解、仲裁或者诉讼</a:t>
            </a:r>
            <a:r>
              <a:rPr lang="zh-CN" altLang="en-US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等方式解决纠纷。</a:t>
            </a:r>
            <a:endParaRPr lang="zh-CN" altLang="en-US" sz="2800" b="1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46990" y="3628390"/>
            <a:ext cx="12145010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（</a:t>
            </a:r>
            <a:r>
              <a:rPr lang="en-US" altLang="zh-CN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3</a:t>
            </a:r>
            <a:r>
              <a:rPr lang="zh-CN" altLang="en-US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）随着“互联网＋”时代的到来，我国开始建设</a:t>
            </a:r>
            <a:r>
              <a:rPr lang="zh-CN" altLang="en-US" sz="28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在线矛盾纠纷多元化解平台</a:t>
            </a:r>
            <a:r>
              <a:rPr lang="zh-CN" altLang="en-US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，充分发挥其</a:t>
            </a:r>
            <a:r>
              <a:rPr lang="zh-CN" altLang="en-US" sz="28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在线咨询、评估、调解、仲裁</a:t>
            </a:r>
            <a:r>
              <a:rPr lang="zh-CN" altLang="en-US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的功能，为纠纷主体提供更加方便、快捷、高效的纠纷解决途径。</a:t>
            </a:r>
            <a:endParaRPr lang="zh-CN" altLang="en-US" sz="2800" b="1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圆角矩形标注 2"/>
          <p:cNvSpPr/>
          <p:nvPr>
            <p:custDataLst>
              <p:tags r:id="rId5"/>
            </p:custDataLst>
          </p:nvPr>
        </p:nvSpPr>
        <p:spPr>
          <a:xfrm>
            <a:off x="7759700" y="703580"/>
            <a:ext cx="4432300" cy="1347470"/>
          </a:xfrm>
          <a:prstGeom prst="wedgeRoundRectCallout">
            <a:avLst>
              <a:gd name="adj1" fmla="val -54269"/>
              <a:gd name="adj2" fmla="val -16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调解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往往成为当事人解决纠纷的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优先选择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6765" y="369570"/>
            <a:ext cx="2249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小结：</a:t>
            </a:r>
            <a:endParaRPr lang="zh-CN" altLang="en-US" sz="3200" b="1"/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733425" y="541020"/>
            <a:ext cx="10698480" cy="4295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80000"/>
              </a:lnSpc>
            </a:pPr>
            <a:r>
              <a:rPr lang="zh-CN" altLang="en-US" sz="540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endParaRPr lang="zh-CN" altLang="en-US" sz="60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80000"/>
              </a:lnSpc>
            </a:pPr>
            <a:r>
              <a:rPr lang="zh-CN" altLang="en-US" sz="4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第九课 </a:t>
            </a:r>
            <a:r>
              <a:rPr lang="en-US" altLang="zh-CN" sz="4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sz="4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纠纷的多元解决方式</a:t>
            </a:r>
            <a:endParaRPr lang="zh-CN" sz="54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80000"/>
              </a:lnSpc>
            </a:pPr>
            <a:endParaRPr lang="zh-CN" altLang="en-US" sz="60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4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4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总议题：合理选择有效手段</a:t>
            </a:r>
            <a:endParaRPr lang="zh-CN" altLang="en-US" sz="4800" b="1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4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</a:t>
            </a:r>
            <a:r>
              <a:rPr lang="zh-CN" altLang="en-US" sz="48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妥善解决社会纠纷</a:t>
            </a:r>
            <a:endParaRPr lang="zh-CN" altLang="en-US" sz="4800" b="1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01320" y="887095"/>
            <a:ext cx="11405870" cy="12172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贵州籍女子龙某在枫桥镇务工，骑车行走期间将老人张某撞伤，龙某负事故全部责任。张某住院治疗期间，花费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6000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多元，再加上其他费用，向龙某索赔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9000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多元。龙某离异，还要抚养远在老家的子女，生活极度困难，只肯赔偿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3000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元。双方就赔偿金额产生分歧。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1320" y="2953385"/>
            <a:ext cx="113284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为解决此事，他们找到枫桥镇的老杨调解中心。老杨调解中心由枫桥镇公安派出所退休民警杨光照等人于</a:t>
            </a:r>
            <a:r>
              <a:rPr lang="en-US" altLang="zh-CN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2008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年成立，专为群众调解纠纷。大家都称呼杨光照为“老杨”。老杨主持这次调解，他先与龙某进行沟通，然后与张某的家人交流，接着再将沟通情况反馈给龙某。调解持续近一个小时，张某家人同意在赔偿金额上让步。龙某同意马上借钱给付对方。一场纠纷就此结束。老杨说，如果双方不能达成调解协议，张某与龙某只能打官司，龙某肯定要根据法律规定承担赔偿责任，但由于她无力承担，张某反而无法顺利拿到赔偿，导致矛盾激化。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5615" y="248920"/>
            <a:ext cx="2449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案例分析：</a:t>
            </a:r>
            <a:endParaRPr lang="zh-CN" altLang="en-US" sz="2400" b="1"/>
          </a:p>
        </p:txBody>
      </p:sp>
      <p:sp>
        <p:nvSpPr>
          <p:cNvPr id="2" name="矩形 1"/>
          <p:cNvSpPr/>
          <p:nvPr/>
        </p:nvSpPr>
        <p:spPr>
          <a:xfrm>
            <a:off x="5348605" y="2901950"/>
            <a:ext cx="2182495" cy="46418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7050" y="2027555"/>
            <a:ext cx="3016885" cy="45593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1235710" y="4827270"/>
            <a:ext cx="6304280" cy="107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0810" y="819150"/>
            <a:ext cx="32499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9200" eaLnBrk="1" fontAlgn="auto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1</a:t>
            </a:r>
            <a:r>
              <a:rPr lang="zh-CN" altLang="en-US" sz="32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、调解</a:t>
            </a:r>
            <a:r>
              <a:rPr lang="zh-CN" altLang="en-US" sz="3200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（</a:t>
            </a:r>
            <a:r>
              <a:rPr lang="en-US" altLang="zh-CN" sz="3200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P83</a:t>
            </a:r>
            <a:r>
              <a:rPr lang="zh-CN" altLang="en-US" sz="3200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）</a:t>
            </a:r>
            <a:endParaRPr lang="zh-CN" altLang="en-US" sz="3200" b="1" ker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0" y="2067560"/>
            <a:ext cx="2511425" cy="829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lvl="0" indent="0">
              <a:lnSpc>
                <a:spcPct val="15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 </a:t>
            </a:r>
            <a:r>
              <a:rPr lang="zh-CN" sz="3200" b="1">
                <a:solidFill>
                  <a:srgbClr val="1552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含义：</a:t>
            </a:r>
            <a:endParaRPr lang="zh-CN" altLang="en-US" sz="3200" b="1" kern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圆角矩形标注 1"/>
          <p:cNvSpPr/>
          <p:nvPr>
            <p:custDataLst>
              <p:tags r:id="rId3"/>
            </p:custDataLst>
          </p:nvPr>
        </p:nvSpPr>
        <p:spPr>
          <a:xfrm>
            <a:off x="2930525" y="1473835"/>
            <a:ext cx="8942705" cy="1216660"/>
          </a:xfrm>
          <a:prstGeom prst="wedgeRoundRectCallout">
            <a:avLst>
              <a:gd name="adj1" fmla="val -53734"/>
              <a:gd name="adj2" fmla="val -458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20000"/>
              </a:lnSpc>
              <a:spcAft>
                <a:spcPct val="0"/>
              </a:spcAft>
            </a:pPr>
            <a:r>
              <a:rPr lang="zh-CN" altLang="en-US" sz="2800" b="1">
                <a:solidFill>
                  <a:srgbClr val="1552D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和解与调解的区别：</a:t>
            </a:r>
            <a:r>
              <a:rPr lang="zh-CN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和解是</a:t>
            </a: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当事人双方</a:t>
            </a:r>
            <a:r>
              <a:rPr lang="zh-CN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达成合意，调解是通过</a:t>
            </a:r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第三方</a:t>
            </a:r>
            <a:r>
              <a:rPr lang="zh-CN" altLang="en-US" sz="2800" b="1" kern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排解疏导、说服教育而</a:t>
            </a:r>
            <a:r>
              <a:rPr lang="zh-CN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达成的协议。</a:t>
            </a:r>
            <a:endParaRPr kumimoji="0" lang="zh-CN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81635" y="3149600"/>
            <a:ext cx="11879580" cy="1383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lvl="0" indent="0"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通过</a:t>
            </a:r>
            <a:r>
              <a:rPr lang="zh-CN" altLang="en-US" sz="2800" b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第三方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排解疏导、说服教育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，促使发生纠纷的当事人</a:t>
            </a:r>
            <a:r>
              <a:rPr lang="zh-CN" altLang="en-US" sz="2800" b="1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自愿</a:t>
            </a:r>
            <a:r>
              <a:rPr lang="zh-CN" altLang="en-US" sz="2800" b="1">
                <a:solidFill>
                  <a:srgbClr val="FF0000"/>
                </a:solidFill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达成协议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，从而解决纠纷的活动。</a:t>
            </a:r>
            <a:endParaRPr lang="zh-CN" altLang="en-US" sz="2800" b="1" kern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0" y="0"/>
            <a:ext cx="4570730" cy="811530"/>
          </a:xfrm>
          <a:prstGeom prst="rect">
            <a:avLst/>
          </a:prstGeom>
        </p:spPr>
        <p:txBody>
          <a:bodyPr wrap="square">
            <a:spAutoFit/>
          </a:bodyPr>
          <a:p>
            <a:pPr defTabSz="911860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一、以和为贵选调解</a:t>
            </a:r>
            <a:endParaRPr lang="zh-CN" altLang="en-US" sz="3600" b="1" ker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bldLvl="0" animBg="1"/>
      <p:bldP spid="3" grpId="0" bldLvl="0" animBg="1"/>
      <p:bldP spid="4" grpId="0" bldLvl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2420" y="935355"/>
          <a:ext cx="11638915" cy="5803392"/>
        </p:xfrm>
        <a:graphic>
          <a:graphicData uri="http://schemas.openxmlformats.org/drawingml/2006/table">
            <a:tbl>
              <a:tblPr/>
              <a:tblGrid>
                <a:gridCol w="1104900"/>
                <a:gridCol w="1381760"/>
                <a:gridCol w="1365250"/>
                <a:gridCol w="2277110"/>
                <a:gridCol w="4110990"/>
                <a:gridCol w="1398905"/>
              </a:tblGrid>
              <a:tr h="518160">
                <a:tc gridSpan="2"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30000"/>
                        </a:lnSpc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种类</a:t>
                      </a:r>
                      <a:endParaRPr lang="zh-CN" altLang="en-US" sz="20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 hMerge="1">
                  <a:tcPr marL="121920" marR="121920" marT="60960" marB="6096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0000"/>
                    </a:solidFill>
                  </a:tcPr>
                </a:tc>
                <a:tc gridSpan="2"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30000"/>
                        </a:lnSpc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主持者</a:t>
                      </a:r>
                      <a:endParaRPr lang="zh-CN" altLang="en-US" sz="20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0000"/>
                    </a:solidFill>
                  </a:tcPr>
                </a:tc>
                <a:tc hMerge="1">
                  <a:tcPr marL="121920" marR="121920" marT="60960" marB="6096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0000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30000"/>
                        </a:lnSpc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效力</a:t>
                      </a:r>
                      <a:endParaRPr lang="zh-CN" altLang="en-US" sz="20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0000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lvl="0" indent="0" algn="ctr" eaLnBrk="1" hangingPunct="1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000" b="1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</a:rPr>
                        <a:t>作用</a:t>
                      </a:r>
                      <a:endParaRPr lang="zh-CN" altLang="en-US" sz="2000" b="1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905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0000"/>
                    </a:solidFill>
                  </a:tcPr>
                </a:tc>
              </a:tr>
              <a:tr h="864870">
                <a:tc gridSpan="2"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诉讼调解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>
                      <a:noFill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>
                      <a:noFill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marL="121920" marR="121920" marT="60960" marB="60960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>
                      <a:noFill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30000"/>
                        </a:lnSpc>
                      </a:pPr>
                      <a:r>
                        <a:rPr lang="zh-CN" altLang="en-US" sz="2000" b="1">
                          <a:solidFill>
                            <a:srgbClr val="0020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人民法院</a:t>
                      </a:r>
                      <a:endParaRPr lang="zh-CN" altLang="en-US" sz="2000" b="1">
                        <a:solidFill>
                          <a:srgbClr val="00206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>
                      <a:noFill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marL="121920" marR="121920" marT="60960" marB="60960" anchor="ctr">
                    <a:lnL w="6350">
                      <a:solidFill>
                        <a:srgbClr val="D9D9D9"/>
                      </a:solidFill>
                      <a:prstDash val="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>
                      <a:noFill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 eaLnBrk="1" hangingPunct="1">
                        <a:lnSpc>
                          <a:spcPct val="130000"/>
                        </a:lnSpc>
                      </a:pPr>
                      <a:r>
                        <a:rPr lang="zh-CN" altLang="zh-CN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调解书在当事人签收后，</a:t>
                      </a:r>
                      <a:r>
                        <a:rPr lang="zh-CN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与判决书具有同等法律效力</a:t>
                      </a:r>
                      <a:r>
                        <a:rPr lang="zh-CN" altLang="zh-CN" sz="2000" b="1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。</a:t>
                      </a:r>
                      <a:endParaRPr lang="zh-CN" altLang="zh-CN" sz="2000" b="1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>
                      <a:noFill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有利于</a:t>
                      </a:r>
                      <a:endParaRPr lang="zh-CN" altLang="en-US" sz="2000" b="1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化解矛盾</a:t>
                      </a:r>
                      <a:endParaRPr lang="zh-CN" altLang="en-US" sz="2000" b="1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b="1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促进社会和谐</a:t>
                      </a:r>
                      <a:endParaRPr lang="zh-CN" altLang="en-US" sz="2000" b="1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维护社会稳定</a:t>
                      </a:r>
                      <a:endParaRPr lang="zh-CN" altLang="en-US" sz="2000" b="1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推进国家治理能力现代化</a:t>
                      </a:r>
                      <a:endParaRPr lang="zh-CN" altLang="zh-CN" sz="2000" b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B7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31695">
                <a:tc rowSpan="3"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30000"/>
                        </a:lnSpc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诉讼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30000"/>
                        </a:lnSpc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外</a:t>
                      </a:r>
                      <a:endParaRPr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0" lvl="0" indent="0" algn="ctr" eaLnBrk="1" hangingPunct="1">
                        <a:lnSpc>
                          <a:spcPct val="130000"/>
                        </a:lnSpc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调解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>
                      <a:noFill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9050">
                      <a:solidFill>
                        <a:srgbClr val="B7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人民</a:t>
                      </a:r>
                      <a:endParaRPr lang="zh-CN" altLang="en-US" sz="2400" b="1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10000"/>
                        </a:lnSpc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调解</a:t>
                      </a:r>
                      <a:endParaRPr lang="zh-CN" altLang="en-US" sz="2400" b="1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10000"/>
                        </a:lnSpc>
                      </a:pPr>
                      <a:r>
                        <a:rPr lang="zh-CN" altLang="en-US" sz="2400" b="1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伟大的东方经验</a:t>
                      </a:r>
                      <a:endParaRPr lang="zh-CN" altLang="en-US" sz="2400" b="1">
                        <a:gradFill>
                          <a:gsLst>
                            <a:gs pos="0">
                              <a:srgbClr val="7B32B2"/>
                            </a:gs>
                            <a:gs pos="100000">
                              <a:srgbClr val="401A5D"/>
                            </a:gs>
                          </a:gsLst>
                          <a:lin scaled="0"/>
                        </a:gra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3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人民调解委员会</a:t>
                      </a:r>
                      <a:r>
                        <a:rPr lang="zh-CN" altLang="en-US" sz="2000" b="1">
                          <a:solidFill>
                            <a:srgbClr val="7030A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（群众性组织）</a:t>
                      </a:r>
                      <a:endParaRPr lang="zh-CN" altLang="en-US" sz="2000" b="1">
                        <a:solidFill>
                          <a:srgbClr val="7030A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①尊重当事人权利。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②不得违背法律、法规和国家政策，不收取任何费用。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①人民调解协议具有民事合同性质,具有</a:t>
                      </a:r>
                      <a:r>
                        <a:rPr lang="zh-CN" altLang="en-US" sz="2000" b="1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法律效力,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应当按照约定履行。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lvl="0" indent="0" eaLnBrk="1" hangingPunct="1">
                        <a:lnSpc>
                          <a:spcPct val="130000"/>
                        </a:lnSpc>
                      </a:pP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②自调解协议生效</a:t>
                      </a:r>
                      <a:r>
                        <a:rPr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起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r>
                        <a:rPr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日内共同向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人民法院申请司法确认，</a:t>
                      </a:r>
                      <a:r>
                        <a:rPr lang="zh-CN" altLang="en-US" sz="2000" b="1">
                          <a:solidFill>
                            <a:srgbClr val="7030A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确认有效的调解协议，具有强制执行能力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。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vMerge="1">
                  <a:tcPr marL="121920" marR="121920" marT="60960" marB="60960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1310640">
                <a:tc vMerge="1">
                  <a:tcPr>
                    <a:lnL>
                      <a:noFill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行政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10000"/>
                        </a:lnSpc>
                      </a:pPr>
                      <a:r>
                        <a:rPr lang="zh-CN" altLang="en-US" sz="2400" b="1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调解</a:t>
                      </a:r>
                      <a:endParaRPr lang="zh-CN" altLang="en-US" sz="2400" b="1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30000"/>
                        </a:lnSpc>
                      </a:pPr>
                      <a:r>
                        <a:rPr lang="zh-CN" altLang="en-US" sz="2000" b="1">
                          <a:solidFill>
                            <a:srgbClr val="0020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国家行政机关</a:t>
                      </a:r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：基层人民政府、公安机关、婚姻登记机关、国家合同管理机关</a:t>
                      </a: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……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</a:pPr>
                      <a:r>
                        <a:rPr lang="zh-CN" altLang="zh-CN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达成的调解协议，</a:t>
                      </a:r>
                      <a:r>
                        <a:rPr lang="zh-CN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具有法律约束力</a:t>
                      </a:r>
                      <a:endParaRPr lang="zh-CN" altLang="zh-CN" sz="20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vMerge="1">
                  <a:tcPr marL="121920" marR="121920" marT="60960" marB="60960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2700">
                      <a:solidFill>
                        <a:schemeClr val="accent2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925830">
                <a:tc vMerge="1">
                  <a:tcPr>
                    <a:lnL>
                      <a:noFill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B w="19050">
                      <a:solidFill>
                        <a:srgbClr val="B70000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</a:pPr>
                      <a:r>
                        <a:rPr lang="zh-CN" altLang="en-US" sz="2400" b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仲裁</a:t>
                      </a:r>
                      <a:endParaRPr lang="zh-CN" altLang="en-US" sz="2400" b="0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lvl="0" indent="0" algn="ctr" eaLnBrk="1" hangingPunct="1">
                        <a:lnSpc>
                          <a:spcPct val="110000"/>
                        </a:lnSpc>
                      </a:pPr>
                      <a:r>
                        <a:rPr lang="zh-CN" altLang="en-US" sz="2400" b="0">
                          <a:solidFill>
                            <a:srgbClr val="0000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调解</a:t>
                      </a:r>
                      <a:endParaRPr lang="zh-CN" altLang="en-US" sz="2400" b="0">
                        <a:solidFill>
                          <a:srgbClr val="0000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>
                    <a:lnL w="12700">
                      <a:solidFill>
                        <a:schemeClr val="accent2"/>
                      </a:solidFill>
                      <a:prstDash val="sys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9050">
                      <a:solidFill>
                        <a:srgbClr val="B7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30000"/>
                        </a:lnSpc>
                      </a:pPr>
                      <a:r>
                        <a:rPr lang="zh-CN" altLang="en-US" sz="2000" b="1">
                          <a:solidFill>
                            <a:srgbClr val="00206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仲裁机构</a:t>
                      </a:r>
                      <a:endParaRPr lang="zh-CN" altLang="en-US" sz="2000" b="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9050">
                      <a:solidFill>
                        <a:srgbClr val="B7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 marL="121920" marR="121920" marT="60960" marB="60960">
                    <a:lnL w="6350">
                      <a:solidFill>
                        <a:srgbClr val="D9D9D9"/>
                      </a:solidFill>
                      <a:prstDash val="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9050">
                      <a:solidFill>
                        <a:srgbClr val="B7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indent="1143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685800" indent="2286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028700" indent="3429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371600" indent="457200" algn="l" defTabSz="6858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4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30000"/>
                        </a:lnSpc>
                      </a:pPr>
                      <a:r>
                        <a:rPr lang="zh-CN" altLang="zh-CN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达成的调解协议，</a:t>
                      </a:r>
                      <a:r>
                        <a:rPr lang="zh-CN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具有法律约束力</a:t>
                      </a:r>
                      <a:endParaRPr lang="zh-CN" altLang="zh-CN" sz="20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60960" marB="60960" vert="horz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 w="12700">
                      <a:solidFill>
                        <a:schemeClr val="accent2"/>
                      </a:solidFill>
                      <a:prstDash val="sysDash"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9050">
                      <a:solidFill>
                        <a:srgbClr val="B7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 marL="121920" marR="121920" marT="60960" marB="60960" anchor="ctr">
                    <a:lnL w="12700">
                      <a:solidFill>
                        <a:schemeClr val="accent2"/>
                      </a:solidFill>
                      <a:prstDash val="sysDash"/>
                    </a:lnL>
                    <a:lnR>
                      <a:noFill/>
                    </a:lnR>
                    <a:lnT w="12700">
                      <a:solidFill>
                        <a:schemeClr val="accent2"/>
                      </a:solidFill>
                      <a:prstDash val="sysDash"/>
                    </a:lnT>
                    <a:lnB w="19050">
                      <a:solidFill>
                        <a:srgbClr val="B7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048635" y="1523365"/>
            <a:ext cx="3348355" cy="7848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6550025" y="1523365"/>
            <a:ext cx="3912235" cy="7848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549400" y="2496820"/>
            <a:ext cx="1177290" cy="18929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2869565" y="4625975"/>
            <a:ext cx="3538855" cy="11195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2822575" y="5884545"/>
            <a:ext cx="3539490" cy="784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6558915" y="2480310"/>
            <a:ext cx="3912235" cy="193992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6550025" y="4740910"/>
            <a:ext cx="3912235" cy="784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6550025" y="5846445"/>
            <a:ext cx="3912235" cy="7854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2945765" y="2496820"/>
            <a:ext cx="1073785" cy="1939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1576705" y="4521835"/>
            <a:ext cx="1073785" cy="1223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1560830" y="5892165"/>
            <a:ext cx="1073785" cy="8083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3"/>
            </p:custDataLst>
          </p:nvPr>
        </p:nvSpPr>
        <p:spPr>
          <a:xfrm>
            <a:off x="4238625" y="2419985"/>
            <a:ext cx="2159000" cy="18929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4"/>
            </p:custDataLst>
          </p:nvPr>
        </p:nvSpPr>
        <p:spPr>
          <a:xfrm>
            <a:off x="2637790" y="0"/>
            <a:ext cx="6356350" cy="829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marL="0" lvl="0" indent="0">
              <a:lnSpc>
                <a:spcPct val="15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调解分为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诉讼调解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诉讼外调解</a:t>
            </a:r>
            <a:endParaRPr lang="zh-CN" altLang="en-US" sz="3200" b="1" kern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28600" y="0"/>
            <a:ext cx="20116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案例分析</a:t>
            </a:r>
            <a:endParaRPr lang="zh-CN" altLang="en-US" sz="36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流程图: 资料带 1"/>
          <p:cNvSpPr/>
          <p:nvPr>
            <p:custDataLst>
              <p:tags r:id="rId2"/>
            </p:custDataLst>
          </p:nvPr>
        </p:nvSpPr>
        <p:spPr>
          <a:xfrm>
            <a:off x="203835" y="1037590"/>
            <a:ext cx="3617595" cy="2743835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zh-CN" sz="2800" b="1" kern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  </a:t>
            </a:r>
            <a:r>
              <a:rPr lang="en-US" altLang="zh-CN" sz="2400" b="1" kern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 </a:t>
            </a:r>
            <a:r>
              <a:rPr lang="zh-CN" altLang="en-US" sz="2800" b="1" kern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小何因所购</a:t>
            </a:r>
            <a:r>
              <a:rPr lang="zh-CN" altLang="en-US" sz="2800" b="1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商品房存在质量问题</a:t>
            </a:r>
            <a:r>
              <a:rPr lang="zh-CN" altLang="en-US" sz="2800" b="1" kern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与开发商发生纠纷。</a:t>
            </a:r>
            <a:endParaRPr lang="zh-CN" altLang="en-US" sz="2800" b="1" kern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流程图: 资料带 2"/>
          <p:cNvSpPr/>
          <p:nvPr>
            <p:custDataLst>
              <p:tags r:id="rId3"/>
            </p:custDataLst>
          </p:nvPr>
        </p:nvSpPr>
        <p:spPr>
          <a:xfrm>
            <a:off x="3975735" y="944245"/>
            <a:ext cx="3851275" cy="2743835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   </a:t>
            </a:r>
            <a:r>
              <a:rPr lang="zh-CN" altLang="en-US" sz="2800" b="1" kern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小郭和小慧在</a:t>
            </a:r>
            <a:r>
              <a:rPr lang="zh-CN" altLang="en-US" sz="2800" b="1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离婚过程中因孩子抚养权归属问题</a:t>
            </a:r>
            <a:r>
              <a:rPr lang="zh-CN" altLang="en-US" sz="2800" b="1" kern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发生争执。</a:t>
            </a:r>
            <a:endParaRPr lang="zh-CN" altLang="en-US" sz="2800" b="1" kern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流程图: 资料带 4"/>
          <p:cNvSpPr/>
          <p:nvPr>
            <p:custDataLst>
              <p:tags r:id="rId4"/>
            </p:custDataLst>
          </p:nvPr>
        </p:nvSpPr>
        <p:spPr>
          <a:xfrm>
            <a:off x="7981315" y="944245"/>
            <a:ext cx="3961130" cy="2743835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   </a:t>
            </a:r>
            <a:r>
              <a:rPr lang="zh-CN" altLang="en-US" sz="2800" b="1" kern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某企业因</a:t>
            </a:r>
            <a:r>
              <a:rPr lang="zh-CN" altLang="en-US" sz="2800" b="1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发明专利申请被驳回</a:t>
            </a:r>
            <a:r>
              <a:rPr lang="zh-CN" altLang="en-US" sz="2800" b="1" kern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与行政机关发生争议</a:t>
            </a:r>
            <a:r>
              <a:rPr lang="zh-CN" altLang="en-US" sz="2400" b="1" kern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。</a:t>
            </a:r>
            <a:endParaRPr lang="zh-CN" altLang="en-US" sz="2400" b="1" kern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09220" y="4748530"/>
            <a:ext cx="12083415" cy="82994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20000"/>
              </a:lnSpc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思考</a:t>
            </a:r>
            <a:r>
              <a:rPr lang="zh-CN" altLang="en-US" sz="4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3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以上哪些纠纷可以通过仲裁方式解决？为什么</a:t>
            </a:r>
            <a:r>
              <a:rPr lang="en-US" altLang="zh-CN" sz="3600" b="1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?</a:t>
            </a:r>
            <a:endParaRPr lang="en-US" altLang="zh-CN" sz="3600" b="1" kern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7"/>
          <p:cNvSpPr/>
          <p:nvPr>
            <p:custDataLst>
              <p:tags r:id="rId1"/>
            </p:custDataLst>
          </p:nvPr>
        </p:nvSpPr>
        <p:spPr>
          <a:xfrm flipH="1">
            <a:off x="523804" y="1099185"/>
            <a:ext cx="3186430" cy="1561465"/>
          </a:xfrm>
          <a:custGeom>
            <a:avLst/>
            <a:gdLst>
              <a:gd name="GT0" fmla="*/ 102294 w 2408238"/>
              <a:gd name="GT1" fmla="+- l GT0 0"/>
              <a:gd name="GT2" fmla="*/ 102294 h 2095500"/>
              <a:gd name="GT3" fmla="+- t GT2 0"/>
              <a:gd name="GT4" fmla="*/ 2305944 w 2408238"/>
              <a:gd name="GT5" fmla="+- l GT4 0"/>
              <a:gd name="GT6" fmla="*/ 1993206 h 2095500"/>
              <a:gd name="GT7" fmla="+- t GT6 0"/>
            </a:gdLst>
            <a:ahLst/>
            <a:cxnLst>
              <a:cxn ang="0">
                <a:pos x="2408238" y="1047750"/>
              </a:cxn>
              <a:cxn ang="0">
                <a:pos x="1204119" y="2095500"/>
              </a:cxn>
              <a:cxn ang="0">
                <a:pos x="0" y="1047750"/>
              </a:cxn>
              <a:cxn ang="0">
                <a:pos x="1204119" y="0"/>
              </a:cxn>
            </a:cxnLst>
            <a:rect l="GT1" t="GT3" r="GT5" b="GT7"/>
            <a:pathLst>
              <a:path w="2408238" h="2095500">
                <a:moveTo>
                  <a:pt x="349257" y="0"/>
                </a:moveTo>
                <a:lnTo>
                  <a:pt x="2408238" y="0"/>
                </a:lnTo>
                <a:lnTo>
                  <a:pt x="2408238" y="1746243"/>
                </a:lnTo>
                <a:lnTo>
                  <a:pt x="2408238" y="1746243"/>
                </a:lnTo>
                <a:arcTo wR="349257" hR="349257" stAng="0" swAng="5400000"/>
                <a:lnTo>
                  <a:pt x="0" y="2095500"/>
                </a:lnTo>
                <a:lnTo>
                  <a:pt x="0" y="349257"/>
                </a:lnTo>
                <a:lnTo>
                  <a:pt x="0" y="349257"/>
                </a:lnTo>
                <a:arcTo wR="349257" hR="349257" stAng="10800000" swAng="5400010"/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>
              <a:lnSpc>
                <a:spcPts val="3500"/>
              </a:lnSpc>
            </a:pPr>
            <a:r>
              <a:rPr lang="zh-CN" altLang="en-US" sz="2400" b="1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小何因所购商品房存在质量问题与开发商发生纠纷。</a:t>
            </a:r>
            <a:endParaRPr lang="zh-CN" altLang="en-US" sz="2400" b="1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对角圆角矩形 8"/>
          <p:cNvSpPr/>
          <p:nvPr>
            <p:custDataLst>
              <p:tags r:id="rId2"/>
            </p:custDataLst>
          </p:nvPr>
        </p:nvSpPr>
        <p:spPr>
          <a:xfrm flipH="1">
            <a:off x="4339590" y="1113790"/>
            <a:ext cx="3276600" cy="1586230"/>
          </a:xfrm>
          <a:custGeom>
            <a:avLst/>
            <a:gdLst>
              <a:gd name="GT0" fmla="*/ 102294 w 2547937"/>
              <a:gd name="GT1" fmla="+- l GT0 0"/>
              <a:gd name="GT2" fmla="*/ 102294 h 2095500"/>
              <a:gd name="GT3" fmla="+- t GT2 0"/>
              <a:gd name="GT4" fmla="*/ 2445643 w 2547937"/>
              <a:gd name="GT5" fmla="+- l GT4 0"/>
              <a:gd name="GT6" fmla="*/ 1993206 h 2095500"/>
              <a:gd name="GT7" fmla="+- t GT6 0"/>
            </a:gdLst>
            <a:ahLst/>
            <a:cxnLst>
              <a:cxn ang="0">
                <a:pos x="2547937" y="1047750"/>
              </a:cxn>
              <a:cxn ang="0">
                <a:pos x="1273969" y="2095500"/>
              </a:cxn>
              <a:cxn ang="0">
                <a:pos x="0" y="1047750"/>
              </a:cxn>
              <a:cxn ang="0">
                <a:pos x="1273969" y="0"/>
              </a:cxn>
            </a:cxnLst>
            <a:rect l="GT1" t="GT3" r="GT5" b="GT7"/>
            <a:pathLst>
              <a:path w="2547937" h="2095500">
                <a:moveTo>
                  <a:pt x="349257" y="0"/>
                </a:moveTo>
                <a:lnTo>
                  <a:pt x="2547937" y="0"/>
                </a:lnTo>
                <a:lnTo>
                  <a:pt x="2547937" y="1746243"/>
                </a:lnTo>
                <a:lnTo>
                  <a:pt x="2547937" y="1746243"/>
                </a:lnTo>
                <a:arcTo wR="349257" hR="349257" stAng="0" swAng="5400000"/>
                <a:lnTo>
                  <a:pt x="0" y="2095500"/>
                </a:lnTo>
                <a:lnTo>
                  <a:pt x="0" y="349257"/>
                </a:lnTo>
                <a:lnTo>
                  <a:pt x="0" y="349257"/>
                </a:lnTo>
                <a:arcTo wR="349257" hR="349257" stAng="10800000" swAng="5400010"/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>
              <a:lnSpc>
                <a:spcPts val="3500"/>
              </a:lnSpc>
            </a:pPr>
            <a:r>
              <a:rPr lang="zh-CN" altLang="en-US" sz="2400" b="1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小郭和小慧在离婚过程中因孩子抚养权归属问题发生争执。</a:t>
            </a:r>
            <a:endParaRPr lang="zh-CN" altLang="en-US" sz="2400" b="1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对角圆角矩形 9"/>
          <p:cNvSpPr/>
          <p:nvPr>
            <p:custDataLst>
              <p:tags r:id="rId3"/>
            </p:custDataLst>
          </p:nvPr>
        </p:nvSpPr>
        <p:spPr>
          <a:xfrm flipH="1">
            <a:off x="8164895" y="1061240"/>
            <a:ext cx="3020060" cy="1586230"/>
          </a:xfrm>
          <a:custGeom>
            <a:avLst/>
            <a:gdLst>
              <a:gd name="GT0" fmla="*/ 102294 w 2303462"/>
              <a:gd name="GT1" fmla="+- l GT0 0"/>
              <a:gd name="GT2" fmla="*/ 102294 h 2095500"/>
              <a:gd name="GT3" fmla="+- t GT2 0"/>
              <a:gd name="GT4" fmla="*/ 2201168 w 2303462"/>
              <a:gd name="GT5" fmla="+- l GT4 0"/>
              <a:gd name="GT6" fmla="*/ 1993206 h 2095500"/>
              <a:gd name="GT7" fmla="+- t GT6 0"/>
            </a:gdLst>
            <a:ahLst/>
            <a:cxnLst>
              <a:cxn ang="0">
                <a:pos x="2303462" y="1047750"/>
              </a:cxn>
              <a:cxn ang="0">
                <a:pos x="1151731" y="2095500"/>
              </a:cxn>
              <a:cxn ang="0">
                <a:pos x="0" y="1047750"/>
              </a:cxn>
              <a:cxn ang="0">
                <a:pos x="1151731" y="0"/>
              </a:cxn>
            </a:cxnLst>
            <a:rect l="GT1" t="GT3" r="GT5" b="GT7"/>
            <a:pathLst>
              <a:path w="2303462" h="2095500">
                <a:moveTo>
                  <a:pt x="349257" y="0"/>
                </a:moveTo>
                <a:lnTo>
                  <a:pt x="2303462" y="0"/>
                </a:lnTo>
                <a:lnTo>
                  <a:pt x="2303462" y="1746243"/>
                </a:lnTo>
                <a:lnTo>
                  <a:pt x="2303462" y="1746243"/>
                </a:lnTo>
                <a:arcTo wR="349257" hR="349257" stAng="0" swAng="5400000"/>
                <a:lnTo>
                  <a:pt x="0" y="2095500"/>
                </a:lnTo>
                <a:lnTo>
                  <a:pt x="0" y="349257"/>
                </a:lnTo>
                <a:lnTo>
                  <a:pt x="0" y="349257"/>
                </a:lnTo>
                <a:arcTo wR="349257" hR="349257" stAng="10800000" swAng="5400010"/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>
              <a:lnSpc>
                <a:spcPts val="3500"/>
              </a:lnSpc>
            </a:pPr>
            <a:r>
              <a:rPr lang="zh-CN" altLang="en-US" sz="2400" b="1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某企业因发明专利申请被驳回与行政机关发生争议。</a:t>
            </a:r>
            <a:endParaRPr lang="zh-CN" altLang="en-US" sz="2400" b="1" spc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10"/>
          <p:cNvSpPr/>
          <p:nvPr>
            <p:custDataLst>
              <p:tags r:id="rId4"/>
            </p:custDataLst>
          </p:nvPr>
        </p:nvSpPr>
        <p:spPr>
          <a:xfrm>
            <a:off x="949895" y="2803266"/>
            <a:ext cx="201168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可以仲裁解决</a:t>
            </a:r>
            <a:endParaRPr lang="zh-CN" altLang="en-US" sz="2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11"/>
          <p:cNvSpPr/>
          <p:nvPr>
            <p:custDataLst>
              <p:tags r:id="rId5"/>
            </p:custDataLst>
          </p:nvPr>
        </p:nvSpPr>
        <p:spPr>
          <a:xfrm>
            <a:off x="5124450" y="2857369"/>
            <a:ext cx="170688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不可以仲裁</a:t>
            </a:r>
            <a:endParaRPr lang="zh-CN" altLang="en-US" sz="2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12"/>
          <p:cNvSpPr/>
          <p:nvPr>
            <p:custDataLst>
              <p:tags r:id="rId6"/>
            </p:custDataLst>
          </p:nvPr>
        </p:nvSpPr>
        <p:spPr>
          <a:xfrm>
            <a:off x="8869643" y="2771554"/>
            <a:ext cx="1858214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不可以仲裁</a:t>
            </a:r>
            <a:endParaRPr lang="zh-CN" altLang="en-US" sz="2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859635" y="342244"/>
            <a:ext cx="2214880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黑体" panose="02010609060101010101" pitchFamily="49" charset="-122"/>
                <a:sym typeface="+mn-ea"/>
              </a:rPr>
              <a:t>案例分析</a:t>
            </a:r>
            <a:endParaRPr lang="zh-CN" altLang="en-US" sz="4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80975" y="3620375"/>
            <a:ext cx="11684052" cy="3046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 err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小何与开发商的纠纷</a:t>
            </a:r>
            <a:r>
              <a:rPr lang="zh-CN" altLang="en-US" sz="3200" b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</a:t>
            </a:r>
            <a:r>
              <a:rPr lang="en-US" altLang="zh-CN" sz="3200" b="1" err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平等主体间</a:t>
            </a:r>
            <a:r>
              <a:rPr lang="zh-CN" altLang="en-US" sz="3200" b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3200" b="1" err="1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合同纠纷</a:t>
            </a:r>
            <a:r>
              <a:rPr lang="zh-CN" altLang="en-US" sz="3200" b="1">
                <a:solidFill>
                  <a:srgbClr val="002060"/>
                </a:solidFill>
                <a:uFill>
                  <a:solidFill>
                    <a:srgbClr val="00B0F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3200" b="1" err="1">
                <a:ln w="1905"/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可以通过仲裁方式解决</a:t>
            </a:r>
            <a:r>
              <a:rPr lang="en-US" altLang="zh-CN" sz="3200" b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3200" b="1">
              <a:ln w="1905"/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3200" b="1" err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小郭与小慧</a:t>
            </a:r>
            <a:r>
              <a:rPr lang="zh-CN" altLang="en-US" sz="3200" b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关于</a:t>
            </a:r>
            <a:r>
              <a:rPr lang="en-US" altLang="zh-CN" sz="3200" b="1" err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孩子抚养权归属的纠纷属于平等主体间的</a:t>
            </a:r>
            <a:r>
              <a:rPr lang="en-US" altLang="zh-CN" sz="3200" b="1" err="1">
                <a:ln w="1905"/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人身权纠纷</a:t>
            </a:r>
            <a:r>
              <a:rPr lang="zh-CN" altLang="en-US" sz="3200" b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3200" b="1" err="1">
                <a:ln w="1905"/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不能通过仲裁方式解决</a:t>
            </a:r>
            <a:r>
              <a:rPr lang="en-US" altLang="zh-CN" sz="3200" b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endParaRPr lang="en-US" altLang="zh-CN" sz="3200" b="1">
              <a:ln w="1905"/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3200" b="1" err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某企业因发明专利申请被驳回与</a:t>
            </a:r>
            <a:r>
              <a:rPr lang="en-US" altLang="zh-CN" sz="3200" b="1" err="1">
                <a:ln w="1905"/>
                <a:solidFill>
                  <a:srgbClr val="00206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行政机关</a:t>
            </a:r>
            <a:r>
              <a:rPr lang="en-US" altLang="zh-CN" sz="3200" b="1" err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发生的行政争议，属于依法应当由行政机关处理的</a:t>
            </a:r>
            <a:r>
              <a:rPr lang="en-US" altLang="zh-CN" sz="3200" b="1" err="1">
                <a:ln w="1905"/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行政争议</a:t>
            </a:r>
            <a:r>
              <a:rPr lang="en-US" altLang="zh-CN" sz="3200" b="1" err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3200" b="1" err="1">
                <a:ln w="1905"/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不能通过仲裁方式解决</a:t>
            </a:r>
            <a:r>
              <a:rPr lang="en-US" altLang="zh-CN" sz="3200" b="1">
                <a:ln w="1905"/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3200" b="1">
              <a:ln w="1905"/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311785" y="3983200"/>
            <a:ext cx="11568315" cy="175323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+mn-ea"/>
                <a:cs typeface="方正粗黑宋简体" panose="02000000000000000000" charset="-122"/>
                <a:sym typeface="+mn-ea"/>
              </a:rPr>
              <a:t>第三条   下列纠纷不能仲裁： </a:t>
            </a:r>
            <a:r>
              <a:rPr lang="zh-CN" altLang="en-US" sz="2400" b="1">
                <a:solidFill>
                  <a:srgbClr val="FF00FF"/>
                </a:solidFill>
                <a:latin typeface="+mn-ea"/>
                <a:cs typeface="方正粗黑宋简体" panose="02000000000000000000" charset="-122"/>
                <a:sym typeface="+mn-ea"/>
              </a:rPr>
              <a:t>相关连接</a:t>
            </a:r>
            <a:r>
              <a:rPr lang="en-US" altLang="zh-CN" sz="2400" b="1">
                <a:solidFill>
                  <a:srgbClr val="FF00FF"/>
                </a:solidFill>
                <a:latin typeface="+mn-ea"/>
                <a:cs typeface="方正粗黑宋简体" panose="02000000000000000000" charset="-122"/>
                <a:sym typeface="+mn-ea"/>
              </a:rPr>
              <a:t>84</a:t>
            </a:r>
            <a:endParaRPr lang="zh-CN" altLang="en-US" sz="2400" b="1">
              <a:solidFill>
                <a:srgbClr val="FF00FF"/>
              </a:solidFill>
              <a:latin typeface="+mn-ea"/>
              <a:cs typeface="方正粗黑宋简体" panose="02000000000000000000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+mn-ea"/>
              </a:rPr>
              <a:t>（一）</a:t>
            </a:r>
            <a:r>
              <a:rPr lang="zh-CN" altLang="en-US" sz="2400" b="1" u="sng">
                <a:solidFill>
                  <a:srgbClr val="FF0000"/>
                </a:solidFill>
                <a:latin typeface="+mn-ea"/>
              </a:rPr>
              <a:t>婚姻</a:t>
            </a: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en-US" sz="2400" b="1" u="sng">
                <a:solidFill>
                  <a:srgbClr val="FF0000"/>
                </a:solidFill>
                <a:latin typeface="+mn-ea"/>
              </a:rPr>
              <a:t>收养</a:t>
            </a: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en-US" sz="2400" b="1" u="sng">
                <a:solidFill>
                  <a:srgbClr val="FF0000"/>
                </a:solidFill>
                <a:latin typeface="+mn-ea"/>
              </a:rPr>
              <a:t>监护</a:t>
            </a: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en-US" sz="2400" b="1" u="sng">
                <a:solidFill>
                  <a:srgbClr val="FF0000"/>
                </a:solidFill>
                <a:latin typeface="+mn-ea"/>
              </a:rPr>
              <a:t>扶养</a:t>
            </a: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en-US" sz="2400" b="1" u="sng">
                <a:solidFill>
                  <a:srgbClr val="FF0000"/>
                </a:solidFill>
                <a:latin typeface="+mn-ea"/>
              </a:rPr>
              <a:t>继承</a:t>
            </a:r>
            <a:r>
              <a:rPr lang="zh-CN" altLang="en-US" sz="2400" b="1">
                <a:latin typeface="+mn-ea"/>
              </a:rPr>
              <a:t>纠纷；</a:t>
            </a:r>
            <a:endParaRPr lang="zh-CN" altLang="en-US" sz="2400" b="1">
              <a:latin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+mn-ea"/>
              </a:rPr>
              <a:t>（二）依法应当由</a:t>
            </a:r>
            <a:r>
              <a:rPr lang="zh-CN" altLang="en-US" sz="2400" b="1">
                <a:solidFill>
                  <a:srgbClr val="FF0000"/>
                </a:solidFill>
                <a:latin typeface="+mn-ea"/>
              </a:rPr>
              <a:t>行政机关</a:t>
            </a:r>
            <a:r>
              <a:rPr lang="zh-CN" altLang="en-US" sz="2400" b="1">
                <a:latin typeface="+mn-ea"/>
              </a:rPr>
              <a:t>处理的</a:t>
            </a:r>
            <a:r>
              <a:rPr lang="zh-CN" altLang="en-US" sz="2400" b="1" u="sng">
                <a:solidFill>
                  <a:srgbClr val="FF0000"/>
                </a:solidFill>
                <a:latin typeface="+mn-ea"/>
              </a:rPr>
              <a:t>行政争议</a:t>
            </a:r>
            <a:r>
              <a:rPr lang="zh-CN" altLang="en-US" sz="2400" b="1">
                <a:latin typeface="+mn-ea"/>
              </a:rPr>
              <a:t>。</a:t>
            </a:r>
            <a:endParaRPr lang="zh-CN" altLang="en-US" sz="2400" b="1">
              <a:latin typeface="+mn-ea"/>
            </a:endParaRPr>
          </a:p>
        </p:txBody>
      </p:sp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301625" y="79375"/>
            <a:ext cx="4570730" cy="8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860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二、便捷经济选仲裁</a:t>
            </a:r>
            <a:endParaRPr lang="zh-CN" altLang="en-US" sz="3600" b="1" ker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1625" y="1250315"/>
            <a:ext cx="457009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9200" eaLnBrk="1" fontAlgn="auto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1</a:t>
            </a:r>
            <a:r>
              <a:rPr lang="zh-CN" altLang="en-US" sz="32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、仲裁的分类</a:t>
            </a:r>
            <a:r>
              <a:rPr lang="zh-CN" altLang="en-US" sz="3200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（</a:t>
            </a:r>
            <a:r>
              <a:rPr lang="en-US" altLang="zh-CN" sz="3200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P84</a:t>
            </a:r>
            <a:r>
              <a:rPr lang="zh-CN" altLang="en-US" sz="3200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）</a:t>
            </a:r>
            <a:endParaRPr lang="zh-CN" altLang="en-US" sz="3200" b="1" ker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301677" y="1930921"/>
            <a:ext cx="11890323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仲裁是解决纠纷的一种有效途径，包括</a:t>
            </a:r>
            <a:r>
              <a:rPr lang="zh-CN" altLang="en-US" sz="28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商事仲裁、劳动争议仲裁、农村承包合同纠纷仲裁</a:t>
            </a:r>
            <a:r>
              <a:rPr lang="zh-CN" altLang="en-US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等。</a:t>
            </a:r>
            <a:r>
              <a:rPr lang="zh-CN" altLang="en-US" sz="2800" b="1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在现实生活中，</a:t>
            </a:r>
            <a:r>
              <a:rPr lang="zh-CN" altLang="en-US" sz="28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比较常见的是商事仲裁</a:t>
            </a:r>
            <a:r>
              <a:rPr lang="zh-CN" altLang="en-US" sz="2800" b="1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。</a:t>
            </a:r>
            <a:endParaRPr lang="zh-CN" altLang="en-US" sz="2800" b="1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81992" y="4343921"/>
            <a:ext cx="11890323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）商事仲裁的适用范围：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平等主体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当事人之间发生的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合同纠纷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或者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其他财产权益纠纷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时，双方可以提交仲裁机构进行商事仲裁。</a:t>
            </a:r>
            <a:endParaRPr lang="zh-CN" altLang="en-US" sz="2800" b="1" ker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" y="3600450"/>
            <a:ext cx="67367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1219200" eaLnBrk="1" fontAlgn="auto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2</a:t>
            </a:r>
            <a:r>
              <a:rPr lang="zh-CN" altLang="en-US" sz="32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、商事仲裁</a:t>
            </a:r>
            <a:r>
              <a:rPr lang="zh-CN" altLang="en-US" sz="3200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（</a:t>
            </a:r>
            <a:r>
              <a:rPr lang="en-US" altLang="zh-CN" sz="3200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P84</a:t>
            </a:r>
            <a:r>
              <a:rPr lang="zh-CN" altLang="en-US" sz="3200" kern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）</a:t>
            </a:r>
            <a:r>
              <a:rPr lang="zh-CN" altLang="en-US" sz="32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：</a:t>
            </a:r>
            <a:endParaRPr lang="zh-CN" altLang="en-US" sz="3200" b="1" ker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2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9527" y="1100243"/>
            <a:ext cx="2118167" cy="22453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为什么有合同或财产纠纷一般都选择商事仲裁而不去诉讼？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3003337" y="1243679"/>
            <a:ext cx="8778782" cy="8361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342900" indent="-342900" algn="l" eaLnBrk="1">
              <a:buClrTx/>
              <a:buSzTx/>
              <a:buFont typeface="Wingdings" panose="05000000000000000000" charset="0"/>
              <a:buChar char="u"/>
            </a:pPr>
            <a:r>
              <a:rPr lang="zh-CN" altLang="en-US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喵大叔楷书" panose="02000503000000000000" charset="-122"/>
                <a:sym typeface="+mn-ea"/>
              </a:rPr>
              <a:t>商事仲裁</a:t>
            </a:r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喵大叔楷书" panose="02000503000000000000" charset="-122"/>
                <a:sym typeface="+mn-ea"/>
              </a:rPr>
              <a:t>自愿订立、程序灵活、一裁终局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喵大叔楷书" panose="02000503000000000000" charset="-122"/>
                <a:sym typeface="+mn-ea"/>
              </a:rPr>
              <a:t>，省时省钱，</a:t>
            </a:r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喵大叔楷书" panose="02000503000000000000" charset="-122"/>
                <a:sym typeface="+mn-ea"/>
              </a:rPr>
              <a:t>便捷经济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喵大叔楷书" panose="02000503000000000000" charset="-122"/>
                <a:sym typeface="+mn-ea"/>
              </a:rPr>
              <a:t>，且裁决一经作出，即发生法律效力。</a:t>
            </a:r>
            <a:endParaRPr lang="zh-CN" altLang="en-US" sz="24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喵大叔楷书" panose="02000503000000000000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3024457" y="2298447"/>
            <a:ext cx="8906473" cy="1158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342900" indent="-342900">
              <a:buFont typeface="Wingdings" panose="05000000000000000000" charset="0"/>
              <a:buChar char="u"/>
            </a:pPr>
            <a:r>
              <a:rPr lang="zh-CN" altLang="en-US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商事仲裁</a:t>
            </a:r>
            <a:r>
              <a:rPr lang="en-US" altLang="zh-CN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一裁终局</a:t>
            </a:r>
            <a:r>
              <a:rPr lang="en-US" altLang="zh-CN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是区别与诉讼的一个重要优势。诉讼可以一审二审再审，费时费钱。商事仲裁与诉讼，</a:t>
            </a:r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只能选一个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左大括号 4"/>
          <p:cNvSpPr/>
          <p:nvPr>
            <p:custDataLst>
              <p:tags r:id="rId4"/>
            </p:custDataLst>
          </p:nvPr>
        </p:nvSpPr>
        <p:spPr>
          <a:xfrm>
            <a:off x="2680447" y="1568824"/>
            <a:ext cx="259976" cy="122816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9527" y="3510989"/>
            <a:ext cx="11172520" cy="276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defTabSz="685800" eaLnBrk="0" hangingPunct="0">
              <a:lnSpc>
                <a:spcPct val="150000"/>
              </a:lnSpc>
              <a:buClrTx/>
              <a:buFontTx/>
            </a:pP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商事仲裁制度</a:t>
            </a:r>
            <a:endParaRPr lang="en-US" altLang="zh-CN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defTabSz="685800" eaLnBrk="0" hangingPunct="0">
              <a:lnSpc>
                <a:spcPct val="150000"/>
              </a:lnSpc>
              <a:buClrTx/>
              <a:buFontTx/>
            </a:pPr>
            <a:r>
              <a:rPr lang="zh-CN" altLang="zh-CN" sz="2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①或裁或审：</a:t>
            </a:r>
            <a:r>
              <a:rPr lang="zh-CN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在商事仲裁与诉讼之间，当事人</a:t>
            </a:r>
            <a:r>
              <a:rPr lang="zh-CN" altLang="zh-CN" sz="22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只能选择其一</a:t>
            </a:r>
            <a:r>
              <a:rPr lang="zh-CN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加以适用。</a:t>
            </a:r>
            <a:endParaRPr lang="en-US" altLang="zh-CN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defTabSz="685800" eaLnBrk="0" hangingPunct="0">
              <a:lnSpc>
                <a:spcPct val="150000"/>
              </a:lnSpc>
              <a:buClrTx/>
              <a:buFontTx/>
            </a:pPr>
            <a:r>
              <a:rPr lang="zh-CN" altLang="zh-CN" sz="2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②自愿订立：</a:t>
            </a:r>
            <a:r>
              <a:rPr lang="zh-CN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当事人申请仲裁，须以双方</a:t>
            </a:r>
            <a:r>
              <a:rPr lang="zh-CN" altLang="zh-CN" sz="2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自愿订立</a:t>
            </a:r>
            <a:r>
              <a:rPr lang="zh-CN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的有效仲裁协议为前提。</a:t>
            </a:r>
            <a:endParaRPr lang="en-US" altLang="zh-CN" sz="2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defTabSz="685800" eaLnBrk="0" hangingPunct="0">
              <a:lnSpc>
                <a:spcPct val="150000"/>
              </a:lnSpc>
              <a:buClrTx/>
              <a:buFontTx/>
            </a:pPr>
            <a:r>
              <a:rPr lang="zh-CN" altLang="zh-CN" sz="2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③一裁终局：</a:t>
            </a:r>
            <a:r>
              <a:rPr lang="zh-CN" altLang="zh-CN" sz="2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一裁终局</a:t>
            </a:r>
            <a:r>
              <a:rPr lang="zh-CN" altLang="en-US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裁决一经作出，即发生法律效力</a:t>
            </a:r>
            <a:endParaRPr lang="en-US" altLang="zh-CN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defTabSz="685800" eaLnBrk="0" hangingPunct="0">
              <a:lnSpc>
                <a:spcPct val="150000"/>
              </a:lnSpc>
              <a:buClrTx/>
              <a:buFontTx/>
            </a:pPr>
            <a:r>
              <a:rPr lang="zh-CN" altLang="en-US" sz="2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④灵活保密</a:t>
            </a:r>
            <a:r>
              <a:rPr lang="zh-CN" altLang="zh-CN" sz="22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仲裁程序</a:t>
            </a:r>
            <a:r>
              <a:rPr lang="zh-CN" altLang="zh-CN" sz="2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比较灵活</a:t>
            </a:r>
            <a:r>
              <a:rPr lang="zh-CN" altLang="zh-CN" sz="2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，仲裁审理一般</a:t>
            </a:r>
            <a:r>
              <a:rPr lang="zh-CN" altLang="zh-CN" sz="2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不公开进行</a:t>
            </a:r>
            <a:endParaRPr lang="zh-CN" altLang="zh-CN" sz="2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矩形 9"/>
          <p:cNvSpPr/>
          <p:nvPr>
            <p:custDataLst>
              <p:tags r:id="rId6"/>
            </p:custDataLst>
          </p:nvPr>
        </p:nvSpPr>
        <p:spPr>
          <a:xfrm>
            <a:off x="3560669" y="6287099"/>
            <a:ext cx="7526431" cy="460375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0000"/>
            </a:solidFill>
            <a:prstDash val="solid"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indent="1143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85800" indent="2286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28700" indent="3429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71600" indent="457200" algn="l" defTabSz="6858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自主性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平等性、灵活性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快捷性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经济性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专业性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301625" y="79375"/>
            <a:ext cx="4570730" cy="811530"/>
          </a:xfrm>
          <a:prstGeom prst="rect">
            <a:avLst/>
          </a:prstGeom>
        </p:spPr>
        <p:txBody>
          <a:bodyPr wrap="square">
            <a:spAutoFit/>
          </a:bodyPr>
          <a:p>
            <a:pPr defTabSz="911860"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二、便捷经济选仲裁</a:t>
            </a:r>
            <a:endParaRPr lang="zh-CN" altLang="en-US" sz="3600" b="1" ker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6" grpId="0" bldLvl="0" animBg="1"/>
      <p:bldP spid="7" grpId="0" bldLvl="0" animBg="1"/>
      <p:bldP spid="15" grpId="0"/>
    </p:bldLst>
  </p:timing>
</p:sld>
</file>

<file path=ppt/tags/tag1.xml><?xml version="1.0" encoding="utf-8"?>
<p:tagLst xmlns:p="http://schemas.openxmlformats.org/presentationml/2006/main">
  <p:tag name="AS_UNIQUEID" val="82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82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8329"/>
</p:tagLst>
</file>

<file path=ppt/tags/tag101.xml><?xml version="1.0" encoding="utf-8"?>
<p:tagLst xmlns:p="http://schemas.openxmlformats.org/presentationml/2006/main">
  <p:tag name="AS_UNIQUEID" val="8330"/>
</p:tagLst>
</file>

<file path=ppt/tags/tag102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  <p:tag name="KSO_WM_SPECIAL_SOURCE" val="bdnull"/>
</p:tagLst>
</file>

<file path=ppt/tags/tag103.xml><?xml version="1.0" encoding="utf-8"?>
<p:tagLst xmlns:p="http://schemas.openxmlformats.org/presentationml/2006/main">
  <p:tag name="AS_UNIQUEID" val="1397"/>
</p:tagLst>
</file>

<file path=ppt/tags/tag104.xml><?xml version="1.0" encoding="utf-8"?>
<p:tagLst xmlns:p="http://schemas.openxmlformats.org/presentationml/2006/main">
  <p:tag name="AS_UNIQUEID" val="1398"/>
</p:tagLst>
</file>

<file path=ppt/tags/tag105.xml><?xml version="1.0" encoding="utf-8"?>
<p:tagLst xmlns:p="http://schemas.openxmlformats.org/presentationml/2006/main">
  <p:tag name="AS_UNIQUEID" val="1399"/>
</p:tagLst>
</file>

<file path=ppt/tags/tag106.xml><?xml version="1.0" encoding="utf-8"?>
<p:tagLst xmlns:p="http://schemas.openxmlformats.org/presentationml/2006/main">
  <p:tag name="AS_UNIQUEID" val="1400"/>
</p:tagLst>
</file>

<file path=ppt/tags/tag107.xml><?xml version="1.0" encoding="utf-8"?>
<p:tagLst xmlns:p="http://schemas.openxmlformats.org/presentationml/2006/main">
  <p:tag name="AS_UNIQUEID" val="1401"/>
</p:tagLst>
</file>

<file path=ppt/tags/tag108.xml><?xml version="1.0" encoding="utf-8"?>
<p:tagLst xmlns:p="http://schemas.openxmlformats.org/presentationml/2006/main">
  <p:tag name="AS_UNIQUEID" val="1402"/>
</p:tagLst>
</file>

<file path=ppt/tags/tag109.xml><?xml version="1.0" encoding="utf-8"?>
<p:tagLst xmlns:p="http://schemas.openxmlformats.org/presentationml/2006/main">
  <p:tag name="AS_UNIQUEID" val="8014"/>
</p:tagLst>
</file>

<file path=ppt/tags/tag11.xml><?xml version="1.0" encoding="utf-8"?>
<p:tagLst xmlns:p="http://schemas.openxmlformats.org/presentationml/2006/main">
  <p:tag name="AS_UNIQUEID" val="82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8015"/>
</p:tagLst>
</file>

<file path=ppt/tags/tag111.xml><?xml version="1.0" encoding="utf-8"?>
<p:tagLst xmlns:p="http://schemas.openxmlformats.org/presentationml/2006/main">
  <p:tag name="AS_UNIQUEID" val="6221"/>
  <p:tag name="KSO_WM_BEAUTIFY_FLAG" val=""/>
</p:tagLst>
</file>

<file path=ppt/tags/tag112.xml><?xml version="1.0" encoding="utf-8"?>
<p:tagLst xmlns:p="http://schemas.openxmlformats.org/presentationml/2006/main">
  <p:tag name="KSO_WM_SPECIAL_SOURCE" val="bdnull"/>
</p:tagLst>
</file>

<file path=ppt/tags/tag113.xml><?xml version="1.0" encoding="utf-8"?>
<p:tagLst xmlns:p="http://schemas.openxmlformats.org/presentationml/2006/main">
  <p:tag name="AS_UNIQUEID" val="8332"/>
</p:tagLst>
</file>

<file path=ppt/tags/tag114.xml><?xml version="1.0" encoding="utf-8"?>
<p:tagLst xmlns:p="http://schemas.openxmlformats.org/presentationml/2006/main">
  <p:tag name="AS_UNIQUEID" val="8333"/>
</p:tagLst>
</file>

<file path=ppt/tags/tag115.xml><?xml version="1.0" encoding="utf-8"?>
<p:tagLst xmlns:p="http://schemas.openxmlformats.org/presentationml/2006/main">
  <p:tag name="AS_UNIQUEID" val="8334"/>
</p:tagLst>
</file>

<file path=ppt/tags/tag116.xml><?xml version="1.0" encoding="utf-8"?>
<p:tagLst xmlns:p="http://schemas.openxmlformats.org/presentationml/2006/main">
  <p:tag name="AS_UNIQUEID" val="8335"/>
</p:tagLst>
</file>

<file path=ppt/tags/tag117.xml><?xml version="1.0" encoding="utf-8"?>
<p:tagLst xmlns:p="http://schemas.openxmlformats.org/presentationml/2006/main">
  <p:tag name="AS_UNIQUEID" val="8336"/>
</p:tagLst>
</file>

<file path=ppt/tags/tag11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  <p:tag name="KSO_WM_SPECIAL_SOURCE" val="bdnull"/>
</p:tagLst>
</file>

<file path=ppt/tags/tag119.xml><?xml version="1.0" encoding="utf-8"?>
<p:tagLst xmlns:p="http://schemas.openxmlformats.org/presentationml/2006/main">
  <p:tag name="AS_UNIQUEID" val="8357"/>
</p:tagLst>
</file>

<file path=ppt/tags/tag12.xml><?xml version="1.0" encoding="utf-8"?>
<p:tagLst xmlns:p="http://schemas.openxmlformats.org/presentationml/2006/main">
  <p:tag name="AS_UNIQUEID" val="82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AS_UNIQUEID" val="8358"/>
</p:tagLst>
</file>

<file path=ppt/tags/tag121.xml><?xml version="1.0" encoding="utf-8"?>
<p:tagLst xmlns:p="http://schemas.openxmlformats.org/presentationml/2006/main">
  <p:tag name="AS_UNIQUEID" val="8359"/>
</p:tagLst>
</file>

<file path=ppt/tags/tag122.xml><?xml version="1.0" encoding="utf-8"?>
<p:tagLst xmlns:p="http://schemas.openxmlformats.org/presentationml/2006/main">
  <p:tag name="AS_UNIQUEID" val="8360"/>
</p:tagLst>
</file>

<file path=ppt/tags/tag123.xml><?xml version="1.0" encoding="utf-8"?>
<p:tagLst xmlns:p="http://schemas.openxmlformats.org/presentationml/2006/main">
  <p:tag name="AS_UNIQUEID" val="1646"/>
</p:tagLst>
</file>

<file path=ppt/tags/tag124.xml><?xml version="1.0" encoding="utf-8"?>
<p:tagLst xmlns:p="http://schemas.openxmlformats.org/presentationml/2006/main">
  <p:tag name="AS_UNIQUEID" val="168"/>
</p:tagLst>
</file>

<file path=ppt/tags/tag125.xml><?xml version="1.0" encoding="utf-8"?>
<p:tagLst xmlns:p="http://schemas.openxmlformats.org/presentationml/2006/main">
  <p:tag name="AS_UNIQUEID" val="8332"/>
  <p:tag name="KSO_WM_BEAUTIFY_FLAG" val="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AS_UNIQUEID" val="2"/>
</p:tagLst>
</file>

<file path=ppt/tags/tag128.xml><?xml version="1.0" encoding="utf-8"?>
<p:tagLst xmlns:p="http://schemas.openxmlformats.org/presentationml/2006/main">
  <p:tag name="AS_UNIQUEID" val="1040"/>
  <p:tag name="KSO_WM_UNIT_TABLE_BEAUTIFY" val="smartTable{52494e03-a959-420c-9195-b152c7c4843d}"/>
  <p:tag name="TABLE_ENDDRAG_ORIGIN_RECT" val="871*465"/>
  <p:tag name="TABLE_ENDDRAG_RECT" val="46*65*871*465"/>
</p:tagLst>
</file>

<file path=ppt/tags/tag129.xml><?xml version="1.0" encoding="utf-8"?>
<p:tagLst xmlns:p="http://schemas.openxmlformats.org/presentationml/2006/main">
  <p:tag name="AS_UNIQUEID" val="7610"/>
</p:tagLst>
</file>

<file path=ppt/tags/tag13.xml><?xml version="1.0" encoding="utf-8"?>
<p:tagLst xmlns:p="http://schemas.openxmlformats.org/presentationml/2006/main">
  <p:tag name="AS_UNIQUEID" val="82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UNIQUEID" val="7611"/>
</p:tagLst>
</file>

<file path=ppt/tags/tag131.xml><?xml version="1.0" encoding="utf-8"?>
<p:tagLst xmlns:p="http://schemas.openxmlformats.org/presentationml/2006/main">
  <p:tag name="AS_UNIQUEID" val="7612"/>
</p:tagLst>
</file>

<file path=ppt/tags/tag132.xml><?xml version="1.0" encoding="utf-8"?>
<p:tagLst xmlns:p="http://schemas.openxmlformats.org/presentationml/2006/main">
  <p:tag name="AS_UNIQUEID" val="7613"/>
</p:tagLst>
</file>

<file path=ppt/tags/tag133.xml><?xml version="1.0" encoding="utf-8"?>
<p:tagLst xmlns:p="http://schemas.openxmlformats.org/presentationml/2006/main">
  <p:tag name="AS_UNIQUEID" val="7614"/>
</p:tagLst>
</file>

<file path=ppt/tags/tag134.xml><?xml version="1.0" encoding="utf-8"?>
<p:tagLst xmlns:p="http://schemas.openxmlformats.org/presentationml/2006/main">
  <p:tag name="AS_UNIQUEID" val="7615"/>
</p:tagLst>
</file>

<file path=ppt/tags/tag135.xml><?xml version="1.0" encoding="utf-8"?>
<p:tagLst xmlns:p="http://schemas.openxmlformats.org/presentationml/2006/main">
  <p:tag name="KSO_WM_SPECIAL_SOURCE" val="bdnull"/>
</p:tagLst>
</file>

<file path=ppt/tags/tag136.xml><?xml version="1.0" encoding="utf-8"?>
<p:tagLst xmlns:p="http://schemas.openxmlformats.org/presentationml/2006/main">
  <p:tag name="AS_UNIQUEID" val="156"/>
</p:tagLst>
</file>

<file path=ppt/tags/tag137.xml><?xml version="1.0" encoding="utf-8"?>
<p:tagLst xmlns:p="http://schemas.openxmlformats.org/presentationml/2006/main">
  <p:tag name="AS_UNIQUEID" val="8362"/>
</p:tagLst>
</file>

<file path=ppt/tags/tag138.xml><?xml version="1.0" encoding="utf-8"?>
<p:tagLst xmlns:p="http://schemas.openxmlformats.org/presentationml/2006/main">
  <p:tag name="AS_UNIQUEID" val="8363"/>
</p:tagLst>
</file>

<file path=ppt/tags/tag139.xml><?xml version="1.0" encoding="utf-8"?>
<p:tagLst xmlns:p="http://schemas.openxmlformats.org/presentationml/2006/main">
  <p:tag name="AS_UNIQUEID" val="8364"/>
</p:tagLst>
</file>

<file path=ppt/tags/tag14.xml><?xml version="1.0" encoding="utf-8"?>
<p:tagLst xmlns:p="http://schemas.openxmlformats.org/presentationml/2006/main">
  <p:tag name="AS_UNIQUEID" val="82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8365"/>
</p:tagLst>
</file>

<file path=ppt/tags/tag141.xml><?xml version="1.0" encoding="utf-8"?>
<p:tagLst xmlns:p="http://schemas.openxmlformats.org/presentationml/2006/main">
  <p:tag name="AS_UNIQUEID" val="8366"/>
</p:tagLst>
</file>

<file path=ppt/tags/tag142.xml><?xml version="1.0" encoding="utf-8"?>
<p:tagLst xmlns:p="http://schemas.openxmlformats.org/presentationml/2006/main">
  <p:tag name="AS_UNIQUEID" val="8367"/>
</p:tagLst>
</file>

<file path=ppt/tags/tag143.xml><?xml version="1.0" encoding="utf-8"?>
<p:tagLst xmlns:p="http://schemas.openxmlformats.org/presentationml/2006/main">
  <p:tag name="KSO_WM_SPECIAL_SOURCE" val="bdnull"/>
</p:tagLst>
</file>

<file path=ppt/tags/tag144.xml><?xml version="1.0" encoding="utf-8"?>
<p:tagLst xmlns:p="http://schemas.openxmlformats.org/presentationml/2006/main">
  <p:tag name="AS_UNIQUEID" val="7766"/>
</p:tagLst>
</file>

<file path=ppt/tags/tag145.xml><?xml version="1.0" encoding="utf-8"?>
<p:tagLst xmlns:p="http://schemas.openxmlformats.org/presentationml/2006/main">
  <p:tag name="AS_UNIQUEID" val="7768"/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big_font&quot;:false,&quot;fill_id&quot;:&quot;786b140b84eb4cccba8bd0b4ce9e6995&quot;,&quot;fill_align&quot;:&quot;cm&quot;,&quot;chip_types&quot;:[&quot;picture&quot;]},{&quot;text_align&quot;:&quot;lm&quot;,&quot;text_direction&quot;:&quot;horizontal&quot;,&quot;support_big_font&quot;:false,&quot;fill_id&quot;:&quot;8bbba178d1af484580c84ab6725f5905&quot;,&quot;fill_align&quot;:&quot;cm&quot;,&quot;chip_types&quot;:[&quot;text&quot;]}]]"/>
  <p:tag name="KSO_WM_CHIP_GROUPID" val="5efda0ca81ee359a788b1e1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da0ca81ee359a788b1e12"/>
  <p:tag name="KSO_WM_SLIDE_BACKGROUND" val="[&quot;general&quot;]"/>
  <p:tag name="KSO_WM_SLIDE_BACKGROUND_TYPE" val="general"/>
  <p:tag name="KSO_WM_SLIDE_BK_DARK_LIGHT" val="2"/>
  <p:tag name="KSO_WM_SLIDE_CAN_ADD_NAVIGATION" val="1"/>
  <p:tag name="KSO_WM_SLIDE_ID" val="diagram20211008_1"/>
  <p:tag name="KSO_WM_SLIDE_INDEX" val="1"/>
  <p:tag name="KSO_WM_SLIDE_ITEM_CNT" val="0"/>
  <p:tag name="KSO_WM_SLIDE_LAYOUT" val="d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10:00&quot;,&quot;maxSize&quot;:{&quot;size1&quot;:53.799999999999997},&quot;minSize&quot;:{&quot;size1&quot;:43.799999999999997},&quot;normalSize&quot;:{&quot;size1&quot;:53.799999999999997},&quot;subLayout&quot;:[{&quot;id&quot;:&quot;2021-04-01T15:10:00&quot;,&quot;margin&quot;:{&quot;bottom&quot;:4.2329998016357422,&quot;left&quot;:2.9630000591278076,&quot;right&quot;:0.026000002399086952,&quot;top&quot;:3.809999942779541},&quot;type&quot;:0},{&quot;id&quot;:&quot;2021-04-01T15:10:00&quot;,&quot;margin&quot;:{&quot;bottom&quot;:4.6570000648498535,&quot;left&quot;:1.2439998388290405,&quot;right&quot;:4.2329998016357422,&quot;top&quot;:4.2329998016357422},&quot;type&quot;:0}],&quot;type&quot;:0}"/>
  <p:tag name="KSO_WM_SLIDE_POSITION" val="84*84"/>
  <p:tag name="KSO_WM_SLIDE_RATIO" val="1.777778"/>
  <p:tag name="KSO_WM_SLIDE_SIZE" val="792*360"/>
  <p:tag name="KSO_WM_SLIDE_SUBTYPE" val="picTxt"/>
  <p:tag name="KSO_WM_SLIDE_SUPPORT_FEATURE_TYPE" val="0"/>
  <p:tag name="KSO_WM_SLIDE_TYPE" val="text"/>
  <p:tag name="KSO_WM_SPECIAL_SOURCE" val="bdnull"/>
  <p:tag name="KSO_WM_TAG_VERSION" val="1.0"/>
  <p:tag name="KSO_WM_TEMPLATE_ASSEMBLE_GROUPID" val="60656ea04054ed1e2fb7fcbc"/>
  <p:tag name="KSO_WM_TEMPLATE_ASSEMBLE_XID" val="60656ea04054ed1e2fb7fcbc"/>
  <p:tag name="KSO_WM_TEMPLATE_CATEGORY" val="diagram"/>
  <p:tag name="KSO_WM_TEMPLATE_COLOR_TYPE" val="1"/>
  <p:tag name="KSO_WM_TEMPLATE_INDEX" val="20211008"/>
  <p:tag name="KSO_WM_TEMPLATE_MASTER_TYPE" val="0"/>
  <p:tag name="KSO_WM_TEMPLATE_SUBCATEGORY" val="21"/>
</p:tagLst>
</file>

<file path=ppt/tags/tag14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08"/>
  <p:tag name="KSO_WM_SPECIAL_SOURCE" val="bdnull"/>
</p:tagLst>
</file>

<file path=ppt/tags/tag148.xml><?xml version="1.0" encoding="utf-8"?>
<p:tagLst xmlns:p="http://schemas.openxmlformats.org/presentationml/2006/main">
  <p:tag name="AS_UNIQUEID" val="1501"/>
  <p:tag name="KSO_WM_BEAUTIFY_FLAG" val=""/>
</p:tagLst>
</file>

<file path=ppt/tags/tag149.xml><?xml version="1.0" encoding="utf-8"?>
<p:tagLst xmlns:p="http://schemas.openxmlformats.org/presentationml/2006/main">
  <p:tag name="AS_UNIQUEID" val="1502"/>
  <p:tag name="KSO_WM_BEAUTIFY_FLAG" val=""/>
</p:tagLst>
</file>

<file path=ppt/tags/tag15.xml><?xml version="1.0" encoding="utf-8"?>
<p:tagLst xmlns:p="http://schemas.openxmlformats.org/presentationml/2006/main">
  <p:tag name="AS_UNIQUEID" val="82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1503"/>
  <p:tag name="KSO_WM_BEAUTIFY_FLAG" val=""/>
</p:tagLst>
</file>

<file path=ppt/tags/tag151.xml><?xml version="1.0" encoding="utf-8"?>
<p:tagLst xmlns:p="http://schemas.openxmlformats.org/presentationml/2006/main">
  <p:tag name="AS_UNIQUEID" val="1504"/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08"/>
  <p:tag name="KSO_WM_SPECIAL_SOURCE" val="bdnull"/>
</p:tagLst>
</file>

<file path=ppt/tags/tag15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08"/>
  <p:tag name="KSO_WM_SPECIAL_SOURCE" val="bdnull"/>
</p:tagLst>
</file>

<file path=ppt/tags/tag154.xml><?xml version="1.0" encoding="utf-8"?>
<p:tagLst xmlns:p="http://schemas.openxmlformats.org/presentationml/2006/main">
  <p:tag name="AS_UNIQUEID" val="1014"/>
  <p:tag name="KSO_WM_UNIT_TABLE_BEAUTIFY" val="smartTable{0d797066-b0e5-4ecf-841d-9ea6ab606e1d}"/>
  <p:tag name="TABLE_ENDDRAG_ORIGIN_RECT" val="959*590"/>
  <p:tag name="TABLE_ENDDRAG_RECT" val="0*0*959*590"/>
</p:tagLst>
</file>

<file path=ppt/tags/tag155.xml><?xml version="1.0" encoding="utf-8"?>
<p:tagLst xmlns:p="http://schemas.openxmlformats.org/presentationml/2006/main">
  <p:tag name="KSO_WM_SPECIAL_SOURCE" val="bdnull"/>
</p:tagLst>
</file>

<file path=ppt/tags/tag156.xml><?xml version="1.0" encoding="utf-8"?>
<p:tagLst xmlns:p="http://schemas.openxmlformats.org/presentationml/2006/main">
  <p:tag name="AS_UNIQUEID" val="470"/>
</p:tagLst>
</file>

<file path=ppt/tags/tag157.xml><?xml version="1.0" encoding="utf-8"?>
<p:tagLst xmlns:p="http://schemas.openxmlformats.org/presentationml/2006/main">
  <p:tag name="AS_UNIQUEID" val="471"/>
</p:tagLst>
</file>

<file path=ppt/tags/tag158.xml><?xml version="1.0" encoding="utf-8"?>
<p:tagLst xmlns:p="http://schemas.openxmlformats.org/presentationml/2006/main">
  <p:tag name="AS_UNIQUEID" val="472"/>
</p:tagLst>
</file>

<file path=ppt/tags/tag159.xml><?xml version="1.0" encoding="utf-8"?>
<p:tagLst xmlns:p="http://schemas.openxmlformats.org/presentationml/2006/main">
  <p:tag name="AS_UNIQUEID" val="2"/>
</p:tagLst>
</file>

<file path=ppt/tags/tag16.xml><?xml version="1.0" encoding="utf-8"?>
<p:tagLst xmlns:p="http://schemas.openxmlformats.org/presentationml/2006/main">
  <p:tag name="AS_UNIQUEID" val="82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AS_UNIQUEID" val="7531"/>
</p:tagLst>
</file>

<file path=ppt/tags/tag161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AS_UNIQUEID" val="7528"/>
</p:tagLst>
</file>

<file path=ppt/tags/tag163.xml><?xml version="1.0" encoding="utf-8"?>
<p:tagLst xmlns:p="http://schemas.openxmlformats.org/presentationml/2006/main">
  <p:tag name="AS_UNIQUEID" val="7529"/>
</p:tagLst>
</file>

<file path=ppt/tags/tag164.xml><?xml version="1.0" encoding="utf-8"?>
<p:tagLst xmlns:p="http://schemas.openxmlformats.org/presentationml/2006/main">
  <p:tag name="AS_UNIQUEID" val="8310"/>
</p:tagLst>
</file>

<file path=ppt/tags/tag165.xml><?xml version="1.0" encoding="utf-8"?>
<p:tagLst xmlns:p="http://schemas.openxmlformats.org/presentationml/2006/main">
  <p:tag name="AS_UNIQUEID" val="8311"/>
</p:tagLst>
</file>

<file path=ppt/tags/tag166.xml><?xml version="1.0" encoding="utf-8"?>
<p:tagLst xmlns:p="http://schemas.openxmlformats.org/presentationml/2006/main">
  <p:tag name="AS_UNIQUEID" val="8312"/>
</p:tagLst>
</file>

<file path=ppt/tags/tag167.xml><?xml version="1.0" encoding="utf-8"?>
<p:tagLst xmlns:p="http://schemas.openxmlformats.org/presentationml/2006/main">
  <p:tag name="AS_UNIQUEID" val="8313"/>
</p:tagLst>
</file>

<file path=ppt/tags/tag168.xml><?xml version="1.0" encoding="utf-8"?>
<p:tagLst xmlns:p="http://schemas.openxmlformats.org/presentationml/2006/main">
  <p:tag name="AS_UNIQUEID" val="7497"/>
</p:tagLst>
</file>

<file path=ppt/tags/tag169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  <p:tag name="KSO_WM_SPECIAL_SOURCE" val="bdnull"/>
</p:tagLst>
</file>

<file path=ppt/tags/tag17.xml><?xml version="1.0" encoding="utf-8"?>
<p:tagLst xmlns:p="http://schemas.openxmlformats.org/presentationml/2006/main">
  <p:tag name="AS_UNIQUEID" val="82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mU3ZmFlY2UzZmY5ZWM5OWI2YjE2MjY0MTMwYzRmN2QifQ=="/>
  <p:tag name="KSO_WPP_MARK_KEY" val="e9b8f5dd-8a84-48a5-b087-600cd6ff5053"/>
</p:tagLst>
</file>

<file path=ppt/tags/tag18.xml><?xml version="1.0" encoding="utf-8"?>
<p:tagLst xmlns:p="http://schemas.openxmlformats.org/presentationml/2006/main">
  <p:tag name="AS_UNIQUEID" val="82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AS_UNIQUEID" val="82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AS_UNIQUEID" val="82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82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AS_UNIQUEID" val="82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AS_UNIQUEID" val="82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AS_UNIQUEID" val="82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AS_UNIQUEID" val="82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AS_UNIQUEID" val="82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AS_UNIQUEID" val="82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AS_UNIQUEID" val="82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AS_UNIQUEID" val="82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AS_UNIQUEID" val="82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AS_UNIQUEID" val="82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82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AS_UNIQUEID" val="82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AS_UNIQUEID" val="82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AS_UNIQUEID" val="82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AS_UNIQUEID" val="82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AS_UNIQUEID" val="82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AS_UNIQUEID" val="82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AS_UNIQUEID" val="82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AS_UNIQUEID" val="82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AS_UNIQUEID" val="82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AS_UNIQUEID" val="82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82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AS_UNIQUEID" val="82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AS_UNIQUEID" val="82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AS_UNIQUEID" val="82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AS_UNIQUEID" val="82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AS_UNIQUEID" val="82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AS_UNIQUEID" val="82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AS_UNIQUEID" val="82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AS_UNIQUEID" val="82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AS_UNIQUEID" val="82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AS_UNIQUEID" val="82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82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AS_UNIQUEID" val="82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AS_UNIQUEID" val="82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AS_UNIQUEID" val="82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AS_UNIQUEID" val="82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AS_UNIQUEID" val="82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AS_UNIQUEID" val="82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AS_UNIQUEID" val="8271"/>
</p:tagLst>
</file>

<file path=ppt/tags/tag58.xml><?xml version="1.0" encoding="utf-8"?>
<p:tagLst xmlns:p="http://schemas.openxmlformats.org/presentationml/2006/main">
  <p:tag name="AS_UNIQUEID" val="8272"/>
</p:tagLst>
</file>

<file path=ppt/tags/tag59.xml><?xml version="1.0" encoding="utf-8"?>
<p:tagLst xmlns:p="http://schemas.openxmlformats.org/presentationml/2006/main">
  <p:tag name="AS_UNIQUEID" val="8273"/>
</p:tagLst>
</file>

<file path=ppt/tags/tag6.xml><?xml version="1.0" encoding="utf-8"?>
<p:tagLst xmlns:p="http://schemas.openxmlformats.org/presentationml/2006/main">
  <p:tag name="AS_UNIQUEID" val="82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AS_UNIQUEID" val="8274"/>
</p:tagLst>
</file>

<file path=ppt/tags/tag61.xml><?xml version="1.0" encoding="utf-8"?>
<p:tagLst xmlns:p="http://schemas.openxmlformats.org/presentationml/2006/main">
  <p:tag name="AS_UNIQUEID" val="8275"/>
</p:tagLst>
</file>

<file path=ppt/tags/tag62.xml><?xml version="1.0" encoding="utf-8"?>
<p:tagLst xmlns:p="http://schemas.openxmlformats.org/presentationml/2006/main">
  <p:tag name="AS_UNIQUEID" val="8276"/>
</p:tagLst>
</file>

<file path=ppt/tags/tag63.xml><?xml version="1.0" encoding="utf-8"?>
<p:tagLst xmlns:p="http://schemas.openxmlformats.org/presentationml/2006/main">
  <p:tag name="AS_UNIQUEID" val="8277"/>
</p:tagLst>
</file>

<file path=ppt/tags/tag64.xml><?xml version="1.0" encoding="utf-8"?>
<p:tagLst xmlns:p="http://schemas.openxmlformats.org/presentationml/2006/main">
  <p:tag name="AS_UNIQUEID" val="8278"/>
</p:tagLst>
</file>

<file path=ppt/tags/tag65.xml><?xml version="1.0" encoding="utf-8"?>
<p:tagLst xmlns:p="http://schemas.openxmlformats.org/presentationml/2006/main">
  <p:tag name="AS_UNIQUEID" val="8296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6.xml><?xml version="1.0" encoding="utf-8"?>
<p:tagLst xmlns:p="http://schemas.openxmlformats.org/presentationml/2006/main">
  <p:tag name="AS_UNIQUEID" val="8297"/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7.xml><?xml version="1.0" encoding="utf-8"?>
<p:tagLst xmlns:p="http://schemas.openxmlformats.org/presentationml/2006/main">
  <p:tag name="AS_UNIQUEID" val="82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8.xml><?xml version="1.0" encoding="utf-8"?>
<p:tagLst xmlns:p="http://schemas.openxmlformats.org/presentationml/2006/main">
  <p:tag name="AS_UNIQUEID" val="82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9.xml><?xml version="1.0" encoding="utf-8"?>
<p:tagLst xmlns:p="http://schemas.openxmlformats.org/presentationml/2006/main">
  <p:tag name="AS_UNIQUEID" val="83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p="http://schemas.openxmlformats.org/presentationml/2006/main">
  <p:tag name="AS_UNIQUEID" val="82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UNIQUEID" val="8301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3.xml><?xml version="1.0" encoding="utf-8"?>
<p:tagLst xmlns:p="http://schemas.openxmlformats.org/presentationml/2006/main">
  <p:tag name="AS_UNIQUEID" val="8227"/>
</p:tagLst>
</file>

<file path=ppt/tags/tag74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  <p:tag name="KSO_WM_SPECIAL_SOURCE" val="bdnull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6.xml><?xml version="1.0" encoding="utf-8"?>
<p:tagLst xmlns:p="http://schemas.openxmlformats.org/presentationml/2006/main">
  <p:tag name="AS_UNIQUEID" val="8315"/>
</p:tagLst>
</file>

<file path=ppt/tags/tag77.xml><?xml version="1.0" encoding="utf-8"?>
<p:tagLst xmlns:p="http://schemas.openxmlformats.org/presentationml/2006/main">
  <p:tag name="AS_UNIQUEID" val="7654"/>
</p:tagLst>
</file>

<file path=ppt/tags/tag78.xml><?xml version="1.0" encoding="utf-8"?>
<p:tagLst xmlns:p="http://schemas.openxmlformats.org/presentationml/2006/main">
  <p:tag name="AS_UNIQUEID" val="7497"/>
</p:tagLst>
</file>

<file path=ppt/tags/tag79.xml><?xml version="1.0" encoding="utf-8"?>
<p:tagLst xmlns:p="http://schemas.openxmlformats.org/presentationml/2006/main">
  <p:tag name="AS_UNIQUEID" val="7654"/>
</p:tagLst>
</file>

<file path=ppt/tags/tag8.xml><?xml version="1.0" encoding="utf-8"?>
<p:tagLst xmlns:p="http://schemas.openxmlformats.org/presentationml/2006/main">
  <p:tag name="AS_UNIQUEID" val="82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8309"/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  <p:tag name="KSO_WM_SPECIAL_SOURCE" val="bdnull"/>
</p:tagLst>
</file>

<file path=ppt/tags/tag82.xml><?xml version="1.0" encoding="utf-8"?>
<p:tagLst xmlns:p="http://schemas.openxmlformats.org/presentationml/2006/main">
  <p:tag name="AS_UNIQUEID" val="1532"/>
  <p:tag name="KSO_WM_UNIT_TABLE_BEAUTIFY" val="smartTable{f44967fe-940a-4da4-bdd7-05f08669c253}"/>
  <p:tag name="TABLE_COLORIDX" val="c"/>
  <p:tag name="TABLE_ENDDRAG_ORIGIN_RECT" val="916*424"/>
  <p:tag name="TABLE_ENDDRAG_RECT" val="24*73*916*424"/>
  <p:tag name="TABLE_SKINIDX" val="1"/>
</p:tagLst>
</file>

<file path=ppt/tags/tag83.xml><?xml version="1.0" encoding="utf-8"?>
<p:tagLst xmlns:p="http://schemas.openxmlformats.org/presentationml/2006/main">
  <p:tag name="AS_UNIQUEID" val="8330"/>
</p:tagLst>
</file>

<file path=ppt/tags/tag84.xml><?xml version="1.0" encoding="utf-8"?>
<p:tagLst xmlns:p="http://schemas.openxmlformats.org/presentationml/2006/main">
  <p:tag name="AS_UNIQUEID" val="8331"/>
</p:tagLst>
</file>

<file path=ppt/tags/tag85.xml><?xml version="1.0" encoding="utf-8"?>
<p:tagLst xmlns:p="http://schemas.openxmlformats.org/presentationml/2006/main">
  <p:tag name="AS_UNIQUEID" val="8332"/>
</p:tagLst>
</file>

<file path=ppt/tags/tag86.xml><?xml version="1.0" encoding="utf-8"?>
<p:tagLst xmlns:p="http://schemas.openxmlformats.org/presentationml/2006/main">
  <p:tag name="AS_UNIQUEID" val="8333"/>
</p:tagLst>
</file>

<file path=ppt/tags/tag87.xml><?xml version="1.0" encoding="utf-8"?>
<p:tagLst xmlns:p="http://schemas.openxmlformats.org/presentationml/2006/main">
  <p:tag name="AS_UNIQUEID" val="8334"/>
</p:tagLst>
</file>

<file path=ppt/tags/tag88.xml><?xml version="1.0" encoding="utf-8"?>
<p:tagLst xmlns:p="http://schemas.openxmlformats.org/presentationml/2006/main">
  <p:tag name="AS_UNIQUEID" val="8335"/>
</p:tagLst>
</file>

<file path=ppt/tags/tag89.xml><?xml version="1.0" encoding="utf-8"?>
<p:tagLst xmlns:p="http://schemas.openxmlformats.org/presentationml/2006/main">
  <p:tag name="AS_UNIQUEID" val="8336"/>
</p:tagLst>
</file>

<file path=ppt/tags/tag9.xml><?xml version="1.0" encoding="utf-8"?>
<p:tagLst xmlns:p="http://schemas.openxmlformats.org/presentationml/2006/main">
  <p:tag name="AS_UNIQUEID" val="82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8337"/>
</p:tagLst>
</file>

<file path=ppt/tags/tag91.xml><?xml version="1.0" encoding="utf-8"?>
<p:tagLst xmlns:p="http://schemas.openxmlformats.org/presentationml/2006/main">
  <p:tag name="AS_UNIQUEID" val="8338"/>
</p:tagLst>
</file>

<file path=ppt/tags/tag92.xml><?xml version="1.0" encoding="utf-8"?>
<p:tagLst xmlns:p="http://schemas.openxmlformats.org/presentationml/2006/main">
  <p:tag name="AS_UNIQUEID" val="8339"/>
</p:tagLst>
</file>

<file path=ppt/tags/tag93.xml><?xml version="1.0" encoding="utf-8"?>
<p:tagLst xmlns:p="http://schemas.openxmlformats.org/presentationml/2006/main">
  <p:tag name="AS_UNIQUEID" val="8340"/>
</p:tagLst>
</file>

<file path=ppt/tags/tag94.xml><?xml version="1.0" encoding="utf-8"?>
<p:tagLst xmlns:p="http://schemas.openxmlformats.org/presentationml/2006/main">
  <p:tag name="AS_UNIQUEID" val="8341"/>
</p:tagLst>
</file>

<file path=ppt/tags/tag95.xml><?xml version="1.0" encoding="utf-8"?>
<p:tagLst xmlns:p="http://schemas.openxmlformats.org/presentationml/2006/main">
  <p:tag name="AS_UNIQUEID" val="7654"/>
  <p:tag name="KSO_WM_BEAUTIFY_FLAG" val=""/>
</p:tagLst>
</file>

<file path=ppt/tags/tag96.xml><?xml version="1.0" encoding="utf-8"?>
<p:tagLst xmlns:p="http://schemas.openxmlformats.org/presentationml/2006/main">
  <p:tag name="KSO_WM_SLIDE_BACKGROUND_TYPE" val="general"/>
  <p:tag name="KSO_WM_SLIDE_BK_DARK_LIGHT" val="2"/>
  <p:tag name="KSO_WM_SPECIAL_SOURCE" val="bdnull"/>
</p:tagLst>
</file>

<file path=ppt/tags/tag97.xml><?xml version="1.0" encoding="utf-8"?>
<p:tagLst xmlns:p="http://schemas.openxmlformats.org/presentationml/2006/main">
  <p:tag name="AS_UNIQUEID" val="8326"/>
</p:tagLst>
</file>

<file path=ppt/tags/tag98.xml><?xml version="1.0" encoding="utf-8"?>
<p:tagLst xmlns:p="http://schemas.openxmlformats.org/presentationml/2006/main">
  <p:tag name="AS_UNIQUEID" val="8327"/>
</p:tagLst>
</file>

<file path=ppt/tags/tag99.xml><?xml version="1.0" encoding="utf-8"?>
<p:tagLst xmlns:p="http://schemas.openxmlformats.org/presentationml/2006/main">
  <p:tag name="AS_UNIQUEID" val="8328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3995</Words>
  <Application>WPS 演示</Application>
  <PresentationFormat/>
  <Paragraphs>347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华文行楷</vt:lpstr>
      <vt:lpstr>微软雅黑</vt:lpstr>
      <vt:lpstr>黑体</vt:lpstr>
      <vt:lpstr>Calibri</vt:lpstr>
      <vt:lpstr>Arial</vt:lpstr>
      <vt:lpstr>仿宋</vt:lpstr>
      <vt:lpstr>方正粗黑宋简体</vt:lpstr>
      <vt:lpstr>喵大叔楷书</vt:lpstr>
      <vt:lpstr>楷体</vt:lpstr>
      <vt:lpstr>Times New Roman</vt:lpstr>
      <vt:lpstr>等线</vt:lpstr>
      <vt:lpstr>Courier New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*一世陪伴**</cp:lastModifiedBy>
  <cp:revision>20</cp:revision>
  <cp:lastPrinted>2023-02-11T20:02:00Z</cp:lastPrinted>
  <dcterms:created xsi:type="dcterms:W3CDTF">2023-02-11T20:02:00Z</dcterms:created>
  <dcterms:modified xsi:type="dcterms:W3CDTF">2023-02-28T23:20:06Z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69D723931680414DB682F9E603BA594C</vt:lpwstr>
  </property>
  <property fmtid="{D5CDD505-2E9C-101B-9397-08002B2CF9AE}" pid="7" name="KSOProductBuildVer">
    <vt:lpwstr>2052-11.1.0.12980</vt:lpwstr>
  </property>
</Properties>
</file>