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57" r:id="rId5"/>
    <p:sldId id="258" r:id="rId6"/>
    <p:sldId id="262" r:id="rId7"/>
    <p:sldId id="267" r:id="rId8"/>
    <p:sldId id="269" r:id="rId9"/>
    <p:sldId id="271" r:id="rId10"/>
    <p:sldId id="273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74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-80" y="516890"/>
            <a:ext cx="9799200" cy="2570400"/>
          </a:xfrm>
        </p:spPr>
        <p:txBody>
          <a:bodyPr/>
          <a:p>
            <a:r>
              <a:rPr lang="zh-CN" altLang="zh-CN">
                <a:solidFill>
                  <a:srgbClr val="FF0000"/>
                </a:solidFill>
              </a:rPr>
              <a:t>压抑的青春意识</a:t>
            </a:r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392600" y="3665810"/>
            <a:ext cx="9799200" cy="1472400"/>
          </a:xfrm>
        </p:spPr>
        <p:txBody>
          <a:bodyPr/>
          <a:p>
            <a:pPr algn="r"/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---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杜丽娘的</a:t>
            </a:r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游园</a:t>
            </a:r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与薛宝钗的</a:t>
            </a:r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“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扑蝶</a:t>
            </a:r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”</a:t>
            </a:r>
            <a:endParaRPr lang="en-US" altLang="zh-CN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文本阅读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 sz="3200" b="1">
                <a:latin typeface="仿宋" panose="02010609060101010101" charset="-122"/>
                <a:ea typeface="仿宋" panose="02010609060101010101" charset="-122"/>
              </a:rPr>
              <a:t>曲词（节选）：【皂罗袍】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</a:endParaRPr>
          </a:p>
          <a:p>
            <a:r>
              <a:rPr lang="zh-CN" altLang="en-US" sz="3200" b="1">
                <a:latin typeface="仿宋" panose="02010609060101010101" charset="-122"/>
                <a:ea typeface="仿宋" panose="02010609060101010101" charset="-122"/>
              </a:rPr>
              <a:t>小说（节选）：滴翠亭杨妃戏彩蝶</a:t>
            </a:r>
            <a:endParaRPr lang="zh-CN" altLang="en-US" sz="3200" b="1">
              <a:latin typeface="仿宋" panose="02010609060101010101" charset="-122"/>
              <a:ea typeface="仿宋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仿宋" panose="02010609060101010101" charset="-122"/>
                <a:ea typeface="仿宋" panose="02010609060101010101" charset="-122"/>
              </a:rPr>
              <a:t>【皂罗袍】</a:t>
            </a:r>
            <a:endParaRPr lang="zh-CN" altLang="en-US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20000"/>
          </a:bodyPr>
          <a:p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原来</a:t>
            </a:r>
            <a:r>
              <a:rPr lang="zh-CN" altLang="en-US" sz="3600" b="1" u="sng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姹紫嫣红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开遍，似这般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都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付与</a:t>
            </a:r>
            <a:r>
              <a:rPr lang="zh-CN" altLang="en-US" sz="3600" b="1" u="sng"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断井颓垣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。良辰美景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奈何天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，赏心乐事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谁家院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！朝飞暮卷，云霞翠轩；雨丝风片，烟波画船</a:t>
            </a:r>
            <a:r>
              <a:rPr lang="en-US" altLang="zh-CN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——</a:t>
            </a:r>
            <a:r>
              <a:rPr lang="zh-CN" altLang="en-US" sz="36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锦屏人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忒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看的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这韶光</a:t>
            </a:r>
            <a:r>
              <a:rPr lang="zh-CN" altLang="en-US" sz="36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贱</a:t>
            </a:r>
            <a:r>
              <a:rPr lang="zh-CN" altLang="en-US" sz="36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！</a:t>
            </a:r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endParaRPr lang="zh-CN" altLang="en-US" sz="3600" b="1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775" y="229305"/>
            <a:ext cx="10969200" cy="705600"/>
          </a:xfrm>
        </p:spPr>
        <p:txBody>
          <a:bodyPr/>
          <a:p>
            <a:r>
              <a:rPr lang="zh-CN" altLang="en-US">
                <a:latin typeface="仿宋" panose="02010609060101010101" charset="-122"/>
                <a:ea typeface="仿宋" panose="02010609060101010101" charset="-122"/>
              </a:rPr>
              <a:t>【滴翠亭杨妃戏彩蝶（节选）】</a:t>
            </a:r>
            <a:endParaRPr lang="zh-CN" altLang="en-US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24915"/>
            <a:ext cx="12192000" cy="4759325"/>
          </a:xfrm>
        </p:spPr>
        <p:txBody>
          <a:bodyPr>
            <a:noAutofit/>
          </a:bodyPr>
          <a:p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至次日乃是四月二十六日，原来这日未时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交芒种节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。尚古风俗：凡交芒种节的这日，都要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设摆各色礼物，祭饯花神，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言芒种一过，便是夏日了，众花皆卸，花神退位，须要饯行。</a:t>
            </a:r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闺中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更兴这件风俗，所以</a:t>
            </a:r>
            <a:r>
              <a:rPr lang="zh-CN" altLang="en-US" sz="2800" b="1">
                <a:solidFill>
                  <a:srgbClr val="FF0000"/>
                </a:solidFill>
                <a:highlight>
                  <a:srgbClr val="FFFF00"/>
                </a:highlight>
                <a:latin typeface="楷体" panose="02010609060101010101" charset="-122"/>
                <a:ea typeface="楷体" panose="02010609060101010101" charset="-122"/>
              </a:rPr>
              <a:t>大观园中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之人都早起来了。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那些女孩子们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，或用花瓣柳枝编成轿马的，或用绫锦纱罗叠成干旄旌幢的，都用彩线系了，每一棵树头每一枝花上，都系了这些物事。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满园里绣带飘摇，花枝招展，更兼这些人打扮的桃羞杏让，燕妒莺惭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</a:rPr>
              <a:t>，一时也道不尽。</a:t>
            </a:r>
            <a:endParaRPr lang="zh-CN" altLang="en-US" sz="2800" b="1">
              <a:latin typeface="楷体" panose="02010609060101010101" charset="-122"/>
              <a:ea typeface="楷体" panose="02010609060101010101" charset="-122"/>
            </a:endParaRPr>
          </a:p>
          <a:p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仿宋" panose="02010609060101010101" charset="-122"/>
                <a:ea typeface="仿宋" panose="02010609060101010101" charset="-122"/>
                <a:sym typeface="+mn-ea"/>
              </a:rPr>
              <a:t>【滴翠亭杨妃戏彩蝶（节选）】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2895" y="1490345"/>
            <a:ext cx="11718290" cy="5187950"/>
          </a:xfrm>
        </p:spPr>
        <p:txBody>
          <a:bodyPr>
            <a:noAutofit/>
          </a:bodyPr>
          <a:p>
            <a:pPr>
              <a:lnSpc>
                <a:spcPct val="160000"/>
              </a:lnSpc>
            </a:pP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想毕，抽身回来，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刚要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寻别的姊妹去。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忽见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面前一双玉色蝴蝶，大如团扇，一上一下，迎风翩跹，十分有趣。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宝钗意欲扑了来玩耍，遂向袖中取出扇子来，向草地下来扑。</a:t>
            </a:r>
            <a:r>
              <a:rPr lang="zh-CN" altLang="en-US" sz="2800" b="1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只见那一双蝴蝶忽起忽落，来来往往，将欲过河去了。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引的宝钗蹑手蹑脚的，一直跟到池边滴翠亭上，香汗淋漓，娇喘细细。</a:t>
            </a:r>
            <a:endParaRPr lang="zh-CN" altLang="en-US" sz="2800" b="1">
              <a:solidFill>
                <a:srgbClr val="FF0000"/>
              </a:solidFill>
              <a:latin typeface="楷体" panose="02010609060101010101" charset="-122"/>
              <a:ea typeface="楷体" panose="02010609060101010101" charset="-122"/>
              <a:cs typeface="楷体" panose="02010609060101010101" charset="-122"/>
              <a:sym typeface="+mn-ea"/>
            </a:endParaRPr>
          </a:p>
          <a:p>
            <a:pPr marL="0" indent="0" algn="l">
              <a:lnSpc>
                <a:spcPct val="130000"/>
              </a:lnSpc>
              <a:buClrTx/>
              <a:buSzTx/>
              <a:buNone/>
            </a:pPr>
            <a:endParaRPr lang="zh-CN" altLang="en-US" sz="2800" b="1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zh-CN" altLang="en-US">
                <a:solidFill>
                  <a:srgbClr val="FF0000"/>
                </a:solidFill>
              </a:rPr>
              <a:t>压抑</a:t>
            </a:r>
            <a:r>
              <a:rPr lang="en-US" altLang="zh-CN">
                <a:solidFill>
                  <a:srgbClr val="FF0000"/>
                </a:solidFill>
              </a:rPr>
              <a:t>  </a:t>
            </a:r>
            <a:r>
              <a:rPr lang="zh-CN" altLang="en-US">
                <a:solidFill>
                  <a:srgbClr val="FF0000"/>
                </a:solidFill>
              </a:rPr>
              <a:t>的</a:t>
            </a:r>
            <a:r>
              <a:rPr lang="en-US" altLang="zh-CN">
                <a:solidFill>
                  <a:srgbClr val="FF0000"/>
                </a:solidFill>
              </a:rPr>
              <a:t>    </a:t>
            </a:r>
            <a:r>
              <a:rPr lang="zh-CN" altLang="en-US">
                <a:solidFill>
                  <a:srgbClr val="FF0000"/>
                </a:solidFill>
              </a:rPr>
              <a:t>青春意识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97075" y="180295"/>
            <a:ext cx="9799200" cy="1472400"/>
          </a:xfrm>
        </p:spPr>
        <p:txBody>
          <a:bodyPr>
            <a:noAutofit/>
          </a:bodyPr>
          <a:p>
            <a:pPr algn="l"/>
            <a:r>
              <a:rPr lang="zh-CN" altLang="en-US" sz="4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比较见深刻</a:t>
            </a:r>
            <a:r>
              <a:rPr lang="en-US" altLang="zh-CN" sz="4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 </a:t>
            </a:r>
            <a:endParaRPr lang="zh-CN" altLang="en-US" sz="4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42290" y="3750310"/>
            <a:ext cx="4994910" cy="31076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800" b="1"/>
              <a:t>环境：</a:t>
            </a:r>
            <a:endParaRPr lang="zh-CN" altLang="en-US" sz="2800" b="1"/>
          </a:p>
          <a:p>
            <a:pPr>
              <a:lnSpc>
                <a:spcPct val="150000"/>
              </a:lnSpc>
            </a:pPr>
            <a:r>
              <a:rPr lang="en-US" altLang="zh-CN" sz="2800" b="1"/>
              <a:t>1</a:t>
            </a:r>
            <a:r>
              <a:rPr lang="zh-CN" altLang="en-US" sz="2800" b="1"/>
              <a:t>、幽闭的园子（地理）</a:t>
            </a:r>
            <a:endParaRPr lang="zh-CN" altLang="en-US" sz="2800" b="1"/>
          </a:p>
          <a:p>
            <a:pPr>
              <a:lnSpc>
                <a:spcPct val="150000"/>
              </a:lnSpc>
            </a:pPr>
            <a:r>
              <a:rPr lang="en-US" altLang="zh-CN" sz="2800" b="1"/>
              <a:t>2</a:t>
            </a:r>
            <a:r>
              <a:rPr lang="zh-CN" altLang="en-US" sz="2800" b="1"/>
              <a:t>、幽闭的生活环境（人际）</a:t>
            </a:r>
            <a:endParaRPr lang="zh-CN" altLang="en-US" sz="2800" b="1"/>
          </a:p>
          <a:p>
            <a:pPr>
              <a:lnSpc>
                <a:spcPct val="150000"/>
              </a:lnSpc>
            </a:pPr>
            <a:r>
              <a:rPr lang="en-US" altLang="zh-CN" sz="2800" b="1"/>
              <a:t>3</a:t>
            </a:r>
            <a:r>
              <a:rPr lang="zh-CN" altLang="en-US" sz="2800" b="1"/>
              <a:t>、幽闭的舆论环境（思想）</a:t>
            </a:r>
            <a:endParaRPr lang="zh-CN" altLang="en-US" sz="2800" b="1"/>
          </a:p>
          <a:p>
            <a:endParaRPr lang="zh-CN" altLang="en-US" sz="2800" b="1"/>
          </a:p>
        </p:txBody>
      </p:sp>
      <p:sp>
        <p:nvSpPr>
          <p:cNvPr id="7" name="文本框 6"/>
          <p:cNvSpPr txBox="1"/>
          <p:nvPr/>
        </p:nvSpPr>
        <p:spPr>
          <a:xfrm>
            <a:off x="6564630" y="4267835"/>
            <a:ext cx="5250180" cy="25901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60000"/>
              </a:lnSpc>
            </a:pPr>
            <a:r>
              <a:rPr lang="zh-CN" altLang="en-US" sz="2800" b="1">
                <a:sym typeface="+mn-ea"/>
              </a:rPr>
              <a:t>追求</a:t>
            </a:r>
            <a:r>
              <a:rPr lang="zh-CN" altLang="en-US" sz="2800" b="1"/>
              <a:t>鲜活生命力的意识</a:t>
            </a:r>
            <a:endParaRPr lang="zh-CN" altLang="en-US" sz="2800" b="1"/>
          </a:p>
          <a:p>
            <a:pPr>
              <a:lnSpc>
                <a:spcPct val="160000"/>
              </a:lnSpc>
            </a:pPr>
            <a:r>
              <a:rPr lang="zh-CN" altLang="en-US" sz="2800" b="1"/>
              <a:t>向往美好的意识</a:t>
            </a:r>
            <a:endParaRPr lang="zh-CN" altLang="en-US" sz="2800" b="1"/>
          </a:p>
          <a:p>
            <a:pPr>
              <a:lnSpc>
                <a:spcPct val="160000"/>
              </a:lnSpc>
            </a:pPr>
            <a:r>
              <a:rPr lang="zh-CN" altLang="en-US" sz="2800" b="1"/>
              <a:t>爱的意识</a:t>
            </a:r>
            <a:endParaRPr lang="zh-CN" altLang="en-US" sz="2800" b="1"/>
          </a:p>
          <a:p>
            <a:endParaRPr lang="zh-CN" altLang="en-US" sz="2800" b="1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02585" y="1231900"/>
            <a:ext cx="9799200" cy="2570400"/>
          </a:xfrm>
        </p:spPr>
        <p:txBody>
          <a:bodyPr/>
          <a:p>
            <a:r>
              <a:rPr lang="zh-CN" altLang="en-US">
                <a:solidFill>
                  <a:srgbClr val="FF0000"/>
                </a:solidFill>
              </a:rPr>
              <a:t>压抑</a:t>
            </a:r>
            <a:r>
              <a:rPr lang="en-US" altLang="zh-CN">
                <a:solidFill>
                  <a:srgbClr val="FF0000"/>
                </a:solidFill>
              </a:rPr>
              <a:t>  </a:t>
            </a:r>
            <a:r>
              <a:rPr lang="zh-CN" altLang="en-US">
                <a:solidFill>
                  <a:srgbClr val="FF0000"/>
                </a:solidFill>
              </a:rPr>
              <a:t>的</a:t>
            </a:r>
            <a:r>
              <a:rPr lang="en-US" altLang="zh-CN">
                <a:solidFill>
                  <a:srgbClr val="FF0000"/>
                </a:solidFill>
              </a:rPr>
              <a:t>    </a:t>
            </a:r>
            <a:r>
              <a:rPr lang="zh-CN" altLang="en-US">
                <a:solidFill>
                  <a:srgbClr val="FF0000"/>
                </a:solidFill>
              </a:rPr>
              <a:t>青春意识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97155" y="180340"/>
            <a:ext cx="11820525" cy="1472565"/>
          </a:xfrm>
        </p:spPr>
        <p:txBody>
          <a:bodyPr>
            <a:noAutofit/>
          </a:bodyPr>
          <a:p>
            <a:pPr algn="l"/>
            <a:r>
              <a:rPr lang="zh-CN" altLang="en-US" sz="4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比较见深刻</a:t>
            </a:r>
            <a:r>
              <a:rPr lang="en-US" altLang="zh-CN" sz="4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endParaRPr lang="zh-CN" altLang="en-US" sz="4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230880" y="1557655"/>
            <a:ext cx="65487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仿宋" panose="02010609060101010101" charset="-122"/>
                <a:ea typeface="仿宋" panose="02010609060101010101" charset="-122"/>
              </a:rPr>
              <a:t>杜丽娘：发现、觉知、觉醒、体认</a:t>
            </a:r>
            <a:endParaRPr lang="zh-CN" altLang="en-US" sz="280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81730" y="4801235"/>
            <a:ext cx="58540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latin typeface="仿宋" panose="02010609060101010101" charset="-122"/>
                <a:ea typeface="仿宋" panose="02010609060101010101" charset="-122"/>
              </a:rPr>
              <a:t>薛宝钗：无意识的流动</a:t>
            </a:r>
            <a:endParaRPr lang="zh-CN" altLang="en-US" sz="3200">
              <a:latin typeface="仿宋" panose="02010609060101010101" charset="-122"/>
              <a:ea typeface="仿宋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1002585" y="1231900"/>
            <a:ext cx="9799200" cy="2570400"/>
          </a:xfrm>
        </p:spPr>
        <p:txBody>
          <a:bodyPr/>
          <a:p>
            <a:r>
              <a:rPr lang="zh-CN" altLang="en-US">
                <a:solidFill>
                  <a:srgbClr val="FF0000"/>
                </a:solidFill>
              </a:rPr>
              <a:t>压抑</a:t>
            </a:r>
            <a:r>
              <a:rPr lang="en-US" altLang="zh-CN">
                <a:solidFill>
                  <a:srgbClr val="FF0000"/>
                </a:solidFill>
              </a:rPr>
              <a:t>  </a:t>
            </a:r>
            <a:r>
              <a:rPr lang="zh-CN" altLang="en-US">
                <a:solidFill>
                  <a:srgbClr val="FF0000"/>
                </a:solidFill>
              </a:rPr>
              <a:t>的</a:t>
            </a:r>
            <a:r>
              <a:rPr lang="en-US" altLang="zh-CN">
                <a:solidFill>
                  <a:srgbClr val="FF0000"/>
                </a:solidFill>
              </a:rPr>
              <a:t>    </a:t>
            </a:r>
            <a:r>
              <a:rPr lang="zh-CN" altLang="en-US">
                <a:solidFill>
                  <a:srgbClr val="FF0000"/>
                </a:solidFill>
              </a:rPr>
              <a:t>青春意</a:t>
            </a:r>
            <a:r>
              <a:rPr lang="zh-CN" altLang="en-US">
                <a:solidFill>
                  <a:srgbClr val="FF0000"/>
                </a:solidFill>
              </a:rPr>
              <a:t>识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97155" y="180340"/>
            <a:ext cx="11820525" cy="1472565"/>
          </a:xfrm>
        </p:spPr>
        <p:txBody>
          <a:bodyPr>
            <a:noAutofit/>
          </a:bodyPr>
          <a:p>
            <a:pPr algn="l"/>
            <a:r>
              <a:rPr lang="zh-CN" altLang="en-US" sz="4800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比较见深刻</a:t>
            </a:r>
            <a:r>
              <a:rPr lang="en-US" altLang="zh-CN" sz="48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endParaRPr lang="zh-CN" altLang="en-US" sz="48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681730" y="1426845"/>
            <a:ext cx="65487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latin typeface="仿宋" panose="02010609060101010101" charset="-122"/>
                <a:ea typeface="仿宋" panose="02010609060101010101" charset="-122"/>
              </a:rPr>
              <a:t>杜丽娘：有意识的自我反抗</a:t>
            </a:r>
            <a:endParaRPr lang="zh-CN" altLang="en-US" sz="320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681730" y="4801235"/>
            <a:ext cx="585406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latin typeface="仿宋" panose="02010609060101010101" charset="-122"/>
                <a:ea typeface="仿宋" panose="02010609060101010101" charset="-122"/>
              </a:rPr>
              <a:t>薛宝钗：有意识的自我约束</a:t>
            </a:r>
            <a:endParaRPr lang="zh-CN" altLang="en-US" sz="3200">
              <a:latin typeface="仿宋" panose="02010609060101010101" charset="-122"/>
              <a:ea typeface="仿宋" panose="02010609060101010101" charset="-122"/>
            </a:endParaRPr>
          </a:p>
          <a:p>
            <a:endParaRPr lang="zh-CN" altLang="en-US" sz="3200">
              <a:latin typeface="仿宋" panose="02010609060101010101" charset="-122"/>
              <a:ea typeface="仿宋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12376785" cy="4936490"/>
          </a:xfrm>
        </p:spPr>
        <p:txBody>
          <a:bodyPr>
            <a:noAutofit/>
          </a:bodyPr>
          <a:p>
            <a:pPr marL="0" indent="0">
              <a:buNone/>
            </a:pPr>
            <a:r>
              <a:rPr lang="zh-CN" altLang="en-US" sz="23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汤显祖《牡丹亭》：</a:t>
            </a:r>
            <a:endParaRPr lang="zh-CN" altLang="en-US" sz="23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3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天下女子有情，宁有如杜丽娘者乎！</a:t>
            </a:r>
            <a:r>
              <a:rPr lang="zh-CN" altLang="en-US" sz="23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梦其人即病，病即弥连，至手画形容，传于世而后死。</a:t>
            </a:r>
            <a:r>
              <a:rPr lang="zh-CN" altLang="en-US" sz="23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死三年矣，复能溟溟莫中其所梦者而生。如丽娘者，乃可谓之有情人耳。情不知所起，一往而深。生而不可与死，死可以生。生而不可与死，死而不可复生者，皆非情之至也。梦中之情，何必非真？天下岂少梦中之人耶？</a:t>
            </a:r>
            <a:r>
              <a:rPr lang="zh-CN" altLang="en-US" sz="23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必因落枕而成亲，待挂冠而为密者，皆形骸之论也。</a:t>
            </a:r>
            <a:endParaRPr lang="zh-CN" altLang="en-US" sz="23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pPr marL="0" indent="0">
              <a:buNone/>
            </a:pPr>
            <a:r>
              <a:rPr lang="zh-CN" altLang="en-US" sz="23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曹雪芹《红楼梦》</a:t>
            </a:r>
            <a:endParaRPr lang="zh-CN" altLang="en-US" sz="23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zh-CN" altLang="en-US" sz="23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作者自云，因曾历过一番梦幻之后，</a:t>
            </a:r>
            <a:r>
              <a:rPr lang="zh-CN" altLang="en-US" sz="23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故将真事隐去</a:t>
            </a:r>
            <a:r>
              <a:rPr lang="zh-CN" altLang="en-US" sz="23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，而借“通灵”之说，撰此石头记一书也。故曰“甄士隐”云云。</a:t>
            </a:r>
            <a:r>
              <a:rPr lang="en-US" altLang="zh-CN" sz="23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……虽今日之茅椽蓬牖，瓦灶绳床，其风晨月夕，阶柳庭花，亦未有妨我之襟怀笔墨者，虽我未学，下笔无文，又何妨用假语村言敷演出一段故事来，以悦人之耳目哉。故曰“贾雨村”云云。</a:t>
            </a:r>
            <a:endParaRPr lang="en-US" altLang="zh-CN" sz="23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  <a:p>
            <a:r>
              <a:rPr lang="en-US" altLang="zh-CN" sz="23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“</a:t>
            </a:r>
            <a:r>
              <a:rPr lang="en-US" altLang="zh-CN" sz="2300" b="1">
                <a:solidFill>
                  <a:srgbClr val="FF0000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满纸荒唐言，一把辛酸泪。都云作者痴，谁解其中味。</a:t>
            </a:r>
            <a:r>
              <a:rPr lang="en-US" altLang="zh-CN" sz="2300" b="1">
                <a:solidFill>
                  <a:schemeClr val="tx1"/>
                </a:solidFill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”</a:t>
            </a:r>
            <a:endParaRPr lang="en-US" altLang="zh-CN" sz="2300" b="1">
              <a:solidFill>
                <a:schemeClr val="tx1"/>
              </a:solidFill>
              <a:latin typeface="仿宋" panose="02010609060101010101" charset="-122"/>
              <a:ea typeface="仿宋" panose="02010609060101010101" charset="-122"/>
              <a:cs typeface="仿宋" panose="02010609060101010101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p="http://schemas.openxmlformats.org/presentationml/2006/main">
  <p:tag name="COMMONDATA" val="eyJoZGlkIjoiN2I5ZGNjMzkyNDlhZmJmOTY5MTlkZTYxZDI3Nzg5NTEifQ=="/>
  <p:tag name="KSO_WPP_MARK_KEY" val="c8fd2c56-8b7b-4f6a-988d-d123822adcb8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ysClr val="windowText" lastClr="000000"/>
      </a:dk1>
      <a:lt1>
        <a:sysClr val="window" lastClr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996</Words>
  <Application>WPS 演示</Application>
  <PresentationFormat>宽屏</PresentationFormat>
  <Paragraphs>63</Paragraphs>
  <Slides>9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宋体</vt:lpstr>
      <vt:lpstr>Wingdings</vt:lpstr>
      <vt:lpstr>Wingdings</vt:lpstr>
      <vt:lpstr>楷体</vt:lpstr>
      <vt:lpstr>仿宋</vt:lpstr>
      <vt:lpstr>黑体</vt:lpstr>
      <vt:lpstr>微软雅黑</vt:lpstr>
      <vt:lpstr>Arial Unicode MS</vt:lpstr>
      <vt:lpstr>Calibri</vt:lpstr>
      <vt:lpstr>Office 主题​​</vt:lpstr>
      <vt:lpstr>压抑的青春意识</vt:lpstr>
      <vt:lpstr>文本阅读</vt:lpstr>
      <vt:lpstr>【皂罗袍】</vt:lpstr>
      <vt:lpstr>【滴翠亭杨妃戏彩蝶（节选）】</vt:lpstr>
      <vt:lpstr>【滴翠亭杨妃戏彩蝶（节选）】</vt:lpstr>
      <vt:lpstr>压抑  的    青春意识</vt:lpstr>
      <vt:lpstr>压抑  的    青春意识</vt:lpstr>
      <vt:lpstr>压抑  的    青春意识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匪夷所思</cp:lastModifiedBy>
  <cp:revision>158</cp:revision>
  <dcterms:created xsi:type="dcterms:W3CDTF">2019-06-19T02:08:00Z</dcterms:created>
  <dcterms:modified xsi:type="dcterms:W3CDTF">2023-03-17T00:42:31Z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2052-11.1.0.12970</vt:lpwstr>
  </property>
  <property fmtid="{D5CDD505-2E9C-101B-9397-08002B2CF9AE}" pid="3" name="ICV">
    <vt:lpwstr>26E6035031C94086A8E40AECE8BFBCB5</vt:lpwstr>
  </property>
</Properties>
</file>