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9" r:id="rId4"/>
    <p:sldId id="257" r:id="rId5"/>
    <p:sldId id="258" r:id="rId6"/>
    <p:sldId id="269" r:id="rId7"/>
    <p:sldId id="260" r:id="rId8"/>
    <p:sldId id="261" r:id="rId9"/>
    <p:sldId id="262" r:id="rId10"/>
    <p:sldId id="263" r:id="rId11"/>
    <p:sldId id="264" r:id="rId12"/>
    <p:sldId id="271" r:id="rId13"/>
    <p:sldId id="272" r:id="rId14"/>
    <p:sldId id="265" r:id="rId15"/>
    <p:sldId id="266" r:id="rId16"/>
  </p:sldIdLst>
  <p:sldSz cx="12192000" cy="6858000"/>
  <p:notesSz cx="6858000" cy="9144000"/>
  <p:custDataLst>
    <p:tags r:id="rId2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幸全" initials="幸全" lastIdx="0" clrIdx="0"/>
  <p:cmAuthor id="2" name="作者" initials="A" lastIdx="0" clrIdx="1"/>
  <p:cmAuthor id="3" name="fafa" initials="f" lastIdx="0" clrIdx="1"/>
  <p:cmAuthor id="4" name="王习习" initials="王" lastIdx="0" clrIdx="0"/>
  <p:cmAuthor id="0" name="Administrator" initials="A" lastIdx="0" clrIdx="0"/>
  <p:cmAuthor id="7" name="雨林木风" initials="雨" lastIdx="0" clrIdx="0"/>
  <p:cmAuthor id="6" name="lenovo" initials="l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gs" Target="tags/tag3.xml"/><Relationship Id="rId20" Type="http://schemas.openxmlformats.org/officeDocument/2006/relationships/commentAuthors" Target="commentAuthors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.xml"/><Relationship Id="rId1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/>
              <a:t>二轮复习：作文教学思考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关于结构（议论文）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再次明确结构类型</a:t>
            </a:r>
            <a:r>
              <a:rPr lang="en-US" altLang="zh-CN"/>
              <a:t> </a:t>
            </a:r>
            <a:endParaRPr lang="en-US" altLang="zh-CN"/>
          </a:p>
          <a:p>
            <a:r>
              <a:rPr lang="zh-CN" altLang="en-US"/>
              <a:t>复习信息类文本时注意：强化结构、行文脉络、行文思路意识</a:t>
            </a:r>
            <a:endParaRPr lang="zh-CN" altLang="en-US"/>
          </a:p>
          <a:p>
            <a:r>
              <a:rPr lang="zh-CN" altLang="en-US"/>
              <a:t>学生优秀习作解剖</a:t>
            </a:r>
            <a:endParaRPr lang="zh-CN" altLang="en-US"/>
          </a:p>
          <a:p>
            <a:r>
              <a:rPr lang="zh-CN" altLang="en-US"/>
              <a:t>分段重点训练（有必要时老师示范）</a:t>
            </a:r>
            <a:endParaRPr lang="zh-CN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23190" y="185420"/>
            <a:ext cx="11602720" cy="66751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Autofit/>
          </a:bodyPr>
          <a:p>
            <a:r>
              <a:rPr 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</a:t>
            </a:r>
            <a:r>
              <a:rPr sz="28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超负荷工作不代表“努力”，适当休息也不应成为“偷懒”的代名词。</a:t>
            </a:r>
            <a:r>
              <a:rPr sz="2800" b="1">
                <a:solidFill>
                  <a:schemeClr val="accent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伟大如物理学家爱因斯坦，他会在实验室中每天“泡”16个小时，但他也会抽出一个小时拉小提琴愉悦身心。</a:t>
            </a:r>
            <a:r>
              <a:rPr sz="2800" b="1">
                <a:solidFill>
                  <a:schemeClr val="accent6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我国物理学家钱学森也曾坦言“工作之余会看身为歌唱家的太太唱歌来放松“。</a:t>
            </a:r>
            <a:r>
              <a:rPr sz="36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由此观之</a:t>
            </a:r>
            <a:r>
              <a:rPr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</a:t>
            </a:r>
            <a:r>
              <a:rPr sz="2800" b="1">
                <a:solidFill>
                  <a:schemeClr val="accent6">
                    <a:lumMod val="5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适当的旋松有利于我们摒除杂念，审视自身，同时反思总结，以获得更好的工作状态和工作效益。</a:t>
            </a:r>
            <a:endParaRPr sz="2800" b="1">
              <a:solidFill>
                <a:schemeClr val="accent6">
                  <a:lumMod val="50000"/>
                </a:schemeClr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</a:t>
            </a:r>
            <a:r>
              <a:rPr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适当放松也有利于我们保持对工作，对生</a:t>
            </a:r>
            <a:r>
              <a:rPr lang="zh-CN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活</a:t>
            </a:r>
            <a:r>
              <a:rPr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的热情，</a:t>
            </a:r>
            <a:r>
              <a:rPr sz="36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正如</a:t>
            </a:r>
            <a:r>
              <a:rPr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梅奥教授将喝咖啡，聊天的规定取消后，工人们仍保持了高效工作的状态，因为他们已爱上工作和集体。在不合理制度的约束下，有诗人写出了“谁能在俄罗斯快马自由？”同样，在近乎压迫的体系中，谁又能保持曾经的梦想与热情不被疲倦麻木的现实大海冷冷拍下？由于大厂加班无法得到充分休息而离职的年轻人往往而是。与之相反，在“玩中干，干中玩”的年轻人却更能培养起工作热情，将之转化为可为之奋斗一生的事业。</a:t>
            </a:r>
            <a:endParaRPr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438890" y="186055"/>
            <a:ext cx="539750" cy="53975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466725" y="0"/>
            <a:ext cx="11259185" cy="495427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r>
              <a:rPr 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</a:t>
            </a:r>
            <a:r>
              <a:rPr sz="4000" b="1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反观当下</a:t>
            </a:r>
            <a:r>
              <a:rPr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多少青年的脸上泛出“过度内卷”的疲态，无论自愿或不自愿地被时代的洪流裹挟前进，没有适当放松的生命就像被白开水冲淡了灵魂的浓度，最终落得“庸碌”的下场。与之相对的另一个极端是“佛系躺平”的消极，陷入“娱乐至死”的窘境，这显然都是不可取的。</a:t>
            </a:r>
            <a:r>
              <a:rPr sz="4000" b="1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我们青年要</a:t>
            </a:r>
            <a:r>
              <a:rPr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学会适当放松，别让工作学习过度“绑架”了你的热情，也别让放松成为将你推入堕落深渊的无情铁手。</a:t>
            </a:r>
            <a:endParaRPr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</a:t>
            </a:r>
            <a:r>
              <a:rPr sz="4000" b="1">
                <a:solidFill>
                  <a:srgbClr val="C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愿</a:t>
            </a:r>
            <a:r>
              <a:rPr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我们青年可以多一分“调素琴阅金经”的闲适自得，终能保持初心继续前进，让青春拔节生长！</a:t>
            </a:r>
            <a:endParaRPr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endParaRPr sz="28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</a:t>
            </a:r>
            <a:endParaRPr sz="28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关于语言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关于素材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学生每日积累名言</a:t>
            </a:r>
            <a:endParaRPr lang="zh-CN" altLang="en-US"/>
          </a:p>
          <a:p>
            <a:r>
              <a:rPr lang="zh-CN" altLang="en-US"/>
              <a:t>教师帮助梳理素材</a:t>
            </a:r>
            <a:endParaRPr lang="zh-CN" altLang="en-US"/>
          </a:p>
          <a:p>
            <a:r>
              <a:rPr lang="zh-CN" altLang="en-US"/>
              <a:t>（君子居天下之广居，立天下之正位，行天下之大道。得志，与民由之，不得志，独行其道。富贵不能淫，贫贱不能移，威武不能屈）</a:t>
            </a:r>
            <a:endParaRPr lang="zh-CN" altLang="en-US"/>
          </a:p>
          <a:p>
            <a:r>
              <a:rPr lang="zh-CN" altLang="en-US"/>
              <a:t>各学科的著名理论术语：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学生写作现状？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校内模考</a:t>
            </a:r>
            <a:r>
              <a:rPr lang="en-US" altLang="zh-CN"/>
              <a:t>”</a:t>
            </a:r>
            <a:r>
              <a:rPr lang="zh-CN" altLang="en-US"/>
              <a:t>严谨与浪漫</a:t>
            </a:r>
            <a:r>
              <a:rPr lang="en-US" altLang="zh-CN"/>
              <a:t>“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655"/>
          </a:xfrm>
        </p:spPr>
        <p:txBody>
          <a:bodyPr>
            <a:normAutofit lnSpcReduction="10000"/>
          </a:bodyPr>
          <a:p>
            <a:r>
              <a:rPr lang="zh-CN" altLang="en-US">
                <a:sym typeface="+mn-ea"/>
              </a:rPr>
              <a:t>严谨与浪漫</a:t>
            </a:r>
            <a:r>
              <a:rPr lang="en-US" altLang="zh-CN">
                <a:sym typeface="+mn-ea"/>
              </a:rPr>
              <a:t>——</a:t>
            </a:r>
            <a:r>
              <a:rPr lang="zh-CN" altLang="en-US">
                <a:sym typeface="+mn-ea"/>
              </a:rPr>
              <a:t>杨越、李杨、丁瑶、侯小雪、梁修宇、刘康、金文龙、钱雨露</a:t>
            </a:r>
            <a:r>
              <a:rPr lang="en-US" altLang="zh-CN">
                <a:sym typeface="+mn-ea"/>
              </a:rPr>
              <a:t>……</a:t>
            </a:r>
            <a:endParaRPr lang="zh-CN" altLang="en-US">
              <a:sym typeface="+mn-ea"/>
            </a:endParaRPr>
          </a:p>
          <a:p>
            <a:r>
              <a:rPr lang="zh-CN" altLang="en-US">
                <a:sym typeface="+mn-ea"/>
              </a:rPr>
              <a:t>在严谨中浪漫</a:t>
            </a:r>
            <a:r>
              <a:rPr lang="en-US" altLang="zh-CN">
                <a:sym typeface="+mn-ea"/>
              </a:rPr>
              <a:t>    </a:t>
            </a:r>
            <a:r>
              <a:rPr lang="zh-CN" altLang="en-US">
                <a:sym typeface="+mn-ea"/>
              </a:rPr>
              <a:t>或</a:t>
            </a:r>
            <a:r>
              <a:rPr lang="en-US" altLang="zh-CN">
                <a:sym typeface="+mn-ea"/>
              </a:rPr>
              <a:t>    </a:t>
            </a:r>
            <a:r>
              <a:rPr lang="zh-CN" altLang="en-US">
                <a:sym typeface="+mn-ea"/>
              </a:rPr>
              <a:t>在浪漫中严谨</a:t>
            </a:r>
            <a:r>
              <a:rPr lang="en-US" altLang="zh-CN">
                <a:sym typeface="+mn-ea"/>
              </a:rPr>
              <a:t>      </a:t>
            </a:r>
            <a:r>
              <a:rPr lang="zh-CN" altLang="en-US">
                <a:sym typeface="+mn-ea"/>
              </a:rPr>
              <a:t>高紫怡、赵婉怡</a:t>
            </a:r>
            <a:r>
              <a:rPr lang="en-US" altLang="zh-CN">
                <a:sym typeface="+mn-ea"/>
              </a:rPr>
              <a:t>……</a:t>
            </a:r>
            <a:endParaRPr lang="zh-CN" altLang="en-US">
              <a:sym typeface="+mn-ea"/>
            </a:endParaRPr>
          </a:p>
          <a:p>
            <a:r>
              <a:rPr lang="zh-CN" altLang="en-US">
                <a:sym typeface="+mn-ea"/>
              </a:rPr>
              <a:t>以严谨之笔描给浪漫之花</a:t>
            </a:r>
            <a:r>
              <a:rPr lang="en-US" altLang="zh-CN">
                <a:sym typeface="+mn-ea"/>
              </a:rPr>
              <a:t>                      陈佳毅</a:t>
            </a:r>
            <a:endParaRPr lang="en-US" altLang="zh-CN">
              <a:sym typeface="+mn-ea"/>
            </a:endParaRPr>
          </a:p>
          <a:p>
            <a:r>
              <a:rPr lang="zh-CN" altLang="en-US">
                <a:sym typeface="+mn-ea"/>
              </a:rPr>
              <a:t>以严谨之基筑浪漫之台</a:t>
            </a:r>
            <a:r>
              <a:rPr lang="en-US" altLang="zh-CN">
                <a:sym typeface="+mn-ea"/>
              </a:rPr>
              <a:t>                          </a:t>
            </a:r>
            <a:r>
              <a:rPr lang="zh-CN" altLang="en-US">
                <a:sym typeface="+mn-ea"/>
              </a:rPr>
              <a:t>顾天豪</a:t>
            </a:r>
            <a:endParaRPr lang="en-US" altLang="zh-CN">
              <a:sym typeface="+mn-ea"/>
            </a:endParaRPr>
          </a:p>
          <a:p>
            <a:r>
              <a:rPr lang="zh-CN" altLang="en-US">
                <a:sym typeface="+mn-ea"/>
              </a:rPr>
              <a:t>理科生的浪漫</a:t>
            </a:r>
            <a:r>
              <a:rPr lang="en-US" altLang="zh-CN">
                <a:sym typeface="+mn-ea"/>
              </a:rPr>
              <a:t>                                            </a:t>
            </a:r>
            <a:r>
              <a:rPr lang="zh-CN" altLang="en-US">
                <a:sym typeface="+mn-ea"/>
              </a:rPr>
              <a:t>孙昕玥</a:t>
            </a:r>
            <a:endParaRPr lang="zh-CN" altLang="en-US">
              <a:sym typeface="+mn-ea"/>
            </a:endParaRPr>
          </a:p>
          <a:p>
            <a:r>
              <a:rPr lang="zh-CN" altLang="en-US">
                <a:sym typeface="+mn-ea"/>
              </a:rPr>
              <a:t>食趣</a:t>
            </a:r>
            <a:r>
              <a:rPr lang="en-US" altLang="zh-CN">
                <a:sym typeface="+mn-ea"/>
              </a:rPr>
              <a:t>——                                                     </a:t>
            </a:r>
            <a:r>
              <a:rPr lang="zh-CN" altLang="en-US">
                <a:sym typeface="+mn-ea"/>
              </a:rPr>
              <a:t>骆林涛</a:t>
            </a:r>
            <a:endParaRPr lang="zh-CN" altLang="en-US">
              <a:sym typeface="+mn-ea"/>
            </a:endParaRPr>
          </a:p>
          <a:p>
            <a:r>
              <a:rPr lang="zh-CN" altLang="en-US">
                <a:sym typeface="+mn-ea"/>
              </a:rPr>
              <a:t>做事的道理</a:t>
            </a:r>
            <a:r>
              <a:rPr lang="en-US" altLang="zh-CN">
                <a:sym typeface="+mn-ea"/>
              </a:rPr>
              <a:t>——                                        </a:t>
            </a:r>
            <a:r>
              <a:rPr lang="zh-CN" altLang="en-US">
                <a:sym typeface="+mn-ea"/>
              </a:rPr>
              <a:t>高晋威</a:t>
            </a:r>
            <a:endParaRPr lang="zh-CN" altLang="en-US">
              <a:sym typeface="+mn-ea"/>
            </a:endParaRPr>
          </a:p>
          <a:p>
            <a:r>
              <a:rPr lang="zh-CN" altLang="en-US">
                <a:sym typeface="+mn-ea"/>
              </a:rPr>
              <a:t>文明的意义</a:t>
            </a:r>
            <a:r>
              <a:rPr lang="en-US" altLang="zh-CN">
                <a:sym typeface="+mn-ea"/>
              </a:rPr>
              <a:t>——                                        </a:t>
            </a:r>
            <a:r>
              <a:rPr lang="zh-CN" altLang="en-US">
                <a:sym typeface="+mn-ea"/>
              </a:rPr>
              <a:t>武其靖</a:t>
            </a:r>
            <a:endParaRPr lang="zh-CN" altLang="en-US">
              <a:sym typeface="+mn-ea"/>
            </a:endParaRPr>
          </a:p>
          <a:p>
            <a:endParaRPr lang="zh-CN" altLang="en-US">
              <a:sym typeface="+mn-ea"/>
            </a:endParaRPr>
          </a:p>
          <a:p>
            <a:endParaRPr lang="zh-CN" altLang="en-US">
              <a:sym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一模：梅奥教授以热爱提高效率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0000" lnSpcReduction="20000"/>
          </a:bodyPr>
          <a:p>
            <a:r>
              <a:rPr lang="zh-CN" altLang="en-US"/>
              <a:t>在浪漫之中体会生活的光彩</a:t>
            </a:r>
            <a:r>
              <a:rPr lang="en-US" altLang="zh-CN"/>
              <a:t>            </a:t>
            </a:r>
            <a:r>
              <a:rPr lang="zh-CN" altLang="en-US"/>
              <a:t>蒋雨</a:t>
            </a:r>
            <a:r>
              <a:rPr lang="zh-CN" altLang="en-US"/>
              <a:t>彤</a:t>
            </a:r>
            <a:endParaRPr lang="zh-CN" altLang="en-US"/>
          </a:p>
          <a:p>
            <a:r>
              <a:rPr lang="zh-CN" altLang="en-US"/>
              <a:t>既然不可避免，不如选择接受</a:t>
            </a:r>
            <a:r>
              <a:rPr lang="en-US" altLang="zh-CN"/>
              <a:t>        </a:t>
            </a:r>
            <a:r>
              <a:rPr lang="zh-CN" altLang="en-US"/>
              <a:t>尚帅</a:t>
            </a:r>
            <a:endParaRPr lang="zh-CN" altLang="en-US"/>
          </a:p>
          <a:p>
            <a:r>
              <a:rPr lang="zh-CN" altLang="en-US"/>
              <a:t>习惯之于人的影响</a:t>
            </a:r>
            <a:r>
              <a:rPr lang="en-US" altLang="zh-CN"/>
              <a:t>                              </a:t>
            </a:r>
            <a:r>
              <a:rPr lang="zh-CN" altLang="en-US"/>
              <a:t>赵雨</a:t>
            </a:r>
            <a:r>
              <a:rPr lang="zh-CN" altLang="en-US">
                <a:sym typeface="+mn-ea"/>
              </a:rPr>
              <a:t>彤</a:t>
            </a:r>
            <a:endParaRPr lang="zh-CN" altLang="en-US">
              <a:sym typeface="+mn-ea"/>
            </a:endParaRPr>
          </a:p>
          <a:p>
            <a:r>
              <a:rPr lang="zh-CN" altLang="en-US"/>
              <a:t>团结是影响团队的重要因素</a:t>
            </a:r>
            <a:r>
              <a:rPr lang="en-US" altLang="zh-CN"/>
              <a:t>            </a:t>
            </a:r>
            <a:r>
              <a:rPr lang="zh-CN" altLang="en-US"/>
              <a:t>杨</a:t>
            </a:r>
            <a:r>
              <a:rPr lang="zh-CN" altLang="en-US">
                <a:sym typeface="+mn-ea"/>
              </a:rPr>
              <a:t>晨</a:t>
            </a:r>
            <a:r>
              <a:rPr lang="zh-CN" altLang="en-US"/>
              <a:t>宇</a:t>
            </a:r>
            <a:endParaRPr lang="zh-CN" altLang="en-US"/>
          </a:p>
          <a:p>
            <a:r>
              <a:rPr lang="zh-CN" altLang="en-US"/>
              <a:t>劳逸结合赋予人的意义</a:t>
            </a:r>
            <a:r>
              <a:rPr lang="en-US" altLang="zh-CN"/>
              <a:t>                     </a:t>
            </a:r>
            <a:r>
              <a:rPr lang="zh-CN" altLang="en-US"/>
              <a:t>谢梦如</a:t>
            </a:r>
            <a:endParaRPr lang="zh-CN" altLang="en-US"/>
          </a:p>
          <a:p>
            <a:r>
              <a:rPr lang="zh-CN" altLang="en-US"/>
              <a:t>去爱去追寻不负青春</a:t>
            </a:r>
            <a:endParaRPr lang="zh-CN" altLang="en-US"/>
          </a:p>
          <a:p>
            <a:r>
              <a:rPr lang="zh-CN" altLang="en-US"/>
              <a:t>缓缓地</a:t>
            </a:r>
            <a:r>
              <a:rPr lang="en-US" altLang="zh-CN"/>
              <a:t>                                                   </a:t>
            </a:r>
            <a:r>
              <a:rPr lang="zh-CN" altLang="en-US"/>
              <a:t>许子焕</a:t>
            </a:r>
            <a:endParaRPr lang="zh-CN" altLang="en-US"/>
          </a:p>
          <a:p>
            <a:r>
              <a:rPr lang="zh-CN" altLang="en-US"/>
              <a:t>生命的力量在于不顺从</a:t>
            </a:r>
            <a:r>
              <a:rPr lang="en-US" altLang="zh-CN"/>
              <a:t>                    </a:t>
            </a:r>
            <a:r>
              <a:rPr lang="zh-CN" altLang="en-US"/>
              <a:t>王晓佳</a:t>
            </a:r>
            <a:endParaRPr lang="zh-CN" altLang="en-US"/>
          </a:p>
          <a:p>
            <a:r>
              <a:rPr lang="zh-CN" altLang="en-US"/>
              <a:t>热爱与坚守</a:t>
            </a:r>
            <a:r>
              <a:rPr lang="en-US" altLang="zh-CN"/>
              <a:t>                                          </a:t>
            </a:r>
            <a:r>
              <a:rPr lang="zh-CN" altLang="en-US"/>
              <a:t>陈再旭</a:t>
            </a:r>
            <a:endParaRPr lang="zh-CN" altLang="en-US"/>
          </a:p>
          <a:p>
            <a:r>
              <a:rPr lang="zh-CN" altLang="en-US"/>
              <a:t>生活的色彩重构世界</a:t>
            </a:r>
            <a:r>
              <a:rPr lang="en-US" altLang="zh-CN"/>
              <a:t>                         </a:t>
            </a:r>
            <a:r>
              <a:rPr lang="zh-CN" altLang="en-US"/>
              <a:t>戚羽晨</a:t>
            </a: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9445" y="1154430"/>
            <a:ext cx="10714355" cy="5022850"/>
          </a:xfrm>
        </p:spPr>
        <p:txBody>
          <a:bodyPr>
            <a:normAutofit lnSpcReduction="10000"/>
          </a:bodyPr>
          <a:p>
            <a:r>
              <a:rPr lang="zh-CN" altLang="en-US" sz="3200">
                <a:sym typeface="+mn-ea"/>
              </a:rPr>
              <a:t>享受当下，逐梦未来</a:t>
            </a:r>
            <a:r>
              <a:rPr lang="en-US" altLang="zh-CN" sz="3200">
                <a:sym typeface="+mn-ea"/>
              </a:rPr>
              <a:t>                   </a:t>
            </a:r>
            <a:r>
              <a:rPr lang="zh-CN" altLang="en-US" sz="3200">
                <a:sym typeface="+mn-ea"/>
              </a:rPr>
              <a:t>刘雨洁</a:t>
            </a:r>
            <a:endParaRPr lang="zh-CN" altLang="en-US" sz="3200"/>
          </a:p>
          <a:p>
            <a:r>
              <a:rPr lang="zh-CN" altLang="en-US" sz="3200">
                <a:sym typeface="+mn-ea"/>
              </a:rPr>
              <a:t>聚热爱之火，燃时代之光</a:t>
            </a:r>
            <a:r>
              <a:rPr lang="en-US" altLang="zh-CN" sz="3200">
                <a:sym typeface="+mn-ea"/>
              </a:rPr>
              <a:t>          </a:t>
            </a:r>
            <a:r>
              <a:rPr lang="zh-CN" altLang="en-US" sz="3200">
                <a:sym typeface="+mn-ea"/>
              </a:rPr>
              <a:t>高紫怡</a:t>
            </a:r>
            <a:endParaRPr lang="zh-CN" altLang="en-US" sz="3200"/>
          </a:p>
          <a:p>
            <a:r>
              <a:rPr lang="zh-CN" altLang="en-US" sz="3200">
                <a:sym typeface="+mn-ea"/>
              </a:rPr>
              <a:t>将休息进行规定</a:t>
            </a:r>
            <a:r>
              <a:rPr lang="en-US" altLang="zh-CN" sz="3200">
                <a:sym typeface="+mn-ea"/>
              </a:rPr>
              <a:t>                            </a:t>
            </a:r>
            <a:r>
              <a:rPr lang="zh-CN" altLang="en-US" sz="3200">
                <a:sym typeface="+mn-ea"/>
              </a:rPr>
              <a:t>刘亦苏</a:t>
            </a:r>
            <a:endParaRPr lang="zh-CN" altLang="en-US" sz="3200"/>
          </a:p>
          <a:p>
            <a:r>
              <a:rPr lang="zh-CN" altLang="en-US" sz="3200">
                <a:sym typeface="+mn-ea"/>
              </a:rPr>
              <a:t>集爱</a:t>
            </a:r>
            <a:r>
              <a:rPr lang="en-US" altLang="zh-CN" sz="3200">
                <a:sym typeface="+mn-ea"/>
              </a:rPr>
              <a:t>                                                  </a:t>
            </a:r>
            <a:r>
              <a:rPr lang="zh-CN" altLang="en-US" sz="3200">
                <a:sym typeface="+mn-ea"/>
              </a:rPr>
              <a:t>唐彩璇</a:t>
            </a:r>
            <a:endParaRPr lang="zh-CN" altLang="en-US" sz="3200"/>
          </a:p>
          <a:p>
            <a:r>
              <a:rPr lang="zh-CN" altLang="en-US" sz="3200">
                <a:sym typeface="+mn-ea"/>
              </a:rPr>
              <a:t>思想的转变</a:t>
            </a:r>
            <a:r>
              <a:rPr lang="en-US" altLang="zh-CN" sz="3200">
                <a:sym typeface="+mn-ea"/>
              </a:rPr>
              <a:t>                                     </a:t>
            </a:r>
            <a:r>
              <a:rPr lang="zh-CN" altLang="en-US" sz="3200">
                <a:sym typeface="+mn-ea"/>
              </a:rPr>
              <a:t>刘康</a:t>
            </a:r>
            <a:endParaRPr lang="zh-CN" altLang="en-US" sz="3200"/>
          </a:p>
          <a:p>
            <a:r>
              <a:rPr lang="zh-CN" altLang="en-US" sz="3200">
                <a:sym typeface="+mn-ea"/>
              </a:rPr>
              <a:t>要让生活多元化</a:t>
            </a:r>
            <a:r>
              <a:rPr lang="en-US" altLang="zh-CN" sz="3200">
                <a:sym typeface="+mn-ea"/>
              </a:rPr>
              <a:t>                            </a:t>
            </a:r>
            <a:r>
              <a:rPr lang="zh-CN" altLang="en-US" sz="3200">
                <a:sym typeface="+mn-ea"/>
              </a:rPr>
              <a:t>胡玉成</a:t>
            </a:r>
            <a:endParaRPr lang="zh-CN" altLang="en-US" sz="3200"/>
          </a:p>
          <a:p>
            <a:r>
              <a:rPr lang="zh-CN" altLang="en-US" sz="3200">
                <a:sym typeface="+mn-ea"/>
              </a:rPr>
              <a:t>反其道而行顺其势而行</a:t>
            </a:r>
            <a:r>
              <a:rPr lang="en-US" altLang="zh-CN" sz="3200">
                <a:sym typeface="+mn-ea"/>
              </a:rPr>
              <a:t>               </a:t>
            </a:r>
            <a:r>
              <a:rPr lang="zh-CN" altLang="en-US" sz="3200">
                <a:sym typeface="+mn-ea"/>
              </a:rPr>
              <a:t>王佳音</a:t>
            </a:r>
            <a:endParaRPr lang="zh-CN" altLang="en-US" sz="3200"/>
          </a:p>
          <a:p>
            <a:r>
              <a:rPr lang="zh-CN" altLang="en-US" sz="3200">
                <a:sym typeface="+mn-ea"/>
              </a:rPr>
              <a:t>人的集体性</a:t>
            </a:r>
            <a:r>
              <a:rPr lang="en-US" altLang="zh-CN" sz="3200">
                <a:sym typeface="+mn-ea"/>
              </a:rPr>
              <a:t>                                     </a:t>
            </a:r>
            <a:r>
              <a:rPr lang="zh-CN" altLang="en-US" sz="3200">
                <a:sym typeface="+mn-ea"/>
              </a:rPr>
              <a:t>涂山</a:t>
            </a:r>
            <a:endParaRPr lang="zh-CN" altLang="en-US" sz="3200"/>
          </a:p>
          <a:p>
            <a:r>
              <a:rPr lang="zh-CN" altLang="en-US" sz="3200">
                <a:sym typeface="+mn-ea"/>
              </a:rPr>
              <a:t>适当放慢脚步，才可走向远方</a:t>
            </a:r>
            <a:r>
              <a:rPr lang="en-US" altLang="zh-CN" sz="3200">
                <a:sym typeface="+mn-ea"/>
              </a:rPr>
              <a:t>  </a:t>
            </a:r>
            <a:r>
              <a:rPr lang="zh-CN" altLang="en-US" sz="3200">
                <a:sym typeface="+mn-ea"/>
              </a:rPr>
              <a:t>李苏雅</a:t>
            </a:r>
            <a:endParaRPr lang="zh-CN" altLang="en-US" sz="3200"/>
          </a:p>
          <a:p>
            <a:endParaRPr lang="zh-CN" altLang="en-US" sz="3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z="5400">
                <a:sym typeface="+mn-ea"/>
              </a:rPr>
              <a:t>学生写作现状！</a:t>
            </a:r>
            <a:endParaRPr lang="zh-CN" altLang="en-US" sz="54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lang="zh-CN" altLang="en-US" sz="5400"/>
              <a:t>审题不清</a:t>
            </a:r>
            <a:endParaRPr lang="zh-CN" altLang="en-US" sz="5400"/>
          </a:p>
          <a:p>
            <a:r>
              <a:rPr lang="zh-CN" altLang="en-US" sz="5400"/>
              <a:t>拟题不会</a:t>
            </a:r>
            <a:endParaRPr lang="zh-CN" altLang="en-US" sz="5400"/>
          </a:p>
          <a:p>
            <a:r>
              <a:rPr lang="zh-CN" altLang="en-US" sz="5400"/>
              <a:t>结构不明</a:t>
            </a:r>
            <a:endParaRPr lang="zh-CN" altLang="en-US" sz="5400"/>
          </a:p>
          <a:p>
            <a:r>
              <a:rPr lang="zh-CN" altLang="en-US" sz="5400"/>
              <a:t>语言不行</a:t>
            </a:r>
            <a:endParaRPr lang="zh-CN" altLang="en-US" sz="5400"/>
          </a:p>
          <a:p>
            <a:r>
              <a:rPr lang="zh-CN" altLang="en-US" sz="5400"/>
              <a:t>其余不谈</a:t>
            </a:r>
            <a:endParaRPr lang="zh-CN" altLang="en-US" sz="5400"/>
          </a:p>
          <a:p>
            <a:endParaRPr lang="zh-CN" altLang="en-US" sz="5400"/>
          </a:p>
          <a:p>
            <a:endParaRPr lang="zh-CN" altLang="en-US" sz="5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6070" y="0"/>
            <a:ext cx="10515600" cy="1325563"/>
          </a:xfrm>
        </p:spPr>
        <p:txBody>
          <a:bodyPr/>
          <a:p>
            <a:r>
              <a:rPr lang="zh-CN" altLang="en-US"/>
              <a:t>应对策略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61290" y="1252855"/>
            <a:ext cx="11757660" cy="5605780"/>
          </a:xfrm>
        </p:spPr>
        <p:txBody>
          <a:bodyPr>
            <a:noAutofit/>
          </a:bodyPr>
          <a:p>
            <a:pPr fontAlgn="auto">
              <a:lnSpc>
                <a:spcPct val="130000"/>
              </a:lnSpc>
            </a:pPr>
            <a:r>
              <a:rPr lang="zh-CN" altLang="en-US" sz="2700" b="1"/>
              <a:t>正常训练与微专题相结合。</a:t>
            </a:r>
            <a:endParaRPr lang="zh-CN" altLang="en-US" sz="2700" b="1"/>
          </a:p>
          <a:p>
            <a:pPr fontAlgn="auto">
              <a:lnSpc>
                <a:spcPct val="130000"/>
              </a:lnSpc>
            </a:pPr>
            <a:r>
              <a:rPr lang="zh-CN" altLang="en-US" sz="2700" b="1"/>
              <a:t>正常训练为辅，微专题为主。</a:t>
            </a:r>
            <a:endParaRPr lang="zh-CN" altLang="en-US" sz="2700" b="1"/>
          </a:p>
          <a:p>
            <a:pPr fontAlgn="auto">
              <a:lnSpc>
                <a:spcPct val="130000"/>
              </a:lnSpc>
            </a:pPr>
            <a:r>
              <a:rPr lang="zh-CN" altLang="en-US" sz="2700" b="1"/>
              <a:t>每次正常的大作文及大型考试后进行有针对性的微专题训练</a:t>
            </a:r>
            <a:endParaRPr lang="zh-CN" altLang="en-US" sz="2700" b="1"/>
          </a:p>
          <a:p>
            <a:pPr fontAlgn="auto">
              <a:lnSpc>
                <a:spcPct val="130000"/>
              </a:lnSpc>
            </a:pPr>
            <a:r>
              <a:rPr lang="zh-CN" altLang="en-US" sz="2700" b="1"/>
              <a:t>训练内容：</a:t>
            </a:r>
            <a:endParaRPr lang="zh-CN" altLang="en-US" sz="2700" b="1"/>
          </a:p>
          <a:p>
            <a:pPr algn="l" fontAlgn="auto">
              <a:lnSpc>
                <a:spcPct val="130000"/>
              </a:lnSpc>
              <a:buClrTx/>
              <a:buSzTx/>
            </a:pPr>
            <a:r>
              <a:rPr lang="zh-CN" altLang="en-US" sz="2700" b="1"/>
              <a:t>一、审题、拟题、语言、文章结构优先，也是当务之急，这些看得见的东西长期练反复练，一直到高考</a:t>
            </a:r>
            <a:endParaRPr lang="zh-CN" altLang="en-US" sz="2700" b="1"/>
          </a:p>
          <a:p>
            <a:pPr algn="l" fontAlgn="auto">
              <a:lnSpc>
                <a:spcPct val="130000"/>
              </a:lnSpc>
              <a:buClrTx/>
              <a:buSzTx/>
            </a:pPr>
            <a:r>
              <a:rPr lang="zh-CN" altLang="en-US" sz="2700" b="1"/>
              <a:t>二、素材积累与运用：个人、集体、教师三管方发力，三管齐下（鉴于目前情况，我们不妨偏重于名言类素材积累）</a:t>
            </a:r>
            <a:endParaRPr lang="zh-CN" altLang="en-US" sz="2700" b="1"/>
          </a:p>
          <a:p>
            <a:pPr algn="l" fontAlgn="auto">
              <a:lnSpc>
                <a:spcPct val="130000"/>
              </a:lnSpc>
              <a:buClrTx/>
              <a:buSzTx/>
            </a:pPr>
            <a:r>
              <a:rPr lang="zh-CN" altLang="en-US" sz="2700" b="1"/>
              <a:t>三、作文升格训练。</a:t>
            </a:r>
            <a:endParaRPr lang="zh-CN" altLang="en-US" sz="2700"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关于审题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理解命题老师意图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关于拟题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1</a:t>
            </a:r>
            <a:r>
              <a:rPr lang="zh-CN" altLang="en-US"/>
              <a:t>、观千题</a:t>
            </a:r>
            <a:endParaRPr lang="zh-CN" altLang="en-US"/>
          </a:p>
          <a:p>
            <a:r>
              <a:rPr lang="en-US" altLang="zh-CN"/>
              <a:t>2</a:t>
            </a:r>
            <a:r>
              <a:rPr lang="zh-CN" altLang="en-US"/>
              <a:t>、拟百题</a:t>
            </a:r>
            <a:endParaRPr lang="zh-CN" altLang="en-US"/>
          </a:p>
          <a:p>
            <a:r>
              <a:rPr lang="zh-CN" altLang="en-US"/>
              <a:t>教给方法、强迫思考、动手练习</a:t>
            </a:r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  <p:tag name="KSO_WM_SPECIAL_SOURCE" val="bdnull"/>
</p:tagLst>
</file>

<file path=ppt/tags/tag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  <p:tag name="KSO_WM_SPECIAL_SOURCE" val="bdnull"/>
</p:tagLst>
</file>

<file path=ppt/tags/tag3.xml><?xml version="1.0" encoding="utf-8"?>
<p:tagLst xmlns:p="http://schemas.openxmlformats.org/presentationml/2006/main">
  <p:tag name="COMMONDATA" val="eyJoZGlkIjoiZjVlODcyYzliOTAzODUyZTQxM2U0NWYzOTYzM2E5NmEifQ=="/>
  <p:tag name="KSO_WPP_MARK_KEY" val="5c08b338-2820-4e65-8cf8-dbbb7bc42de2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2071</Words>
  <Application>WPS 演示</Application>
  <PresentationFormat>宽屏</PresentationFormat>
  <Paragraphs>96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2" baseType="lpstr">
      <vt:lpstr>Arial</vt:lpstr>
      <vt:lpstr>宋体</vt:lpstr>
      <vt:lpstr>Wingdings</vt:lpstr>
      <vt:lpstr>微软雅黑</vt:lpstr>
      <vt:lpstr>Calibri</vt:lpstr>
      <vt:lpstr>Arial Unicode MS</vt:lpstr>
      <vt:lpstr>楷体</vt:lpstr>
      <vt:lpstr>Office 主题</vt:lpstr>
      <vt:lpstr>二轮复习：作文教学思考</vt:lpstr>
      <vt:lpstr>学生写作现状</vt:lpstr>
      <vt:lpstr>校内模考”严谨与浪漫“</vt:lpstr>
      <vt:lpstr>一模：梅奥教授以热爱提高效率</vt:lpstr>
      <vt:lpstr>PowerPoint 演示文稿</vt:lpstr>
      <vt:lpstr>PowerPoint 演示文稿</vt:lpstr>
      <vt:lpstr>应对策略</vt:lpstr>
      <vt:lpstr>关于审题</vt:lpstr>
      <vt:lpstr>关于拟题</vt:lpstr>
      <vt:lpstr>关于结构（议论文）</vt:lpstr>
      <vt:lpstr>PowerPoint 演示文稿</vt:lpstr>
      <vt:lpstr>PowerPoint 演示文稿</vt:lpstr>
      <vt:lpstr>关于语言</vt:lpstr>
      <vt:lpstr>关于素材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qhzx</cp:lastModifiedBy>
  <cp:revision>9</cp:revision>
  <dcterms:created xsi:type="dcterms:W3CDTF">2023-02-21T00:47:00Z</dcterms:created>
  <dcterms:modified xsi:type="dcterms:W3CDTF">2023-02-23T00:37:50Z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F35020624ED54999ADB5ED79786279FD</vt:lpwstr>
  </property>
  <property fmtid="{D5CDD505-2E9C-101B-9397-08002B2CF9AE}" pid="3" name="KSOProductBuildVer">
    <vt:lpwstr>2052-11.1.0.13703</vt:lpwstr>
  </property>
</Properties>
</file>