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10" r:id="rId3"/>
    <p:sldId id="411" r:id="rId4"/>
    <p:sldId id="413" r:id="rId5"/>
    <p:sldId id="414" r:id="rId6"/>
    <p:sldId id="416" r:id="rId7"/>
    <p:sldId id="419" r:id="rId8"/>
    <p:sldId id="420" r:id="rId9"/>
    <p:sldId id="412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9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9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70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2860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84630" y="1044575"/>
            <a:ext cx="86125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/>
          </a:p>
        </p:txBody>
      </p:sp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6545" y="294640"/>
            <a:ext cx="11722735" cy="66776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本周任务安排（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2023.3.5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前完成）：</a:t>
            </a:r>
            <a:endParaRPr lang="zh-CN" altLang="en-US" sz="32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尽量结束信息类文本的二轮复习（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5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张讲义）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完成周周测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的批改与讲评，完成一次作文审题写作训练。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3.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各人完善自己负责的理解性默写讲义内容，以备二轮、三轮使用。发到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理解性默写校本材料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文件夹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包括但不限于字体、横线、答案的检查，使用过程中不满意或有争议的题目用蓝色标出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格式要求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：统一用宋体五号字（标题可以小四号字），尽量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1-1.25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倍行距，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A4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版面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页或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页。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全部内容放在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一个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Word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文档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内，前面是所有题目，后面是所有答案。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答案不要出现原题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统一命名为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：默写内容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+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编写人姓名。如：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《归园田居》（编写人：李敏）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或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《种树郭橐驼传》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4-5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节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+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《石钟山记》第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节（编写人：刘莉）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34315" y="169545"/>
            <a:ext cx="117227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本周任务安排（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2023.3.5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前完成）：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63855" y="753110"/>
            <a:ext cx="11464925" cy="62928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ct val="120000"/>
              </a:lnSpc>
            </a:pPr>
            <a:r>
              <a:rPr lang="en-US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4. </a:t>
            </a:r>
            <a:r>
              <a:rPr lang="zh-CN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仿照1-20个实词的格式编写文言实词复习的校本材料。发到群里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实词校本材料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文件夹里（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群里龚静溪老师发的资料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+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基础知识册子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+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课本</a:t>
            </a:r>
            <a:r>
              <a:rPr lang="zh-CN" altLang="en-US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sz="2800" b="0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ct val="120000"/>
              </a:lnSpc>
            </a:pPr>
            <a:r>
              <a:rPr 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每人负责10个实词，3份校本材料。字体要求：28号/32号楷体或24号/28号宋体</a:t>
            </a:r>
            <a:endParaRPr lang="zh-CN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ct val="120000"/>
              </a:lnSpc>
            </a:pPr>
            <a:r>
              <a:rPr lang="zh-CN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①</a:t>
            </a:r>
            <a:r>
              <a:rPr 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学生版PPT</a:t>
            </a:r>
            <a:r>
              <a:rPr lang="zh-CN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，内容为重点例句的词语解释。命名格式示例：学生版21-30实词训练（编写人：白潮）②</a:t>
            </a:r>
            <a:r>
              <a:rPr 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教师版PPT</a:t>
            </a:r>
            <a:r>
              <a:rPr lang="zh-CN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，内容为重点例句的词语解释+答案+小故事答案</a:t>
            </a:r>
            <a:r>
              <a:rPr lang="en-US" altLang="zh-CN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+</a:t>
            </a:r>
            <a:r>
              <a:rPr lang="zh-CN" altLang="en-US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成语示例</a:t>
            </a:r>
            <a:r>
              <a:rPr lang="zh-CN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。命名格式示例：教师版21-30实词训练（编写人：白潮）③阶段性实词检测PPT：20题，从10个实词的例句和小故事中精选20个例句和加点字词语解释，两页幻灯片，一页为</a:t>
            </a:r>
            <a:r>
              <a:rPr lang="en-US" altLang="zh-CN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</a:t>
            </a:r>
            <a:r>
              <a:rPr lang="zh-CN" altLang="en-US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题题目</a:t>
            </a:r>
            <a:r>
              <a:rPr lang="zh-CN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，一页为答案。命名格式示例：21-30实词检测（编写人：白潮）</a:t>
            </a:r>
            <a:endParaRPr lang="zh-CN" sz="2800" b="0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ct val="120000"/>
              </a:lnSpc>
            </a:pPr>
            <a:r>
              <a:rPr 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分工如下：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34315" y="169545"/>
            <a:ext cx="117227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本周任务安排（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2023.3.5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前完成）：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461963" y="876935"/>
          <a:ext cx="11391900" cy="4728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6070"/>
                <a:gridCol w="2845435"/>
                <a:gridCol w="2850515"/>
                <a:gridCol w="2849880"/>
              </a:tblGrid>
              <a:tr h="7880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实词序号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负责人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实词序号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负责人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0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21-30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白潮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31-40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张秀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0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41-50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李敏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51-60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陈明珠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0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61-70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王旭秋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71-80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董小龙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0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81-90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张居祥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91-100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龚静溪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0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101-110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钱泽舒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111-120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刘莉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546735" y="5905500"/>
            <a:ext cx="112852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备注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：白潮、张秀、李敏三位老师尽量在下周一前完成此项任务。王旭秋、董小龙可在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3.10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日前完成。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73355" y="173990"/>
            <a:ext cx="11811635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五大组组内细化分工、强化合作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1.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备课建议：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回顾高考题：重做、分析高考答案，把重点放在读题、解题角度和思路分析、答题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步骤分解上。（必要时甚至背部分高考答案）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把大市模拟题作为课堂例题、反馈训练题。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2.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校本讲义选择：大市模拟题。使用了哪一份模拟题，要在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PPT</a:t>
            </a:r>
            <a:r>
              <a:rPr lang="zh-CN" altLang="zh-CN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内标注出来</a:t>
            </a:r>
            <a:endParaRPr lang="zh-CN" altLang="zh-CN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3.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和一轮选文做题不同，二轮要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依点选题（选点要与组内成员、其他老师商量），突出重难点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4.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每个大组负责以下资料：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①学生讲义一套（电子版、讲义印制、搬运、群内通知）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②带答案版教师讲义（电子版）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③上课用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PPT</a:t>
            </a:r>
            <a:endParaRPr lang="en-US" altLang="zh-CN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④教案（电子版发群里，纸质版印发给其他老师）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en-US" altLang="zh-CN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5.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每组备课前要在备课组会议上谈备课构想，全体教师参与讨论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9AF25-6C00-4CFA-A152-42A8969AFE09}" type="datetime1">
              <a:rPr lang="zh-CN" altLang="en-US"/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511175" y="127000"/>
            <a:ext cx="35426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</a:rPr>
              <a:t>二、提升教学实效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  <p:sp>
        <p:nvSpPr>
          <p:cNvPr id="83002" name="Text Box 58"/>
          <p:cNvSpPr txBox="1">
            <a:spLocks noChangeArrowheads="1"/>
          </p:cNvSpPr>
          <p:nvPr/>
        </p:nvSpPr>
        <p:spPr bwMode="auto">
          <a:xfrm>
            <a:off x="306638" y="800228"/>
            <a:ext cx="11680825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0000FF"/>
                </a:solidFill>
                <a:sym typeface="Arial" panose="020B0604020202020204" pitchFamily="34" charset="0"/>
              </a:rPr>
              <a:t>1、课堂的组织：</a:t>
            </a:r>
            <a:r>
              <a:rPr lang="zh-CN" altLang="en-US" sz="2400" b="1" dirty="0">
                <a:solidFill>
                  <a:srgbClr val="FF3300"/>
                </a:solidFill>
                <a:sym typeface="Arial" panose="020B0604020202020204" pitchFamily="34" charset="0"/>
              </a:rPr>
              <a:t>先管后教、边教边管。</a:t>
            </a:r>
            <a:r>
              <a:rPr lang="zh-CN" altLang="en-US" sz="2400" b="1" dirty="0">
                <a:solidFill>
                  <a:srgbClr val="7030A0"/>
                </a:solidFill>
                <a:sym typeface="Arial" panose="020B0604020202020204" pitchFamily="34" charset="0"/>
              </a:rPr>
              <a:t>（多到后排走走、看看）</a:t>
            </a:r>
            <a:endParaRPr lang="zh-CN" altLang="en-US" sz="2400" b="1" dirty="0">
              <a:solidFill>
                <a:srgbClr val="7030A0"/>
              </a:solidFill>
              <a:sym typeface="Arial" panose="020B0604020202020204" pitchFamily="34" charset="0"/>
            </a:endParaRPr>
          </a:p>
          <a:p>
            <a:endParaRPr lang="zh-CN" altLang="en-US" sz="2400" b="1" dirty="0">
              <a:solidFill>
                <a:srgbClr val="0000FF"/>
              </a:solidFill>
            </a:endParaRPr>
          </a:p>
          <a:p>
            <a:r>
              <a:rPr lang="zh-CN" altLang="en-US" sz="2400" b="1" dirty="0">
                <a:solidFill>
                  <a:srgbClr val="0000FF"/>
                </a:solidFill>
              </a:rPr>
              <a:t>2、教学内容：</a:t>
            </a:r>
            <a:r>
              <a:rPr lang="zh-CN" altLang="en-US" sz="2400" b="1" dirty="0">
                <a:solidFill>
                  <a:srgbClr val="FF0000"/>
                </a:solidFill>
              </a:rPr>
              <a:t>教学难度的控制，符合学情、瞄准高考、懂得取舍。</a:t>
            </a:r>
            <a:r>
              <a:rPr lang="zh-CN" altLang="en-US" sz="2400" b="1" dirty="0">
                <a:solidFill>
                  <a:srgbClr val="7030A0"/>
                </a:solidFill>
              </a:rPr>
              <a:t>（微专题）</a:t>
            </a:r>
            <a:endParaRPr lang="zh-CN" altLang="en-US" sz="2400" b="1" dirty="0">
              <a:solidFill>
                <a:srgbClr val="7030A0"/>
              </a:solidFill>
            </a:endParaRPr>
          </a:p>
          <a:p>
            <a:endParaRPr lang="zh-CN" altLang="en-US" sz="2400" b="1" dirty="0">
              <a:solidFill>
                <a:srgbClr val="0000FF"/>
              </a:solidFill>
            </a:endParaRPr>
          </a:p>
          <a:p>
            <a:r>
              <a:rPr lang="en-US" altLang="zh-CN" sz="2400" b="1" dirty="0">
                <a:solidFill>
                  <a:srgbClr val="0000FF"/>
                </a:solidFill>
              </a:rPr>
              <a:t>3</a:t>
            </a:r>
            <a:r>
              <a:rPr lang="zh-CN" altLang="en-US" sz="2400" b="1" dirty="0">
                <a:solidFill>
                  <a:srgbClr val="0000FF"/>
                </a:solidFill>
              </a:rPr>
              <a:t>、教学节奏的把控：</a:t>
            </a:r>
            <a:r>
              <a:rPr lang="zh-CN" altLang="en-US" sz="2400" b="1" dirty="0">
                <a:solidFill>
                  <a:srgbClr val="FF3300"/>
                </a:solidFill>
              </a:rPr>
              <a:t>不贪多，不求快，确保一节课解决一个问题。</a:t>
            </a:r>
            <a:r>
              <a:rPr lang="zh-CN" altLang="en-US" sz="2400" b="1" dirty="0">
                <a:solidFill>
                  <a:srgbClr val="7030A0"/>
                </a:solidFill>
              </a:rPr>
              <a:t>（多让学生动起来，避免自己的教师个人表演）</a:t>
            </a:r>
            <a:endParaRPr lang="en-US" altLang="zh-CN" sz="2400" b="1" dirty="0">
              <a:solidFill>
                <a:srgbClr val="7030A0"/>
              </a:solidFill>
            </a:endParaRPr>
          </a:p>
          <a:p>
            <a:endParaRPr lang="zh-CN" altLang="en-US" sz="2400" b="1" dirty="0">
              <a:solidFill>
                <a:srgbClr val="0000FF"/>
              </a:solidFill>
            </a:endParaRPr>
          </a:p>
          <a:p>
            <a:r>
              <a:rPr lang="en-US" altLang="zh-CN" sz="2400" b="1" dirty="0">
                <a:solidFill>
                  <a:srgbClr val="0000FF"/>
                </a:solidFill>
              </a:rPr>
              <a:t>4</a:t>
            </a:r>
            <a:r>
              <a:rPr lang="zh-CN" altLang="en-US" sz="2400" b="1" dirty="0">
                <a:solidFill>
                  <a:srgbClr val="0000FF"/>
                </a:solidFill>
              </a:rPr>
              <a:t>、训练的效度：</a:t>
            </a:r>
            <a:r>
              <a:rPr lang="zh-CN" altLang="zh-CN" sz="2400" dirty="0">
                <a:solidFill>
                  <a:srgbClr val="FF0000"/>
                </a:solidFill>
                <a:sym typeface="+mn-ea"/>
              </a:rPr>
              <a:t>基础训练、变式训练、错题训练、规范训练、专题训练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、专项</a:t>
            </a:r>
            <a:r>
              <a:rPr lang="zh-CN" altLang="zh-CN" sz="2400" dirty="0">
                <a:solidFill>
                  <a:srgbClr val="FF0000"/>
                </a:solidFill>
                <a:sym typeface="+mn-ea"/>
              </a:rPr>
              <a:t>训练</a:t>
            </a:r>
            <a:r>
              <a:rPr lang="zh-CN" altLang="en-US" sz="2400" dirty="0">
                <a:solidFill>
                  <a:srgbClr val="FF0000"/>
                </a:solidFill>
                <a:sym typeface="+mn-ea"/>
              </a:rPr>
              <a:t>。</a:t>
            </a:r>
            <a:r>
              <a:rPr lang="zh-CN" altLang="en-US" sz="2400" dirty="0">
                <a:solidFill>
                  <a:srgbClr val="7030A0"/>
                </a:solidFill>
                <a:sym typeface="+mn-ea"/>
              </a:rPr>
              <a:t>降低难度，</a:t>
            </a:r>
            <a:r>
              <a:rPr lang="zh-CN" altLang="zh-CN" sz="2400" dirty="0">
                <a:solidFill>
                  <a:srgbClr val="7030A0"/>
                </a:solidFill>
                <a:sym typeface="+mn-ea"/>
              </a:rPr>
              <a:t>不做偏题，以中</a:t>
            </a:r>
            <a:r>
              <a:rPr lang="zh-CN" altLang="en-US" sz="2400" dirty="0">
                <a:solidFill>
                  <a:srgbClr val="7030A0"/>
                </a:solidFill>
                <a:sym typeface="+mn-ea"/>
              </a:rPr>
              <a:t>低</a:t>
            </a:r>
            <a:r>
              <a:rPr lang="zh-CN" altLang="zh-CN" sz="2400" dirty="0">
                <a:solidFill>
                  <a:srgbClr val="7030A0"/>
                </a:solidFill>
                <a:sym typeface="+mn-ea"/>
              </a:rPr>
              <a:t>档题</a:t>
            </a:r>
            <a:r>
              <a:rPr lang="zh-CN" altLang="en-US" sz="2400" dirty="0">
                <a:solidFill>
                  <a:srgbClr val="7030A0"/>
                </a:solidFill>
                <a:sym typeface="+mn-ea"/>
              </a:rPr>
              <a:t>（真题、模拟题）</a:t>
            </a:r>
            <a:r>
              <a:rPr lang="zh-CN" altLang="zh-CN" sz="2400" dirty="0">
                <a:solidFill>
                  <a:srgbClr val="7030A0"/>
                </a:solidFill>
                <a:sym typeface="+mn-ea"/>
              </a:rPr>
              <a:t>为主，增强学生的自信心，从解题速度、解题得分率等方面提高学生解答典型题、常见题的能力。</a:t>
            </a:r>
            <a:endParaRPr lang="zh-CN" altLang="zh-CN" sz="2400" dirty="0">
              <a:solidFill>
                <a:srgbClr val="7030A0"/>
              </a:solidFill>
              <a:sym typeface="+mn-ea"/>
            </a:endParaRPr>
          </a:p>
          <a:p>
            <a:endParaRPr lang="en-US" altLang="zh-CN" sz="2400" b="1" dirty="0">
              <a:solidFill>
                <a:srgbClr val="0000FF"/>
              </a:solidFill>
            </a:endParaRPr>
          </a:p>
          <a:p>
            <a:r>
              <a:rPr lang="en-US" altLang="zh-CN" sz="2400" b="1" dirty="0">
                <a:solidFill>
                  <a:srgbClr val="0000FF"/>
                </a:solidFill>
              </a:rPr>
              <a:t>5</a:t>
            </a:r>
            <a:r>
              <a:rPr lang="zh-CN" altLang="en-US" sz="2400" b="1" dirty="0">
                <a:solidFill>
                  <a:srgbClr val="0000FF"/>
                </a:solidFill>
              </a:rPr>
              <a:t>、充分发挥集体备课力量：</a:t>
            </a:r>
            <a:r>
              <a:rPr lang="zh-CN" altLang="en-US" sz="2400" dirty="0">
                <a:solidFill>
                  <a:srgbClr val="FF0000"/>
                </a:solidFill>
              </a:rPr>
              <a:t>资源库建设，备课组活动</a:t>
            </a:r>
            <a:r>
              <a:rPr lang="zh-CN" altLang="zh-CN" sz="2400" dirty="0">
                <a:solidFill>
                  <a:srgbClr val="FF0000"/>
                </a:solidFill>
              </a:rPr>
              <a:t>必须做到“三定”</a:t>
            </a:r>
            <a:r>
              <a:rPr lang="zh-CN" altLang="zh-CN" sz="2400" dirty="0">
                <a:solidFill>
                  <a:srgbClr val="7030A0"/>
                </a:solidFill>
              </a:rPr>
              <a:t>（定时间、定地点、定内容），建议单周进行上课、评课、研讨活动，就新高考背景下本组教学工作进行深入探讨；双周进行试题研究以及计划修订，着重解决下一周的教学安排与试题选择。</a:t>
            </a:r>
            <a:endParaRPr lang="en-US" altLang="zh-CN" sz="2400" dirty="0">
              <a:solidFill>
                <a:srgbClr val="7030A0"/>
              </a:solidFill>
            </a:endParaRPr>
          </a:p>
          <a:p>
            <a:endParaRPr lang="zh-CN" altLang="en-US" sz="2400" b="1" dirty="0">
              <a:solidFill>
                <a:srgbClr val="0000FF"/>
              </a:solidFill>
            </a:endParaRPr>
          </a:p>
          <a:p>
            <a:endParaRPr lang="zh-CN" altLang="en-US" sz="2400" b="1" dirty="0">
              <a:solidFill>
                <a:srgbClr val="0000FF"/>
              </a:solidFill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033145" y="297180"/>
            <a:ext cx="929449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latin typeface="楷体" panose="02010609060101010101" charset="-122"/>
                <a:ea typeface="楷体" panose="02010609060101010101" charset="-122"/>
              </a:rPr>
              <a:t>加强集体备课，提升团队合作力</a:t>
            </a:r>
            <a:endParaRPr lang="zh-CN" altLang="en-US" sz="3200" b="1">
              <a:latin typeface="楷体" panose="02010609060101010101" charset="-122"/>
              <a:ea typeface="楷体" panose="0201060906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latin typeface="楷体" panose="02010609060101010101" charset="-122"/>
                <a:ea typeface="楷体" panose="02010609060101010101" charset="-122"/>
              </a:rPr>
              <a:t>调整教学定位，提高课堂教学实效</a:t>
            </a:r>
            <a:endParaRPr lang="zh-CN" altLang="en-US" sz="3200" b="1">
              <a:latin typeface="楷体" panose="02010609060101010101" charset="-122"/>
              <a:ea typeface="楷体" panose="0201060906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latin typeface="楷体" panose="02010609060101010101" charset="-122"/>
                <a:ea typeface="楷体" panose="02010609060101010101" charset="-122"/>
              </a:rPr>
              <a:t>科学安排训练，提升实战效果</a:t>
            </a:r>
            <a:endParaRPr lang="zh-CN" altLang="en-US" sz="3200" b="1">
              <a:latin typeface="楷体" panose="02010609060101010101" charset="-122"/>
              <a:ea typeface="楷体" panose="0201060906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latin typeface="楷体" panose="02010609060101010101" charset="-122"/>
                <a:ea typeface="楷体" panose="02010609060101010101" charset="-122"/>
              </a:rPr>
              <a:t>加强答题指导，提升学生应试能力</a:t>
            </a:r>
            <a:endParaRPr lang="zh-CN" altLang="en-US" sz="3200" b="1">
              <a:latin typeface="楷体" panose="02010609060101010101" charset="-122"/>
              <a:ea typeface="楷体" panose="0201060906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latin typeface="楷体" panose="02010609060101010101" charset="-122"/>
                <a:ea typeface="楷体" panose="02010609060101010101" charset="-122"/>
              </a:rPr>
              <a:t>划定目标人群，落实精准帮扶</a:t>
            </a:r>
            <a:endParaRPr lang="zh-CN" altLang="en-US" sz="32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27710" y="4843780"/>
            <a:ext cx="108305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楷体" panose="02010609060101010101" charset="-122"/>
                <a:ea typeface="楷体" panose="02010609060101010101" charset="-122"/>
              </a:rPr>
              <a:t>个人专业成长</a:t>
            </a:r>
            <a:r>
              <a:rPr lang="en-US" altLang="zh-CN" sz="3200" b="1">
                <a:latin typeface="楷体" panose="02010609060101010101" charset="-122"/>
                <a:ea typeface="楷体" panose="02010609060101010101" charset="-122"/>
              </a:rPr>
              <a:t>: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</a:rPr>
              <a:t>早做准备（各类论文评比、案例设计）</a:t>
            </a:r>
            <a:endParaRPr lang="zh-CN" altLang="en-US" sz="32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546985" y="1873250"/>
            <a:ext cx="544004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200000"/>
              </a:lnSpc>
            </a:pP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团结</a:t>
            </a:r>
            <a:r>
              <a:rPr lang="zh-CN" altLang="en-US" sz="36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是必备品格</a:t>
            </a:r>
            <a:endParaRPr lang="zh-CN" altLang="en-US" sz="36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indent="0" fontAlgn="auto">
              <a:lnSpc>
                <a:spcPct val="200000"/>
              </a:lnSpc>
            </a:pPr>
            <a:r>
              <a:rPr lang="zh-CN" altLang="en-US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合作</a:t>
            </a:r>
            <a:r>
              <a:rPr lang="zh-CN" altLang="en-US" sz="36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是关键能力</a:t>
            </a:r>
            <a:endParaRPr lang="zh-CN" altLang="en-US" sz="36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UNIT_TABLE_BEAUTIFY" val="smartTable{a2ba648f-f0db-48f4-8a45-653751f184e3}"/>
  <p:tag name="TABLE_ENDDRAG_ORIGIN_RECT" val="897*372"/>
  <p:tag name="TABLE_ENDDRAG_RECT" val="53*91*897*372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PP_MARK_KEY" val="bae2522e-5812-4e4b-ae1f-bb839d7dc234"/>
  <p:tag name="COMMONDATA" val="eyJoZGlkIjoiMWI3NGJkNjNhMjkwZGU3ZmU0YTQ0NTFjZDhiYmNiODE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1540</Words>
  <Application>WPS 演示</Application>
  <PresentationFormat>宽屏</PresentationFormat>
  <Paragraphs>112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Wingdings</vt:lpstr>
      <vt:lpstr>楷体</vt:lpstr>
      <vt:lpstr>Calibri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Administrator</dc:creator>
  <cp:lastModifiedBy>limin</cp:lastModifiedBy>
  <cp:revision>156</cp:revision>
  <dcterms:created xsi:type="dcterms:W3CDTF">2019-06-19T02:08:00Z</dcterms:created>
  <dcterms:modified xsi:type="dcterms:W3CDTF">2023-02-22T11:08:48Z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2AD5A8FDC4664D58AB7BA0F8855AD09C</vt:lpwstr>
  </property>
</Properties>
</file>