
<file path=[Content_Types].xml><?xml version="1.0" encoding="utf-8"?>
<Types xmlns="http://schemas.openxmlformats.org/package/2006/content-types">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12192000" cy="6858000"/>
  <p:notesSz cx="6858000" cy="9144000"/>
  <p:custDataLst>
    <p:tags r:id="rId1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showGuides="1">
      <p:cViewPr varScale="1">
        <p:scale>
          <a:sx n="99" d="100"/>
          <a:sy n="99" d="100"/>
        </p:scale>
        <p:origin x="84" y="582"/>
      </p:cViewPr>
      <p:guideLst>
        <p:guide orient="horz" pos="2160"/>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gs" Target="tags/tag72.xml"/><Relationship Id="rId12" Type="http://schemas.openxmlformats.org/officeDocument/2006/relationships/tableStyles" Target="tableStyles.xml"/><Relationship Id="rId11" Type="http://schemas.openxmlformats.org/officeDocument/2006/relationships/viewProps" Target="viewProps.xml"/><Relationship Id="rId10" Type="http://schemas.openxmlformats.org/officeDocument/2006/relationships/presProps" Target="pres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单击此处编辑母版标题样式</a:t>
            </a:r>
            <a:endParaRPr lang="zh-CN" altLang="en-US" dirty="0"/>
          </a:p>
        </p:txBody>
      </p:sp>
      <p:sp>
        <p:nvSpPr>
          <p:cNvPr id="3" name="副标题 2"/>
          <p:cNvSpPr>
            <a:spLocks noGrp="1"/>
          </p:cNvSpPr>
          <p:nvPr>
            <p:ph type="subTitle" idx="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smtClean="0"/>
              <a:t>单击此处编辑标题</a:t>
            </a:r>
            <a:endParaRPr lang="zh-CN" altLang="en-US"/>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单击此处编辑文本</a:t>
            </a:r>
            <a:endParaRPr lang="zh-CN" altLang="en-US" smtClean="0"/>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330" y="1555115"/>
            <a:ext cx="5233035" cy="4608195"/>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smtClean="0"/>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smtClean="0"/>
              <a:t>单击此处编辑标题</a:t>
            </a:r>
            <a:endParaRPr lang="zh-CN" altLang="en-US"/>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chemeClr val="bg2"/>
            </a:gs>
            <a:gs pos="100000">
              <a:schemeClr val="bg2">
                <a:lumMod val="85000"/>
              </a:schemeClr>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tags" Target="../tags/tag63.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6.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7.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8.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9.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0.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p:txBody>
          <a:bodyPr/>
          <a:p>
            <a:r>
              <a:rPr lang="zh-CN" altLang="en-US"/>
              <a:t>秦淮中学</a:t>
            </a:r>
            <a:r>
              <a:rPr lang="en-US" altLang="zh-CN"/>
              <a:t>2022</a:t>
            </a:r>
            <a:r>
              <a:rPr lang="zh-CN" altLang="en-US"/>
              <a:t>年度教职工考核工作培训</a:t>
            </a:r>
            <a:r>
              <a:rPr lang="zh-CN" altLang="en-US"/>
              <a:t>会</a:t>
            </a:r>
            <a:endParaRPr lang="zh-CN" altLang="en-US"/>
          </a:p>
        </p:txBody>
      </p:sp>
      <p:sp>
        <p:nvSpPr>
          <p:cNvPr id="3" name="副标题 2"/>
          <p:cNvSpPr>
            <a:spLocks noGrp="1"/>
          </p:cNvSpPr>
          <p:nvPr>
            <p:ph type="subTitle" idx="1"/>
            <p:custDataLst>
              <p:tags r:id="rId2"/>
            </p:custDataLst>
          </p:nvPr>
        </p:nvSpPr>
        <p:spPr/>
        <p:txBody>
          <a:bodyPr/>
          <a:p>
            <a:r>
              <a:rPr lang="en-US" altLang="zh-CN"/>
              <a:t>2022.2.8</a:t>
            </a:r>
            <a:endParaRPr lang="en-US" altLang="zh-CN"/>
          </a:p>
        </p:txBody>
      </p:sp>
    </p:spTree>
    <p:custDataLst>
      <p:tags r:id="rId3"/>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一、分组（共有六个</a:t>
            </a:r>
            <a:r>
              <a:rPr lang="zh-CN" altLang="en-US"/>
              <a:t>组）</a:t>
            </a:r>
            <a:endParaRPr lang="zh-CN" altLang="en-US"/>
          </a:p>
        </p:txBody>
      </p:sp>
      <p:sp>
        <p:nvSpPr>
          <p:cNvPr id="3" name="内容占位符 2"/>
          <p:cNvSpPr>
            <a:spLocks noGrp="1"/>
          </p:cNvSpPr>
          <p:nvPr>
            <p:ph idx="1"/>
          </p:nvPr>
        </p:nvSpPr>
        <p:spPr/>
        <p:txBody>
          <a:bodyPr>
            <a:noAutofit/>
          </a:bodyPr>
          <a:p>
            <a:r>
              <a:rPr lang="zh-CN" altLang="en-US" sz="1500" b="1"/>
              <a:t>（1）高一年级（文化学科）年度考核工作组（</a:t>
            </a:r>
            <a:r>
              <a:rPr lang="zh-CN" altLang="en-US" sz="1500" b="1">
                <a:solidFill>
                  <a:srgbClr val="FF0000"/>
                </a:solidFill>
              </a:rPr>
              <a:t>推荐人数不超过</a:t>
            </a:r>
            <a:r>
              <a:rPr lang="en-US" altLang="zh-CN" sz="1500" b="1">
                <a:solidFill>
                  <a:srgbClr val="FF0000"/>
                </a:solidFill>
              </a:rPr>
              <a:t>13</a:t>
            </a:r>
            <a:r>
              <a:rPr lang="zh-CN" altLang="en-US" sz="1500" b="1">
                <a:solidFill>
                  <a:srgbClr val="FF0000"/>
                </a:solidFill>
              </a:rPr>
              <a:t>人</a:t>
            </a:r>
            <a:r>
              <a:rPr lang="zh-CN" altLang="en-US" sz="1500" b="1"/>
              <a:t>）</a:t>
            </a:r>
            <a:endParaRPr lang="zh-CN" altLang="en-US" sz="1500" b="1"/>
          </a:p>
          <a:p>
            <a:r>
              <a:rPr lang="zh-CN" altLang="en-US" sz="1500" b="1"/>
              <a:t>组  长：曾春霞</a:t>
            </a:r>
            <a:r>
              <a:rPr lang="en-US" altLang="zh-CN" sz="1500" b="1"/>
              <a:t>    </a:t>
            </a:r>
            <a:r>
              <a:rPr lang="zh-CN" altLang="en-US" sz="1500" b="1"/>
              <a:t>副组长：郑必强 叶贵梅</a:t>
            </a:r>
            <a:r>
              <a:rPr lang="en-US" altLang="zh-CN" sz="1500" b="1"/>
              <a:t>     </a:t>
            </a:r>
            <a:r>
              <a:rPr lang="zh-CN" altLang="en-US" sz="1500" b="1"/>
              <a:t>组  员： 徐静 张兰香 王城 王金玲 孙媛媛 朱雅 李家平 刘倩</a:t>
            </a:r>
            <a:endParaRPr lang="zh-CN" altLang="en-US" sz="1500" b="1"/>
          </a:p>
          <a:p>
            <a:r>
              <a:rPr lang="zh-CN" altLang="en-US" sz="1500" b="1"/>
              <a:t>（2）高二年级（文化学科）年度考核工作组</a:t>
            </a:r>
            <a:r>
              <a:rPr lang="en-US" altLang="zh-CN" sz="1500" b="1"/>
              <a:t>  </a:t>
            </a:r>
            <a:r>
              <a:rPr lang="zh-CN" altLang="en-US" sz="1500" b="1">
                <a:sym typeface="+mn-ea"/>
              </a:rPr>
              <a:t>（</a:t>
            </a:r>
            <a:r>
              <a:rPr lang="zh-CN" altLang="en-US" sz="1500" b="1">
                <a:solidFill>
                  <a:srgbClr val="FF0000"/>
                </a:solidFill>
                <a:sym typeface="+mn-ea"/>
              </a:rPr>
              <a:t>推荐人数不超过</a:t>
            </a:r>
            <a:r>
              <a:rPr lang="en-US" altLang="zh-CN" sz="1500" b="1">
                <a:solidFill>
                  <a:srgbClr val="FF0000"/>
                </a:solidFill>
                <a:sym typeface="+mn-ea"/>
              </a:rPr>
              <a:t>13</a:t>
            </a:r>
            <a:r>
              <a:rPr lang="zh-CN" altLang="en-US" sz="1500" b="1">
                <a:solidFill>
                  <a:srgbClr val="FF0000"/>
                </a:solidFill>
                <a:sym typeface="+mn-ea"/>
              </a:rPr>
              <a:t>人</a:t>
            </a:r>
            <a:r>
              <a:rPr lang="zh-CN" altLang="en-US" sz="1500" b="1">
                <a:sym typeface="+mn-ea"/>
              </a:rPr>
              <a:t>）</a:t>
            </a:r>
            <a:r>
              <a:rPr lang="en-US" altLang="zh-CN" sz="1500" b="1"/>
              <a:t> </a:t>
            </a:r>
            <a:endParaRPr lang="en-US" altLang="zh-CN" sz="1500" b="1"/>
          </a:p>
          <a:p>
            <a:r>
              <a:rPr lang="en-US" altLang="zh-CN" sz="1500" b="1"/>
              <a:t> </a:t>
            </a:r>
            <a:r>
              <a:rPr lang="zh-CN" altLang="en-US" sz="1500" b="1"/>
              <a:t>组  长：周磊  副组长：吉守金 储斌</a:t>
            </a:r>
            <a:r>
              <a:rPr lang="en-US" altLang="zh-CN" sz="1500" b="1"/>
              <a:t>    </a:t>
            </a:r>
            <a:r>
              <a:rPr lang="zh-CN" altLang="en-US" sz="1500" b="1"/>
              <a:t>组  员：丁效 吉文勇 戴国艳 翟羽佳 荣丹丹 陈萍 吴琳华   吴海燕 何婷</a:t>
            </a:r>
            <a:endParaRPr lang="zh-CN" altLang="en-US" sz="1500" b="1"/>
          </a:p>
          <a:p>
            <a:r>
              <a:rPr lang="zh-CN" altLang="en-US" sz="1500" b="1"/>
              <a:t>（3）高三年级（文化学科）年度考核工作组</a:t>
            </a:r>
            <a:r>
              <a:rPr lang="en-US" altLang="zh-CN" sz="1500" b="1"/>
              <a:t>  </a:t>
            </a:r>
            <a:r>
              <a:rPr lang="zh-CN" altLang="en-US" sz="1500" b="1">
                <a:sym typeface="+mn-ea"/>
              </a:rPr>
              <a:t>（</a:t>
            </a:r>
            <a:r>
              <a:rPr lang="zh-CN" altLang="en-US" sz="1500" b="1">
                <a:solidFill>
                  <a:srgbClr val="FF0000"/>
                </a:solidFill>
                <a:sym typeface="+mn-ea"/>
              </a:rPr>
              <a:t>推荐人数不超过</a:t>
            </a:r>
            <a:r>
              <a:rPr lang="en-US" altLang="zh-CN" sz="1500" b="1">
                <a:solidFill>
                  <a:srgbClr val="FF0000"/>
                </a:solidFill>
                <a:sym typeface="+mn-ea"/>
              </a:rPr>
              <a:t>14</a:t>
            </a:r>
            <a:r>
              <a:rPr lang="zh-CN" altLang="en-US" sz="1500" b="1">
                <a:solidFill>
                  <a:srgbClr val="FF0000"/>
                </a:solidFill>
                <a:sym typeface="+mn-ea"/>
              </a:rPr>
              <a:t>人</a:t>
            </a:r>
            <a:r>
              <a:rPr lang="zh-CN" altLang="en-US" sz="1500" b="1">
                <a:sym typeface="+mn-ea"/>
              </a:rPr>
              <a:t>）</a:t>
            </a:r>
            <a:endParaRPr lang="zh-CN" altLang="en-US" sz="1500" b="1"/>
          </a:p>
          <a:p>
            <a:r>
              <a:rPr lang="zh-CN" altLang="en-US" sz="1500" b="1"/>
              <a:t>组  长：许明    副组长：戴颖昱 朱胄</a:t>
            </a:r>
            <a:r>
              <a:rPr lang="en-US" altLang="zh-CN" sz="1500" b="1"/>
              <a:t>   </a:t>
            </a:r>
            <a:r>
              <a:rPr lang="zh-CN" altLang="en-US" sz="1500" b="1"/>
              <a:t>组  员：李敏 秦涛 杨珊珊 郭洁 丁志芬 俞志茹 张雯</a:t>
            </a:r>
            <a:r>
              <a:rPr lang="en-US" altLang="zh-CN" sz="1500" b="1"/>
              <a:t> </a:t>
            </a:r>
            <a:r>
              <a:rPr lang="zh-CN" altLang="en-US" sz="1500" b="1"/>
              <a:t> 潘同同 王丽君</a:t>
            </a:r>
            <a:endParaRPr lang="zh-CN" altLang="en-US" sz="1500" b="1"/>
          </a:p>
          <a:p>
            <a:r>
              <a:rPr lang="zh-CN" altLang="en-US" sz="1500" b="1"/>
              <a:t>（4）艺体技心理学科年度考核工作组</a:t>
            </a:r>
            <a:r>
              <a:rPr lang="zh-CN" altLang="en-US" sz="1500" b="1">
                <a:sym typeface="+mn-ea"/>
              </a:rPr>
              <a:t>（</a:t>
            </a:r>
            <a:r>
              <a:rPr lang="zh-CN" altLang="en-US" sz="1500" b="1">
                <a:solidFill>
                  <a:srgbClr val="FF0000"/>
                </a:solidFill>
                <a:sym typeface="+mn-ea"/>
              </a:rPr>
              <a:t>推荐人数不超过</a:t>
            </a:r>
            <a:r>
              <a:rPr lang="en-US" altLang="zh-CN" sz="1500" b="1">
                <a:solidFill>
                  <a:srgbClr val="FF0000"/>
                </a:solidFill>
                <a:sym typeface="+mn-ea"/>
              </a:rPr>
              <a:t>6</a:t>
            </a:r>
            <a:r>
              <a:rPr lang="zh-CN" altLang="en-US" sz="1500" b="1">
                <a:solidFill>
                  <a:srgbClr val="FF0000"/>
                </a:solidFill>
                <a:sym typeface="+mn-ea"/>
              </a:rPr>
              <a:t>人</a:t>
            </a:r>
            <a:r>
              <a:rPr lang="zh-CN" altLang="en-US" sz="1500" b="1">
                <a:sym typeface="+mn-ea"/>
              </a:rPr>
              <a:t>）</a:t>
            </a:r>
            <a:endParaRPr lang="zh-CN" altLang="en-US" sz="1500" b="1"/>
          </a:p>
          <a:p>
            <a:r>
              <a:rPr lang="zh-CN" altLang="en-US" sz="1500" b="1"/>
              <a:t>组  长：许明</a:t>
            </a:r>
            <a:r>
              <a:rPr lang="en-US" altLang="zh-CN" sz="1500" b="1"/>
              <a:t>   </a:t>
            </a:r>
            <a:r>
              <a:rPr lang="zh-CN" altLang="en-US" sz="1500" b="1"/>
              <a:t>副组长：邵思青 </a:t>
            </a:r>
            <a:r>
              <a:rPr lang="en-US" altLang="zh-CN" sz="1500" b="1"/>
              <a:t>  </a:t>
            </a:r>
            <a:r>
              <a:rPr lang="zh-CN" altLang="en-US" sz="1500" b="1"/>
              <a:t>组  员：毕有勇 许小彪 肖小桃 洪春雷 邱晨</a:t>
            </a:r>
            <a:endParaRPr lang="zh-CN" altLang="en-US" sz="1500" b="1"/>
          </a:p>
          <a:p>
            <a:r>
              <a:rPr lang="zh-CN" altLang="en-US" sz="1500" b="1"/>
              <a:t>（5）教辅岗年度考核工作组</a:t>
            </a:r>
            <a:r>
              <a:rPr lang="zh-CN" altLang="en-US" sz="1500" b="1">
                <a:sym typeface="+mn-ea"/>
              </a:rPr>
              <a:t>（</a:t>
            </a:r>
            <a:r>
              <a:rPr lang="zh-CN" altLang="en-US" sz="1500" b="1">
                <a:solidFill>
                  <a:srgbClr val="FF0000"/>
                </a:solidFill>
                <a:sym typeface="+mn-ea"/>
              </a:rPr>
              <a:t>推荐人数不超过</a:t>
            </a:r>
            <a:r>
              <a:rPr lang="en-US" altLang="zh-CN" sz="1500" b="1">
                <a:solidFill>
                  <a:srgbClr val="FF0000"/>
                </a:solidFill>
                <a:sym typeface="+mn-ea"/>
              </a:rPr>
              <a:t>3</a:t>
            </a:r>
            <a:r>
              <a:rPr lang="zh-CN" altLang="en-US" sz="1500" b="1">
                <a:solidFill>
                  <a:srgbClr val="FF0000"/>
                </a:solidFill>
                <a:sym typeface="+mn-ea"/>
              </a:rPr>
              <a:t>人</a:t>
            </a:r>
            <a:r>
              <a:rPr lang="zh-CN" altLang="en-US" sz="1500" b="1">
                <a:sym typeface="+mn-ea"/>
              </a:rPr>
              <a:t>）</a:t>
            </a:r>
            <a:endParaRPr lang="zh-CN" altLang="en-US" sz="1500" b="1"/>
          </a:p>
          <a:p>
            <a:r>
              <a:rPr lang="zh-CN" altLang="en-US" sz="1500" b="1"/>
              <a:t>组  长：周磊</a:t>
            </a:r>
            <a:r>
              <a:rPr lang="en-US" altLang="zh-CN" sz="1500" b="1"/>
              <a:t>   </a:t>
            </a:r>
            <a:r>
              <a:rPr lang="zh-CN" altLang="en-US" sz="1500" b="1"/>
              <a:t>副组长：毛爱宾</a:t>
            </a:r>
            <a:r>
              <a:rPr lang="en-US" altLang="zh-CN" sz="1500" b="1"/>
              <a:t>    </a:t>
            </a:r>
            <a:r>
              <a:rPr lang="zh-CN" altLang="en-US" sz="1500" b="1"/>
              <a:t>组  员：傅业云 马青</a:t>
            </a:r>
            <a:endParaRPr lang="zh-CN" altLang="en-US" sz="1500" b="1"/>
          </a:p>
          <a:p>
            <a:r>
              <a:rPr lang="zh-CN" altLang="en-US" sz="1500" b="1"/>
              <a:t>（6）自聘人员年度考核工作组</a:t>
            </a:r>
            <a:r>
              <a:rPr lang="zh-CN" altLang="en-US" sz="1500" b="1">
                <a:sym typeface="+mn-ea"/>
              </a:rPr>
              <a:t>（</a:t>
            </a:r>
            <a:r>
              <a:rPr lang="zh-CN" altLang="en-US" sz="1500" b="1">
                <a:solidFill>
                  <a:schemeClr val="accent1">
                    <a:lumMod val="75000"/>
                  </a:schemeClr>
                </a:solidFill>
                <a:sym typeface="+mn-ea"/>
              </a:rPr>
              <a:t>推荐人数不超过</a:t>
            </a:r>
            <a:r>
              <a:rPr lang="en-US" altLang="zh-CN" sz="1500" b="1">
                <a:solidFill>
                  <a:schemeClr val="accent1">
                    <a:lumMod val="75000"/>
                  </a:schemeClr>
                </a:solidFill>
                <a:sym typeface="+mn-ea"/>
              </a:rPr>
              <a:t>1</a:t>
            </a:r>
            <a:r>
              <a:rPr lang="zh-CN" altLang="en-US" sz="1500" b="1">
                <a:solidFill>
                  <a:schemeClr val="accent1">
                    <a:lumMod val="75000"/>
                  </a:schemeClr>
                </a:solidFill>
                <a:sym typeface="+mn-ea"/>
              </a:rPr>
              <a:t>人</a:t>
            </a:r>
            <a:r>
              <a:rPr lang="zh-CN" altLang="en-US" sz="1500" b="1">
                <a:sym typeface="+mn-ea"/>
              </a:rPr>
              <a:t>）</a:t>
            </a:r>
            <a:endParaRPr lang="zh-CN" altLang="en-US" sz="1500" b="1"/>
          </a:p>
          <a:p>
            <a:r>
              <a:rPr lang="zh-CN" altLang="en-US" sz="1500" b="1"/>
              <a:t>组  长：曾春霞</a:t>
            </a:r>
            <a:r>
              <a:rPr lang="en-US" altLang="zh-CN" sz="1500" b="1"/>
              <a:t>    </a:t>
            </a:r>
            <a:r>
              <a:rPr lang="zh-CN" altLang="en-US" sz="1500" b="1"/>
              <a:t>副组长：钱泽舒</a:t>
            </a:r>
            <a:r>
              <a:rPr lang="en-US" altLang="zh-CN" sz="1500" b="1"/>
              <a:t>    </a:t>
            </a:r>
            <a:r>
              <a:rPr lang="zh-CN" altLang="en-US" sz="1500" b="1"/>
              <a:t>组  员：胡伟 胡海英  </a:t>
            </a:r>
            <a:endParaRPr lang="zh-CN" altLang="en-US" sz="1500" b="1"/>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二、操作</a:t>
            </a:r>
            <a:r>
              <a:rPr lang="zh-CN" altLang="en-US"/>
              <a:t>流程</a:t>
            </a:r>
            <a:endParaRPr lang="zh-CN" altLang="en-US"/>
          </a:p>
        </p:txBody>
      </p:sp>
      <p:sp>
        <p:nvSpPr>
          <p:cNvPr id="3" name="内容占位符 2"/>
          <p:cNvSpPr>
            <a:spLocks noGrp="1"/>
          </p:cNvSpPr>
          <p:nvPr>
            <p:ph idx="1"/>
          </p:nvPr>
        </p:nvSpPr>
        <p:spPr/>
        <p:txBody>
          <a:bodyPr>
            <a:normAutofit lnSpcReduction="20000"/>
          </a:bodyPr>
          <a:p>
            <a:r>
              <a:rPr lang="en-US" altLang="zh-CN" b="1">
                <a:solidFill>
                  <a:schemeClr val="tx1"/>
                </a:solidFill>
              </a:rPr>
              <a:t>1.2</a:t>
            </a:r>
            <a:r>
              <a:rPr lang="zh-CN" altLang="en-US" b="1">
                <a:solidFill>
                  <a:schemeClr val="tx1"/>
                </a:solidFill>
              </a:rPr>
              <a:t>月</a:t>
            </a:r>
            <a:r>
              <a:rPr lang="en-US" altLang="zh-CN" b="1">
                <a:solidFill>
                  <a:schemeClr val="tx1"/>
                </a:solidFill>
              </a:rPr>
              <a:t>8</a:t>
            </a:r>
            <a:r>
              <a:rPr lang="zh-CN" altLang="en-US" b="1">
                <a:solidFill>
                  <a:schemeClr val="tx1"/>
                </a:solidFill>
              </a:rPr>
              <a:t>日参加考核人员领取表格（表格到考核组长指定的地点领取）。</a:t>
            </a:r>
            <a:endParaRPr lang="zh-CN" altLang="en-US" b="1">
              <a:solidFill>
                <a:schemeClr val="tx1"/>
              </a:solidFill>
            </a:endParaRPr>
          </a:p>
          <a:p>
            <a:r>
              <a:rPr lang="en-US" altLang="zh-CN" b="1">
                <a:solidFill>
                  <a:schemeClr val="tx1"/>
                </a:solidFill>
              </a:rPr>
              <a:t>2.2</a:t>
            </a:r>
            <a:r>
              <a:rPr lang="zh-CN" altLang="en-US" b="1">
                <a:solidFill>
                  <a:schemeClr val="tx1"/>
                </a:solidFill>
              </a:rPr>
              <a:t>月</a:t>
            </a:r>
            <a:r>
              <a:rPr lang="en-US" altLang="zh-CN" b="1">
                <a:solidFill>
                  <a:schemeClr val="tx1"/>
                </a:solidFill>
              </a:rPr>
              <a:t>9</a:t>
            </a:r>
            <a:r>
              <a:rPr lang="zh-CN" altLang="en-US" b="1">
                <a:solidFill>
                  <a:schemeClr val="tx1"/>
                </a:solidFill>
              </a:rPr>
              <a:t>日全体教职工填写《事业单位工作人员年度考核登记表》、《个人师德专项总结》、《年度考核表附页》。</a:t>
            </a:r>
            <a:endParaRPr lang="zh-CN" altLang="en-US" b="1">
              <a:solidFill>
                <a:schemeClr val="tx1"/>
              </a:solidFill>
            </a:endParaRPr>
          </a:p>
          <a:p>
            <a:r>
              <a:rPr lang="en-US" altLang="zh-CN" b="1">
                <a:solidFill>
                  <a:schemeClr val="tx1"/>
                </a:solidFill>
              </a:rPr>
              <a:t>3.2</a:t>
            </a:r>
            <a:r>
              <a:rPr lang="zh-CN" altLang="en-US" b="1">
                <a:solidFill>
                  <a:schemeClr val="tx1"/>
                </a:solidFill>
              </a:rPr>
              <a:t>月</a:t>
            </a:r>
            <a:r>
              <a:rPr lang="en-US" altLang="zh-CN" b="1">
                <a:solidFill>
                  <a:schemeClr val="tx1"/>
                </a:solidFill>
              </a:rPr>
              <a:t>10</a:t>
            </a:r>
            <a:r>
              <a:rPr lang="zh-CN" altLang="en-US" b="1">
                <a:solidFill>
                  <a:schemeClr val="tx1"/>
                </a:solidFill>
              </a:rPr>
              <a:t>日各小组安排本组人员人人述职（中层无论是否申报优秀均需述职）、自评考核等次和小组推荐评优人员（具体地点由各小组长定、要有会议记录、签到表测评排序等表格）。文化学科以备课组为小组推荐，非文化学科以教研组为小组推荐，</a:t>
            </a:r>
            <a:r>
              <a:rPr lang="zh-CN" altLang="en-US" b="1">
                <a:solidFill>
                  <a:schemeClr val="tx1"/>
                </a:solidFill>
                <a:sym typeface="+mn-ea"/>
              </a:rPr>
              <a:t>其中超过</a:t>
            </a:r>
            <a:r>
              <a:rPr lang="en-US" altLang="zh-CN" b="1">
                <a:solidFill>
                  <a:schemeClr val="tx1"/>
                </a:solidFill>
                <a:sym typeface="+mn-ea"/>
              </a:rPr>
              <a:t>5</a:t>
            </a:r>
            <a:r>
              <a:rPr lang="zh-CN" altLang="en-US" b="1">
                <a:solidFill>
                  <a:schemeClr val="tx1"/>
                </a:solidFill>
                <a:sym typeface="+mn-ea"/>
              </a:rPr>
              <a:t>人的按不超过</a:t>
            </a:r>
            <a:r>
              <a:rPr lang="en-US" altLang="zh-CN" b="1">
                <a:solidFill>
                  <a:schemeClr val="tx1"/>
                </a:solidFill>
                <a:sym typeface="+mn-ea"/>
              </a:rPr>
              <a:t>20%</a:t>
            </a:r>
            <a:r>
              <a:rPr lang="zh-CN" altLang="en-US" b="1">
                <a:solidFill>
                  <a:schemeClr val="tx1"/>
                </a:solidFill>
                <a:sym typeface="+mn-ea"/>
              </a:rPr>
              <a:t>的人数（取整）推荐优，少于</a:t>
            </a:r>
            <a:r>
              <a:rPr lang="en-US" altLang="zh-CN" b="1">
                <a:solidFill>
                  <a:schemeClr val="tx1"/>
                </a:solidFill>
                <a:sym typeface="+mn-ea"/>
              </a:rPr>
              <a:t>5</a:t>
            </a:r>
            <a:r>
              <a:rPr lang="zh-CN" altLang="en-US" b="1">
                <a:solidFill>
                  <a:schemeClr val="tx1"/>
                </a:solidFill>
                <a:sym typeface="+mn-ea"/>
              </a:rPr>
              <a:t>人的可推优</a:t>
            </a:r>
            <a:r>
              <a:rPr lang="en-US" altLang="zh-CN" b="1">
                <a:solidFill>
                  <a:schemeClr val="tx1"/>
                </a:solidFill>
                <a:sym typeface="+mn-ea"/>
              </a:rPr>
              <a:t>1</a:t>
            </a:r>
            <a:r>
              <a:rPr lang="zh-CN" altLang="en-US" b="1">
                <a:solidFill>
                  <a:schemeClr val="tx1"/>
                </a:solidFill>
                <a:sym typeface="+mn-ea"/>
              </a:rPr>
              <a:t>人。</a:t>
            </a:r>
            <a:endParaRPr lang="zh-CN" altLang="en-US" b="1">
              <a:solidFill>
                <a:schemeClr val="tx1"/>
              </a:solidFill>
              <a:sym typeface="+mn-ea"/>
            </a:endParaRPr>
          </a:p>
          <a:p>
            <a:r>
              <a:rPr lang="en-US" altLang="zh-CN" b="1">
                <a:solidFill>
                  <a:schemeClr val="tx1"/>
                </a:solidFill>
              </a:rPr>
              <a:t>4.2</a:t>
            </a:r>
            <a:r>
              <a:rPr lang="zh-CN" altLang="en-US" b="1">
                <a:solidFill>
                  <a:schemeClr val="tx1"/>
                </a:solidFill>
              </a:rPr>
              <a:t>月</a:t>
            </a:r>
            <a:r>
              <a:rPr lang="en-US" altLang="zh-CN" b="1">
                <a:solidFill>
                  <a:schemeClr val="tx1"/>
                </a:solidFill>
              </a:rPr>
              <a:t>11</a:t>
            </a:r>
            <a:r>
              <a:rPr lang="zh-CN" altLang="en-US" b="1">
                <a:solidFill>
                  <a:schemeClr val="tx1"/>
                </a:solidFill>
              </a:rPr>
              <a:t>日</a:t>
            </a:r>
            <a:r>
              <a:rPr lang="en-US" altLang="zh-CN" b="1">
                <a:solidFill>
                  <a:schemeClr val="tx1"/>
                </a:solidFill>
              </a:rPr>
              <a:t>-12</a:t>
            </a:r>
            <a:r>
              <a:rPr lang="zh-CN" altLang="en-US" b="1">
                <a:solidFill>
                  <a:schemeClr val="tx1"/>
                </a:solidFill>
              </a:rPr>
              <a:t>日各考核工作组汇总整理各小组评优名单及过程性材料。</a:t>
            </a:r>
            <a:endParaRPr lang="zh-CN" altLang="en-US" b="1">
              <a:solidFill>
                <a:schemeClr val="tx1"/>
              </a:solidFill>
            </a:endParaRPr>
          </a:p>
          <a:p>
            <a:r>
              <a:rPr lang="en-US" altLang="zh-CN" b="1">
                <a:solidFill>
                  <a:schemeClr val="tx1"/>
                </a:solidFill>
              </a:rPr>
              <a:t>5.2</a:t>
            </a:r>
            <a:r>
              <a:rPr lang="zh-CN" altLang="en-US" b="1">
                <a:solidFill>
                  <a:schemeClr val="tx1"/>
                </a:solidFill>
              </a:rPr>
              <a:t>月</a:t>
            </a:r>
            <a:r>
              <a:rPr lang="en-US" altLang="zh-CN" b="1">
                <a:solidFill>
                  <a:schemeClr val="tx1"/>
                </a:solidFill>
              </a:rPr>
              <a:t>13</a:t>
            </a:r>
            <a:r>
              <a:rPr lang="zh-CN" altLang="en-US" b="1">
                <a:solidFill>
                  <a:schemeClr val="tx1"/>
                </a:solidFill>
              </a:rPr>
              <a:t>日上午</a:t>
            </a:r>
            <a:r>
              <a:rPr lang="en-US" altLang="zh-CN" b="1">
                <a:solidFill>
                  <a:schemeClr val="tx1"/>
                </a:solidFill>
              </a:rPr>
              <a:t>9</a:t>
            </a:r>
            <a:r>
              <a:rPr lang="zh-CN" altLang="en-US" b="1">
                <a:solidFill>
                  <a:schemeClr val="tx1"/>
                </a:solidFill>
              </a:rPr>
              <a:t>：</a:t>
            </a:r>
            <a:r>
              <a:rPr lang="en-US" altLang="zh-CN" b="1">
                <a:solidFill>
                  <a:schemeClr val="tx1"/>
                </a:solidFill>
              </a:rPr>
              <a:t>20各考核工作组组织本组综合推荐为优秀的人员进行述职和民主测评（具体地点由各工作组组长定、要有会议记录、签到表测评排序等表格）；</a:t>
            </a:r>
            <a:r>
              <a:rPr lang="zh-CN" altLang="en-US" b="1">
                <a:solidFill>
                  <a:schemeClr val="tx1"/>
                </a:solidFill>
              </a:rPr>
              <a:t>考核小组推荐</a:t>
            </a:r>
            <a:r>
              <a:rPr lang="en-US" altLang="zh-CN" b="1">
                <a:solidFill>
                  <a:schemeClr val="tx1"/>
                </a:solidFill>
              </a:rPr>
              <a:t>名单</a:t>
            </a:r>
            <a:r>
              <a:rPr lang="zh-CN" altLang="en-US" b="1">
                <a:solidFill>
                  <a:schemeClr val="tx1"/>
                </a:solidFill>
              </a:rPr>
              <a:t>（不超过规定人数）</a:t>
            </a:r>
            <a:r>
              <a:rPr lang="en-US" altLang="zh-CN" b="1">
                <a:solidFill>
                  <a:schemeClr val="tx1"/>
                </a:solidFill>
              </a:rPr>
              <a:t>和过程性材料整理上报；被各考核工作组综合推荐为优秀的人员进行业绩展示（2022年荣誉复印件、论文获奖复印件或经验总结、公开课证书复印件、备课笔记和听课笔记等）</a:t>
            </a:r>
            <a:r>
              <a:rPr lang="zh-CN" altLang="en-US" b="1">
                <a:solidFill>
                  <a:schemeClr val="tx1"/>
                </a:solidFill>
              </a:rPr>
              <a:t>（送到</a:t>
            </a:r>
            <a:r>
              <a:rPr lang="en-US" altLang="zh-CN" b="1">
                <a:solidFill>
                  <a:schemeClr val="tx1"/>
                </a:solidFill>
              </a:rPr>
              <a:t>三楼大会议室），设立意见箱，广泛听取意见。</a:t>
            </a:r>
            <a:endParaRPr lang="en-US" altLang="zh-CN" b="1">
              <a:solidFill>
                <a:schemeClr val="tx1"/>
              </a:solidFill>
            </a:endParaRPr>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二、操作</a:t>
            </a:r>
            <a:r>
              <a:rPr lang="zh-CN" altLang="en-US"/>
              <a:t>流程</a:t>
            </a:r>
            <a:endParaRPr lang="zh-CN" altLang="en-US"/>
          </a:p>
        </p:txBody>
      </p:sp>
      <p:sp>
        <p:nvSpPr>
          <p:cNvPr id="3" name="内容占位符 2"/>
          <p:cNvSpPr>
            <a:spLocks noGrp="1"/>
          </p:cNvSpPr>
          <p:nvPr>
            <p:ph idx="1"/>
          </p:nvPr>
        </p:nvSpPr>
        <p:spPr/>
        <p:txBody>
          <a:bodyPr>
            <a:normAutofit lnSpcReduction="10000"/>
          </a:bodyPr>
          <a:p>
            <a:r>
              <a:rPr lang="en-US" altLang="zh-CN" b="1">
                <a:solidFill>
                  <a:schemeClr val="tx1"/>
                </a:solidFill>
              </a:rPr>
              <a:t>6.2</a:t>
            </a:r>
            <a:r>
              <a:rPr lang="zh-CN" altLang="en-US" b="1">
                <a:solidFill>
                  <a:schemeClr val="tx1"/>
                </a:solidFill>
              </a:rPr>
              <a:t>月</a:t>
            </a:r>
            <a:r>
              <a:rPr lang="en-US" altLang="zh-CN" b="1">
                <a:solidFill>
                  <a:schemeClr val="tx1"/>
                </a:solidFill>
              </a:rPr>
              <a:t>14</a:t>
            </a:r>
            <a:r>
              <a:rPr lang="zh-CN" altLang="en-US" b="1">
                <a:solidFill>
                  <a:schemeClr val="tx1"/>
                </a:solidFill>
              </a:rPr>
              <a:t>日中午</a:t>
            </a:r>
            <a:r>
              <a:rPr lang="en-US" altLang="zh-CN" b="1">
                <a:solidFill>
                  <a:schemeClr val="tx1"/>
                </a:solidFill>
              </a:rPr>
              <a:t>12</a:t>
            </a:r>
            <a:r>
              <a:rPr lang="zh-CN" altLang="en-US" b="1">
                <a:solidFill>
                  <a:schemeClr val="tx1"/>
                </a:solidFill>
              </a:rPr>
              <a:t>点被各考核工作组综合推荐为优秀的人员进行的大组述职和民主测评（阶梯教室），名单公示。</a:t>
            </a:r>
            <a:endParaRPr lang="zh-CN" altLang="en-US" b="1">
              <a:solidFill>
                <a:schemeClr val="tx1"/>
              </a:solidFill>
            </a:endParaRPr>
          </a:p>
          <a:p>
            <a:r>
              <a:rPr lang="en-US" altLang="zh-CN" b="1">
                <a:solidFill>
                  <a:schemeClr val="tx1"/>
                </a:solidFill>
              </a:rPr>
              <a:t>7.2</a:t>
            </a:r>
            <a:r>
              <a:rPr lang="zh-CN" altLang="en-US" b="1">
                <a:solidFill>
                  <a:schemeClr val="tx1"/>
                </a:solidFill>
              </a:rPr>
              <a:t>月</a:t>
            </a:r>
            <a:r>
              <a:rPr lang="en-US" altLang="zh-CN" b="1">
                <a:solidFill>
                  <a:schemeClr val="tx1"/>
                </a:solidFill>
              </a:rPr>
              <a:t>22</a:t>
            </a:r>
            <a:r>
              <a:rPr lang="zh-CN" altLang="en-US" b="1">
                <a:solidFill>
                  <a:schemeClr val="tx1"/>
                </a:solidFill>
              </a:rPr>
              <a:t>日上报考核材料。</a:t>
            </a:r>
            <a:endParaRPr lang="zh-CN" altLang="en-US" b="1">
              <a:solidFill>
                <a:schemeClr val="tx1"/>
              </a:solidFill>
            </a:endParaRPr>
          </a:p>
          <a:p>
            <a:r>
              <a:rPr lang="zh-CN" altLang="en-US" b="1">
                <a:solidFill>
                  <a:schemeClr val="tx1"/>
                </a:solidFill>
              </a:rPr>
              <a:t>说明：</a:t>
            </a:r>
            <a:endParaRPr lang="zh-CN" altLang="en-US" b="1">
              <a:solidFill>
                <a:schemeClr val="tx1"/>
              </a:solidFill>
            </a:endParaRPr>
          </a:p>
          <a:p>
            <a:r>
              <a:rPr lang="zh-CN" altLang="en-US" b="1">
                <a:solidFill>
                  <a:schemeClr val="tx1"/>
                </a:solidFill>
              </a:rPr>
              <a:t>（</a:t>
            </a:r>
            <a:r>
              <a:rPr lang="en-US" altLang="zh-CN" b="1">
                <a:solidFill>
                  <a:schemeClr val="tx1"/>
                </a:solidFill>
              </a:rPr>
              <a:t>1</a:t>
            </a:r>
            <a:r>
              <a:rPr lang="zh-CN" altLang="en-US" b="1">
                <a:solidFill>
                  <a:schemeClr val="tx1"/>
                </a:solidFill>
              </a:rPr>
              <a:t>）</a:t>
            </a:r>
            <a:r>
              <a:rPr lang="en-US" altLang="zh-CN" b="1">
                <a:solidFill>
                  <a:schemeClr val="tx1"/>
                </a:solidFill>
              </a:rPr>
              <a:t>2022年新入编的应届毕业生和年度总工作时间不满12个月的人员，对其进行年度考核，考核时只写评语，不确定等第</a:t>
            </a:r>
            <a:r>
              <a:rPr lang="zh-CN" altLang="en-US" b="1">
                <a:solidFill>
                  <a:schemeClr val="tx1"/>
                </a:solidFill>
              </a:rPr>
              <a:t>。</a:t>
            </a:r>
            <a:endParaRPr lang="zh-CN" altLang="en-US" b="1">
              <a:solidFill>
                <a:schemeClr val="tx1"/>
              </a:solidFill>
            </a:endParaRPr>
          </a:p>
          <a:p>
            <a:r>
              <a:rPr lang="zh-CN" altLang="en-US" b="1">
                <a:solidFill>
                  <a:schemeClr val="tx1"/>
                </a:solidFill>
              </a:rPr>
              <a:t>（</a:t>
            </a:r>
            <a:r>
              <a:rPr lang="en-US" altLang="zh-CN" b="1">
                <a:solidFill>
                  <a:schemeClr val="tx1"/>
                </a:solidFill>
              </a:rPr>
              <a:t>2</a:t>
            </a:r>
            <a:r>
              <a:rPr lang="zh-CN" altLang="en-US" b="1">
                <a:solidFill>
                  <a:schemeClr val="tx1"/>
                </a:solidFill>
              </a:rPr>
              <a:t>）校（园）级领导年度考核，由区委教育工委、区教育局另行组织。在援疆援陕期间的人员，由区教育局根据援疆援陕组年度考核情况确定“优秀”等第比例，考核材料由编制所在单位报送。</a:t>
            </a:r>
            <a:endParaRPr lang="zh-CN" altLang="en-US" b="1">
              <a:solidFill>
                <a:schemeClr val="tx1"/>
              </a:solidFill>
            </a:endParaRPr>
          </a:p>
          <a:p>
            <a:r>
              <a:rPr lang="zh-CN" altLang="en-US" b="1">
                <a:solidFill>
                  <a:schemeClr val="tx1"/>
                </a:solidFill>
              </a:rPr>
              <a:t>（</a:t>
            </a:r>
            <a:r>
              <a:rPr lang="en-US" altLang="zh-CN" b="1">
                <a:solidFill>
                  <a:schemeClr val="tx1"/>
                </a:solidFill>
              </a:rPr>
              <a:t>3</a:t>
            </a:r>
            <a:r>
              <a:rPr lang="zh-CN" altLang="en-US" b="1">
                <a:solidFill>
                  <a:schemeClr val="tx1"/>
                </a:solidFill>
              </a:rPr>
              <a:t>）年度考核登记表中岗位类别（管理、</a:t>
            </a:r>
            <a:r>
              <a:rPr lang="zh-CN" altLang="en-US" b="1">
                <a:solidFill>
                  <a:srgbClr val="FF0000"/>
                </a:solidFill>
              </a:rPr>
              <a:t>专技</a:t>
            </a:r>
            <a:r>
              <a:rPr lang="zh-CN" altLang="en-US" b="1">
                <a:solidFill>
                  <a:schemeClr val="tx1"/>
                </a:solidFill>
              </a:rPr>
              <a:t>、工勤），岗位等级（小职称）、岗位名称（高级教师、一级教师、二级教师、见习</a:t>
            </a:r>
            <a:r>
              <a:rPr lang="zh-CN" altLang="en-US" b="1">
                <a:solidFill>
                  <a:schemeClr val="tx1"/>
                </a:solidFill>
              </a:rPr>
              <a:t>期教师）</a:t>
            </a:r>
            <a:endParaRPr lang="zh-CN" altLang="en-US" b="1">
              <a:solidFill>
                <a:schemeClr val="tx1"/>
              </a:solidFill>
            </a:endParaRPr>
          </a:p>
          <a:p>
            <a:r>
              <a:rPr lang="zh-CN" altLang="en-US" b="1">
                <a:solidFill>
                  <a:schemeClr val="tx1"/>
                </a:solidFill>
              </a:rPr>
              <a:t>（</a:t>
            </a:r>
            <a:r>
              <a:rPr lang="en-US" altLang="zh-CN" b="1">
                <a:solidFill>
                  <a:schemeClr val="tx1"/>
                </a:solidFill>
              </a:rPr>
              <a:t>4</a:t>
            </a:r>
            <a:r>
              <a:rPr lang="zh-CN" altLang="en-US" b="1">
                <a:solidFill>
                  <a:schemeClr val="tx1"/>
                </a:solidFill>
              </a:rPr>
              <a:t>）自评考核等次和本人意见别忘了</a:t>
            </a:r>
            <a:r>
              <a:rPr lang="zh-CN" altLang="en-US" b="1">
                <a:solidFill>
                  <a:schemeClr val="tx1"/>
                </a:solidFill>
              </a:rPr>
              <a:t>填写。</a:t>
            </a:r>
            <a:endParaRPr lang="zh-CN" altLang="en-US" b="1">
              <a:solidFill>
                <a:schemeClr val="tx1"/>
              </a:solidFill>
            </a:endParaRPr>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三、考核等次的要求</a:t>
            </a:r>
            <a:endParaRPr lang="zh-CN" altLang="en-US"/>
          </a:p>
        </p:txBody>
      </p:sp>
      <p:sp>
        <p:nvSpPr>
          <p:cNvPr id="3" name="内容占位符 2"/>
          <p:cNvSpPr>
            <a:spLocks noGrp="1"/>
          </p:cNvSpPr>
          <p:nvPr>
            <p:ph idx="1"/>
          </p:nvPr>
        </p:nvSpPr>
        <p:spPr/>
        <p:txBody>
          <a:bodyPr>
            <a:normAutofit lnSpcReduction="20000"/>
          </a:bodyPr>
          <a:p>
            <a:r>
              <a:rPr lang="zh-CN" altLang="en-US" sz="2000" b="1">
                <a:solidFill>
                  <a:schemeClr val="tx1"/>
                </a:solidFill>
              </a:rPr>
              <a:t>本年度内有下列情况之一者，不能确定为优秀等第</a:t>
            </a:r>
            <a:endParaRPr lang="zh-CN" altLang="en-US" sz="2000" b="1">
              <a:solidFill>
                <a:schemeClr val="tx1"/>
              </a:solidFill>
            </a:endParaRPr>
          </a:p>
          <a:p>
            <a:r>
              <a:rPr lang="zh-CN" altLang="en-US" sz="2000" b="1">
                <a:solidFill>
                  <a:schemeClr val="tx1"/>
                </a:solidFill>
              </a:rPr>
              <a:t>（1）有严重违反《新时代中小学教师职业行为十项准则》《新时代幼儿园教师职业行为十项准则》《教育部关于进一步加强和改进师德建设的意见》《公民道德建设实施纲要》《中小学教师职业道德规范》《关于进一步规范中小学办学行为深入实施素质教育的意见》《关于进一步加强师德师风建设的通知》《江苏省中小学教师违反职业道德行为处理办法》实施细则（试行）《江苏省幼儿园教师违反职业道德行为处理办法》实施细则（试行）等文件规定的；</a:t>
            </a:r>
            <a:endParaRPr lang="zh-CN" altLang="en-US" sz="2000" b="1">
              <a:solidFill>
                <a:schemeClr val="tx1"/>
              </a:solidFill>
            </a:endParaRPr>
          </a:p>
          <a:p>
            <a:r>
              <a:rPr lang="zh-CN" altLang="en-US" sz="2000" b="1">
                <a:solidFill>
                  <a:schemeClr val="tx1"/>
                </a:solidFill>
              </a:rPr>
              <a:t>（2）政治、业务学习或单位组织的活动多次无故不参加的；</a:t>
            </a:r>
            <a:endParaRPr lang="zh-CN" altLang="en-US" sz="2000" b="1">
              <a:solidFill>
                <a:schemeClr val="tx1"/>
              </a:solidFill>
            </a:endParaRPr>
          </a:p>
          <a:p>
            <a:r>
              <a:rPr lang="zh-CN" altLang="en-US" sz="2000" b="1">
                <a:solidFill>
                  <a:schemeClr val="tx1"/>
                </a:solidFill>
              </a:rPr>
              <a:t>（3）个人被有效投诉或检查发现违规违纪1次的；</a:t>
            </a:r>
            <a:endParaRPr lang="zh-CN" altLang="en-US" sz="2000" b="1">
              <a:solidFill>
                <a:schemeClr val="tx1"/>
              </a:solidFill>
            </a:endParaRPr>
          </a:p>
          <a:p>
            <a:r>
              <a:rPr lang="zh-CN" altLang="en-US" sz="2000" b="1">
                <a:solidFill>
                  <a:schemeClr val="tx1"/>
                </a:solidFill>
              </a:rPr>
              <a:t>（4）因个人原因造成工作量未达到本单位相关规定或听课少于20节的；</a:t>
            </a:r>
            <a:endParaRPr lang="zh-CN" altLang="en-US" sz="2000" b="1">
              <a:solidFill>
                <a:schemeClr val="tx1"/>
              </a:solidFill>
            </a:endParaRPr>
          </a:p>
          <a:p>
            <a:r>
              <a:rPr lang="zh-CN" altLang="en-US" sz="2000" b="1">
                <a:solidFill>
                  <a:schemeClr val="tx1"/>
                </a:solidFill>
              </a:rPr>
              <a:t>（5）病事假累计达30天以上的；</a:t>
            </a:r>
            <a:endParaRPr lang="zh-CN" altLang="en-US" sz="2000" b="1">
              <a:solidFill>
                <a:schemeClr val="tx1"/>
              </a:solidFill>
            </a:endParaRPr>
          </a:p>
          <a:p>
            <a:endParaRPr lang="zh-CN" altLang="en-US" sz="2000" b="1">
              <a:solidFill>
                <a:schemeClr val="tx1"/>
              </a:solidFill>
            </a:endParaRPr>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三、考核等次的要求</a:t>
            </a:r>
            <a:endParaRPr lang="zh-CN" altLang="en-US"/>
          </a:p>
        </p:txBody>
      </p:sp>
      <p:sp>
        <p:nvSpPr>
          <p:cNvPr id="3" name="内容占位符 2"/>
          <p:cNvSpPr>
            <a:spLocks noGrp="1"/>
          </p:cNvSpPr>
          <p:nvPr>
            <p:ph idx="1"/>
          </p:nvPr>
        </p:nvSpPr>
        <p:spPr/>
        <p:txBody>
          <a:bodyPr>
            <a:normAutofit/>
          </a:bodyPr>
          <a:p>
            <a:r>
              <a:rPr lang="zh-CN" altLang="en-US" sz="2000" b="1">
                <a:solidFill>
                  <a:schemeClr val="tx1"/>
                </a:solidFill>
                <a:sym typeface="+mn-ea"/>
              </a:rPr>
              <a:t>（6）“教学五认真”达不到规定要求的；</a:t>
            </a:r>
            <a:endParaRPr lang="zh-CN" altLang="en-US" sz="2000" b="1">
              <a:solidFill>
                <a:schemeClr val="tx1"/>
              </a:solidFill>
            </a:endParaRPr>
          </a:p>
          <a:p>
            <a:r>
              <a:rPr lang="zh-CN" altLang="en-US" sz="2000" b="1">
                <a:solidFill>
                  <a:schemeClr val="tx1"/>
                </a:solidFill>
                <a:sym typeface="+mn-ea"/>
              </a:rPr>
              <a:t>（7）学科考试中合格率、优分率低于同年级平均水平或没有明显进步的；</a:t>
            </a:r>
            <a:endParaRPr lang="zh-CN" altLang="en-US" sz="2000" b="1">
              <a:solidFill>
                <a:schemeClr val="tx1"/>
              </a:solidFill>
              <a:sym typeface="+mn-ea"/>
            </a:endParaRPr>
          </a:p>
          <a:p>
            <a:r>
              <a:rPr lang="zh-CN" altLang="en-US" sz="2000" b="1">
                <a:solidFill>
                  <a:schemeClr val="tx1"/>
                </a:solidFill>
              </a:rPr>
              <a:t>（8）专任教师上公开课、示范课或观摩课2次以下的；</a:t>
            </a:r>
            <a:endParaRPr lang="zh-CN" altLang="en-US" sz="2000" b="1">
              <a:solidFill>
                <a:schemeClr val="tx1"/>
              </a:solidFill>
            </a:endParaRPr>
          </a:p>
          <a:p>
            <a:r>
              <a:rPr lang="zh-CN" altLang="en-US" sz="2000" b="1">
                <a:solidFill>
                  <a:schemeClr val="tx1"/>
                </a:solidFill>
              </a:rPr>
              <a:t>（9）继续教育没有达到规定学时的或在各类考试中舞弊受到通报批评的；</a:t>
            </a:r>
            <a:endParaRPr lang="zh-CN" altLang="en-US" sz="2000" b="1">
              <a:solidFill>
                <a:schemeClr val="tx1"/>
              </a:solidFill>
            </a:endParaRPr>
          </a:p>
          <a:p>
            <a:r>
              <a:rPr lang="zh-CN" altLang="en-US" sz="2000" b="1">
                <a:solidFill>
                  <a:schemeClr val="tx1"/>
                </a:solidFill>
              </a:rPr>
              <a:t>（10）中级、高级职务教师无撰写论文、经验总结等的；初级职务教师无教育教学专题总结的；</a:t>
            </a:r>
            <a:endParaRPr lang="zh-CN" altLang="en-US" sz="2000" b="1">
              <a:solidFill>
                <a:schemeClr val="tx1"/>
              </a:solidFill>
            </a:endParaRPr>
          </a:p>
          <a:p>
            <a:r>
              <a:rPr lang="zh-CN" altLang="en-US" sz="2000" b="1">
                <a:solidFill>
                  <a:schemeClr val="tx1"/>
                </a:solidFill>
              </a:rPr>
              <a:t>（11）具有较重、严重交通信用失信记录的</a:t>
            </a:r>
            <a:endParaRPr lang="zh-CN" altLang="en-US" sz="2000" b="1">
              <a:solidFill>
                <a:schemeClr val="tx1"/>
              </a:solidFill>
            </a:endParaRPr>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nvSpPr>
        <p:spPr>
          <a:xfrm>
            <a:off x="1056640" y="1909445"/>
            <a:ext cx="9518650" cy="3410585"/>
          </a:xfrm>
          <a:prstGeom prst="rect">
            <a:avLst/>
          </a:prstGeom>
          <a:noFill/>
        </p:spPr>
        <p:txBody>
          <a:bodyPr wrap="square" rtlCol="0">
            <a:noAutofit/>
          </a:bodyPr>
          <a:p>
            <a:r>
              <a:rPr lang="zh-CN" altLang="en-US" sz="2800" b="1">
                <a:solidFill>
                  <a:schemeClr val="tx2"/>
                </a:solidFill>
              </a:rPr>
              <a:t>根据《江苏省事业单位工作人员奖励实施细则》等有关规定，各主管部门和有关单位可结合年度考核结果统筹开展定期奖励工作。其中2022年度考核中被评为优秀等第的，可以优先给予嘉奖;2020、2021、2022年度考核中连续被评为优秀等第的，可以优先给予记功(比例不超考核人数的2%)，已获记功人员的年度考核优秀等第不再重复使用;嘉奖和记功不重复奖励。</a:t>
            </a:r>
            <a:endParaRPr lang="zh-CN" altLang="en-US" sz="2800" b="1">
              <a:solidFill>
                <a:schemeClr val="tx2"/>
              </a:solidFill>
            </a:endParaRPr>
          </a:p>
        </p:txBody>
      </p:sp>
    </p:spTree>
    <p:custDataLst>
      <p:tags r:id="rId1"/>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UNIT_ISCONTENTSTITLE" val="0"/>
  <p:tag name="KSO_WM_UNIT_ISNUMDGMTITLE" val="0"/>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176_1*a*1"/>
  <p:tag name="KSO_WM_TEMPLATE_CATEGORY" val="custom"/>
  <p:tag name="KSO_WM_TEMPLATE_INDEX" val="20205176"/>
  <p:tag name="KSO_WM_UNIT_LAYERLEVEL" val="1"/>
  <p:tag name="KSO_WM_TAG_VERSION" val="1.0"/>
  <p:tag name="KSO_WM_BEAUTIFY_FLAG" val="#wm#"/>
</p:tagLst>
</file>

<file path=ppt/tags/tag64.xml><?xml version="1.0" encoding="utf-8"?>
<p:tagLst xmlns:p="http://schemas.openxmlformats.org/presentationml/2006/main">
  <p:tag name="KSO_WM_UNIT_ISCONTENTSTITLE" val="0"/>
  <p:tag name="KSO_WM_UNIT_ISNUMDGMTITLE" val="0"/>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176_1*b*1"/>
  <p:tag name="KSO_WM_TEMPLATE_CATEGORY" val="custom"/>
  <p:tag name="KSO_WM_TEMPLATE_INDEX" val="20205176"/>
  <p:tag name="KSO_WM_UNIT_LAYERLEVEL" val="1"/>
  <p:tag name="KSO_WM_TAG_VERSION" val="1.0"/>
  <p:tag name="KSO_WM_BEAUTIFY_FLAG" val="#wm#"/>
</p:tagLst>
</file>

<file path=ppt/tags/tag65.xml><?xml version="1.0" encoding="utf-8"?>
<p:tagLst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66.xml><?xml version="1.0" encoding="utf-8"?>
<p:tagLst xmlns:p="http://schemas.openxmlformats.org/presentationml/2006/main">
  <p:tag name="KSO_WM_BEAUTIFY_FLAG" val="#wm#"/>
  <p:tag name="KSO_WM_TEMPLATE_CATEGORY" val="custom"/>
  <p:tag name="KSO_WM_TEMPLATE_INDEX" val="20205176"/>
</p:tagLst>
</file>

<file path=ppt/tags/tag67.xml><?xml version="1.0" encoding="utf-8"?>
<p:tagLst xmlns:p="http://schemas.openxmlformats.org/presentationml/2006/main">
  <p:tag name="KSO_WM_BEAUTIFY_FLAG" val="#wm#"/>
  <p:tag name="KSO_WM_TEMPLATE_CATEGORY" val="custom"/>
  <p:tag name="KSO_WM_TEMPLATE_INDEX" val="20205176"/>
</p:tagLst>
</file>

<file path=ppt/tags/tag68.xml><?xml version="1.0" encoding="utf-8"?>
<p:tagLst xmlns:p="http://schemas.openxmlformats.org/presentationml/2006/main">
  <p:tag name="KSO_WM_BEAUTIFY_FLAG" val="#wm#"/>
  <p:tag name="KSO_WM_TEMPLATE_CATEGORY" val="custom"/>
  <p:tag name="KSO_WM_TEMPLATE_INDEX" val="20205176"/>
</p:tagLst>
</file>

<file path=ppt/tags/tag69.xml><?xml version="1.0" encoding="utf-8"?>
<p:tagLst xmlns:p="http://schemas.openxmlformats.org/presentationml/2006/main">
  <p:tag name="KSO_WM_BEAUTIFY_FLAG" val="#wm#"/>
  <p:tag name="KSO_WM_TEMPLATE_CATEGORY" val="custom"/>
  <p:tag name="KSO_WM_TEMPLATE_INDEX" val="20205176"/>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BEAUTIFY_FLAG" val="#wm#"/>
  <p:tag name="KSO_WM_TEMPLATE_CATEGORY" val="custom"/>
  <p:tag name="KSO_WM_TEMPLATE_INDEX" val="20205176"/>
</p:tagLst>
</file>

<file path=ppt/tags/tag71.xml><?xml version="1.0" encoding="utf-8"?>
<p:tagLst xmlns:p="http://schemas.openxmlformats.org/presentationml/2006/main">
  <p:tag name="KSO_WM_BEAUTIFY_FLAG" val="#wm#"/>
  <p:tag name="KSO_WM_TEMPLATE_CATEGORY" val="custom"/>
  <p:tag name="KSO_WM_TEMPLATE_INDEX" val="20205176"/>
</p:tagLst>
</file>

<file path=ppt/tags/tag72.xml><?xml version="1.0" encoding="utf-8"?>
<p:tagLst xmlns:p="http://schemas.openxmlformats.org/presentationml/2006/main">
  <p:tag name="COMMONDATA" val="eyJoZGlkIjoiZDIxN2Q1ZGM1MzUwODc3NGQ4NGFhMjRiZDc4M2E3MjIifQ=="/>
  <p:tag name="KSO_WPP_MARK_KEY" val="d2564732-0848-41e6-81b3-b8803211093d"/>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gs>
            <a:gs pos="100000">
              <a:schemeClr val="phClr">
                <a:lumMod val="85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1970</Words>
  <Application>WPS 演示</Application>
  <PresentationFormat>宽屏</PresentationFormat>
  <Paragraphs>58</Paragraphs>
  <Slides>7</Slides>
  <Notes>4</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7</vt:i4>
      </vt:variant>
    </vt:vector>
  </HeadingPairs>
  <TitlesOfParts>
    <vt:vector size="15" baseType="lpstr">
      <vt:lpstr>Arial</vt:lpstr>
      <vt:lpstr>宋体</vt:lpstr>
      <vt:lpstr>Wingdings</vt:lpstr>
      <vt:lpstr>Wingdings</vt:lpstr>
      <vt:lpstr>微软雅黑</vt:lpstr>
      <vt:lpstr>Arial Unicode MS</vt:lpstr>
      <vt:lpstr>Calibri</vt:lpstr>
      <vt:lpstr>Office 主题​​</vt:lpstr>
      <vt:lpstr>秦淮中学2022年度教职工考核工作培训会</vt:lpstr>
      <vt:lpstr>一、分组（共有六个组）</vt:lpstr>
      <vt:lpstr>二、操作流程</vt:lpstr>
      <vt:lpstr>二、操作流程</vt:lpstr>
      <vt:lpstr>三、考核等次的要求</vt:lpstr>
      <vt:lpstr>三、考核等次的要求</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穿越黑云</cp:lastModifiedBy>
  <cp:revision>179</cp:revision>
  <dcterms:created xsi:type="dcterms:W3CDTF">2019-06-19T02:08:00Z</dcterms:created>
  <dcterms:modified xsi:type="dcterms:W3CDTF">2023-02-09T04:49:00Z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2052-11.1.0.13703</vt:lpwstr>
  </property>
  <property fmtid="{D5CDD505-2E9C-101B-9397-08002B2CF9AE}" pid="3" name="ICV">
    <vt:lpwstr>CF4C4139DDAF42FC908628A90ED390BA</vt:lpwstr>
  </property>
</Properties>
</file>