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8"/>
  </p:notesMasterIdLst>
  <p:handoutMasterIdLst>
    <p:handoutMasterId r:id="rId89"/>
  </p:handoutMasterIdLst>
  <p:sldIdLst>
    <p:sldId id="2114" r:id="rId2"/>
    <p:sldId id="1927" r:id="rId3"/>
    <p:sldId id="2115" r:id="rId4"/>
    <p:sldId id="1981" r:id="rId5"/>
    <p:sldId id="1876" r:id="rId6"/>
    <p:sldId id="2138" r:id="rId7"/>
    <p:sldId id="1930" r:id="rId8"/>
    <p:sldId id="2139" r:id="rId9"/>
    <p:sldId id="1929" r:id="rId10"/>
    <p:sldId id="2072" r:id="rId11"/>
    <p:sldId id="2118" r:id="rId12"/>
    <p:sldId id="2074" r:id="rId13"/>
    <p:sldId id="2076" r:id="rId14"/>
    <p:sldId id="2140" r:id="rId15"/>
    <p:sldId id="2119" r:id="rId16"/>
    <p:sldId id="2120" r:id="rId17"/>
    <p:sldId id="2141" r:id="rId18"/>
    <p:sldId id="2077" r:id="rId19"/>
    <p:sldId id="2116" r:id="rId20"/>
    <p:sldId id="2078" r:id="rId21"/>
    <p:sldId id="2079" r:id="rId22"/>
    <p:sldId id="1982" r:id="rId23"/>
    <p:sldId id="2047" r:id="rId24"/>
    <p:sldId id="2048" r:id="rId25"/>
    <p:sldId id="2050" r:id="rId26"/>
    <p:sldId id="2143" r:id="rId27"/>
    <p:sldId id="2142" r:id="rId28"/>
    <p:sldId id="2068" r:id="rId29"/>
    <p:sldId id="2054" r:id="rId30"/>
    <p:sldId id="2144" r:id="rId31"/>
    <p:sldId id="2124" r:id="rId32"/>
    <p:sldId id="2145" r:id="rId33"/>
    <p:sldId id="2069" r:id="rId34"/>
    <p:sldId id="2082" r:id="rId35"/>
    <p:sldId id="2070" r:id="rId36"/>
    <p:sldId id="2071" r:id="rId37"/>
    <p:sldId id="1993" r:id="rId38"/>
    <p:sldId id="2055" r:id="rId39"/>
    <p:sldId id="2058" r:id="rId40"/>
    <p:sldId id="2060" r:id="rId41"/>
    <p:sldId id="2061" r:id="rId42"/>
    <p:sldId id="2126" r:id="rId43"/>
    <p:sldId id="2146" r:id="rId44"/>
    <p:sldId id="2148" r:id="rId45"/>
    <p:sldId id="2149" r:id="rId46"/>
    <p:sldId id="2150" r:id="rId47"/>
    <p:sldId id="2151" r:id="rId48"/>
    <p:sldId id="2062" r:id="rId49"/>
    <p:sldId id="2083" r:id="rId50"/>
    <p:sldId id="2152" r:id="rId51"/>
    <p:sldId id="2084" r:id="rId52"/>
    <p:sldId id="2085" r:id="rId53"/>
    <p:sldId id="2086" r:id="rId54"/>
    <p:sldId id="2045" r:id="rId55"/>
    <p:sldId id="1985" r:id="rId56"/>
    <p:sldId id="1955" r:id="rId57"/>
    <p:sldId id="2127" r:id="rId58"/>
    <p:sldId id="2013" r:id="rId59"/>
    <p:sldId id="2014" r:id="rId60"/>
    <p:sldId id="2088" r:id="rId61"/>
    <p:sldId id="2015" r:id="rId62"/>
    <p:sldId id="2089" r:id="rId63"/>
    <p:sldId id="2016" r:id="rId64"/>
    <p:sldId id="2128" r:id="rId65"/>
    <p:sldId id="2018" r:id="rId66"/>
    <p:sldId id="2090" r:id="rId67"/>
    <p:sldId id="2019" r:id="rId68"/>
    <p:sldId id="2091" r:id="rId69"/>
    <p:sldId id="2020" r:id="rId70"/>
    <p:sldId id="2153" r:id="rId71"/>
    <p:sldId id="2022" r:id="rId72"/>
    <p:sldId id="2092" r:id="rId73"/>
    <p:sldId id="2023" r:id="rId74"/>
    <p:sldId id="2154" r:id="rId75"/>
    <p:sldId id="2025" r:id="rId76"/>
    <p:sldId id="2100" r:id="rId77"/>
    <p:sldId id="2093" r:id="rId78"/>
    <p:sldId id="2101" r:id="rId79"/>
    <p:sldId id="2094" r:id="rId80"/>
    <p:sldId id="2155" r:id="rId81"/>
    <p:sldId id="2102" r:id="rId82"/>
    <p:sldId id="2095" r:id="rId83"/>
    <p:sldId id="2096" r:id="rId84"/>
    <p:sldId id="2156" r:id="rId85"/>
    <p:sldId id="2157" r:id="rId86"/>
    <p:sldId id="2064" r:id="rId87"/>
  </p:sldIdLst>
  <p:sldSz cx="12190413" cy="6859588"/>
  <p:notesSz cx="6858000" cy="9144000"/>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7BC14A"/>
    <a:srgbClr val="548D82"/>
    <a:srgbClr val="E0FED6"/>
    <a:srgbClr val="D5FFE8"/>
    <a:srgbClr val="7F7F7F"/>
    <a:srgbClr val="7F0000"/>
    <a:srgbClr val="D8D1C8"/>
    <a:srgbClr val="E5DCD0"/>
    <a:srgbClr val="8C43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79" autoAdjust="0"/>
    <p:restoredTop sz="96405" autoAdjust="0"/>
  </p:normalViewPr>
  <p:slideViewPr>
    <p:cSldViewPr>
      <p:cViewPr varScale="1">
        <p:scale>
          <a:sx n="86" d="100"/>
          <a:sy n="86" d="100"/>
        </p:scale>
        <p:origin x="67" y="53"/>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82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2022/7/7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189379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2022/7/7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322923256"/>
      </p:ext>
    </p:extLst>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2588" y="685800"/>
            <a:ext cx="6092825"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860756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t>30</a:t>
            </a:fld>
            <a:endParaRPr lang="zh-CN" altLang="en-US">
              <a:solidFill>
                <a:prstClr val="black"/>
              </a:solidFill>
            </a:endParaRPr>
          </a:p>
        </p:txBody>
      </p:sp>
    </p:spTree>
    <p:extLst>
      <p:ext uri="{BB962C8B-B14F-4D97-AF65-F5344CB8AC3E}">
        <p14:creationId xmlns:p14="http://schemas.microsoft.com/office/powerpoint/2010/main" val="2743014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t>31</a:t>
            </a:fld>
            <a:endParaRPr lang="zh-CN" altLang="en-US">
              <a:solidFill>
                <a:prstClr val="black"/>
              </a:solidFill>
            </a:endParaRPr>
          </a:p>
        </p:txBody>
      </p:sp>
    </p:spTree>
    <p:extLst>
      <p:ext uri="{BB962C8B-B14F-4D97-AF65-F5344CB8AC3E}">
        <p14:creationId xmlns:p14="http://schemas.microsoft.com/office/powerpoint/2010/main" val="849799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t>32</a:t>
            </a:fld>
            <a:endParaRPr lang="zh-CN" altLang="en-US">
              <a:solidFill>
                <a:prstClr val="black"/>
              </a:solidFill>
            </a:endParaRPr>
          </a:p>
        </p:txBody>
      </p:sp>
    </p:spTree>
    <p:extLst>
      <p:ext uri="{BB962C8B-B14F-4D97-AF65-F5344CB8AC3E}">
        <p14:creationId xmlns:p14="http://schemas.microsoft.com/office/powerpoint/2010/main" val="2100801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solidFill>
                  <a:prstClr val="black"/>
                </a:solidFill>
              </a:rPr>
              <a:t>37</a:t>
            </a:fld>
            <a:endParaRPr lang="zh-CN" altLang="en-US">
              <a:solidFill>
                <a:prstClr val="black"/>
              </a:solidFill>
            </a:endParaRPr>
          </a:p>
        </p:txBody>
      </p:sp>
    </p:spTree>
    <p:extLst>
      <p:ext uri="{BB962C8B-B14F-4D97-AF65-F5344CB8AC3E}">
        <p14:creationId xmlns:p14="http://schemas.microsoft.com/office/powerpoint/2010/main" val="3191854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t>48</a:t>
            </a:fld>
            <a:endParaRPr lang="zh-CN" altLang="en-US">
              <a:solidFill>
                <a:prstClr val="black"/>
              </a:solidFill>
            </a:endParaRPr>
          </a:p>
        </p:txBody>
      </p:sp>
    </p:spTree>
    <p:extLst>
      <p:ext uri="{BB962C8B-B14F-4D97-AF65-F5344CB8AC3E}">
        <p14:creationId xmlns:p14="http://schemas.microsoft.com/office/powerpoint/2010/main" val="2992412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t>49</a:t>
            </a:fld>
            <a:endParaRPr lang="zh-CN" altLang="en-US">
              <a:solidFill>
                <a:prstClr val="black"/>
              </a:solidFill>
            </a:endParaRPr>
          </a:p>
        </p:txBody>
      </p:sp>
    </p:spTree>
    <p:extLst>
      <p:ext uri="{BB962C8B-B14F-4D97-AF65-F5344CB8AC3E}">
        <p14:creationId xmlns:p14="http://schemas.microsoft.com/office/powerpoint/2010/main" val="1148926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t>50</a:t>
            </a:fld>
            <a:endParaRPr lang="zh-CN" altLang="en-US">
              <a:solidFill>
                <a:prstClr val="black"/>
              </a:solidFill>
            </a:endParaRPr>
          </a:p>
        </p:txBody>
      </p:sp>
    </p:spTree>
    <p:extLst>
      <p:ext uri="{BB962C8B-B14F-4D97-AF65-F5344CB8AC3E}">
        <p14:creationId xmlns:p14="http://schemas.microsoft.com/office/powerpoint/2010/main" val="3314877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54</a:t>
            </a:fld>
            <a:endParaRPr lang="zh-CN" altLang="en-US"/>
          </a:p>
        </p:txBody>
      </p:sp>
    </p:spTree>
    <p:extLst>
      <p:ext uri="{BB962C8B-B14F-4D97-AF65-F5344CB8AC3E}">
        <p14:creationId xmlns:p14="http://schemas.microsoft.com/office/powerpoint/2010/main" val="3268104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55</a:t>
            </a:fld>
            <a:endParaRPr lang="zh-CN" altLang="en-US"/>
          </a:p>
        </p:txBody>
      </p:sp>
    </p:spTree>
    <p:extLst>
      <p:ext uri="{BB962C8B-B14F-4D97-AF65-F5344CB8AC3E}">
        <p14:creationId xmlns:p14="http://schemas.microsoft.com/office/powerpoint/2010/main" val="784091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solidFill>
                  <a:prstClr val="black"/>
                </a:solidFill>
              </a:rPr>
              <a:t>86</a:t>
            </a:fld>
            <a:endParaRPr lang="zh-CN" altLang="en-US">
              <a:solidFill>
                <a:prstClr val="black"/>
              </a:solidFill>
            </a:endParaRPr>
          </a:p>
        </p:txBody>
      </p:sp>
    </p:spTree>
    <p:extLst>
      <p:ext uri="{BB962C8B-B14F-4D97-AF65-F5344CB8AC3E}">
        <p14:creationId xmlns:p14="http://schemas.microsoft.com/office/powerpoint/2010/main" val="306253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4</a:t>
            </a:fld>
            <a:endParaRPr lang="zh-CN" altLang="en-US"/>
          </a:p>
        </p:txBody>
      </p:sp>
    </p:spTree>
    <p:extLst>
      <p:ext uri="{BB962C8B-B14F-4D97-AF65-F5344CB8AC3E}">
        <p14:creationId xmlns:p14="http://schemas.microsoft.com/office/powerpoint/2010/main" val="106095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t>13</a:t>
            </a:fld>
            <a:endParaRPr lang="zh-CN" altLang="en-US">
              <a:solidFill>
                <a:prstClr val="black"/>
              </a:solidFill>
            </a:endParaRPr>
          </a:p>
        </p:txBody>
      </p:sp>
    </p:spTree>
    <p:extLst>
      <p:ext uri="{BB962C8B-B14F-4D97-AF65-F5344CB8AC3E}">
        <p14:creationId xmlns:p14="http://schemas.microsoft.com/office/powerpoint/2010/main" val="1412263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t>14</a:t>
            </a:fld>
            <a:endParaRPr lang="zh-CN" altLang="en-US">
              <a:solidFill>
                <a:prstClr val="black"/>
              </a:solidFill>
            </a:endParaRPr>
          </a:p>
        </p:txBody>
      </p:sp>
    </p:spTree>
    <p:extLst>
      <p:ext uri="{BB962C8B-B14F-4D97-AF65-F5344CB8AC3E}">
        <p14:creationId xmlns:p14="http://schemas.microsoft.com/office/powerpoint/2010/main" val="298966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t>15</a:t>
            </a:fld>
            <a:endParaRPr lang="zh-CN" altLang="en-US">
              <a:solidFill>
                <a:prstClr val="black"/>
              </a:solidFill>
            </a:endParaRPr>
          </a:p>
        </p:txBody>
      </p:sp>
    </p:spTree>
    <p:extLst>
      <p:ext uri="{BB962C8B-B14F-4D97-AF65-F5344CB8AC3E}">
        <p14:creationId xmlns:p14="http://schemas.microsoft.com/office/powerpoint/2010/main" val="49920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t>16</a:t>
            </a:fld>
            <a:endParaRPr lang="zh-CN" altLang="en-US">
              <a:solidFill>
                <a:prstClr val="black"/>
              </a:solidFill>
            </a:endParaRPr>
          </a:p>
        </p:txBody>
      </p:sp>
    </p:spTree>
    <p:extLst>
      <p:ext uri="{BB962C8B-B14F-4D97-AF65-F5344CB8AC3E}">
        <p14:creationId xmlns:p14="http://schemas.microsoft.com/office/powerpoint/2010/main" val="359380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t>17</a:t>
            </a:fld>
            <a:endParaRPr lang="zh-CN" altLang="en-US">
              <a:solidFill>
                <a:prstClr val="black"/>
              </a:solidFill>
            </a:endParaRPr>
          </a:p>
        </p:txBody>
      </p:sp>
    </p:spTree>
    <p:extLst>
      <p:ext uri="{BB962C8B-B14F-4D97-AF65-F5344CB8AC3E}">
        <p14:creationId xmlns:p14="http://schemas.microsoft.com/office/powerpoint/2010/main" val="365675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22</a:t>
            </a:fld>
            <a:endParaRPr lang="zh-CN" altLang="en-US"/>
          </a:p>
        </p:txBody>
      </p:sp>
    </p:spTree>
    <p:extLst>
      <p:ext uri="{BB962C8B-B14F-4D97-AF65-F5344CB8AC3E}">
        <p14:creationId xmlns:p14="http://schemas.microsoft.com/office/powerpoint/2010/main" val="466907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t>29</a:t>
            </a:fld>
            <a:endParaRPr lang="zh-CN" altLang="en-US">
              <a:solidFill>
                <a:prstClr val="black"/>
              </a:solidFill>
            </a:endParaRPr>
          </a:p>
        </p:txBody>
      </p:sp>
    </p:spTree>
    <p:extLst>
      <p:ext uri="{BB962C8B-B14F-4D97-AF65-F5344CB8AC3E}">
        <p14:creationId xmlns:p14="http://schemas.microsoft.com/office/powerpoint/2010/main" val="85269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4" name="矩形 3"/>
          <p:cNvSpPr/>
          <p:nvPr userDrawn="1"/>
        </p:nvSpPr>
        <p:spPr>
          <a:xfrm>
            <a:off x="0" y="3068788"/>
            <a:ext cx="12190413" cy="3790800"/>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4" name="矩形 3"/>
          <p:cNvSpPr/>
          <p:nvPr userDrawn="1"/>
        </p:nvSpPr>
        <p:spPr>
          <a:xfrm>
            <a:off x="0" y="3213770"/>
            <a:ext cx="12190413" cy="3645818"/>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4" name="矩形 3"/>
          <p:cNvSpPr/>
          <p:nvPr userDrawn="1"/>
        </p:nvSpPr>
        <p:spPr>
          <a:xfrm>
            <a:off x="0" y="3429794"/>
            <a:ext cx="12190413" cy="3429794"/>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矩形 1"/>
          <p:cNvSpPr/>
          <p:nvPr userDrawn="1"/>
        </p:nvSpPr>
        <p:spPr>
          <a:xfrm>
            <a:off x="0" y="3788788"/>
            <a:ext cx="12190413" cy="3070800"/>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矩形 1"/>
          <p:cNvSpPr/>
          <p:nvPr userDrawn="1"/>
        </p:nvSpPr>
        <p:spPr>
          <a:xfrm>
            <a:off x="0" y="4149874"/>
            <a:ext cx="12190413" cy="2709714"/>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矩形 1"/>
          <p:cNvSpPr/>
          <p:nvPr userDrawn="1"/>
        </p:nvSpPr>
        <p:spPr>
          <a:xfrm>
            <a:off x="0" y="4508788"/>
            <a:ext cx="12190413" cy="2350800"/>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矩形 1"/>
          <p:cNvSpPr/>
          <p:nvPr userDrawn="1"/>
        </p:nvSpPr>
        <p:spPr>
          <a:xfrm>
            <a:off x="0" y="4869954"/>
            <a:ext cx="12190413" cy="1989634"/>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矩形 1"/>
          <p:cNvSpPr/>
          <p:nvPr userDrawn="1"/>
        </p:nvSpPr>
        <p:spPr>
          <a:xfrm>
            <a:off x="0" y="5228788"/>
            <a:ext cx="12190413" cy="1630800"/>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矩形 1"/>
          <p:cNvSpPr/>
          <p:nvPr userDrawn="1"/>
        </p:nvSpPr>
        <p:spPr>
          <a:xfrm>
            <a:off x="0" y="5590034"/>
            <a:ext cx="12190413" cy="1269554"/>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3" name="任意形状 21"/>
          <p:cNvSpPr/>
          <p:nvPr userDrawn="1"/>
        </p:nvSpPr>
        <p:spPr>
          <a:xfrm>
            <a:off x="0" y="0"/>
            <a:ext cx="1414686" cy="541096"/>
          </a:xfrm>
          <a:custGeom>
            <a:avLst/>
            <a:gdLst>
              <a:gd name="connsiteX0" fmla="*/ 0 w 670093"/>
              <a:gd name="connsiteY0" fmla="*/ 0 h 425685"/>
              <a:gd name="connsiteX1" fmla="*/ 670093 w 670093"/>
              <a:gd name="connsiteY1" fmla="*/ 0 h 425685"/>
              <a:gd name="connsiteX2" fmla="*/ 664674 w 670093"/>
              <a:gd name="connsiteY2" fmla="*/ 53757 h 425685"/>
              <a:gd name="connsiteX3" fmla="*/ 208333 w 670093"/>
              <a:gd name="connsiteY3" fmla="*/ 425685 h 425685"/>
              <a:gd name="connsiteX4" fmla="*/ 27021 w 670093"/>
              <a:gd name="connsiteY4" fmla="*/ 389080 h 425685"/>
              <a:gd name="connsiteX5" fmla="*/ 0 w 670093"/>
              <a:gd name="connsiteY5" fmla="*/ 374413 h 4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093" h="425685">
                <a:moveTo>
                  <a:pt x="0" y="0"/>
                </a:moveTo>
                <a:lnTo>
                  <a:pt x="670093" y="0"/>
                </a:lnTo>
                <a:lnTo>
                  <a:pt x="664674" y="53757"/>
                </a:lnTo>
                <a:cubicBezTo>
                  <a:pt x="621239" y="266015"/>
                  <a:pt x="433432" y="425685"/>
                  <a:pt x="208333" y="425685"/>
                </a:cubicBezTo>
                <a:cubicBezTo>
                  <a:pt x="144019" y="425685"/>
                  <a:pt x="82749" y="412651"/>
                  <a:pt x="27021" y="389080"/>
                </a:cubicBezTo>
                <a:lnTo>
                  <a:pt x="0" y="37441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4" name="矩形 3"/>
          <p:cNvSpPr/>
          <p:nvPr userDrawn="1"/>
        </p:nvSpPr>
        <p:spPr>
          <a:xfrm>
            <a:off x="-9525" y="48781"/>
            <a:ext cx="1296358" cy="400110"/>
          </a:xfrm>
          <a:prstGeom prst="rect">
            <a:avLst/>
          </a:prstGeom>
        </p:spPr>
        <p:txBody>
          <a:bodyPr wrap="square">
            <a:spAutoFit/>
          </a:bodyPr>
          <a:lstStyle/>
          <a:p>
            <a:pPr defTabSz="914400" fontAlgn="base">
              <a:spcBef>
                <a:spcPct val="0"/>
              </a:spcBef>
              <a:spcAft>
                <a:spcPct val="0"/>
              </a:spcAft>
            </a:pPr>
            <a:r>
              <a:rPr lang="zh-CN" altLang="en-US" sz="2000" dirty="0" smtClean="0">
                <a:solidFill>
                  <a:schemeClr val="bg1"/>
                </a:solidFill>
                <a:latin typeface="微软雅黑" panose="020B0503020204020204" pitchFamily="34" charset="-122"/>
                <a:ea typeface="微软雅黑" panose="020B0503020204020204" pitchFamily="34" charset="-122"/>
              </a:rPr>
              <a:t>综合强化</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任意形状 21"/>
          <p:cNvSpPr/>
          <p:nvPr userDrawn="1"/>
        </p:nvSpPr>
        <p:spPr>
          <a:xfrm>
            <a:off x="0" y="0"/>
            <a:ext cx="1414686" cy="541096"/>
          </a:xfrm>
          <a:custGeom>
            <a:avLst/>
            <a:gdLst>
              <a:gd name="connsiteX0" fmla="*/ 0 w 670093"/>
              <a:gd name="connsiteY0" fmla="*/ 0 h 425685"/>
              <a:gd name="connsiteX1" fmla="*/ 670093 w 670093"/>
              <a:gd name="connsiteY1" fmla="*/ 0 h 425685"/>
              <a:gd name="connsiteX2" fmla="*/ 664674 w 670093"/>
              <a:gd name="connsiteY2" fmla="*/ 53757 h 425685"/>
              <a:gd name="connsiteX3" fmla="*/ 208333 w 670093"/>
              <a:gd name="connsiteY3" fmla="*/ 425685 h 425685"/>
              <a:gd name="connsiteX4" fmla="*/ 27021 w 670093"/>
              <a:gd name="connsiteY4" fmla="*/ 389080 h 425685"/>
              <a:gd name="connsiteX5" fmla="*/ 0 w 670093"/>
              <a:gd name="connsiteY5" fmla="*/ 374413 h 4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093" h="425685">
                <a:moveTo>
                  <a:pt x="0" y="0"/>
                </a:moveTo>
                <a:lnTo>
                  <a:pt x="670093" y="0"/>
                </a:lnTo>
                <a:lnTo>
                  <a:pt x="664674" y="53757"/>
                </a:lnTo>
                <a:cubicBezTo>
                  <a:pt x="621239" y="266015"/>
                  <a:pt x="433432" y="425685"/>
                  <a:pt x="208333" y="425685"/>
                </a:cubicBezTo>
                <a:cubicBezTo>
                  <a:pt x="144019" y="425685"/>
                  <a:pt x="82749" y="412651"/>
                  <a:pt x="27021" y="389080"/>
                </a:cubicBezTo>
                <a:lnTo>
                  <a:pt x="0" y="37441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3" name="矩形 2"/>
          <p:cNvSpPr/>
          <p:nvPr userDrawn="1"/>
        </p:nvSpPr>
        <p:spPr>
          <a:xfrm>
            <a:off x="-9525" y="48781"/>
            <a:ext cx="1296358" cy="400110"/>
          </a:xfrm>
          <a:prstGeom prst="rect">
            <a:avLst/>
          </a:prstGeom>
        </p:spPr>
        <p:txBody>
          <a:bodyPr wrap="square">
            <a:spAutoFit/>
          </a:bodyPr>
          <a:lstStyle/>
          <a:p>
            <a:pPr defTabSz="914400" fontAlgn="base">
              <a:spcBef>
                <a:spcPct val="0"/>
              </a:spcBef>
              <a:spcAft>
                <a:spcPct val="0"/>
              </a:spcAft>
            </a:pPr>
            <a:r>
              <a:rPr lang="zh-CN" altLang="en-US" sz="2000" dirty="0" smtClean="0">
                <a:solidFill>
                  <a:schemeClr val="bg1"/>
                </a:solidFill>
                <a:latin typeface="微软雅黑" panose="020B0503020204020204" pitchFamily="34" charset="-122"/>
                <a:ea typeface="微软雅黑" panose="020B0503020204020204" pitchFamily="34" charset="-122"/>
              </a:rPr>
              <a:t>对点训练</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矩形 1"/>
          <p:cNvSpPr/>
          <p:nvPr userDrawn="1"/>
        </p:nvSpPr>
        <p:spPr>
          <a:xfrm>
            <a:off x="0" y="0"/>
            <a:ext cx="12190413" cy="6859588"/>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3" name="矩形 2"/>
          <p:cNvSpPr/>
          <p:nvPr userDrawn="1"/>
        </p:nvSpPr>
        <p:spPr>
          <a:xfrm>
            <a:off x="0" y="908788"/>
            <a:ext cx="12190413" cy="5950800"/>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3" name="矩形 2"/>
          <p:cNvSpPr/>
          <p:nvPr userDrawn="1"/>
        </p:nvSpPr>
        <p:spPr>
          <a:xfrm>
            <a:off x="0" y="1268788"/>
            <a:ext cx="12190413" cy="5590800"/>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3" name="矩形 2"/>
          <p:cNvSpPr/>
          <p:nvPr userDrawn="1"/>
        </p:nvSpPr>
        <p:spPr>
          <a:xfrm>
            <a:off x="0" y="1628788"/>
            <a:ext cx="12190413" cy="5230800"/>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3" name="矩形 2"/>
          <p:cNvSpPr/>
          <p:nvPr userDrawn="1"/>
        </p:nvSpPr>
        <p:spPr>
          <a:xfrm>
            <a:off x="0" y="1989634"/>
            <a:ext cx="12190413" cy="4869954"/>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矩形 1"/>
          <p:cNvSpPr/>
          <p:nvPr userDrawn="1"/>
        </p:nvSpPr>
        <p:spPr>
          <a:xfrm>
            <a:off x="0" y="2348788"/>
            <a:ext cx="12190413" cy="4510800"/>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矩形 1"/>
          <p:cNvSpPr/>
          <p:nvPr userDrawn="1"/>
        </p:nvSpPr>
        <p:spPr>
          <a:xfrm>
            <a:off x="0" y="2709714"/>
            <a:ext cx="12190413" cy="4149874"/>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0"/>
            <a:ext cx="12190413" cy="6859588"/>
          </a:xfrm>
          <a:prstGeom prst="rect">
            <a:avLst/>
          </a:prstGeom>
          <a:blipFill dpi="0" rotWithShape="1">
            <a:blip r:embed="rId23">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iming>
    <p:tnLst>
      <p:par>
        <p:cTn id="1" dur="indefinite" restart="never" nodeType="tmRoot"/>
      </p:par>
    </p:tnLst>
  </p:timing>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Word___1.docx"/><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package" Target="../embeddings/Microsoft_Word___2.docx"/><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5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54.xml"/><Relationship Id="rId5" Type="http://schemas.openxmlformats.org/officeDocument/2006/relationships/slide" Target="slide37.xml"/><Relationship Id="rId4" Type="http://schemas.openxmlformats.org/officeDocument/2006/relationships/slide" Target="slide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slide" Target="slide3.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20.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57.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20.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58.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20.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59.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20.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20.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61.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20.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62.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20.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63.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20.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64.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20.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65.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20.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66.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20.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67.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17" Type="http://schemas.openxmlformats.org/officeDocument/2006/relationships/image" Target="../media/image11.png"/><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20.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68.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17" Type="http://schemas.openxmlformats.org/officeDocument/2006/relationships/image" Target="../media/image11.png"/><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20.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69.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17" Type="http://schemas.openxmlformats.org/officeDocument/2006/relationships/image" Target="../media/image12.png"/><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20.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17" Type="http://schemas.openxmlformats.org/officeDocument/2006/relationships/image" Target="../media/image12.png"/><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20.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71.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1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72.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1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73.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1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74.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1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75.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1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76.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1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77.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1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78.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1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79.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1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1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81.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1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82.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1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83.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1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84.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1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85.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7.xml"/><Relationship Id="rId18" Type="http://schemas.openxmlformats.org/officeDocument/2006/relationships/image" Target="../media/image7.png"/><Relationship Id="rId3" Type="http://schemas.openxmlformats.org/officeDocument/2006/relationships/slide" Target="slide58.xml"/><Relationship Id="rId7" Type="http://schemas.openxmlformats.org/officeDocument/2006/relationships/slide" Target="slide65.xml"/><Relationship Id="rId12" Type="http://schemas.openxmlformats.org/officeDocument/2006/relationships/slide" Target="slide75.xml"/><Relationship Id="rId17" Type="http://schemas.openxmlformats.org/officeDocument/2006/relationships/slide" Target="slide3.xml"/><Relationship Id="rId2" Type="http://schemas.openxmlformats.org/officeDocument/2006/relationships/slide" Target="slide56.xml"/><Relationship Id="rId16" Type="http://schemas.openxmlformats.org/officeDocument/2006/relationships/slide" Target="slide83.xml"/><Relationship Id="rId1" Type="http://schemas.openxmlformats.org/officeDocument/2006/relationships/slideLayout" Target="../slideLayouts/slideLayout19.xml"/><Relationship Id="rId6" Type="http://schemas.openxmlformats.org/officeDocument/2006/relationships/slide" Target="slide63.xml"/><Relationship Id="rId11" Type="http://schemas.openxmlformats.org/officeDocument/2006/relationships/slide" Target="slide73.xml"/><Relationship Id="rId5" Type="http://schemas.openxmlformats.org/officeDocument/2006/relationships/slide" Target="slide61.xml"/><Relationship Id="rId15" Type="http://schemas.openxmlformats.org/officeDocument/2006/relationships/slide" Target="slide82.xml"/><Relationship Id="rId10" Type="http://schemas.openxmlformats.org/officeDocument/2006/relationships/slide" Target="slide71.xml"/><Relationship Id="rId4" Type="http://schemas.openxmlformats.org/officeDocument/2006/relationships/slide" Target="slide59.xml"/><Relationship Id="rId9" Type="http://schemas.openxmlformats.org/officeDocument/2006/relationships/slide" Target="slide69.xml"/><Relationship Id="rId14" Type="http://schemas.openxmlformats.org/officeDocument/2006/relationships/slide" Target="slide79.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 name="任意多边形 3"/>
          <p:cNvSpPr/>
          <p:nvPr/>
        </p:nvSpPr>
        <p:spPr>
          <a:xfrm>
            <a:off x="10344575" y="1588"/>
            <a:ext cx="1845838" cy="1987780"/>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dirty="0" smtClean="0">
              <a:solidFill>
                <a:schemeClr val="bg1">
                  <a:lumMod val="6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0" y="1750963"/>
            <a:ext cx="10670673" cy="295232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2555394" y="2807392"/>
            <a:ext cx="6872727" cy="54000"/>
          </a:xfrm>
          <a:prstGeom prst="rect">
            <a:avLst/>
          </a:prstGeom>
          <a:gradFill>
            <a:gsLst>
              <a:gs pos="0">
                <a:srgbClr val="5A9B5B">
                  <a:alpha val="0"/>
                </a:srgbClr>
              </a:gs>
              <a:gs pos="100000">
                <a:srgbClr val="5A9B5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838622" y="2444213"/>
            <a:ext cx="1800000" cy="683264"/>
          </a:xfrm>
          <a:prstGeom prst="rect">
            <a:avLst/>
          </a:prstGeom>
        </p:spPr>
        <p:txBody>
          <a:bodyPr wrap="square">
            <a:spAutoFit/>
          </a:bodyPr>
          <a:lstStyle/>
          <a:p>
            <a:pPr>
              <a:lnSpc>
                <a:spcPct val="120000"/>
              </a:lnSpc>
              <a:buNone/>
            </a:pPr>
            <a:r>
              <a:rPr lang="zh-CN" altLang="zh-CN" sz="3200" b="1" spc="300" dirty="0" smtClean="0">
                <a:solidFill>
                  <a:prstClr val="black"/>
                </a:solidFill>
                <a:latin typeface="黑体" panose="02010609060101010101" pitchFamily="49" charset="-122"/>
                <a:cs typeface="+mn-ea"/>
              </a:rPr>
              <a:t>第</a:t>
            </a:r>
            <a:r>
              <a:rPr lang="en-US" altLang="zh-CN" sz="3200" b="1" spc="300" dirty="0" smtClean="0">
                <a:solidFill>
                  <a:prstClr val="black"/>
                </a:solidFill>
                <a:latin typeface="黑体" panose="02010609060101010101" pitchFamily="49" charset="-122"/>
                <a:cs typeface="+mn-ea"/>
              </a:rPr>
              <a:t>1</a:t>
            </a:r>
            <a:r>
              <a:rPr lang="zh-CN" altLang="en-US" sz="3200" b="1" spc="300" dirty="0" smtClean="0">
                <a:solidFill>
                  <a:prstClr val="black"/>
                </a:solidFill>
                <a:latin typeface="黑体" panose="02010609060101010101" pitchFamily="49" charset="-122"/>
                <a:cs typeface="+mn-ea"/>
              </a:rPr>
              <a:t>课时</a:t>
            </a:r>
            <a:r>
              <a:rPr lang="zh-CN" altLang="en-US" sz="3200" b="1" spc="300" dirty="0">
                <a:solidFill>
                  <a:prstClr val="black"/>
                </a:solidFill>
                <a:latin typeface="黑体" panose="02010609060101010101" pitchFamily="49" charset="-122"/>
                <a:cs typeface="+mn-ea"/>
              </a:rPr>
              <a:t>　</a:t>
            </a:r>
            <a:endParaRPr lang="en-US" altLang="zh-CN" sz="3200" b="1" spc="300" dirty="0">
              <a:solidFill>
                <a:prstClr val="black"/>
              </a:solidFill>
              <a:latin typeface="黑体" panose="02010609060101010101" pitchFamily="49" charset="-122"/>
              <a:cs typeface="+mn-ea"/>
            </a:endParaRPr>
          </a:p>
        </p:txBody>
      </p:sp>
      <p:sp>
        <p:nvSpPr>
          <p:cNvPr id="14" name="矩形 13"/>
          <p:cNvSpPr/>
          <p:nvPr/>
        </p:nvSpPr>
        <p:spPr>
          <a:xfrm>
            <a:off x="0" y="2457628"/>
            <a:ext cx="695504" cy="1538998"/>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a:extLst>
              <a:ext uri="{FF2B5EF4-FFF2-40B4-BE49-F238E27FC236}">
                <a16:creationId xmlns="" xmlns:a16="http://schemas.microsoft.com/office/drawing/2014/main" id="{A7DF9EDC-A40F-4903-AFB2-934C6ABAF30F}"/>
              </a:ext>
            </a:extLst>
          </p:cNvPr>
          <p:cNvSpPr txBox="1"/>
          <p:nvPr/>
        </p:nvSpPr>
        <p:spPr>
          <a:xfrm>
            <a:off x="838622" y="3213770"/>
            <a:ext cx="9576000" cy="830997"/>
          </a:xfrm>
          <a:prstGeom prst="rect">
            <a:avLst/>
          </a:prstGeom>
          <a:noFill/>
        </p:spPr>
        <p:txBody>
          <a:bodyPr wrap="squar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zh-CN" sz="4800" spc="300" dirty="0">
                <a:solidFill>
                  <a:schemeClr val="tx1"/>
                </a:solidFill>
                <a:latin typeface="微软雅黑" panose="020B0503020204020204" pitchFamily="34" charset="-122"/>
                <a:ea typeface="微软雅黑" panose="020B0503020204020204" pitchFamily="34" charset="-122"/>
              </a:rPr>
              <a:t>微生物的基本培养技术</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9206" y="981522"/>
            <a:ext cx="11412000" cy="1310808"/>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概述培养基的种类和营养构成</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下表是某培养基的配方，分析回答下列问题：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59284" y="170270"/>
            <a:ext cx="1696710" cy="523220"/>
          </a:xfrm>
          <a:prstGeom prst="rect">
            <a:avLst/>
          </a:prstGeom>
        </p:spPr>
        <p:txBody>
          <a:bodyPr wrap="square">
            <a:spAutoFit/>
          </a:bodyPr>
          <a:lstStyle/>
          <a:p>
            <a:pPr>
              <a:defRPr/>
            </a:pPr>
            <a:r>
              <a:rPr lang="zh-CN" altLang="en-US" sz="2800" b="1" kern="100" dirty="0">
                <a:solidFill>
                  <a:schemeClr val="bg1"/>
                </a:solidFill>
                <a:latin typeface="Times New Roman" panose="02020603050405020304"/>
                <a:ea typeface="+mj-ea"/>
                <a:cs typeface="Times New Roman" panose="02020603050405020304"/>
              </a:rPr>
              <a:t>核心探讨</a:t>
            </a:r>
            <a:endParaRPr lang="zh-CN" altLang="zh-CN" sz="2800" b="1" kern="100" dirty="0">
              <a:solidFill>
                <a:schemeClr val="bg1"/>
              </a:solidFill>
              <a:latin typeface="Times New Roman" panose="02020603050405020304"/>
              <a:ea typeface="+mj-ea"/>
              <a:cs typeface="Times New Roman" panose="02020603050405020304"/>
            </a:endParaRPr>
          </a:p>
        </p:txBody>
      </p:sp>
      <p:sp>
        <p:nvSpPr>
          <p:cNvPr id="7" name="流程图: 过程 6"/>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 name="表格 9"/>
          <p:cNvGraphicFramePr>
            <a:graphicFrameLocks noGrp="1"/>
          </p:cNvGraphicFramePr>
          <p:nvPr>
            <p:extLst>
              <p:ext uri="{D42A27DB-BD31-4B8C-83A1-F6EECF244321}">
                <p14:modId xmlns:p14="http://schemas.microsoft.com/office/powerpoint/2010/main" val="327109377"/>
              </p:ext>
            </p:extLst>
          </p:nvPr>
        </p:nvGraphicFramePr>
        <p:xfrm>
          <a:off x="550590" y="2349674"/>
          <a:ext cx="11017224" cy="1280160"/>
        </p:xfrm>
        <a:graphic>
          <a:graphicData uri="http://schemas.openxmlformats.org/drawingml/2006/table">
            <a:tbl>
              <a:tblPr/>
              <a:tblGrid>
                <a:gridCol w="1557529"/>
                <a:gridCol w="1958363"/>
                <a:gridCol w="1958363"/>
                <a:gridCol w="1603338"/>
                <a:gridCol w="1557529"/>
                <a:gridCol w="2382102"/>
              </a:tblGrid>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材料</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牛肉膏</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蛋白胨</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NaCl</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琼脂</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水</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用量</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20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1 000 mL</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矩形 11"/>
          <p:cNvSpPr/>
          <p:nvPr/>
        </p:nvSpPr>
        <p:spPr>
          <a:xfrm>
            <a:off x="389206" y="3789834"/>
            <a:ext cx="11412000"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根据培养基的物理性质，该培养基属于哪类培养基，理由是什么？</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nvSpPr>
        <p:spPr>
          <a:xfrm>
            <a:off x="389206" y="4509914"/>
            <a:ext cx="11412000" cy="657872"/>
          </a:xfrm>
          <a:prstGeom prst="rect">
            <a:avLst/>
          </a:prstGeom>
        </p:spPr>
        <p:txBody>
          <a:bodyPr wrap="square">
            <a:spAutoFit/>
          </a:bodyPr>
          <a:lstStyle/>
          <a:p>
            <a:pPr algn="just">
              <a:lnSpc>
                <a:spcPct val="150000"/>
              </a:lnSpc>
              <a:spcAft>
                <a:spcPts val="0"/>
              </a:spcAf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a:latin typeface="Times New Roman" panose="02020603050405020304" pitchFamily="18" charset="0"/>
                <a:cs typeface="Times New Roman" panose="02020603050405020304" pitchFamily="18" charset="0"/>
              </a:rPr>
              <a:t>　固体培养基；该培养基的配方中含有凝固剂琼脂。</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9206" y="333450"/>
            <a:ext cx="11412000"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该培养基中主要提供碳源和氮源的物质分别是什么？属于有机物还是无机物？</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389206" y="1708037"/>
            <a:ext cx="11412000" cy="657872"/>
          </a:xfrm>
          <a:prstGeom prst="rect">
            <a:avLst/>
          </a:prstGeom>
        </p:spPr>
        <p:txBody>
          <a:bodyPr wrap="square">
            <a:spAutoFit/>
          </a:bodyPr>
          <a:lstStyle/>
          <a:p>
            <a:pPr algn="just">
              <a:lnSpc>
                <a:spcPct val="150000"/>
              </a:lnSpc>
              <a:spcAft>
                <a:spcPts val="0"/>
              </a:spcAf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zh-CN" altLang="zh-CN" sz="2800" kern="100">
                <a:latin typeface="Times New Roman" panose="02020603050405020304" pitchFamily="18" charset="0"/>
                <a:cs typeface="Times New Roman" panose="02020603050405020304" pitchFamily="18" charset="0"/>
              </a:rPr>
              <a:t>牛肉膏主要提供碳源，蛋白胨主要提供氮源。二者均属于有机物。</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389206" y="2429688"/>
            <a:ext cx="11412000"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该培养基培养的微生物同化作用类型是什么？理由是什么？</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nvSpPr>
        <p:spPr>
          <a:xfrm>
            <a:off x="389206" y="3157944"/>
            <a:ext cx="11412000" cy="657872"/>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　</a:t>
            </a:r>
            <a:r>
              <a:rPr lang="zh-CN" altLang="zh-CN" sz="2800" kern="100" dirty="0">
                <a:latin typeface="Times New Roman" panose="02020603050405020304" pitchFamily="18" charset="0"/>
                <a:cs typeface="Times New Roman" panose="02020603050405020304" pitchFamily="18" charset="0"/>
              </a:rPr>
              <a:t>异养型微生物。该微生物的碳源和氮源是有机物。</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矩形 15"/>
          <p:cNvSpPr/>
          <p:nvPr/>
        </p:nvSpPr>
        <p:spPr>
          <a:xfrm>
            <a:off x="389206" y="3879595"/>
            <a:ext cx="11412000"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培养微生物时，培养基中是否必须有碳源和氮源？</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389206" y="4607851"/>
            <a:ext cx="11412000" cy="1930337"/>
          </a:xfrm>
          <a:prstGeom prst="rect">
            <a:avLst/>
          </a:prstGeom>
        </p:spPr>
        <p:txBody>
          <a:bodyPr wrap="square">
            <a:spAutoFit/>
          </a:bodyPr>
          <a:lstStyle/>
          <a:p>
            <a:pPr algn="just">
              <a:lnSpc>
                <a:spcPct val="150000"/>
              </a:lnSpc>
              <a:spcAft>
                <a:spcPts val="0"/>
              </a:spcAf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a:latin typeface="Times New Roman" panose="02020603050405020304" pitchFamily="18" charset="0"/>
                <a:ea typeface="仿宋_GB2312" panose="02010609030101010101" pitchFamily="49" charset="-122"/>
                <a:cs typeface="Times New Roman" panose="02020603050405020304" pitchFamily="18" charset="0"/>
              </a:rPr>
              <a:t>　</a:t>
            </a:r>
            <a:r>
              <a:rPr lang="zh-CN" altLang="zh-CN" sz="2800" kern="100">
                <a:latin typeface="Times New Roman" panose="02020603050405020304" pitchFamily="18" charset="0"/>
                <a:cs typeface="Times New Roman" panose="02020603050405020304" pitchFamily="18" charset="0"/>
              </a:rPr>
              <a:t>不一定。例如，培养自养型微生物时，一般不需要添加碳源，微生物可以利用空气中的二氧化碳；培养固氮微生物时，一般不需要添加氮源，微生物可以利用空气中的氮气。</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5701" y="310833"/>
            <a:ext cx="11299010" cy="1310808"/>
          </a:xfrm>
          <a:prstGeom prst="rect">
            <a:avLst/>
          </a:prstGeom>
        </p:spPr>
        <p:txBody>
          <a:bodyPr wrap="square">
            <a:spAutoFit/>
          </a:bodyPr>
          <a:lstStyle/>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下表是某微生物培养基的成分，请分析该培养基可用来培养哪种微生物？若除去</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，此培养基可用来培养圆褐固氮菌吗？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445701" y="3803713"/>
            <a:ext cx="11299010" cy="193033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cs typeface="Times New Roman" panose="02020603050405020304" pitchFamily="18" charset="0"/>
              </a:rPr>
              <a:t>此培养基可用来培养自养型微生物。圆褐固氮菌虽可以固氮，但其同化作用类型为异养型，培养基中必须提供有机碳源，所以该培养基不能用来培养圆褐固氮菌。</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756004109"/>
              </p:ext>
            </p:extLst>
          </p:nvPr>
        </p:nvGraphicFramePr>
        <p:xfrm>
          <a:off x="613720" y="1741131"/>
          <a:ext cx="10873208" cy="1920240"/>
        </p:xfrm>
        <a:graphic>
          <a:graphicData uri="http://schemas.openxmlformats.org/drawingml/2006/table">
            <a:tbl>
              <a:tblPr/>
              <a:tblGrid>
                <a:gridCol w="1444803"/>
                <a:gridCol w="2333641"/>
                <a:gridCol w="1961816"/>
                <a:gridCol w="1673210"/>
                <a:gridCol w="1589992"/>
                <a:gridCol w="1869746"/>
              </a:tblGrid>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编号</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①</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③</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④</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⑤</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成分</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(NH</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4</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SO</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KH</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PO</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FeSO</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CaCl</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H</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O</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含量</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0.4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4.0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0.5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0.5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100 mL</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66407" y="813817"/>
            <a:ext cx="11057598" cy="664477"/>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培养基的成分及功能</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任意形状 6"/>
          <p:cNvSpPr/>
          <p:nvPr/>
        </p:nvSpPr>
        <p:spPr>
          <a:xfrm>
            <a:off x="2903036" y="-4990"/>
            <a:ext cx="6385930"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508A5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标题 2"/>
          <p:cNvSpPr txBox="1"/>
          <p:nvPr/>
        </p:nvSpPr>
        <p:spPr>
          <a:xfrm>
            <a:off x="5231904" y="138524"/>
            <a:ext cx="1502847" cy="4415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b="1" dirty="0" smtClean="0">
                <a:solidFill>
                  <a:schemeClr val="bg1"/>
                </a:solidFill>
              </a:rPr>
              <a:t>核心归纳</a:t>
            </a:r>
            <a:endParaRPr lang="zh-CN" altLang="en-US" sz="2400" b="1" dirty="0">
              <a:solidFill>
                <a:schemeClr val="bg1"/>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3882502806"/>
              </p:ext>
            </p:extLst>
          </p:nvPr>
        </p:nvGraphicFramePr>
        <p:xfrm>
          <a:off x="622600" y="1557586"/>
          <a:ext cx="10945215" cy="5120640"/>
        </p:xfrm>
        <a:graphic>
          <a:graphicData uri="http://schemas.openxmlformats.org/drawingml/2006/table">
            <a:tbl>
              <a:tblPr/>
              <a:tblGrid>
                <a:gridCol w="576062"/>
                <a:gridCol w="1656184"/>
                <a:gridCol w="4032448"/>
                <a:gridCol w="4680521"/>
              </a:tblGrid>
              <a:tr h="0">
                <a:tc gridSpan="2">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营养要素</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来源</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功能</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碳源</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无机碳源</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sz="2800" kern="100" baseline="0" dirty="0" smtClean="0">
                          <a:effectLst/>
                          <a:latin typeface="Times New Roman" panose="02020603050405020304" pitchFamily="18" charset="0"/>
                          <a:ea typeface="方正中等线简体" panose="03000509000000000000" pitchFamily="65" charset="-122"/>
                          <a:cs typeface="Courier New" panose="02070309020205020404" pitchFamily="49" charset="0"/>
                        </a:rPr>
                        <a:t>                            </a:t>
                      </a: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等</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含碳无机物</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2000" algn="l">
                        <a:lnSpc>
                          <a:spcPct val="150000"/>
                        </a:lnSpc>
                        <a:spcAft>
                          <a:spcPts val="0"/>
                        </a:spcAft>
                      </a:pP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①</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构成细胞物质和一些</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代</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谢</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物；</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l">
                        <a:lnSpc>
                          <a:spcPct val="150000"/>
                        </a:lnSpc>
                        <a:spcAft>
                          <a:spcPts val="0"/>
                        </a:spcAft>
                      </a:pP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②</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有机碳既是碳源又是能源</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有机碳源</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糖类、脂质、蛋白质、有机酸、石油等</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0">
                <a:tc rowSpan="2">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氮源</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无机氮源</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铵盐、硝酸盐等</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将无机氮合成含氮的代谢物</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有机氮源</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牛肉膏、蛋白胨、尿素、氨基酸等</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合成蛋白质、核酸及含氮的代谢物</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819252723"/>
              </p:ext>
            </p:extLst>
          </p:nvPr>
        </p:nvGraphicFramePr>
        <p:xfrm>
          <a:off x="2970287" y="2277666"/>
          <a:ext cx="3551238" cy="685800"/>
        </p:xfrm>
        <a:graphic>
          <a:graphicData uri="http://schemas.openxmlformats.org/presentationml/2006/ole">
            <mc:AlternateContent xmlns:mc="http://schemas.openxmlformats.org/markup-compatibility/2006">
              <mc:Choice xmlns:v="urn:schemas-microsoft-com:vml" Requires="v">
                <p:oleObj spid="_x0000_s134173" name="文档" r:id="rId5" imgW="3551753" imgH="685645" progId="Word.Document.12">
                  <p:embed/>
                </p:oleObj>
              </mc:Choice>
              <mc:Fallback>
                <p:oleObj name="文档" r:id="rId5" imgW="3551753" imgH="685645" progId="Word.Document.12">
                  <p:embed/>
                  <p:pic>
                    <p:nvPicPr>
                      <p:cNvPr id="0" name=""/>
                      <p:cNvPicPr/>
                      <p:nvPr/>
                    </p:nvPicPr>
                    <p:blipFill>
                      <a:blip r:embed="rId6"/>
                      <a:stretch>
                        <a:fillRect/>
                      </a:stretch>
                    </p:blipFill>
                    <p:spPr>
                      <a:xfrm>
                        <a:off x="2970287" y="2277666"/>
                        <a:ext cx="3551238" cy="6858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776826508"/>
              </p:ext>
            </p:extLst>
          </p:nvPr>
        </p:nvGraphicFramePr>
        <p:xfrm>
          <a:off x="622600" y="2149634"/>
          <a:ext cx="10945215" cy="1280160"/>
        </p:xfrm>
        <a:graphic>
          <a:graphicData uri="http://schemas.openxmlformats.org/drawingml/2006/table">
            <a:tbl>
              <a:tblPr/>
              <a:tblGrid>
                <a:gridCol w="1656182"/>
                <a:gridCol w="1800200"/>
                <a:gridCol w="7488833"/>
              </a:tblGrid>
              <a:tr h="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水</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外界摄入</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①</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良好的溶剂；</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②</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维持生物大分子结构的稳定</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无机盐</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无机物</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①</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提供无机营养；</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②</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调节</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pH</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③</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维持渗透压</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1176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66407" y="981522"/>
            <a:ext cx="11057598" cy="664477"/>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几种微生物的营养和能量来源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772367038"/>
              </p:ext>
            </p:extLst>
          </p:nvPr>
        </p:nvGraphicFramePr>
        <p:xfrm>
          <a:off x="550590" y="1845618"/>
          <a:ext cx="11089232" cy="3200400"/>
        </p:xfrm>
        <a:graphic>
          <a:graphicData uri="http://schemas.openxmlformats.org/drawingml/2006/table">
            <a:tbl>
              <a:tblPr/>
              <a:tblGrid>
                <a:gridCol w="1770819"/>
                <a:gridCol w="3845805"/>
                <a:gridCol w="3175027"/>
                <a:gridCol w="2297581"/>
              </a:tblGrid>
              <a:tr h="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微生物</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碳源</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氮源</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能源</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蓝细菌</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CO</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光能</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硝化细菌</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CO</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NH</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NH</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3</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的氧化</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根瘤菌</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糖类等有机物</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N</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有机物</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大肠杆菌</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糖类、蛋白质等有机物</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蛋白质等</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有机物</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862504644"/>
              </p:ext>
            </p:extLst>
          </p:nvPr>
        </p:nvGraphicFramePr>
        <p:xfrm>
          <a:off x="6743278" y="2537123"/>
          <a:ext cx="2708275" cy="714375"/>
        </p:xfrm>
        <a:graphic>
          <a:graphicData uri="http://schemas.openxmlformats.org/presentationml/2006/ole">
            <mc:AlternateContent xmlns:mc="http://schemas.openxmlformats.org/markup-compatibility/2006">
              <mc:Choice xmlns:v="urn:schemas-microsoft-com:vml" Requires="v">
                <p:oleObj spid="_x0000_s135197" name="文档" r:id="rId5" imgW="2707572" imgH="714079" progId="Word.Document.12">
                  <p:embed/>
                </p:oleObj>
              </mc:Choice>
              <mc:Fallback>
                <p:oleObj name="文档" r:id="rId5" imgW="2707572" imgH="714079" progId="Word.Document.12">
                  <p:embed/>
                  <p:pic>
                    <p:nvPicPr>
                      <p:cNvPr id="0" name=""/>
                      <p:cNvPicPr/>
                      <p:nvPr/>
                    </p:nvPicPr>
                    <p:blipFill>
                      <a:blip r:embed="rId6"/>
                      <a:stretch>
                        <a:fillRect/>
                      </a:stretch>
                    </p:blipFill>
                    <p:spPr>
                      <a:xfrm>
                        <a:off x="6743278" y="2537123"/>
                        <a:ext cx="2708275" cy="71437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2598" y="405458"/>
            <a:ext cx="11057598" cy="664477"/>
          </a:xfrm>
          <a:prstGeom prst="rect">
            <a:avLst/>
          </a:prstGeom>
        </p:spPr>
        <p:txBody>
          <a:bodyPr wrap="square">
            <a:spAutoFit/>
          </a:bodyPr>
          <a:lstStyle/>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培养基的类型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014448451"/>
              </p:ext>
            </p:extLst>
          </p:nvPr>
        </p:nvGraphicFramePr>
        <p:xfrm>
          <a:off x="694606" y="1125538"/>
          <a:ext cx="10945216" cy="5120640"/>
        </p:xfrm>
        <a:graphic>
          <a:graphicData uri="http://schemas.openxmlformats.org/drawingml/2006/table">
            <a:tbl>
              <a:tblPr/>
              <a:tblGrid>
                <a:gridCol w="1656184"/>
                <a:gridCol w="2376264"/>
                <a:gridCol w="3312368"/>
                <a:gridCol w="3600400"/>
              </a:tblGrid>
              <a:tr h="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划分标准</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培养基种类</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培养基特点</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作用</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3">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物理性质</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固体培养基</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加凝固剂，如琼脂</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微生物的分离与鉴定，活菌计数，保藏菌种</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半固体培养基</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容器放倒不致流出，剧烈震动则破散</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观察微生物的运动、分类鉴定</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液体培养基</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不加凝固剂</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常用于工业生产</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功能</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选择培养基</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根据某种微生物的特殊营养要求配制</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选择分离</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211843857"/>
              </p:ext>
            </p:extLst>
          </p:nvPr>
        </p:nvGraphicFramePr>
        <p:xfrm>
          <a:off x="694606" y="1125538"/>
          <a:ext cx="10945216" cy="4480560"/>
        </p:xfrm>
        <a:graphic>
          <a:graphicData uri="http://schemas.openxmlformats.org/drawingml/2006/table">
            <a:tbl>
              <a:tblPr/>
              <a:tblGrid>
                <a:gridCol w="1769715"/>
                <a:gridCol w="2406749"/>
                <a:gridCol w="3384376"/>
                <a:gridCol w="3384376"/>
              </a:tblGrid>
              <a:tr h="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功能</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鉴别培养基</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加入能与目的菌的代谢物发生显色反应的指示剂</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鉴定</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化学成分</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天然培养基</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含化学成分不明确的天然物质</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工业生产</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合成培养基</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用已知的化学物质配制</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分类鉴定</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76202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5701" y="1404130"/>
            <a:ext cx="11299010" cy="3249800"/>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关于微生物的营养，下列说法正确的是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同一种物质不可能既作碳源又作氮源</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凡是碳源都能提供能量</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除水以外的无机物仅提供无机盐</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无机氮源也可能提供能量</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59284" y="170270"/>
            <a:ext cx="1696710" cy="523220"/>
          </a:xfrm>
          <a:prstGeom prst="rect">
            <a:avLst/>
          </a:prstGeom>
        </p:spPr>
        <p:txBody>
          <a:bodyPr wrap="square">
            <a:spAutoFit/>
          </a:bodyPr>
          <a:lstStyle/>
          <a:p>
            <a:pPr>
              <a:defRPr/>
            </a:pPr>
            <a:r>
              <a:rPr lang="zh-CN" altLang="en-US" sz="2800" b="1" kern="100" dirty="0">
                <a:solidFill>
                  <a:schemeClr val="bg1"/>
                </a:solidFill>
                <a:latin typeface="Times New Roman" panose="02020603050405020304"/>
                <a:ea typeface="+mj-ea"/>
                <a:cs typeface="Times New Roman" panose="02020603050405020304"/>
              </a:rPr>
              <a:t>典题应用</a:t>
            </a:r>
            <a:endParaRPr lang="zh-CN" altLang="zh-CN" sz="2800" b="1" kern="100" dirty="0">
              <a:solidFill>
                <a:schemeClr val="bg1"/>
              </a:solidFill>
              <a:latin typeface="Times New Roman" panose="02020603050405020304"/>
              <a:ea typeface="+mj-ea"/>
              <a:cs typeface="Times New Roman" panose="02020603050405020304"/>
            </a:endParaRPr>
          </a:p>
        </p:txBody>
      </p:sp>
      <p:sp>
        <p:nvSpPr>
          <p:cNvPr id="7" name="流程图: 过程 6"/>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20"/>
          <p:cNvSpPr txBox="1"/>
          <p:nvPr/>
        </p:nvSpPr>
        <p:spPr>
          <a:xfrm>
            <a:off x="274327" y="3933850"/>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89206" y="693490"/>
            <a:ext cx="11412000" cy="5184576"/>
            <a:chOff x="389206" y="992904"/>
            <a:chExt cx="11412000" cy="5184576"/>
          </a:xfrm>
        </p:grpSpPr>
        <p:sp>
          <p:nvSpPr>
            <p:cNvPr id="3" name="圆角矩形 2"/>
            <p:cNvSpPr/>
            <p:nvPr/>
          </p:nvSpPr>
          <p:spPr>
            <a:xfrm>
              <a:off x="389206" y="1094413"/>
              <a:ext cx="11412000" cy="5083067"/>
            </a:xfrm>
            <a:prstGeom prst="roundRect">
              <a:avLst>
                <a:gd name="adj" fmla="val 4349"/>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dirty="0">
                <a:solidFill>
                  <a:prstClr val="white"/>
                </a:solidFill>
                <a:latin typeface="Arial" panose="020B0604020202020204"/>
                <a:ea typeface="微软雅黑" panose="020B0503020204020204" pitchFamily="34" charset="-122"/>
              </a:endParaRPr>
            </a:p>
          </p:txBody>
        </p:sp>
        <p:cxnSp>
          <p:nvCxnSpPr>
            <p:cNvPr id="7" name="直接连接符 6"/>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 name="文本框 4"/>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9" name="矩形 8"/>
          <p:cNvSpPr/>
          <p:nvPr/>
        </p:nvSpPr>
        <p:spPr>
          <a:xfrm>
            <a:off x="695206" y="1114156"/>
            <a:ext cx="10800000" cy="4534831"/>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对一些微生物来说，含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H</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O</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的有机化合物可以既是碳源，又是氮源，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CO</a:t>
            </a:r>
            <a:r>
              <a:rPr lang="en-US" altLang="zh-CN" sz="2800" kern="100" baseline="-25000" dirty="0" smtClean="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是光能自养型细菌的碳源，但不能提供能量，</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除</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水以外的无机物种类繁多、功能多样，如</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可作自养型微生物的碳源，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硝化细菌</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所利用的氮源是无机氮源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氨气，同时氨气的氧化过程也为硝化细菌提供用以化能合成作用的能量，</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linds(horizontal)">
                                      <p:cBhvr>
                                        <p:cTn id="10" dur="500"/>
                                        <p:tgtEl>
                                          <p:spTgt spid="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blinds(horizontal)">
                                      <p:cBhvr>
                                        <p:cTn id="13" dur="500"/>
                                        <p:tgtEl>
                                          <p:spTgt spid="9">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blinds(horizontal)">
                                      <p:cBhvr>
                                        <p:cTn id="16" dur="500"/>
                                        <p:tgtEl>
                                          <p:spTgt spid="9">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blinds(horizontal)">
                                      <p:cBhvr>
                                        <p:cTn id="1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1164" y="0"/>
            <a:ext cx="1961634" cy="3501802"/>
          </a:xfrm>
          <a:prstGeom prst="rect">
            <a:avLst/>
          </a:prstGeom>
          <a:solidFill>
            <a:srgbClr val="508A5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8"/>
          <p:cNvSpPr txBox="1"/>
          <p:nvPr/>
        </p:nvSpPr>
        <p:spPr>
          <a:xfrm>
            <a:off x="812495" y="824480"/>
            <a:ext cx="1394279" cy="400110"/>
          </a:xfrm>
          <a:prstGeom prst="rect">
            <a:avLst/>
          </a:prstGeom>
          <a:noFill/>
        </p:spPr>
        <p:txBody>
          <a:bodyPr wrap="square" lIns="0" tIns="0" rIns="0" bIns="0" rtlCol="0" anchor="ctr">
            <a:spAutoFit/>
          </a:bodyPr>
          <a:lstStyle/>
          <a:p>
            <a:pPr algn="dist"/>
            <a:r>
              <a:rPr lang="zh-CN" altLang="en-US" sz="2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学习目标</a:t>
            </a:r>
            <a:endParaRPr lang="zh-CN" altLang="en-US" sz="2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586594" y="1413569"/>
            <a:ext cx="11125236" cy="2160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86709" y="1269554"/>
            <a:ext cx="11125121" cy="252028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TextBox 1"/>
          <p:cNvSpPr txBox="1"/>
          <p:nvPr/>
        </p:nvSpPr>
        <p:spPr>
          <a:xfrm>
            <a:off x="731861" y="1543707"/>
            <a:ext cx="11043351" cy="1684244"/>
          </a:xfrm>
          <a:prstGeom prst="rect">
            <a:avLst/>
          </a:prstGeom>
          <a:noFill/>
        </p:spPr>
        <p:txBody>
          <a:bodyPr wrap="square" rtlCol="0">
            <a:spAutoFit/>
          </a:bodyPr>
          <a:lstStyle/>
          <a:p>
            <a:pPr algn="just">
              <a:lnSpc>
                <a:spcPct val="150000"/>
              </a:lnSpc>
              <a:spcAft>
                <a:spcPts val="0"/>
              </a:spcAft>
            </a:pP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概述培养基的成分和配制方法</a:t>
            </a:r>
            <a:r>
              <a:rPr lang="zh-CN" altLang="zh-CN"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楷体_GB2312" panose="02010609030101010101" pitchFamily="49" charset="-122"/>
                <a:cs typeface="Courier New" panose="02070309020205020404" pitchFamily="49" charset="0"/>
              </a:rPr>
              <a:t>2</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区分消毒和灭菌，掌握不同物品的灭菌方法</a:t>
            </a:r>
            <a:r>
              <a:rPr lang="zh-CN" altLang="zh-CN"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楷体_GB2312" panose="02010609030101010101" pitchFamily="49" charset="-122"/>
                <a:cs typeface="Courier New" panose="02070309020205020404" pitchFamily="49" charset="0"/>
              </a:rPr>
              <a:t>3</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概述微生物纯培养的基本操作要求。</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5701" y="973823"/>
            <a:ext cx="11299010" cy="3249800"/>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下列有关培养基的叙述，错误的是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微生物的培养都需要提供水、碳源、氮源、无机盐，缺一不可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微生物在固体培养基上生长时，可以形成肉眼可见的单个细菌</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在培养细菌时，需要将培养基调至中性或弱碱性</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培养基既能培养细菌，也能培养真菌</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TextBox 20"/>
          <p:cNvSpPr txBox="1"/>
          <p:nvPr/>
        </p:nvSpPr>
        <p:spPr>
          <a:xfrm>
            <a:off x="283852" y="1629594"/>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5" name="TextBox 20"/>
          <p:cNvSpPr txBox="1"/>
          <p:nvPr/>
        </p:nvSpPr>
        <p:spPr>
          <a:xfrm>
            <a:off x="283852" y="2205658"/>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9206" y="1136920"/>
            <a:ext cx="11412000" cy="3156970"/>
            <a:chOff x="389206" y="992904"/>
            <a:chExt cx="11412000" cy="3156970"/>
          </a:xfrm>
        </p:grpSpPr>
        <p:sp>
          <p:nvSpPr>
            <p:cNvPr id="6" name="圆角矩形 5"/>
            <p:cNvSpPr/>
            <p:nvPr/>
          </p:nvSpPr>
          <p:spPr>
            <a:xfrm>
              <a:off x="389206" y="1094413"/>
              <a:ext cx="11412000" cy="3055461"/>
            </a:xfrm>
            <a:prstGeom prst="roundRect">
              <a:avLst>
                <a:gd name="adj" fmla="val 5191"/>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panose="020B0604020202020204"/>
                <a:ea typeface="微软雅黑" panose="020B0503020204020204" pitchFamily="34" charset="-122"/>
              </a:endParaRPr>
            </a:p>
          </p:txBody>
        </p:sp>
        <p:cxnSp>
          <p:nvCxnSpPr>
            <p:cNvPr id="8" name="直接连接符 7"/>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9" name="文本框 8"/>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3" name="矩形 2"/>
          <p:cNvSpPr/>
          <p:nvPr/>
        </p:nvSpPr>
        <p:spPr>
          <a:xfrm>
            <a:off x="695206" y="1413570"/>
            <a:ext cx="10800000" cy="2595839"/>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并非所有微生物的培养基中都必须含有碳源、氮源，自养微生物不需要碳源，固氮微生物不需要氮源，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微生物</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在固体培养基上生长时，可以形成肉眼可见的单个菌落，肉眼不能观察到单个细菌，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 name="图片 6">
            <a:hlinkClick r:id="rId2" action="ppaction://hlinksldjump"/>
          </p:cNvPr>
          <p:cNvPicPr>
            <a:picLocks noChangeAspect="1"/>
          </p:cNvPicPr>
          <p:nvPr/>
        </p:nvPicPr>
        <p:blipFill rotWithShape="1">
          <a:blip r:embed="rId3"/>
          <a:srcRect l="9284" t="12906" r="11659" b="24196"/>
          <a:stretch>
            <a:fillRect/>
          </a:stretch>
        </p:blipFill>
        <p:spPr>
          <a:xfrm>
            <a:off x="11484976" y="6490073"/>
            <a:ext cx="705437" cy="369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p:cNvPicPr>
          <p:nvPr/>
        </p:nvPicPr>
        <p:blipFill>
          <a:blip r:embed="rId3">
            <a:extLst>
              <a:ext uri="{28A0092B-C50C-407E-A947-70E740481C1C}">
                <a14:useLocalDpi xmlns:a14="http://schemas.microsoft.com/office/drawing/2010/main" val="0"/>
              </a:ext>
            </a:extLst>
          </a:blip>
          <a:stretch>
            <a:fillRect/>
          </a:stretch>
        </p:blipFill>
        <p:spPr>
          <a:xfrm>
            <a:off x="0" y="794"/>
            <a:ext cx="12190413" cy="6858000"/>
          </a:xfrm>
          <a:prstGeom prst="rect">
            <a:avLst/>
          </a:prstGeom>
        </p:spPr>
      </p:pic>
      <p:sp>
        <p:nvSpPr>
          <p:cNvPr id="9" name="矩形 8"/>
          <p:cNvSpPr/>
          <p:nvPr/>
        </p:nvSpPr>
        <p:spPr>
          <a:xfrm>
            <a:off x="759870" y="1413570"/>
            <a:ext cx="10670673" cy="254292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10"/>
          <p:cNvSpPr txBox="1"/>
          <p:nvPr/>
        </p:nvSpPr>
        <p:spPr>
          <a:xfrm>
            <a:off x="1186976" y="2182780"/>
            <a:ext cx="9816461" cy="1004506"/>
          </a:xfrm>
          <a:prstGeom prst="rect">
            <a:avLst/>
          </a:prstGeom>
          <a:noFill/>
        </p:spPr>
        <p:txBody>
          <a:bodyPr wrap="square" rtlCol="0">
            <a:spAutoFit/>
          </a:bodyPr>
          <a:lstStyle/>
          <a:p>
            <a:pPr algn="ctr">
              <a:lnSpc>
                <a:spcPct val="120000"/>
              </a:lnSpc>
              <a:tabLst>
                <a:tab pos="1162050" algn="l"/>
                <a:tab pos="1343025" algn="l"/>
              </a:tabLst>
            </a:pPr>
            <a:r>
              <a:rPr lang="zh-CN" altLang="zh-CN" sz="5400" b="1" kern="100" dirty="0">
                <a:latin typeface="Times New Roman" panose="02020603050405020304" pitchFamily="18" charset="0"/>
                <a:ea typeface="微软雅黑" panose="020B0503020204020204" pitchFamily="34" charset="-122"/>
                <a:cs typeface="Times New Roman" panose="02020603050405020304" pitchFamily="18" charset="0"/>
              </a:rPr>
              <a:t>二、无菌技术</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09285" y="1092892"/>
            <a:ext cx="11412000" cy="461664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获得纯净的微生物培养物的关键是防止杂菌污染，无菌技术主要包括消毒和灭菌。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消毒</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概念：指使用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较为</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物理、化学</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等</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方法杀死物体表面或</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内部</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微生物</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适用对象：操作</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操作者</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手等。</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常用方法</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消毒、</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消毒</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3790950" y="314176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温和</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6" name="矩形 15"/>
          <p:cNvSpPr/>
          <p:nvPr/>
        </p:nvSpPr>
        <p:spPr>
          <a:xfrm>
            <a:off x="7266384" y="3170337"/>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生物</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2" name="矩形 11"/>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59284" y="170270"/>
            <a:ext cx="1706235" cy="523220"/>
          </a:xfrm>
          <a:prstGeom prst="rect">
            <a:avLst/>
          </a:prstGeom>
        </p:spPr>
        <p:txBody>
          <a:bodyPr wrap="square">
            <a:spAutoFit/>
          </a:bodyPr>
          <a:lstStyle/>
          <a:p>
            <a:pPr>
              <a:defRPr/>
            </a:pPr>
            <a:r>
              <a:rPr lang="zh-CN" altLang="en-US" sz="2800" b="1" kern="100" dirty="0" smtClean="0">
                <a:solidFill>
                  <a:schemeClr val="bg1"/>
                </a:solidFill>
                <a:latin typeface="Times New Roman" panose="02020603050405020304"/>
                <a:ea typeface="+mj-ea"/>
                <a:cs typeface="Times New Roman" panose="02020603050405020304"/>
              </a:rPr>
              <a:t>教材梳理</a:t>
            </a:r>
            <a:endParaRPr lang="zh-CN" altLang="zh-CN" sz="2000" kern="100" dirty="0">
              <a:solidFill>
                <a:srgbClr val="7F7F7F"/>
              </a:solidFill>
              <a:latin typeface="Times New Roman" panose="02020603050405020304"/>
              <a:ea typeface="+mj-ea"/>
              <a:cs typeface="Times New Roman" panose="02020603050405020304"/>
            </a:endParaRPr>
          </a:p>
        </p:txBody>
      </p:sp>
      <p:sp>
        <p:nvSpPr>
          <p:cNvPr id="9" name="流程图: 过程 8"/>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65337" y="3789834"/>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一部分</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3" name="矩形 12"/>
          <p:cNvSpPr/>
          <p:nvPr/>
        </p:nvSpPr>
        <p:spPr>
          <a:xfrm>
            <a:off x="3790950" y="4409331"/>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空间</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7" name="矩形 16"/>
          <p:cNvSpPr/>
          <p:nvPr/>
        </p:nvSpPr>
        <p:spPr>
          <a:xfrm>
            <a:off x="6527254" y="443257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衣着</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8" name="矩形 17"/>
          <p:cNvSpPr/>
          <p:nvPr/>
        </p:nvSpPr>
        <p:spPr>
          <a:xfrm>
            <a:off x="2748930" y="506692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煮沸</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9" name="矩形 18"/>
          <p:cNvSpPr/>
          <p:nvPr/>
        </p:nvSpPr>
        <p:spPr>
          <a:xfrm>
            <a:off x="4799062" y="508597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巴氏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1" grpId="0"/>
      <p:bldP spid="13"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1637" y="837506"/>
            <a:ext cx="11187139" cy="3323987"/>
          </a:xfrm>
          <a:prstGeom prst="rect">
            <a:avLst/>
          </a:prstGeom>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灭菌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概念：指使</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理化方法杀死物体</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内外</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微生物，</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包括</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孢子。</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适用对象：用于微生物培养的器皿</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用具和</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等</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常用方法</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灭菌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、干热灭菌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灭菌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3142878" y="162959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强烈</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8039422" y="162959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所有</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613073" y="225861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芽孢</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6" name="矩形 15"/>
          <p:cNvSpPr/>
          <p:nvPr/>
        </p:nvSpPr>
        <p:spPr>
          <a:xfrm>
            <a:off x="6686128" y="288763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接种</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8" name="矩形 17"/>
          <p:cNvSpPr/>
          <p:nvPr/>
        </p:nvSpPr>
        <p:spPr>
          <a:xfrm>
            <a:off x="8697019" y="2878113"/>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培养基</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9" name="矩形 18"/>
          <p:cNvSpPr/>
          <p:nvPr/>
        </p:nvSpPr>
        <p:spPr>
          <a:xfrm>
            <a:off x="2782838" y="352214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湿热</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0" name="矩形 19"/>
          <p:cNvSpPr/>
          <p:nvPr/>
        </p:nvSpPr>
        <p:spPr>
          <a:xfrm>
            <a:off x="6521921" y="354119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灼烧</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6" grpId="0"/>
      <p:bldP spid="18"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9206" y="1341562"/>
            <a:ext cx="11412000" cy="2677656"/>
          </a:xfrm>
          <a:prstGeom prst="rect">
            <a:avLst/>
          </a:prstGeom>
        </p:spPr>
        <p:txBody>
          <a:bodyPr wrap="square">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获得纯净的微生物培养物的关键是防止杂菌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污染</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灭菌相比消毒对微生物的杀灭更</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彻底</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无菌操作的对象只要是没有生物活性的材料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如培养基、接种环等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，都可采用干热灭菌法进行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灭菌</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8543478" y="1442145"/>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p:cNvSpPr/>
          <p:nvPr/>
        </p:nvSpPr>
        <p:spPr>
          <a:xfrm>
            <a:off x="5250160" y="3338736"/>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dirty="0">
              <a:solidFill>
                <a:srgbClr val="C00000"/>
              </a:solidFill>
              <a:latin typeface="华文细黑" panose="02010600040101010101" pitchFamily="2" charset="-122"/>
              <a:ea typeface="华文细黑" panose="02010600040101010101" pitchFamily="2" charset="-122"/>
            </a:endParaRPr>
          </a:p>
        </p:txBody>
      </p:sp>
      <p:sp>
        <p:nvSpPr>
          <p:cNvPr id="12" name="任意形状 6"/>
          <p:cNvSpPr/>
          <p:nvPr/>
        </p:nvSpPr>
        <p:spPr>
          <a:xfrm>
            <a:off x="2903036" y="-4990"/>
            <a:ext cx="6385930"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508A5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题 2"/>
          <p:cNvSpPr txBox="1"/>
          <p:nvPr/>
        </p:nvSpPr>
        <p:spPr>
          <a:xfrm>
            <a:off x="5231904" y="138524"/>
            <a:ext cx="1502847" cy="4415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b="1" dirty="0">
                <a:solidFill>
                  <a:schemeClr val="bg1"/>
                </a:solidFill>
              </a:rPr>
              <a:t>判断正误</a:t>
            </a:r>
          </a:p>
        </p:txBody>
      </p:sp>
      <p:sp>
        <p:nvSpPr>
          <p:cNvPr id="14" name="矩形 13"/>
          <p:cNvSpPr/>
          <p:nvPr/>
        </p:nvSpPr>
        <p:spPr>
          <a:xfrm>
            <a:off x="6743278" y="2090217"/>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9206" y="981522"/>
            <a:ext cx="11412000" cy="1310808"/>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消毒和灭菌的比较及无菌技术的其他作用</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消毒和灭菌的比较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59284" y="170270"/>
            <a:ext cx="1696710" cy="523220"/>
          </a:xfrm>
          <a:prstGeom prst="rect">
            <a:avLst/>
          </a:prstGeom>
        </p:spPr>
        <p:txBody>
          <a:bodyPr wrap="square">
            <a:spAutoFit/>
          </a:bodyPr>
          <a:lstStyle/>
          <a:p>
            <a:pPr>
              <a:defRPr/>
            </a:pPr>
            <a:r>
              <a:rPr lang="zh-CN" altLang="en-US" sz="2800" b="1" kern="100" dirty="0">
                <a:solidFill>
                  <a:schemeClr val="bg1"/>
                </a:solidFill>
                <a:latin typeface="Times New Roman" panose="02020603050405020304"/>
                <a:ea typeface="+mj-ea"/>
                <a:cs typeface="Times New Roman" panose="02020603050405020304"/>
              </a:rPr>
              <a:t>核心探讨</a:t>
            </a:r>
            <a:endParaRPr lang="zh-CN" altLang="zh-CN" sz="2800" b="1" kern="100" dirty="0">
              <a:solidFill>
                <a:schemeClr val="bg1"/>
              </a:solidFill>
              <a:latin typeface="Times New Roman" panose="02020603050405020304"/>
              <a:ea typeface="+mj-ea"/>
              <a:cs typeface="Times New Roman" panose="02020603050405020304"/>
            </a:endParaRPr>
          </a:p>
        </p:txBody>
      </p:sp>
      <p:sp>
        <p:nvSpPr>
          <p:cNvPr id="7" name="流程图: 过程 6"/>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3337257655"/>
              </p:ext>
            </p:extLst>
          </p:nvPr>
        </p:nvGraphicFramePr>
        <p:xfrm>
          <a:off x="550590" y="2349674"/>
          <a:ext cx="11089232" cy="3840480"/>
        </p:xfrm>
        <a:graphic>
          <a:graphicData uri="http://schemas.openxmlformats.org/drawingml/2006/table">
            <a:tbl>
              <a:tblPr/>
              <a:tblGrid>
                <a:gridCol w="2232248"/>
                <a:gridCol w="4841961"/>
                <a:gridCol w="4015023"/>
              </a:tblGrid>
              <a:tr h="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项目</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消毒</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灭菌</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作用强度</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较为</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物理、化学因素</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消灭微生物的数量</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物体表面或</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内部</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微生物</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物体</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内外</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微生物</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能否消灭芽孢、孢子</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消灭部分芽孢</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能消灭全部芽孢和孢子</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5130527" y="306556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温和</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7794823" y="304651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强烈</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3" name="矩形 12"/>
          <p:cNvSpPr/>
          <p:nvPr/>
        </p:nvSpPr>
        <p:spPr>
          <a:xfrm>
            <a:off x="5293593" y="4011077"/>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一部分</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9220125" y="402071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所有</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718097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074832017"/>
              </p:ext>
            </p:extLst>
          </p:nvPr>
        </p:nvGraphicFramePr>
        <p:xfrm>
          <a:off x="550590" y="1557586"/>
          <a:ext cx="11089232" cy="3200400"/>
        </p:xfrm>
        <a:graphic>
          <a:graphicData uri="http://schemas.openxmlformats.org/drawingml/2006/table">
            <a:tbl>
              <a:tblPr/>
              <a:tblGrid>
                <a:gridCol w="2693833"/>
                <a:gridCol w="4380376"/>
                <a:gridCol w="4015023"/>
              </a:tblGrid>
              <a:tr h="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适用对象</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操作空间、操作者的衣着和手等</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接种环、接种针、玻璃器皿、培养基等</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常用方法</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消毒</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法</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消毒</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法、化学药剂消毒法、紫外线消毒法</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3445768" y="2924330"/>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煮沸</a:t>
            </a:r>
          </a:p>
        </p:txBody>
      </p:sp>
      <p:sp>
        <p:nvSpPr>
          <p:cNvPr id="13" name="矩形 12"/>
          <p:cNvSpPr/>
          <p:nvPr/>
        </p:nvSpPr>
        <p:spPr>
          <a:xfrm>
            <a:off x="5841082" y="292303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巴氏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7751390" y="3250239"/>
            <a:ext cx="1620957"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灼烧灭菌</a:t>
            </a:r>
          </a:p>
        </p:txBody>
      </p:sp>
      <p:sp>
        <p:nvSpPr>
          <p:cNvPr id="15" name="矩形 14"/>
          <p:cNvSpPr/>
          <p:nvPr/>
        </p:nvSpPr>
        <p:spPr>
          <a:xfrm>
            <a:off x="9736166" y="3240714"/>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干热灭菌</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6" name="矩形 15"/>
          <p:cNvSpPr/>
          <p:nvPr/>
        </p:nvSpPr>
        <p:spPr>
          <a:xfrm>
            <a:off x="7770440" y="3888672"/>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湿热灭菌</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151833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blinds(horizontal)">
                                      <p:cBhvr>
                                        <p:cTn id="10" dur="500"/>
                                        <p:tgtEl>
                                          <p:spTgt spid="1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blinds(horizontal)">
                                      <p:cBhvr>
                                        <p:cTn id="13" dur="500"/>
                                        <p:tgtEl>
                                          <p:spTgt spid="9">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blinds(horizontal)">
                                      <p:cBhvr>
                                        <p:cTn id="16" dur="500"/>
                                        <p:tgtEl>
                                          <p:spTgt spid="15">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blinds(horizontal)">
                                      <p:cBhvr>
                                        <p:cTn id="1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5701" y="1738155"/>
            <a:ext cx="11299010"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无菌技术除了用来防止实验室的培养物被其他外来微生物污染外，还有什么作用？</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445701" y="3053349"/>
            <a:ext cx="11299010" cy="66447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cs typeface="Times New Roman" panose="02020603050405020304" pitchFamily="18" charset="0"/>
              </a:rPr>
              <a:t>无菌技术还能有效避免操作者自身被微生物感染。</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26651" y="888428"/>
            <a:ext cx="11299010" cy="669158"/>
          </a:xfrm>
          <a:prstGeom prst="rect">
            <a:avLst/>
          </a:prstGeom>
        </p:spPr>
        <p:txBody>
          <a:bodyPr wrap="square">
            <a:spAutoFit/>
          </a:bodyPr>
          <a:lstStyle/>
          <a:p>
            <a:pPr>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消毒和灭菌的主要方法及应用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范围</a:t>
            </a:r>
            <a:endParaRPr lang="zh-CN" altLang="zh-CN" sz="2800" b="1" kern="100" dirty="0">
              <a:effectLst/>
              <a:latin typeface="方正中等线简体" panose="03000509000000000000" pitchFamily="65" charset="-122"/>
              <a:ea typeface="方正中等线简体" panose="03000509000000000000" pitchFamily="65" charset="-122"/>
              <a:cs typeface="Courier New" panose="02070309020205020404" pitchFamily="49" charset="0"/>
            </a:endParaRPr>
          </a:p>
        </p:txBody>
      </p:sp>
      <p:sp>
        <p:nvSpPr>
          <p:cNvPr id="9" name="任意形状 6"/>
          <p:cNvSpPr/>
          <p:nvPr/>
        </p:nvSpPr>
        <p:spPr>
          <a:xfrm>
            <a:off x="2903036" y="-4990"/>
            <a:ext cx="6385930"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508A5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2"/>
          <p:cNvSpPr txBox="1"/>
          <p:nvPr/>
        </p:nvSpPr>
        <p:spPr>
          <a:xfrm>
            <a:off x="5231904" y="138524"/>
            <a:ext cx="1502847" cy="4415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b="1" dirty="0" smtClean="0">
                <a:solidFill>
                  <a:schemeClr val="bg1"/>
                </a:solidFill>
              </a:rPr>
              <a:t>核心归纳</a:t>
            </a:r>
            <a:endParaRPr lang="zh-CN" altLang="en-US" sz="2400" b="1" dirty="0">
              <a:solidFill>
                <a:schemeClr val="bg1"/>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3562161437"/>
              </p:ext>
            </p:extLst>
          </p:nvPr>
        </p:nvGraphicFramePr>
        <p:xfrm>
          <a:off x="550590" y="1677546"/>
          <a:ext cx="11089233" cy="3840480"/>
        </p:xfrm>
        <a:graphic>
          <a:graphicData uri="http://schemas.openxmlformats.org/drawingml/2006/table">
            <a:tbl>
              <a:tblPr/>
              <a:tblGrid>
                <a:gridCol w="1008112"/>
                <a:gridCol w="2016224"/>
                <a:gridCol w="4248472"/>
                <a:gridCol w="3816425"/>
              </a:tblGrid>
              <a:tr h="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项目</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主要方法</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应用范围</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3">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消毒</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巴氏消毒法</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62</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65 </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消毒</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30 min</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或</a:t>
                      </a: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80</a:t>
                      </a:r>
                    </a:p>
                    <a:p>
                      <a:pPr marL="72000" algn="l">
                        <a:lnSpc>
                          <a:spcPct val="150000"/>
                        </a:lnSpc>
                        <a:spcAft>
                          <a:spcPts val="0"/>
                        </a:spcAft>
                      </a:pP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90 </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处理</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30 s</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 min</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牛奶、啤酒、果酒和酱油等不耐高温的液体</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煮沸消毒法</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100 </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煮沸</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 min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家庭餐具等生活用品</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紫外线消毒</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30 W</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紫外灯照射</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30 </a:t>
                      </a: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min</a:t>
                      </a:r>
                    </a:p>
                    <a:p>
                      <a:pPr marL="72000" algn="l">
                        <a:lnSpc>
                          <a:spcPct val="150000"/>
                        </a:lnSpc>
                        <a:spcAft>
                          <a:spcPts val="0"/>
                        </a:spcAf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损伤细菌的</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DNA)</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接种室、接种箱或超净工作台</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406" y="0"/>
            <a:ext cx="12189600" cy="6859588"/>
          </a:xfrm>
          <a:prstGeom prst="rect">
            <a:avLst/>
          </a:prstGeom>
        </p:spPr>
      </p:pic>
      <p:grpSp>
        <p:nvGrpSpPr>
          <p:cNvPr id="3" name="组合 2"/>
          <p:cNvGrpSpPr/>
          <p:nvPr/>
        </p:nvGrpSpPr>
        <p:grpSpPr>
          <a:xfrm>
            <a:off x="869730" y="799370"/>
            <a:ext cx="10452150" cy="4955564"/>
            <a:chOff x="869245" y="1580336"/>
            <a:chExt cx="10453511" cy="3356310"/>
          </a:xfrm>
        </p:grpSpPr>
        <p:sp>
          <p:nvSpPr>
            <p:cNvPr id="4" name="圆角矩形 3"/>
            <p:cNvSpPr/>
            <p:nvPr/>
          </p:nvSpPr>
          <p:spPr>
            <a:xfrm>
              <a:off x="869245" y="1591842"/>
              <a:ext cx="10453511" cy="3344804"/>
            </a:xfrm>
            <a:prstGeom prst="roundRect">
              <a:avLst>
                <a:gd name="adj" fmla="val 30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 name="任意形状 42"/>
            <p:cNvSpPr/>
            <p:nvPr/>
          </p:nvSpPr>
          <p:spPr>
            <a:xfrm>
              <a:off x="4508523" y="1580336"/>
              <a:ext cx="3173758" cy="454808"/>
            </a:xfrm>
            <a:custGeom>
              <a:avLst/>
              <a:gdLst>
                <a:gd name="connsiteX0" fmla="*/ 0 w 3081084"/>
                <a:gd name="connsiteY0" fmla="*/ 0 h 476367"/>
                <a:gd name="connsiteX1" fmla="*/ 3081084 w 3081084"/>
                <a:gd name="connsiteY1" fmla="*/ 0 h 476367"/>
                <a:gd name="connsiteX2" fmla="*/ 3067980 w 3081084"/>
                <a:gd name="connsiteY2" fmla="*/ 9799 h 476367"/>
                <a:gd name="connsiteX3" fmla="*/ 1540542 w 3081084"/>
                <a:gd name="connsiteY3" fmla="*/ 476367 h 476367"/>
                <a:gd name="connsiteX4" fmla="*/ 13105 w 3081084"/>
                <a:gd name="connsiteY4" fmla="*/ 9799 h 476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084" h="476367">
                  <a:moveTo>
                    <a:pt x="0" y="0"/>
                  </a:moveTo>
                  <a:lnTo>
                    <a:pt x="3081084" y="0"/>
                  </a:lnTo>
                  <a:lnTo>
                    <a:pt x="3067980" y="9799"/>
                  </a:lnTo>
                  <a:cubicBezTo>
                    <a:pt x="2631964" y="304366"/>
                    <a:pt x="2106340" y="476367"/>
                    <a:pt x="1540542" y="476367"/>
                  </a:cubicBezTo>
                  <a:cubicBezTo>
                    <a:pt x="974745" y="476367"/>
                    <a:pt x="449121" y="304366"/>
                    <a:pt x="13105" y="97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cxnSp>
          <p:nvCxnSpPr>
            <p:cNvPr id="6" name="直线连接符 69"/>
            <p:cNvCxnSpPr/>
            <p:nvPr/>
          </p:nvCxnSpPr>
          <p:spPr>
            <a:xfrm>
              <a:off x="2223911" y="2604488"/>
              <a:ext cx="8463844"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线连接符 69"/>
            <p:cNvCxnSpPr/>
            <p:nvPr/>
          </p:nvCxnSpPr>
          <p:spPr>
            <a:xfrm>
              <a:off x="2223911" y="3605721"/>
              <a:ext cx="8463844"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线连接符 69"/>
            <p:cNvCxnSpPr/>
            <p:nvPr/>
          </p:nvCxnSpPr>
          <p:spPr>
            <a:xfrm>
              <a:off x="2223911" y="4103732"/>
              <a:ext cx="8463844"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8"/>
          <p:cNvSpPr txBox="1"/>
          <p:nvPr/>
        </p:nvSpPr>
        <p:spPr>
          <a:xfrm>
            <a:off x="5421007" y="926332"/>
            <a:ext cx="1394279" cy="400110"/>
          </a:xfrm>
          <a:prstGeom prst="rect">
            <a:avLst/>
          </a:prstGeom>
          <a:noFill/>
        </p:spPr>
        <p:txBody>
          <a:bodyPr wrap="square" lIns="0" tIns="0" rIns="0" bIns="0" rtlCol="0" anchor="ctr">
            <a:spAutoFit/>
          </a:bodyPr>
          <a:lstStyle/>
          <a:p>
            <a:pPr algn="dist"/>
            <a:r>
              <a:rPr lang="zh-CN" altLang="en-US" sz="2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内容索引</a:t>
            </a:r>
            <a:endParaRPr lang="zh-CN" altLang="en-US" sz="2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3" name="直线连接符 69"/>
          <p:cNvCxnSpPr/>
          <p:nvPr/>
        </p:nvCxnSpPr>
        <p:spPr>
          <a:xfrm>
            <a:off x="2206774" y="5214874"/>
            <a:ext cx="8462742"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线连接符 69"/>
          <p:cNvCxnSpPr/>
          <p:nvPr/>
        </p:nvCxnSpPr>
        <p:spPr>
          <a:xfrm>
            <a:off x="2206774" y="3069754"/>
            <a:ext cx="8462742"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文本框 19">
            <a:hlinkClick r:id="rId3" action="ppaction://hlinksldjump"/>
          </p:cNvPr>
          <p:cNvSpPr txBox="1"/>
          <p:nvPr/>
        </p:nvSpPr>
        <p:spPr>
          <a:xfrm>
            <a:off x="2206774" y="1802185"/>
            <a:ext cx="7429168" cy="492443"/>
          </a:xfrm>
          <a:prstGeom prst="rect">
            <a:avLst/>
          </a:prstGeom>
          <a:noFill/>
        </p:spPr>
        <p:txBody>
          <a:bodyPr wrap="square" rtlCol="0">
            <a:spAutoFit/>
          </a:bodyPr>
          <a:lstStyle/>
          <a:p>
            <a:r>
              <a:rPr lang="zh-CN" altLang="zh-CN" sz="2600" kern="100" dirty="0">
                <a:latin typeface="+mj-ea"/>
                <a:ea typeface="+mj-ea"/>
                <a:cs typeface="Times New Roman" panose="02020603050405020304" pitchFamily="18" charset="0"/>
              </a:rPr>
              <a:t>一、培养基的配制</a:t>
            </a:r>
          </a:p>
        </p:txBody>
      </p:sp>
      <p:sp>
        <p:nvSpPr>
          <p:cNvPr id="21" name="文本框 20">
            <a:hlinkClick r:id="rId4" action="ppaction://hlinksldjump"/>
          </p:cNvPr>
          <p:cNvSpPr txBox="1"/>
          <p:nvPr/>
        </p:nvSpPr>
        <p:spPr>
          <a:xfrm>
            <a:off x="2206774" y="2565698"/>
            <a:ext cx="7429168" cy="492443"/>
          </a:xfrm>
          <a:prstGeom prst="rect">
            <a:avLst/>
          </a:prstGeom>
          <a:noFill/>
        </p:spPr>
        <p:txBody>
          <a:bodyPr wrap="square" rtlCol="0">
            <a:spAutoFit/>
          </a:bodyPr>
          <a:lstStyle/>
          <a:p>
            <a:r>
              <a:rPr lang="zh-CN" altLang="zh-CN" sz="2600" kern="100" dirty="0">
                <a:latin typeface="+mj-ea"/>
                <a:ea typeface="+mj-ea"/>
                <a:cs typeface="Times New Roman" panose="02020603050405020304" pitchFamily="18" charset="0"/>
              </a:rPr>
              <a:t>二、无菌技术</a:t>
            </a:r>
          </a:p>
        </p:txBody>
      </p:sp>
      <p:sp>
        <p:nvSpPr>
          <p:cNvPr id="22" name="文本框 21">
            <a:hlinkClick r:id="rId5" action="ppaction://hlinksldjump"/>
          </p:cNvPr>
          <p:cNvSpPr txBox="1"/>
          <p:nvPr/>
        </p:nvSpPr>
        <p:spPr>
          <a:xfrm>
            <a:off x="2206774" y="3295303"/>
            <a:ext cx="7429168" cy="492443"/>
          </a:xfrm>
          <a:prstGeom prst="rect">
            <a:avLst/>
          </a:prstGeom>
          <a:noFill/>
        </p:spPr>
        <p:txBody>
          <a:bodyPr wrap="square" rtlCol="0">
            <a:spAutoFit/>
          </a:bodyPr>
          <a:lstStyle/>
          <a:p>
            <a:r>
              <a:rPr lang="zh-CN" altLang="zh-CN" sz="2600" kern="100" dirty="0">
                <a:latin typeface="+mj-ea"/>
                <a:ea typeface="+mj-ea"/>
                <a:cs typeface="Times New Roman" panose="02020603050405020304" pitchFamily="18" charset="0"/>
              </a:rPr>
              <a:t>三、微生物的纯培养</a:t>
            </a:r>
          </a:p>
        </p:txBody>
      </p:sp>
      <p:sp>
        <p:nvSpPr>
          <p:cNvPr id="25" name="文本框 24">
            <a:hlinkClick r:id="rId6" action="ppaction://hlinksldjump"/>
          </p:cNvPr>
          <p:cNvSpPr txBox="1"/>
          <p:nvPr/>
        </p:nvSpPr>
        <p:spPr>
          <a:xfrm>
            <a:off x="2907804" y="4033129"/>
            <a:ext cx="1549905" cy="461665"/>
          </a:xfrm>
          <a:prstGeom prst="rect">
            <a:avLst/>
          </a:prstGeom>
          <a:noFill/>
          <a:ln>
            <a:noFill/>
          </a:ln>
        </p:spPr>
        <p:txBody>
          <a:bodyPr wrap="square" rtlCol="0">
            <a:spAutoFit/>
          </a:bodyPr>
          <a:lstStyle/>
          <a:p>
            <a:pPr defTabSz="914400">
              <a:spcBef>
                <a:spcPct val="0"/>
              </a:spcBef>
            </a:pPr>
            <a:r>
              <a:rPr lang="zh-CN" altLang="en-US" dirty="0">
                <a:solidFill>
                  <a:srgbClr val="818E5B"/>
                </a:solidFill>
                <a:latin typeface="微软雅黑" panose="020B0503020204020204" pitchFamily="34" charset="-122"/>
                <a:ea typeface="微软雅黑" panose="020B0503020204020204" pitchFamily="34" charset="-122"/>
              </a:rPr>
              <a:t>网络构建</a:t>
            </a:r>
            <a:endParaRPr lang="en-US" altLang="zh-CN" dirty="0">
              <a:solidFill>
                <a:srgbClr val="818E5B"/>
              </a:solidFill>
              <a:latin typeface="微软雅黑" panose="020B0503020204020204" pitchFamily="34" charset="-122"/>
              <a:ea typeface="微软雅黑" panose="020B0503020204020204" pitchFamily="34" charset="-122"/>
            </a:endParaRPr>
          </a:p>
        </p:txBody>
      </p:sp>
      <p:sp>
        <p:nvSpPr>
          <p:cNvPr id="26" name="文本框 25">
            <a:hlinkClick r:id="rId7" action="ppaction://hlinksldjump"/>
          </p:cNvPr>
          <p:cNvSpPr txBox="1"/>
          <p:nvPr/>
        </p:nvSpPr>
        <p:spPr>
          <a:xfrm>
            <a:off x="2907804" y="4753209"/>
            <a:ext cx="1944216" cy="461665"/>
          </a:xfrm>
          <a:prstGeom prst="rect">
            <a:avLst/>
          </a:prstGeom>
          <a:noFill/>
          <a:ln>
            <a:noFill/>
          </a:ln>
        </p:spPr>
        <p:txBody>
          <a:bodyPr wrap="square" rtlCol="0">
            <a:spAutoFit/>
          </a:bodyPr>
          <a:lstStyle/>
          <a:p>
            <a:pPr defTabSz="914400">
              <a:spcBef>
                <a:spcPct val="0"/>
              </a:spcBef>
            </a:pPr>
            <a:r>
              <a:rPr lang="zh-CN" altLang="en-US" dirty="0">
                <a:solidFill>
                  <a:srgbClr val="818E5B"/>
                </a:solidFill>
                <a:latin typeface="微软雅黑" panose="020B0503020204020204" pitchFamily="34" charset="-122"/>
                <a:ea typeface="微软雅黑" panose="020B0503020204020204" pitchFamily="34" charset="-122"/>
              </a:rPr>
              <a:t>课时对点练</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854788297"/>
              </p:ext>
            </p:extLst>
          </p:nvPr>
        </p:nvGraphicFramePr>
        <p:xfrm>
          <a:off x="550590" y="165684"/>
          <a:ext cx="11089233" cy="6537960"/>
        </p:xfrm>
        <a:graphic>
          <a:graphicData uri="http://schemas.openxmlformats.org/drawingml/2006/table">
            <a:tbl>
              <a:tblPr/>
              <a:tblGrid>
                <a:gridCol w="576064"/>
                <a:gridCol w="2232248"/>
                <a:gridCol w="4104456"/>
                <a:gridCol w="4176465"/>
              </a:tblGrid>
              <a:tr h="0">
                <a:tc>
                  <a:txBody>
                    <a:bodyPr/>
                    <a:lstStyle/>
                    <a:p>
                      <a:pPr algn="ctr">
                        <a:lnSpc>
                          <a:spcPct val="150000"/>
                        </a:lnSpc>
                        <a:spcAft>
                          <a:spcPts val="0"/>
                        </a:spcAft>
                      </a:pPr>
                      <a:r>
                        <a:rPr lang="zh-CN" sz="2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消毒</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化学药剂消毒</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用体积分数为</a:t>
                      </a:r>
                      <a:r>
                        <a:rPr lang="en-US" sz="2600" kern="100" dirty="0">
                          <a:effectLst/>
                          <a:latin typeface="Times New Roman" panose="02020603050405020304" pitchFamily="18" charset="0"/>
                          <a:ea typeface="方正中等线简体" panose="03000509000000000000" pitchFamily="65" charset="-122"/>
                          <a:cs typeface="Courier New" panose="02070309020205020404" pitchFamily="49" charset="0"/>
                        </a:rPr>
                        <a:t>70%</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dirty="0">
                          <a:effectLst/>
                          <a:latin typeface="Times New Roman" panose="02020603050405020304" pitchFamily="18" charset="0"/>
                          <a:ea typeface="方正中等线简体" panose="03000509000000000000" pitchFamily="65" charset="-122"/>
                          <a:cs typeface="Courier New" panose="02070309020205020404" pitchFamily="49" charset="0"/>
                        </a:rPr>
                        <a:t>75%</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的酒精、碘酒</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皮肤、伤口、动植物组织表面消毒、空气、手术器械、塑料或玻璃器皿</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3">
                  <a:txBody>
                    <a:bodyPr/>
                    <a:lstStyle/>
                    <a:p>
                      <a:pPr algn="ctr">
                        <a:lnSpc>
                          <a:spcPct val="150000"/>
                        </a:lnSpc>
                        <a:spcAft>
                          <a:spcPts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灭菌</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灼烧灭菌</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直接在酒精灯火焰的充分燃烧层灼烧</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涂布器、接种环、接种针或其他金属用具、试管口或瓶口等</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ctr">
                        <a:lnSpc>
                          <a:spcPct val="15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干热灭菌</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600" kern="100" spc="-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干热灭菌箱中，</a:t>
                      </a:r>
                      <a:r>
                        <a:rPr lang="en-US" sz="2600" kern="100" spc="-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160</a:t>
                      </a:r>
                      <a:r>
                        <a:rPr lang="zh-CN" sz="2600" kern="100" spc="-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spc="-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170 </a:t>
                      </a:r>
                      <a:r>
                        <a:rPr lang="en-US" sz="2600" kern="100" spc="-100" baseline="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的热空气中维持</a:t>
                      </a:r>
                      <a:r>
                        <a:rPr lang="en-US" sz="2600" kern="10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dirty="0">
                          <a:effectLst/>
                          <a:latin typeface="Times New Roman" panose="02020603050405020304" pitchFamily="18" charset="0"/>
                          <a:ea typeface="方正中等线简体" panose="03000509000000000000" pitchFamily="65" charset="-122"/>
                          <a:cs typeface="Courier New" panose="02070309020205020404" pitchFamily="49" charset="0"/>
                        </a:rPr>
                        <a:t>3 h</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耐高温的、需要保持干燥的物品，如玻璃器皿、金属用具等</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ctr">
                        <a:lnSpc>
                          <a:spcPct val="15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高压蒸汽灭菌</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6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湿热灭菌</a:t>
                      </a:r>
                      <a:r>
                        <a:rPr lang="en-US" sz="26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sz="2600" kern="100" dirty="0">
                          <a:effectLst/>
                          <a:latin typeface="Times New Roman" panose="02020603050405020304" pitchFamily="18" charset="0"/>
                          <a:ea typeface="方正中等线简体" panose="03000509000000000000" pitchFamily="65" charset="-122"/>
                          <a:cs typeface="Courier New" panose="02070309020205020404" pitchFamily="49" charset="0"/>
                        </a:rPr>
                        <a:t>100 </a:t>
                      </a:r>
                      <a:r>
                        <a:rPr lang="en-US" sz="2600"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kPa</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dirty="0">
                          <a:effectLst/>
                          <a:latin typeface="Times New Roman" panose="02020603050405020304" pitchFamily="18" charset="0"/>
                          <a:ea typeface="方正中等线简体" panose="03000509000000000000" pitchFamily="65" charset="-122"/>
                          <a:cs typeface="Courier New" panose="02070309020205020404" pitchFamily="49" charset="0"/>
                        </a:rPr>
                        <a:t>121 </a:t>
                      </a:r>
                      <a:r>
                        <a:rPr lang="en-US" sz="26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的条件下，维持</a:t>
                      </a:r>
                      <a:r>
                        <a:rPr lang="en-US" sz="2600" kern="100" dirty="0">
                          <a:effectLst/>
                          <a:latin typeface="Times New Roman" panose="02020603050405020304" pitchFamily="18" charset="0"/>
                          <a:ea typeface="方正中等线简体" panose="03000509000000000000" pitchFamily="65" charset="-122"/>
                          <a:cs typeface="Courier New" panose="02070309020205020404" pitchFamily="49" charset="0"/>
                        </a:rPr>
                        <a:t>15</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dirty="0">
                          <a:effectLst/>
                          <a:latin typeface="Times New Roman" panose="02020603050405020304" pitchFamily="18" charset="0"/>
                          <a:ea typeface="方正中等线简体" panose="03000509000000000000" pitchFamily="65" charset="-122"/>
                          <a:cs typeface="Courier New" panose="02070309020205020404" pitchFamily="49" charset="0"/>
                        </a:rPr>
                        <a:t>30 min</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ct val="15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培养基等</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52404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8084" y="1114356"/>
            <a:ext cx="11279856" cy="260347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无菌技术的三个主要注意点</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实验前应对操作空间、操作人员消毒，对所用器具和培养基灭菌。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实验进行时需在酒精灯火焰周围无菌区操作。</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避免已杀菌处理的材料再次污染。</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8084" y="765498"/>
            <a:ext cx="11279856" cy="5188793"/>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芽孢和孢子</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芽孢：有些细菌在一定的条件下，细胞里面形成一个椭圆形的休眠体</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不是繁殖体</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，叫作芽孢。芽孢的壁很厚，对干旱、低温、高温等恶劣的环境有很强的抵抗力。例如，有的细菌的芽孢煮沸</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小时以后才死亡。芽孢又小又轻，可以随风飘散。当环境适宜</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如温度、水分适宜</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的时候，芽孢又可以萌发，形成一个细菌。</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孢子：细菌、原生动物、真菌和植物等产生的一种有繁殖或休眠作用的生殖细胞。孢子的特点是能直接长成新个体。</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576842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5701" y="1117402"/>
            <a:ext cx="11299010" cy="3896131"/>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下列有关无菌技术的说法，正确的是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无菌技术的关键是杀灭实验室中的所有的微生物</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培养微生物的试剂和器具都要进行湿热灭菌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经巴氏消毒法处理的食品因微生物未被彻底消灭，不能在常温下</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长期</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保存</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无菌技术中，若处理对象为液体，则只能消毒，不能灭菌</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59284" y="170270"/>
            <a:ext cx="1696710" cy="523220"/>
          </a:xfrm>
          <a:prstGeom prst="rect">
            <a:avLst/>
          </a:prstGeom>
        </p:spPr>
        <p:txBody>
          <a:bodyPr wrap="square">
            <a:spAutoFit/>
          </a:bodyPr>
          <a:lstStyle/>
          <a:p>
            <a:pPr>
              <a:defRPr/>
            </a:pPr>
            <a:r>
              <a:rPr lang="zh-CN" altLang="en-US" sz="2800" b="1" kern="100" dirty="0">
                <a:solidFill>
                  <a:schemeClr val="bg1"/>
                </a:solidFill>
                <a:latin typeface="Times New Roman" panose="02020603050405020304"/>
                <a:ea typeface="+mj-ea"/>
                <a:cs typeface="Times New Roman" panose="02020603050405020304"/>
              </a:rPr>
              <a:t>典题应用</a:t>
            </a:r>
            <a:endParaRPr lang="zh-CN" altLang="zh-CN" sz="2800" b="1" kern="100" dirty="0">
              <a:solidFill>
                <a:schemeClr val="bg1"/>
              </a:solidFill>
              <a:latin typeface="Times New Roman" panose="02020603050405020304"/>
              <a:ea typeface="+mj-ea"/>
              <a:cs typeface="Times New Roman" panose="02020603050405020304"/>
            </a:endParaRPr>
          </a:p>
        </p:txBody>
      </p:sp>
      <p:sp>
        <p:nvSpPr>
          <p:cNvPr id="6" name="流程图: 过程 5"/>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20"/>
          <p:cNvSpPr txBox="1"/>
          <p:nvPr/>
        </p:nvSpPr>
        <p:spPr>
          <a:xfrm>
            <a:off x="310896" y="2997746"/>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3499" y="1466528"/>
            <a:ext cx="11248331" cy="2035274"/>
            <a:chOff x="459284" y="992904"/>
            <a:chExt cx="11248331" cy="2035274"/>
          </a:xfrm>
        </p:grpSpPr>
        <p:sp>
          <p:nvSpPr>
            <p:cNvPr id="6" name="圆角矩形 5"/>
            <p:cNvSpPr/>
            <p:nvPr/>
          </p:nvSpPr>
          <p:spPr>
            <a:xfrm>
              <a:off x="459284" y="1094413"/>
              <a:ext cx="11248331" cy="1933765"/>
            </a:xfrm>
            <a:prstGeom prst="roundRect">
              <a:avLst>
                <a:gd name="adj" fmla="val 8066"/>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panose="020B0604020202020204"/>
                <a:ea typeface="微软雅黑" panose="020B0503020204020204" pitchFamily="34" charset="-122"/>
              </a:endParaRPr>
            </a:p>
          </p:txBody>
        </p:sp>
        <p:cxnSp>
          <p:nvCxnSpPr>
            <p:cNvPr id="7" name="直接连接符 6"/>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8" name="文本框 7"/>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3" name="矩形 2"/>
          <p:cNvSpPr/>
          <p:nvPr/>
        </p:nvSpPr>
        <p:spPr>
          <a:xfrm>
            <a:off x="670358" y="1771753"/>
            <a:ext cx="10858127"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无菌技术的关键是防止杂菌的污染，</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无菌</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技术中，若处理对象为液体，可以用湿热灭菌法灭菌，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5701" y="981522"/>
            <a:ext cx="11299010" cy="3896131"/>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培养基、培养皿、接种针、实验操作者的双手、空气、牛奶所采用的灭菌或消毒方法依次是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化学消毒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灼烧灭菌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干热灭菌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紫外线消毒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⑤</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湿热灭菌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⑥</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巴氏消毒法</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⑤③②①④⑥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⑤③②⑥④①</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⑤⑥②③④①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③④②①⑥⑤</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TextBox 20"/>
          <p:cNvSpPr txBox="1"/>
          <p:nvPr/>
        </p:nvSpPr>
        <p:spPr>
          <a:xfrm>
            <a:off x="301782" y="3565423"/>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59284" y="981522"/>
            <a:ext cx="11248331" cy="3888432"/>
            <a:chOff x="459284" y="992904"/>
            <a:chExt cx="11248331" cy="3888432"/>
          </a:xfrm>
        </p:grpSpPr>
        <p:sp>
          <p:nvSpPr>
            <p:cNvPr id="6" name="圆角矩形 5"/>
            <p:cNvSpPr/>
            <p:nvPr/>
          </p:nvSpPr>
          <p:spPr>
            <a:xfrm>
              <a:off x="459284" y="1094413"/>
              <a:ext cx="11248331" cy="3786923"/>
            </a:xfrm>
            <a:prstGeom prst="roundRect">
              <a:avLst>
                <a:gd name="adj" fmla="val 3578"/>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panose="020B0604020202020204"/>
                <a:ea typeface="微软雅黑" panose="020B0503020204020204" pitchFamily="34" charset="-122"/>
              </a:endParaRPr>
            </a:p>
          </p:txBody>
        </p:sp>
        <p:cxnSp>
          <p:nvCxnSpPr>
            <p:cNvPr id="7" name="直接连接符 6"/>
            <p:cNvCxnSpPr/>
            <p:nvPr/>
          </p:nvCxnSpPr>
          <p:spPr>
            <a:xfrm>
              <a:off x="920410" y="1093451"/>
              <a:ext cx="633670" cy="0"/>
            </a:xfrm>
            <a:prstGeom prst="line">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8" name="文本框 7"/>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3" name="矩形 2"/>
          <p:cNvSpPr/>
          <p:nvPr/>
        </p:nvSpPr>
        <p:spPr>
          <a:xfrm>
            <a:off x="666143" y="1358492"/>
            <a:ext cx="10858127" cy="3242170"/>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实验操作者的双手可用化学药剂进行消毒，如用酒精擦拭双手；接种针可用灼烧灭菌达到迅速彻底的灭菌效果；培养皿能耐高温，需用干热灭菌；空气可用紫外线消毒；培养基可采用湿热灭菌；巴氏消毒法用于牛奶及其制品的消毒，基本不会破坏其营养成分。综上依次对应的是</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⑤③②①④⑥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图片 3">
            <a:hlinkClick r:id="rId2" action="ppaction://hlinksldjump"/>
          </p:cNvPr>
          <p:cNvPicPr>
            <a:picLocks noChangeAspect="1"/>
          </p:cNvPicPr>
          <p:nvPr/>
        </p:nvPicPr>
        <p:blipFill rotWithShape="1">
          <a:blip r:embed="rId3"/>
          <a:srcRect l="9284" t="12906" r="11659" b="24196"/>
          <a:stretch>
            <a:fillRect/>
          </a:stretch>
        </p:blipFill>
        <p:spPr>
          <a:xfrm>
            <a:off x="11484976" y="6490073"/>
            <a:ext cx="705437" cy="369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p:cNvPicPr>
          <p:nvPr/>
        </p:nvPicPr>
        <p:blipFill>
          <a:blip r:embed="rId3">
            <a:extLst>
              <a:ext uri="{28A0092B-C50C-407E-A947-70E740481C1C}">
                <a14:useLocalDpi xmlns:a14="http://schemas.microsoft.com/office/drawing/2010/main" val="0"/>
              </a:ext>
            </a:extLst>
          </a:blip>
          <a:stretch>
            <a:fillRect/>
          </a:stretch>
        </p:blipFill>
        <p:spPr>
          <a:xfrm>
            <a:off x="0" y="794"/>
            <a:ext cx="12190413" cy="6858000"/>
          </a:xfrm>
          <a:prstGeom prst="rect">
            <a:avLst/>
          </a:prstGeom>
        </p:spPr>
      </p:pic>
      <p:sp>
        <p:nvSpPr>
          <p:cNvPr id="9" name="矩形 8"/>
          <p:cNvSpPr/>
          <p:nvPr/>
        </p:nvSpPr>
        <p:spPr>
          <a:xfrm>
            <a:off x="759870" y="1413570"/>
            <a:ext cx="10670673" cy="254292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10"/>
          <p:cNvSpPr txBox="1"/>
          <p:nvPr/>
        </p:nvSpPr>
        <p:spPr>
          <a:xfrm>
            <a:off x="1186976" y="2182524"/>
            <a:ext cx="9816461" cy="1005019"/>
          </a:xfrm>
          <a:prstGeom prst="rect">
            <a:avLst/>
          </a:prstGeom>
          <a:noFill/>
        </p:spPr>
        <p:txBody>
          <a:bodyPr wrap="square" rtlCol="0">
            <a:spAutoFit/>
          </a:bodyPr>
          <a:lstStyle/>
          <a:p>
            <a:pPr algn="ctr">
              <a:lnSpc>
                <a:spcPct val="120000"/>
              </a:lnSpc>
              <a:tabLst>
                <a:tab pos="1343025" algn="l"/>
              </a:tabLst>
            </a:pPr>
            <a:r>
              <a:rPr lang="zh-CN" altLang="zh-CN" sz="5400" b="1" dirty="0">
                <a:latin typeface="微软雅黑" panose="020B0503020204020204" pitchFamily="34" charset="-122"/>
                <a:ea typeface="微软雅黑" panose="020B0503020204020204" pitchFamily="34" charset="-122"/>
                <a:cs typeface="+mn-ea"/>
              </a:rPr>
              <a:t>三、微生物的纯培养</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1637" y="1401951"/>
            <a:ext cx="11187139" cy="2677656"/>
          </a:xfrm>
          <a:prstGeom prst="rect">
            <a:avLst/>
          </a:prstGeom>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概念：</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由单一个体繁殖所获得的微生物群体</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称为</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获得纯培养物的过程</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就是</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步骤：</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微生物的纯培养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包括</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和</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等</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步骤。</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8470712" y="1521961"/>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纯培养物</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59284" y="170270"/>
            <a:ext cx="1706235" cy="523220"/>
          </a:xfrm>
          <a:prstGeom prst="rect">
            <a:avLst/>
          </a:prstGeom>
        </p:spPr>
        <p:txBody>
          <a:bodyPr wrap="square">
            <a:spAutoFit/>
          </a:bodyPr>
          <a:lstStyle/>
          <a:p>
            <a:pPr>
              <a:defRPr/>
            </a:pPr>
            <a:r>
              <a:rPr lang="zh-CN" altLang="en-US" sz="2800" b="1" kern="100" dirty="0" smtClean="0">
                <a:solidFill>
                  <a:schemeClr val="bg1"/>
                </a:solidFill>
                <a:latin typeface="Times New Roman" panose="02020603050405020304"/>
                <a:ea typeface="+mj-ea"/>
                <a:cs typeface="Times New Roman" panose="02020603050405020304"/>
              </a:rPr>
              <a:t>教材梳理</a:t>
            </a:r>
            <a:endParaRPr lang="zh-CN" altLang="zh-CN" sz="2000" kern="100" dirty="0">
              <a:solidFill>
                <a:srgbClr val="7F7F7F"/>
              </a:solidFill>
              <a:latin typeface="Times New Roman" panose="02020603050405020304"/>
              <a:ea typeface="+mj-ea"/>
              <a:cs typeface="Times New Roman" panose="02020603050405020304"/>
            </a:endParaRPr>
          </a:p>
        </p:txBody>
      </p:sp>
      <p:sp>
        <p:nvSpPr>
          <p:cNvPr id="11" name="流程图: 过程 10"/>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574926" y="2133650"/>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纯培养</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3" name="矩形 12"/>
          <p:cNvSpPr/>
          <p:nvPr/>
        </p:nvSpPr>
        <p:spPr>
          <a:xfrm>
            <a:off x="5242985" y="2817347"/>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配制培养基</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0" name="矩形 19"/>
          <p:cNvSpPr/>
          <p:nvPr/>
        </p:nvSpPr>
        <p:spPr>
          <a:xfrm>
            <a:off x="7642999" y="284109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灭菌</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1" name="矩形 20"/>
          <p:cNvSpPr/>
          <p:nvPr/>
        </p:nvSpPr>
        <p:spPr>
          <a:xfrm>
            <a:off x="8928026" y="2829980"/>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接种</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2" name="矩形 21"/>
          <p:cNvSpPr/>
          <p:nvPr/>
        </p:nvSpPr>
        <p:spPr>
          <a:xfrm>
            <a:off x="10270913" y="2829980"/>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分离</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4" name="矩形 23"/>
          <p:cNvSpPr/>
          <p:nvPr/>
        </p:nvSpPr>
        <p:spPr>
          <a:xfrm>
            <a:off x="694606" y="345354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培养</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20" grpId="0"/>
      <p:bldP spid="21" grpId="0"/>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9206" y="1341562"/>
            <a:ext cx="11412000" cy="2031325"/>
          </a:xfrm>
          <a:prstGeom prst="rect">
            <a:avLst/>
          </a:prstGeom>
        </p:spPr>
        <p:txBody>
          <a:bodyPr wrap="square">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倒平板后，待平板冷凝之后需将其</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倒置</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若皿盖和皿底之间溅上培养基，这个培养基不可再</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培养微生物的温度因菌种不同而稍有</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差异</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7103318" y="1413570"/>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9" name="矩形 8"/>
          <p:cNvSpPr/>
          <p:nvPr/>
        </p:nvSpPr>
        <p:spPr>
          <a:xfrm>
            <a:off x="9227175" y="2085392"/>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2" name="任意形状 6"/>
          <p:cNvSpPr/>
          <p:nvPr/>
        </p:nvSpPr>
        <p:spPr>
          <a:xfrm>
            <a:off x="2903036" y="-4990"/>
            <a:ext cx="6385930"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508A5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标题 2"/>
          <p:cNvSpPr txBox="1"/>
          <p:nvPr/>
        </p:nvSpPr>
        <p:spPr>
          <a:xfrm>
            <a:off x="5231904" y="138524"/>
            <a:ext cx="1502847" cy="4415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b="1" dirty="0">
                <a:solidFill>
                  <a:schemeClr val="bg1"/>
                </a:solidFill>
              </a:rPr>
              <a:t>判断正误</a:t>
            </a:r>
          </a:p>
        </p:txBody>
      </p:sp>
      <p:sp>
        <p:nvSpPr>
          <p:cNvPr id="13" name="矩形 12"/>
          <p:cNvSpPr/>
          <p:nvPr/>
        </p:nvSpPr>
        <p:spPr>
          <a:xfrm>
            <a:off x="7463358" y="2709714"/>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p:cNvPicPr>
          <p:nvPr/>
        </p:nvPicPr>
        <p:blipFill>
          <a:blip r:embed="rId3">
            <a:extLst>
              <a:ext uri="{28A0092B-C50C-407E-A947-70E740481C1C}">
                <a14:useLocalDpi xmlns:a14="http://schemas.microsoft.com/office/drawing/2010/main" val="0"/>
              </a:ext>
            </a:extLst>
          </a:blip>
          <a:stretch>
            <a:fillRect/>
          </a:stretch>
        </p:blipFill>
        <p:spPr>
          <a:xfrm>
            <a:off x="0" y="794"/>
            <a:ext cx="12190413" cy="6858000"/>
          </a:xfrm>
          <a:prstGeom prst="rect">
            <a:avLst/>
          </a:prstGeom>
        </p:spPr>
      </p:pic>
      <p:sp>
        <p:nvSpPr>
          <p:cNvPr id="7" name="矩形 6"/>
          <p:cNvSpPr/>
          <p:nvPr/>
        </p:nvSpPr>
        <p:spPr>
          <a:xfrm>
            <a:off x="759870" y="1413570"/>
            <a:ext cx="10670673" cy="254292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780296" y="2186608"/>
            <a:ext cx="10629821" cy="923330"/>
          </a:xfrm>
          <a:prstGeom prst="rect">
            <a:avLst/>
          </a:prstGeom>
          <a:noFill/>
        </p:spPr>
        <p:txBody>
          <a:bodyPr wrap="square" rtlCol="0">
            <a:spAutoFit/>
          </a:bodyPr>
          <a:lstStyle/>
          <a:p>
            <a:pPr algn="ctr"/>
            <a:r>
              <a:rPr lang="zh-CN" altLang="zh-CN" sz="5400" b="1" kern="100" dirty="0">
                <a:latin typeface="Times New Roman" panose="02020603050405020304" pitchFamily="18" charset="0"/>
                <a:ea typeface="微软雅黑" panose="020B0503020204020204" pitchFamily="34" charset="-122"/>
                <a:cs typeface="Times New Roman" panose="02020603050405020304" pitchFamily="18" charset="0"/>
              </a:rPr>
              <a:t>一、培养基的配制</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2146" y="1166652"/>
            <a:ext cx="11526120" cy="4616648"/>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酵母菌的纯培养</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原理：微生物群分散或稀释成单个细胞，单个细胞繁殖成单个菌落。</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菌落：分散的微生物在适宜的固体培养基表面或内部可以繁殖形成肉眼可见的、有一定形态结构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这就是菌落。</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采用</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法和</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法</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将单个微生物分散在固体培养基上，之后经培养得到的单菌落一般是由单个微生物繁殖形成的纯培养物。</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59284" y="170270"/>
            <a:ext cx="1696710" cy="523220"/>
          </a:xfrm>
          <a:prstGeom prst="rect">
            <a:avLst/>
          </a:prstGeom>
        </p:spPr>
        <p:txBody>
          <a:bodyPr wrap="square">
            <a:spAutoFit/>
          </a:bodyPr>
          <a:lstStyle/>
          <a:p>
            <a:pPr>
              <a:defRPr/>
            </a:pPr>
            <a:r>
              <a:rPr lang="zh-CN" altLang="en-US" sz="2800" b="1" kern="100" dirty="0">
                <a:solidFill>
                  <a:schemeClr val="bg1"/>
                </a:solidFill>
                <a:latin typeface="Times New Roman" panose="02020603050405020304"/>
                <a:ea typeface="+mj-ea"/>
                <a:cs typeface="Times New Roman" panose="02020603050405020304"/>
              </a:rPr>
              <a:t>核心探讨</a:t>
            </a:r>
            <a:endParaRPr lang="zh-CN" altLang="zh-CN" sz="2800" b="1" kern="100" dirty="0">
              <a:solidFill>
                <a:schemeClr val="bg1"/>
              </a:solidFill>
              <a:latin typeface="Times New Roman" panose="02020603050405020304"/>
              <a:ea typeface="+mj-ea"/>
              <a:cs typeface="Times New Roman" panose="02020603050405020304"/>
            </a:endParaRPr>
          </a:p>
        </p:txBody>
      </p:sp>
      <p:sp>
        <p:nvSpPr>
          <p:cNvPr id="6" name="流程图: 过程 5"/>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727054" y="3225645"/>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子细胞群体</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2926854" y="3838092"/>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平板划线</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5303118" y="3873717"/>
            <a:ext cx="2339102"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稀释涂布平板</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linds(horizontal)">
                                      <p:cBhvr>
                                        <p:cTn id="1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1637" y="117426"/>
            <a:ext cx="11187139" cy="6664581"/>
          </a:xfrm>
          <a:prstGeom prst="rect">
            <a:avLst/>
          </a:prstGeom>
        </p:spPr>
        <p:txBody>
          <a:bodyPr wrap="square">
            <a:spAutoFit/>
          </a:bodyPr>
          <a:lstStyle/>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步骤</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制备培养基</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配制培养基</a:t>
            </a:r>
            <a:r>
              <a:rPr lang="en-US" altLang="zh-CN" sz="2800" kern="100" spc="-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灭菌</a:t>
            </a:r>
            <a:r>
              <a:rPr lang="en-US" altLang="zh-CN" sz="2800" kern="100" spc="-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倒平板。</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倒平板注意事项：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温度：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左右；</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操作：在酒精灯火焰附近；</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冷凝后平板倒置。</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接种和分离酵母菌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通过接种环在固体培养基表面连续划线的操作，将聚集的菌种</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逐步</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a:t>
            </a:r>
          </a:p>
          <a:p>
            <a:pPr algn="just">
              <a:lnSpc>
                <a:spcPct val="14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培养基的表面。经数次划线后培养，可以分离得到单菌落。</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培养酵母菌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完成平板划线后，待菌液被培养基吸收，将接种后的平板和一个未接种的平板倒置，放入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28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左右的恒温培养箱中培养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48 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10919742" y="3813584"/>
            <a:ext cx="543739" cy="523220"/>
          </a:xfrm>
          <a:prstGeom prst="rect">
            <a:avLst/>
          </a:prstGeom>
        </p:spPr>
        <p:txBody>
          <a:bodyPr wrap="none">
            <a:spAutoFit/>
          </a:bodyPr>
          <a:lstStyle/>
          <a:p>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稀</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610723" y="4414156"/>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释分散</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linds(horizontal)">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1637" y="523512"/>
            <a:ext cx="11187139" cy="1957139"/>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请思考以下问题：</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培养基灭菌后，需要冷却到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左右时，才能用来倒平板。可用什么办法来估计培养基的温度？</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501637" y="2458065"/>
            <a:ext cx="11187139" cy="1284006"/>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dirty="0">
                <a:latin typeface="Times New Roman" panose="02020603050405020304" pitchFamily="18" charset="0"/>
                <a:cs typeface="Times New Roman" panose="02020603050405020304" pitchFamily="18" charset="0"/>
              </a:rPr>
              <a:t>　可以用手触摸盛有培养基的锥形瓶，感觉温度下降到刚刚不烫手即可。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501637" y="3749679"/>
            <a:ext cx="11187139"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平板冷凝后，为什么要将平板倒置？</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501637" y="4509914"/>
            <a:ext cx="11187139" cy="1284006"/>
          </a:xfrm>
          <a:prstGeom prst="rect">
            <a:avLst/>
          </a:prstGeom>
        </p:spPr>
        <p:txBody>
          <a:bodyPr wrap="square">
            <a:spAutoFit/>
          </a:bodyPr>
          <a:lstStyle/>
          <a:p>
            <a:pPr algn="just">
              <a:lnSpc>
                <a:spcPct val="150000"/>
              </a:lnSpc>
              <a:spcAft>
                <a:spcPts val="0"/>
              </a:spcAf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cs typeface="Times New Roman" panose="02020603050405020304" pitchFamily="18" charset="0"/>
              </a:rPr>
              <a:t>既可以防止水分过快蒸发，又可以防止皿盖上的水珠落入培养基，造成污染。</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1637" y="821130"/>
            <a:ext cx="11187139"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下列接种过程正确的顺序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5303118" y="775084"/>
            <a:ext cx="3505337" cy="738664"/>
          </a:xfrm>
          <a:prstGeom prst="rect">
            <a:avLst/>
          </a:prstGeom>
        </p:spPr>
        <p:txBody>
          <a:bodyPr wrap="square">
            <a:spAutoFit/>
          </a:bodyPr>
          <a:lstStyle/>
          <a:p>
            <a:pPr algn="just">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d</a:t>
            </a:r>
            <a:endParaRPr lang="zh-CN" altLang="zh-CN" sz="280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2338" name="Picture 2" descr="S1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4465" y="2005781"/>
            <a:ext cx="5940524" cy="372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147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1637" y="405458"/>
            <a:ext cx="11187139"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为什么在操作的第一步以及每次划线之前都要灼烧接种环？在划线操作结束时，仍然需要灼烧接种环吗？为什么？请完善下方的表格。</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3325682010"/>
              </p:ext>
            </p:extLst>
          </p:nvPr>
        </p:nvGraphicFramePr>
        <p:xfrm>
          <a:off x="622598" y="1845618"/>
          <a:ext cx="11089232" cy="4520520"/>
        </p:xfrm>
        <a:graphic>
          <a:graphicData uri="http://schemas.openxmlformats.org/drawingml/2006/table">
            <a:tbl>
              <a:tblPr/>
              <a:tblGrid>
                <a:gridCol w="2034661"/>
                <a:gridCol w="9054571"/>
              </a:tblGrid>
              <a:tr h="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灼烧时期</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目的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取菌种前</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杀死接种环</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上</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02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每次划线前</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杀死上次划线时残留的菌种，使下一次划线的菌种直接</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来源于</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从而</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使</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___________________</a:t>
                      </a:r>
                    </a:p>
                    <a:p>
                      <a:pPr marL="72000" algn="l">
                        <a:lnSpc>
                          <a:spcPct val="150000"/>
                        </a:lnSpc>
                        <a:spcAft>
                          <a:spcPts val="0"/>
                        </a:spcAft>
                      </a:pP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直至</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得到</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接种结束后</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杀死接种环上残留的菌种，避免细菌污染环境和感染操作者</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7068472" y="2553823"/>
            <a:ext cx="2339102"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原有的微生物</a:t>
            </a:r>
            <a:endParaRPr lang="zh-CN" altLang="en-US" dirty="0">
              <a:solidFill>
                <a:srgbClr val="C00000"/>
              </a:solidFill>
            </a:endParaRPr>
          </a:p>
        </p:txBody>
      </p:sp>
      <p:sp>
        <p:nvSpPr>
          <p:cNvPr id="10" name="矩形 9"/>
          <p:cNvSpPr/>
          <p:nvPr/>
        </p:nvSpPr>
        <p:spPr>
          <a:xfrm>
            <a:off x="3934966" y="3873717"/>
            <a:ext cx="2698175"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上次划线的末端</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8183438" y="3854553"/>
            <a:ext cx="3416320"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每次划线时菌种数目</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2" name="矩形 11"/>
          <p:cNvSpPr/>
          <p:nvPr/>
        </p:nvSpPr>
        <p:spPr>
          <a:xfrm>
            <a:off x="2914979" y="4498797"/>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逐渐减少</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3" name="矩形 12"/>
          <p:cNvSpPr/>
          <p:nvPr/>
        </p:nvSpPr>
        <p:spPr>
          <a:xfrm>
            <a:off x="6564393" y="4498039"/>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单个细胞</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679106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linds(horizontal)">
                                      <p:cBhvr>
                                        <p:cTn id="15" dur="500"/>
                                        <p:tgtEl>
                                          <p:spTgt spid="11">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linds(horizontal)">
                                      <p:cBhvr>
                                        <p:cTn id="18" dur="500"/>
                                        <p:tgtEl>
                                          <p:spTgt spid="12">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blinds(horizontal)">
                                      <p:cBhvr>
                                        <p:cTn id="2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1637" y="1191851"/>
            <a:ext cx="8185857"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若要按照如图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进行划线，那么在接种划线的操作过程中，共灼烧了几次接种环？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501637" y="2548855"/>
            <a:ext cx="8185857" cy="1384995"/>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zh-CN" altLang="zh-CN" sz="2800" kern="100" dirty="0">
                <a:latin typeface="Times New Roman" panose="02020603050405020304" pitchFamily="18" charset="0"/>
                <a:cs typeface="Times New Roman" panose="02020603050405020304" pitchFamily="18" charset="0"/>
              </a:rPr>
              <a:t>图</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中共划了</a:t>
            </a:r>
            <a:r>
              <a:rPr lang="en-US" altLang="zh-CN" sz="2800" kern="100" dirty="0">
                <a:latin typeface="Times New Roman" panose="02020603050405020304" pitchFamily="18" charset="0"/>
                <a:cs typeface="Courier New" panose="02070309020205020404" pitchFamily="49" charset="0"/>
              </a:rPr>
              <a:t>5</a:t>
            </a:r>
            <a:r>
              <a:rPr lang="zh-CN" altLang="zh-CN" sz="2800" kern="100" dirty="0">
                <a:latin typeface="Times New Roman" panose="02020603050405020304" pitchFamily="18" charset="0"/>
                <a:cs typeface="Times New Roman" panose="02020603050405020304" pitchFamily="18" charset="0"/>
              </a:rPr>
              <a:t>个区域，在每次划线前后均需要对接种环灼烧灭菌，因此共需要灼烧接种环</a:t>
            </a:r>
            <a:r>
              <a:rPr lang="en-US" altLang="zh-CN" sz="2800" kern="100" dirty="0">
                <a:latin typeface="Times New Roman" panose="02020603050405020304" pitchFamily="18" charset="0"/>
                <a:cs typeface="Courier New" panose="02070309020205020404" pitchFamily="49" charset="0"/>
              </a:rPr>
              <a:t>6</a:t>
            </a:r>
            <a:r>
              <a:rPr lang="zh-CN" altLang="zh-CN" sz="2800" kern="100" dirty="0">
                <a:latin typeface="Times New Roman" panose="02020603050405020304" pitchFamily="18" charset="0"/>
                <a:cs typeface="Times New Roman" panose="02020603050405020304" pitchFamily="18" charset="0"/>
              </a:rPr>
              <a:t>次。</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 name="Picture 2" descr="S16"/>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574"/>
          <a:stretch/>
        </p:blipFill>
        <p:spPr bwMode="auto">
          <a:xfrm>
            <a:off x="9100170" y="395922"/>
            <a:ext cx="2010358" cy="496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995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1637" y="1258372"/>
            <a:ext cx="11138185" cy="260347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在第二次以及其后的划线操作时，总是从上一次划线的末端开始划线的原因是：划线后，线条末端酵母菌的数目比线条起始处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要</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每次从上一次划线的末端开始，能使酵母菌的数目随着划线次数的增加而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逐步</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最终能得到</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由</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细胞</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繁殖而来的菌落。</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9911630" y="2025259"/>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少</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1342678" y="331028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减少</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4702546" y="3298411"/>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单个</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036198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blinds(horizontal)">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1637" y="1258372"/>
            <a:ext cx="11138185"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为什么最后一次的划线与第一次的划线不能相连？</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501637" y="1917626"/>
            <a:ext cx="11138185" cy="1284006"/>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cs typeface="Times New Roman" panose="02020603050405020304" pitchFamily="18" charset="0"/>
              </a:rPr>
              <a:t>最后一次的划线已经将细菌稀释成单个的细胞，如果与第一次的划线相连则增加了细菌的数目，得不到纯化的效果。</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501637" y="3262028"/>
            <a:ext cx="11138185"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设置未接种平板组的意义是什么？</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501637" y="3945725"/>
            <a:ext cx="11138185" cy="1284006"/>
          </a:xfrm>
          <a:prstGeom prst="rect">
            <a:avLst/>
          </a:prstGeom>
        </p:spPr>
        <p:txBody>
          <a:bodyPr wrap="square">
            <a:spAutoFit/>
          </a:bodyPr>
          <a:lstStyle/>
          <a:p>
            <a:pPr algn="just">
              <a:lnSpc>
                <a:spcPct val="150000"/>
              </a:lnSpc>
              <a:spcAft>
                <a:spcPts val="0"/>
              </a:spcAf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cs typeface="Times New Roman" panose="02020603050405020304" pitchFamily="18" charset="0"/>
              </a:rPr>
              <a:t>通过观察未接种平板是否有菌落存在以确定培养基是否被污染或灭菌是否彻底。</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43169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1119" y="1053530"/>
            <a:ext cx="11168174" cy="526297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配制培养基的注意事项</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如果需要调节培养基的</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pH</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，应该在定容完成之后，灭菌之前进行操作。</a:t>
            </a:r>
            <a:endParaRPr lang="zh-CN" altLang="zh-CN" sz="28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培养基灭菌后要冷却到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左右时开始倒平板。其原因是琼脂是一种多糖，在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98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以上熔化，在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44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以下凝固，倒平板时温度高于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会烫手，低于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时，若不及时操作，琼脂会凝固。</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倒平板时，要使锥形瓶的瓶口迅速通过火焰。通过灼烧灭菌，防止瓶口的微生物污染培养基。</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平板冷却凝固后，要将平板倒置</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任意形状 6"/>
          <p:cNvSpPr/>
          <p:nvPr/>
        </p:nvSpPr>
        <p:spPr>
          <a:xfrm>
            <a:off x="2903036" y="-4990"/>
            <a:ext cx="6385930"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508A5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2"/>
          <p:cNvSpPr txBox="1"/>
          <p:nvPr/>
        </p:nvSpPr>
        <p:spPr>
          <a:xfrm>
            <a:off x="5231904" y="138524"/>
            <a:ext cx="1502847" cy="4415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b="1" dirty="0" smtClean="0">
                <a:solidFill>
                  <a:schemeClr val="bg1"/>
                </a:solidFill>
              </a:rPr>
              <a:t>核心归纳</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1119" y="524966"/>
            <a:ext cx="11168174" cy="2031325"/>
          </a:xfrm>
          <a:prstGeom prst="rect">
            <a:avLst/>
          </a:prstGeom>
        </p:spPr>
        <p:txBody>
          <a:bodyPr wrap="square">
            <a:spAutoFit/>
          </a:bodyPr>
          <a:lstStyle/>
          <a:p>
            <a:pPr lvl="0"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在倒平板的过程中，如果不小心将培养基溅在皿盖与皿底之间的部位，那么这个平板不能用来培养微生物，因为空气中的微生物可能在皿盖与皿底之间的培养基上滋生。</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511119" y="2413983"/>
            <a:ext cx="11168174" cy="3896131"/>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平板划线法接种菌种时，可防止杂菌污染的操作</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接种前将接种环放在酒精灯火焰上灼烧。</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划线操作在酒精灯火焰旁进行。</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接种环蘸取菌液前后，要将试管口通过火焰。</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划线时将培养皿的皿盖打开一条缝隙，用接种环在培养基表面迅速划线，划线后及时盖上皿盖。</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09285" y="1092892"/>
            <a:ext cx="11412000" cy="2031325"/>
          </a:xfrm>
          <a:prstGeom prst="rect">
            <a:avLst/>
          </a:prstGeom>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培养基的概念：</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人们按照微生物</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对</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不同需求，配制出供</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其</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营养基质。</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作用：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用以</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保存微生物或积累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其</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6167214" y="1197546"/>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营养物质</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59284" y="170270"/>
            <a:ext cx="1706235" cy="523220"/>
          </a:xfrm>
          <a:prstGeom prst="rect">
            <a:avLst/>
          </a:prstGeom>
        </p:spPr>
        <p:txBody>
          <a:bodyPr wrap="square">
            <a:spAutoFit/>
          </a:bodyPr>
          <a:lstStyle/>
          <a:p>
            <a:pPr>
              <a:defRPr/>
            </a:pPr>
            <a:r>
              <a:rPr lang="zh-CN" altLang="en-US" sz="2800" b="1" kern="100" dirty="0" smtClean="0">
                <a:solidFill>
                  <a:schemeClr val="bg1"/>
                </a:solidFill>
                <a:latin typeface="Times New Roman" panose="02020603050405020304"/>
                <a:ea typeface="+mj-ea"/>
                <a:cs typeface="Times New Roman" panose="02020603050405020304"/>
              </a:rPr>
              <a:t>教材梳理</a:t>
            </a:r>
            <a:endParaRPr lang="zh-CN" altLang="zh-CN" sz="2000" kern="100" dirty="0">
              <a:solidFill>
                <a:srgbClr val="7F7F7F"/>
              </a:solidFill>
              <a:latin typeface="Times New Roman" panose="02020603050405020304"/>
              <a:ea typeface="+mj-ea"/>
              <a:cs typeface="Times New Roman" panose="02020603050405020304"/>
            </a:endParaRPr>
          </a:p>
        </p:txBody>
      </p:sp>
      <p:sp>
        <p:nvSpPr>
          <p:cNvPr id="13" name="流程图: 过程 12"/>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09285" y="3989453"/>
            <a:ext cx="11412000" cy="664477"/>
          </a:xfrm>
          <a:prstGeom prst="rect">
            <a:avLst/>
          </a:prstGeom>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方正中等线简体" panose="03000509000000000000" pitchFamily="65" charset="-122"/>
              </a:rPr>
              <a:t>3.</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培养基种类</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左大括号 1"/>
          <p:cNvSpPr/>
          <p:nvPr/>
        </p:nvSpPr>
        <p:spPr>
          <a:xfrm>
            <a:off x="2638822" y="3270743"/>
            <a:ext cx="288032" cy="2203422"/>
          </a:xfrm>
          <a:prstGeom prst="leftBrace">
            <a:avLst>
              <a:gd name="adj1" fmla="val 3352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9" name="矩形 18"/>
          <p:cNvSpPr/>
          <p:nvPr/>
        </p:nvSpPr>
        <p:spPr>
          <a:xfrm>
            <a:off x="2998862" y="3357786"/>
            <a:ext cx="8280920" cy="2031325"/>
          </a:xfrm>
          <a:prstGeom prst="rect">
            <a:avLst/>
          </a:prstGeom>
        </p:spPr>
        <p:txBody>
          <a:bodyPr wrap="square">
            <a:spAutoFit/>
          </a:bodyPr>
          <a:lstStyle/>
          <a:p>
            <a:pPr algn="just">
              <a:lnSpc>
                <a:spcPct val="15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培养基</a:t>
            </a:r>
            <a:endParaRPr lang="en-US" altLang="zh-CN" sz="2800" kern="100" dirty="0" smtClean="0">
              <a:latin typeface="Times New Roman" panose="02020603050405020304" pitchFamily="18" charset="0"/>
              <a:ea typeface="方正中等线简体" panose="03000509000000000000" pitchFamily="65" charset="-122"/>
            </a:endParaRPr>
          </a:p>
          <a:p>
            <a:pPr algn="just">
              <a:lnSpc>
                <a:spcPct val="15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加入凝固剂</a:t>
            </a:r>
            <a:r>
              <a:rPr lang="en-US" altLang="zh-CN" sz="2800" kern="100" dirty="0">
                <a:latin typeface="Symbol" panose="05050102010706020507" pitchFamily="18" charset="2"/>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如</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Symbol" panose="05050102010706020507" pitchFamily="18" charset="2"/>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endParaRPr>
          </a:p>
          <a:p>
            <a:pPr algn="just">
              <a:lnSpc>
                <a:spcPct val="15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培养基</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矩形 19"/>
          <p:cNvSpPr/>
          <p:nvPr/>
        </p:nvSpPr>
        <p:spPr>
          <a:xfrm>
            <a:off x="505216" y="1845618"/>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生长繁殖</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1" name="矩形 20"/>
          <p:cNvSpPr/>
          <p:nvPr/>
        </p:nvSpPr>
        <p:spPr>
          <a:xfrm>
            <a:off x="2600107" y="250432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培养</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2" name="矩形 21"/>
          <p:cNvSpPr/>
          <p:nvPr/>
        </p:nvSpPr>
        <p:spPr>
          <a:xfrm>
            <a:off x="4914996" y="250432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鉴定</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3" name="矩形 22"/>
          <p:cNvSpPr/>
          <p:nvPr/>
        </p:nvSpPr>
        <p:spPr>
          <a:xfrm>
            <a:off x="9367465" y="2501900"/>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代谢物</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4" name="矩形 23"/>
          <p:cNvSpPr/>
          <p:nvPr/>
        </p:nvSpPr>
        <p:spPr>
          <a:xfrm>
            <a:off x="3121612" y="346169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液体</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5" name="矩形 24"/>
          <p:cNvSpPr/>
          <p:nvPr/>
        </p:nvSpPr>
        <p:spPr>
          <a:xfrm>
            <a:off x="6455246" y="4096709"/>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琼脂</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6" name="矩形 25"/>
          <p:cNvSpPr/>
          <p:nvPr/>
        </p:nvSpPr>
        <p:spPr>
          <a:xfrm>
            <a:off x="3110979" y="474720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固体</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linds(horizontal)">
                                      <p:cBhvr>
                                        <p:cTn id="26" dur="500"/>
                                        <p:tgtEl>
                                          <p:spTgt spid="2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linds(horizontal)">
                                      <p:cBhvr>
                                        <p:cTn id="29" dur="500"/>
                                        <p:tgtEl>
                                          <p:spTgt spid="2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1119" y="617265"/>
            <a:ext cx="11168174" cy="5188793"/>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实验结果的分析</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培养未接种的培养基的目的是检测培养基是否被杂菌污染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或检查培养基制备是否合格</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。未接种的培养基表面若有菌落生长，则说明培养基被污染，应该重新制备；若无菌落生长，则说明未被污染。</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在接种酵母菌的培养基上可观察到独立的菌落，这些菌落在颜色、形状和大小上相似，酵母菌菌落一般表面光滑，多呈乳白色。</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若在培养基中观察到不同形态的菌落，原因可能是菌液不纯，混入其他杂菌，或在实验操作过程中被杂菌污染。</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4238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5701" y="1121321"/>
            <a:ext cx="11299010" cy="3896131"/>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下列关于倒平板的叙述，错误的是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待培养基冷却至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左右时倒平板</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倒平板整个过程应在酒精灯火焰旁进行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完全打开培养皿皿盖，右手将锥形瓶中的培养基倒入培养皿，左手</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立</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即</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盖上培养皿的皿盖</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为避免水滴滴入培养基，平板应倒过来放置</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59284" y="170270"/>
            <a:ext cx="1696710" cy="523220"/>
          </a:xfrm>
          <a:prstGeom prst="rect">
            <a:avLst/>
          </a:prstGeom>
        </p:spPr>
        <p:txBody>
          <a:bodyPr wrap="square">
            <a:spAutoFit/>
          </a:bodyPr>
          <a:lstStyle/>
          <a:p>
            <a:pPr>
              <a:defRPr/>
            </a:pPr>
            <a:r>
              <a:rPr lang="zh-CN" altLang="en-US" sz="2800" b="1" kern="100" dirty="0">
                <a:solidFill>
                  <a:schemeClr val="bg1"/>
                </a:solidFill>
                <a:latin typeface="Times New Roman" panose="02020603050405020304"/>
                <a:ea typeface="+mj-ea"/>
                <a:cs typeface="Times New Roman" panose="02020603050405020304"/>
              </a:rPr>
              <a:t>典题应用</a:t>
            </a:r>
            <a:endParaRPr lang="zh-CN" altLang="zh-CN" sz="2800" b="1" kern="100" dirty="0">
              <a:solidFill>
                <a:schemeClr val="bg1"/>
              </a:solidFill>
              <a:latin typeface="Times New Roman" panose="02020603050405020304"/>
              <a:ea typeface="+mj-ea"/>
              <a:cs typeface="Times New Roman" panose="02020603050405020304"/>
            </a:endParaRPr>
          </a:p>
        </p:txBody>
      </p:sp>
      <p:sp>
        <p:nvSpPr>
          <p:cNvPr id="6" name="流程图: 过程 5"/>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20"/>
          <p:cNvSpPr txBox="1"/>
          <p:nvPr/>
        </p:nvSpPr>
        <p:spPr>
          <a:xfrm>
            <a:off x="315467" y="3046004"/>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9284" y="1557586"/>
            <a:ext cx="11248331" cy="2232248"/>
            <a:chOff x="459284" y="992904"/>
            <a:chExt cx="11248331" cy="2232248"/>
          </a:xfrm>
        </p:grpSpPr>
        <p:sp>
          <p:nvSpPr>
            <p:cNvPr id="6" name="圆角矩形 5"/>
            <p:cNvSpPr/>
            <p:nvPr/>
          </p:nvSpPr>
          <p:spPr>
            <a:xfrm>
              <a:off x="459284" y="1094413"/>
              <a:ext cx="11248331" cy="2130739"/>
            </a:xfrm>
            <a:prstGeom prst="roundRect">
              <a:avLst>
                <a:gd name="adj" fmla="val 8652"/>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panose="020B0604020202020204"/>
                <a:ea typeface="微软雅黑" panose="020B0503020204020204" pitchFamily="34" charset="-122"/>
              </a:endParaRPr>
            </a:p>
          </p:txBody>
        </p:sp>
        <p:cxnSp>
          <p:nvCxnSpPr>
            <p:cNvPr id="7" name="直接连接符 6"/>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8" name="文本框 7"/>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3" name="矩形 2"/>
          <p:cNvSpPr/>
          <p:nvPr/>
        </p:nvSpPr>
        <p:spPr>
          <a:xfrm>
            <a:off x="719896" y="1927151"/>
            <a:ext cx="10750621" cy="128400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倒平板时，用拇指和食指将培养皿打开一条稍大于瓶口的缝隙，而不是完全打开皿盖，目的是防止杂菌污染。</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5701" y="257919"/>
            <a:ext cx="11299010"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在分离、纯化细菌的实验中，划线接种</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甲</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、培养结果</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乙</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如下图，</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是划线的四个区域。下列叙述正确的是</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 name="图片 20">
            <a:hlinkClick r:id="rId2" action="ppaction://hlinksldjump"/>
          </p:cNvPr>
          <p:cNvPicPr>
            <a:picLocks noChangeAspect="1"/>
          </p:cNvPicPr>
          <p:nvPr/>
        </p:nvPicPr>
        <p:blipFill rotWithShape="1">
          <a:blip r:embed="rId3"/>
          <a:srcRect l="9284" t="12906" r="11659" b="24196"/>
          <a:stretch>
            <a:fillRect/>
          </a:stretch>
        </p:blipFill>
        <p:spPr>
          <a:xfrm>
            <a:off x="11484976" y="6490073"/>
            <a:ext cx="705437" cy="369515"/>
          </a:xfrm>
          <a:prstGeom prst="rect">
            <a:avLst/>
          </a:prstGeom>
        </p:spPr>
      </p:pic>
      <p:pic>
        <p:nvPicPr>
          <p:cNvPr id="145410" name="Picture 2" descr="S1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7454" y="1917625"/>
            <a:ext cx="3095661" cy="156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445701" y="1557585"/>
            <a:ext cx="11299010" cy="2603470"/>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每次划线前后都要对接种环灼烧灭菌</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连续划线的目的是获得单个细菌形成的菌落</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图甲中的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区域为划线的起始区域</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蘸取菌液和划线要在酒精灯火焰旁进行</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20"/>
          <p:cNvSpPr txBox="1"/>
          <p:nvPr/>
        </p:nvSpPr>
        <p:spPr>
          <a:xfrm>
            <a:off x="310896" y="1593968"/>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3" name="TextBox 20"/>
          <p:cNvSpPr txBox="1"/>
          <p:nvPr/>
        </p:nvSpPr>
        <p:spPr>
          <a:xfrm>
            <a:off x="310896" y="2205657"/>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0" name="TextBox 20"/>
          <p:cNvSpPr txBox="1"/>
          <p:nvPr/>
        </p:nvSpPr>
        <p:spPr>
          <a:xfrm>
            <a:off x="310896" y="3429793"/>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22" name="组合 21"/>
          <p:cNvGrpSpPr/>
          <p:nvPr/>
        </p:nvGrpSpPr>
        <p:grpSpPr>
          <a:xfrm>
            <a:off x="459284" y="4330272"/>
            <a:ext cx="11248331" cy="1907834"/>
            <a:chOff x="459284" y="992904"/>
            <a:chExt cx="11248331" cy="1907834"/>
          </a:xfrm>
        </p:grpSpPr>
        <p:sp>
          <p:nvSpPr>
            <p:cNvPr id="23" name="圆角矩形 22"/>
            <p:cNvSpPr/>
            <p:nvPr/>
          </p:nvSpPr>
          <p:spPr>
            <a:xfrm>
              <a:off x="459284" y="1094414"/>
              <a:ext cx="11248331" cy="1806324"/>
            </a:xfrm>
            <a:prstGeom prst="roundRect">
              <a:avLst>
                <a:gd name="adj" fmla="val 8652"/>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panose="020B0604020202020204"/>
                <a:ea typeface="微软雅黑" panose="020B0503020204020204" pitchFamily="34" charset="-122"/>
              </a:endParaRPr>
            </a:p>
          </p:txBody>
        </p:sp>
        <p:cxnSp>
          <p:nvCxnSpPr>
            <p:cNvPr id="24" name="直接连接符 23"/>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5" name="文本框 24"/>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26" name="矩形 25"/>
          <p:cNvSpPr/>
          <p:nvPr/>
        </p:nvSpPr>
        <p:spPr>
          <a:xfrm>
            <a:off x="719896" y="4699837"/>
            <a:ext cx="10750621"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图中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对应的区域出现了单个菌落，</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区域菌落最多，因此</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区域应该为划线的最终区域，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区域为划线的起始区域，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blinds(horizontal)">
                                      <p:cBhvr>
                                        <p:cTn id="18" dur="500"/>
                                        <p:tgtEl>
                                          <p:spTgt spid="26">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p:cNvPicPr>
          <p:nvPr/>
        </p:nvPicPr>
        <p:blipFill>
          <a:blip r:embed="rId3">
            <a:extLst>
              <a:ext uri="{28A0092B-C50C-407E-A947-70E740481C1C}">
                <a14:useLocalDpi xmlns:a14="http://schemas.microsoft.com/office/drawing/2010/main" val="0"/>
              </a:ext>
            </a:extLst>
          </a:blip>
          <a:stretch>
            <a:fillRect/>
          </a:stretch>
        </p:blipFill>
        <p:spPr>
          <a:xfrm>
            <a:off x="0" y="794"/>
            <a:ext cx="12190413" cy="6858000"/>
          </a:xfrm>
          <a:prstGeom prst="rect">
            <a:avLst/>
          </a:prstGeom>
        </p:spPr>
      </p:pic>
      <p:sp>
        <p:nvSpPr>
          <p:cNvPr id="10" name="矩形 9"/>
          <p:cNvSpPr/>
          <p:nvPr/>
        </p:nvSpPr>
        <p:spPr>
          <a:xfrm>
            <a:off x="838622" y="934194"/>
            <a:ext cx="10670673" cy="530391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1486694" y="0"/>
            <a:ext cx="1008112" cy="1251807"/>
          </a:xfrm>
          <a:prstGeom prst="rect">
            <a:avLst/>
          </a:prstGeom>
          <a:solidFill>
            <a:srgbClr val="7BC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553186" y="392089"/>
            <a:ext cx="823005" cy="830997"/>
          </a:xfrm>
          <a:prstGeom prst="rect">
            <a:avLst/>
          </a:prstGeom>
          <a:noFill/>
        </p:spPr>
        <p:txBody>
          <a:bodyPr wrap="square" rtlCol="0">
            <a:spAutoFit/>
          </a:bodyPr>
          <a:lstStyle/>
          <a:p>
            <a:pPr algn="dist">
              <a:spcBef>
                <a:spcPct val="0"/>
              </a:spcBef>
            </a:pPr>
            <a:r>
              <a:rPr lang="zh-CN" altLang="en-US" kern="1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网络</a:t>
            </a:r>
            <a:endParaRPr lang="en-US" altLang="zh-CN" kern="1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algn="dist">
              <a:spcBef>
                <a:spcPct val="0"/>
              </a:spcBef>
            </a:pPr>
            <a:r>
              <a:rPr lang="zh-CN" altLang="en-US" kern="1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构建</a:t>
            </a:r>
            <a:endParaRPr lang="en-US" altLang="zh-CN"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7">
            <a:hlinkClick r:id="rId4" action="ppaction://hlinksldjump"/>
          </p:cNvPr>
          <p:cNvPicPr>
            <a:picLocks noChangeAspect="1"/>
          </p:cNvPicPr>
          <p:nvPr/>
        </p:nvPicPr>
        <p:blipFill rotWithShape="1">
          <a:blip r:embed="rId5"/>
          <a:srcRect l="9284" t="12906" r="11659" b="24196"/>
          <a:stretch>
            <a:fillRect/>
          </a:stretch>
        </p:blipFill>
        <p:spPr>
          <a:xfrm>
            <a:off x="11484976" y="6490073"/>
            <a:ext cx="705437" cy="369515"/>
          </a:xfrm>
          <a:prstGeom prst="rect">
            <a:avLst/>
          </a:prstGeom>
        </p:spPr>
      </p:pic>
      <p:pic>
        <p:nvPicPr>
          <p:cNvPr id="146434" name="Picture 2" descr="S1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5910" y="1849300"/>
            <a:ext cx="8818592" cy="345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p:cNvPicPr>
          <p:nvPr/>
        </p:nvPicPr>
        <p:blipFill>
          <a:blip r:embed="rId3">
            <a:extLst>
              <a:ext uri="{28A0092B-C50C-407E-A947-70E740481C1C}">
                <a14:useLocalDpi xmlns:a14="http://schemas.microsoft.com/office/drawing/2010/main" val="0"/>
              </a:ext>
            </a:extLst>
          </a:blip>
          <a:stretch>
            <a:fillRect/>
          </a:stretch>
        </p:blipFill>
        <p:spPr>
          <a:xfrm>
            <a:off x="0" y="794"/>
            <a:ext cx="12190413" cy="6858000"/>
          </a:xfrm>
          <a:prstGeom prst="rect">
            <a:avLst/>
          </a:prstGeom>
        </p:spPr>
      </p:pic>
      <p:sp>
        <p:nvSpPr>
          <p:cNvPr id="11" name="矩形 10"/>
          <p:cNvSpPr/>
          <p:nvPr/>
        </p:nvSpPr>
        <p:spPr>
          <a:xfrm>
            <a:off x="759870" y="1413570"/>
            <a:ext cx="10670673" cy="254292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3324638" y="2205658"/>
            <a:ext cx="5541136" cy="923330"/>
          </a:xfrm>
          <a:prstGeom prst="rect">
            <a:avLst/>
          </a:prstGeom>
          <a:noFill/>
        </p:spPr>
        <p:txBody>
          <a:bodyPr wrap="square" rtlCol="0">
            <a:spAutoFit/>
          </a:bodyPr>
          <a:lstStyle/>
          <a:p>
            <a:pPr algn="ctr">
              <a:spcBef>
                <a:spcPct val="0"/>
              </a:spcBef>
            </a:pPr>
            <a:r>
              <a:rPr lang="zh-CN" altLang="en-US" sz="5400" b="1" kern="100" dirty="0" smtClean="0">
                <a:latin typeface="Times New Roman" panose="02020603050405020304" pitchFamily="18" charset="0"/>
                <a:ea typeface="微软雅黑" panose="020B0503020204020204" pitchFamily="34" charset="-122"/>
                <a:cs typeface="Times New Roman" panose="02020603050405020304" pitchFamily="18" charset="0"/>
              </a:rPr>
              <a:t>课时对点练</a:t>
            </a:r>
            <a:endParaRPr lang="en-US" altLang="zh-CN" sz="5400" b="1"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1189847"/>
            <a:ext cx="11412000" cy="3896131"/>
          </a:xfrm>
          <a:prstGeom prst="rect">
            <a:avLst/>
          </a:prstGeom>
        </p:spPr>
        <p:txBody>
          <a:bodyPr wrap="square">
            <a:spAutoFit/>
          </a:bodyPr>
          <a:lstStyle/>
          <a:p>
            <a:pPr algn="just">
              <a:lnSpc>
                <a:spcPct val="150000"/>
              </a:lnSpc>
              <a:tabLst>
                <a:tab pos="2430780" algn="l"/>
              </a:tabLst>
            </a:pPr>
            <a:r>
              <a:rPr lang="zh-CN" altLang="zh-CN" sz="2800" b="1" kern="1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题组一　培养基的配制</a:t>
            </a: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下列关于培养基配制的叙述，错误的是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合适的培养基可实现分离、鉴定微生物等不同目的</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固体培养基中加入的琼脂能提供额外的碳源和氮源</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对有特殊生长条件需求的微生物要对培养基做调整</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无论是固体培养基还是液体培养基，配制时都要加水</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2" action="ppaction://hlinksldjump"/>
          </p:cNvPr>
          <p:cNvSpPr>
            <a:spLocks noChangeArrowheads="1"/>
          </p:cNvSpPr>
          <p:nvPr/>
        </p:nvSpPr>
        <p:spPr bwMode="auto">
          <a:xfrm>
            <a:off x="1567363"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a:t>
            </a:r>
          </a:p>
        </p:txBody>
      </p:sp>
      <p:sp>
        <p:nvSpPr>
          <p:cNvPr id="32"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3"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8"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9"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2"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2"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3"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4"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5"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6"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7"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23" name="TextBox 20"/>
          <p:cNvSpPr txBox="1"/>
          <p:nvPr/>
        </p:nvSpPr>
        <p:spPr>
          <a:xfrm>
            <a:off x="234063" y="3069754"/>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1">
            <a:hlinkClick r:id="rId2" action="ppaction://hlinksldjump"/>
          </p:cNvPr>
          <p:cNvSpPr>
            <a:spLocks noChangeArrowheads="1"/>
          </p:cNvSpPr>
          <p:nvPr/>
        </p:nvSpPr>
        <p:spPr bwMode="auto">
          <a:xfrm>
            <a:off x="1567363"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a:t>
            </a:r>
          </a:p>
        </p:txBody>
      </p:sp>
      <p:sp>
        <p:nvSpPr>
          <p:cNvPr id="32"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3"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8"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9"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2"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2"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3"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4"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5"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6"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7"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grpSp>
        <p:nvGrpSpPr>
          <p:cNvPr id="22" name="组合 21"/>
          <p:cNvGrpSpPr/>
          <p:nvPr/>
        </p:nvGrpSpPr>
        <p:grpSpPr>
          <a:xfrm>
            <a:off x="459284" y="1529012"/>
            <a:ext cx="11248331" cy="1900782"/>
            <a:chOff x="459284" y="992904"/>
            <a:chExt cx="11248331" cy="1900782"/>
          </a:xfrm>
        </p:grpSpPr>
        <p:sp>
          <p:nvSpPr>
            <p:cNvPr id="24" name="圆角矩形 23"/>
            <p:cNvSpPr/>
            <p:nvPr/>
          </p:nvSpPr>
          <p:spPr>
            <a:xfrm>
              <a:off x="459284" y="1094413"/>
              <a:ext cx="11248331" cy="1799273"/>
            </a:xfrm>
            <a:prstGeom prst="roundRect">
              <a:avLst>
                <a:gd name="adj" fmla="val 7468"/>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panose="020B0604020202020204"/>
                <a:ea typeface="微软雅黑" panose="020B0503020204020204" pitchFamily="34" charset="-122"/>
              </a:endParaRPr>
            </a:p>
          </p:txBody>
        </p:sp>
        <p:cxnSp>
          <p:nvCxnSpPr>
            <p:cNvPr id="25" name="直接连接符 24"/>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6" name="文本框 25"/>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27" name="矩形 26"/>
          <p:cNvSpPr/>
          <p:nvPr/>
        </p:nvSpPr>
        <p:spPr>
          <a:xfrm>
            <a:off x="695206" y="1920118"/>
            <a:ext cx="10800000"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固体培养基中加入的琼脂不能被微生物分解利用，故琼脂不能提供额外的碳源和氮源，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59284" y="4121298"/>
            <a:ext cx="11248331" cy="2404840"/>
            <a:chOff x="459284" y="992904"/>
            <a:chExt cx="11248331" cy="2404840"/>
          </a:xfrm>
        </p:grpSpPr>
        <p:sp>
          <p:nvSpPr>
            <p:cNvPr id="24" name="圆角矩形 23"/>
            <p:cNvSpPr/>
            <p:nvPr/>
          </p:nvSpPr>
          <p:spPr>
            <a:xfrm>
              <a:off x="459284" y="1094414"/>
              <a:ext cx="11248331" cy="2303330"/>
            </a:xfrm>
            <a:prstGeom prst="roundRect">
              <a:avLst>
                <a:gd name="adj" fmla="val 7468"/>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panose="020B0604020202020204"/>
                <a:ea typeface="微软雅黑" panose="020B0503020204020204" pitchFamily="34" charset="-122"/>
              </a:endParaRPr>
            </a:p>
          </p:txBody>
        </p:sp>
        <p:cxnSp>
          <p:nvCxnSpPr>
            <p:cNvPr id="25" name="直接连接符 24"/>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6" name="文本框 25"/>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2" name="矩形 1"/>
          <p:cNvSpPr/>
          <p:nvPr/>
        </p:nvSpPr>
        <p:spPr>
          <a:xfrm>
            <a:off x="389206" y="753879"/>
            <a:ext cx="11412000" cy="3249800"/>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下列关于微生物培养基的叙述，正确的是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培养基是为微生物的生长繁殖提供营养的基质</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培养基中的营养物质浓度越高，对微生物的生长越有利</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固体培养基中加入少量水即可制成液体培养基</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不同微生物培养基的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pH</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都相同</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695206" y="4365898"/>
            <a:ext cx="10800000"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培养基的营养成分一般都含有碳源、氮源、水、无机盐，是为微生物的生长繁殖提供营养的基质，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固体培养基</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中含有凝固剂琼脂，加入水不会制成液体培养基，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5"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46" name="Rectangle 21">
            <a:hlinkClick r:id="rId3" action="ppaction://hlinksldjump"/>
          </p:cNvPr>
          <p:cNvSpPr>
            <a:spLocks noChangeArrowheads="1"/>
          </p:cNvSpPr>
          <p:nvPr/>
        </p:nvSpPr>
        <p:spPr bwMode="auto">
          <a:xfrm>
            <a:off x="1922660"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2</a:t>
            </a:r>
          </a:p>
        </p:txBody>
      </p:sp>
      <p:sp>
        <p:nvSpPr>
          <p:cNvPr id="47"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8"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49"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50"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1"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2"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3"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4"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5"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6"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7"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8"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9"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 name="TextBox 20"/>
          <p:cNvSpPr txBox="1"/>
          <p:nvPr/>
        </p:nvSpPr>
        <p:spPr>
          <a:xfrm>
            <a:off x="225191" y="1341562"/>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602742"/>
            <a:ext cx="11412000" cy="1310808"/>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rPr>
              <a:t>3.</a:t>
            </a:r>
            <a:r>
              <a:rPr lang="en-US" altLang="zh-CN" sz="2800" kern="100" dirty="0">
                <a:latin typeface="Times New Roman" panose="02020603050405020304" pitchFamily="18" charset="0"/>
                <a:ea typeface="楷体_GB2312" panose="02010609030101010101" pitchFamily="49" charset="-122"/>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江苏高二阶段练习</a:t>
            </a:r>
            <a:r>
              <a:rPr lang="en-US" altLang="zh-CN" sz="2800" kern="100" dirty="0">
                <a:latin typeface="Times New Roman" panose="02020603050405020304" pitchFamily="18" charset="0"/>
                <a:ea typeface="楷体_GB2312" panose="02010609030101010101" pitchFamily="49"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下表是某同学培养微生物时配制的培养基，关于此培养基的说法，错误的是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1"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42"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43" name="Rectangle 21">
            <a:hlinkClick r:id="rId4" action="ppaction://hlinksldjump"/>
          </p:cNvPr>
          <p:cNvSpPr>
            <a:spLocks noChangeArrowheads="1"/>
          </p:cNvSpPr>
          <p:nvPr/>
        </p:nvSpPr>
        <p:spPr bwMode="auto">
          <a:xfrm>
            <a:off x="2277957"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3</a:t>
            </a:r>
          </a:p>
        </p:txBody>
      </p:sp>
      <p:sp>
        <p:nvSpPr>
          <p:cNvPr id="44"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45"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46"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7"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8"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9"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0"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1"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2"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3"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4"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5"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graphicFrame>
        <p:nvGraphicFramePr>
          <p:cNvPr id="22" name="表格 21"/>
          <p:cNvGraphicFramePr>
            <a:graphicFrameLocks noGrp="1"/>
          </p:cNvGraphicFramePr>
          <p:nvPr>
            <p:extLst>
              <p:ext uri="{D42A27DB-BD31-4B8C-83A1-F6EECF244321}">
                <p14:modId xmlns:p14="http://schemas.microsoft.com/office/powerpoint/2010/main" val="4155871155"/>
              </p:ext>
            </p:extLst>
          </p:nvPr>
        </p:nvGraphicFramePr>
        <p:xfrm>
          <a:off x="550590" y="2040244"/>
          <a:ext cx="10945216" cy="1920240"/>
        </p:xfrm>
        <a:graphic>
          <a:graphicData uri="http://schemas.openxmlformats.org/drawingml/2006/table">
            <a:tbl>
              <a:tblPr/>
              <a:tblGrid>
                <a:gridCol w="1387278"/>
                <a:gridCol w="2716753"/>
                <a:gridCol w="1883706"/>
                <a:gridCol w="1606590"/>
                <a:gridCol w="1526686"/>
                <a:gridCol w="1824203"/>
              </a:tblGrid>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编号</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①</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③</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④</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⑤</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成分</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(NH</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4</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SO</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KH</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PO</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FeSO</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CaCl</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H</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O</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含量</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0.4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4.0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0.5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0.5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100 mL</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矩形 22"/>
          <p:cNvSpPr/>
          <p:nvPr/>
        </p:nvSpPr>
        <p:spPr>
          <a:xfrm>
            <a:off x="389206" y="3915110"/>
            <a:ext cx="11412000" cy="260347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此培养基可用来培养自养型微生物</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此表中的营养成分共有三类，即水、无机盐、氮源</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表中各成分的重量按照所培养的微生物的营养需要来确定</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若除去</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，此培养基可用于培养大肠杆菌</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20"/>
          <p:cNvSpPr txBox="1"/>
          <p:nvPr/>
        </p:nvSpPr>
        <p:spPr>
          <a:xfrm>
            <a:off x="224538" y="5847531"/>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5902" y="1341562"/>
            <a:ext cx="11178608"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固体培养基中的琼脂仅作为凝固剂，不能为微生物生长提供能量和碳源。</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病毒为非细胞结构生物，只能在活细胞中营寄生生活，目前不能利用人工培养基来培养。</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任意形状 6"/>
          <p:cNvSpPr/>
          <p:nvPr/>
        </p:nvSpPr>
        <p:spPr>
          <a:xfrm>
            <a:off x="2903036" y="-4990"/>
            <a:ext cx="6385930"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508A5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2"/>
          <p:cNvSpPr txBox="1"/>
          <p:nvPr/>
        </p:nvSpPr>
        <p:spPr>
          <a:xfrm>
            <a:off x="5231904" y="138524"/>
            <a:ext cx="1502847" cy="4415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b="1" dirty="0" smtClean="0">
                <a:solidFill>
                  <a:schemeClr val="bg1"/>
                </a:solidFill>
              </a:rPr>
              <a:t>特别提醒</a:t>
            </a:r>
            <a:endParaRPr lang="zh-CN" altLang="en-US" sz="2400" b="1" dirty="0">
              <a:solidFill>
                <a:schemeClr val="bg1"/>
              </a:solidFill>
            </a:endParaRPr>
          </a:p>
        </p:txBody>
      </p:sp>
    </p:spTree>
    <p:extLst>
      <p:ext uri="{BB962C8B-B14F-4D97-AF65-F5344CB8AC3E}">
        <p14:creationId xmlns:p14="http://schemas.microsoft.com/office/powerpoint/2010/main" val="4091994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59284" y="1767567"/>
            <a:ext cx="11248331" cy="2670339"/>
            <a:chOff x="459284" y="992904"/>
            <a:chExt cx="11248331" cy="2670339"/>
          </a:xfrm>
        </p:grpSpPr>
        <p:sp>
          <p:nvSpPr>
            <p:cNvPr id="24" name="圆角矩形 23"/>
            <p:cNvSpPr/>
            <p:nvPr/>
          </p:nvSpPr>
          <p:spPr>
            <a:xfrm>
              <a:off x="459284" y="1094415"/>
              <a:ext cx="11248331" cy="2568828"/>
            </a:xfrm>
            <a:prstGeom prst="roundRect">
              <a:avLst>
                <a:gd name="adj" fmla="val 6493"/>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panose="020B0604020202020204"/>
                <a:ea typeface="微软雅黑" panose="020B0503020204020204" pitchFamily="34" charset="-122"/>
              </a:endParaRPr>
            </a:p>
          </p:txBody>
        </p:sp>
        <p:cxnSp>
          <p:nvCxnSpPr>
            <p:cNvPr id="25" name="直接连接符 24"/>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6" name="文本框 25"/>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4" name="矩形 3"/>
          <p:cNvSpPr/>
          <p:nvPr/>
        </p:nvSpPr>
        <p:spPr>
          <a:xfrm>
            <a:off x="695206" y="2108557"/>
            <a:ext cx="10800000"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由表中成分可知，该培养基中未添加有机碳源，故此培养基可用来培养自养型微生物，</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培养</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大肠杆菌还需要添加有机碳源，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5"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46"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47" name="Rectangle 21">
            <a:hlinkClick r:id="rId4" action="ppaction://hlinksldjump"/>
          </p:cNvPr>
          <p:cNvSpPr>
            <a:spLocks noChangeArrowheads="1"/>
          </p:cNvSpPr>
          <p:nvPr/>
        </p:nvSpPr>
        <p:spPr bwMode="auto">
          <a:xfrm>
            <a:off x="2277957"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3</a:t>
            </a:r>
          </a:p>
        </p:txBody>
      </p:sp>
      <p:sp>
        <p:nvSpPr>
          <p:cNvPr id="48"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49"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50"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1"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2"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3"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4"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5"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6"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7"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8"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9"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linds(horizontal)">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831548"/>
            <a:ext cx="11412000" cy="4616648"/>
          </a:xfrm>
          <a:prstGeom prst="rect">
            <a:avLst/>
          </a:prstGeom>
        </p:spPr>
        <p:txBody>
          <a:bodyPr wrap="square">
            <a:spAutoFit/>
          </a:bodyPr>
          <a:lstStyle/>
          <a:p>
            <a:pPr algn="just">
              <a:lnSpc>
                <a:spcPct val="150000"/>
              </a:lnSpc>
              <a:tabLst>
                <a:tab pos="2430780" algn="l"/>
              </a:tabLst>
            </a:pPr>
            <a:r>
              <a:rPr lang="zh-CN" altLang="zh-CN" sz="2800" b="1" kern="1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题组二　无菌技术</a:t>
            </a: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江苏南通高二期末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许多生物学实验十分重视无菌操作，防止杂菌污染。下列操作正确的是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对无菌室、超净工作台和实验员可采用紫外线杀菌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家庭制作酸奶时，要将容器和鲜牛奶进行灭菌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加入培养基中的指示剂和染料不需要灭菌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灼烧灭菌法可杀死微生物的营养体和芽孢</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5"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6"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7" name="Rectangle 21">
            <a:hlinkClick r:id="rId5" action="ppaction://hlinksldjump"/>
          </p:cNvPr>
          <p:cNvSpPr>
            <a:spLocks noChangeArrowheads="1"/>
          </p:cNvSpPr>
          <p:nvPr/>
        </p:nvSpPr>
        <p:spPr bwMode="auto">
          <a:xfrm>
            <a:off x="2633254"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4</a:t>
            </a:r>
          </a:p>
        </p:txBody>
      </p:sp>
      <p:sp>
        <p:nvSpPr>
          <p:cNvPr id="28"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29"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0"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1"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4"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5"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6"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7"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8"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 name="TextBox 20"/>
          <p:cNvSpPr txBox="1"/>
          <p:nvPr/>
        </p:nvSpPr>
        <p:spPr>
          <a:xfrm>
            <a:off x="238888" y="4654010"/>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9284" y="847946"/>
            <a:ext cx="11248331" cy="5678192"/>
            <a:chOff x="459284" y="992904"/>
            <a:chExt cx="11248331" cy="5678192"/>
          </a:xfrm>
        </p:grpSpPr>
        <p:sp>
          <p:nvSpPr>
            <p:cNvPr id="25" name="圆角矩形 24"/>
            <p:cNvSpPr/>
            <p:nvPr/>
          </p:nvSpPr>
          <p:spPr>
            <a:xfrm>
              <a:off x="459284" y="1094413"/>
              <a:ext cx="11248331" cy="5576683"/>
            </a:xfrm>
            <a:prstGeom prst="roundRect">
              <a:avLst>
                <a:gd name="adj" fmla="val 3865"/>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panose="020B0604020202020204"/>
                <a:ea typeface="微软雅黑" panose="020B0503020204020204" pitchFamily="34" charset="-122"/>
              </a:endParaRPr>
            </a:p>
          </p:txBody>
        </p:sp>
        <p:cxnSp>
          <p:nvCxnSpPr>
            <p:cNvPr id="26" name="直接连接符 25"/>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7" name="文本框 26"/>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5" name="矩形 4"/>
          <p:cNvSpPr/>
          <p:nvPr/>
        </p:nvSpPr>
        <p:spPr>
          <a:xfrm>
            <a:off x="695206" y="1135063"/>
            <a:ext cx="10800000" cy="5262979"/>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对无菌室、超净工作台可采用紫外线杀菌，对实验员可用酒精擦拭双手进行消毒，</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家庭</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制作酸奶时，要将容器进行灭菌，鲜牛奶不进行灭菌，以免杀死乳酸菌，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加入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培养基中的指示剂和染料也需要灭菌，否则可能会污染培养基，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灼烧</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灭菌法可杀死物体内外所有的微生物</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包括微生物的营养体、芽孢和孢子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9"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0"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1" name="Rectangle 21">
            <a:hlinkClick r:id="rId5" action="ppaction://hlinksldjump"/>
          </p:cNvPr>
          <p:cNvSpPr>
            <a:spLocks noChangeArrowheads="1"/>
          </p:cNvSpPr>
          <p:nvPr/>
        </p:nvSpPr>
        <p:spPr bwMode="auto">
          <a:xfrm>
            <a:off x="2633254"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4</a:t>
            </a:r>
          </a:p>
        </p:txBody>
      </p:sp>
      <p:sp>
        <p:nvSpPr>
          <p:cNvPr id="32"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3"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8"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9"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0"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1"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2"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linds(horizontal)">
                                      <p:cBhvr>
                                        <p:cTn id="13" dur="500"/>
                                        <p:tgtEl>
                                          <p:spTgt spid="5">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linds(horizontal)">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1261855"/>
            <a:ext cx="11412000" cy="3896131"/>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采用干热灭菌、灼烧灭菌、湿热灭菌、紫外线照射等几种方法，可分别杀死哪些部位的杂菌</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接种环、吸管、培养基、接种室</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吸管、接种环、培养基、接种箱</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培养基、吸管、接种环、接种箱</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培养皿、吸管、培养基、双手</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2988551"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 name="TextBox 20"/>
          <p:cNvSpPr txBox="1"/>
          <p:nvPr/>
        </p:nvSpPr>
        <p:spPr>
          <a:xfrm>
            <a:off x="224538" y="3141762"/>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59284" y="1197546"/>
            <a:ext cx="11248331" cy="2365824"/>
            <a:chOff x="459284" y="992904"/>
            <a:chExt cx="11248331" cy="2365824"/>
          </a:xfrm>
        </p:grpSpPr>
        <p:sp>
          <p:nvSpPr>
            <p:cNvPr id="27" name="圆角矩形 26"/>
            <p:cNvSpPr/>
            <p:nvPr/>
          </p:nvSpPr>
          <p:spPr>
            <a:xfrm>
              <a:off x="459284" y="1094414"/>
              <a:ext cx="11248331" cy="2264314"/>
            </a:xfrm>
            <a:prstGeom prst="roundRect">
              <a:avLst>
                <a:gd name="adj" fmla="val 7468"/>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panose="020B0604020202020204"/>
                <a:ea typeface="微软雅黑" panose="020B0503020204020204" pitchFamily="34" charset="-122"/>
              </a:endParaRPr>
            </a:p>
          </p:txBody>
        </p:sp>
        <p:cxnSp>
          <p:nvCxnSpPr>
            <p:cNvPr id="28" name="直接连接符 27"/>
            <p:cNvCxnSpPr/>
            <p:nvPr/>
          </p:nvCxnSpPr>
          <p:spPr>
            <a:xfrm>
              <a:off x="920410" y="1093451"/>
              <a:ext cx="633670" cy="0"/>
            </a:xfrm>
            <a:prstGeom prst="line">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9" name="文本框 28"/>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17" name="矩形 16"/>
          <p:cNvSpPr/>
          <p:nvPr/>
        </p:nvSpPr>
        <p:spPr>
          <a:xfrm>
            <a:off x="695206" y="1484704"/>
            <a:ext cx="10800000"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接种环属于接种用的金属工具，可采用灼烧灭菌；吸管在使用前需保持干燥，可采用干热灭菌；培养基应该采用湿热灭菌；接种室、接种箱采用紫外线照射灭菌；双手可以用医用酒精消毒。故选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2988551"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909514"/>
            <a:ext cx="11412000" cy="3896131"/>
          </a:xfrm>
          <a:prstGeom prst="rect">
            <a:avLst/>
          </a:prstGeom>
        </p:spPr>
        <p:txBody>
          <a:bodyPr wrap="square">
            <a:spAutoFit/>
          </a:bodyPr>
          <a:lstStyle/>
          <a:p>
            <a:pPr algn="just">
              <a:lnSpc>
                <a:spcPct val="150000"/>
              </a:lnSpc>
              <a:tabLst>
                <a:tab pos="2430780" algn="l"/>
              </a:tabLst>
            </a:pPr>
            <a:r>
              <a:rPr lang="zh-CN" altLang="zh-CN" sz="2800" b="1" kern="1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题组三　微生物的纯培养</a:t>
            </a: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下列有关平板划线操作的描述，错误的是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将接种环放在酒精灯火焰上灼烧，直到接种环烧红</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接种环在平板上划线的位置是随机的</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在挑取菌种前和接种完毕后均要将试管口通过酒精灯火焰</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最后一区的划线不能与第一区的划线相连</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6"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7"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8"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9"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0" name="Rectangle 21">
            <a:hlinkClick r:id="rId7" action="ppaction://hlinksldjump"/>
          </p:cNvPr>
          <p:cNvSpPr>
            <a:spLocks noChangeArrowheads="1"/>
          </p:cNvSpPr>
          <p:nvPr/>
        </p:nvSpPr>
        <p:spPr bwMode="auto">
          <a:xfrm>
            <a:off x="3343848"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6</a:t>
            </a:r>
          </a:p>
        </p:txBody>
      </p:sp>
      <p:sp>
        <p:nvSpPr>
          <p:cNvPr id="31"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5"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6"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7"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8"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9"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 name="TextBox 20"/>
          <p:cNvSpPr txBox="1"/>
          <p:nvPr/>
        </p:nvSpPr>
        <p:spPr>
          <a:xfrm>
            <a:off x="225191" y="2781722"/>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59284" y="1125538"/>
            <a:ext cx="11248331" cy="4320480"/>
            <a:chOff x="459284" y="992904"/>
            <a:chExt cx="11248331" cy="4320480"/>
          </a:xfrm>
        </p:grpSpPr>
        <p:sp>
          <p:nvSpPr>
            <p:cNvPr id="26" name="圆角矩形 25"/>
            <p:cNvSpPr/>
            <p:nvPr/>
          </p:nvSpPr>
          <p:spPr>
            <a:xfrm>
              <a:off x="459284" y="1094414"/>
              <a:ext cx="11248331" cy="4218970"/>
            </a:xfrm>
            <a:prstGeom prst="roundRect">
              <a:avLst>
                <a:gd name="adj" fmla="val 3286"/>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panose="020B0604020202020204"/>
                <a:ea typeface="微软雅黑" panose="020B0503020204020204" pitchFamily="34" charset="-122"/>
              </a:endParaRPr>
            </a:p>
          </p:txBody>
        </p:sp>
        <p:cxnSp>
          <p:nvCxnSpPr>
            <p:cNvPr id="27" name="直接连接符 26"/>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8" name="文本框 27"/>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5" name="矩形 4"/>
          <p:cNvSpPr/>
          <p:nvPr/>
        </p:nvSpPr>
        <p:spPr>
          <a:xfrm>
            <a:off x="695206" y="1413570"/>
            <a:ext cx="10800000" cy="3888500"/>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将微生物的接种工具，如接种环、接种针或其他的金属用具，直接在酒精灯火焰的充分燃烧层灼烧，可以迅速彻底地灭菌，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接种环</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在平板上划线时，采用分区划线，每个区要划</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条平行线，而不是随机划的，</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在</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挑取菌种前和接种完毕后的试管口均要通过酒精灯火焰，以防止杂菌污染，</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0"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1"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3"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4" name="Rectangle 21">
            <a:hlinkClick r:id="rId7" action="ppaction://hlinksldjump"/>
          </p:cNvPr>
          <p:cNvSpPr>
            <a:spLocks noChangeArrowheads="1"/>
          </p:cNvSpPr>
          <p:nvPr/>
        </p:nvSpPr>
        <p:spPr bwMode="auto">
          <a:xfrm>
            <a:off x="3343848"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6</a:t>
            </a:r>
          </a:p>
        </p:txBody>
      </p:sp>
      <p:sp>
        <p:nvSpPr>
          <p:cNvPr id="35"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9"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0"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1"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2"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3"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linds(horizontal)">
                                      <p:cBhvr>
                                        <p:cTn id="13" dur="500"/>
                                        <p:tgtEl>
                                          <p:spTgt spid="5">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901378"/>
            <a:ext cx="11412000" cy="664477"/>
          </a:xfrm>
          <a:prstGeom prst="rect">
            <a:avLst/>
          </a:prstGeom>
        </p:spPr>
        <p:txBody>
          <a:bodyPr wrap="square">
            <a:spAutoFit/>
          </a:bodyPr>
          <a:lstStyle/>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7.</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河北唐山高二月考</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如图是倒平板的操作，下列相关叙述错误的是</a:t>
            </a:r>
            <a:endParaRPr lang="zh-CN" altLang="zh-CN" sz="280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7"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8"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9"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0"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1"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8" action="ppaction://hlinksldjump"/>
          </p:cNvPr>
          <p:cNvSpPr>
            <a:spLocks noChangeArrowheads="1"/>
          </p:cNvSpPr>
          <p:nvPr/>
        </p:nvSpPr>
        <p:spPr bwMode="auto">
          <a:xfrm>
            <a:off x="3699145"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7</a:t>
            </a:r>
          </a:p>
        </p:txBody>
      </p:sp>
      <p:sp>
        <p:nvSpPr>
          <p:cNvPr id="33"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6"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7"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8"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9"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0"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pic>
        <p:nvPicPr>
          <p:cNvPr id="152578" name="Picture 2" descr="S1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2521" y="1689928"/>
            <a:ext cx="5965370" cy="184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389206" y="3645818"/>
            <a:ext cx="11412000" cy="2603470"/>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正确的操作顺序是丙</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乙</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甲</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丁</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甲应在酒精灯火焰附近进行</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此培养基不可能为液体培养基</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完成甲后应快速进行丁操作</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20"/>
          <p:cNvSpPr txBox="1"/>
          <p:nvPr/>
        </p:nvSpPr>
        <p:spPr>
          <a:xfrm>
            <a:off x="236495" y="5518026"/>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59284" y="1269554"/>
            <a:ext cx="11248331" cy="3168352"/>
            <a:chOff x="459284" y="992904"/>
            <a:chExt cx="11248331" cy="3168352"/>
          </a:xfrm>
        </p:grpSpPr>
        <p:sp>
          <p:nvSpPr>
            <p:cNvPr id="28" name="圆角矩形 27"/>
            <p:cNvSpPr/>
            <p:nvPr/>
          </p:nvSpPr>
          <p:spPr>
            <a:xfrm>
              <a:off x="459284" y="1094414"/>
              <a:ext cx="11248331" cy="3066842"/>
            </a:xfrm>
            <a:prstGeom prst="roundRect">
              <a:avLst>
                <a:gd name="adj" fmla="val 4437"/>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panose="020B0604020202020204"/>
                <a:ea typeface="微软雅黑" panose="020B0503020204020204" pitchFamily="34" charset="-122"/>
              </a:endParaRPr>
            </a:p>
          </p:txBody>
        </p:sp>
        <p:cxnSp>
          <p:nvCxnSpPr>
            <p:cNvPr id="29" name="直接连接符 28"/>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30" name="文本框 29"/>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18" name="矩形 17"/>
          <p:cNvSpPr/>
          <p:nvPr/>
        </p:nvSpPr>
        <p:spPr>
          <a:xfrm>
            <a:off x="748672" y="1658169"/>
            <a:ext cx="10693069"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等待所倒的平板冷却凝固后，再进行丁的操作，</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2"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3"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5"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6"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8" action="ppaction://hlinksldjump"/>
          </p:cNvPr>
          <p:cNvSpPr>
            <a:spLocks noChangeArrowheads="1"/>
          </p:cNvSpPr>
          <p:nvPr/>
        </p:nvSpPr>
        <p:spPr bwMode="auto">
          <a:xfrm>
            <a:off x="3699145"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7</a:t>
            </a:r>
          </a:p>
        </p:txBody>
      </p:sp>
      <p:sp>
        <p:nvSpPr>
          <p:cNvPr id="38"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1"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2"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3"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4"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5"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pic>
        <p:nvPicPr>
          <p:cNvPr id="22" name="Picture 2" descr="S1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2521" y="2452896"/>
            <a:ext cx="5965370" cy="184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blinds(horizontal)">
                                      <p:cBhvr>
                                        <p:cTn id="10" dur="500"/>
                                        <p:tgtEl>
                                          <p:spTgt spid="1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971644"/>
            <a:ext cx="11412000" cy="397031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如图是平板划线示意图，划线的顺序为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。下列操作方法正确的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操作前不用进行任何处理</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划线操作必须在酒精灯火焰上进行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区域中才可以得到所需菌落</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次划线的前后都要对接种环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灭菌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6"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7"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8"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9"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0"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1"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9" action="ppaction://hlinksldjump"/>
          </p:cNvPr>
          <p:cNvSpPr>
            <a:spLocks noChangeArrowheads="1"/>
          </p:cNvSpPr>
          <p:nvPr/>
        </p:nvSpPr>
        <p:spPr bwMode="auto">
          <a:xfrm>
            <a:off x="4054442"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8</a:t>
            </a:r>
          </a:p>
        </p:txBody>
      </p:sp>
      <p:sp>
        <p:nvSpPr>
          <p:cNvPr id="33"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5"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6"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7"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8"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9"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pic>
        <p:nvPicPr>
          <p:cNvPr id="153602" name="Picture 2" descr="S20"/>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4498" y="1970231"/>
            <a:ext cx="2814979" cy="197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0"/>
          <p:cNvSpPr txBox="1"/>
          <p:nvPr/>
        </p:nvSpPr>
        <p:spPr>
          <a:xfrm>
            <a:off x="228650" y="4202479"/>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9206" y="189434"/>
            <a:ext cx="11412000" cy="2677656"/>
          </a:xfrm>
          <a:prstGeom prst="rect">
            <a:avLst/>
          </a:prstGeom>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培养基的营养构成</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主要营养物质：水</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提供碳元素的物质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提供氮元素的物质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和无机盐。</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某种常见的细菌培养基</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牛肉膏蛋白胨培养基的营养构成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4" name="表格 13"/>
          <p:cNvGraphicFramePr>
            <a:graphicFrameLocks noGrp="1"/>
          </p:cNvGraphicFramePr>
          <p:nvPr>
            <p:extLst>
              <p:ext uri="{D42A27DB-BD31-4B8C-83A1-F6EECF244321}">
                <p14:modId xmlns:p14="http://schemas.microsoft.com/office/powerpoint/2010/main" val="934192201"/>
              </p:ext>
            </p:extLst>
          </p:nvPr>
        </p:nvGraphicFramePr>
        <p:xfrm>
          <a:off x="550590" y="2853730"/>
          <a:ext cx="11161240" cy="3200400"/>
        </p:xfrm>
        <a:graphic>
          <a:graphicData uri="http://schemas.openxmlformats.org/drawingml/2006/table">
            <a:tbl>
              <a:tblPr/>
              <a:tblGrid>
                <a:gridCol w="2034725"/>
                <a:gridCol w="3760077"/>
                <a:gridCol w="5366438"/>
              </a:tblGrid>
              <a:tr h="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组分</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含量</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提供的主要营养</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牛肉膏</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等</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蛋白胨</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等</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NaCl</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无机盐</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H</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O</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定容至</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1 000 mL</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水</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p:nvPr/>
        </p:nvSpPr>
        <p:spPr>
          <a:xfrm>
            <a:off x="4069743" y="948577"/>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碳源</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8564744" y="938990"/>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氮源</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6" name="矩形 15"/>
          <p:cNvSpPr/>
          <p:nvPr/>
        </p:nvSpPr>
        <p:spPr>
          <a:xfrm>
            <a:off x="7000333" y="3595076"/>
            <a:ext cx="3775393"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碳源、磷酸盐和维生素</a:t>
            </a:r>
          </a:p>
        </p:txBody>
      </p:sp>
      <p:sp>
        <p:nvSpPr>
          <p:cNvPr id="17" name="矩形 16"/>
          <p:cNvSpPr/>
          <p:nvPr/>
        </p:nvSpPr>
        <p:spPr>
          <a:xfrm>
            <a:off x="7716544" y="4221882"/>
            <a:ext cx="2339102"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氮源和维生素</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6"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7"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8"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9"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0"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1"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9" action="ppaction://hlinksldjump"/>
          </p:cNvPr>
          <p:cNvSpPr>
            <a:spLocks noChangeArrowheads="1"/>
          </p:cNvSpPr>
          <p:nvPr/>
        </p:nvSpPr>
        <p:spPr bwMode="auto">
          <a:xfrm>
            <a:off x="4054442"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8</a:t>
            </a:r>
          </a:p>
        </p:txBody>
      </p:sp>
      <p:sp>
        <p:nvSpPr>
          <p:cNvPr id="33"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5"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6"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7"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8"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9"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grpSp>
        <p:nvGrpSpPr>
          <p:cNvPr id="24" name="组合 23"/>
          <p:cNvGrpSpPr/>
          <p:nvPr/>
        </p:nvGrpSpPr>
        <p:grpSpPr>
          <a:xfrm>
            <a:off x="459284" y="1197546"/>
            <a:ext cx="11248331" cy="3744416"/>
            <a:chOff x="459284" y="992904"/>
            <a:chExt cx="11248331" cy="3744416"/>
          </a:xfrm>
        </p:grpSpPr>
        <p:sp>
          <p:nvSpPr>
            <p:cNvPr id="43" name="圆角矩形 42"/>
            <p:cNvSpPr/>
            <p:nvPr/>
          </p:nvSpPr>
          <p:spPr>
            <a:xfrm>
              <a:off x="459284" y="1094414"/>
              <a:ext cx="11248331" cy="3642906"/>
            </a:xfrm>
            <a:prstGeom prst="roundRect">
              <a:avLst>
                <a:gd name="adj" fmla="val 2991"/>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panose="020B0604020202020204"/>
                <a:ea typeface="微软雅黑" panose="020B0503020204020204" pitchFamily="34" charset="-122"/>
              </a:endParaRPr>
            </a:p>
          </p:txBody>
        </p:sp>
        <p:cxnSp>
          <p:nvCxnSpPr>
            <p:cNvPr id="44" name="直接连接符 43"/>
            <p:cNvCxnSpPr/>
            <p:nvPr/>
          </p:nvCxnSpPr>
          <p:spPr>
            <a:xfrm>
              <a:off x="920410" y="1093451"/>
              <a:ext cx="633670" cy="0"/>
            </a:xfrm>
            <a:prstGeom prst="line">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5" name="文本框 44"/>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46" name="矩形 45"/>
          <p:cNvSpPr/>
          <p:nvPr/>
        </p:nvSpPr>
        <p:spPr>
          <a:xfrm>
            <a:off x="694606" y="1557586"/>
            <a:ext cx="7200800" cy="332398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划线之前应对接种环灼烧灭菌；划线操作在酒精灯火焰旁进行；从第</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次划线至第</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次划线菌落密度越来越小，因划线所用菌种密度的不同，在第</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次划线中都可能得到所需菌落。</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3602" name="Picture 2" descr="S20"/>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8662" y="2059911"/>
            <a:ext cx="2559072" cy="179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95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46">
                                            <p:txEl>
                                              <p:pRg st="0" end="0"/>
                                            </p:txEl>
                                          </p:spTgt>
                                        </p:tgtEl>
                                        <p:attrNameLst>
                                          <p:attrName>style.visibility</p:attrName>
                                        </p:attrNameLst>
                                      </p:cBhvr>
                                      <p:to>
                                        <p:strVal val="visible"/>
                                      </p:to>
                                    </p:set>
                                    <p:animEffect transition="in" filter="blinds(horizontal)">
                                      <p:cBhvr>
                                        <p:cTn id="10" dur="500"/>
                                        <p:tgtEl>
                                          <p:spTgt spid="46">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3602"/>
                                        </p:tgtEl>
                                        <p:attrNameLst>
                                          <p:attrName>style.visibility</p:attrName>
                                        </p:attrNameLst>
                                      </p:cBhvr>
                                      <p:to>
                                        <p:strVal val="visible"/>
                                      </p:to>
                                    </p:set>
                                    <p:animEffect transition="in" filter="blinds(horizontal)">
                                      <p:cBhvr>
                                        <p:cTn id="13" dur="500"/>
                                        <p:tgtEl>
                                          <p:spTgt spid="15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973386"/>
            <a:ext cx="11412000" cy="4542462"/>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选择题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题为单选题，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题为多选题。</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细菌需要从外界吸收营养物质并通过代谢来维持正常的生长和繁殖。下列与此有关的说法正确的是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乳酸菌与硝化细菌所利用的碳源物质是相同的</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无机氮源不可能作为细菌的能源物质</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琼脂是细菌生长和繁殖中不可缺少的一种物质</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以尿素为唯一氮源的培养基上长出的不都是尿素分解菌</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6"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7"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8"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9"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0"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1"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10" action="ppaction://hlinksldjump"/>
          </p:cNvPr>
          <p:cNvSpPr>
            <a:spLocks noChangeArrowheads="1"/>
          </p:cNvSpPr>
          <p:nvPr/>
        </p:nvSpPr>
        <p:spPr bwMode="auto">
          <a:xfrm>
            <a:off x="4409739"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9</a:t>
            </a:r>
          </a:p>
        </p:txBody>
      </p:sp>
      <p:sp>
        <p:nvSpPr>
          <p:cNvPr id="34"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5"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6"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7"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8"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9"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 name="TextBox 20"/>
          <p:cNvSpPr txBox="1"/>
          <p:nvPr/>
        </p:nvSpPr>
        <p:spPr>
          <a:xfrm>
            <a:off x="226657" y="4797946"/>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59284" y="909514"/>
            <a:ext cx="11248331" cy="4824536"/>
            <a:chOff x="459284" y="992904"/>
            <a:chExt cx="11248331" cy="4824536"/>
          </a:xfrm>
        </p:grpSpPr>
        <p:sp>
          <p:nvSpPr>
            <p:cNvPr id="26" name="圆角矩形 25"/>
            <p:cNvSpPr/>
            <p:nvPr/>
          </p:nvSpPr>
          <p:spPr>
            <a:xfrm>
              <a:off x="459284" y="1094414"/>
              <a:ext cx="11248331" cy="4723026"/>
            </a:xfrm>
            <a:prstGeom prst="roundRect">
              <a:avLst>
                <a:gd name="adj" fmla="val 3195"/>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panose="020B0604020202020204"/>
                <a:ea typeface="微软雅黑" panose="020B0503020204020204" pitchFamily="34" charset="-122"/>
              </a:endParaRPr>
            </a:p>
          </p:txBody>
        </p:sp>
        <p:cxnSp>
          <p:nvCxnSpPr>
            <p:cNvPr id="27" name="直接连接符 26"/>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8" name="文本框 27"/>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5" name="矩形 4"/>
          <p:cNvSpPr/>
          <p:nvPr/>
        </p:nvSpPr>
        <p:spPr>
          <a:xfrm>
            <a:off x="695206" y="1097920"/>
            <a:ext cx="10800000" cy="461664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乳酸菌是异养型微生物，需要有机碳源，而硝化细菌是自养型微生物，需要的碳源是二氧化碳，</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有些</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无机氮源也可以提供能量，如硝化细菌可以利用氧化氨气释放的能量进行有机物的合成，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培养基</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中的琼脂是凝固剂，不会被微生物利用，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自</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生固氮微生物可以利用大气中的氮气作为氮源，因此以尿素为唯一氮源的培养基上长出的不都是尿素分解菌，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0"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1"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3"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4"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10" action="ppaction://hlinksldjump"/>
          </p:cNvPr>
          <p:cNvSpPr>
            <a:spLocks noChangeArrowheads="1"/>
          </p:cNvSpPr>
          <p:nvPr/>
        </p:nvSpPr>
        <p:spPr bwMode="auto">
          <a:xfrm>
            <a:off x="4409739"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9</a:t>
            </a:r>
          </a:p>
        </p:txBody>
      </p:sp>
      <p:sp>
        <p:nvSpPr>
          <p:cNvPr id="38"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9"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0"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1"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2"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3"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linds(horizontal)">
                                      <p:cBhvr>
                                        <p:cTn id="13" dur="500"/>
                                        <p:tgtEl>
                                          <p:spTgt spid="5">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linds(horizontal)">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3894" y="614538"/>
            <a:ext cx="11322624" cy="1966692"/>
          </a:xfrm>
          <a:prstGeom prst="rect">
            <a:avLst/>
          </a:prstGeom>
        </p:spPr>
        <p:txBody>
          <a:bodyPr wrap="square">
            <a:spAutoFit/>
          </a:bodyPr>
          <a:lstStyle/>
          <a:p>
            <a:pPr algn="just">
              <a:lnSpc>
                <a:spcPct val="145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下表中</a:t>
            </a:r>
            <a:r>
              <a:rPr lang="zh-CN" altLang="zh-CN" sz="2800" kern="100" dirty="0" smtClean="0">
                <a:latin typeface="Times New Roman" panose="02020603050405020304" pitchFamily="18" charset="0"/>
                <a:ea typeface="方正中等线简体" panose="03000509000000000000" pitchFamily="65" charset="-122"/>
                <a:cs typeface="宋体" panose="02010600030101010101" pitchFamily="2" charset="-122"/>
              </a:rPr>
              <a:t>Ⅰ</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Ⅲ</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用来培养微生物的三种培养基。甲、乙、丙都能在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中正常生长繁殖；甲能在</a:t>
            </a:r>
            <a:r>
              <a:rPr lang="zh-CN" altLang="zh-CN" sz="2800" kern="100" dirty="0">
                <a:latin typeface="Times New Roman" panose="02020603050405020304" pitchFamily="18" charset="0"/>
                <a:ea typeface="方正中等线简体" panose="03000509000000000000" pitchFamily="65" charset="-122"/>
                <a:cs typeface="宋体" panose="02010600030101010101" pitchFamily="2" charset="-122"/>
              </a:rPr>
              <a:t>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中正常生长繁殖，而乙和丙都不能；乙能在</a:t>
            </a:r>
            <a:r>
              <a:rPr lang="zh-CN" altLang="zh-CN" sz="2800" kern="100" dirty="0">
                <a:latin typeface="Times New Roman" panose="02020603050405020304" pitchFamily="18" charset="0"/>
                <a:ea typeface="方正中等线简体" panose="03000509000000000000" pitchFamily="65" charset="-122"/>
                <a:cs typeface="宋体" panose="02010600030101010101" pitchFamily="2" charset="-122"/>
              </a:rPr>
              <a:t>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中正常生长繁殖，甲、丙都不能。下列说法正确的是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2"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3"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5"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6"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11" action="ppaction://hlinksldjump"/>
          </p:cNvPr>
          <p:cNvSpPr>
            <a:spLocks noChangeArrowheads="1"/>
          </p:cNvSpPr>
          <p:nvPr/>
        </p:nvSpPr>
        <p:spPr bwMode="auto">
          <a:xfrm>
            <a:off x="4765036"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10</a:t>
            </a:r>
          </a:p>
        </p:txBody>
      </p:sp>
      <p:sp>
        <p:nvSpPr>
          <p:cNvPr id="41"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2"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3"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4"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5"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graphicFrame>
        <p:nvGraphicFramePr>
          <p:cNvPr id="4" name="表格 3"/>
          <p:cNvGraphicFramePr>
            <a:graphicFrameLocks noGrp="1"/>
          </p:cNvGraphicFramePr>
          <p:nvPr>
            <p:extLst>
              <p:ext uri="{D42A27DB-BD31-4B8C-83A1-F6EECF244321}">
                <p14:modId xmlns:p14="http://schemas.microsoft.com/office/powerpoint/2010/main" val="1460974738"/>
              </p:ext>
            </p:extLst>
          </p:nvPr>
        </p:nvGraphicFramePr>
        <p:xfrm>
          <a:off x="622598" y="2696406"/>
          <a:ext cx="10945217" cy="3200400"/>
        </p:xfrm>
        <a:graphic>
          <a:graphicData uri="http://schemas.openxmlformats.org/drawingml/2006/table">
            <a:tbl>
              <a:tblPr/>
              <a:tblGrid>
                <a:gridCol w="792088"/>
                <a:gridCol w="1224136"/>
                <a:gridCol w="1368152"/>
                <a:gridCol w="1152128"/>
                <a:gridCol w="888615"/>
                <a:gridCol w="1703673"/>
                <a:gridCol w="1296144"/>
                <a:gridCol w="1315328"/>
                <a:gridCol w="1204953"/>
              </a:tblGrid>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序号</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粉状硫</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K</a:t>
                      </a:r>
                      <a:r>
                        <a:rPr lang="en-US" sz="2800" kern="100" baseline="-25000" dirty="0" smtClean="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HPO</a:t>
                      </a:r>
                      <a:r>
                        <a:rPr lang="en-US" sz="2800" kern="100" baseline="-25000" dirty="0" smtClean="0">
                          <a:effectLst/>
                          <a:latin typeface="Times New Roman" panose="02020603050405020304" pitchFamily="18" charset="0"/>
                          <a:ea typeface="方正中等线简体" panose="03000509000000000000" pitchFamily="65" charset="-122"/>
                          <a:cs typeface="Courier New" panose="02070309020205020404" pitchFamily="49" charset="0"/>
                        </a:rPr>
                        <a:t>4</a:t>
                      </a:r>
                    </a:p>
                    <a:p>
                      <a:pPr algn="ctr">
                        <a:lnSpc>
                          <a:spcPct val="150000"/>
                        </a:lnSpc>
                        <a:spcAft>
                          <a:spcPts val="0"/>
                        </a:spcAf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4 </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g</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FeSO</a:t>
                      </a:r>
                      <a:r>
                        <a:rPr lang="en-US" sz="2800" kern="100" baseline="-25000" dirty="0" smtClean="0">
                          <a:effectLst/>
                          <a:latin typeface="Times New Roman" panose="02020603050405020304" pitchFamily="18" charset="0"/>
                          <a:ea typeface="方正中等线简体" panose="03000509000000000000" pitchFamily="65" charset="-122"/>
                          <a:cs typeface="Courier New" panose="02070309020205020404" pitchFamily="49" charset="0"/>
                        </a:rPr>
                        <a:t>4</a:t>
                      </a:r>
                    </a:p>
                    <a:p>
                      <a:pPr algn="ctr">
                        <a:lnSpc>
                          <a:spcPct val="150000"/>
                        </a:lnSpc>
                        <a:spcAft>
                          <a:spcPts val="0"/>
                        </a:spcAf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0.5 </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g</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蔗糖</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(NH</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4</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SO</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0.4 </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g</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H</a:t>
                      </a:r>
                      <a:r>
                        <a:rPr lang="en-US" sz="2800" kern="100" baseline="-25000" dirty="0" smtClean="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O</a:t>
                      </a:r>
                    </a:p>
                    <a:p>
                      <a:pPr algn="ctr">
                        <a:lnSpc>
                          <a:spcPct val="150000"/>
                        </a:lnSpc>
                        <a:spcAft>
                          <a:spcPts val="0"/>
                        </a:spcAf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100 </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mL</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MgSO</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9.25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CaCl</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0.5 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Ⅰ</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Ⅱ</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Ⅲ</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矩形 22"/>
          <p:cNvSpPr/>
          <p:nvPr/>
        </p:nvSpPr>
        <p:spPr>
          <a:xfrm>
            <a:off x="433894" y="6024417"/>
            <a:ext cx="11322624" cy="664477"/>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表示含有该物质，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表示不含有该物质。</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3894" y="1690420"/>
            <a:ext cx="11322624" cy="2603470"/>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甲、乙、丙都是异养型微生物</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甲、乙都是自养型微生物、丙是异养型微生物</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甲是固氮微生物、乙是自养型微生物、丙是异养型微生物</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甲是异养型微生物、乙是固氮微生物、丙是自养型微生物</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20"/>
          <p:cNvSpPr txBox="1"/>
          <p:nvPr/>
        </p:nvSpPr>
        <p:spPr>
          <a:xfrm>
            <a:off x="298263" y="2949488"/>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31"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2"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3"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5"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6"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11" action="ppaction://hlinksldjump"/>
          </p:cNvPr>
          <p:cNvSpPr>
            <a:spLocks noChangeArrowheads="1"/>
          </p:cNvSpPr>
          <p:nvPr/>
        </p:nvSpPr>
        <p:spPr bwMode="auto">
          <a:xfrm>
            <a:off x="4765036"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10</a:t>
            </a:r>
          </a:p>
        </p:txBody>
      </p:sp>
      <p:sp>
        <p:nvSpPr>
          <p:cNvPr id="41"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2"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3"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4"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5"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Tree>
    <p:extLst>
      <p:ext uri="{BB962C8B-B14F-4D97-AF65-F5344CB8AC3E}">
        <p14:creationId xmlns:p14="http://schemas.microsoft.com/office/powerpoint/2010/main" val="22898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1637" y="1045831"/>
            <a:ext cx="11187139" cy="3249800"/>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下列关于消毒与灭菌的叙述，正确的是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玻璃器皿、金属用具等可以采用干热灭菌法灭菌</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消毒是灭菌的俗称，它们的本质是一样的</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灭菌就是杀死物体内外所有的病原微生物</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接种环、培养皿可以直接在酒精灯火焰的充分燃烧层灼烧</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9"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0"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1"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2"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3"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2" name="Rectangle 21">
            <a:hlinkClick r:id="rId12" action="ppaction://hlinksldjump"/>
          </p:cNvPr>
          <p:cNvSpPr>
            <a:spLocks noChangeArrowheads="1"/>
          </p:cNvSpPr>
          <p:nvPr/>
        </p:nvSpPr>
        <p:spPr bwMode="auto">
          <a:xfrm>
            <a:off x="5120333"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11</a:t>
            </a:r>
          </a:p>
        </p:txBody>
      </p:sp>
      <p:sp>
        <p:nvSpPr>
          <p:cNvPr id="43"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4"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5"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6"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6" name="TextBox 20"/>
          <p:cNvSpPr txBox="1"/>
          <p:nvPr/>
        </p:nvSpPr>
        <p:spPr>
          <a:xfrm>
            <a:off x="353616" y="1701602"/>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9" name="TextBox 20"/>
          <p:cNvSpPr txBox="1"/>
          <p:nvPr/>
        </p:nvSpPr>
        <p:spPr>
          <a:xfrm>
            <a:off x="353616" y="2925738"/>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459284" y="1256194"/>
            <a:ext cx="11248331" cy="3829784"/>
            <a:chOff x="459284" y="992904"/>
            <a:chExt cx="11248331" cy="3829784"/>
          </a:xfrm>
        </p:grpSpPr>
        <p:sp>
          <p:nvSpPr>
            <p:cNvPr id="29" name="圆角矩形 28"/>
            <p:cNvSpPr/>
            <p:nvPr/>
          </p:nvSpPr>
          <p:spPr>
            <a:xfrm>
              <a:off x="459284" y="1094414"/>
              <a:ext cx="11248331" cy="3728274"/>
            </a:xfrm>
            <a:prstGeom prst="roundRect">
              <a:avLst>
                <a:gd name="adj" fmla="val 5095"/>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panose="020B0604020202020204"/>
                <a:ea typeface="微软雅黑" panose="020B0503020204020204" pitchFamily="34" charset="-122"/>
              </a:endParaRPr>
            </a:p>
          </p:txBody>
        </p:sp>
        <p:cxnSp>
          <p:nvCxnSpPr>
            <p:cNvPr id="30" name="直接连接符 29"/>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31" name="文本框 30"/>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37" name="矩形 36"/>
          <p:cNvSpPr/>
          <p:nvPr/>
        </p:nvSpPr>
        <p:spPr>
          <a:xfrm>
            <a:off x="695206" y="1553751"/>
            <a:ext cx="10800000" cy="3242170"/>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消毒和灭菌的结果不完全相同，消毒只能杀死物体体表或内部的一部分微生物，而灭菌能杀死物体内外所有的微生物，包括孢子和芽孢，</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接种环</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可以直接在酒精灯火焰的充分燃烧层灼烧灭菌，而培养皿不行，培养皿常采用干热灭菌法灭菌，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3"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4"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6"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8"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2"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3" name="Rectangle 21">
            <a:hlinkClick r:id="rId12" action="ppaction://hlinksldjump"/>
          </p:cNvPr>
          <p:cNvSpPr>
            <a:spLocks noChangeArrowheads="1"/>
          </p:cNvSpPr>
          <p:nvPr/>
        </p:nvSpPr>
        <p:spPr bwMode="auto">
          <a:xfrm>
            <a:off x="5120333"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11</a:t>
            </a:r>
          </a:p>
        </p:txBody>
      </p:sp>
      <p:sp>
        <p:nvSpPr>
          <p:cNvPr id="44"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5"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6"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7"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855388"/>
            <a:ext cx="11412000" cy="3896131"/>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12.</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山东胶州高二上期末改编</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某研究小组用平板划线法从有机废水中分离微生物用于废水处理。下列叙述不正确的是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培养基分装到培养皿后进行灭菌</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转换划线角度时不需灼烧接种环即可进行划线</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接种时不能划破培养基，否则难以达到分离单菌落的目的</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划线操作时完全打开皿盖，划完立即盖上</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0"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1"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3"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4"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9"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0" name="Rectangle 21">
            <a:hlinkClick r:id="rId13" action="ppaction://hlinksldjump"/>
          </p:cNvPr>
          <p:cNvSpPr>
            <a:spLocks noChangeArrowheads="1"/>
          </p:cNvSpPr>
          <p:nvPr/>
        </p:nvSpPr>
        <p:spPr bwMode="auto">
          <a:xfrm>
            <a:off x="5475630"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12</a:t>
            </a:r>
          </a:p>
        </p:txBody>
      </p:sp>
      <p:sp>
        <p:nvSpPr>
          <p:cNvPr id="41"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2"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3"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19" name="TextBox 20"/>
          <p:cNvSpPr txBox="1"/>
          <p:nvPr/>
        </p:nvSpPr>
        <p:spPr>
          <a:xfrm>
            <a:off x="234063" y="2133650"/>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0" name="TextBox 20"/>
          <p:cNvSpPr txBox="1"/>
          <p:nvPr/>
        </p:nvSpPr>
        <p:spPr>
          <a:xfrm>
            <a:off x="234063" y="2781722"/>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1" name="TextBox 20"/>
          <p:cNvSpPr txBox="1"/>
          <p:nvPr/>
        </p:nvSpPr>
        <p:spPr>
          <a:xfrm>
            <a:off x="234063" y="4077866"/>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459284" y="1129020"/>
            <a:ext cx="11248331" cy="4389006"/>
            <a:chOff x="459284" y="992904"/>
            <a:chExt cx="11248331" cy="4389006"/>
          </a:xfrm>
        </p:grpSpPr>
        <p:sp>
          <p:nvSpPr>
            <p:cNvPr id="29" name="圆角矩形 28"/>
            <p:cNvSpPr/>
            <p:nvPr/>
          </p:nvSpPr>
          <p:spPr>
            <a:xfrm>
              <a:off x="459284" y="1094414"/>
              <a:ext cx="11248331" cy="4287496"/>
            </a:xfrm>
            <a:prstGeom prst="roundRect">
              <a:avLst>
                <a:gd name="adj" fmla="val 3195"/>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panose="020B0604020202020204"/>
                <a:ea typeface="微软雅黑" panose="020B0503020204020204" pitchFamily="34" charset="-122"/>
              </a:endParaRPr>
            </a:p>
          </p:txBody>
        </p:sp>
        <p:cxnSp>
          <p:nvCxnSpPr>
            <p:cNvPr id="30" name="直接连接符 29"/>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31" name="文本框 30"/>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5" name="矩形 4"/>
          <p:cNvSpPr/>
          <p:nvPr/>
        </p:nvSpPr>
        <p:spPr>
          <a:xfrm>
            <a:off x="748672" y="1436102"/>
            <a:ext cx="10693069" cy="397031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培养基配制好后要先高压蒸汽灭菌，后分装到培养皿，</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转换</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划线角度后要对接种环进行灼烧灭菌，冷却后再进行划线，</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划线</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时左手将皿盖打开一条缝隙，右手于酒精灯火焰旁将接种环迅速伸入平板内，划三至五条平行线，盖上皿盖，不可完全打开皿盖，</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3"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4"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6"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7"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2"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3" name="Rectangle 21">
            <a:hlinkClick r:id="rId13" action="ppaction://hlinksldjump"/>
          </p:cNvPr>
          <p:cNvSpPr>
            <a:spLocks noChangeArrowheads="1"/>
          </p:cNvSpPr>
          <p:nvPr/>
        </p:nvSpPr>
        <p:spPr bwMode="auto">
          <a:xfrm>
            <a:off x="5475630"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12</a:t>
            </a:r>
          </a:p>
        </p:txBody>
      </p:sp>
      <p:sp>
        <p:nvSpPr>
          <p:cNvPr id="44"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5"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6"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linds(horizontal)">
                                      <p:cBhvr>
                                        <p:cTn id="13" dur="500"/>
                                        <p:tgtEl>
                                          <p:spTgt spid="5">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5701" y="600328"/>
            <a:ext cx="11299010" cy="1136786"/>
          </a:xfrm>
          <a:prstGeom prst="rect">
            <a:avLst/>
          </a:prstGeom>
        </p:spPr>
        <p:txBody>
          <a:bodyPr wrap="square">
            <a:spAutoFit/>
          </a:bodyPr>
          <a:lstStyle/>
          <a:p>
            <a:pPr algn="just">
              <a:lnSpc>
                <a:spcPct val="150000"/>
              </a:lnSpc>
              <a:spcAft>
                <a:spcPts val="0"/>
              </a:spcAft>
              <a:tabLst>
                <a:tab pos="2430780" algn="l"/>
              </a:tabLst>
            </a:pPr>
            <a:r>
              <a:rPr lang="en-US" altLang="zh-CN" kern="100" dirty="0">
                <a:latin typeface="Times New Roman" panose="02020603050405020304" pitchFamily="18" charset="0"/>
                <a:ea typeface="方正中等线简体" panose="03000509000000000000" pitchFamily="65" charset="-122"/>
              </a:rPr>
              <a:t>13.</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将大肠杆菌接种到适宜的细菌培养基上，加盖后，以不同的方式处理，并放置在不同温度的环境中，培养</a:t>
            </a:r>
            <a:r>
              <a:rPr lang="en-US" altLang="zh-CN" kern="100" dirty="0">
                <a:latin typeface="Times New Roman" panose="02020603050405020304" pitchFamily="18" charset="0"/>
                <a:ea typeface="方正中等线简体" panose="03000509000000000000" pitchFamily="65" charset="-122"/>
              </a:rPr>
              <a:t>24</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小时后，所得结果如表：</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0"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1"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3"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4"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9"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0"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1" name="Rectangle 21">
            <a:hlinkClick r:id="rId14" action="ppaction://hlinksldjump"/>
          </p:cNvPr>
          <p:cNvSpPr>
            <a:spLocks noChangeArrowheads="1"/>
          </p:cNvSpPr>
          <p:nvPr/>
        </p:nvSpPr>
        <p:spPr bwMode="auto">
          <a:xfrm>
            <a:off x="5830927"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13</a:t>
            </a:r>
          </a:p>
        </p:txBody>
      </p:sp>
      <p:sp>
        <p:nvSpPr>
          <p:cNvPr id="42"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3"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graphicFrame>
        <p:nvGraphicFramePr>
          <p:cNvPr id="3" name="表格 2"/>
          <p:cNvGraphicFramePr>
            <a:graphicFrameLocks noGrp="1"/>
          </p:cNvGraphicFramePr>
          <p:nvPr>
            <p:extLst>
              <p:ext uri="{D42A27DB-BD31-4B8C-83A1-F6EECF244321}">
                <p14:modId xmlns:p14="http://schemas.microsoft.com/office/powerpoint/2010/main" val="1848092447"/>
              </p:ext>
            </p:extLst>
          </p:nvPr>
        </p:nvGraphicFramePr>
        <p:xfrm>
          <a:off x="550590" y="1893376"/>
          <a:ext cx="11233249" cy="4389120"/>
        </p:xfrm>
        <a:graphic>
          <a:graphicData uri="http://schemas.openxmlformats.org/drawingml/2006/table">
            <a:tbl>
              <a:tblPr/>
              <a:tblGrid>
                <a:gridCol w="1040613"/>
                <a:gridCol w="1119627"/>
                <a:gridCol w="2520280"/>
                <a:gridCol w="2376264"/>
                <a:gridCol w="1800200"/>
                <a:gridCol w="1224136"/>
                <a:gridCol w="1152129"/>
              </a:tblGrid>
              <a:tr h="0">
                <a:tc>
                  <a:txBody>
                    <a:bodyPr/>
                    <a:lstStyle/>
                    <a:p>
                      <a:pPr algn="ctr">
                        <a:lnSpc>
                          <a:spcPct val="150000"/>
                        </a:lnSpc>
                        <a:spcAft>
                          <a:spcPts val="0"/>
                        </a:spcAft>
                      </a:pPr>
                      <a:r>
                        <a:rPr lang="zh-CN" sz="24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编号</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c</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d</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e</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f</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方正中等线简体" panose="03000509000000000000" pitchFamily="65" charset="-122"/>
                          <a:cs typeface="Times New Roman" panose="02020603050405020304" pitchFamily="18" charset="0"/>
                        </a:rPr>
                        <a:t>处理方法</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接种大肠杆菌</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接种大肠杆菌，并覆一吸有抗生素</a:t>
                      </a:r>
                      <a:r>
                        <a:rPr lang="en-US" sz="2400" kern="100" dirty="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zh-CN" sz="24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的圆纸片</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接种大肠杆菌，并覆一吸有抗生素</a:t>
                      </a:r>
                      <a:r>
                        <a:rPr lang="en-US" sz="2400" kern="100" dirty="0">
                          <a:effectLst/>
                          <a:latin typeface="Times New Roman" panose="02020603050405020304" pitchFamily="18" charset="0"/>
                          <a:ea typeface="方正中等线简体" panose="03000509000000000000" pitchFamily="65" charset="-122"/>
                          <a:cs typeface="Courier New" panose="02070309020205020404" pitchFamily="49" charset="0"/>
                        </a:rPr>
                        <a:t>Y</a:t>
                      </a:r>
                      <a:r>
                        <a:rPr lang="zh-CN" sz="24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的圆纸片</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接种大肠杆菌，表面全被醋覆盖</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接种大肠杆菌</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无</a:t>
                      </a:r>
                      <a:r>
                        <a:rPr lang="zh-CN" sz="24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接</a:t>
                      </a:r>
                      <a:endParaRPr lang="en-US" altLang="zh-CN" sz="24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r>
                        <a:rPr lang="zh-CN" sz="24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种</a:t>
                      </a:r>
                      <a:r>
                        <a:rPr lang="zh-CN" sz="24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菌</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方正中等线简体" panose="03000509000000000000" pitchFamily="65" charset="-122"/>
                          <a:cs typeface="Times New Roman" panose="02020603050405020304" pitchFamily="18" charset="0"/>
                        </a:rPr>
                        <a:t>温度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40 </a:t>
                      </a:r>
                      <a:r>
                        <a:rPr lang="en-US" sz="2400" kern="100">
                          <a:effectLst/>
                          <a:latin typeface="宋体" panose="02010600030101010101" pitchFamily="2" charset="-122"/>
                          <a:ea typeface="方正中等线简体" panose="03000509000000000000" pitchFamily="65"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40 </a:t>
                      </a:r>
                      <a:r>
                        <a:rPr lang="en-US" sz="2400" kern="100">
                          <a:effectLst/>
                          <a:latin typeface="宋体" panose="02010600030101010101" pitchFamily="2" charset="-122"/>
                          <a:ea typeface="方正中等线简体" panose="03000509000000000000" pitchFamily="65"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40 </a:t>
                      </a:r>
                      <a:r>
                        <a:rPr lang="en-US" sz="2400" kern="100">
                          <a:effectLst/>
                          <a:latin typeface="宋体" panose="02010600030101010101" pitchFamily="2" charset="-122"/>
                          <a:ea typeface="方正中等线简体" panose="03000509000000000000" pitchFamily="65"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40 </a:t>
                      </a:r>
                      <a:r>
                        <a:rPr lang="en-US" sz="2400" kern="100">
                          <a:effectLst/>
                          <a:latin typeface="宋体" panose="02010600030101010101" pitchFamily="2" charset="-122"/>
                          <a:ea typeface="方正中等线简体" panose="03000509000000000000" pitchFamily="65"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0 </a:t>
                      </a:r>
                      <a:r>
                        <a:rPr lang="en-US" sz="2400" kern="100">
                          <a:effectLst/>
                          <a:latin typeface="宋体" panose="02010600030101010101" pitchFamily="2" charset="-122"/>
                          <a:ea typeface="方正中等线简体" panose="03000509000000000000" pitchFamily="65"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40 </a:t>
                      </a:r>
                      <a:r>
                        <a:rPr lang="en-US" sz="2400" kern="100">
                          <a:effectLst/>
                          <a:latin typeface="宋体" panose="02010600030101010101" pitchFamily="2" charset="-122"/>
                          <a:ea typeface="方正中等线简体" panose="03000509000000000000" pitchFamily="65"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方正中等线简体" panose="03000509000000000000" pitchFamily="65" charset="-122"/>
                          <a:cs typeface="Times New Roman" panose="02020603050405020304" pitchFamily="18" charset="0"/>
                        </a:rPr>
                        <a:t>观察结果</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全表面呈浑浊</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纸片周围呈现一片清晰区，其余表面呈浑浊</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全表面呈浑浊</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方正中等线简体" panose="03000509000000000000" pitchFamily="65" charset="-122"/>
                          <a:cs typeface="Times New Roman" panose="02020603050405020304" pitchFamily="18" charset="0"/>
                        </a:rPr>
                        <a:t>全表面清晰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全表面清晰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全表面</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zh-CN" sz="24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清晰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9206" y="1690420"/>
            <a:ext cx="11412000" cy="260347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培养基还需满足微生物生长对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、特殊营养物质以及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的需求。例如，在培养乳酸杆菌时，需要在培养基中</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添加</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在培养霉菌时，一般需要将培养基调</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至</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在培养细菌时，一般需要将培养基调</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至</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a:t>
            </a:r>
          </a:p>
          <a:p>
            <a:pPr algn="just">
              <a:lnSpc>
                <a:spcPct val="15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在培养厌氧微生物时，需要</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提供</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条件。</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6908560" y="2451158"/>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维生素</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3369535" y="310986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酸性</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10508960" y="3101653"/>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中性或</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467949" y="3726036"/>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弱碱性</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6919193" y="373909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无氧</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086234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9" grpId="0"/>
      <p:bldP spid="10"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5701" y="1125538"/>
            <a:ext cx="11299010" cy="3249800"/>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根据上述实验结果所作出的判断，正确的是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编号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比较可知，有大肠杆菌培养基的表面会变浑浊</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根据编号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的观察结果，可知抗生素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比抗生素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的杀菌能力强</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将编号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的结果比较可知，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的环境不适合大肠杆菌生长</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若揭开编号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的盖子，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小时后培养基表面会出现浑浊</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0"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1"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3"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4"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9"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0"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1" name="Rectangle 21">
            <a:hlinkClick r:id="rId14" action="ppaction://hlinksldjump"/>
          </p:cNvPr>
          <p:cNvSpPr>
            <a:spLocks noChangeArrowheads="1"/>
          </p:cNvSpPr>
          <p:nvPr/>
        </p:nvSpPr>
        <p:spPr bwMode="auto">
          <a:xfrm>
            <a:off x="5830927"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13</a:t>
            </a:r>
          </a:p>
        </p:txBody>
      </p:sp>
      <p:sp>
        <p:nvSpPr>
          <p:cNvPr id="42"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3"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28" name="TextBox 20"/>
          <p:cNvSpPr txBox="1"/>
          <p:nvPr/>
        </p:nvSpPr>
        <p:spPr>
          <a:xfrm>
            <a:off x="291133" y="1783050"/>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0" name="TextBox 20"/>
          <p:cNvSpPr txBox="1"/>
          <p:nvPr/>
        </p:nvSpPr>
        <p:spPr>
          <a:xfrm>
            <a:off x="291133" y="3069754"/>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1" name="TextBox 20"/>
          <p:cNvSpPr txBox="1"/>
          <p:nvPr/>
        </p:nvSpPr>
        <p:spPr>
          <a:xfrm>
            <a:off x="291133" y="3717826"/>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46657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0" grpId="0"/>
      <p:bldP spid="2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459284" y="1504628"/>
            <a:ext cx="11248331" cy="2501230"/>
            <a:chOff x="459284" y="992904"/>
            <a:chExt cx="11248331" cy="2501230"/>
          </a:xfrm>
        </p:grpSpPr>
        <p:sp>
          <p:nvSpPr>
            <p:cNvPr id="29" name="圆角矩形 28"/>
            <p:cNvSpPr/>
            <p:nvPr/>
          </p:nvSpPr>
          <p:spPr>
            <a:xfrm>
              <a:off x="459284" y="1094413"/>
              <a:ext cx="11248331" cy="2399721"/>
            </a:xfrm>
            <a:prstGeom prst="roundRect">
              <a:avLst>
                <a:gd name="adj" fmla="val 6164"/>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panose="020B0604020202020204"/>
                <a:ea typeface="微软雅黑" panose="020B0503020204020204" pitchFamily="34" charset="-122"/>
              </a:endParaRPr>
            </a:p>
          </p:txBody>
        </p:sp>
        <p:cxnSp>
          <p:nvCxnSpPr>
            <p:cNvPr id="30" name="直接连接符 29"/>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31" name="文本框 30"/>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5" name="矩形 4"/>
          <p:cNvSpPr/>
          <p:nvPr/>
        </p:nvSpPr>
        <p:spPr>
          <a:xfrm>
            <a:off x="695206" y="1802185"/>
            <a:ext cx="10800000"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将含有抗生素的纸片覆盖在大肠杆菌的培养基上，可根据培养基表面的浑浊程度判定此种抗生素对大肠杆菌的杀菌能力，可知抗生素</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的杀菌能力强于抗生素</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的杀菌能力，</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3"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4"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6"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7"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2"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3"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4" name="Rectangle 21">
            <a:hlinkClick r:id="rId14" action="ppaction://hlinksldjump"/>
          </p:cNvPr>
          <p:cNvSpPr>
            <a:spLocks noChangeArrowheads="1"/>
          </p:cNvSpPr>
          <p:nvPr/>
        </p:nvSpPr>
        <p:spPr bwMode="auto">
          <a:xfrm>
            <a:off x="5830927"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13</a:t>
            </a:r>
          </a:p>
        </p:txBody>
      </p:sp>
      <p:sp>
        <p:nvSpPr>
          <p:cNvPr id="45"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6"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583382"/>
            <a:ext cx="11412000" cy="590931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河北邯郸高二阶段练习</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请根据所学微生物培养的知识，回答下列问题：</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在液体培养基中加入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后制成的固体培养基，是实验室最常用的培养基。</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实验室中常用</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法对培养基及器皿进行灭菌。不同培养基的具体配方不同，但一般都含有水、</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和无机盐。</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培养微生物时，将培养皿倒置的目的是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。实验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结束后，应对使用过的培养基进行</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处理</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4"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5"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6"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8"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9"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2"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3"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4"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5"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6"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7" name="Rectangle 21">
            <a:hlinkClick r:id="rId15" action="ppaction://hlinksldjump"/>
          </p:cNvPr>
          <p:cNvSpPr>
            <a:spLocks noChangeArrowheads="1"/>
          </p:cNvSpPr>
          <p:nvPr/>
        </p:nvSpPr>
        <p:spPr bwMode="auto">
          <a:xfrm>
            <a:off x="6186224"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14</a:t>
            </a:r>
          </a:p>
        </p:txBody>
      </p:sp>
      <p:sp>
        <p:nvSpPr>
          <p:cNvPr id="48"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 name="矩形 2"/>
          <p:cNvSpPr/>
          <p:nvPr/>
        </p:nvSpPr>
        <p:spPr>
          <a:xfrm>
            <a:off x="4127998" y="1954009"/>
            <a:ext cx="2220480"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琼脂</a:t>
            </a:r>
            <a:r>
              <a:rPr lang="en-US" altLang="zh-CN" sz="2800" kern="100" dirty="0">
                <a:solidFill>
                  <a:srgbClr val="C00000"/>
                </a:solidFill>
                <a:latin typeface="Times New Roman" panose="02020603050405020304" pitchFamily="18" charset="0"/>
                <a:ea typeface="方正中等线简体" panose="03000509000000000000" pitchFamily="65" charset="-122"/>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凝固剂</a:t>
            </a:r>
            <a:r>
              <a:rPr lang="en-US" altLang="zh-CN" sz="2800" kern="100" dirty="0">
                <a:solidFill>
                  <a:srgbClr val="C00000"/>
                </a:solidFill>
                <a:latin typeface="Times New Roman" panose="02020603050405020304" pitchFamily="18" charset="0"/>
                <a:ea typeface="方正中等线简体" panose="03000509000000000000" pitchFamily="65" charset="-122"/>
              </a:rPr>
              <a:t>)</a:t>
            </a:r>
            <a:endParaRPr lang="zh-CN" altLang="en-US" sz="2800" dirty="0"/>
          </a:p>
        </p:txBody>
      </p:sp>
      <p:sp>
        <p:nvSpPr>
          <p:cNvPr id="28" name="矩形 27"/>
          <p:cNvSpPr/>
          <p:nvPr/>
        </p:nvSpPr>
        <p:spPr>
          <a:xfrm>
            <a:off x="3071627" y="3262028"/>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湿热灭菌</a:t>
            </a:r>
            <a:endParaRPr lang="zh-CN" altLang="en-US" sz="2800" dirty="0"/>
          </a:p>
        </p:txBody>
      </p:sp>
      <p:sp>
        <p:nvSpPr>
          <p:cNvPr id="29" name="矩形 28"/>
          <p:cNvSpPr/>
          <p:nvPr/>
        </p:nvSpPr>
        <p:spPr>
          <a:xfrm>
            <a:off x="6095206" y="3897467"/>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碳源</a:t>
            </a:r>
            <a:endParaRPr lang="zh-CN" altLang="en-US" sz="2800" dirty="0"/>
          </a:p>
        </p:txBody>
      </p:sp>
      <p:sp>
        <p:nvSpPr>
          <p:cNvPr id="30" name="矩形 29"/>
          <p:cNvSpPr/>
          <p:nvPr/>
        </p:nvSpPr>
        <p:spPr>
          <a:xfrm>
            <a:off x="7595499" y="3921217"/>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氮源</a:t>
            </a:r>
            <a:endParaRPr lang="zh-CN" altLang="en-US" sz="2800" dirty="0"/>
          </a:p>
        </p:txBody>
      </p:sp>
      <p:sp>
        <p:nvSpPr>
          <p:cNvPr id="31" name="矩形 30"/>
          <p:cNvSpPr/>
          <p:nvPr/>
        </p:nvSpPr>
        <p:spPr>
          <a:xfrm>
            <a:off x="6839794" y="4533664"/>
            <a:ext cx="4852610"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既可以防止皿盖上的水珠</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落入</a:t>
            </a:r>
            <a:endParaRPr lang="zh-CN" altLang="en-US" sz="2800" dirty="0"/>
          </a:p>
        </p:txBody>
      </p:sp>
      <p:sp>
        <p:nvSpPr>
          <p:cNvPr id="32" name="矩形 31"/>
          <p:cNvSpPr/>
          <p:nvPr/>
        </p:nvSpPr>
        <p:spPr>
          <a:xfrm>
            <a:off x="478582" y="5158744"/>
            <a:ext cx="7366119" cy="523220"/>
          </a:xfrm>
          <a:prstGeom prst="rect">
            <a:avLst/>
          </a:prstGeom>
        </p:spPr>
        <p:txBody>
          <a:bodyPr wrap="none">
            <a:spAutoFit/>
          </a:bodyPr>
          <a:lstStyle/>
          <a:p>
            <a:pPr lvl="0"/>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培养基，又可以避免培养基中的水分过快蒸发</a:t>
            </a:r>
            <a:endParaRPr lang="zh-CN" altLang="en-US" sz="2800" dirty="0">
              <a:solidFill>
                <a:prstClr val="black"/>
              </a:solidFill>
            </a:endParaRPr>
          </a:p>
        </p:txBody>
      </p:sp>
      <p:sp>
        <p:nvSpPr>
          <p:cNvPr id="33" name="矩形 32"/>
          <p:cNvSpPr/>
          <p:nvPr/>
        </p:nvSpPr>
        <p:spPr>
          <a:xfrm>
            <a:off x="2998862" y="5823390"/>
            <a:ext cx="902811" cy="523220"/>
          </a:xfrm>
          <a:prstGeom prst="rect">
            <a:avLst/>
          </a:prstGeom>
        </p:spPr>
        <p:txBody>
          <a:bodyPr wrap="none">
            <a:spAutoFit/>
          </a:bodyPr>
          <a:lstStyle/>
          <a:p>
            <a:pPr lvl="0"/>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灭菌</a:t>
            </a:r>
            <a:endParaRPr lang="zh-CN" altLang="en-US" sz="28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linds(horizontal)">
                                      <p:cBhvr>
                                        <p:cTn id="12" dur="500"/>
                                        <p:tgtEl>
                                          <p:spTgt spid="28">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blinds(horizontal)">
                                      <p:cBhvr>
                                        <p:cTn id="15" dur="500"/>
                                        <p:tgtEl>
                                          <p:spTgt spid="29">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blinds(horizontal)">
                                      <p:cBhvr>
                                        <p:cTn id="18" dur="500"/>
                                        <p:tgtEl>
                                          <p:spTgt spid="3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1">
                                            <p:txEl>
                                              <p:pRg st="0" end="0"/>
                                            </p:txEl>
                                          </p:spTgt>
                                        </p:tgtEl>
                                        <p:attrNameLst>
                                          <p:attrName>style.visibility</p:attrName>
                                        </p:attrNameLst>
                                      </p:cBhvr>
                                      <p:to>
                                        <p:strVal val="visible"/>
                                      </p:to>
                                    </p:set>
                                    <p:animEffect transition="in" filter="blinds(horizontal)">
                                      <p:cBhvr>
                                        <p:cTn id="23" dur="500"/>
                                        <p:tgtEl>
                                          <p:spTgt spid="31">
                                            <p:txEl>
                                              <p:pRg st="0" end="0"/>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blinds(horizontal)">
                                      <p:cBhvr>
                                        <p:cTn id="26" dur="500"/>
                                        <p:tgtEl>
                                          <p:spTgt spid="32">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blinds(horizontal)">
                                      <p:cBhvr>
                                        <p:cTn id="29"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5701" y="621482"/>
            <a:ext cx="11299010" cy="1957139"/>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某同学配制好含琼脂的牛肉膏蛋白胨培养基后，对培养基和培养皿进行湿热灭菌，当培养基温度下降到</a:t>
            </a:r>
            <a:r>
              <a:rPr lang="en-US" altLang="zh-CN" sz="2800" kern="100" dirty="0">
                <a:latin typeface="Times New Roman" panose="02020603050405020304" pitchFamily="18" charset="0"/>
                <a:ea typeface="方正中等线简体" panose="03000509000000000000" pitchFamily="65" charset="-122"/>
              </a:rPr>
              <a:t>50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左右时，在酒精灯火焰附近倒平板，待培养基冷却至室温，按照下表进行处理：</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6" action="ppaction://hlinksldjump"/>
          </p:cNvPr>
          <p:cNvSpPr>
            <a:spLocks noChangeArrowheads="1"/>
          </p:cNvSpPr>
          <p:nvPr/>
        </p:nvSpPr>
        <p:spPr bwMode="auto">
          <a:xfrm>
            <a:off x="6541521"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15</a:t>
            </a:r>
          </a:p>
        </p:txBody>
      </p:sp>
      <p:graphicFrame>
        <p:nvGraphicFramePr>
          <p:cNvPr id="25" name="表格 24"/>
          <p:cNvGraphicFramePr>
            <a:graphicFrameLocks noGrp="1"/>
          </p:cNvGraphicFramePr>
          <p:nvPr>
            <p:extLst>
              <p:ext uri="{D42A27DB-BD31-4B8C-83A1-F6EECF244321}">
                <p14:modId xmlns:p14="http://schemas.microsoft.com/office/powerpoint/2010/main" val="2909244090"/>
              </p:ext>
            </p:extLst>
          </p:nvPr>
        </p:nvGraphicFramePr>
        <p:xfrm>
          <a:off x="622598" y="2652370"/>
          <a:ext cx="10945216" cy="3840480"/>
        </p:xfrm>
        <a:graphic>
          <a:graphicData uri="http://schemas.openxmlformats.org/drawingml/2006/table">
            <a:tbl>
              <a:tblPr/>
              <a:tblGrid>
                <a:gridCol w="1716897"/>
                <a:gridCol w="9228319"/>
              </a:tblGrid>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组别</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处理</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打开培养皿盖，距地面</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0.3 m</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处暴露</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15 min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打开培养皿盖，距地面</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0.6 m</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处暴露</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15 min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打开培养皿盖，距地面</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0.9 m</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处暴露</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15 min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D</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打开培养皿盖，距地面</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 m</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处暴露</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15 min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E</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不打开培养皿盖</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5701" y="477466"/>
            <a:ext cx="11299010" cy="2441887"/>
          </a:xfrm>
          <a:prstGeom prst="rect">
            <a:avLst/>
          </a:prstGeom>
        </p:spPr>
        <p:txBody>
          <a:bodyPr wrap="square">
            <a:spAutoFit/>
          </a:bodyPr>
          <a:lstStyle/>
          <a:p>
            <a:pPr algn="just">
              <a:lnSpc>
                <a:spcPct val="14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将处理完毕的培养皿置于适宜温度下培养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，观察每个培养皿中的菌落特征和数目。请回答下列问题：</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实验中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组的作用是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，若该组的培养基表面没有菌落生长，这说明</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6" action="ppaction://hlinksldjump"/>
          </p:cNvPr>
          <p:cNvSpPr>
            <a:spLocks noChangeArrowheads="1"/>
          </p:cNvSpPr>
          <p:nvPr/>
        </p:nvSpPr>
        <p:spPr bwMode="auto">
          <a:xfrm>
            <a:off x="6541521"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15</a:t>
            </a:r>
          </a:p>
        </p:txBody>
      </p:sp>
      <p:sp>
        <p:nvSpPr>
          <p:cNvPr id="3" name="矩形 2"/>
          <p:cNvSpPr/>
          <p:nvPr/>
        </p:nvSpPr>
        <p:spPr>
          <a:xfrm>
            <a:off x="4150232" y="1726110"/>
            <a:ext cx="1861407"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空白</a:t>
            </a:r>
            <a:r>
              <a:rPr lang="en-US" altLang="zh-CN" sz="2800" kern="100" dirty="0">
                <a:solidFill>
                  <a:srgbClr val="C00000"/>
                </a:solidFill>
                <a:latin typeface="Times New Roman" panose="02020603050405020304" pitchFamily="18" charset="0"/>
                <a:ea typeface="方正中等线简体" panose="03000509000000000000" pitchFamily="65" charset="-122"/>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对照</a:t>
            </a:r>
            <a:endParaRPr lang="zh-CN" altLang="en-US" sz="2800" dirty="0"/>
          </a:p>
        </p:txBody>
      </p:sp>
      <p:sp>
        <p:nvSpPr>
          <p:cNvPr id="21" name="矩形 20"/>
          <p:cNvSpPr/>
          <p:nvPr/>
        </p:nvSpPr>
        <p:spPr>
          <a:xfrm>
            <a:off x="2374540" y="2337799"/>
            <a:ext cx="2698175"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培养基灭菌合格</a:t>
            </a:r>
            <a:endParaRPr lang="zh-CN" altLang="en-US" sz="2800" dirty="0"/>
          </a:p>
        </p:txBody>
      </p:sp>
      <p:graphicFrame>
        <p:nvGraphicFramePr>
          <p:cNvPr id="23" name="表格 22"/>
          <p:cNvGraphicFramePr>
            <a:graphicFrameLocks noGrp="1"/>
          </p:cNvGraphicFramePr>
          <p:nvPr>
            <p:extLst>
              <p:ext uri="{D42A27DB-BD31-4B8C-83A1-F6EECF244321}">
                <p14:modId xmlns:p14="http://schemas.microsoft.com/office/powerpoint/2010/main" val="4105948708"/>
              </p:ext>
            </p:extLst>
          </p:nvPr>
        </p:nvGraphicFramePr>
        <p:xfrm>
          <a:off x="622598" y="2914315"/>
          <a:ext cx="10945216" cy="3840480"/>
        </p:xfrm>
        <a:graphic>
          <a:graphicData uri="http://schemas.openxmlformats.org/drawingml/2006/table">
            <a:tbl>
              <a:tblPr/>
              <a:tblGrid>
                <a:gridCol w="1716897"/>
                <a:gridCol w="9228319"/>
              </a:tblGrid>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组别</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处理</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打开培养皿盖，距地面</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0.3 m</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处暴露</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15 min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打开培养皿盖，距地面</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0.6 m</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处暴露</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15 min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打开培养皿盖，距地面</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0.9 m</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处暴露</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15 min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D</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打开培养皿盖，距地面</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 m</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处暴露</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15 min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E</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不打开培养皿盖</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8661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blinds(horizontal)">
                                      <p:cBhvr>
                                        <p:cTn id="1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5701" y="1403692"/>
            <a:ext cx="11299010" cy="397031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在酒精灯火焰附近</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进行相关操作是为了</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待培养基冷却至室温</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的目的是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若挑取培养皿中的某一菌落，利用平板划线法进行纯化，则在进行第二次及以后的划线时，总是从上一次划线的末端开始划线，这样做的目的是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350"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6" action="ppaction://hlinksldjump"/>
          </p:cNvPr>
          <p:cNvSpPr>
            <a:spLocks noChangeArrowheads="1"/>
          </p:cNvSpPr>
          <p:nvPr/>
        </p:nvSpPr>
        <p:spPr bwMode="auto">
          <a:xfrm>
            <a:off x="6541521" y="178891"/>
            <a:ext cx="288000" cy="288000"/>
          </a:xfrm>
          <a:prstGeom prst="ellipse">
            <a:avLst/>
          </a:prstGeom>
          <a:solidFill>
            <a:schemeClr val="accent3">
              <a:lumMod val="75000"/>
            </a:schemeClr>
          </a:solidFill>
          <a:ln w="9525">
            <a:noFill/>
            <a:miter lim="800000"/>
          </a:ln>
          <a:effectLst/>
        </p:spPr>
        <p:txBody>
          <a:bodyPr wrap="none" lIns="0" tIns="0" rIns="0" bIns="0" anchor="ctr"/>
          <a:lstStyle/>
          <a:p>
            <a:pPr algn="ctr" defTabSz="768350"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15</a:t>
            </a:r>
          </a:p>
        </p:txBody>
      </p:sp>
      <p:sp>
        <p:nvSpPr>
          <p:cNvPr id="3" name="矩形 2"/>
          <p:cNvSpPr/>
          <p:nvPr/>
        </p:nvSpPr>
        <p:spPr>
          <a:xfrm>
            <a:off x="7715765" y="1500208"/>
            <a:ext cx="3775393"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避免周围环境中</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微生物</a:t>
            </a:r>
            <a:endParaRPr lang="zh-CN" altLang="en-US" sz="2800" dirty="0"/>
          </a:p>
        </p:txBody>
      </p:sp>
      <p:sp>
        <p:nvSpPr>
          <p:cNvPr id="20" name="矩形 19"/>
          <p:cNvSpPr/>
          <p:nvPr/>
        </p:nvSpPr>
        <p:spPr>
          <a:xfrm>
            <a:off x="526082" y="2135648"/>
            <a:ext cx="1261884" cy="523220"/>
          </a:xfrm>
          <a:prstGeom prst="rect">
            <a:avLst/>
          </a:prstGeom>
        </p:spPr>
        <p:txBody>
          <a:bodyPr wrap="none">
            <a:spAutoFit/>
          </a:bodyPr>
          <a:lstStyle/>
          <a:p>
            <a:pPr lvl="0"/>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的污染</a:t>
            </a:r>
            <a:endParaRPr lang="zh-CN" altLang="en-US" sz="2800" dirty="0">
              <a:solidFill>
                <a:prstClr val="black"/>
              </a:solidFill>
            </a:endParaRPr>
          </a:p>
        </p:txBody>
      </p:sp>
      <p:sp>
        <p:nvSpPr>
          <p:cNvPr id="21" name="矩形 20"/>
          <p:cNvSpPr/>
          <p:nvPr/>
        </p:nvSpPr>
        <p:spPr>
          <a:xfrm>
            <a:off x="7607374" y="2124530"/>
            <a:ext cx="4134465" cy="523220"/>
          </a:xfrm>
          <a:prstGeom prst="rect">
            <a:avLst/>
          </a:prstGeom>
        </p:spPr>
        <p:txBody>
          <a:bodyPr wrap="none">
            <a:spAutoFit/>
          </a:bodyPr>
          <a:lstStyle/>
          <a:p>
            <a:pPr lvl="0"/>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使培养基凝固和防止</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培养</a:t>
            </a:r>
            <a:endParaRPr lang="zh-CN" altLang="en-US" sz="2800" dirty="0">
              <a:solidFill>
                <a:prstClr val="black"/>
              </a:solidFill>
            </a:endParaRPr>
          </a:p>
        </p:txBody>
      </p:sp>
      <p:sp>
        <p:nvSpPr>
          <p:cNvPr id="22" name="矩形 21"/>
          <p:cNvSpPr/>
          <p:nvPr/>
        </p:nvSpPr>
        <p:spPr>
          <a:xfrm>
            <a:off x="478582" y="2772602"/>
            <a:ext cx="5929828" cy="523220"/>
          </a:xfrm>
          <a:prstGeom prst="rect">
            <a:avLst/>
          </a:prstGeom>
        </p:spPr>
        <p:txBody>
          <a:bodyPr wrap="none">
            <a:spAutoFit/>
          </a:bodyPr>
          <a:lstStyle/>
          <a:p>
            <a:pPr lvl="0"/>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基温度过高杀死接种在其上的微生物</a:t>
            </a:r>
            <a:endParaRPr lang="zh-CN" altLang="en-US" sz="2800" dirty="0">
              <a:solidFill>
                <a:prstClr val="black"/>
              </a:solidFill>
            </a:endParaRPr>
          </a:p>
        </p:txBody>
      </p:sp>
      <p:sp>
        <p:nvSpPr>
          <p:cNvPr id="23" name="矩形 22"/>
          <p:cNvSpPr/>
          <p:nvPr/>
        </p:nvSpPr>
        <p:spPr>
          <a:xfrm>
            <a:off x="1247432" y="4718944"/>
            <a:ext cx="664797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将聚集的菌体逐渐分散以便获得单个菌落</a:t>
            </a:r>
            <a:endParaRPr lang="zh-CN" altLang="en-US" sz="2800" dirty="0"/>
          </a:p>
        </p:txBody>
      </p:sp>
      <p:pic>
        <p:nvPicPr>
          <p:cNvPr id="24" name="图片 23">
            <a:hlinkClick r:id="rId17" action="ppaction://hlinksldjump"/>
          </p:cNvPr>
          <p:cNvPicPr>
            <a:picLocks noChangeAspect="1"/>
          </p:cNvPicPr>
          <p:nvPr/>
        </p:nvPicPr>
        <p:blipFill rotWithShape="1">
          <a:blip r:embed="rId18"/>
          <a:srcRect l="9284" t="12906" r="11659" b="24196"/>
          <a:stretch>
            <a:fillRect/>
          </a:stretch>
        </p:blipFill>
        <p:spPr>
          <a:xfrm>
            <a:off x="11484976" y="6490073"/>
            <a:ext cx="705437" cy="369515"/>
          </a:xfrm>
          <a:prstGeom prst="rect">
            <a:avLst/>
          </a:prstGeom>
        </p:spPr>
      </p:pic>
    </p:spTree>
    <p:extLst>
      <p:ext uri="{BB962C8B-B14F-4D97-AF65-F5344CB8AC3E}">
        <p14:creationId xmlns:p14="http://schemas.microsoft.com/office/powerpoint/2010/main" val="424219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blinds(horizontal)">
                                      <p:cBhvr>
                                        <p:cTn id="10" dur="500"/>
                                        <p:tgtEl>
                                          <p:spTgt spid="2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blinds(horizontal)">
                                      <p:cBhvr>
                                        <p:cTn id="13" dur="500"/>
                                        <p:tgtEl>
                                          <p:spTgt spid="21">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blinds(horizontal)">
                                      <p:cBhvr>
                                        <p:cTn id="16" dur="500"/>
                                        <p:tgtEl>
                                          <p:spTgt spid="2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blinds(horizontal)">
                                      <p:cBhvr>
                                        <p:cTn id="21"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任意多边形 3"/>
          <p:cNvSpPr/>
          <p:nvPr/>
        </p:nvSpPr>
        <p:spPr>
          <a:xfrm>
            <a:off x="10344575" y="1588"/>
            <a:ext cx="1845838" cy="1987780"/>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dirty="0" smtClean="0">
              <a:solidFill>
                <a:schemeClr val="bg1">
                  <a:lumMod val="6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0" y="1750963"/>
            <a:ext cx="10670673" cy="295232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p:nvPr/>
        </p:nvSpPr>
        <p:spPr>
          <a:xfrm>
            <a:off x="2555394" y="2807392"/>
            <a:ext cx="6872727" cy="54000"/>
          </a:xfrm>
          <a:prstGeom prst="rect">
            <a:avLst/>
          </a:prstGeom>
          <a:gradFill>
            <a:gsLst>
              <a:gs pos="0">
                <a:srgbClr val="5A9B5B">
                  <a:alpha val="0"/>
                </a:srgbClr>
              </a:gs>
              <a:gs pos="100000">
                <a:srgbClr val="5A9B5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16"/>
          <p:cNvSpPr/>
          <p:nvPr/>
        </p:nvSpPr>
        <p:spPr>
          <a:xfrm>
            <a:off x="0" y="2457628"/>
            <a:ext cx="695504" cy="1538998"/>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756268" y="2490928"/>
            <a:ext cx="1817294" cy="597876"/>
          </a:xfrm>
          <a:prstGeom prst="rect">
            <a:avLst/>
          </a:prstGeom>
        </p:spPr>
        <p:txBody>
          <a:bodyPr wrap="square" lIns="91398" tIns="45698" rIns="91398" bIns="45698">
            <a:spAutoFit/>
          </a:bodyPr>
          <a:lstStyle/>
          <a:p>
            <a:pPr algn="ctr" defTabSz="1219200">
              <a:lnSpc>
                <a:spcPct val="130000"/>
              </a:lnSpc>
              <a:defRPr/>
            </a:pP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本课结束</a:t>
            </a:r>
          </a:p>
        </p:txBody>
      </p:sp>
      <p:sp>
        <p:nvSpPr>
          <p:cNvPr id="19" name="标题 1"/>
          <p:cNvSpPr txBox="1"/>
          <p:nvPr/>
        </p:nvSpPr>
        <p:spPr>
          <a:xfrm>
            <a:off x="776987" y="3169363"/>
            <a:ext cx="7464336" cy="912936"/>
          </a:xfrm>
          <a:prstGeom prst="rect">
            <a:avLst/>
          </a:prstGeom>
        </p:spPr>
        <p:txBody>
          <a:bodyPr vert="horz" lIns="91400" tIns="45701" rIns="91400" bIns="45701"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rPr>
              <a:t>更多精彩内容请登录：</a:t>
            </a:r>
            <a:r>
              <a:rPr lang="en-US" altLang="zh-CN" sz="2700" b="1" dirty="0" smtClean="0">
                <a:latin typeface="微软雅黑" panose="020B0503020204020204" pitchFamily="34" charset="-122"/>
                <a:ea typeface="微软雅黑" panose="020B0503020204020204" pitchFamily="34" charset="-122"/>
              </a:rPr>
              <a:t>www.</a:t>
            </a:r>
            <a:r>
              <a:rPr lang="en-US" altLang="zh-CN" sz="2700" b="1" dirty="0">
                <a:latin typeface="微软雅黑" panose="020B0503020204020204" pitchFamily="34" charset="-122"/>
                <a:ea typeface="微软雅黑" panose="020B0503020204020204" pitchFamily="34" charset="-122"/>
              </a:rPr>
              <a:t>xinjiaoyu</a:t>
            </a:r>
            <a:r>
              <a:rPr lang="en-US" altLang="zh-CN" sz="2700" b="1" dirty="0" smtClean="0">
                <a:latin typeface="微软雅黑" panose="020B0503020204020204" pitchFamily="34" charset="-122"/>
                <a:ea typeface="微软雅黑" panose="020B0503020204020204" pitchFamily="34" charset="-122"/>
              </a:rPr>
              <a:t>.com</a:t>
            </a:r>
            <a:endParaRPr lang="zh-CN" altLang="en-US" sz="27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435">
                                          <p:stCondLst>
                                            <p:cond delay="0"/>
                                          </p:stCondLst>
                                        </p:cTn>
                                        <p:tgtEl>
                                          <p:spTgt spid="19"/>
                                        </p:tgtEl>
                                      </p:cBhvr>
                                    </p:animEffect>
                                    <p:anim calcmode="lin" valueType="num">
                                      <p:cBhvr>
                                        <p:cTn id="8" dur="1367"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9"/>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9"/>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9"/>
                                        </p:tgtEl>
                                        <p:attrNameLst>
                                          <p:attrName>ppt_y</p:attrName>
                                        </p:attrNameLst>
                                      </p:cBhvr>
                                      <p:tavLst>
                                        <p:tav tm="0" fmla="#ppt_y-sin(pi*$)/81">
                                          <p:val>
                                            <p:fltVal val="0"/>
                                          </p:val>
                                        </p:tav>
                                        <p:tav tm="100000">
                                          <p:val>
                                            <p:fltVal val="1"/>
                                          </p:val>
                                        </p:tav>
                                      </p:tavLst>
                                    </p:anim>
                                    <p:animScale>
                                      <p:cBhvr>
                                        <p:cTn id="13" dur="20">
                                          <p:stCondLst>
                                            <p:cond delay="487"/>
                                          </p:stCondLst>
                                        </p:cTn>
                                        <p:tgtEl>
                                          <p:spTgt spid="19"/>
                                        </p:tgtEl>
                                      </p:cBhvr>
                                      <p:to x="100000" y="60000"/>
                                    </p:animScale>
                                    <p:animScale>
                                      <p:cBhvr>
                                        <p:cTn id="14" dur="124" decel="50000">
                                          <p:stCondLst>
                                            <p:cond delay="507"/>
                                          </p:stCondLst>
                                        </p:cTn>
                                        <p:tgtEl>
                                          <p:spTgt spid="19"/>
                                        </p:tgtEl>
                                      </p:cBhvr>
                                      <p:to x="100000" y="100000"/>
                                    </p:animScale>
                                    <p:animScale>
                                      <p:cBhvr>
                                        <p:cTn id="15" dur="20">
                                          <p:stCondLst>
                                            <p:cond delay="984"/>
                                          </p:stCondLst>
                                        </p:cTn>
                                        <p:tgtEl>
                                          <p:spTgt spid="19"/>
                                        </p:tgtEl>
                                      </p:cBhvr>
                                      <p:to x="100000" y="80000"/>
                                    </p:animScale>
                                    <p:animScale>
                                      <p:cBhvr>
                                        <p:cTn id="16" dur="124" decel="50000">
                                          <p:stCondLst>
                                            <p:cond delay="1004"/>
                                          </p:stCondLst>
                                        </p:cTn>
                                        <p:tgtEl>
                                          <p:spTgt spid="19"/>
                                        </p:tgtEl>
                                      </p:cBhvr>
                                      <p:to x="100000" y="100000"/>
                                    </p:animScale>
                                    <p:animScale>
                                      <p:cBhvr>
                                        <p:cTn id="17" dur="20">
                                          <p:stCondLst>
                                            <p:cond delay="1231"/>
                                          </p:stCondLst>
                                        </p:cTn>
                                        <p:tgtEl>
                                          <p:spTgt spid="19"/>
                                        </p:tgtEl>
                                      </p:cBhvr>
                                      <p:to x="100000" y="90000"/>
                                    </p:animScale>
                                    <p:animScale>
                                      <p:cBhvr>
                                        <p:cTn id="18" dur="124" decel="50000">
                                          <p:stCondLst>
                                            <p:cond delay="1251"/>
                                          </p:stCondLst>
                                        </p:cTn>
                                        <p:tgtEl>
                                          <p:spTgt spid="19"/>
                                        </p:tgtEl>
                                      </p:cBhvr>
                                      <p:to x="100000" y="100000"/>
                                    </p:animScale>
                                    <p:animScale>
                                      <p:cBhvr>
                                        <p:cTn id="19" dur="20">
                                          <p:stCondLst>
                                            <p:cond delay="1356"/>
                                          </p:stCondLst>
                                        </p:cTn>
                                        <p:tgtEl>
                                          <p:spTgt spid="19"/>
                                        </p:tgtEl>
                                      </p:cBhvr>
                                      <p:to x="100000" y="95000"/>
                                    </p:animScale>
                                    <p:animScale>
                                      <p:cBhvr>
                                        <p:cTn id="20" dur="124" decel="50000">
                                          <p:stCondLst>
                                            <p:cond delay="1376"/>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9206" y="1341562"/>
            <a:ext cx="11412000" cy="1957139"/>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培养基中加入琼脂的目的是提供碳源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所有微生物在培养时，培养基中都需加入氮源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培养不同微生物的培养基成分完全一样</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8172805" y="2053432"/>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dirty="0">
              <a:solidFill>
                <a:srgbClr val="C00000"/>
              </a:solidFill>
              <a:latin typeface="华文细黑" panose="02010600040101010101" pitchFamily="2" charset="-122"/>
              <a:ea typeface="华文细黑" panose="02010600040101010101" pitchFamily="2" charset="-122"/>
            </a:endParaRPr>
          </a:p>
        </p:txBody>
      </p:sp>
      <p:sp>
        <p:nvSpPr>
          <p:cNvPr id="12" name="任意形状 6"/>
          <p:cNvSpPr/>
          <p:nvPr/>
        </p:nvSpPr>
        <p:spPr>
          <a:xfrm>
            <a:off x="2903036" y="-4990"/>
            <a:ext cx="6385930"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508A5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2"/>
          <p:cNvSpPr txBox="1"/>
          <p:nvPr/>
        </p:nvSpPr>
        <p:spPr>
          <a:xfrm>
            <a:off x="5231904" y="138524"/>
            <a:ext cx="1502847" cy="4415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b="1" dirty="0">
                <a:solidFill>
                  <a:schemeClr val="bg1"/>
                </a:solidFill>
              </a:rPr>
              <a:t>判断正误</a:t>
            </a:r>
          </a:p>
        </p:txBody>
      </p:sp>
      <p:sp>
        <p:nvSpPr>
          <p:cNvPr id="3" name="矩形 2"/>
          <p:cNvSpPr/>
          <p:nvPr/>
        </p:nvSpPr>
        <p:spPr>
          <a:xfrm>
            <a:off x="6743278" y="1392304"/>
            <a:ext cx="646331" cy="646331"/>
          </a:xfrm>
          <a:prstGeom prst="rect">
            <a:avLst/>
          </a:prstGeom>
        </p:spPr>
        <p:txBody>
          <a:bodyPr wrap="none">
            <a:spAutoFit/>
          </a:bodyPr>
          <a:lstStyle/>
          <a:p>
            <a:r>
              <a:rPr lang="en-US" altLang="zh-CN" sz="3600" b="1" kern="100" dirty="0" smtClean="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dirty="0">
              <a:solidFill>
                <a:srgbClr val="C00000"/>
              </a:solidFill>
              <a:latin typeface="华文细黑" panose="02010600040101010101" pitchFamily="2" charset="-122"/>
              <a:ea typeface="华文细黑" panose="02010600040101010101" pitchFamily="2" charset="-122"/>
            </a:endParaRPr>
          </a:p>
        </p:txBody>
      </p:sp>
      <p:sp>
        <p:nvSpPr>
          <p:cNvPr id="13" name="矩形 12"/>
          <p:cNvSpPr/>
          <p:nvPr/>
        </p:nvSpPr>
        <p:spPr>
          <a:xfrm>
            <a:off x="7050153" y="2677815"/>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3" grpId="0"/>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6065</Words>
  <Application>Microsoft Office PowerPoint</Application>
  <PresentationFormat>自定义</PresentationFormat>
  <Paragraphs>1159</Paragraphs>
  <Slides>86</Slides>
  <Notes>19</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86</vt:i4>
      </vt:variant>
    </vt:vector>
  </HeadingPairs>
  <TitlesOfParts>
    <vt:vector size="103" baseType="lpstr">
      <vt:lpstr>DOUYU Font</vt:lpstr>
      <vt:lpstr>方正中等线简体</vt:lpstr>
      <vt:lpstr>仿宋_GB2312</vt:lpstr>
      <vt:lpstr>黑体</vt:lpstr>
      <vt:lpstr>华文细黑</vt:lpstr>
      <vt:lpstr>楷体</vt:lpstr>
      <vt:lpstr>楷体_GB2312</vt:lpstr>
      <vt:lpstr>宋体</vt:lpstr>
      <vt:lpstr>微软雅黑</vt:lpstr>
      <vt:lpstr>Arial</vt:lpstr>
      <vt:lpstr>Arial Black</vt:lpstr>
      <vt:lpstr>Calibri</vt:lpstr>
      <vt:lpstr>Courier New</vt:lpstr>
      <vt:lpstr>Symbol</vt:lpstr>
      <vt:lpstr>Times New Roman</vt: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6142</cp:revision>
  <dcterms:created xsi:type="dcterms:W3CDTF">2014-11-27T01:03:00Z</dcterms:created>
  <dcterms:modified xsi:type="dcterms:W3CDTF">2022-07-07T00:19:23Z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561235AEF0FC43C89EDE5FFA413D7BC7</vt:lpwstr>
  </property>
  <property fmtid="{D5CDD505-2E9C-101B-9397-08002B2CF9AE}" pid="3" name="KSOProductBuildVer">
    <vt:lpwstr>2052-11.1.0.11115</vt:lpwstr>
  </property>
</Properties>
</file>