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</p:sldIdLst>
  <p:sldSz cx="12192000" cy="6858000"/>
  <p:notesSz cx="12192000" cy="6858000"/>
  <p:custDataLst>
    <p:tags r:id="rId19"/>
  </p:custData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gs" Target="tags/tag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43715" y="486175"/>
            <a:ext cx="637645" cy="6397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1836420" y="371027"/>
            <a:ext cx="1402820" cy="7036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3800369" y="498969"/>
            <a:ext cx="4361497" cy="2686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1326302" y="1330583"/>
            <a:ext cx="459105" cy="48617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562922" y="1522588"/>
            <a:ext cx="7066155" cy="7473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700" b="0" i="0">
                <a:solidFill>
                  <a:srgbClr val="595959"/>
                </a:solidFill>
                <a:latin typeface="宋体" panose="02010600030101010101" pitchFamily="2" charset="-122"/>
                <a:cs typeface="宋体" panose="02010600030101010101" pitchFamily="2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rgbClr val="131313"/>
                </a:solidFill>
                <a:latin typeface="宋体" panose="02010600030101010101" pitchFamily="2" charset="-122"/>
                <a:cs typeface="宋体" panose="02010600030101010101" pitchFamily="2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550" b="0" i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rgbClr val="131313"/>
                </a:solidFill>
                <a:latin typeface="宋体" panose="02010600030101010101" pitchFamily="2" charset="-122"/>
                <a:cs typeface="宋体" panose="02010600030101010101" pitchFamily="2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rgbClr val="131313"/>
                </a:solidFill>
                <a:latin typeface="宋体" panose="02010600030101010101" pitchFamily="2" charset="-122"/>
                <a:cs typeface="宋体" panose="02010600030101010101" pitchFamily="2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4512" y="1676118"/>
            <a:ext cx="8455025" cy="4400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0" i="0">
                <a:solidFill>
                  <a:srgbClr val="131313"/>
                </a:solidFill>
                <a:latin typeface="宋体" panose="02010600030101010101" pitchFamily="2" charset="-122"/>
                <a:cs typeface="宋体" panose="02010600030101010101" pitchFamily="2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0221" y="2161803"/>
            <a:ext cx="11131557" cy="3684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50" b="0" i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xfrm>
            <a:off x="2438400" y="2057400"/>
            <a:ext cx="7364730" cy="74041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93700">
              <a:lnSpc>
                <a:spcPct val="100000"/>
              </a:lnSpc>
              <a:spcBef>
                <a:spcPts val="135"/>
              </a:spcBef>
            </a:pPr>
            <a:r>
              <a:rPr spc="60" dirty="0"/>
              <a:t>高中物理选择性必修</a:t>
            </a:r>
            <a:r>
              <a:rPr lang="en-US" spc="60" dirty="0"/>
              <a:t>3</a:t>
            </a:r>
            <a:r>
              <a:rPr spc="60" dirty="0"/>
              <a:t>课程</a:t>
            </a:r>
            <a:endParaRPr spc="60" dirty="0"/>
          </a:p>
        </p:txBody>
      </p:sp>
      <p:sp>
        <p:nvSpPr>
          <p:cNvPr id="4" name="object 4"/>
          <p:cNvSpPr txBox="1"/>
          <p:nvPr/>
        </p:nvSpPr>
        <p:spPr>
          <a:xfrm>
            <a:off x="3713792" y="3019495"/>
            <a:ext cx="4760595" cy="8089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5100" spc="225" dirty="0">
                <a:solidFill>
                  <a:srgbClr val="595959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解读与教学建议</a:t>
            </a:r>
            <a:endParaRPr sz="51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04705"/>
            <a:ext cx="484610" cy="793232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84610" y="933967"/>
            <a:ext cx="11707495" cy="0"/>
          </a:xfrm>
          <a:custGeom>
            <a:avLst/>
            <a:gdLst/>
            <a:ahLst/>
            <a:cxnLst/>
            <a:rect l="l" t="t" r="r" b="b"/>
            <a:pathLst>
              <a:path w="11707495">
                <a:moveTo>
                  <a:pt x="0" y="0"/>
                </a:moveTo>
                <a:lnTo>
                  <a:pt x="11707388" y="0"/>
                </a:lnTo>
              </a:path>
            </a:pathLst>
          </a:custGeom>
          <a:ln w="2558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23772" y="2149475"/>
            <a:ext cx="10742930" cy="3905885"/>
          </a:xfrm>
          <a:prstGeom prst="rect">
            <a:avLst/>
          </a:prstGeom>
        </p:spPr>
        <p:txBody>
          <a:bodyPr vert="horz" wrap="square" lIns="0" tIns="251460" rIns="0" bIns="0" rtlCol="0">
            <a:spAutoFit/>
          </a:bodyPr>
          <a:lstStyle/>
          <a:p>
            <a:pPr marL="19050">
              <a:lnSpc>
                <a:spcPct val="100000"/>
              </a:lnSpc>
              <a:spcBef>
                <a:spcPts val="1980"/>
              </a:spcBef>
            </a:pPr>
            <a:r>
              <a:rPr sz="2650" spc="11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学科核心素养体现</a:t>
            </a:r>
            <a:endParaRPr sz="26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3970">
              <a:lnSpc>
                <a:spcPct val="100000"/>
              </a:lnSpc>
              <a:spcBef>
                <a:spcPts val="1960"/>
              </a:spcBef>
            </a:pPr>
            <a:r>
              <a:rPr sz="2750" dirty="0">
                <a:solidFill>
                  <a:srgbClr val="0C0C0C"/>
                </a:solidFill>
                <a:latin typeface="Arial" panose="020B0604020202020204"/>
                <a:cs typeface="Arial" panose="020B0604020202020204"/>
              </a:rPr>
              <a:t>1.</a:t>
            </a:r>
            <a:r>
              <a:rPr sz="2750" spc="-204" dirty="0">
                <a:solidFill>
                  <a:srgbClr val="0C0C0C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2600" spc="18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物理观念</a:t>
            </a:r>
            <a:endParaRPr sz="26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2600" spc="-100" dirty="0">
                <a:solidFill>
                  <a:srgbClr val="0C0C0C"/>
                </a:solidFill>
                <a:latin typeface="Arial" panose="020B0604020202020204"/>
                <a:cs typeface="Arial" panose="020B0604020202020204"/>
              </a:rPr>
              <a:t>3</a:t>
            </a:r>
            <a:r>
              <a:rPr sz="2600" spc="35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原</a:t>
            </a:r>
            <a:r>
              <a:rPr sz="2600" spc="16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子</a:t>
            </a:r>
            <a:r>
              <a:rPr sz="2600" spc="14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具</a:t>
            </a:r>
            <a:r>
              <a:rPr sz="2600" spc="18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有</a:t>
            </a:r>
            <a:r>
              <a:rPr sz="2600" spc="27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核</a:t>
            </a:r>
            <a:r>
              <a:rPr sz="2600" spc="18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式</a:t>
            </a:r>
            <a:r>
              <a:rPr sz="2600" spc="13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结</a:t>
            </a:r>
            <a:r>
              <a:rPr sz="2600" spc="23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构</a:t>
            </a:r>
            <a:r>
              <a:rPr sz="2600" spc="21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模</a:t>
            </a:r>
            <a:r>
              <a:rPr sz="2600" spc="17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型</a:t>
            </a:r>
            <a:r>
              <a:rPr sz="2600" spc="-4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2600" spc="-107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600" spc="17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核</a:t>
            </a:r>
            <a:r>
              <a:rPr sz="2600" spc="24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外</a:t>
            </a:r>
            <a:r>
              <a:rPr sz="2600" spc="36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2600" spc="11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子</a:t>
            </a:r>
            <a:r>
              <a:rPr sz="2600" spc="10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具</a:t>
            </a:r>
            <a:r>
              <a:rPr sz="2600" spc="31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有</a:t>
            </a:r>
            <a:r>
              <a:rPr sz="2600" spc="16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能</a:t>
            </a:r>
            <a:r>
              <a:rPr sz="2600" spc="21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级</a:t>
            </a:r>
            <a:r>
              <a:rPr sz="2600" spc="13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分</a:t>
            </a:r>
            <a:r>
              <a:rPr sz="2600" spc="20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布</a:t>
            </a:r>
            <a:r>
              <a:rPr sz="2600" spc="26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特</a:t>
            </a:r>
            <a:r>
              <a:rPr sz="2600" spc="9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征</a:t>
            </a:r>
            <a:r>
              <a:rPr sz="2600" spc="-106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；</a:t>
            </a:r>
            <a:r>
              <a:rPr sz="2600" spc="-105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600" spc="35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原</a:t>
            </a:r>
            <a:r>
              <a:rPr sz="2600" spc="11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子核</a:t>
            </a:r>
            <a:r>
              <a:rPr sz="2600" spc="22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600" spc="19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会</a:t>
            </a:r>
            <a:r>
              <a:rPr sz="2600" spc="13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产</a:t>
            </a:r>
            <a:endParaRPr sz="26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4765" marR="120650" indent="11430">
              <a:lnSpc>
                <a:spcPts val="5140"/>
              </a:lnSpc>
              <a:spcBef>
                <a:spcPts val="405"/>
              </a:spcBef>
            </a:pPr>
            <a:r>
              <a:rPr sz="2600" spc="26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生衰变、裂变和聚变；原子核反应时质量数和电荷数守恒，但常会 </a:t>
            </a:r>
            <a:r>
              <a:rPr sz="2600" spc="13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质量亏损；微观世界具有量子化特征。</a:t>
            </a:r>
            <a:endParaRPr sz="26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0955">
              <a:lnSpc>
                <a:spcPct val="100000"/>
              </a:lnSpc>
              <a:spcBef>
                <a:spcPts val="2165"/>
              </a:spcBef>
              <a:tabLst>
                <a:tab pos="927735" algn="l"/>
              </a:tabLst>
            </a:pPr>
            <a:r>
              <a:rPr sz="2650" spc="65" dirty="0">
                <a:solidFill>
                  <a:srgbClr val="0C0C0C"/>
                </a:solidFill>
                <a:latin typeface="Times New Roman" panose="02020603050405020304"/>
                <a:cs typeface="Times New Roman" panose="02020603050405020304"/>
              </a:rPr>
              <a:t>4	</a:t>
            </a:r>
            <a:r>
              <a:rPr sz="2600" spc="5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自然界具有四种相互作用力。</a:t>
            </a:r>
            <a:endParaRPr sz="26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0" name="标题 9"/>
          <p:cNvSpPr/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04705"/>
            <a:ext cx="484610" cy="793232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84610" y="933967"/>
            <a:ext cx="11707495" cy="0"/>
          </a:xfrm>
          <a:custGeom>
            <a:avLst/>
            <a:gdLst/>
            <a:ahLst/>
            <a:cxnLst/>
            <a:rect l="l" t="t" r="r" b="b"/>
            <a:pathLst>
              <a:path w="11707495">
                <a:moveTo>
                  <a:pt x="0" y="0"/>
                </a:moveTo>
                <a:lnTo>
                  <a:pt x="11707388" y="0"/>
                </a:lnTo>
              </a:path>
            </a:pathLst>
          </a:custGeom>
          <a:ln w="3838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30200" y="2181118"/>
            <a:ext cx="10743565" cy="2529840"/>
          </a:xfrm>
          <a:prstGeom prst="rect">
            <a:avLst/>
          </a:prstGeom>
        </p:spPr>
        <p:txBody>
          <a:bodyPr vert="horz" wrap="square" lIns="0" tIns="226695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785"/>
              </a:spcBef>
            </a:pPr>
            <a:r>
              <a:rPr sz="2600" spc="16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学科核心素养体现</a:t>
            </a:r>
            <a:endParaRPr sz="26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1815"/>
              </a:spcBef>
            </a:pPr>
            <a:r>
              <a:rPr sz="2800" spc="75" dirty="0">
                <a:solidFill>
                  <a:srgbClr val="0E0E0E"/>
                </a:solidFill>
                <a:latin typeface="Times New Roman" panose="02020603050405020304"/>
                <a:cs typeface="Times New Roman" panose="02020603050405020304"/>
              </a:rPr>
              <a:t>2.</a:t>
            </a:r>
            <a:r>
              <a:rPr sz="2800" spc="-95" dirty="0">
                <a:solidFill>
                  <a:srgbClr val="0E0E0E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600" spc="16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科学思维</a:t>
            </a:r>
            <a:endParaRPr sz="26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5875" marR="5080" indent="5715">
              <a:lnSpc>
                <a:spcPts val="5040"/>
              </a:lnSpc>
              <a:spcBef>
                <a:spcPts val="145"/>
              </a:spcBef>
            </a:pPr>
            <a:r>
              <a:rPr sz="2700" spc="40" dirty="0">
                <a:solidFill>
                  <a:srgbClr val="0E0E0E"/>
                </a:solidFill>
                <a:latin typeface="Times New Roman" panose="02020603050405020304"/>
                <a:cs typeface="Times New Roman" panose="02020603050405020304"/>
              </a:rPr>
              <a:t>l</a:t>
            </a:r>
            <a:r>
              <a:rPr sz="2700" spc="-215" dirty="0">
                <a:solidFill>
                  <a:srgbClr val="0E0E0E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600" spc="23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用</a:t>
            </a:r>
            <a:r>
              <a:rPr sz="2600" spc="21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模</a:t>
            </a:r>
            <a:r>
              <a:rPr sz="2600" spc="20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型解</a:t>
            </a:r>
            <a:r>
              <a:rPr sz="2600" spc="15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释</a:t>
            </a:r>
            <a:r>
              <a:rPr sz="2600" spc="-75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：</a:t>
            </a:r>
            <a:r>
              <a:rPr sz="2600" spc="-30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600" spc="-75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物</a:t>
            </a:r>
            <a:r>
              <a:rPr sz="2600" spc="-26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600" spc="-75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质</a:t>
            </a:r>
            <a:r>
              <a:rPr sz="2600" spc="-66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600" spc="20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三</a:t>
            </a:r>
            <a:r>
              <a:rPr sz="2600" spc="11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态</a:t>
            </a:r>
            <a:r>
              <a:rPr sz="2600" spc="20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微</a:t>
            </a:r>
            <a:r>
              <a:rPr sz="2600" spc="23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观</a:t>
            </a:r>
            <a:r>
              <a:rPr sz="2600" spc="13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结</a:t>
            </a:r>
            <a:r>
              <a:rPr sz="2600" spc="23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构</a:t>
            </a:r>
            <a:r>
              <a:rPr sz="2600" spc="31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模</a:t>
            </a:r>
            <a:r>
              <a:rPr sz="2600" spc="4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型</a:t>
            </a:r>
            <a:r>
              <a:rPr sz="2600" spc="-106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；</a:t>
            </a:r>
            <a:r>
              <a:rPr sz="2600" spc="-102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600" spc="28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理</a:t>
            </a:r>
            <a:r>
              <a:rPr sz="2600" spc="22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想</a:t>
            </a:r>
            <a:r>
              <a:rPr sz="2600" spc="11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气</a:t>
            </a:r>
            <a:r>
              <a:rPr sz="2600" spc="16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体</a:t>
            </a:r>
            <a:r>
              <a:rPr sz="2600" spc="-106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；</a:t>
            </a:r>
            <a:r>
              <a:rPr sz="2600" spc="-95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600" spc="16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气</a:t>
            </a:r>
            <a:r>
              <a:rPr sz="2600" spc="4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体</a:t>
            </a:r>
            <a:r>
              <a:rPr sz="2600" spc="39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2600" spc="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等</a:t>
            </a:r>
            <a:r>
              <a:rPr sz="2600" spc="28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温</a:t>
            </a:r>
            <a:r>
              <a:rPr sz="2600" spc="18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2600" spc="114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600" spc="11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等 </a:t>
            </a:r>
            <a:r>
              <a:rPr sz="2600" spc="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容和等压过程；。</a:t>
            </a:r>
            <a:endParaRPr sz="26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0200" y="4938607"/>
            <a:ext cx="211454" cy="4552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800" spc="55" dirty="0">
                <a:solidFill>
                  <a:srgbClr val="0E0E0E"/>
                </a:solidFill>
                <a:latin typeface="Times New Roman" panose="02020603050405020304"/>
                <a:cs typeface="Times New Roman" panose="02020603050405020304"/>
              </a:rPr>
              <a:t>2</a:t>
            </a:r>
            <a:endParaRPr sz="28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35184" y="4964195"/>
            <a:ext cx="5596255" cy="4248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600" spc="13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统计解释：气体等微观世界的问题。</a:t>
            </a:r>
            <a:endParaRPr sz="26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2" name="标题 11"/>
          <p:cNvSpPr/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04705"/>
            <a:ext cx="484610" cy="793232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84610" y="933967"/>
            <a:ext cx="11707495" cy="0"/>
          </a:xfrm>
          <a:custGeom>
            <a:avLst/>
            <a:gdLst/>
            <a:ahLst/>
            <a:cxnLst/>
            <a:rect l="l" t="t" r="r" b="b"/>
            <a:pathLst>
              <a:path w="11707495">
                <a:moveTo>
                  <a:pt x="0" y="0"/>
                </a:moveTo>
                <a:lnTo>
                  <a:pt x="11707388" y="0"/>
                </a:lnTo>
              </a:path>
            </a:pathLst>
          </a:custGeom>
          <a:ln w="2558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21783" y="2171865"/>
            <a:ext cx="10660380" cy="3141980"/>
          </a:xfrm>
          <a:prstGeom prst="rect">
            <a:avLst/>
          </a:prstGeom>
        </p:spPr>
        <p:txBody>
          <a:bodyPr vert="horz" wrap="square" lIns="0" tIns="229235" rIns="0" bIns="0" rtlCol="0">
            <a:spAutoFit/>
          </a:bodyPr>
          <a:lstStyle/>
          <a:p>
            <a:pPr marL="20955">
              <a:lnSpc>
                <a:spcPct val="100000"/>
              </a:lnSpc>
              <a:spcBef>
                <a:spcPts val="1805"/>
              </a:spcBef>
            </a:pPr>
            <a:r>
              <a:rPr sz="2650" spc="11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学科核心素养体现</a:t>
            </a:r>
            <a:endParaRPr sz="26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3970">
              <a:lnSpc>
                <a:spcPct val="100000"/>
              </a:lnSpc>
              <a:spcBef>
                <a:spcPts val="1810"/>
              </a:spcBef>
            </a:pPr>
            <a:r>
              <a:rPr sz="2800" spc="100" dirty="0">
                <a:solidFill>
                  <a:srgbClr val="0C0C0C"/>
                </a:solidFill>
                <a:latin typeface="Times New Roman" panose="02020603050405020304"/>
                <a:cs typeface="Times New Roman" panose="02020603050405020304"/>
              </a:rPr>
              <a:t>3.</a:t>
            </a:r>
            <a:r>
              <a:rPr sz="2800" spc="-105" dirty="0">
                <a:solidFill>
                  <a:srgbClr val="0C0C0C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650" spc="8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科学探究</a:t>
            </a:r>
            <a:endParaRPr sz="26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970"/>
              </a:spcBef>
              <a:tabLst>
                <a:tab pos="10295255" algn="l"/>
              </a:tabLst>
            </a:pPr>
            <a:r>
              <a:rPr sz="2800" spc="125" dirty="0">
                <a:solidFill>
                  <a:srgbClr val="0C0C0C"/>
                </a:solidFill>
                <a:latin typeface="Times New Roman" panose="02020603050405020304"/>
                <a:cs typeface="Times New Roman" panose="02020603050405020304"/>
              </a:rPr>
              <a:t>1</a:t>
            </a:r>
            <a:r>
              <a:rPr sz="2650" spc="11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会</a:t>
            </a:r>
            <a:r>
              <a:rPr sz="2650" spc="8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设</a:t>
            </a:r>
            <a:r>
              <a:rPr sz="2650" spc="20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计</a:t>
            </a:r>
            <a:r>
              <a:rPr sz="2650" spc="14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与</a:t>
            </a:r>
            <a:r>
              <a:rPr sz="2650" spc="12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实</a:t>
            </a:r>
            <a:r>
              <a:rPr sz="2650" spc="19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施</a:t>
            </a:r>
            <a:r>
              <a:rPr sz="2650" spc="27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油</a:t>
            </a:r>
            <a:r>
              <a:rPr sz="2650" spc="7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膜</a:t>
            </a:r>
            <a:r>
              <a:rPr sz="2650" spc="11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法</a:t>
            </a:r>
            <a:r>
              <a:rPr sz="2650" spc="17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测</a:t>
            </a:r>
            <a:r>
              <a:rPr sz="2650" spc="17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分</a:t>
            </a:r>
            <a:r>
              <a:rPr sz="2650" spc="13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子</a:t>
            </a:r>
            <a:r>
              <a:rPr sz="2650" spc="19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大</a:t>
            </a:r>
            <a:r>
              <a:rPr sz="2650" spc="12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小</a:t>
            </a:r>
            <a:r>
              <a:rPr sz="2650" spc="17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2650" spc="11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气</a:t>
            </a:r>
            <a:r>
              <a:rPr sz="2650" spc="14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体</a:t>
            </a:r>
            <a:r>
              <a:rPr sz="2650" spc="12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实</a:t>
            </a:r>
            <a:r>
              <a:rPr sz="2650" spc="18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验</a:t>
            </a:r>
            <a:r>
              <a:rPr sz="2650" spc="12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定</a:t>
            </a:r>
            <a:r>
              <a:rPr sz="2650" spc="26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律</a:t>
            </a:r>
            <a:r>
              <a:rPr sz="2650" spc="114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探</a:t>
            </a:r>
            <a:r>
              <a:rPr sz="2650" spc="15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究</a:t>
            </a:r>
            <a:r>
              <a:rPr sz="2650" spc="5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等</a:t>
            </a:r>
            <a:r>
              <a:rPr sz="2650" spc="27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实</a:t>
            </a:r>
            <a:r>
              <a:rPr sz="2650" spc="12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验</a:t>
            </a:r>
            <a:r>
              <a:rPr sz="2650" spc="-47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265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	</a:t>
            </a:r>
            <a:r>
              <a:rPr sz="2650" spc="11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会</a:t>
            </a:r>
            <a:endParaRPr sz="26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 marR="363220" indent="15875">
              <a:lnSpc>
                <a:spcPts val="5140"/>
              </a:lnSpc>
              <a:spcBef>
                <a:spcPts val="365"/>
              </a:spcBef>
            </a:pPr>
            <a:r>
              <a:rPr sz="2650" spc="11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解</a:t>
            </a:r>
            <a:r>
              <a:rPr sz="2650" spc="16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释</a:t>
            </a:r>
            <a:r>
              <a:rPr sz="2650" spc="16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光</a:t>
            </a:r>
            <a:r>
              <a:rPr sz="2650" spc="20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2650" spc="11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效</a:t>
            </a:r>
            <a:r>
              <a:rPr sz="2650" spc="21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应</a:t>
            </a:r>
            <a:r>
              <a:rPr sz="2650" spc="8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2750" spc="260" dirty="0">
                <a:solidFill>
                  <a:srgbClr val="0C0C0C"/>
                </a:solidFill>
                <a:latin typeface="Arial" panose="020B0604020202020204"/>
                <a:cs typeface="Arial" panose="020B0604020202020204"/>
              </a:rPr>
              <a:t>a</a:t>
            </a:r>
            <a:r>
              <a:rPr sz="2650" spc="23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粒</a:t>
            </a:r>
            <a:r>
              <a:rPr sz="2650" spc="16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子</a:t>
            </a:r>
            <a:r>
              <a:rPr sz="2650" spc="15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散</a:t>
            </a:r>
            <a:r>
              <a:rPr sz="2650" spc="22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射</a:t>
            </a:r>
            <a:r>
              <a:rPr sz="2650" spc="5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等</a:t>
            </a:r>
            <a:r>
              <a:rPr sz="2650" spc="16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实</a:t>
            </a:r>
            <a:r>
              <a:rPr sz="2650" spc="12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验</a:t>
            </a:r>
            <a:r>
              <a:rPr sz="2650" spc="24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2650" spc="18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理解</a:t>
            </a:r>
            <a:r>
              <a:rPr sz="2650" spc="11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与</a:t>
            </a:r>
            <a:r>
              <a:rPr sz="2650" spc="15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解</a:t>
            </a:r>
            <a:r>
              <a:rPr sz="2650" spc="10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释</a:t>
            </a:r>
            <a:r>
              <a:rPr sz="2650" spc="-111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；</a:t>
            </a:r>
            <a:r>
              <a:rPr sz="2650" spc="-944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650" spc="11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会</a:t>
            </a:r>
            <a:r>
              <a:rPr sz="2650" spc="15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处</a:t>
            </a:r>
            <a:r>
              <a:rPr sz="2650" spc="12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理实</a:t>
            </a:r>
            <a:r>
              <a:rPr sz="2650" spc="23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验</a:t>
            </a:r>
            <a:r>
              <a:rPr sz="2650" spc="13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得到 </a:t>
            </a:r>
            <a:r>
              <a:rPr sz="2650" spc="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的数据并得出合理的结论。</a:t>
            </a:r>
            <a:endParaRPr sz="26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0200" y="5603898"/>
            <a:ext cx="211454" cy="4552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800" spc="55" dirty="0">
                <a:solidFill>
                  <a:srgbClr val="0C0C0C"/>
                </a:solidFill>
                <a:latin typeface="Times New Roman" panose="02020603050405020304"/>
                <a:cs typeface="Times New Roman" panose="02020603050405020304"/>
              </a:rPr>
              <a:t>2</a:t>
            </a:r>
            <a:endParaRPr sz="28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44027" y="5623089"/>
            <a:ext cx="8812530" cy="43243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650" spc="11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会对实验结果进行合理觯释并有依据的表达自己的观点。</a:t>
            </a:r>
            <a:endParaRPr sz="26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2" name="标题 11"/>
          <p:cNvSpPr/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04705"/>
            <a:ext cx="484610" cy="793232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84610" y="933967"/>
            <a:ext cx="11707495" cy="0"/>
          </a:xfrm>
          <a:custGeom>
            <a:avLst/>
            <a:gdLst/>
            <a:ahLst/>
            <a:cxnLst/>
            <a:rect l="l" t="t" r="r" b="b"/>
            <a:pathLst>
              <a:path w="11707495">
                <a:moveTo>
                  <a:pt x="0" y="0"/>
                </a:moveTo>
                <a:lnTo>
                  <a:pt x="11707388" y="0"/>
                </a:lnTo>
              </a:path>
            </a:pathLst>
          </a:custGeom>
          <a:ln w="3838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19232" y="2171865"/>
            <a:ext cx="10395585" cy="2539365"/>
          </a:xfrm>
          <a:prstGeom prst="rect">
            <a:avLst/>
          </a:prstGeom>
        </p:spPr>
        <p:txBody>
          <a:bodyPr vert="horz" wrap="square" lIns="0" tIns="229235" rIns="0" bIns="0" rtlCol="0">
            <a:spAutoFit/>
          </a:bodyPr>
          <a:lstStyle/>
          <a:p>
            <a:pPr marL="23495">
              <a:lnSpc>
                <a:spcPct val="100000"/>
              </a:lnSpc>
              <a:spcBef>
                <a:spcPts val="1805"/>
              </a:spcBef>
            </a:pPr>
            <a:r>
              <a:rPr sz="2650" spc="11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学科核心素养体现</a:t>
            </a:r>
            <a:endParaRPr sz="26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1810"/>
              </a:spcBef>
            </a:pPr>
            <a:r>
              <a:rPr sz="2800" spc="40" dirty="0">
                <a:solidFill>
                  <a:srgbClr val="0E0E0E"/>
                </a:solidFill>
                <a:latin typeface="Times New Roman" panose="02020603050405020304"/>
                <a:cs typeface="Times New Roman" panose="02020603050405020304"/>
              </a:rPr>
              <a:t>4.</a:t>
            </a:r>
            <a:r>
              <a:rPr sz="2800" spc="-20" dirty="0">
                <a:solidFill>
                  <a:srgbClr val="0E0E0E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650" spc="11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科学态度与贵任</a:t>
            </a:r>
            <a:endParaRPr sz="26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5400" marR="5080" indent="-10795">
              <a:lnSpc>
                <a:spcPts val="5040"/>
              </a:lnSpc>
              <a:spcBef>
                <a:spcPts val="140"/>
              </a:spcBef>
            </a:pPr>
            <a:r>
              <a:rPr sz="2800" spc="-25" dirty="0">
                <a:solidFill>
                  <a:srgbClr val="0E0E0E"/>
                </a:solidFill>
                <a:latin typeface="Times New Roman" panose="02020603050405020304"/>
                <a:cs typeface="Times New Roman" panose="02020603050405020304"/>
              </a:rPr>
              <a:t>1</a:t>
            </a:r>
            <a:r>
              <a:rPr sz="2600" spc="26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知</a:t>
            </a:r>
            <a:r>
              <a:rPr sz="2600" spc="18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道</a:t>
            </a:r>
            <a:r>
              <a:rPr sz="2600" spc="17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物</a:t>
            </a:r>
            <a:r>
              <a:rPr sz="2600" spc="27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理</a:t>
            </a:r>
            <a:r>
              <a:rPr sz="2600" spc="14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学</a:t>
            </a:r>
            <a:r>
              <a:rPr sz="2600" spc="21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2600" spc="27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研</a:t>
            </a:r>
            <a:r>
              <a:rPr sz="2600" spc="13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究</a:t>
            </a:r>
            <a:r>
              <a:rPr sz="2600" spc="14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成</a:t>
            </a:r>
            <a:r>
              <a:rPr sz="2600" spc="31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果</a:t>
            </a:r>
            <a:r>
              <a:rPr sz="2600" spc="24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必</a:t>
            </a:r>
            <a:r>
              <a:rPr sz="2600" spc="12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须</a:t>
            </a:r>
            <a:r>
              <a:rPr sz="2600" spc="24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接</a:t>
            </a:r>
            <a:r>
              <a:rPr sz="2600" spc="18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受</a:t>
            </a:r>
            <a:r>
              <a:rPr sz="2600" spc="17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实</a:t>
            </a:r>
            <a:r>
              <a:rPr sz="2600" spc="18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验</a:t>
            </a:r>
            <a:r>
              <a:rPr sz="2600" spc="21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检</a:t>
            </a:r>
            <a:r>
              <a:rPr sz="2600" spc="17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验</a:t>
            </a:r>
            <a:r>
              <a:rPr sz="2600" spc="-4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2600" spc="-103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600" spc="17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并</a:t>
            </a:r>
            <a:r>
              <a:rPr sz="2600" spc="18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在</a:t>
            </a:r>
            <a:r>
              <a:rPr sz="2600" spc="20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新</a:t>
            </a:r>
            <a:r>
              <a:rPr sz="2600" spc="254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2600" spc="17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实</a:t>
            </a:r>
            <a:r>
              <a:rPr sz="2600" spc="29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验</a:t>
            </a:r>
            <a:r>
              <a:rPr sz="2600" spc="14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事</a:t>
            </a:r>
            <a:r>
              <a:rPr sz="2600" spc="18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实</a:t>
            </a:r>
            <a:r>
              <a:rPr sz="2600" spc="17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600" spc="18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面 </a:t>
            </a:r>
            <a:r>
              <a:rPr sz="2600" spc="3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前需要重新修正结果。</a:t>
            </a:r>
            <a:endParaRPr sz="26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0200" y="4938607"/>
            <a:ext cx="211454" cy="4552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800" spc="55" dirty="0">
                <a:solidFill>
                  <a:srgbClr val="0E0E0E"/>
                </a:solidFill>
                <a:latin typeface="Times New Roman" panose="02020603050405020304"/>
                <a:cs typeface="Times New Roman" panose="02020603050405020304"/>
              </a:rPr>
              <a:t>2</a:t>
            </a:r>
            <a:endParaRPr sz="28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29955" y="4957798"/>
            <a:ext cx="9515475" cy="43243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650" spc="11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科学技术发展对社会具有推动作用，但也可能带来社会问题。</a:t>
            </a:r>
            <a:endParaRPr sz="26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2" name="标题 11"/>
          <p:cNvSpPr/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04705"/>
            <a:ext cx="484610" cy="793232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84610" y="933967"/>
            <a:ext cx="11707495" cy="0"/>
          </a:xfrm>
          <a:custGeom>
            <a:avLst/>
            <a:gdLst/>
            <a:ahLst/>
            <a:cxnLst/>
            <a:rect l="l" t="t" r="r" b="b"/>
            <a:pathLst>
              <a:path w="11707495">
                <a:moveTo>
                  <a:pt x="0" y="0"/>
                </a:moveTo>
                <a:lnTo>
                  <a:pt x="11707388" y="0"/>
                </a:lnTo>
              </a:path>
            </a:pathLst>
          </a:custGeom>
          <a:ln w="3838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621857" y="2245149"/>
            <a:ext cx="10763250" cy="2202180"/>
          </a:xfrm>
          <a:prstGeom prst="rect">
            <a:avLst/>
          </a:prstGeom>
        </p:spPr>
        <p:txBody>
          <a:bodyPr vert="horz" wrap="square" lIns="0" tIns="143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30"/>
              </a:spcBef>
              <a:tabLst>
                <a:tab pos="1266825" algn="l"/>
              </a:tabLst>
            </a:pPr>
            <a:r>
              <a:rPr sz="2650" spc="16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主</a:t>
            </a:r>
            <a:r>
              <a:rPr sz="2650" spc="8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题</a:t>
            </a:r>
            <a:r>
              <a:rPr sz="2500" spc="55" dirty="0">
                <a:solidFill>
                  <a:srgbClr val="0F0F0F"/>
                </a:solidFill>
                <a:latin typeface="Arial" panose="020B0604020202020204"/>
                <a:cs typeface="Arial" panose="020B0604020202020204"/>
              </a:rPr>
              <a:t>1.	</a:t>
            </a:r>
            <a:r>
              <a:rPr sz="2650" spc="-1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"</a:t>
            </a:r>
            <a:r>
              <a:rPr sz="2650" spc="-2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固体、液体和气体”</a:t>
            </a:r>
            <a:endParaRPr sz="26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323850">
              <a:lnSpc>
                <a:spcPct val="100000"/>
              </a:lnSpc>
              <a:spcBef>
                <a:spcPts val="895"/>
              </a:spcBef>
            </a:pPr>
            <a:r>
              <a:rPr sz="2300" spc="21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删除</a:t>
            </a:r>
            <a:r>
              <a:rPr sz="2300" spc="-69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300" spc="-121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：</a:t>
            </a:r>
            <a:r>
              <a:rPr sz="2300" spc="-90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300" spc="25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知</a:t>
            </a:r>
            <a:r>
              <a:rPr sz="2300" spc="5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道饱</a:t>
            </a:r>
            <a:r>
              <a:rPr sz="2300" spc="20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和</a:t>
            </a:r>
            <a:r>
              <a:rPr sz="2300" spc="10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汽</a:t>
            </a:r>
            <a:r>
              <a:rPr sz="2300" spc="-54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300" spc="10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2300" spc="-48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未</a:t>
            </a:r>
            <a:r>
              <a:rPr sz="2300" spc="2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饱和汽</a:t>
            </a:r>
            <a:r>
              <a:rPr sz="2300" spc="32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和</a:t>
            </a:r>
            <a:r>
              <a:rPr sz="2300" spc="2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饱</a:t>
            </a:r>
            <a:r>
              <a:rPr sz="2300" spc="15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和</a:t>
            </a:r>
            <a:r>
              <a:rPr sz="2300" spc="14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气</a:t>
            </a:r>
            <a:r>
              <a:rPr sz="2300" spc="55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压</a:t>
            </a:r>
            <a:r>
              <a:rPr sz="2300" spc="-490" dirty="0">
                <a:solidFill>
                  <a:srgbClr val="3B3B3B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r>
              <a:rPr sz="2300" spc="21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了</a:t>
            </a:r>
            <a:r>
              <a:rPr sz="2300" spc="2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解相对湿度</a:t>
            </a:r>
            <a:r>
              <a:rPr sz="2300" spc="-32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300" spc="-380" dirty="0">
                <a:solidFill>
                  <a:srgbClr val="3B3B3B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r>
              <a:rPr sz="2300" spc="5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举例说</a:t>
            </a:r>
            <a:r>
              <a:rPr sz="2300" spc="18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明</a:t>
            </a:r>
            <a:r>
              <a:rPr sz="2300" spc="16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空气</a:t>
            </a:r>
            <a:r>
              <a:rPr sz="2300" spc="5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2300" spc="16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相</a:t>
            </a:r>
            <a:endParaRPr sz="23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30480">
              <a:lnSpc>
                <a:spcPct val="100000"/>
              </a:lnSpc>
              <a:spcBef>
                <a:spcPts val="1775"/>
              </a:spcBef>
            </a:pPr>
            <a:r>
              <a:rPr sz="2300" spc="5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对湿度对人</a:t>
            </a:r>
            <a:r>
              <a:rPr sz="2300" spc="229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2300" spc="18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生</a:t>
            </a:r>
            <a:r>
              <a:rPr sz="2300" spc="10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活和</a:t>
            </a:r>
            <a:r>
              <a:rPr sz="2300" spc="15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植</a:t>
            </a:r>
            <a:r>
              <a:rPr sz="2300" spc="7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物生长</a:t>
            </a:r>
            <a:r>
              <a:rPr sz="2300" spc="18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2300" spc="5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影晌</a:t>
            </a:r>
            <a:r>
              <a:rPr sz="2300" spc="-60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300" spc="235" dirty="0">
                <a:solidFill>
                  <a:srgbClr val="3B3B3B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23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333375">
              <a:lnSpc>
                <a:spcPct val="100000"/>
              </a:lnSpc>
              <a:spcBef>
                <a:spcPts val="1975"/>
              </a:spcBef>
            </a:pPr>
            <a:r>
              <a:rPr sz="2300" spc="10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主要</a:t>
            </a:r>
            <a:r>
              <a:rPr sz="2300" spc="5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是</a:t>
            </a:r>
            <a:r>
              <a:rPr sz="2300" spc="14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课</a:t>
            </a:r>
            <a:r>
              <a:rPr sz="2300" spc="114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时</a:t>
            </a:r>
            <a:r>
              <a:rPr sz="2300" spc="12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不</a:t>
            </a:r>
            <a:r>
              <a:rPr sz="2300" spc="114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允</a:t>
            </a:r>
            <a:r>
              <a:rPr sz="2300" spc="5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许</a:t>
            </a:r>
            <a:r>
              <a:rPr sz="2300" spc="-48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300" spc="-54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2300" spc="23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另外这些</a:t>
            </a:r>
            <a:r>
              <a:rPr sz="2300" spc="-49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内</a:t>
            </a:r>
            <a:r>
              <a:rPr sz="2300" spc="12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容</a:t>
            </a:r>
            <a:r>
              <a:rPr sz="2300" spc="16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相对来说是热学</a:t>
            </a:r>
            <a:r>
              <a:rPr sz="2300" spc="-459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2300" spc="12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非</a:t>
            </a:r>
            <a:r>
              <a:rPr sz="2300" spc="12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主</a:t>
            </a:r>
            <a:r>
              <a:rPr sz="2300" spc="2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干</a:t>
            </a:r>
            <a:r>
              <a:rPr sz="2300" spc="14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知</a:t>
            </a:r>
            <a:r>
              <a:rPr sz="2300" spc="12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识</a:t>
            </a:r>
            <a:r>
              <a:rPr sz="2300" spc="-67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300" spc="125" dirty="0">
                <a:solidFill>
                  <a:srgbClr val="3B3B3B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23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04705"/>
            <a:ext cx="484610" cy="793232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84610" y="933967"/>
            <a:ext cx="11707495" cy="0"/>
          </a:xfrm>
          <a:custGeom>
            <a:avLst/>
            <a:gdLst/>
            <a:ahLst/>
            <a:cxnLst/>
            <a:rect l="l" t="t" r="r" b="b"/>
            <a:pathLst>
              <a:path w="11707495">
                <a:moveTo>
                  <a:pt x="0" y="0"/>
                </a:moveTo>
                <a:lnTo>
                  <a:pt x="11707388" y="0"/>
                </a:lnTo>
              </a:path>
            </a:pathLst>
          </a:custGeom>
          <a:ln w="3838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22156" y="2366998"/>
            <a:ext cx="1026794" cy="4400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600" spc="220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主</a:t>
            </a:r>
            <a:r>
              <a:rPr sz="2600" spc="235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题</a:t>
            </a:r>
            <a:r>
              <a:rPr sz="2700" spc="80" dirty="0">
                <a:solidFill>
                  <a:srgbClr val="0A0A0A"/>
                </a:solidFill>
                <a:latin typeface="Times New Roman" panose="02020603050405020304"/>
                <a:cs typeface="Times New Roman" panose="02020603050405020304"/>
              </a:rPr>
              <a:t>2.</a:t>
            </a:r>
            <a:endParaRPr sz="27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64273" y="2379792"/>
            <a:ext cx="2159635" cy="4248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600" spc="-10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"</a:t>
            </a:r>
            <a:r>
              <a:rPr sz="2600" spc="-20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热力学定律”</a:t>
            </a:r>
            <a:endParaRPr sz="26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52619" y="2961921"/>
            <a:ext cx="8895080" cy="4635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850" spc="-10" dirty="0">
                <a:solidFill>
                  <a:srgbClr val="0A0A0A"/>
                </a:solidFill>
                <a:latin typeface="Times New Roman" panose="02020603050405020304"/>
                <a:cs typeface="Times New Roman" panose="02020603050405020304"/>
              </a:rPr>
              <a:t>1</a:t>
            </a:r>
            <a:r>
              <a:rPr sz="2850" spc="-390" dirty="0">
                <a:solidFill>
                  <a:srgbClr val="0A0A0A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600" spc="-20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删</a:t>
            </a:r>
            <a:r>
              <a:rPr sz="2600" spc="-440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600" spc="-20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除</a:t>
            </a:r>
            <a:r>
              <a:rPr sz="2600" spc="-165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600" spc="-1295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：“ </a:t>
            </a:r>
            <a:r>
              <a:rPr sz="2600" spc="160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初</a:t>
            </a:r>
            <a:r>
              <a:rPr sz="2600" spc="240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步</a:t>
            </a:r>
            <a:r>
              <a:rPr sz="2600" spc="210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了</a:t>
            </a:r>
            <a:r>
              <a:rPr sz="2600" spc="200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解</a:t>
            </a:r>
            <a:r>
              <a:rPr sz="2600" spc="150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燭</a:t>
            </a:r>
            <a:r>
              <a:rPr sz="2600" spc="235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是</a:t>
            </a:r>
            <a:r>
              <a:rPr sz="2600" spc="165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反</a:t>
            </a:r>
            <a:r>
              <a:rPr sz="2600" spc="200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映</a:t>
            </a:r>
            <a:r>
              <a:rPr sz="2600" spc="190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系</a:t>
            </a:r>
            <a:r>
              <a:rPr sz="2600" spc="250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统</a:t>
            </a:r>
            <a:r>
              <a:rPr sz="2600" spc="225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无</a:t>
            </a:r>
            <a:r>
              <a:rPr sz="2600" spc="200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序</a:t>
            </a:r>
            <a:r>
              <a:rPr sz="2600" spc="200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程</a:t>
            </a:r>
            <a:r>
              <a:rPr sz="2600" spc="210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度</a:t>
            </a:r>
            <a:r>
              <a:rPr sz="2600" spc="180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2600" spc="165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物</a:t>
            </a:r>
            <a:r>
              <a:rPr sz="2600" spc="160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理</a:t>
            </a:r>
            <a:r>
              <a:rPr sz="2600" spc="185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墨</a:t>
            </a:r>
            <a:r>
              <a:rPr sz="2600" spc="-560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600" spc="185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。＂</a:t>
            </a:r>
            <a:endParaRPr sz="26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42818" y="3569641"/>
            <a:ext cx="8098155" cy="424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290"/>
              </a:lnSpc>
            </a:pPr>
            <a:r>
              <a:rPr sz="2850" spc="50" dirty="0">
                <a:solidFill>
                  <a:srgbClr val="0A0A0A"/>
                </a:solidFill>
                <a:latin typeface="Times New Roman" panose="02020603050405020304"/>
                <a:cs typeface="Times New Roman" panose="02020603050405020304"/>
              </a:rPr>
              <a:t>2.</a:t>
            </a:r>
            <a:r>
              <a:rPr sz="2850" spc="-330" dirty="0">
                <a:solidFill>
                  <a:srgbClr val="0A0A0A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600" spc="160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改变：在”活动建议“修订版重视关注两个方面：</a:t>
            </a:r>
            <a:endParaRPr sz="26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937698" y="3537656"/>
            <a:ext cx="2235835" cy="4635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850" spc="55" dirty="0">
                <a:solidFill>
                  <a:srgbClr val="0A0A0A"/>
                </a:solidFill>
                <a:latin typeface="Times New Roman" panose="02020603050405020304"/>
                <a:cs typeface="Times New Roman" panose="02020603050405020304"/>
              </a:rPr>
              <a:t>(</a:t>
            </a:r>
            <a:r>
              <a:rPr sz="2850" spc="-50" dirty="0">
                <a:solidFill>
                  <a:srgbClr val="0A0A0A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50" spc="85" dirty="0">
                <a:solidFill>
                  <a:srgbClr val="0A0A0A"/>
                </a:solidFill>
                <a:latin typeface="Times New Roman" panose="02020603050405020304"/>
                <a:cs typeface="Times New Roman" panose="02020603050405020304"/>
              </a:rPr>
              <a:t>1</a:t>
            </a:r>
            <a:r>
              <a:rPr sz="2850" spc="210" dirty="0">
                <a:solidFill>
                  <a:srgbClr val="0A0A0A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50" spc="55" dirty="0">
                <a:solidFill>
                  <a:srgbClr val="0A0A0A"/>
                </a:solidFill>
                <a:latin typeface="Times New Roman" panose="02020603050405020304"/>
                <a:cs typeface="Times New Roman" panose="02020603050405020304"/>
              </a:rPr>
              <a:t>)</a:t>
            </a:r>
            <a:r>
              <a:rPr sz="2850" spc="110" dirty="0">
                <a:solidFill>
                  <a:srgbClr val="0A0A0A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600" spc="310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能</a:t>
            </a:r>
            <a:r>
              <a:rPr sz="2600" spc="175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源</a:t>
            </a:r>
            <a:r>
              <a:rPr sz="2600" spc="190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使</a:t>
            </a:r>
            <a:r>
              <a:rPr sz="2600" spc="240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用</a:t>
            </a:r>
            <a:endParaRPr sz="26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717576" y="4209343"/>
            <a:ext cx="1449705" cy="4248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600" spc="160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量</a:t>
            </a:r>
            <a:r>
              <a:rPr sz="2600" spc="245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2600" spc="210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概</a:t>
            </a:r>
            <a:r>
              <a:rPr sz="2600" spc="160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念</a:t>
            </a:r>
            <a:endParaRPr sz="26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31023" y="3920713"/>
            <a:ext cx="8899525" cy="1353185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3970" marR="5080" indent="-1905">
              <a:lnSpc>
                <a:spcPct val="155000"/>
              </a:lnSpc>
              <a:spcBef>
                <a:spcPts val="275"/>
              </a:spcBef>
              <a:tabLst>
                <a:tab pos="3689985" algn="l"/>
              </a:tabLst>
            </a:pPr>
            <a:r>
              <a:rPr sz="2600" spc="80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与环境可持续的间题；	</a:t>
            </a:r>
            <a:r>
              <a:rPr sz="2850" spc="25" dirty="0">
                <a:solidFill>
                  <a:srgbClr val="0A0A0A"/>
                </a:solidFill>
                <a:latin typeface="Times New Roman" panose="02020603050405020304"/>
                <a:cs typeface="Times New Roman" panose="02020603050405020304"/>
              </a:rPr>
              <a:t>(</a:t>
            </a:r>
            <a:r>
              <a:rPr sz="2850" spc="150" dirty="0">
                <a:solidFill>
                  <a:srgbClr val="0A0A0A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50" spc="40" dirty="0">
                <a:solidFill>
                  <a:srgbClr val="0A0A0A"/>
                </a:solidFill>
                <a:latin typeface="Times New Roman" panose="02020603050405020304"/>
                <a:cs typeface="Times New Roman" panose="02020603050405020304"/>
              </a:rPr>
              <a:t>2</a:t>
            </a:r>
            <a:r>
              <a:rPr sz="2850" spc="100" dirty="0">
                <a:solidFill>
                  <a:srgbClr val="0A0A0A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50" spc="25" dirty="0">
                <a:solidFill>
                  <a:srgbClr val="0A0A0A"/>
                </a:solidFill>
                <a:latin typeface="Times New Roman" panose="02020603050405020304"/>
                <a:cs typeface="Times New Roman" panose="02020603050405020304"/>
              </a:rPr>
              <a:t>)</a:t>
            </a:r>
            <a:r>
              <a:rPr sz="2850" spc="150" dirty="0">
                <a:solidFill>
                  <a:srgbClr val="0A0A0A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600" spc="305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能</a:t>
            </a:r>
            <a:r>
              <a:rPr sz="2600" spc="160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源</a:t>
            </a:r>
            <a:r>
              <a:rPr sz="2600" spc="125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2600" spc="130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有</a:t>
            </a:r>
            <a:r>
              <a:rPr sz="2600" spc="160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限</a:t>
            </a:r>
            <a:r>
              <a:rPr sz="2600" spc="-815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600" spc="-120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性</a:t>
            </a:r>
            <a:r>
              <a:rPr sz="2600" spc="225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间</a:t>
            </a:r>
            <a:r>
              <a:rPr sz="2600" spc="110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题</a:t>
            </a:r>
            <a:r>
              <a:rPr sz="2600" spc="-565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600" spc="110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。说</a:t>
            </a:r>
            <a:r>
              <a:rPr sz="2600" spc="400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明</a:t>
            </a:r>
            <a:r>
              <a:rPr sz="2600" spc="-1010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：能 </a:t>
            </a:r>
            <a:r>
              <a:rPr sz="2600" spc="160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非常重要，但要贯穿于物理学习的全过程中去。</a:t>
            </a:r>
            <a:endParaRPr sz="26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6" name="标题 15"/>
          <p:cNvSpPr/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04705"/>
            <a:ext cx="484610" cy="793232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84610" y="933967"/>
            <a:ext cx="11707495" cy="0"/>
          </a:xfrm>
          <a:custGeom>
            <a:avLst/>
            <a:gdLst/>
            <a:ahLst/>
            <a:cxnLst/>
            <a:rect l="l" t="t" r="r" b="b"/>
            <a:pathLst>
              <a:path w="11707495">
                <a:moveTo>
                  <a:pt x="0" y="0"/>
                </a:moveTo>
                <a:lnTo>
                  <a:pt x="11707388" y="0"/>
                </a:lnTo>
              </a:path>
            </a:pathLst>
          </a:custGeom>
          <a:ln w="2558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22156" y="2379792"/>
            <a:ext cx="1010285" cy="4248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600" spc="22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主</a:t>
            </a:r>
            <a:r>
              <a:rPr sz="2600" spc="20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题</a:t>
            </a:r>
            <a:r>
              <a:rPr sz="2600" spc="114" dirty="0">
                <a:solidFill>
                  <a:srgbClr val="0F0F0F"/>
                </a:solidFill>
                <a:latin typeface="Times New Roman" panose="02020603050405020304"/>
                <a:cs typeface="Times New Roman" panose="02020603050405020304"/>
              </a:rPr>
              <a:t>3</a:t>
            </a:r>
            <a:r>
              <a:rPr sz="2600" spc="30" dirty="0">
                <a:solidFill>
                  <a:srgbClr val="0F0F0F"/>
                </a:solidFill>
                <a:latin typeface="Times New Roman" panose="02020603050405020304"/>
                <a:cs typeface="Times New Roman" panose="02020603050405020304"/>
              </a:rPr>
              <a:t>.</a:t>
            </a:r>
            <a:endParaRPr sz="26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64273" y="2379792"/>
            <a:ext cx="2512695" cy="4248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600" spc="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"原子与原子核”</a:t>
            </a:r>
            <a:endParaRPr sz="26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2214" y="2897951"/>
            <a:ext cx="10423525" cy="31343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250" spc="80" dirty="0">
                <a:solidFill>
                  <a:srgbClr val="0F0F0F"/>
                </a:solidFill>
                <a:latin typeface="Arial" panose="020B0604020202020204"/>
                <a:cs typeface="Arial" panose="020B0604020202020204"/>
              </a:rPr>
              <a:t>1.</a:t>
            </a:r>
            <a:r>
              <a:rPr sz="2250" spc="-225" dirty="0">
                <a:solidFill>
                  <a:srgbClr val="0F0F0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2250" spc="15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增</a:t>
            </a:r>
            <a:r>
              <a:rPr sz="2250" spc="204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加</a:t>
            </a:r>
            <a:r>
              <a:rPr sz="2250" spc="-58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-117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：知</a:t>
            </a:r>
            <a:r>
              <a:rPr sz="2250" spc="-17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114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道</a:t>
            </a:r>
            <a:r>
              <a:rPr sz="2250" spc="8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四</a:t>
            </a:r>
            <a:r>
              <a:rPr sz="2250" spc="25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种</a:t>
            </a:r>
            <a:r>
              <a:rPr sz="2250" spc="14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基</a:t>
            </a:r>
            <a:r>
              <a:rPr sz="2250" spc="15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本</a:t>
            </a:r>
            <a:r>
              <a:rPr sz="2250" spc="114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相</a:t>
            </a:r>
            <a:r>
              <a:rPr sz="2250" spc="17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互</a:t>
            </a:r>
            <a:r>
              <a:rPr sz="2250" spc="15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作</a:t>
            </a:r>
            <a:r>
              <a:rPr sz="2250" spc="65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用</a:t>
            </a:r>
            <a:r>
              <a:rPr sz="2250" spc="-350" dirty="0">
                <a:solidFill>
                  <a:srgbClr val="313131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r>
              <a:rPr sz="2250" spc="229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用</a:t>
            </a:r>
            <a:r>
              <a:rPr sz="2250" spc="6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意</a:t>
            </a:r>
            <a:r>
              <a:rPr sz="2250" spc="16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是</a:t>
            </a:r>
            <a:r>
              <a:rPr sz="2250" spc="12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让</a:t>
            </a:r>
            <a:r>
              <a:rPr sz="2250" spc="18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学</a:t>
            </a:r>
            <a:r>
              <a:rPr sz="2250" spc="13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生</a:t>
            </a:r>
            <a:r>
              <a:rPr sz="2250" spc="18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了</a:t>
            </a:r>
            <a:r>
              <a:rPr sz="2250" spc="7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解</a:t>
            </a:r>
            <a:r>
              <a:rPr sz="2250" spc="21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四</a:t>
            </a:r>
            <a:r>
              <a:rPr sz="2250" spc="15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种</a:t>
            </a:r>
            <a:r>
              <a:rPr sz="2250" spc="14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基</a:t>
            </a:r>
            <a:r>
              <a:rPr sz="2250" spc="12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本</a:t>
            </a:r>
            <a:r>
              <a:rPr sz="2250" spc="16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力</a:t>
            </a:r>
            <a:r>
              <a:rPr sz="2250" spc="-47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-49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2250" spc="16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并</a:t>
            </a:r>
            <a:r>
              <a:rPr sz="2250" spc="20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了</a:t>
            </a:r>
            <a:r>
              <a:rPr sz="2250" spc="13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解</a:t>
            </a:r>
            <a:r>
              <a:rPr sz="2250" spc="9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科学</a:t>
            </a:r>
            <a:endParaRPr sz="22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7145">
              <a:lnSpc>
                <a:spcPct val="100000"/>
              </a:lnSpc>
              <a:spcBef>
                <a:spcPts val="1735"/>
              </a:spcBef>
            </a:pPr>
            <a:r>
              <a:rPr sz="2250" spc="14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家</a:t>
            </a:r>
            <a:r>
              <a:rPr sz="2250" spc="11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为</a:t>
            </a:r>
            <a:r>
              <a:rPr sz="2250" spc="17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统</a:t>
            </a:r>
            <a:r>
              <a:rPr sz="2250" spc="19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一</a:t>
            </a:r>
            <a:r>
              <a:rPr sz="2250" spc="12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场</a:t>
            </a:r>
            <a:r>
              <a:rPr sz="2250" spc="16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论</a:t>
            </a:r>
            <a:r>
              <a:rPr sz="2250" spc="13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所</a:t>
            </a:r>
            <a:r>
              <a:rPr sz="2250" spc="18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作</a:t>
            </a:r>
            <a:r>
              <a:rPr sz="2250" spc="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2250" spc="17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贡</a:t>
            </a:r>
            <a:r>
              <a:rPr sz="2250" spc="204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献</a:t>
            </a:r>
            <a:r>
              <a:rPr sz="2250" spc="-58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204" dirty="0">
                <a:solidFill>
                  <a:srgbClr val="313131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22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850">
              <a:latin typeface="Times New Roman" panose="02020603050405020304"/>
              <a:cs typeface="Times New Roman" panose="02020603050405020304"/>
            </a:endParaRPr>
          </a:p>
          <a:p>
            <a:pPr marL="315595">
              <a:lnSpc>
                <a:spcPct val="100000"/>
              </a:lnSpc>
              <a:tabLst>
                <a:tab pos="1787525" algn="l"/>
              </a:tabLst>
            </a:pPr>
            <a:r>
              <a:rPr sz="2250" spc="110" dirty="0">
                <a:solidFill>
                  <a:srgbClr val="0F0F0F"/>
                </a:solidFill>
                <a:latin typeface="Arial" panose="020B0604020202020204"/>
                <a:cs typeface="Arial" panose="020B0604020202020204"/>
              </a:rPr>
              <a:t>2</a:t>
            </a:r>
            <a:r>
              <a:rPr sz="2250" spc="204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增</a:t>
            </a:r>
            <a:r>
              <a:rPr sz="2250" spc="-57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204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加</a:t>
            </a:r>
            <a:r>
              <a:rPr sz="2250" spc="-484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-117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：“	关</a:t>
            </a:r>
            <a:r>
              <a:rPr sz="2250" spc="-459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114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注</a:t>
            </a:r>
            <a:r>
              <a:rPr sz="2250" spc="17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核</a:t>
            </a:r>
            <a:r>
              <a:rPr sz="2250" spc="114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技</a:t>
            </a:r>
            <a:r>
              <a:rPr sz="2250" spc="19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术</a:t>
            </a:r>
            <a:r>
              <a:rPr sz="2250" spc="12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应</a:t>
            </a:r>
            <a:r>
              <a:rPr sz="2250" spc="18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用</a:t>
            </a:r>
            <a:r>
              <a:rPr sz="2250" spc="114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对</a:t>
            </a:r>
            <a:r>
              <a:rPr sz="2250" spc="16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2250" spc="114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类</a:t>
            </a:r>
            <a:r>
              <a:rPr sz="2250" spc="15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生</a:t>
            </a:r>
            <a:r>
              <a:rPr sz="2250" spc="13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活</a:t>
            </a:r>
            <a:r>
              <a:rPr sz="2250" spc="17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和</a:t>
            </a:r>
            <a:r>
              <a:rPr sz="2250" spc="17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社</a:t>
            </a:r>
            <a:r>
              <a:rPr sz="2250" spc="9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会</a:t>
            </a:r>
            <a:r>
              <a:rPr sz="2250" spc="17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发</a:t>
            </a:r>
            <a:r>
              <a:rPr sz="2250" spc="16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展的</a:t>
            </a:r>
            <a:r>
              <a:rPr sz="2250" spc="114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影响</a:t>
            </a:r>
            <a:r>
              <a:rPr sz="2250" spc="-56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-505" dirty="0">
                <a:solidFill>
                  <a:srgbClr val="313131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r>
              <a:rPr sz="2250" spc="5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"</a:t>
            </a:r>
            <a:endParaRPr sz="22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324485">
              <a:lnSpc>
                <a:spcPct val="100000"/>
              </a:lnSpc>
              <a:spcBef>
                <a:spcPts val="1480"/>
              </a:spcBef>
              <a:tabLst>
                <a:tab pos="1786255" algn="l"/>
              </a:tabLst>
            </a:pPr>
            <a:r>
              <a:rPr sz="2300" spc="30" dirty="0">
                <a:solidFill>
                  <a:srgbClr val="0F0F0F"/>
                </a:solidFill>
                <a:latin typeface="Arial" panose="020B0604020202020204"/>
                <a:cs typeface="Arial" panose="020B0604020202020204"/>
              </a:rPr>
              <a:t>3</a:t>
            </a:r>
            <a:r>
              <a:rPr sz="2250" spc="114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删</a:t>
            </a:r>
            <a:r>
              <a:rPr sz="2250" spc="-53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114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除</a:t>
            </a:r>
            <a:r>
              <a:rPr sz="2250" spc="-36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-117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：能	简</a:t>
            </a:r>
            <a:r>
              <a:rPr sz="2250" spc="-55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18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单</a:t>
            </a:r>
            <a:r>
              <a:rPr sz="2250" spc="15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解</a:t>
            </a:r>
            <a:r>
              <a:rPr sz="2250" spc="13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释</a:t>
            </a:r>
            <a:r>
              <a:rPr sz="2250" spc="13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轻核</a:t>
            </a:r>
            <a:r>
              <a:rPr sz="2250" spc="18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与</a:t>
            </a:r>
            <a:r>
              <a:rPr sz="2250" spc="13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重</a:t>
            </a:r>
            <a:r>
              <a:rPr sz="2250" spc="229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核</a:t>
            </a:r>
            <a:r>
              <a:rPr sz="2250" spc="-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内</a:t>
            </a:r>
            <a:r>
              <a:rPr sz="2250" spc="254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中</a:t>
            </a:r>
            <a:r>
              <a:rPr sz="2250" spc="15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子</a:t>
            </a:r>
            <a:r>
              <a:rPr sz="2250" spc="229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数</a:t>
            </a:r>
            <a:r>
              <a:rPr sz="2250" spc="-484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229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、质</a:t>
            </a:r>
            <a:r>
              <a:rPr sz="2250" spc="-72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子</a:t>
            </a:r>
            <a:r>
              <a:rPr sz="2250" spc="22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数</a:t>
            </a:r>
            <a:r>
              <a:rPr sz="2250" spc="18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具</a:t>
            </a:r>
            <a:r>
              <a:rPr sz="2250" spc="13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有</a:t>
            </a:r>
            <a:r>
              <a:rPr sz="2250" spc="18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不</a:t>
            </a:r>
            <a:r>
              <a:rPr sz="2250" spc="-8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同</a:t>
            </a:r>
            <a:r>
              <a:rPr sz="2250" spc="40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比</a:t>
            </a:r>
            <a:r>
              <a:rPr sz="2250" spc="204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例</a:t>
            </a:r>
            <a:r>
              <a:rPr sz="2250" spc="-5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2250" spc="12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原</a:t>
            </a:r>
            <a:r>
              <a:rPr sz="2250" spc="204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因</a:t>
            </a:r>
            <a:r>
              <a:rPr sz="2250" spc="-52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204" dirty="0">
                <a:solidFill>
                  <a:srgbClr val="313131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22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320040">
              <a:lnSpc>
                <a:spcPct val="100000"/>
              </a:lnSpc>
              <a:spcBef>
                <a:spcPts val="1120"/>
              </a:spcBef>
            </a:pPr>
            <a:r>
              <a:rPr sz="2350" spc="35" dirty="0">
                <a:solidFill>
                  <a:srgbClr val="0F0F0F"/>
                </a:solidFill>
                <a:latin typeface="Arial" panose="020B0604020202020204"/>
                <a:cs typeface="Arial" panose="020B0604020202020204"/>
              </a:rPr>
              <a:t>4</a:t>
            </a:r>
            <a:r>
              <a:rPr sz="2250" spc="204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删</a:t>
            </a:r>
            <a:r>
              <a:rPr sz="2250" spc="-62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204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除</a:t>
            </a:r>
            <a:r>
              <a:rPr sz="2250" spc="-459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-117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：</a:t>
            </a:r>
            <a:r>
              <a:rPr sz="2250" spc="-84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114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初步</a:t>
            </a:r>
            <a:r>
              <a:rPr sz="2250" spc="21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了</a:t>
            </a:r>
            <a:r>
              <a:rPr sz="2250" spc="16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解</a:t>
            </a:r>
            <a:r>
              <a:rPr sz="2250" spc="204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恒星</a:t>
            </a:r>
            <a:r>
              <a:rPr sz="2250" spc="2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2250" spc="15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澳</a:t>
            </a:r>
            <a:r>
              <a:rPr sz="2250" spc="229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化</a:t>
            </a:r>
            <a:r>
              <a:rPr sz="2250" spc="-61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-425" dirty="0">
                <a:solidFill>
                  <a:srgbClr val="313131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r>
              <a:rPr sz="2250" spc="114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初步</a:t>
            </a:r>
            <a:r>
              <a:rPr sz="2250" spc="21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了</a:t>
            </a:r>
            <a:r>
              <a:rPr sz="2250" spc="15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解粒</a:t>
            </a:r>
            <a:r>
              <a:rPr sz="2250" spc="16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子</a:t>
            </a:r>
            <a:r>
              <a:rPr sz="2250" spc="12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物</a:t>
            </a:r>
            <a:r>
              <a:rPr sz="2250" spc="13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理</a:t>
            </a:r>
            <a:r>
              <a:rPr sz="2250" spc="229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学</a:t>
            </a:r>
            <a:r>
              <a:rPr sz="2250" spc="12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2250" spc="16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基</a:t>
            </a:r>
            <a:r>
              <a:rPr sz="2250" spc="114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础</a:t>
            </a:r>
            <a:r>
              <a:rPr sz="2250" spc="15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知</a:t>
            </a:r>
            <a:r>
              <a:rPr sz="2250" spc="114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识</a:t>
            </a:r>
            <a:endParaRPr sz="22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387985">
              <a:lnSpc>
                <a:spcPct val="100000"/>
              </a:lnSpc>
              <a:spcBef>
                <a:spcPts val="1615"/>
              </a:spcBef>
            </a:pPr>
            <a:r>
              <a:rPr sz="2250" spc="265" dirty="0">
                <a:solidFill>
                  <a:srgbClr val="313131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r>
              <a:rPr sz="2250" spc="15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解</a:t>
            </a:r>
            <a:r>
              <a:rPr sz="2250" spc="114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释</a:t>
            </a:r>
            <a:r>
              <a:rPr sz="2250" spc="-509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-94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：</a:t>
            </a:r>
            <a:r>
              <a:rPr sz="2250" spc="-85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16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删除</a:t>
            </a:r>
            <a:r>
              <a:rPr sz="2250" spc="10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内</a:t>
            </a:r>
            <a:r>
              <a:rPr sz="2250" spc="16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容</a:t>
            </a:r>
            <a:r>
              <a:rPr sz="2250" spc="16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可</a:t>
            </a:r>
            <a:r>
              <a:rPr sz="2250" spc="15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放</a:t>
            </a:r>
            <a:r>
              <a:rPr sz="2250" spc="15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在</a:t>
            </a:r>
            <a:r>
              <a:rPr sz="2250" spc="14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选</a:t>
            </a:r>
            <a:r>
              <a:rPr sz="2250" spc="15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修</a:t>
            </a:r>
            <a:r>
              <a:rPr sz="2250" spc="14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模</a:t>
            </a:r>
            <a:r>
              <a:rPr sz="2250" spc="9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块</a:t>
            </a:r>
            <a:r>
              <a:rPr sz="2250" spc="15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中</a:t>
            </a:r>
            <a:r>
              <a:rPr sz="2250" spc="18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学习</a:t>
            </a:r>
            <a:r>
              <a:rPr sz="2250" spc="-56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185" dirty="0">
                <a:solidFill>
                  <a:srgbClr val="4F4F4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2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04705"/>
            <a:ext cx="484610" cy="793232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84610" y="933967"/>
            <a:ext cx="11707495" cy="0"/>
          </a:xfrm>
          <a:custGeom>
            <a:avLst/>
            <a:gdLst/>
            <a:ahLst/>
            <a:cxnLst/>
            <a:rect l="l" t="t" r="r" b="b"/>
            <a:pathLst>
              <a:path w="11707495">
                <a:moveTo>
                  <a:pt x="0" y="0"/>
                </a:moveTo>
                <a:lnTo>
                  <a:pt x="11707388" y="0"/>
                </a:lnTo>
              </a:path>
            </a:pathLst>
          </a:custGeom>
          <a:ln w="2558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21857" y="2373395"/>
            <a:ext cx="3420745" cy="43243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1254125" algn="l"/>
              </a:tabLst>
            </a:pPr>
            <a:r>
              <a:rPr sz="2650" spc="17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主</a:t>
            </a:r>
            <a:r>
              <a:rPr sz="2650" spc="12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题</a:t>
            </a:r>
            <a:r>
              <a:rPr sz="2650" spc="125" dirty="0">
                <a:solidFill>
                  <a:srgbClr val="0E0E0E"/>
                </a:solidFill>
                <a:latin typeface="Times New Roman" panose="02020603050405020304"/>
                <a:cs typeface="Times New Roman" panose="02020603050405020304"/>
              </a:rPr>
              <a:t>4</a:t>
            </a:r>
            <a:r>
              <a:rPr sz="2650" spc="60" dirty="0">
                <a:solidFill>
                  <a:srgbClr val="0E0E0E"/>
                </a:solidFill>
                <a:latin typeface="Times New Roman" panose="02020603050405020304"/>
                <a:cs typeface="Times New Roman" panose="02020603050405020304"/>
              </a:rPr>
              <a:t>.</a:t>
            </a:r>
            <a:r>
              <a:rPr sz="2650" dirty="0">
                <a:solidFill>
                  <a:srgbClr val="0E0E0E"/>
                </a:solidFill>
                <a:latin typeface="Times New Roman" panose="02020603050405020304"/>
                <a:cs typeface="Times New Roman" panose="02020603050405020304"/>
              </a:rPr>
              <a:t>	</a:t>
            </a:r>
            <a:r>
              <a:rPr sz="2650" spc="-4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"波粒二象性”</a:t>
            </a:r>
            <a:endParaRPr sz="26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32291" y="2709594"/>
            <a:ext cx="1394460" cy="1173480"/>
          </a:xfrm>
          <a:prstGeom prst="rect">
            <a:avLst/>
          </a:prstGeom>
        </p:spPr>
        <p:txBody>
          <a:bodyPr vert="horz" wrap="square" lIns="0" tIns="2349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0"/>
              </a:spcBef>
            </a:pPr>
            <a:r>
              <a:rPr sz="2500" spc="135" dirty="0">
                <a:solidFill>
                  <a:srgbClr val="0E0E0E"/>
                </a:solidFill>
                <a:latin typeface="Times New Roman" panose="02020603050405020304"/>
                <a:cs typeface="Times New Roman" panose="02020603050405020304"/>
              </a:rPr>
              <a:t>1</a:t>
            </a:r>
            <a:r>
              <a:rPr sz="2250" spc="-4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增</a:t>
            </a:r>
            <a:r>
              <a:rPr sz="2250" spc="-434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204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加</a:t>
            </a:r>
            <a:r>
              <a:rPr sz="2250" spc="-52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-117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：查阅</a:t>
            </a:r>
            <a:endParaRPr sz="22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5875">
              <a:lnSpc>
                <a:spcPct val="100000"/>
              </a:lnSpc>
              <a:spcBef>
                <a:spcPts val="1585"/>
              </a:spcBef>
            </a:pPr>
            <a:r>
              <a:rPr sz="2250" spc="125" dirty="0">
                <a:solidFill>
                  <a:srgbClr val="0E0E0E"/>
                </a:solidFill>
                <a:latin typeface="Arial" panose="020B0604020202020204"/>
                <a:cs typeface="Arial" panose="020B0604020202020204"/>
              </a:rPr>
              <a:t>2</a:t>
            </a:r>
            <a:r>
              <a:rPr sz="2250" spc="204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删</a:t>
            </a:r>
            <a:r>
              <a:rPr sz="2250" spc="-64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204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除</a:t>
            </a:r>
            <a:r>
              <a:rPr sz="2250" spc="-48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-117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：了</a:t>
            </a:r>
            <a:endParaRPr sz="2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13018" y="2961922"/>
            <a:ext cx="7757795" cy="92138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04800">
              <a:lnSpc>
                <a:spcPct val="100000"/>
              </a:lnSpc>
              <a:spcBef>
                <a:spcPts val="115"/>
              </a:spcBef>
            </a:pPr>
            <a:r>
              <a:rPr sz="2250" spc="-117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资</a:t>
            </a:r>
            <a:r>
              <a:rPr sz="2250" spc="-434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9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料</a:t>
            </a:r>
            <a:r>
              <a:rPr sz="2250" spc="-45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-670" dirty="0">
                <a:solidFill>
                  <a:srgbClr val="2D2D2D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2250" spc="-80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了</a:t>
            </a:r>
            <a:r>
              <a:rPr sz="2250" spc="-50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13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解</a:t>
            </a:r>
            <a:r>
              <a:rPr sz="2250" spc="15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华</a:t>
            </a:r>
            <a:r>
              <a:rPr sz="2250" spc="16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2250" spc="18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科</a:t>
            </a:r>
            <a:r>
              <a:rPr sz="2250" spc="10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学</a:t>
            </a:r>
            <a:r>
              <a:rPr sz="2250" spc="18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家</a:t>
            </a:r>
            <a:r>
              <a:rPr sz="2250" spc="15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在粒</a:t>
            </a:r>
            <a:r>
              <a:rPr sz="2250" spc="16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子</a:t>
            </a:r>
            <a:r>
              <a:rPr sz="2250" spc="12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物</a:t>
            </a:r>
            <a:r>
              <a:rPr sz="2250" spc="18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理</a:t>
            </a:r>
            <a:r>
              <a:rPr sz="2250" spc="14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领</a:t>
            </a:r>
            <a:r>
              <a:rPr sz="2250" spc="229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域</a:t>
            </a:r>
            <a:r>
              <a:rPr sz="2250" spc="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中</a:t>
            </a:r>
            <a:r>
              <a:rPr sz="2250" spc="24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2250" spc="204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杰</a:t>
            </a:r>
            <a:r>
              <a:rPr sz="2250" spc="9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出</a:t>
            </a:r>
            <a:r>
              <a:rPr sz="2250" spc="14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贲</a:t>
            </a:r>
            <a:r>
              <a:rPr sz="2250" spc="204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献</a:t>
            </a:r>
            <a:r>
              <a:rPr sz="2250" spc="-59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204" dirty="0">
                <a:solidFill>
                  <a:srgbClr val="2D2D2D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22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1630"/>
              </a:spcBef>
            </a:pPr>
            <a:r>
              <a:rPr sz="2250" spc="15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解</a:t>
            </a:r>
            <a:r>
              <a:rPr sz="2250" spc="15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康</a:t>
            </a:r>
            <a:r>
              <a:rPr sz="2250" spc="12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普</a:t>
            </a:r>
            <a:r>
              <a:rPr sz="2250" spc="114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顿</a:t>
            </a:r>
            <a:r>
              <a:rPr sz="2250" spc="204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效应</a:t>
            </a:r>
            <a:r>
              <a:rPr sz="2250" spc="-59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204" dirty="0">
                <a:solidFill>
                  <a:srgbClr val="2D2D2D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2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24248" y="3921476"/>
            <a:ext cx="10779760" cy="26727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305" marR="5080" indent="304800">
              <a:lnSpc>
                <a:spcPct val="142000"/>
              </a:lnSpc>
              <a:spcBef>
                <a:spcPts val="95"/>
              </a:spcBef>
            </a:pPr>
            <a:r>
              <a:rPr sz="2250" spc="60" dirty="0">
                <a:solidFill>
                  <a:srgbClr val="0E0E0E"/>
                </a:solidFill>
                <a:latin typeface="Arial" panose="020B0604020202020204"/>
                <a:cs typeface="Arial" panose="020B0604020202020204"/>
              </a:rPr>
              <a:t>3</a:t>
            </a:r>
            <a:r>
              <a:rPr sz="2250" spc="204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在</a:t>
            </a:r>
            <a:r>
              <a:rPr sz="2250" spc="-61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16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呈</a:t>
            </a:r>
            <a:r>
              <a:rPr sz="2250" spc="13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子</a:t>
            </a:r>
            <a:r>
              <a:rPr sz="2250" spc="16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理</a:t>
            </a:r>
            <a:r>
              <a:rPr sz="2250" spc="229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论</a:t>
            </a:r>
            <a:r>
              <a:rPr sz="2250" spc="-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2250" spc="26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了</a:t>
            </a:r>
            <a:r>
              <a:rPr sz="2250" spc="12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解</a:t>
            </a:r>
            <a:r>
              <a:rPr sz="2250" spc="229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上</a:t>
            </a:r>
            <a:r>
              <a:rPr sz="2250" spc="-47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-670" dirty="0">
                <a:solidFill>
                  <a:srgbClr val="2D2D2D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2250" spc="114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本</a:t>
            </a:r>
            <a:r>
              <a:rPr sz="2250" spc="18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次</a:t>
            </a:r>
            <a:r>
              <a:rPr sz="2250" spc="16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作</a:t>
            </a:r>
            <a:r>
              <a:rPr sz="2250" spc="15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了</a:t>
            </a:r>
            <a:r>
              <a:rPr sz="2250" spc="13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微</a:t>
            </a:r>
            <a:r>
              <a:rPr sz="2250" spc="229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调</a:t>
            </a:r>
            <a:r>
              <a:rPr sz="2250" spc="-47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-670" dirty="0">
                <a:solidFill>
                  <a:srgbClr val="2D2D2D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2250" spc="204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把</a:t>
            </a:r>
            <a:r>
              <a:rPr sz="2250" spc="5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原</a:t>
            </a:r>
            <a:r>
              <a:rPr sz="2250" spc="18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先</a:t>
            </a:r>
            <a:r>
              <a:rPr sz="2250" spc="14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要</a:t>
            </a:r>
            <a:r>
              <a:rPr sz="2250" spc="12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求</a:t>
            </a:r>
            <a:r>
              <a:rPr sz="2250" spc="204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知</a:t>
            </a:r>
            <a:r>
              <a:rPr sz="2250" spc="12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道</a:t>
            </a:r>
            <a:r>
              <a:rPr sz="2250" spc="16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呈</a:t>
            </a:r>
            <a:r>
              <a:rPr sz="2250" spc="15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子</a:t>
            </a:r>
            <a:r>
              <a:rPr sz="2250" spc="229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论</a:t>
            </a:r>
            <a:r>
              <a:rPr sz="2250" spc="10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中</a:t>
            </a:r>
            <a:r>
              <a:rPr sz="2250" spc="13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概</a:t>
            </a:r>
            <a:r>
              <a:rPr sz="2250" spc="16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率</a:t>
            </a:r>
            <a:r>
              <a:rPr sz="2250" spc="204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波</a:t>
            </a:r>
            <a:r>
              <a:rPr sz="2250" spc="-57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204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、不 确定</a:t>
            </a:r>
            <a:r>
              <a:rPr sz="2250" spc="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关</a:t>
            </a:r>
            <a:r>
              <a:rPr sz="2250" spc="229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系</a:t>
            </a:r>
            <a:r>
              <a:rPr sz="2250" spc="-54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229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2250" spc="-53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2250" spc="114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子云</a:t>
            </a:r>
            <a:r>
              <a:rPr sz="2250" spc="19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等</a:t>
            </a:r>
            <a:r>
              <a:rPr sz="2250" spc="13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知</a:t>
            </a:r>
            <a:r>
              <a:rPr sz="2250" spc="9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识</a:t>
            </a:r>
            <a:r>
              <a:rPr sz="2250" spc="15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点</a:t>
            </a:r>
            <a:r>
              <a:rPr sz="2250" spc="23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要</a:t>
            </a:r>
            <a:r>
              <a:rPr sz="2250" spc="13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求</a:t>
            </a:r>
            <a:r>
              <a:rPr sz="2250" spc="8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改</a:t>
            </a:r>
            <a:r>
              <a:rPr sz="2250" spc="229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变</a:t>
            </a:r>
            <a:r>
              <a:rPr sz="2250" spc="-254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成</a:t>
            </a:r>
            <a:r>
              <a:rPr sz="2250" spc="-114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sz="2250" spc="40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-114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了</a:t>
            </a:r>
            <a:r>
              <a:rPr sz="2250" spc="-40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13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解</a:t>
            </a:r>
            <a:r>
              <a:rPr sz="2250" spc="9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微</a:t>
            </a:r>
            <a:r>
              <a:rPr sz="2250" spc="20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观</a:t>
            </a:r>
            <a:r>
              <a:rPr sz="2250" spc="114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世界</a:t>
            </a:r>
            <a:r>
              <a:rPr sz="2250" spc="10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2250" spc="26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星</a:t>
            </a:r>
            <a:r>
              <a:rPr sz="2250" spc="15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子</a:t>
            </a:r>
            <a:r>
              <a:rPr sz="2250" spc="14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化</a:t>
            </a:r>
            <a:r>
              <a:rPr sz="2250" spc="114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现象</a:t>
            </a:r>
            <a:r>
              <a:rPr sz="2250" spc="-56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-335" dirty="0">
                <a:solidFill>
                  <a:srgbClr val="2D2D2D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r>
              <a:rPr sz="2250" spc="15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体</a:t>
            </a:r>
            <a:r>
              <a:rPr sz="2250" spc="10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会</a:t>
            </a:r>
            <a:r>
              <a:rPr sz="2250" spc="17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星</a:t>
            </a:r>
            <a:r>
              <a:rPr sz="2250" spc="114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子</a:t>
            </a:r>
            <a:endParaRPr sz="22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1730"/>
              </a:spcBef>
            </a:pPr>
            <a:r>
              <a:rPr sz="2250" spc="114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论</a:t>
            </a:r>
            <a:r>
              <a:rPr sz="2250" spc="27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2250" spc="17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建</a:t>
            </a:r>
            <a:r>
              <a:rPr sz="2250" spc="15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立</a:t>
            </a:r>
            <a:r>
              <a:rPr sz="2250" spc="114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对人</a:t>
            </a:r>
            <a:r>
              <a:rPr sz="2250" spc="20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们</a:t>
            </a:r>
            <a:r>
              <a:rPr sz="2250" spc="114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认</a:t>
            </a:r>
            <a:r>
              <a:rPr sz="2250" spc="19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识</a:t>
            </a:r>
            <a:r>
              <a:rPr sz="2250" spc="14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物</a:t>
            </a:r>
            <a:r>
              <a:rPr sz="2250" spc="15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质</a:t>
            </a:r>
            <a:r>
              <a:rPr sz="2250" spc="114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世界</a:t>
            </a:r>
            <a:r>
              <a:rPr sz="2250" spc="22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2250" spc="114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影晌</a:t>
            </a:r>
            <a:r>
              <a:rPr sz="2250" spc="-56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-505" dirty="0">
                <a:solidFill>
                  <a:srgbClr val="3D3D3D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r>
              <a:rPr sz="2250" spc="5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"</a:t>
            </a:r>
            <a:endParaRPr sz="22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Times New Roman" panose="02020603050405020304"/>
              <a:cs typeface="Times New Roman" panose="02020603050405020304"/>
            </a:endParaRPr>
          </a:p>
          <a:p>
            <a:pPr marL="331470">
              <a:lnSpc>
                <a:spcPct val="100000"/>
              </a:lnSpc>
            </a:pPr>
            <a:r>
              <a:rPr sz="2250" spc="229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用</a:t>
            </a:r>
            <a:r>
              <a:rPr sz="2250" spc="6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意</a:t>
            </a:r>
            <a:r>
              <a:rPr sz="2250" spc="15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是</a:t>
            </a:r>
            <a:r>
              <a:rPr sz="2250" spc="18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不</a:t>
            </a:r>
            <a:r>
              <a:rPr sz="2250" spc="14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要</a:t>
            </a:r>
            <a:r>
              <a:rPr sz="2250" spc="12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求</a:t>
            </a:r>
            <a:r>
              <a:rPr sz="2250" spc="18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学</a:t>
            </a:r>
            <a:r>
              <a:rPr sz="2250" spc="12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生</a:t>
            </a:r>
            <a:r>
              <a:rPr sz="2250" spc="19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具</a:t>
            </a:r>
            <a:r>
              <a:rPr sz="2250" spc="114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体</a:t>
            </a:r>
            <a:r>
              <a:rPr sz="2250" spc="5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2250" spc="17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知</a:t>
            </a:r>
            <a:r>
              <a:rPr sz="2250" spc="15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识</a:t>
            </a:r>
            <a:r>
              <a:rPr sz="2250" spc="114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点</a:t>
            </a:r>
            <a:r>
              <a:rPr sz="2250" spc="-33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-459" dirty="0">
                <a:solidFill>
                  <a:srgbClr val="2D2D2D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2250" spc="13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而</a:t>
            </a:r>
            <a:r>
              <a:rPr sz="2250" spc="16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只</a:t>
            </a:r>
            <a:r>
              <a:rPr sz="2250" spc="13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要</a:t>
            </a:r>
            <a:r>
              <a:rPr sz="2250" spc="14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求</a:t>
            </a:r>
            <a:r>
              <a:rPr sz="2250" spc="12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让</a:t>
            </a:r>
            <a:r>
              <a:rPr sz="2250" spc="18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学</a:t>
            </a:r>
            <a:r>
              <a:rPr sz="2250" spc="13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生</a:t>
            </a:r>
            <a:r>
              <a:rPr sz="2250" spc="18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了</a:t>
            </a:r>
            <a:r>
              <a:rPr sz="2250" spc="7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解</a:t>
            </a:r>
            <a:r>
              <a:rPr sz="2250" spc="18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一</a:t>
            </a:r>
            <a:r>
              <a:rPr sz="2250" spc="18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些</a:t>
            </a:r>
            <a:r>
              <a:rPr sz="2250" spc="14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微</a:t>
            </a:r>
            <a:r>
              <a:rPr sz="2250" spc="15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观</a:t>
            </a:r>
            <a:r>
              <a:rPr sz="2250" spc="114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世界</a:t>
            </a:r>
            <a:r>
              <a:rPr sz="2250" spc="22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2250" spc="14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基</a:t>
            </a:r>
            <a:r>
              <a:rPr sz="2250" spc="15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本</a:t>
            </a:r>
            <a:r>
              <a:rPr sz="2250" spc="9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特</a:t>
            </a:r>
            <a:endParaRPr sz="22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4130">
              <a:lnSpc>
                <a:spcPct val="100000"/>
              </a:lnSpc>
              <a:spcBef>
                <a:spcPts val="1380"/>
              </a:spcBef>
            </a:pPr>
            <a:r>
              <a:rPr sz="2200" spc="200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征</a:t>
            </a:r>
            <a:r>
              <a:rPr sz="2200" spc="-585" dirty="0">
                <a:solidFill>
                  <a:srgbClr val="0E0E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00" spc="200" dirty="0">
                <a:solidFill>
                  <a:srgbClr val="2D2D2D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22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3" name="标题 12"/>
          <p:cNvSpPr/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04705"/>
            <a:ext cx="484610" cy="793232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84610" y="933967"/>
            <a:ext cx="11707495" cy="0"/>
          </a:xfrm>
          <a:custGeom>
            <a:avLst/>
            <a:gdLst/>
            <a:ahLst/>
            <a:cxnLst/>
            <a:rect l="l" t="t" r="r" b="b"/>
            <a:pathLst>
              <a:path w="11707495">
                <a:moveTo>
                  <a:pt x="0" y="0"/>
                </a:moveTo>
                <a:lnTo>
                  <a:pt x="11707388" y="0"/>
                </a:lnTo>
              </a:path>
            </a:pathLst>
          </a:custGeom>
          <a:ln w="2558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252164" rIns="0" bIns="0" rtlCol="0">
            <a:spAutoFit/>
          </a:bodyPr>
          <a:lstStyle/>
          <a:p>
            <a:pPr marL="102870">
              <a:lnSpc>
                <a:spcPct val="100000"/>
              </a:lnSpc>
              <a:spcBef>
                <a:spcPts val="785"/>
              </a:spcBef>
            </a:pPr>
            <a:r>
              <a:rPr spc="235" dirty="0"/>
              <a:t>教学提示</a:t>
            </a:r>
            <a:endParaRPr spc="235" dirty="0"/>
          </a:p>
          <a:p>
            <a:pPr marL="90170">
              <a:lnSpc>
                <a:spcPct val="100000"/>
              </a:lnSpc>
              <a:spcBef>
                <a:spcPts val="770"/>
              </a:spcBef>
            </a:pPr>
            <a:r>
              <a:rPr sz="2850" spc="265" dirty="0">
                <a:latin typeface="Times New Roman" panose="02020603050405020304"/>
                <a:cs typeface="Times New Roman" panose="02020603050405020304"/>
              </a:rPr>
              <a:t>1</a:t>
            </a:r>
            <a:r>
              <a:rPr sz="2600" spc="240" dirty="0"/>
              <a:t>核</a:t>
            </a:r>
            <a:r>
              <a:rPr sz="2600" spc="-400" dirty="0"/>
              <a:t> </a:t>
            </a:r>
            <a:r>
              <a:rPr sz="2600" spc="290" dirty="0"/>
              <a:t>心</a:t>
            </a:r>
            <a:r>
              <a:rPr sz="2600" spc="210" dirty="0"/>
              <a:t>概</a:t>
            </a:r>
            <a:r>
              <a:rPr sz="2600" spc="160" dirty="0"/>
              <a:t>念</a:t>
            </a:r>
            <a:r>
              <a:rPr sz="2600" spc="-515" dirty="0"/>
              <a:t> </a:t>
            </a:r>
            <a:r>
              <a:rPr sz="2600" spc="-1295" dirty="0"/>
              <a:t>： </a:t>
            </a:r>
            <a:r>
              <a:rPr sz="2600" spc="215" dirty="0"/>
              <a:t>分</a:t>
            </a:r>
            <a:r>
              <a:rPr sz="2600" spc="210" dirty="0"/>
              <a:t>子</a:t>
            </a:r>
            <a:r>
              <a:rPr sz="2600" spc="160" dirty="0"/>
              <a:t>运动</a:t>
            </a:r>
            <a:r>
              <a:rPr sz="2600" spc="-540" dirty="0"/>
              <a:t> </a:t>
            </a:r>
            <a:r>
              <a:rPr sz="2600" spc="160" dirty="0"/>
              <a:t>、相</a:t>
            </a:r>
            <a:r>
              <a:rPr sz="2600" spc="-395" dirty="0"/>
              <a:t>互</a:t>
            </a:r>
            <a:r>
              <a:rPr sz="2600" spc="160" dirty="0"/>
              <a:t>作用</a:t>
            </a:r>
            <a:r>
              <a:rPr sz="2600" spc="-530" dirty="0"/>
              <a:t> </a:t>
            </a:r>
            <a:r>
              <a:rPr sz="2600" spc="160" dirty="0"/>
              <a:t>、</a:t>
            </a:r>
            <a:r>
              <a:rPr sz="2600" spc="-530" dirty="0"/>
              <a:t>能</a:t>
            </a:r>
            <a:r>
              <a:rPr sz="2600" spc="125" dirty="0"/>
              <a:t>量</a:t>
            </a:r>
            <a:r>
              <a:rPr sz="2600" spc="300" dirty="0"/>
              <a:t>守</a:t>
            </a:r>
            <a:r>
              <a:rPr sz="2600" spc="160" dirty="0"/>
              <a:t>恒</a:t>
            </a:r>
            <a:r>
              <a:rPr sz="2600" spc="-605" dirty="0"/>
              <a:t> </a:t>
            </a:r>
            <a:r>
              <a:rPr sz="2600" spc="160" dirty="0"/>
              <a:t>、</a:t>
            </a:r>
            <a:r>
              <a:rPr sz="2600" spc="-430" dirty="0"/>
              <a:t>波</a:t>
            </a:r>
            <a:r>
              <a:rPr sz="2600" spc="160" dirty="0"/>
              <a:t>粒</a:t>
            </a:r>
            <a:r>
              <a:rPr sz="2600" spc="150" dirty="0"/>
              <a:t>二</a:t>
            </a:r>
            <a:r>
              <a:rPr sz="2600" spc="265" dirty="0"/>
              <a:t>象</a:t>
            </a:r>
            <a:r>
              <a:rPr sz="2600" spc="210" dirty="0"/>
              <a:t>性</a:t>
            </a:r>
            <a:r>
              <a:rPr sz="2600" spc="-605" dirty="0"/>
              <a:t> </a:t>
            </a:r>
            <a:r>
              <a:rPr sz="2600" spc="210" dirty="0"/>
              <a:t>、</a:t>
            </a:r>
            <a:r>
              <a:rPr sz="2600" spc="-490" dirty="0"/>
              <a:t>量</a:t>
            </a:r>
            <a:r>
              <a:rPr sz="2600" spc="210" dirty="0"/>
              <a:t>子</a:t>
            </a:r>
            <a:endParaRPr sz="2600">
              <a:latin typeface="Times New Roman" panose="02020603050405020304"/>
              <a:cs typeface="Times New Roman" panose="02020603050405020304"/>
            </a:endParaRPr>
          </a:p>
          <a:p>
            <a:pPr marL="118110">
              <a:lnSpc>
                <a:spcPct val="100000"/>
              </a:lnSpc>
              <a:spcBef>
                <a:spcPts val="1915"/>
              </a:spcBef>
            </a:pPr>
            <a:r>
              <a:rPr spc="260" dirty="0"/>
              <a:t>化</a:t>
            </a:r>
            <a:endParaRPr spc="260" dirty="0"/>
          </a:p>
          <a:p>
            <a:pPr marL="118745" marR="5080" indent="361950">
              <a:lnSpc>
                <a:spcPct val="150000"/>
              </a:lnSpc>
              <a:spcBef>
                <a:spcPts val="755"/>
              </a:spcBef>
            </a:pPr>
            <a:r>
              <a:rPr sz="2800" spc="75" dirty="0">
                <a:latin typeface="Times New Roman" panose="02020603050405020304"/>
                <a:cs typeface="Times New Roman" panose="02020603050405020304"/>
              </a:rPr>
              <a:t>2.</a:t>
            </a:r>
            <a:r>
              <a:rPr sz="2600" spc="210" dirty="0"/>
              <a:t>重要棋型：分子（估测油酸分子的大小）、固体微观结构、液体 </a:t>
            </a:r>
            <a:r>
              <a:rPr sz="2600" spc="185" dirty="0"/>
              <a:t>微观结构、气体微观结构、表面张力、原子核式结构、原子核、聚变、</a:t>
            </a:r>
            <a:endParaRPr sz="26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6328" y="5539928"/>
            <a:ext cx="525145" cy="3022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50" spc="204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歹</a:t>
            </a:r>
            <a:r>
              <a:rPr sz="1800" spc="-110" dirty="0">
                <a:solidFill>
                  <a:srgbClr val="0A0A0A"/>
                </a:solidFill>
                <a:latin typeface="Arial" panose="020B0604020202020204"/>
                <a:cs typeface="Arial" panose="020B0604020202020204"/>
              </a:rPr>
              <a:t>!.</a:t>
            </a:r>
            <a:r>
              <a:rPr sz="1800" spc="60" dirty="0">
                <a:solidFill>
                  <a:srgbClr val="0A0A0A"/>
                </a:solidFill>
                <a:latin typeface="Arial" panose="020B0604020202020204"/>
                <a:cs typeface="Arial" panose="020B0604020202020204"/>
              </a:rPr>
              <a:t>l</a:t>
            </a:r>
            <a:r>
              <a:rPr sz="1400" spc="-290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赤</a:t>
            </a:r>
            <a:endParaRPr sz="14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43477" y="5731839"/>
            <a:ext cx="307975" cy="2406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00" spc="-290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衣文</a:t>
            </a:r>
            <a:endParaRPr sz="14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04705"/>
            <a:ext cx="484610" cy="793232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84610" y="933967"/>
            <a:ext cx="11707495" cy="0"/>
          </a:xfrm>
          <a:custGeom>
            <a:avLst/>
            <a:gdLst/>
            <a:ahLst/>
            <a:cxnLst/>
            <a:rect l="l" t="t" r="r" b="b"/>
            <a:pathLst>
              <a:path w="11707495">
                <a:moveTo>
                  <a:pt x="0" y="0"/>
                </a:moveTo>
                <a:lnTo>
                  <a:pt x="11707388" y="0"/>
                </a:lnTo>
              </a:path>
            </a:pathLst>
          </a:custGeom>
          <a:ln w="2558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614584" y="2250572"/>
            <a:ext cx="10841355" cy="3411220"/>
          </a:xfrm>
          <a:prstGeom prst="rect">
            <a:avLst/>
          </a:prstGeom>
        </p:spPr>
        <p:txBody>
          <a:bodyPr vert="horz" wrap="square" lIns="0" tIns="150495" rIns="0" bIns="0" rtlCol="0">
            <a:spAutoFit/>
          </a:bodyPr>
          <a:lstStyle/>
          <a:p>
            <a:pPr marL="18415">
              <a:lnSpc>
                <a:spcPct val="100000"/>
              </a:lnSpc>
              <a:spcBef>
                <a:spcPts val="1185"/>
              </a:spcBef>
            </a:pPr>
            <a:r>
              <a:rPr sz="2650" spc="13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教学提示</a:t>
            </a:r>
            <a:endParaRPr sz="26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440690">
              <a:lnSpc>
                <a:spcPct val="100000"/>
              </a:lnSpc>
              <a:spcBef>
                <a:spcPts val="1255"/>
              </a:spcBef>
            </a:pPr>
            <a:r>
              <a:rPr sz="3050" spc="-190" dirty="0">
                <a:solidFill>
                  <a:srgbClr val="0F0F0F"/>
                </a:solidFill>
                <a:latin typeface="Times New Roman" panose="02020603050405020304"/>
                <a:cs typeface="Times New Roman" panose="02020603050405020304"/>
              </a:rPr>
              <a:t>3.</a:t>
            </a:r>
            <a:r>
              <a:rPr sz="2650" spc="11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重要方法</a:t>
            </a:r>
            <a:endParaRPr sz="26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 indent="396875">
              <a:lnSpc>
                <a:spcPct val="100000"/>
              </a:lnSpc>
              <a:spcBef>
                <a:spcPts val="1075"/>
              </a:spcBef>
              <a:tabLst>
                <a:tab pos="1185545" algn="l"/>
              </a:tabLst>
            </a:pPr>
            <a:r>
              <a:rPr sz="2750" spc="35" dirty="0">
                <a:solidFill>
                  <a:srgbClr val="0F0F0F"/>
                </a:solidFill>
                <a:latin typeface="Arial" panose="020B0604020202020204"/>
                <a:cs typeface="Arial" panose="020B0604020202020204"/>
              </a:rPr>
              <a:t>(</a:t>
            </a:r>
            <a:r>
              <a:rPr sz="2750" spc="150" dirty="0">
                <a:solidFill>
                  <a:srgbClr val="0F0F0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2750" spc="60" dirty="0">
                <a:solidFill>
                  <a:srgbClr val="0F0F0F"/>
                </a:solidFill>
                <a:latin typeface="Arial" panose="020B0604020202020204"/>
                <a:cs typeface="Arial" panose="020B0604020202020204"/>
              </a:rPr>
              <a:t>1</a:t>
            </a:r>
            <a:r>
              <a:rPr sz="2750" spc="-325" dirty="0">
                <a:solidFill>
                  <a:srgbClr val="0F0F0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2750" spc="35" dirty="0">
                <a:solidFill>
                  <a:srgbClr val="0F0F0F"/>
                </a:solidFill>
                <a:latin typeface="Arial" panose="020B0604020202020204"/>
                <a:cs typeface="Arial" panose="020B0604020202020204"/>
              </a:rPr>
              <a:t>)	</a:t>
            </a:r>
            <a:r>
              <a:rPr sz="2250" spc="9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解</a:t>
            </a:r>
            <a:r>
              <a:rPr sz="2250" spc="-67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9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释</a:t>
            </a:r>
            <a:r>
              <a:rPr sz="2250" spc="-69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9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方</a:t>
            </a:r>
            <a:r>
              <a:rPr sz="2250" spc="-67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9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法</a:t>
            </a:r>
            <a:r>
              <a:rPr sz="2250" spc="114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-94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：</a:t>
            </a:r>
            <a:r>
              <a:rPr sz="2250" spc="-81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15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微观</a:t>
            </a:r>
            <a:r>
              <a:rPr sz="2250" spc="204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世</a:t>
            </a:r>
            <a:r>
              <a:rPr sz="2250" spc="8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界</a:t>
            </a:r>
            <a:r>
              <a:rPr sz="2250" spc="229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现象</a:t>
            </a:r>
            <a:r>
              <a:rPr sz="2250" spc="1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需</a:t>
            </a:r>
            <a:r>
              <a:rPr sz="2250" spc="15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要</a:t>
            </a:r>
            <a:r>
              <a:rPr sz="2250" spc="114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用</a:t>
            </a:r>
            <a:r>
              <a:rPr sz="2250" spc="21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实</a:t>
            </a:r>
            <a:r>
              <a:rPr sz="2250" spc="204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验</a:t>
            </a:r>
            <a:r>
              <a:rPr sz="2250" spc="10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与</a:t>
            </a:r>
            <a:r>
              <a:rPr sz="2250" spc="15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解</a:t>
            </a:r>
            <a:r>
              <a:rPr sz="2250" spc="13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释</a:t>
            </a:r>
            <a:r>
              <a:rPr sz="2250" spc="18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来</a:t>
            </a:r>
            <a:r>
              <a:rPr sz="2250" spc="18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进行</a:t>
            </a:r>
            <a:r>
              <a:rPr sz="2250" spc="-62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-434" dirty="0">
                <a:solidFill>
                  <a:srgbClr val="343434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r>
              <a:rPr sz="2250" spc="114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例</a:t>
            </a:r>
            <a:r>
              <a:rPr sz="2250" spc="18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如</a:t>
            </a:r>
            <a:r>
              <a:rPr sz="2250" spc="13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测</a:t>
            </a:r>
            <a:r>
              <a:rPr sz="2250" spc="16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分</a:t>
            </a:r>
            <a:r>
              <a:rPr sz="2250" spc="13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子</a:t>
            </a:r>
            <a:r>
              <a:rPr sz="2250" spc="114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大</a:t>
            </a:r>
            <a:r>
              <a:rPr sz="2250" spc="229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小</a:t>
            </a:r>
            <a:r>
              <a:rPr sz="2250" spc="-56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250" spc="-1125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；</a:t>
            </a:r>
            <a:endParaRPr sz="22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30480" marR="49530" indent="-18415" algn="just">
              <a:lnSpc>
                <a:spcPct val="160000"/>
              </a:lnSpc>
              <a:spcBef>
                <a:spcPts val="100"/>
              </a:spcBef>
            </a:pPr>
            <a:r>
              <a:rPr sz="2250" spc="160" dirty="0">
                <a:solidFill>
                  <a:srgbClr val="0F0F0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固、液、气的微观结构；晶体的各向异性；表面张力产生的原因；气体定律的微 观解释；光电效应的解释；热力学第二定律的微观解释；粒子散射实验解释核式 结构；核能原因解释（质星亏损）；实物粒子波粒二象性的证据解释等</a:t>
            </a:r>
            <a:endParaRPr sz="2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04705"/>
            <a:ext cx="484610" cy="793232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84610" y="946761"/>
            <a:ext cx="11707495" cy="0"/>
          </a:xfrm>
          <a:custGeom>
            <a:avLst/>
            <a:gdLst/>
            <a:ahLst/>
            <a:cxnLst/>
            <a:rect l="l" t="t" r="r" b="b"/>
            <a:pathLst>
              <a:path w="11707495">
                <a:moveTo>
                  <a:pt x="0" y="0"/>
                </a:moveTo>
                <a:lnTo>
                  <a:pt x="11707388" y="0"/>
                </a:lnTo>
              </a:path>
            </a:pathLst>
          </a:custGeom>
          <a:ln w="3838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620537" y="2250572"/>
            <a:ext cx="9783445" cy="2461895"/>
          </a:xfrm>
          <a:prstGeom prst="rect">
            <a:avLst/>
          </a:prstGeom>
        </p:spPr>
        <p:txBody>
          <a:bodyPr vert="horz" wrap="square" lIns="0" tIns="150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85"/>
              </a:spcBef>
            </a:pPr>
            <a:r>
              <a:rPr sz="2650" spc="135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教学提示</a:t>
            </a:r>
            <a:endParaRPr sz="26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434975">
              <a:lnSpc>
                <a:spcPct val="100000"/>
              </a:lnSpc>
              <a:spcBef>
                <a:spcPts val="1255"/>
              </a:spcBef>
            </a:pPr>
            <a:r>
              <a:rPr sz="3050" spc="-190" dirty="0">
                <a:solidFill>
                  <a:srgbClr val="0A0A0A"/>
                </a:solidFill>
                <a:latin typeface="Times New Roman" panose="02020603050405020304"/>
                <a:cs typeface="Times New Roman" panose="02020603050405020304"/>
              </a:rPr>
              <a:t>3.</a:t>
            </a:r>
            <a:r>
              <a:rPr sz="2650" spc="110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重要方法</a:t>
            </a:r>
            <a:endParaRPr sz="26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172845" indent="-869950">
              <a:lnSpc>
                <a:spcPct val="100000"/>
              </a:lnSpc>
              <a:spcBef>
                <a:spcPts val="1680"/>
              </a:spcBef>
              <a:buFont typeface="Times New Roman" panose="02020603050405020304"/>
              <a:buAutoNum type="arabicPlain" startAt="2"/>
              <a:tabLst>
                <a:tab pos="1172845" algn="l"/>
                <a:tab pos="1173480" algn="l"/>
              </a:tabLst>
            </a:pPr>
            <a:r>
              <a:rPr sz="2650" spc="165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棋型建构：油膜法、晶体结构、核式模型、裂变与聚变</a:t>
            </a:r>
            <a:endParaRPr sz="26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169035" indent="-885825">
              <a:lnSpc>
                <a:spcPct val="100000"/>
              </a:lnSpc>
              <a:spcBef>
                <a:spcPts val="1955"/>
              </a:spcBef>
              <a:buFont typeface="Arial" panose="020B0604020202020204"/>
              <a:buAutoNum type="arabicPlain" startAt="2"/>
              <a:tabLst>
                <a:tab pos="1169035" algn="l"/>
                <a:tab pos="1169670" algn="l"/>
              </a:tabLst>
            </a:pPr>
            <a:r>
              <a:rPr sz="2650" spc="165" dirty="0">
                <a:solidFill>
                  <a:srgbClr val="0A0A0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统计思想：气体分子速率、热力学第二定律、半衰期</a:t>
            </a:r>
            <a:endParaRPr sz="26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04705"/>
            <a:ext cx="484610" cy="793232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84610" y="946761"/>
            <a:ext cx="11707495" cy="0"/>
          </a:xfrm>
          <a:custGeom>
            <a:avLst/>
            <a:gdLst/>
            <a:ahLst/>
            <a:cxnLst/>
            <a:rect l="l" t="t" r="r" b="b"/>
            <a:pathLst>
              <a:path w="11707495">
                <a:moveTo>
                  <a:pt x="0" y="0"/>
                </a:moveTo>
                <a:lnTo>
                  <a:pt x="11707388" y="0"/>
                </a:lnTo>
              </a:path>
            </a:pathLst>
          </a:custGeom>
          <a:ln w="3838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21783" y="2159129"/>
            <a:ext cx="4695190" cy="1968500"/>
          </a:xfrm>
          <a:prstGeom prst="rect">
            <a:avLst/>
          </a:prstGeom>
        </p:spPr>
        <p:txBody>
          <a:bodyPr vert="horz" wrap="square" lIns="0" tIns="248285" rIns="0" bIns="0" rtlCol="0">
            <a:spAutoFit/>
          </a:bodyPr>
          <a:lstStyle/>
          <a:p>
            <a:pPr marL="21590">
              <a:lnSpc>
                <a:spcPct val="100000"/>
              </a:lnSpc>
              <a:spcBef>
                <a:spcPts val="1955"/>
              </a:spcBef>
            </a:pPr>
            <a:r>
              <a:rPr sz="2600" spc="16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学科核心素养体现</a:t>
            </a:r>
            <a:endParaRPr sz="26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5875">
              <a:lnSpc>
                <a:spcPct val="100000"/>
              </a:lnSpc>
              <a:spcBef>
                <a:spcPts val="1970"/>
              </a:spcBef>
            </a:pPr>
            <a:r>
              <a:rPr sz="2750" dirty="0">
                <a:solidFill>
                  <a:srgbClr val="0C0C0C"/>
                </a:solidFill>
                <a:latin typeface="Arial" panose="020B0604020202020204"/>
                <a:cs typeface="Arial" panose="020B0604020202020204"/>
              </a:rPr>
              <a:t>1.</a:t>
            </a:r>
            <a:r>
              <a:rPr sz="2750" spc="-204" dirty="0">
                <a:solidFill>
                  <a:srgbClr val="0C0C0C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2600" spc="18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物理观念</a:t>
            </a:r>
            <a:endParaRPr sz="26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1685"/>
              </a:spcBef>
              <a:tabLst>
                <a:tab pos="916940" algn="l"/>
              </a:tabLst>
            </a:pPr>
            <a:r>
              <a:rPr sz="2800" spc="100" dirty="0">
                <a:solidFill>
                  <a:srgbClr val="0C0C0C"/>
                </a:solidFill>
                <a:latin typeface="Times New Roman" panose="02020603050405020304"/>
                <a:cs typeface="Times New Roman" panose="02020603050405020304"/>
              </a:rPr>
              <a:t>1	</a:t>
            </a:r>
            <a:r>
              <a:rPr sz="2600" spc="31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分</a:t>
            </a:r>
            <a:r>
              <a:rPr sz="2600" spc="11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子</a:t>
            </a:r>
            <a:r>
              <a:rPr sz="2600" spc="18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运动</a:t>
            </a:r>
            <a:r>
              <a:rPr sz="2600" spc="21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论</a:t>
            </a:r>
            <a:r>
              <a:rPr sz="2600" spc="20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2800" spc="80" dirty="0">
                <a:solidFill>
                  <a:srgbClr val="0C0C0C"/>
                </a:solidFill>
                <a:latin typeface="Times New Roman" panose="02020603050405020304"/>
                <a:cs typeface="Times New Roman" panose="02020603050405020304"/>
              </a:rPr>
              <a:t>3</a:t>
            </a:r>
            <a:r>
              <a:rPr sz="2600" spc="13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大</a:t>
            </a:r>
            <a:r>
              <a:rPr sz="2600" spc="26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观</a:t>
            </a:r>
            <a:r>
              <a:rPr sz="2600" spc="19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点</a:t>
            </a:r>
            <a:r>
              <a:rPr sz="2600" spc="24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26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0200" y="4209345"/>
            <a:ext cx="3215640" cy="4552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800" spc="-60" dirty="0">
                <a:solidFill>
                  <a:srgbClr val="0C0C0C"/>
                </a:solidFill>
                <a:latin typeface="Times New Roman" panose="02020603050405020304"/>
                <a:cs typeface="Times New Roman" panose="02020603050405020304"/>
              </a:rPr>
              <a:t>2</a:t>
            </a:r>
            <a:r>
              <a:rPr sz="2600" spc="22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液</a:t>
            </a:r>
            <a:r>
              <a:rPr sz="2600" spc="31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体</a:t>
            </a:r>
            <a:r>
              <a:rPr sz="2600" spc="5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存</a:t>
            </a:r>
            <a:r>
              <a:rPr sz="2600" spc="23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在</a:t>
            </a:r>
            <a:r>
              <a:rPr sz="2600" spc="27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表</a:t>
            </a:r>
            <a:r>
              <a:rPr sz="2600" spc="14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面</a:t>
            </a:r>
            <a:r>
              <a:rPr sz="2600" spc="22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张</a:t>
            </a:r>
            <a:r>
              <a:rPr sz="2600" spc="10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力</a:t>
            </a:r>
            <a:r>
              <a:rPr sz="2600" spc="-129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；</a:t>
            </a:r>
            <a:endParaRPr sz="26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28480" y="4234933"/>
            <a:ext cx="6993890" cy="4248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600" spc="11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气</a:t>
            </a:r>
            <a:r>
              <a:rPr sz="2600" spc="18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体</a:t>
            </a:r>
            <a:r>
              <a:rPr sz="2600" spc="30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2600" spc="25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压</a:t>
            </a:r>
            <a:r>
              <a:rPr sz="2600" spc="13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强</a:t>
            </a:r>
            <a:r>
              <a:rPr sz="2600" spc="20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2600" spc="22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温</a:t>
            </a:r>
            <a:r>
              <a:rPr sz="2600" spc="18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度</a:t>
            </a:r>
            <a:r>
              <a:rPr sz="2600" spc="21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和</a:t>
            </a:r>
            <a:r>
              <a:rPr sz="2600" spc="20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体</a:t>
            </a:r>
            <a:r>
              <a:rPr sz="2600" spc="27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积</a:t>
            </a:r>
            <a:r>
              <a:rPr sz="2600" spc="21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之</a:t>
            </a:r>
            <a:r>
              <a:rPr sz="2600" spc="204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间</a:t>
            </a:r>
            <a:r>
              <a:rPr sz="2600" spc="20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存</a:t>
            </a:r>
            <a:r>
              <a:rPr sz="2600" spc="13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在</a:t>
            </a:r>
            <a:r>
              <a:rPr sz="2600" spc="26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定</a:t>
            </a:r>
            <a:r>
              <a:rPr sz="2600" spc="15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量</a:t>
            </a:r>
            <a:r>
              <a:rPr sz="2600" spc="24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关</a:t>
            </a:r>
            <a:r>
              <a:rPr sz="2600" spc="5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600" spc="185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系</a:t>
            </a:r>
            <a:endParaRPr sz="26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2081" y="4887429"/>
            <a:ext cx="5808345" cy="4248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600" spc="240" dirty="0">
                <a:solidFill>
                  <a:srgbClr val="0C0C0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；能量是守恒的，但能源是有限的。</a:t>
            </a:r>
            <a:endParaRPr sz="26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3" name="标题 12"/>
          <p:cNvSpPr/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db9dced2-c4e5-4981-80cb-7dd2b8dcf720"/>
  <p:tag name="COMMONDATA" val="eyJoZGlkIjoiMzFmYmUzZjQzZGZlNGUzMmUwZDA5NDdlNmJiZmQ3YzUifQ==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1429</Words>
  <Application>WPS 演示</Application>
  <PresentationFormat>On-screen Show (4:3)</PresentationFormat>
  <Paragraphs>109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2" baseType="lpstr">
      <vt:lpstr>Arial</vt:lpstr>
      <vt:lpstr>宋体</vt:lpstr>
      <vt:lpstr>Wingdings</vt:lpstr>
      <vt:lpstr>Times New Roman</vt:lpstr>
      <vt:lpstr>Arial</vt:lpstr>
      <vt:lpstr>Calibri</vt:lpstr>
      <vt:lpstr>微软雅黑</vt:lpstr>
      <vt:lpstr>Arial Unicode MS</vt:lpstr>
      <vt:lpstr>Office Theme</vt:lpstr>
      <vt:lpstr>高中物理选择性必修课程</vt:lpstr>
      <vt:lpstr>选择性必修3的内容分析与教学建议</vt:lpstr>
      <vt:lpstr>选择性必修3的内容分析与教学建议</vt:lpstr>
      <vt:lpstr>选择性必修3的内容分析与教学建议</vt:lpstr>
      <vt:lpstr>选择性必修3的内容分析与教学建议</vt:lpstr>
      <vt:lpstr>选择性必修3的内容分析与教学建议</vt:lpstr>
      <vt:lpstr>选择性必修3的内容分析与教学建议</vt:lpstr>
      <vt:lpstr>选择性必修3的内容分析与教学建议</vt:lpstr>
      <vt:lpstr>选择性必修3的内容分析与教学建议</vt:lpstr>
      <vt:lpstr>选择性必修3的内容分析与教学建议</vt:lpstr>
      <vt:lpstr>选择性必修3的内容分析与教学建议</vt:lpstr>
      <vt:lpstr>选择性必修3的内容分析与教学建议</vt:lpstr>
      <vt:lpstr>选择性必修3的内容分析与教学建议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高中物理选择性必修3课程</dc:title>
  <dc:creator/>
  <cp:lastModifiedBy>翟羽佳</cp:lastModifiedBy>
  <cp:revision>1</cp:revision>
  <dcterms:created xsi:type="dcterms:W3CDTF">2023-02-10T01:10:46Z</dcterms:created>
  <dcterms:modified xsi:type="dcterms:W3CDTF">2023-02-10T01:10:46Z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2023-02-10T08:00:00Z</vt:filetime>
  </property>
  <property fmtid="{D5CDD505-2E9C-101B-9397-08002B2CF9AE}" pid="3" name="LastSaved">
    <vt:filetime>2023-02-10T08:00:00Z</vt:filetime>
  </property>
  <property fmtid="{D5CDD505-2E9C-101B-9397-08002B2CF9AE}" pid="4" name="ICV">
    <vt:lpwstr>1895AADCD8344ACF81D2B42BD2309A31</vt:lpwstr>
  </property>
  <property fmtid="{D5CDD505-2E9C-101B-9397-08002B2CF9AE}" pid="5" name="KSOProductBuildVer">
    <vt:lpwstr>2052-11.1.0.13703</vt:lpwstr>
  </property>
</Properties>
</file>