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12192000" cy="6858000"/>
  <p:notesSz cx="12192000" cy="6858000"/>
  <p:custDataLst>
    <p:tags r:id="rId19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43715" y="486175"/>
            <a:ext cx="637645" cy="63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836420" y="371027"/>
            <a:ext cx="1402820" cy="7036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800369" y="498969"/>
            <a:ext cx="4361497" cy="268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326302" y="1330583"/>
            <a:ext cx="459105" cy="4861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2922" y="1522588"/>
            <a:ext cx="7066155" cy="747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rgbClr val="595959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31313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31313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31313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4512" y="1676118"/>
            <a:ext cx="8455025" cy="44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131313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0221" y="2161803"/>
            <a:ext cx="11131557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2438400" y="2057400"/>
            <a:ext cx="7364730" cy="7404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35"/>
              </a:spcBef>
            </a:pPr>
            <a:r>
              <a:rPr spc="60" dirty="0"/>
              <a:t>高中物理选择性必修</a:t>
            </a:r>
            <a:r>
              <a:rPr lang="en-US" spc="60" dirty="0"/>
              <a:t>3</a:t>
            </a:r>
            <a:r>
              <a:rPr spc="60" dirty="0"/>
              <a:t>课程</a:t>
            </a:r>
            <a:endParaRPr spc="60" dirty="0"/>
          </a:p>
        </p:txBody>
      </p:sp>
      <p:sp>
        <p:nvSpPr>
          <p:cNvPr id="4" name="object 4"/>
          <p:cNvSpPr txBox="1"/>
          <p:nvPr/>
        </p:nvSpPr>
        <p:spPr>
          <a:xfrm>
            <a:off x="3713792" y="3019495"/>
            <a:ext cx="4760595" cy="808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100" spc="225" dirty="0">
                <a:solidFill>
                  <a:srgbClr val="59595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解读与教学建议</a:t>
            </a:r>
            <a:endParaRPr sz="51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25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3772" y="2149475"/>
            <a:ext cx="10742930" cy="3905885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980"/>
              </a:spcBef>
            </a:pP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学科核心素养体现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3970">
              <a:lnSpc>
                <a:spcPct val="100000"/>
              </a:lnSpc>
              <a:spcBef>
                <a:spcPts val="1960"/>
              </a:spcBef>
            </a:pPr>
            <a:r>
              <a:rPr sz="2750" dirty="0">
                <a:solidFill>
                  <a:srgbClr val="0C0C0C"/>
                </a:solidFill>
                <a:latin typeface="Arial" panose="020B0604020202020204"/>
                <a:cs typeface="Arial" panose="020B0604020202020204"/>
              </a:rPr>
              <a:t>1.</a:t>
            </a:r>
            <a:r>
              <a:rPr sz="2750" spc="-204" dirty="0">
                <a:solidFill>
                  <a:srgbClr val="0C0C0C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600" spc="1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物理观念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600" spc="-100" dirty="0">
                <a:solidFill>
                  <a:srgbClr val="0C0C0C"/>
                </a:solidFill>
                <a:latin typeface="Arial" panose="020B0604020202020204"/>
                <a:cs typeface="Arial" panose="020B0604020202020204"/>
              </a:rPr>
              <a:t>3</a:t>
            </a:r>
            <a:r>
              <a:rPr sz="2600" spc="35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</a:t>
            </a:r>
            <a:r>
              <a:rPr sz="2600" spc="16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600" spc="14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具</a:t>
            </a:r>
            <a:r>
              <a:rPr sz="2600" spc="18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2600" spc="2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核</a:t>
            </a:r>
            <a:r>
              <a:rPr sz="2600" spc="1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式</a:t>
            </a:r>
            <a:r>
              <a:rPr sz="2600" spc="13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2600" spc="2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构</a:t>
            </a:r>
            <a:r>
              <a:rPr sz="2600" spc="2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模</a:t>
            </a:r>
            <a:r>
              <a:rPr sz="2600" spc="1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型</a:t>
            </a:r>
            <a:r>
              <a:rPr sz="2600" spc="-4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600" spc="-107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1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核</a:t>
            </a:r>
            <a:r>
              <a:rPr sz="2600" spc="24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2600" spc="36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260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600" spc="1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具</a:t>
            </a:r>
            <a:r>
              <a:rPr sz="2600" spc="3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2600" spc="16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2600" spc="2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级</a:t>
            </a:r>
            <a:r>
              <a:rPr sz="2600" spc="13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2600" spc="2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布</a:t>
            </a:r>
            <a:r>
              <a:rPr sz="2600" spc="26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特</a:t>
            </a:r>
            <a:r>
              <a:rPr sz="2600" spc="9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征</a:t>
            </a:r>
            <a:r>
              <a:rPr sz="2600" spc="-106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sz="2600" spc="-105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35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</a:t>
            </a:r>
            <a:r>
              <a:rPr sz="260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子核</a:t>
            </a:r>
            <a:r>
              <a:rPr sz="2600" spc="2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19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2600" spc="1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产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765" marR="120650" indent="11430">
              <a:lnSpc>
                <a:spcPts val="5140"/>
              </a:lnSpc>
              <a:spcBef>
                <a:spcPts val="405"/>
              </a:spcBef>
            </a:pPr>
            <a:r>
              <a:rPr sz="2600" spc="26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生衰变、裂变和聚变；原子核反应时质量数和电荷数守恒，但常会 </a:t>
            </a:r>
            <a:r>
              <a:rPr sz="2600" spc="1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质量亏损；微观世界具有量子化特征。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0955">
              <a:lnSpc>
                <a:spcPct val="100000"/>
              </a:lnSpc>
              <a:spcBef>
                <a:spcPts val="2165"/>
              </a:spcBef>
              <a:tabLst>
                <a:tab pos="927735" algn="l"/>
              </a:tabLst>
            </a:pPr>
            <a:r>
              <a:rPr sz="2650" spc="65" dirty="0">
                <a:solidFill>
                  <a:srgbClr val="0C0C0C"/>
                </a:solidFill>
                <a:latin typeface="Times New Roman" panose="02020603050405020304"/>
                <a:cs typeface="Times New Roman" panose="02020603050405020304"/>
              </a:rPr>
              <a:t>4	</a:t>
            </a:r>
            <a:r>
              <a:rPr sz="2600" spc="5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自然界具有四种相互作用力。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标题 9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383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0200" y="2181118"/>
            <a:ext cx="10743565" cy="2529840"/>
          </a:xfrm>
          <a:prstGeom prst="rect">
            <a:avLst/>
          </a:prstGeom>
        </p:spPr>
        <p:txBody>
          <a:bodyPr vert="horz" wrap="square" lIns="0" tIns="22669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785"/>
              </a:spcBef>
            </a:pPr>
            <a:r>
              <a:rPr sz="260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学科核心素养体现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815"/>
              </a:spcBef>
            </a:pPr>
            <a:r>
              <a:rPr sz="2800" spc="75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2.</a:t>
            </a:r>
            <a:r>
              <a:rPr sz="2800" spc="-95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科学思维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875" marR="5080" indent="5715">
              <a:lnSpc>
                <a:spcPts val="5040"/>
              </a:lnSpc>
              <a:spcBef>
                <a:spcPts val="145"/>
              </a:spcBef>
            </a:pPr>
            <a:r>
              <a:rPr sz="2700" spc="40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700" spc="-215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2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2600" spc="2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模</a:t>
            </a:r>
            <a:r>
              <a:rPr sz="2600" spc="2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型解</a:t>
            </a:r>
            <a:r>
              <a:rPr sz="260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释</a:t>
            </a:r>
            <a:r>
              <a:rPr sz="2600" spc="-7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sz="2600" spc="-30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-7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2600" spc="-2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-7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质</a:t>
            </a:r>
            <a:r>
              <a:rPr sz="2600" spc="-6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2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2600" spc="1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态</a:t>
            </a:r>
            <a:r>
              <a:rPr sz="2600" spc="2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微</a:t>
            </a:r>
            <a:r>
              <a:rPr sz="2600" spc="2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观</a:t>
            </a:r>
            <a:r>
              <a:rPr sz="2600" spc="13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2600" spc="2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构</a:t>
            </a:r>
            <a:r>
              <a:rPr sz="2600" spc="3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模</a:t>
            </a:r>
            <a:r>
              <a:rPr sz="2600" spc="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型</a:t>
            </a:r>
            <a:r>
              <a:rPr sz="2600" spc="-10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sz="2600" spc="-10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2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2600" spc="2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想</a:t>
            </a:r>
            <a:r>
              <a:rPr sz="2600" spc="1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气</a:t>
            </a:r>
            <a:r>
              <a:rPr sz="260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2600" spc="-10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sz="2600" spc="-9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气</a:t>
            </a:r>
            <a:r>
              <a:rPr sz="2600" spc="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2600" spc="3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600" spc="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2600" spc="2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温</a:t>
            </a:r>
            <a:r>
              <a:rPr sz="260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60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1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 </a:t>
            </a:r>
            <a:r>
              <a:rPr sz="2600" spc="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容和等压过程；。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200" y="4938607"/>
            <a:ext cx="211454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55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5184" y="4964195"/>
            <a:ext cx="559625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统计解释：气体等微观世界的问题。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标题 1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25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1783" y="2171865"/>
            <a:ext cx="10660380" cy="3141980"/>
          </a:xfrm>
          <a:prstGeom prst="rect">
            <a:avLst/>
          </a:prstGeom>
        </p:spPr>
        <p:txBody>
          <a:bodyPr vert="horz" wrap="square" lIns="0" tIns="2292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805"/>
              </a:spcBef>
            </a:pP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学科核心素养体现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3970">
              <a:lnSpc>
                <a:spcPct val="100000"/>
              </a:lnSpc>
              <a:spcBef>
                <a:spcPts val="1810"/>
              </a:spcBef>
            </a:pPr>
            <a:r>
              <a:rPr sz="2800" spc="100" dirty="0">
                <a:solidFill>
                  <a:srgbClr val="0C0C0C"/>
                </a:solidFill>
                <a:latin typeface="Times New Roman" panose="02020603050405020304"/>
                <a:cs typeface="Times New Roman" panose="02020603050405020304"/>
              </a:rPr>
              <a:t>3.</a:t>
            </a:r>
            <a:r>
              <a:rPr sz="2800" spc="-105" dirty="0">
                <a:solidFill>
                  <a:srgbClr val="0C0C0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50" spc="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科学探究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  <a:tabLst>
                <a:tab pos="10295255" algn="l"/>
              </a:tabLst>
            </a:pPr>
            <a:r>
              <a:rPr sz="2800" spc="125" dirty="0">
                <a:solidFill>
                  <a:srgbClr val="0C0C0C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2650" spc="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2650" spc="2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计</a:t>
            </a:r>
            <a:r>
              <a:rPr sz="2650" spc="14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sz="2650" spc="1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2650" spc="19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施</a:t>
            </a:r>
            <a:r>
              <a:rPr sz="2650" spc="2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2650" spc="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膜</a:t>
            </a: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法</a:t>
            </a:r>
            <a:r>
              <a:rPr sz="2650" spc="1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测</a:t>
            </a:r>
            <a:r>
              <a:rPr sz="2650" spc="1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2650" spc="1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650" spc="19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大</a:t>
            </a:r>
            <a:r>
              <a:rPr sz="2650" spc="1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小</a:t>
            </a:r>
            <a:r>
              <a:rPr sz="2650" spc="1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气</a:t>
            </a:r>
            <a:r>
              <a:rPr sz="2650" spc="14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2650" spc="1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2650" spc="1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验</a:t>
            </a:r>
            <a:r>
              <a:rPr sz="2650" spc="12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2650" spc="26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律</a:t>
            </a:r>
            <a:r>
              <a:rPr sz="2650" spc="114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探</a:t>
            </a:r>
            <a:r>
              <a:rPr sz="2650" spc="15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究</a:t>
            </a:r>
            <a:r>
              <a:rPr sz="2650" spc="5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2650" spc="2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2650" spc="1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验</a:t>
            </a:r>
            <a:r>
              <a:rPr sz="2650" spc="-47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65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363220" indent="15875">
              <a:lnSpc>
                <a:spcPts val="5140"/>
              </a:lnSpc>
              <a:spcBef>
                <a:spcPts val="365"/>
              </a:spcBef>
            </a:pP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650" spc="16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释</a:t>
            </a:r>
            <a:r>
              <a:rPr sz="2650" spc="16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光</a:t>
            </a:r>
            <a:r>
              <a:rPr sz="2650" spc="2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效</a:t>
            </a:r>
            <a:r>
              <a:rPr sz="2650" spc="21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2650" spc="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750" spc="260" dirty="0">
                <a:solidFill>
                  <a:srgbClr val="0C0C0C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2650" spc="2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粒</a:t>
            </a:r>
            <a:r>
              <a:rPr sz="2650" spc="16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650" spc="15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散</a:t>
            </a:r>
            <a:r>
              <a:rPr sz="2650" spc="2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射</a:t>
            </a:r>
            <a:r>
              <a:rPr sz="2650" spc="5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2650" spc="16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2650" spc="1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验</a:t>
            </a:r>
            <a:r>
              <a:rPr sz="2650" spc="24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650" spc="1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理解</a:t>
            </a: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sz="2650" spc="15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650" spc="1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释</a:t>
            </a:r>
            <a:r>
              <a:rPr sz="2650" spc="-1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sz="2650" spc="-944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2650" spc="15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处</a:t>
            </a:r>
            <a:r>
              <a:rPr sz="2650" spc="1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理实</a:t>
            </a:r>
            <a:r>
              <a:rPr sz="2650" spc="2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验</a:t>
            </a:r>
            <a:r>
              <a:rPr sz="2650" spc="1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得到 </a:t>
            </a:r>
            <a:r>
              <a:rPr sz="2650" spc="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的数据并得出合理的结论。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200" y="5603898"/>
            <a:ext cx="211454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55" dirty="0">
                <a:solidFill>
                  <a:srgbClr val="0C0C0C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44027" y="5623089"/>
            <a:ext cx="8812530" cy="4324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5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会对实验结果进行合理觯释并有依据的表达自己的观点。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标题 1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383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19232" y="2171865"/>
            <a:ext cx="10395585" cy="2539365"/>
          </a:xfrm>
          <a:prstGeom prst="rect">
            <a:avLst/>
          </a:prstGeom>
        </p:spPr>
        <p:txBody>
          <a:bodyPr vert="horz" wrap="square" lIns="0" tIns="229235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805"/>
              </a:spcBef>
            </a:pPr>
            <a:r>
              <a:rPr sz="2650" spc="1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学科核心素养体现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</a:pPr>
            <a:r>
              <a:rPr sz="2800" spc="40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4.</a:t>
            </a:r>
            <a:r>
              <a:rPr sz="2800" spc="-20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50" spc="1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科学态度与贵任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5400" marR="5080" indent="-10795">
              <a:lnSpc>
                <a:spcPts val="5040"/>
              </a:lnSpc>
              <a:spcBef>
                <a:spcPts val="140"/>
              </a:spcBef>
            </a:pPr>
            <a:r>
              <a:rPr sz="2800" spc="-25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600" spc="2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260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道</a:t>
            </a:r>
            <a:r>
              <a:rPr sz="2600" spc="1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2600" spc="2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260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2600" spc="2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600" spc="2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研</a:t>
            </a:r>
            <a:r>
              <a:rPr sz="260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究</a:t>
            </a:r>
            <a:r>
              <a:rPr sz="260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2600" spc="31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果</a:t>
            </a:r>
            <a:r>
              <a:rPr sz="2600" spc="2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必</a:t>
            </a:r>
            <a:r>
              <a:rPr sz="2600" spc="1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须</a:t>
            </a:r>
            <a:r>
              <a:rPr sz="2600" spc="2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接</a:t>
            </a:r>
            <a:r>
              <a:rPr sz="260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受</a:t>
            </a:r>
            <a:r>
              <a:rPr sz="2600" spc="1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260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验</a:t>
            </a:r>
            <a:r>
              <a:rPr sz="2600" spc="2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检</a:t>
            </a:r>
            <a:r>
              <a:rPr sz="2600" spc="1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验</a:t>
            </a:r>
            <a:r>
              <a:rPr sz="2600" spc="-4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600" spc="-10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1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2600" spc="1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2600" spc="2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新</a:t>
            </a:r>
            <a:r>
              <a:rPr sz="2600" spc="25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600" spc="1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2600" spc="2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验</a:t>
            </a:r>
            <a:r>
              <a:rPr sz="260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事</a:t>
            </a:r>
            <a:r>
              <a:rPr sz="260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2600" spc="1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面 </a:t>
            </a:r>
            <a:r>
              <a:rPr sz="2600" spc="3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前需要重新修正结果。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200" y="4938607"/>
            <a:ext cx="211454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55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9955" y="4957798"/>
            <a:ext cx="9515475" cy="4324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50" spc="11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科学技术发展对社会具有推动作用，但也可能带来社会问题。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标题 1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383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21857" y="2245149"/>
            <a:ext cx="10763250" cy="2202180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  <a:tabLst>
                <a:tab pos="1266825" algn="l"/>
              </a:tabLst>
            </a:pPr>
            <a:r>
              <a:rPr sz="2650" spc="16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2650" spc="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题</a:t>
            </a:r>
            <a:r>
              <a:rPr sz="2500" spc="55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1.	</a:t>
            </a:r>
            <a:r>
              <a:rPr sz="2650" spc="-1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"</a:t>
            </a:r>
            <a:r>
              <a:rPr sz="2650" spc="-2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固体、液体和气体”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3850">
              <a:lnSpc>
                <a:spcPct val="100000"/>
              </a:lnSpc>
              <a:spcBef>
                <a:spcPts val="895"/>
              </a:spcBef>
            </a:pPr>
            <a:r>
              <a:rPr sz="2300" spc="21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删除</a:t>
            </a:r>
            <a:r>
              <a:rPr sz="2300" spc="-69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300" spc="-121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sz="2300" spc="-90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300" spc="2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2300" spc="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道饱</a:t>
            </a:r>
            <a:r>
              <a:rPr sz="2300" spc="2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2300" spc="1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汽</a:t>
            </a:r>
            <a:r>
              <a:rPr sz="2300" spc="-54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300" spc="1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300" spc="-4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未</a:t>
            </a:r>
            <a:r>
              <a:rPr sz="2300" spc="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饱和汽</a:t>
            </a:r>
            <a:r>
              <a:rPr sz="2300" spc="3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2300" spc="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饱</a:t>
            </a:r>
            <a:r>
              <a:rPr sz="230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2300" spc="1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气</a:t>
            </a:r>
            <a:r>
              <a:rPr sz="2300" spc="5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压</a:t>
            </a:r>
            <a:r>
              <a:rPr sz="2300" spc="-490" dirty="0">
                <a:solidFill>
                  <a:srgbClr val="3B3B3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2300" spc="21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300" spc="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解相对湿度</a:t>
            </a:r>
            <a:r>
              <a:rPr sz="2300" spc="-32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300" spc="-380" dirty="0">
                <a:solidFill>
                  <a:srgbClr val="3B3B3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2300" spc="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举例说</a:t>
            </a:r>
            <a:r>
              <a:rPr sz="2300" spc="1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明</a:t>
            </a:r>
            <a:r>
              <a:rPr sz="2300" spc="16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空气</a:t>
            </a:r>
            <a:r>
              <a:rPr sz="2300" spc="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300" spc="16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相</a:t>
            </a:r>
            <a:endParaRPr sz="2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480">
              <a:lnSpc>
                <a:spcPct val="100000"/>
              </a:lnSpc>
              <a:spcBef>
                <a:spcPts val="1775"/>
              </a:spcBef>
            </a:pPr>
            <a:r>
              <a:rPr sz="2300" spc="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对湿度对人</a:t>
            </a:r>
            <a:r>
              <a:rPr sz="2300" spc="22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300" spc="1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生</a:t>
            </a:r>
            <a:r>
              <a:rPr sz="2300" spc="1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活和</a:t>
            </a:r>
            <a:r>
              <a:rPr sz="230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植</a:t>
            </a:r>
            <a:r>
              <a:rPr sz="2300" spc="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物生长</a:t>
            </a:r>
            <a:r>
              <a:rPr sz="2300" spc="1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300" spc="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影晌</a:t>
            </a:r>
            <a:r>
              <a:rPr sz="2300" spc="-60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300" spc="235" dirty="0">
                <a:solidFill>
                  <a:srgbClr val="3B3B3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3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3375">
              <a:lnSpc>
                <a:spcPct val="100000"/>
              </a:lnSpc>
              <a:spcBef>
                <a:spcPts val="1975"/>
              </a:spcBef>
            </a:pPr>
            <a:r>
              <a:rPr sz="2300" spc="1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</a:t>
            </a:r>
            <a:r>
              <a:rPr sz="2300" spc="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sz="2300" spc="1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课</a:t>
            </a:r>
            <a:r>
              <a:rPr sz="230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230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230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允</a:t>
            </a:r>
            <a:r>
              <a:rPr sz="2300" spc="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许</a:t>
            </a:r>
            <a:r>
              <a:rPr sz="2300" spc="-4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300" spc="-54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300" spc="2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另外这些</a:t>
            </a:r>
            <a:r>
              <a:rPr sz="2300" spc="-4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230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容</a:t>
            </a:r>
            <a:r>
              <a:rPr sz="2300" spc="16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相对来说是热学</a:t>
            </a:r>
            <a:r>
              <a:rPr sz="2300" spc="-45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30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非</a:t>
            </a:r>
            <a:r>
              <a:rPr sz="230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2300" spc="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干</a:t>
            </a:r>
            <a:r>
              <a:rPr sz="2300" spc="1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230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识</a:t>
            </a:r>
            <a:r>
              <a:rPr sz="2300" spc="-67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300" spc="125" dirty="0">
                <a:solidFill>
                  <a:srgbClr val="3B3B3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3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383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2156" y="2366998"/>
            <a:ext cx="1026794" cy="44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22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2600" spc="23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题</a:t>
            </a:r>
            <a:r>
              <a:rPr sz="2700" spc="8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2.</a:t>
            </a:r>
            <a:endParaRPr sz="27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4273" y="2379792"/>
            <a:ext cx="215963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-1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"</a:t>
            </a:r>
            <a:r>
              <a:rPr sz="2600" spc="-2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热力学定律”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2619" y="2961921"/>
            <a:ext cx="8895080" cy="463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50" spc="-1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850" spc="-39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2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删</a:t>
            </a:r>
            <a:r>
              <a:rPr sz="2600" spc="-44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-2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除</a:t>
            </a:r>
            <a:r>
              <a:rPr sz="2600" spc="-16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-129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：“ </a:t>
            </a:r>
            <a:r>
              <a:rPr sz="2600" spc="16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初</a:t>
            </a:r>
            <a:r>
              <a:rPr sz="2600" spc="24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步</a:t>
            </a:r>
            <a:r>
              <a:rPr sz="2600" spc="21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600" spc="20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600" spc="15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燭</a:t>
            </a:r>
            <a:r>
              <a:rPr sz="2600" spc="23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sz="2600" spc="16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反</a:t>
            </a:r>
            <a:r>
              <a:rPr sz="2600" spc="20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映</a:t>
            </a:r>
            <a:r>
              <a:rPr sz="2600" spc="19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2600" spc="25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2600" spc="22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无</a:t>
            </a:r>
            <a:r>
              <a:rPr sz="2600" spc="20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序</a:t>
            </a:r>
            <a:r>
              <a:rPr sz="2600" spc="20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程</a:t>
            </a:r>
            <a:r>
              <a:rPr sz="2600" spc="21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度</a:t>
            </a:r>
            <a:r>
              <a:rPr sz="2600" spc="18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600" spc="16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2600" spc="16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2600" spc="18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墨</a:t>
            </a:r>
            <a:r>
              <a:rPr sz="2600" spc="-56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18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。＂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2818" y="3569641"/>
            <a:ext cx="8098155" cy="424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0"/>
              </a:lnSpc>
            </a:pPr>
            <a:r>
              <a:rPr sz="2850" spc="5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2.</a:t>
            </a:r>
            <a:r>
              <a:rPr sz="2850" spc="-33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16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改变：在”活动建议“修订版重视关注两个方面：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37698" y="3537656"/>
            <a:ext cx="2235835" cy="463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50" spc="55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850" spc="-5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50" spc="85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850" spc="21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50" spc="55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2850" spc="11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31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2600" spc="17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2600" spc="19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使</a:t>
            </a:r>
            <a:r>
              <a:rPr sz="2600" spc="24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17576" y="4209343"/>
            <a:ext cx="144970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16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2600" spc="24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600" spc="21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概</a:t>
            </a:r>
            <a:r>
              <a:rPr sz="2600" spc="16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念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1023" y="3920713"/>
            <a:ext cx="8899525" cy="13531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3970" marR="5080" indent="-1905">
              <a:lnSpc>
                <a:spcPct val="155000"/>
              </a:lnSpc>
              <a:spcBef>
                <a:spcPts val="275"/>
              </a:spcBef>
              <a:tabLst>
                <a:tab pos="3689985" algn="l"/>
              </a:tabLst>
            </a:pPr>
            <a:r>
              <a:rPr sz="2600" spc="8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与环境可持续的间题；	</a:t>
            </a:r>
            <a:r>
              <a:rPr sz="2850" spc="25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850" spc="15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50" spc="4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2850" spc="10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50" spc="25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r>
              <a:rPr sz="2850" spc="15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30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2600" spc="16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r>
              <a:rPr sz="2600" spc="12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600" spc="13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2600" spc="16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限</a:t>
            </a:r>
            <a:r>
              <a:rPr sz="2600" spc="-81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-12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r>
              <a:rPr sz="2600" spc="22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2600" spc="11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题</a:t>
            </a:r>
            <a:r>
              <a:rPr sz="2600" spc="-56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11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。说</a:t>
            </a:r>
            <a:r>
              <a:rPr sz="2600" spc="40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明</a:t>
            </a:r>
            <a:r>
              <a:rPr sz="2600" spc="-101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：能 </a:t>
            </a:r>
            <a:r>
              <a:rPr sz="2600" spc="16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非常重要，但要贯穿于物理学习的全过程中去。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标题 15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25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2156" y="2379792"/>
            <a:ext cx="101028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2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2600" spc="2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题</a:t>
            </a:r>
            <a:r>
              <a:rPr sz="2600" spc="114" dirty="0">
                <a:solidFill>
                  <a:srgbClr val="0F0F0F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2600" spc="30" dirty="0">
                <a:solidFill>
                  <a:srgbClr val="0F0F0F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endParaRPr sz="2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4273" y="2379792"/>
            <a:ext cx="251269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"原子与原子核”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2214" y="2897951"/>
            <a:ext cx="10423525" cy="3134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250" spc="80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1.</a:t>
            </a:r>
            <a:r>
              <a:rPr sz="2250" spc="-225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增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2250" spc="-5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117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：知</a:t>
            </a:r>
            <a:r>
              <a:rPr sz="2250" spc="-1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道</a:t>
            </a:r>
            <a:r>
              <a:rPr sz="2250" spc="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四</a:t>
            </a:r>
            <a:r>
              <a:rPr sz="2250" spc="2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种</a:t>
            </a:r>
            <a:r>
              <a:rPr sz="2250" spc="1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基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相</a:t>
            </a:r>
            <a:r>
              <a:rPr sz="2250" spc="1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互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2250" spc="65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2250" spc="-350" dirty="0">
                <a:solidFill>
                  <a:srgbClr val="31313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2250" spc="22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2250" spc="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2250" spc="16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sz="225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让</a:t>
            </a:r>
            <a:r>
              <a:rPr sz="2250" spc="1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22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生</a:t>
            </a:r>
            <a:r>
              <a:rPr sz="2250" spc="1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250" spc="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21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四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种</a:t>
            </a:r>
            <a:r>
              <a:rPr sz="2250" spc="1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基</a:t>
            </a:r>
            <a:r>
              <a:rPr sz="225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力</a:t>
            </a:r>
            <a:r>
              <a:rPr sz="2250" spc="-4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49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并</a:t>
            </a:r>
            <a:r>
              <a:rPr sz="2250" spc="2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2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科学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7145">
              <a:lnSpc>
                <a:spcPct val="100000"/>
              </a:lnSpc>
              <a:spcBef>
                <a:spcPts val="1735"/>
              </a:spcBef>
            </a:pPr>
            <a:r>
              <a:rPr sz="2250" spc="1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家</a:t>
            </a:r>
            <a:r>
              <a:rPr sz="2250" spc="11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2250" spc="1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统</a:t>
            </a:r>
            <a:r>
              <a:rPr sz="2250" spc="1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</a:t>
            </a:r>
            <a:r>
              <a:rPr sz="225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场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论</a:t>
            </a:r>
            <a:r>
              <a:rPr sz="2250" spc="13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sz="2250" spc="1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2250" spc="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1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贡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献</a:t>
            </a:r>
            <a:r>
              <a:rPr sz="2250" spc="-5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04" dirty="0">
                <a:solidFill>
                  <a:srgbClr val="31313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 panose="02020603050405020304"/>
              <a:cs typeface="Times New Roman" panose="02020603050405020304"/>
            </a:endParaRPr>
          </a:p>
          <a:p>
            <a:pPr marL="315595">
              <a:lnSpc>
                <a:spcPct val="100000"/>
              </a:lnSpc>
              <a:tabLst>
                <a:tab pos="1787525" algn="l"/>
              </a:tabLst>
            </a:pPr>
            <a:r>
              <a:rPr sz="2250" spc="110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2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增</a:t>
            </a:r>
            <a:r>
              <a:rPr sz="2250" spc="-57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2250" spc="-48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117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：“	关</a:t>
            </a:r>
            <a:r>
              <a:rPr sz="2250" spc="-45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注</a:t>
            </a:r>
            <a:r>
              <a:rPr sz="2250" spc="1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核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</a:t>
            </a:r>
            <a:r>
              <a:rPr sz="2250" spc="1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术</a:t>
            </a:r>
            <a:r>
              <a:rPr sz="225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2250" spc="1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sz="2250" spc="16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生</a:t>
            </a:r>
            <a:r>
              <a:rPr sz="22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活</a:t>
            </a:r>
            <a:r>
              <a:rPr sz="2250" spc="1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2250" spc="1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社</a:t>
            </a:r>
            <a:r>
              <a:rPr sz="2250" spc="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2250" spc="17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发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展的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影响</a:t>
            </a:r>
            <a:r>
              <a:rPr sz="2250" spc="-5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505" dirty="0">
                <a:solidFill>
                  <a:srgbClr val="31313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2250" spc="5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"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4485">
              <a:lnSpc>
                <a:spcPct val="100000"/>
              </a:lnSpc>
              <a:spcBef>
                <a:spcPts val="1480"/>
              </a:spcBef>
              <a:tabLst>
                <a:tab pos="1786255" algn="l"/>
              </a:tabLst>
            </a:pPr>
            <a:r>
              <a:rPr sz="2300" spc="30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3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删</a:t>
            </a:r>
            <a:r>
              <a:rPr sz="2250" spc="-53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除</a:t>
            </a:r>
            <a:r>
              <a:rPr sz="2250" spc="-36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117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：能	简</a:t>
            </a:r>
            <a:r>
              <a:rPr sz="2250" spc="-5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单</a:t>
            </a:r>
            <a:r>
              <a:rPr sz="2250" spc="15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释</a:t>
            </a:r>
            <a:r>
              <a:rPr sz="2250" spc="13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轻核</a:t>
            </a:r>
            <a:r>
              <a:rPr sz="2250" spc="1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sz="22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重</a:t>
            </a:r>
            <a:r>
              <a:rPr sz="2250" spc="22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核</a:t>
            </a:r>
            <a:r>
              <a:rPr sz="2250" spc="-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2250" spc="25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250" spc="22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r>
              <a:rPr sz="2250" spc="-48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2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、质</a:t>
            </a:r>
            <a:r>
              <a:rPr sz="2250" spc="-72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250" spc="2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数</a:t>
            </a:r>
            <a:r>
              <a:rPr sz="2250" spc="1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具</a:t>
            </a:r>
            <a:r>
              <a:rPr sz="2250" spc="13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2250" spc="1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2250" spc="-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同</a:t>
            </a:r>
            <a:r>
              <a:rPr sz="2250" spc="4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比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sz="2250" spc="-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因</a:t>
            </a:r>
            <a:r>
              <a:rPr sz="2250" spc="-5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04" dirty="0">
                <a:solidFill>
                  <a:srgbClr val="31313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0040">
              <a:lnSpc>
                <a:spcPct val="100000"/>
              </a:lnSpc>
              <a:spcBef>
                <a:spcPts val="1120"/>
              </a:spcBef>
            </a:pPr>
            <a:r>
              <a:rPr sz="2350" spc="35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4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删</a:t>
            </a:r>
            <a:r>
              <a:rPr sz="2250" spc="-6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除</a:t>
            </a:r>
            <a:r>
              <a:rPr sz="2250" spc="-45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117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sz="2250" spc="-8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初步</a:t>
            </a:r>
            <a:r>
              <a:rPr sz="2250" spc="21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恒星</a:t>
            </a:r>
            <a:r>
              <a:rPr sz="2250" spc="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澳</a:t>
            </a:r>
            <a:r>
              <a:rPr sz="2250" spc="22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化</a:t>
            </a:r>
            <a:r>
              <a:rPr sz="2250" spc="-61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425" dirty="0">
                <a:solidFill>
                  <a:srgbClr val="31313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初步</a:t>
            </a:r>
            <a:r>
              <a:rPr sz="2250" spc="21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解粒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25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22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2250" spc="22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2250" spc="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基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础</a:t>
            </a:r>
            <a:r>
              <a:rPr sz="2250" spc="15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识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87985">
              <a:lnSpc>
                <a:spcPct val="100000"/>
              </a:lnSpc>
              <a:spcBef>
                <a:spcPts val="1615"/>
              </a:spcBef>
            </a:pPr>
            <a:r>
              <a:rPr sz="2250" spc="265" dirty="0">
                <a:solidFill>
                  <a:srgbClr val="31313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释</a:t>
            </a:r>
            <a:r>
              <a:rPr sz="2250" spc="-50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9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sz="2250" spc="-85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删除</a:t>
            </a:r>
            <a:r>
              <a:rPr sz="2250" spc="1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容</a:t>
            </a:r>
            <a:r>
              <a:rPr sz="2250" spc="16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放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2250" spc="1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选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修</a:t>
            </a:r>
            <a:r>
              <a:rPr sz="2250" spc="1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模</a:t>
            </a:r>
            <a:r>
              <a:rPr sz="2250" spc="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块</a:t>
            </a:r>
            <a:r>
              <a:rPr sz="2250" spc="15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2250" spc="1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学习</a:t>
            </a:r>
            <a:r>
              <a:rPr sz="2250" spc="-5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85" dirty="0">
                <a:solidFill>
                  <a:srgbClr val="4F4F4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25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1857" y="2373395"/>
            <a:ext cx="3420745" cy="4324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254125" algn="l"/>
              </a:tabLst>
            </a:pPr>
            <a:r>
              <a:rPr sz="2650" spc="17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</a:t>
            </a:r>
            <a:r>
              <a:rPr sz="2650" spc="12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题</a:t>
            </a:r>
            <a:r>
              <a:rPr sz="2650" spc="125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4</a:t>
            </a:r>
            <a:r>
              <a:rPr sz="2650" spc="60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2650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650" spc="-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"波粒二象性”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2291" y="2709594"/>
            <a:ext cx="1394460" cy="1173480"/>
          </a:xfrm>
          <a:prstGeom prst="rect">
            <a:avLst/>
          </a:prstGeom>
        </p:spPr>
        <p:txBody>
          <a:bodyPr vert="horz" wrap="square" lIns="0" tIns="234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sz="2500" spc="135" dirty="0">
                <a:solidFill>
                  <a:srgbClr val="0E0E0E"/>
                </a:solidFill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250" spc="-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增</a:t>
            </a:r>
            <a:r>
              <a:rPr sz="2250" spc="-43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2250" spc="-52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117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：查阅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875">
              <a:lnSpc>
                <a:spcPct val="100000"/>
              </a:lnSpc>
              <a:spcBef>
                <a:spcPts val="1585"/>
              </a:spcBef>
            </a:pPr>
            <a:r>
              <a:rPr sz="2250" spc="125" dirty="0">
                <a:solidFill>
                  <a:srgbClr val="0E0E0E"/>
                </a:solidFill>
                <a:latin typeface="Arial" panose="020B0604020202020204"/>
                <a:cs typeface="Arial" panose="020B0604020202020204"/>
              </a:rPr>
              <a:t>2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删</a:t>
            </a:r>
            <a:r>
              <a:rPr sz="2250" spc="-6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除</a:t>
            </a:r>
            <a:r>
              <a:rPr sz="2250" spc="-4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117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：了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3018" y="2961922"/>
            <a:ext cx="7757795" cy="9213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15"/>
              </a:spcBef>
            </a:pPr>
            <a:r>
              <a:rPr sz="2250" spc="-117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资</a:t>
            </a:r>
            <a:r>
              <a:rPr sz="2250" spc="-43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料</a:t>
            </a:r>
            <a:r>
              <a:rPr sz="2250" spc="-45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670" dirty="0">
                <a:solidFill>
                  <a:srgbClr val="2D2D2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250" spc="-80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250" spc="-5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华</a:t>
            </a:r>
            <a:r>
              <a:rPr sz="2250" spc="16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225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科</a:t>
            </a:r>
            <a:r>
              <a:rPr sz="2250" spc="10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2250" spc="1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家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在粒</a:t>
            </a:r>
            <a:r>
              <a:rPr sz="225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250" spc="1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2250" spc="1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225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领</a:t>
            </a:r>
            <a:r>
              <a:rPr sz="2250" spc="229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域</a:t>
            </a:r>
            <a:r>
              <a:rPr sz="2250" spc="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2250" spc="2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杰</a:t>
            </a:r>
            <a:r>
              <a:rPr sz="2250" spc="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出</a:t>
            </a:r>
            <a:r>
              <a:rPr sz="225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贲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献</a:t>
            </a:r>
            <a:r>
              <a:rPr sz="2250" spc="-5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04" dirty="0">
                <a:solidFill>
                  <a:srgbClr val="2D2D2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sz="2250" spc="15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康</a:t>
            </a:r>
            <a:r>
              <a:rPr sz="2250" spc="1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普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顿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效应</a:t>
            </a:r>
            <a:r>
              <a:rPr sz="2250" spc="-59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04" dirty="0">
                <a:solidFill>
                  <a:srgbClr val="2D2D2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248" y="3921476"/>
            <a:ext cx="10779760" cy="2672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" marR="5080" indent="304800">
              <a:lnSpc>
                <a:spcPct val="142000"/>
              </a:lnSpc>
              <a:spcBef>
                <a:spcPts val="95"/>
              </a:spcBef>
            </a:pPr>
            <a:r>
              <a:rPr sz="2250" spc="60" dirty="0">
                <a:solidFill>
                  <a:srgbClr val="0E0E0E"/>
                </a:solidFill>
                <a:latin typeface="Arial" panose="020B0604020202020204"/>
                <a:cs typeface="Arial" panose="020B0604020202020204"/>
              </a:rPr>
              <a:t>3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2250" spc="-61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呈</a:t>
            </a:r>
            <a:r>
              <a:rPr sz="225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25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理</a:t>
            </a:r>
            <a:r>
              <a:rPr sz="2250" spc="229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论</a:t>
            </a:r>
            <a:r>
              <a:rPr sz="2250" spc="-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2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250" spc="1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229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上</a:t>
            </a:r>
            <a:r>
              <a:rPr sz="2250" spc="-4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670" dirty="0">
                <a:solidFill>
                  <a:srgbClr val="2D2D2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2250" spc="1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次</a:t>
            </a:r>
            <a:r>
              <a:rPr sz="225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25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微</a:t>
            </a:r>
            <a:r>
              <a:rPr sz="2250" spc="229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2250" spc="-4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670" dirty="0">
                <a:solidFill>
                  <a:srgbClr val="2D2D2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把</a:t>
            </a:r>
            <a:r>
              <a:rPr sz="2250" spc="5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</a:t>
            </a:r>
            <a:r>
              <a:rPr sz="225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先</a:t>
            </a:r>
            <a:r>
              <a:rPr sz="225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2250" spc="1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2250" spc="1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道</a:t>
            </a:r>
            <a:r>
              <a:rPr sz="225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呈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250" spc="229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论</a:t>
            </a:r>
            <a:r>
              <a:rPr sz="2250" spc="1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2250" spc="13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概</a:t>
            </a:r>
            <a:r>
              <a:rPr sz="225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率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波</a:t>
            </a:r>
            <a:r>
              <a:rPr sz="2250" spc="-57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0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、不 确定</a:t>
            </a:r>
            <a:r>
              <a:rPr sz="2250" spc="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2250" spc="229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r>
              <a:rPr sz="2250" spc="-54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229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250" spc="-5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子云</a:t>
            </a:r>
            <a:r>
              <a:rPr sz="2250" spc="1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225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2250" spc="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识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2250" spc="2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225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sz="2250" spc="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改</a:t>
            </a:r>
            <a:r>
              <a:rPr sz="2250" spc="229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变</a:t>
            </a:r>
            <a:r>
              <a:rPr sz="2250" spc="-25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2250" spc="-114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sz="2250" spc="40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114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250" spc="-4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微</a:t>
            </a:r>
            <a:r>
              <a:rPr sz="2250" spc="2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观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世界</a:t>
            </a:r>
            <a:r>
              <a:rPr sz="2250" spc="1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26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星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25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化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现象</a:t>
            </a:r>
            <a:r>
              <a:rPr sz="2250" spc="-5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335" dirty="0">
                <a:solidFill>
                  <a:srgbClr val="2D2D2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2250" spc="15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2250" spc="10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会</a:t>
            </a:r>
            <a:r>
              <a:rPr sz="2250" spc="1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星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论</a:t>
            </a:r>
            <a:r>
              <a:rPr sz="2250" spc="2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1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建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立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对人</a:t>
            </a:r>
            <a:r>
              <a:rPr sz="2250" spc="2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们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认</a:t>
            </a:r>
            <a:r>
              <a:rPr sz="2250" spc="1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识</a:t>
            </a:r>
            <a:r>
              <a:rPr sz="225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2250" spc="15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质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世界</a:t>
            </a:r>
            <a:r>
              <a:rPr sz="2250" spc="2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影晌</a:t>
            </a:r>
            <a:r>
              <a:rPr sz="2250" spc="-56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505" dirty="0">
                <a:solidFill>
                  <a:srgbClr val="3D3D3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2250" spc="5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"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 panose="02020603050405020304"/>
              <a:cs typeface="Times New Roman" panose="02020603050405020304"/>
            </a:endParaRPr>
          </a:p>
          <a:p>
            <a:pPr marL="331470">
              <a:lnSpc>
                <a:spcPct val="100000"/>
              </a:lnSpc>
            </a:pPr>
            <a:r>
              <a:rPr sz="2250" spc="229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2250" spc="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意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sz="225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225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2250" spc="1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sz="2250" spc="1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2250" spc="1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生</a:t>
            </a:r>
            <a:r>
              <a:rPr sz="2250" spc="1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具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2250" spc="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1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知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识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2250" spc="-33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459" dirty="0">
                <a:solidFill>
                  <a:srgbClr val="2D2D2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25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而</a:t>
            </a:r>
            <a:r>
              <a:rPr sz="2250" spc="16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只</a:t>
            </a:r>
            <a:r>
              <a:rPr sz="225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225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sz="2250" spc="1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让</a:t>
            </a:r>
            <a:r>
              <a:rPr sz="2250" spc="1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</a:t>
            </a:r>
            <a:r>
              <a:rPr sz="2250" spc="13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生</a:t>
            </a:r>
            <a:r>
              <a:rPr sz="225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2250" spc="7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18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</a:t>
            </a:r>
            <a:r>
              <a:rPr sz="2250" spc="1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些</a:t>
            </a:r>
            <a:r>
              <a:rPr sz="225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微</a:t>
            </a:r>
            <a:r>
              <a:rPr sz="2250" spc="15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观</a:t>
            </a:r>
            <a:r>
              <a:rPr sz="2250" spc="114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世界</a:t>
            </a:r>
            <a:r>
              <a:rPr sz="2250" spc="22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250" spc="14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基</a:t>
            </a:r>
            <a:r>
              <a:rPr sz="2250" spc="15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2250" spc="9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特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4130">
              <a:lnSpc>
                <a:spcPct val="100000"/>
              </a:lnSpc>
              <a:spcBef>
                <a:spcPts val="1380"/>
              </a:spcBef>
            </a:pPr>
            <a:r>
              <a:rPr sz="2200" spc="200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征</a:t>
            </a:r>
            <a:r>
              <a:rPr sz="2200" spc="-585" dirty="0">
                <a:solidFill>
                  <a:srgbClr val="0E0E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00" spc="200" dirty="0">
                <a:solidFill>
                  <a:srgbClr val="2D2D2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标题 12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25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52164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785"/>
              </a:spcBef>
            </a:pPr>
            <a:r>
              <a:rPr spc="235" dirty="0"/>
              <a:t>教学提示</a:t>
            </a:r>
            <a:endParaRPr spc="235" dirty="0"/>
          </a:p>
          <a:p>
            <a:pPr marL="90170">
              <a:lnSpc>
                <a:spcPct val="100000"/>
              </a:lnSpc>
              <a:spcBef>
                <a:spcPts val="770"/>
              </a:spcBef>
            </a:pPr>
            <a:r>
              <a:rPr sz="2850" spc="265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600" spc="240" dirty="0"/>
              <a:t>核</a:t>
            </a:r>
            <a:r>
              <a:rPr sz="2600" spc="-400" dirty="0"/>
              <a:t> </a:t>
            </a:r>
            <a:r>
              <a:rPr sz="2600" spc="290" dirty="0"/>
              <a:t>心</a:t>
            </a:r>
            <a:r>
              <a:rPr sz="2600" spc="210" dirty="0"/>
              <a:t>概</a:t>
            </a:r>
            <a:r>
              <a:rPr sz="2600" spc="160" dirty="0"/>
              <a:t>念</a:t>
            </a:r>
            <a:r>
              <a:rPr sz="2600" spc="-515" dirty="0"/>
              <a:t> </a:t>
            </a:r>
            <a:r>
              <a:rPr sz="2600" spc="-1295" dirty="0"/>
              <a:t>： </a:t>
            </a:r>
            <a:r>
              <a:rPr sz="2600" spc="215" dirty="0"/>
              <a:t>分</a:t>
            </a:r>
            <a:r>
              <a:rPr sz="2600" spc="210" dirty="0"/>
              <a:t>子</a:t>
            </a:r>
            <a:r>
              <a:rPr sz="2600" spc="160" dirty="0"/>
              <a:t>运动</a:t>
            </a:r>
            <a:r>
              <a:rPr sz="2600" spc="-540" dirty="0"/>
              <a:t> </a:t>
            </a:r>
            <a:r>
              <a:rPr sz="2600" spc="160" dirty="0"/>
              <a:t>、相</a:t>
            </a:r>
            <a:r>
              <a:rPr sz="2600" spc="-395" dirty="0"/>
              <a:t>互</a:t>
            </a:r>
            <a:r>
              <a:rPr sz="2600" spc="160" dirty="0"/>
              <a:t>作用</a:t>
            </a:r>
            <a:r>
              <a:rPr sz="2600" spc="-530" dirty="0"/>
              <a:t> </a:t>
            </a:r>
            <a:r>
              <a:rPr sz="2600" spc="160" dirty="0"/>
              <a:t>、</a:t>
            </a:r>
            <a:r>
              <a:rPr sz="2600" spc="-530" dirty="0"/>
              <a:t>能</a:t>
            </a:r>
            <a:r>
              <a:rPr sz="2600" spc="125" dirty="0"/>
              <a:t>量</a:t>
            </a:r>
            <a:r>
              <a:rPr sz="2600" spc="300" dirty="0"/>
              <a:t>守</a:t>
            </a:r>
            <a:r>
              <a:rPr sz="2600" spc="160" dirty="0"/>
              <a:t>恒</a:t>
            </a:r>
            <a:r>
              <a:rPr sz="2600" spc="-605" dirty="0"/>
              <a:t> </a:t>
            </a:r>
            <a:r>
              <a:rPr sz="2600" spc="160" dirty="0"/>
              <a:t>、</a:t>
            </a:r>
            <a:r>
              <a:rPr sz="2600" spc="-430" dirty="0"/>
              <a:t>波</a:t>
            </a:r>
            <a:r>
              <a:rPr sz="2600" spc="160" dirty="0"/>
              <a:t>粒</a:t>
            </a:r>
            <a:r>
              <a:rPr sz="2600" spc="150" dirty="0"/>
              <a:t>二</a:t>
            </a:r>
            <a:r>
              <a:rPr sz="2600" spc="265" dirty="0"/>
              <a:t>象</a:t>
            </a:r>
            <a:r>
              <a:rPr sz="2600" spc="210" dirty="0"/>
              <a:t>性</a:t>
            </a:r>
            <a:r>
              <a:rPr sz="2600" spc="-605" dirty="0"/>
              <a:t> </a:t>
            </a:r>
            <a:r>
              <a:rPr sz="2600" spc="210" dirty="0"/>
              <a:t>、</a:t>
            </a:r>
            <a:r>
              <a:rPr sz="2600" spc="-490" dirty="0"/>
              <a:t>量</a:t>
            </a:r>
            <a:r>
              <a:rPr sz="2600" spc="210" dirty="0"/>
              <a:t>子</a:t>
            </a: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18110">
              <a:lnSpc>
                <a:spcPct val="100000"/>
              </a:lnSpc>
              <a:spcBef>
                <a:spcPts val="1915"/>
              </a:spcBef>
            </a:pPr>
            <a:r>
              <a:rPr spc="260" dirty="0"/>
              <a:t>化</a:t>
            </a:r>
            <a:endParaRPr spc="260" dirty="0"/>
          </a:p>
          <a:p>
            <a:pPr marL="118745" marR="5080" indent="361950">
              <a:lnSpc>
                <a:spcPct val="150000"/>
              </a:lnSpc>
              <a:spcBef>
                <a:spcPts val="755"/>
              </a:spcBef>
            </a:pPr>
            <a:r>
              <a:rPr sz="2800" spc="75" dirty="0">
                <a:latin typeface="Times New Roman" panose="02020603050405020304"/>
                <a:cs typeface="Times New Roman" panose="02020603050405020304"/>
              </a:rPr>
              <a:t>2.</a:t>
            </a:r>
            <a:r>
              <a:rPr sz="2600" spc="210" dirty="0"/>
              <a:t>重要棋型：分子（估测油酸分子的大小）、固体微观结构、液体 </a:t>
            </a:r>
            <a:r>
              <a:rPr sz="2600" spc="185" dirty="0"/>
              <a:t>微观结构、气体微观结构、表面张力、原子核式结构、原子核、聚变、</a:t>
            </a:r>
            <a:endParaRPr sz="2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6328" y="5539928"/>
            <a:ext cx="525145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204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歹</a:t>
            </a:r>
            <a:r>
              <a:rPr sz="1800" spc="-110" dirty="0">
                <a:solidFill>
                  <a:srgbClr val="0A0A0A"/>
                </a:solidFill>
                <a:latin typeface="Arial" panose="020B0604020202020204"/>
                <a:cs typeface="Arial" panose="020B0604020202020204"/>
              </a:rPr>
              <a:t>!.</a:t>
            </a:r>
            <a:r>
              <a:rPr sz="1800" spc="60" dirty="0">
                <a:solidFill>
                  <a:srgbClr val="0A0A0A"/>
                </a:solidFill>
                <a:latin typeface="Arial" panose="020B0604020202020204"/>
                <a:cs typeface="Arial" panose="020B0604020202020204"/>
              </a:rPr>
              <a:t>l</a:t>
            </a:r>
            <a:r>
              <a:rPr sz="1400" spc="-29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赤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3477" y="5731839"/>
            <a:ext cx="30797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29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衣文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33967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25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584" y="2250572"/>
            <a:ext cx="10841355" cy="341122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185"/>
              </a:spcBef>
            </a:pPr>
            <a:r>
              <a:rPr sz="26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教学提示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40690">
              <a:lnSpc>
                <a:spcPct val="100000"/>
              </a:lnSpc>
              <a:spcBef>
                <a:spcPts val="1255"/>
              </a:spcBef>
            </a:pPr>
            <a:r>
              <a:rPr sz="3050" spc="-190" dirty="0">
                <a:solidFill>
                  <a:srgbClr val="0F0F0F"/>
                </a:solidFill>
                <a:latin typeface="Times New Roman" panose="02020603050405020304"/>
                <a:cs typeface="Times New Roman" panose="02020603050405020304"/>
              </a:rPr>
              <a:t>3.</a:t>
            </a:r>
            <a:r>
              <a:rPr sz="2650" spc="11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重要方法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indent="396875">
              <a:lnSpc>
                <a:spcPct val="100000"/>
              </a:lnSpc>
              <a:spcBef>
                <a:spcPts val="1075"/>
              </a:spcBef>
              <a:tabLst>
                <a:tab pos="1185545" algn="l"/>
              </a:tabLst>
            </a:pPr>
            <a:r>
              <a:rPr sz="2750" spc="35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(</a:t>
            </a:r>
            <a:r>
              <a:rPr sz="2750" spc="150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750" spc="60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1</a:t>
            </a:r>
            <a:r>
              <a:rPr sz="2750" spc="-325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750" spc="35" dirty="0">
                <a:solidFill>
                  <a:srgbClr val="0F0F0F"/>
                </a:solidFill>
                <a:latin typeface="Arial" panose="020B0604020202020204"/>
                <a:cs typeface="Arial" panose="020B0604020202020204"/>
              </a:rPr>
              <a:t>)	</a:t>
            </a:r>
            <a:r>
              <a:rPr sz="2250" spc="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-67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释</a:t>
            </a:r>
            <a:r>
              <a:rPr sz="2250" spc="-6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方</a:t>
            </a:r>
            <a:r>
              <a:rPr sz="2250" spc="-67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9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法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94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sz="2250" spc="-81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微观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世</a:t>
            </a:r>
            <a:r>
              <a:rPr sz="2250" spc="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界</a:t>
            </a:r>
            <a:r>
              <a:rPr sz="2250" spc="22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现象</a:t>
            </a:r>
            <a:r>
              <a:rPr sz="2250" spc="1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需</a:t>
            </a:r>
            <a:r>
              <a:rPr sz="2250" spc="15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sz="2250" spc="21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2250" spc="20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验</a:t>
            </a:r>
            <a:r>
              <a:rPr sz="2250" spc="10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sz="2250" spc="15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sz="22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释</a:t>
            </a:r>
            <a:r>
              <a:rPr sz="2250" spc="1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来</a:t>
            </a:r>
            <a:r>
              <a:rPr sz="2250" spc="18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进行</a:t>
            </a:r>
            <a:r>
              <a:rPr sz="2250" spc="-62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434" dirty="0">
                <a:solidFill>
                  <a:srgbClr val="34343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sz="2250" spc="18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如</a:t>
            </a:r>
            <a:r>
              <a:rPr sz="22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测</a:t>
            </a: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2250" spc="13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250" spc="114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大</a:t>
            </a:r>
            <a:r>
              <a:rPr sz="2250" spc="229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小</a:t>
            </a:r>
            <a:r>
              <a:rPr sz="2250" spc="-5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250" spc="-1125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480" marR="49530" indent="-18415" algn="just">
              <a:lnSpc>
                <a:spcPct val="160000"/>
              </a:lnSpc>
              <a:spcBef>
                <a:spcPts val="100"/>
              </a:spcBef>
            </a:pPr>
            <a:r>
              <a:rPr sz="2250" spc="160" dirty="0">
                <a:solidFill>
                  <a:srgbClr val="0F0F0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固、液、气的微观结构；晶体的各向异性；表面张力产生的原因；气体定律的微 观解释；光电效应的解释；热力学第二定律的微观解释；粒子散射实验解释核式 结构；核能原因解释（质星亏损）；实物粒子波粒二象性的证据解释等</a:t>
            </a:r>
            <a:endParaRPr sz="2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46761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383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20537" y="2250572"/>
            <a:ext cx="9783445" cy="2461895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650" spc="13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教学提示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34975">
              <a:lnSpc>
                <a:spcPct val="100000"/>
              </a:lnSpc>
              <a:spcBef>
                <a:spcPts val="1255"/>
              </a:spcBef>
            </a:pPr>
            <a:r>
              <a:rPr sz="3050" spc="-190" dirty="0">
                <a:solidFill>
                  <a:srgbClr val="0A0A0A"/>
                </a:solidFill>
                <a:latin typeface="Times New Roman" panose="02020603050405020304"/>
                <a:cs typeface="Times New Roman" panose="02020603050405020304"/>
              </a:rPr>
              <a:t>3.</a:t>
            </a:r>
            <a:r>
              <a:rPr sz="2650" spc="110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重要方法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172845" indent="-869950">
              <a:lnSpc>
                <a:spcPct val="100000"/>
              </a:lnSpc>
              <a:spcBef>
                <a:spcPts val="1680"/>
              </a:spcBef>
              <a:buFont typeface="Times New Roman" panose="02020603050405020304"/>
              <a:buAutoNum type="arabicPlain" startAt="2"/>
              <a:tabLst>
                <a:tab pos="1172845" algn="l"/>
                <a:tab pos="1173480" algn="l"/>
              </a:tabLst>
            </a:pPr>
            <a:r>
              <a:rPr sz="2650" spc="16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棋型建构：油膜法、晶体结构、核式模型、裂变与聚变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169035" indent="-885825">
              <a:lnSpc>
                <a:spcPct val="100000"/>
              </a:lnSpc>
              <a:spcBef>
                <a:spcPts val="1955"/>
              </a:spcBef>
              <a:buFont typeface="Arial" panose="020B0604020202020204"/>
              <a:buAutoNum type="arabicPlain" startAt="2"/>
              <a:tabLst>
                <a:tab pos="1169035" algn="l"/>
                <a:tab pos="1169670" algn="l"/>
              </a:tabLst>
            </a:pPr>
            <a:r>
              <a:rPr sz="2650" spc="165" dirty="0">
                <a:solidFill>
                  <a:srgbClr val="0A0A0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统计思想：气体分子速率、热力学第二定律、半衰期</a:t>
            </a:r>
            <a:endParaRPr sz="26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705"/>
            <a:ext cx="484610" cy="79323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4610" y="946761"/>
            <a:ext cx="11707495" cy="0"/>
          </a:xfrm>
          <a:custGeom>
            <a:avLst/>
            <a:gdLst/>
            <a:ahLst/>
            <a:cxnLst/>
            <a:rect l="l" t="t" r="r" b="b"/>
            <a:pathLst>
              <a:path w="11707495">
                <a:moveTo>
                  <a:pt x="0" y="0"/>
                </a:moveTo>
                <a:lnTo>
                  <a:pt x="11707388" y="0"/>
                </a:lnTo>
              </a:path>
            </a:pathLst>
          </a:custGeom>
          <a:ln w="383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1783" y="2159129"/>
            <a:ext cx="4695190" cy="1968500"/>
          </a:xfrm>
          <a:prstGeom prst="rect">
            <a:avLst/>
          </a:prstGeom>
        </p:spPr>
        <p:txBody>
          <a:bodyPr vert="horz" wrap="square" lIns="0" tIns="24828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955"/>
              </a:spcBef>
            </a:pPr>
            <a:r>
              <a:rPr sz="2600" spc="16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学科核心素养体现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875">
              <a:lnSpc>
                <a:spcPct val="100000"/>
              </a:lnSpc>
              <a:spcBef>
                <a:spcPts val="1970"/>
              </a:spcBef>
            </a:pPr>
            <a:r>
              <a:rPr sz="2750" dirty="0">
                <a:solidFill>
                  <a:srgbClr val="0C0C0C"/>
                </a:solidFill>
                <a:latin typeface="Arial" panose="020B0604020202020204"/>
                <a:cs typeface="Arial" panose="020B0604020202020204"/>
              </a:rPr>
              <a:t>1.</a:t>
            </a:r>
            <a:r>
              <a:rPr sz="2750" spc="-204" dirty="0">
                <a:solidFill>
                  <a:srgbClr val="0C0C0C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600" spc="1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物理观念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  <a:tabLst>
                <a:tab pos="916940" algn="l"/>
              </a:tabLst>
            </a:pPr>
            <a:r>
              <a:rPr sz="2800" spc="100" dirty="0">
                <a:solidFill>
                  <a:srgbClr val="0C0C0C"/>
                </a:solidFill>
                <a:latin typeface="Times New Roman" panose="02020603050405020304"/>
                <a:cs typeface="Times New Roman" panose="02020603050405020304"/>
              </a:rPr>
              <a:t>1	</a:t>
            </a:r>
            <a:r>
              <a:rPr sz="2600" spc="31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260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2600" spc="1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运动</a:t>
            </a:r>
            <a:r>
              <a:rPr sz="2600" spc="2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论</a:t>
            </a:r>
            <a:r>
              <a:rPr sz="2600" spc="2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800" spc="80" dirty="0">
                <a:solidFill>
                  <a:srgbClr val="0C0C0C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r>
              <a:rPr sz="2600" spc="1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大</a:t>
            </a:r>
            <a:r>
              <a:rPr sz="2600" spc="26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观</a:t>
            </a:r>
            <a:r>
              <a:rPr sz="2600" spc="19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sz="2600" spc="24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200" y="4209345"/>
            <a:ext cx="3215640" cy="455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spc="-60" dirty="0">
                <a:solidFill>
                  <a:srgbClr val="0C0C0C"/>
                </a:solidFill>
                <a:latin typeface="Times New Roman" panose="02020603050405020304"/>
                <a:cs typeface="Times New Roman" panose="02020603050405020304"/>
              </a:rPr>
              <a:t>2</a:t>
            </a:r>
            <a:r>
              <a:rPr sz="2600" spc="2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液</a:t>
            </a:r>
            <a:r>
              <a:rPr sz="2600" spc="3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2600" spc="5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存</a:t>
            </a:r>
            <a:r>
              <a:rPr sz="2600" spc="2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2600" spc="2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2600" spc="14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2600" spc="2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张</a:t>
            </a:r>
            <a:r>
              <a:rPr sz="2600" spc="1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力</a:t>
            </a:r>
            <a:r>
              <a:rPr sz="2600" spc="-129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8480" y="4234933"/>
            <a:ext cx="6993890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1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气</a:t>
            </a:r>
            <a:r>
              <a:rPr sz="2600" spc="1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2600" spc="3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2600" spc="25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压</a:t>
            </a:r>
            <a:r>
              <a:rPr sz="2600" spc="13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强</a:t>
            </a:r>
            <a:r>
              <a:rPr sz="2600" spc="2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600" spc="22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温</a:t>
            </a:r>
            <a:r>
              <a:rPr sz="2600" spc="18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度</a:t>
            </a:r>
            <a:r>
              <a:rPr sz="2600" spc="21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2600" spc="2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体</a:t>
            </a:r>
            <a:r>
              <a:rPr sz="2600" spc="27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积</a:t>
            </a:r>
            <a:r>
              <a:rPr sz="2600" spc="21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之</a:t>
            </a:r>
            <a:r>
              <a:rPr sz="2600" spc="204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间</a:t>
            </a:r>
            <a:r>
              <a:rPr sz="2600" spc="20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存</a:t>
            </a:r>
            <a:r>
              <a:rPr sz="2600" spc="13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sz="2600" spc="26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2600" spc="15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2600" spc="24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2600" spc="5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600" spc="185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系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2081" y="4887429"/>
            <a:ext cx="580834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00" spc="240" dirty="0">
                <a:solidFill>
                  <a:srgbClr val="0C0C0C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；能量是守恒的，但能源是有限的。</a:t>
            </a:r>
            <a:endParaRPr sz="26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标题 12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db9dced2-c4e5-4981-80cb-7dd2b8dcf720"/>
  <p:tag name="COMMONDATA" val="eyJoZGlkIjoiMzFmYmUzZjQzZGZlNGUzMmUwZDA5NDdlNmJiZmQ3YzU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1429</Words>
  <Application>WPS 演示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Arial</vt:lpstr>
      <vt:lpstr>Calibri</vt:lpstr>
      <vt:lpstr>微软雅黑</vt:lpstr>
      <vt:lpstr>Arial Unicode MS</vt:lpstr>
      <vt:lpstr>Office Theme</vt:lpstr>
      <vt:lpstr>高中物理选择性必修课程</vt:lpstr>
      <vt:lpstr>选择性必修3的内容分析与教学建议</vt:lpstr>
      <vt:lpstr>选择性必修3的内容分析与教学建议</vt:lpstr>
      <vt:lpstr>选择性必修3的内容分析与教学建议</vt:lpstr>
      <vt:lpstr>选择性必修3的内容分析与教学建议</vt:lpstr>
      <vt:lpstr>选择性必修3的内容分析与教学建议</vt:lpstr>
      <vt:lpstr>选择性必修3的内容分析与教学建议</vt:lpstr>
      <vt:lpstr>选择性必修3的内容分析与教学建议</vt:lpstr>
      <vt:lpstr>选择性必修3的内容分析与教学建议</vt:lpstr>
      <vt:lpstr>选择性必修3的内容分析与教学建议</vt:lpstr>
      <vt:lpstr>选择性必修3的内容分析与教学建议</vt:lpstr>
      <vt:lpstr>选择性必修3的内容分析与教学建议</vt:lpstr>
      <vt:lpstr>选择性必修3的内容分析与教学建议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高中物理选择性必修3课程</dc:title>
  <dc:creator/>
  <cp:lastModifiedBy>翟羽佳</cp:lastModifiedBy>
  <cp:revision>1</cp:revision>
  <dcterms:created xsi:type="dcterms:W3CDTF">2023-02-10T01:10:46Z</dcterms:created>
  <dcterms:modified xsi:type="dcterms:W3CDTF">2023-02-10T01:10:46Z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2023-02-10T08:00:00Z</vt:filetime>
  </property>
  <property fmtid="{D5CDD505-2E9C-101B-9397-08002B2CF9AE}" pid="3" name="LastSaved">
    <vt:filetime>2023-02-10T08:00:00Z</vt:filetime>
  </property>
  <property fmtid="{D5CDD505-2E9C-101B-9397-08002B2CF9AE}" pid="4" name="ICV">
    <vt:lpwstr>1895AADCD8344ACF81D2B42BD2309A31</vt:lpwstr>
  </property>
  <property fmtid="{D5CDD505-2E9C-101B-9397-08002B2CF9AE}" pid="5" name="KSOProductBuildVer">
    <vt:lpwstr>2052-11.1.0.13703</vt:lpwstr>
  </property>
</Properties>
</file>