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321" r:id="rId3"/>
    <p:sldId id="7776" r:id="rId4"/>
    <p:sldId id="7792" r:id="rId6"/>
    <p:sldId id="7784" r:id="rId7"/>
    <p:sldId id="7798" r:id="rId8"/>
    <p:sldId id="7797" r:id="rId9"/>
    <p:sldId id="7796" r:id="rId10"/>
  </p:sldIdLst>
  <p:sldSz cx="12192000" cy="6858000"/>
  <p:notesSz cx="6858000" cy="9144000"/>
  <p:embeddedFontLst>
    <p:embeddedFont>
      <p:font typeface="方正吕建德字体" panose="02010600010101010101" pitchFamily="2" charset="-122"/>
      <p:regular r:id="rId15"/>
    </p:embeddedFont>
    <p:embeddedFont>
      <p:font typeface="微软雅黑" panose="020B0503020204020204" pitchFamily="34" charset="-122"/>
      <p:regular r:id="rId16"/>
    </p:embeddedFont>
    <p:embeddedFont>
      <p:font typeface="李旭科毛笔行书" panose="02010600030101010101" pitchFamily="2" charset="-122"/>
      <p:regular r:id="rId17"/>
    </p:embeddedFont>
    <p:embeddedFont>
      <p:font typeface="楷体" panose="02010609060101010101" pitchFamily="49" charset="-122"/>
      <p:regular r:id="rId18"/>
    </p:embeddedFont>
    <p:embeddedFont>
      <p:font typeface="华文中宋" panose="02010600040101010101" pitchFamily="2" charset="-122"/>
      <p:regular r:id="rId19"/>
    </p:embeddedFont>
    <p:embeddedFont>
      <p:font typeface="华文楷体" panose="02010600040101010101" charset="-122"/>
      <p:regular r:id="rId20"/>
    </p:embeddedFont>
    <p:embeddedFont>
      <p:font typeface="等线" panose="02010600030101010101" charset="-122"/>
      <p:regular r:id="rId21"/>
    </p:embeddedFont>
    <p:embeddedFont>
      <p:font typeface="等线 Light" panose="02010600030101010101" charset="-122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768" y="-114"/>
      </p:cViewPr>
      <p:guideLst>
        <p:guide orient="horz" pos="2160"/>
        <p:guide pos="3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56"/>
    </p:cViewPr>
  </p:sorterViewPr>
  <p:notesViewPr>
    <p:cSldViewPr snapToGrid="0">
      <p:cViewPr varScale="1">
        <p:scale>
          <a:sx n="70" d="100"/>
          <a:sy n="70" d="100"/>
        </p:scale>
        <p:origin x="27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6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B025B-C0D2-4584-A060-CA5308FB8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EE6AB-F525-482F-BA3B-BEA86353C0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BBB20-DAE7-4479-82AC-2EAA9744FA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D4D15-A6B4-4A53-B252-A0E0244B8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DD7BB7-5E8E-452A-BDCC-B80F6D52ED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9969E-BEF2-4988-8677-8BE241729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2.png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图片 1073743875" descr="学科网 zxxk.com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834890" y="0"/>
            <a:ext cx="2612390" cy="2885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吕建德字体" panose="02010600010101010101" pitchFamily="2" charset="-122"/>
                <a:ea typeface="方正吕建德字体" panose="02010600010101010101" pitchFamily="2" charset="-122"/>
                <a:cs typeface="+mn-cs"/>
              </a:rPr>
              <a:t>生</a:t>
            </a:r>
            <a:endParaRPr kumimoji="0" lang="zh-CN" altLang="en-US" sz="1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吕建德字体" panose="02010600010101010101" pitchFamily="2" charset="-122"/>
              <a:ea typeface="方正吕建德字体" panose="0201060001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47105" y="1996440"/>
            <a:ext cx="4318635" cy="3613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吕建德字体" panose="02010600010101010101" pitchFamily="2" charset="-122"/>
                <a:ea typeface="方正吕建德字体" panose="02010600010101010101" pitchFamily="2" charset="-122"/>
                <a:cs typeface="+mn-cs"/>
              </a:rPr>
              <a:t>何</a:t>
            </a:r>
            <a:endParaRPr kumimoji="0" lang="zh-CN" altLang="en-US" sz="1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吕建德字体" panose="02010600010101010101" pitchFamily="2" charset="-122"/>
              <a:ea typeface="方正吕建德字体" panose="02010600010101010101" pitchFamily="2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604250" y="1996440"/>
            <a:ext cx="2440305" cy="2541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吕建德字体" panose="02010600010101010101" pitchFamily="2" charset="-122"/>
                <a:ea typeface="方正吕建德字体" panose="02010600010101010101" pitchFamily="2" charset="-122"/>
                <a:cs typeface="+mn-cs"/>
              </a:rPr>
              <a:t>从</a:t>
            </a:r>
            <a:endParaRPr kumimoji="0" lang="zh-CN" altLang="en-US" sz="1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吕建德字体" panose="02010600010101010101" pitchFamily="2" charset="-122"/>
              <a:ea typeface="方正吕建德字体" panose="02010600010101010101" pitchFamily="2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930390" y="81280"/>
            <a:ext cx="2736850" cy="3017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吕建德字体" panose="02010600010101010101" pitchFamily="2" charset="-122"/>
                <a:ea typeface="方正吕建德字体" panose="02010600010101010101" pitchFamily="2" charset="-122"/>
                <a:cs typeface="+mn-cs"/>
              </a:rPr>
              <a:t>而</a:t>
            </a:r>
            <a:endParaRPr kumimoji="0" lang="zh-CN" altLang="en-US" sz="1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吕建德字体" panose="02010600010101010101" pitchFamily="2" charset="-122"/>
              <a:ea typeface="方正吕建德字体" panose="0201060001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9213" y="331894"/>
            <a:ext cx="11323320" cy="6073140"/>
          </a:xfrm>
          <a:prstGeom prst="rect">
            <a:avLst/>
          </a:prstGeom>
          <a:noFill/>
          <a:ln w="38100">
            <a:solidFill>
              <a:srgbClr val="13485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cs typeface="+mn-cs"/>
            </a:endParaRPr>
          </a:p>
        </p:txBody>
      </p:sp>
      <p:sp>
        <p:nvSpPr>
          <p:cNvPr id="26" name="_14"/>
          <p:cNvSpPr txBox="1">
            <a:spLocks noChangeArrowheads="1"/>
          </p:cNvSpPr>
          <p:nvPr/>
        </p:nvSpPr>
        <p:spPr bwMode="auto">
          <a:xfrm>
            <a:off x="8885555" y="593090"/>
            <a:ext cx="2917190" cy="6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91E30"/>
                </a:solidFill>
                <a:effectLst/>
                <a:uLnTx/>
                <a:uFillTx/>
                <a:latin typeface="李旭科毛笔行书" panose="02010600030101010101" pitchFamily="2" charset="-122"/>
                <a:ea typeface="李旭科毛笔行书" panose="02010600030101010101" pitchFamily="2" charset="-122"/>
                <a:cs typeface="+mj-cs"/>
              </a:rPr>
              <a:t>十五年前的一个下午，我摇着轮椅进入园中，它为一个失魂落魄的人把一切都准备好了。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591E30"/>
              </a:solidFill>
              <a:effectLst/>
              <a:uLnTx/>
              <a:uFillTx/>
              <a:latin typeface="李旭科毛笔行书" panose="02010600030101010101" pitchFamily="2" charset="-122"/>
              <a:ea typeface="李旭科毛笔行书" panose="02010600030101010101" pitchFamily="2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8889" y="344593"/>
            <a:ext cx="2395220" cy="6048587"/>
          </a:xfrm>
          <a:prstGeom prst="rect">
            <a:avLst/>
          </a:prstGeom>
          <a:solidFill>
            <a:srgbClr val="416A6E"/>
          </a:solidFill>
          <a:ln>
            <a:solidFill>
              <a:srgbClr val="416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76215" y="4382770"/>
            <a:ext cx="2832735" cy="155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121920" tIns="60960" rIns="121920" bIns="60960" numCol="1" anchor="ctr" anchorCtr="0" compatLnSpc="1"/>
          <a:lstStyle>
            <a:defPPr>
              <a:defRPr lang="zh-CN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rgbClr val="44546A">
                    <a:lumMod val="50000"/>
                  </a:srgb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四百多年里，它一面剥蚀了古殿檐头浮夸的琉璃，淡褪了门壁上炫耀的朱红，坍圮了一段段高墙，又散落了玉砌雕栏，祭坛四周的老柏树愈见苍幽，到处的野草荒藤也都茂盛得自在坦荡。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16" name="Picture 2" descr="查看源图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8" b="29313"/>
          <a:stretch>
            <a:fillRect/>
          </a:stretch>
        </p:blipFill>
        <p:spPr bwMode="auto">
          <a:xfrm>
            <a:off x="840070" y="1005155"/>
            <a:ext cx="4889593" cy="4847689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7755255" y="4538980"/>
            <a:ext cx="6534150" cy="1749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/>
              <a:t>《我与地坛》解读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5" grpId="0"/>
      <p:bldP spid="39" grpId="0"/>
      <p:bldP spid="26" grpId="0" bldLvl="0" animBg="1"/>
      <p:bldP spid="3" grpId="0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5" name="文本框 144394"/>
          <p:cNvSpPr txBox="1"/>
          <p:nvPr/>
        </p:nvSpPr>
        <p:spPr>
          <a:xfrm>
            <a:off x="684530" y="-181610"/>
            <a:ext cx="10420985" cy="2134235"/>
          </a:xfrm>
          <a:prstGeom prst="rect">
            <a:avLst/>
          </a:prstGeom>
          <a:solidFill>
            <a:srgbClr val="4A7175"/>
          </a:solidFill>
          <a:ln w="9525">
            <a:noFill/>
          </a:ln>
        </p:spPr>
        <p:txBody>
          <a:bodyPr anchor="ctr" anchorCtr="1"/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Font typeface="Wingdings" panose="05000000000000000000" pitchFamily="2" charset="2"/>
              <a:buNone/>
              <a:defRPr sz="2800" b="0" i="0" u="none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Char char="•"/>
              <a:defRPr sz="2800" b="0" i="0" u="none" baseline="0"/>
            </a:lvl2pPr>
            <a:lvl3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baseline="0"/>
            </a:lvl3pPr>
            <a:lvl4pPr marL="1600200" lvl="3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Tx/>
              <a:buChar char="•"/>
              <a:defRPr sz="2000" b="0" i="0" u="none" baseline="0"/>
            </a:lvl4pPr>
            <a:lvl5pPr marL="2057400" lvl="4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9pPr>
          </a:lstStyle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b="1" noProof="0" smtClean="0">
                <a:solidFill>
                  <a:schemeClr val="bg1"/>
                </a:solidFill>
                <a:effectLst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请同学们找出并诵读下述文字：史铁生以“我”的视角思考“生的意义”，思考“怎样活”；以母亲的视角思考“我”的生活之路；以“我”的视角反思“我”的写作之路。</a:t>
            </a:r>
            <a:endParaRPr b="1" noProof="0" smtClean="0">
              <a:solidFill>
                <a:schemeClr val="bg1"/>
              </a:solidFill>
              <a:effectLst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5004" y="-363855"/>
            <a:ext cx="5715" cy="6875145"/>
            <a:chOff x="446406" y="-19685"/>
            <a:chExt cx="5715" cy="6875145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446406" y="-19685"/>
              <a:ext cx="5715" cy="2435225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2" idx="2"/>
            </p:cNvCxnSpPr>
            <p:nvPr/>
          </p:nvCxnSpPr>
          <p:spPr>
            <a:xfrm>
              <a:off x="451803" y="2296497"/>
              <a:ext cx="317" cy="4558963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 rot="5400000">
            <a:off x="5887872" y="579272"/>
            <a:ext cx="416259" cy="12191999"/>
          </a:xfrm>
          <a:prstGeom prst="rect">
            <a:avLst/>
          </a:prstGeom>
          <a:solidFill>
            <a:srgbClr val="4A7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b="65307"/>
          <a:stretch>
            <a:fillRect/>
          </a:stretch>
        </p:blipFill>
        <p:spPr>
          <a:xfrm>
            <a:off x="10337800" y="765810"/>
            <a:ext cx="2522855" cy="1554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4530" y="2310765"/>
            <a:ext cx="11395710" cy="3966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“剩下的就是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怎样活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的问题了。”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“可她又确信一个人不能仅仅是活着，儿子得有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一条路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走向自己的幸福；而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这条路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呢，没有谁能保证她的儿子终于能找到。”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“我开始相信，至少有一点我是想错了：我用纸笔在报刊上碰撞开的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一条路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，并不就是母亲盼望我找到的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那条路。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年年月月我都到这园子里来，年年月月我都要想，母亲盼望我找到的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那条路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到底是什么。”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5480" y="-635"/>
            <a:ext cx="9597390" cy="1153160"/>
          </a:xfrm>
          <a:prstGeom prst="rect">
            <a:avLst/>
          </a:prstGeom>
          <a:solidFill>
            <a:srgbClr val="4A7175"/>
          </a:solidFill>
          <a:ln w="9525">
            <a:noFill/>
          </a:ln>
        </p:spPr>
        <p:txBody>
          <a:bodyPr anchor="ctr" anchorCtr="1"/>
          <a:lstStyle/>
          <a:p>
            <a:pPr fontAlgn="base">
              <a:spcAft>
                <a:spcPct val="0"/>
              </a:spcAft>
              <a:buClr>
                <a:srgbClr val="954F7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课堂活动一：</a:t>
            </a:r>
            <a:endParaRPr lang="zh-CN" altLang="en-US" sz="28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Aft>
                <a:spcPct val="0"/>
              </a:spcAft>
              <a:buClr>
                <a:srgbClr val="954F7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地坛是如何给了我关于“活着”的启发的？从课文的景物描写中体会地坛对“我”的</a:t>
            </a:r>
            <a:r>
              <a:rPr lang="zh-CN" altLang="en-US" sz="280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启发。</a:t>
            </a:r>
            <a:endParaRPr lang="zh-CN" altLang="en-US" sz="280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8555566" y="3246969"/>
            <a:ext cx="6883400" cy="389468"/>
          </a:xfrm>
          <a:prstGeom prst="rect">
            <a:avLst/>
          </a:prstGeom>
          <a:solidFill>
            <a:srgbClr val="4A7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45479" y="-209550"/>
            <a:ext cx="5715" cy="7735570"/>
            <a:chOff x="446406" y="-19685"/>
            <a:chExt cx="5715" cy="7735570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446406" y="-19685"/>
              <a:ext cx="5715" cy="3258185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23" idx="2"/>
            </p:cNvCxnSpPr>
            <p:nvPr/>
          </p:nvCxnSpPr>
          <p:spPr>
            <a:xfrm>
              <a:off x="451803" y="3156922"/>
              <a:ext cx="317" cy="4558963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93445" y="1331595"/>
          <a:ext cx="9612630" cy="550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785"/>
                <a:gridCol w="2783205"/>
                <a:gridCol w="1561465"/>
                <a:gridCol w="4194175"/>
              </a:tblGrid>
              <a:tr h="5264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等线" panose="02010600030101010101" charset="-122"/>
                        </a:rPr>
                        <a:t>段落</a:t>
                      </a:r>
                      <a:endParaRPr lang="en-US" sz="1700" b="1" spc="13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等线" panose="02010600030101010101" charset="-122"/>
                        </a:rPr>
                        <a:t>景物</a:t>
                      </a:r>
                      <a:endParaRPr lang="en-US" sz="1700" b="1" spc="13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等线" panose="02010600030101010101" charset="-122"/>
                        </a:rPr>
                        <a:t>特点</a:t>
                      </a:r>
                      <a:endParaRPr lang="en-US" sz="1700" b="1" spc="13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“我”的感悟</a:t>
                      </a:r>
                      <a:endParaRPr lang="en-US" sz="1700" b="1" spc="13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2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第3段</a:t>
                      </a:r>
                      <a:endParaRPr 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第5段</a:t>
                      </a: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31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spc="12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第7段</a:t>
                      </a: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500" b="1" spc="120">
                        <a:solidFill>
                          <a:schemeClr val="tx1"/>
                        </a:solidFill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" panose="02010600030101010101" charset="-122"/>
                      </a:endParaRPr>
                    </a:p>
                  </a:txBody>
                  <a:tcPr marL="177800" marR="177800" marT="107950" marB="10795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5400000">
            <a:off x="5887872" y="579272"/>
            <a:ext cx="416259" cy="12191999"/>
          </a:xfrm>
          <a:prstGeom prst="rect">
            <a:avLst/>
          </a:prstGeom>
          <a:solidFill>
            <a:srgbClr val="4A7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b="65307"/>
          <a:stretch>
            <a:fillRect/>
          </a:stretch>
        </p:blipFill>
        <p:spPr>
          <a:xfrm>
            <a:off x="9232333" y="1629374"/>
            <a:ext cx="2959817" cy="1824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5030" y="213995"/>
            <a:ext cx="10288270" cy="1625600"/>
          </a:xfrm>
          <a:prstGeom prst="rect">
            <a:avLst/>
          </a:prstGeom>
          <a:solidFill>
            <a:srgbClr val="4A7175"/>
          </a:solidFill>
          <a:ln w="9525">
            <a:noFill/>
          </a:ln>
        </p:spPr>
        <p:txBody>
          <a:bodyPr anchor="ctr" anchorCtr="1"/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Font typeface="Wingdings" panose="05000000000000000000" pitchFamily="2" charset="2"/>
              <a:buNone/>
              <a:defRPr sz="2800" b="0" i="0" u="none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Char char="•"/>
              <a:defRPr sz="2800" b="0" i="0" u="none" baseline="0"/>
            </a:lvl2pPr>
            <a:lvl3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baseline="0"/>
            </a:lvl3pPr>
            <a:lvl4pPr marL="1600200" lvl="3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Tx/>
              <a:buChar char="•"/>
              <a:defRPr sz="2000" b="0" i="0" u="none" baseline="0"/>
            </a:lvl4pPr>
            <a:lvl5pPr marL="2057400" lvl="4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9pPr>
          </a:lstStyle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>
                <a:sym typeface="+mn-ea"/>
              </a:rPr>
              <a:t>课堂活动二：</a:t>
            </a:r>
            <a:r>
              <a:rPr lang="en-US" altLang="zh-CN">
                <a:sym typeface="+mn-ea"/>
              </a:rPr>
              <a:t>请同学从“我”对母亲感悟的角度，以“一个....</a:t>
            </a:r>
            <a:r>
              <a:rPr lang="en-US" altLang="zh-CN">
                <a:sym typeface="+mn-ea"/>
              </a:rPr>
              <a:t>..</a:t>
            </a:r>
            <a:r>
              <a:rPr lang="en-US" altLang="zh-CN">
                <a:sym typeface="+mn-ea"/>
              </a:rPr>
              <a:t>的母亲”句式，提炼“我”对母亲的感悟，读出文本中体现这种感悟的词句。</a:t>
            </a:r>
            <a:r>
              <a:rPr lang="zh-CN" altLang="en-US">
                <a:sym typeface="+mn-ea"/>
              </a:rPr>
              <a:t>并说说母亲的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活法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给了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我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怎样的启示。</a:t>
            </a:r>
            <a:r>
              <a:rPr lang="en-US" altLang="zh-CN">
                <a:sym typeface="+mn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" y="-870585"/>
            <a:ext cx="5715" cy="7735570"/>
            <a:chOff x="446406" y="-19685"/>
            <a:chExt cx="5715" cy="773557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446406" y="-19685"/>
              <a:ext cx="5715" cy="3258185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51803" y="3156922"/>
              <a:ext cx="317" cy="4558963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96290" y="1939290"/>
            <a:ext cx="11812270" cy="186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defRPr>
            </a:lvl1pPr>
          </a:lstStyle>
          <a:p>
            <a:pPr marR="0" algn="l" defTabSz="914400"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>
                <a:highlight>
                  <a:srgbClr val="F2EBDB"/>
                </a:highlight>
                <a:sym typeface="+mn-ea"/>
              </a:rPr>
              <a:t>提示：可以用到本文中的关键词以及助读材料的关键</a:t>
            </a:r>
            <a:r>
              <a:rPr lang="zh-CN" altLang="en-US">
                <a:highlight>
                  <a:srgbClr val="F2EBDB"/>
                </a:highlight>
                <a:sym typeface="+mn-ea"/>
              </a:rPr>
              <a:t>词。</a:t>
            </a:r>
            <a:endParaRPr lang="zh-CN" altLang="en-US">
              <a:highlight>
                <a:srgbClr val="F2EBDB"/>
              </a:highlight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5887872" y="579272"/>
            <a:ext cx="416259" cy="12191999"/>
          </a:xfrm>
          <a:prstGeom prst="rect">
            <a:avLst/>
          </a:prstGeom>
          <a:solidFill>
            <a:srgbClr val="4A7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b="65307"/>
          <a:stretch>
            <a:fillRect/>
          </a:stretch>
        </p:blipFill>
        <p:spPr>
          <a:xfrm>
            <a:off x="9335203" y="1553174"/>
            <a:ext cx="2959817" cy="1824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6290" y="-115570"/>
            <a:ext cx="9959975" cy="2054860"/>
          </a:xfrm>
          <a:prstGeom prst="rect">
            <a:avLst/>
          </a:prstGeom>
          <a:solidFill>
            <a:srgbClr val="4A7175"/>
          </a:solidFill>
          <a:ln w="9525">
            <a:noFill/>
          </a:ln>
        </p:spPr>
        <p:txBody>
          <a:bodyPr anchor="ctr" anchorCtr="1"/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Font typeface="Wingdings" panose="05000000000000000000" pitchFamily="2" charset="2"/>
              <a:buNone/>
              <a:defRPr sz="2800" b="0" i="0" u="none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Char char="•"/>
              <a:defRPr sz="2800" b="0" i="0" u="none" baseline="0"/>
            </a:lvl2pPr>
            <a:lvl3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baseline="0"/>
            </a:lvl3pPr>
            <a:lvl4pPr marL="1600200" lvl="3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Tx/>
              <a:buChar char="•"/>
              <a:defRPr sz="2000" b="0" i="0" u="none" baseline="0"/>
            </a:lvl4pPr>
            <a:lvl5pPr marL="2057400" lvl="4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9pPr>
          </a:lstStyle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>
                <a:sym typeface="+mn-ea"/>
              </a:rPr>
              <a:t>课堂活动三：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给史铁生写一句</a:t>
            </a:r>
            <a:r>
              <a:rPr lang="zh-CN" altLang="en-US">
                <a:sym typeface="+mn-ea"/>
              </a:rPr>
              <a:t>话寄语，表达你对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怎样活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</a:t>
            </a:r>
            <a:r>
              <a:rPr lang="zh-CN" altLang="en-US">
                <a:sym typeface="+mn-ea"/>
              </a:rPr>
              <a:t>感悟。</a:t>
            </a:r>
            <a:r>
              <a:rPr lang="en-US" altLang="zh-CN">
                <a:sym typeface="+mn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" y="-601980"/>
            <a:ext cx="5715" cy="7735570"/>
            <a:chOff x="446406" y="-19685"/>
            <a:chExt cx="5715" cy="773557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446406" y="-19685"/>
              <a:ext cx="5715" cy="3258185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51803" y="3156922"/>
              <a:ext cx="317" cy="4558963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69570" y="320675"/>
            <a:ext cx="8283575" cy="3322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defRPr>
            </a:lvl1pPr>
          </a:lstStyle>
          <a:p>
            <a:pPr marR="0" algn="l" defTabSz="914400">
              <a:spcBef>
                <a:spcPct val="0"/>
              </a:spcBef>
              <a:buClrTx/>
              <a:buSzTx/>
              <a:buFontTx/>
              <a:defRPr/>
            </a:pPr>
            <a:endParaRPr lang="zh-CN" altLang="en-US">
              <a:highlight>
                <a:srgbClr val="F2EBDB"/>
              </a:highlight>
              <a:sym typeface="+mn-ea"/>
            </a:endParaRPr>
          </a:p>
          <a:p>
            <a:pPr marR="0" algn="l" defTabSz="914400"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>
                <a:highlight>
                  <a:srgbClr val="F2EBDB"/>
                </a:highlight>
                <a:sym typeface="+mn-ea"/>
              </a:rPr>
              <a:t>比如</a:t>
            </a:r>
            <a:r>
              <a:rPr lang="zh-CN" altLang="en-US" sz="2000">
                <a:highlight>
                  <a:srgbClr val="F2EBDB"/>
                </a:highlight>
                <a:sym typeface="+mn-ea"/>
              </a:rPr>
              <a:t>说踢足球，全场九十分钟常常才进一两个球，有</a:t>
            </a:r>
            <a:endParaRPr lang="zh-CN" altLang="en-US" sz="2000">
              <a:highlight>
                <a:srgbClr val="F2EBDB"/>
              </a:highlight>
              <a:sym typeface="+mn-ea"/>
            </a:endParaRPr>
          </a:p>
          <a:p>
            <a:pPr marR="0" algn="l" defTabSz="914400"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 sz="2000">
                <a:highlight>
                  <a:srgbClr val="F2EBDB"/>
                </a:highlight>
                <a:sym typeface="+mn-ea"/>
              </a:rPr>
              <a:t>时候甚至是零比零，那么目的是什么呢？就是过程。</a:t>
            </a:r>
            <a:endParaRPr lang="zh-CN" altLang="en-US" sz="2000">
              <a:highlight>
                <a:srgbClr val="F2EBDB"/>
              </a:highlight>
              <a:sym typeface="+mn-ea"/>
            </a:endParaRPr>
          </a:p>
          <a:p>
            <a:pPr marR="0" algn="l" defTabSz="914400"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 sz="2000">
                <a:highlight>
                  <a:srgbClr val="F2EBDB"/>
                </a:highlight>
                <a:sym typeface="+mn-ea"/>
              </a:rPr>
              <a:t>我还知道一些更高明的球迷，甚至不怕知道结果；无论结果如何，丝毫不影响他们的兴致，只要那过程是充满艰险和激情的，不管辉煌的还是悲壮的，他们依然会如醉如痴地沉入在美的享受之中。</a:t>
            </a:r>
            <a:endParaRPr lang="zh-CN" altLang="en-US" sz="2000">
              <a:highlight>
                <a:srgbClr val="F2EBDB"/>
              </a:highlight>
              <a:sym typeface="+mn-ea"/>
            </a:endParaRPr>
          </a:p>
          <a:p>
            <a:pPr marR="0" algn="l" defTabSz="914400"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 sz="2000">
                <a:highlight>
                  <a:srgbClr val="F2EBDB"/>
                </a:highlight>
                <a:sym typeface="+mn-ea"/>
              </a:rPr>
              <a:t>你得到了一个快乐的过程。就像一场球赛，你无论是输了还是赢了，只要你看重的是过程，你满怀激情地参与过程，生龙活虎不屈不挠地投入了过程，你在这过程的每一分钟里就都是快乐的。我发现这是划算的，胜负毕竟太短暂，过程却很长久，你干吗不去取得那长久的快乐呢？况且胜利常常与上帝的情绪有关，上帝要是决心不喜欢你（比如说让你瘫痪了等等），你再怎么抗议也是白搭。但是，上帝神通再大也无法阻止你获取过程的欢乐。所以不如把那没有保证的胜利交给上帝去过瘾，咱们只用那靠得住的过程来陶醉。</a:t>
            </a:r>
            <a:endParaRPr lang="zh-CN" altLang="en-US">
              <a:highlight>
                <a:srgbClr val="F2EBDB"/>
              </a:highlight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5887872" y="579272"/>
            <a:ext cx="416259" cy="12191999"/>
          </a:xfrm>
          <a:prstGeom prst="rect">
            <a:avLst/>
          </a:prstGeom>
          <a:solidFill>
            <a:srgbClr val="4A7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b="65307"/>
          <a:stretch>
            <a:fillRect/>
          </a:stretch>
        </p:blipFill>
        <p:spPr>
          <a:xfrm>
            <a:off x="9814628" y="114899"/>
            <a:ext cx="2959817" cy="1824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1785" y="0"/>
            <a:ext cx="10375900" cy="723900"/>
          </a:xfrm>
          <a:prstGeom prst="rect">
            <a:avLst/>
          </a:prstGeom>
          <a:solidFill>
            <a:srgbClr val="4A7175"/>
          </a:solidFill>
          <a:ln w="9525">
            <a:noFill/>
          </a:ln>
        </p:spPr>
        <p:txBody>
          <a:bodyPr anchor="ctr" anchorCtr="1"/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Font typeface="Wingdings" panose="05000000000000000000" pitchFamily="2" charset="2"/>
              <a:buNone/>
              <a:defRPr sz="2800" b="0" i="0" u="none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Char char="•"/>
              <a:defRPr sz="2800" b="0" i="0" u="none" baseline="0"/>
            </a:lvl2pPr>
            <a:lvl3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baseline="0"/>
            </a:lvl3pPr>
            <a:lvl4pPr marL="1600200" lvl="3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Tx/>
              <a:buChar char="•"/>
              <a:defRPr sz="2000" b="0" i="0" u="none" baseline="0"/>
            </a:lvl4pPr>
            <a:lvl5pPr marL="2057400" lvl="4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9pPr>
          </a:lstStyle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zh-CN" altLang="en-US">
                <a:sym typeface="+mn-ea"/>
              </a:rPr>
              <a:t>助读</a:t>
            </a:r>
            <a:r>
              <a:rPr lang="zh-CN" altLang="en-US">
                <a:sym typeface="+mn-ea"/>
              </a:rPr>
              <a:t>材料：史铁生《对话</a:t>
            </a:r>
            <a:r>
              <a:rPr lang="zh-CN" altLang="en-US">
                <a:sym typeface="+mn-ea"/>
              </a:rPr>
              <a:t>四则》</a:t>
            </a:r>
            <a:r>
              <a:rPr lang="en-US" altLang="zh-CN">
                <a:sym typeface="+mn-e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" y="-601980"/>
            <a:ext cx="5715" cy="7735570"/>
            <a:chOff x="446406" y="-19685"/>
            <a:chExt cx="5715" cy="7735570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446406" y="-19685"/>
              <a:ext cx="5715" cy="3258185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51803" y="3156922"/>
              <a:ext cx="317" cy="4558963"/>
            </a:xfrm>
            <a:prstGeom prst="line">
              <a:avLst/>
            </a:prstGeom>
            <a:ln w="44450">
              <a:solidFill>
                <a:srgbClr val="416A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815465" y="1480185"/>
            <a:ext cx="678053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defRPr>
            </a:lvl1pPr>
          </a:lstStyle>
          <a:p>
            <a:pPr marR="0" algn="l" defTabSz="914400">
              <a:spcBef>
                <a:spcPct val="0"/>
              </a:spcBef>
              <a:buClrTx/>
              <a:buSzTx/>
              <a:buFontTx/>
              <a:defRPr/>
            </a:pPr>
            <a:endParaRPr lang="zh-CN" altLang="en-US">
              <a:highlight>
                <a:srgbClr val="F2EBDB"/>
              </a:highlight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5887872" y="579272"/>
            <a:ext cx="416259" cy="12191999"/>
          </a:xfrm>
          <a:prstGeom prst="rect">
            <a:avLst/>
          </a:prstGeom>
          <a:solidFill>
            <a:srgbClr val="4A7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b="65307"/>
          <a:stretch>
            <a:fillRect/>
          </a:stretch>
        </p:blipFill>
        <p:spPr>
          <a:xfrm>
            <a:off x="9814628" y="114899"/>
            <a:ext cx="2959817" cy="1824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6735" y="114935"/>
            <a:ext cx="10889615" cy="2876550"/>
          </a:xfrm>
          <a:prstGeom prst="rect">
            <a:avLst/>
          </a:prstGeom>
          <a:solidFill>
            <a:srgbClr val="4A7175"/>
          </a:solidFill>
          <a:ln w="9525">
            <a:noFill/>
          </a:ln>
        </p:spPr>
        <p:txBody>
          <a:bodyPr anchor="ctr" anchorCtr="1"/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54F72"/>
              </a:buClr>
              <a:buFont typeface="Wingdings" panose="05000000000000000000" pitchFamily="2" charset="2"/>
              <a:buNone/>
              <a:defRPr sz="2800" b="0" i="0" u="none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Char char="•"/>
              <a:defRPr sz="2800" b="0" i="0" u="none" baseline="0"/>
            </a:lvl2pPr>
            <a:lvl3pPr marL="1143000" lvl="2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baseline="0"/>
            </a:lvl3pPr>
            <a:lvl4pPr marL="1600200" lvl="3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Tx/>
              <a:buChar char="•"/>
              <a:defRPr sz="2000" b="0" i="0" u="none" baseline="0"/>
            </a:lvl4pPr>
            <a:lvl5pPr marL="2057400" lvl="4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5pPr>
            <a:lvl6pPr marL="2514600" lvl="5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6pPr>
            <a:lvl7pPr marL="2971800" lvl="6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7pPr>
            <a:lvl8pPr marL="3429000" lvl="7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8pPr>
            <a:lvl9pPr marL="3886200" lvl="8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  <a:defRPr sz="2000" b="0" i="0" u="none" baseline="0"/>
            </a:lvl9pPr>
          </a:lstStyle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zh-CN">
                <a:sym typeface="+mn-ea"/>
              </a:rPr>
              <a:t>课后作业：</a:t>
            </a:r>
            <a:endParaRPr lang="zh-CN">
              <a:sym typeface="+mn-ea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、阅读《我与地坛》后边的部分，结合全文思考：史铁生对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怎么活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经历了怎样的</a:t>
            </a:r>
            <a:r>
              <a:rPr lang="zh-CN" altLang="en-US">
                <a:sym typeface="+mn-ea"/>
              </a:rPr>
              <a:t>变化？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p="http://schemas.openxmlformats.org/presentationml/2006/main">
  <p:tag name="KSO_WM_UNIT_TABLE_BEAUTIFY" val="smartTable{63116cea-ea23-43e1-be3a-f8ac0970d62c}"/>
  <p:tag name="TABLE_ENDDRAG_ORIGIN_RECT" val="752*424"/>
  <p:tag name="TABLE_ENDDRAG_RECT" val="74*104*752*424"/>
  <p:tag name="TABLE_AUTOADJUST_FLAG" val="1"/>
</p:tagLst>
</file>

<file path=ppt/tags/tag2.xml><?xml version="1.0" encoding="utf-8"?>
<p:tagLst xmlns:p="http://schemas.openxmlformats.org/presentationml/2006/main">
  <p:tag name="KSO_WM_UNIT_PLACING_PICTURE_USER_VIEWPORT" val="{&quot;height&quot;:2873.4062992125982,&quot;width&quot;:4661.129133858268}"/>
</p:tagLst>
</file>

<file path=ppt/tags/tag3.xml><?xml version="1.0" encoding="utf-8"?>
<p:tagLst xmlns:p="http://schemas.openxmlformats.org/presentationml/2006/main">
  <p:tag name="KSO_WM_UNIT_PLACING_PICTURE_USER_VIEWPORT" val="{&quot;height&quot;:2873.4062992125982,&quot;width&quot;:4661.129133858268}"/>
</p:tagLst>
</file>

<file path=ppt/tags/tag4.xml><?xml version="1.0" encoding="utf-8"?>
<p:tagLst xmlns:p="http://schemas.openxmlformats.org/presentationml/2006/main">
  <p:tag name="KSO_WM_UNIT_PLACING_PICTURE_USER_VIEWPORT" val="{&quot;height&quot;:2873.4062992125982,&quot;width&quot;:4661.129133858268}"/>
</p:tagLst>
</file>

<file path=ppt/tags/tag5.xml><?xml version="1.0" encoding="utf-8"?>
<p:tagLst xmlns:p="http://schemas.openxmlformats.org/presentationml/2006/main">
  <p:tag name="KSO_WM_UNIT_PLACING_PICTURE_USER_VIEWPORT" val="{&quot;height&quot;:2873.4062992125982,&quot;width&quot;:4661.129133858268}"/>
</p:tagLst>
</file>

<file path=ppt/tags/tag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ceea9206-fdd5-4aac-824b-4eaa6c2c5072"/>
  <p:tag name="COMMONDATA" val="eyJoZGlkIjoiYjdhZDNlYmMyYjE3MmQ1MzMzOTMyNDA1OTZkYWJjZDM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A02D34"/>
      </a:accent1>
      <a:accent2>
        <a:srgbClr val="B73B3A"/>
      </a:accent2>
      <a:accent3>
        <a:srgbClr val="A6644D"/>
      </a:accent3>
      <a:accent4>
        <a:srgbClr val="F2EBDB"/>
      </a:accent4>
      <a:accent5>
        <a:srgbClr val="313737"/>
      </a:accent5>
      <a:accent6>
        <a:srgbClr val="474E4E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2920</Words>
  <Application>WPS 演示</Application>
  <PresentationFormat/>
  <Paragraphs>63</Paragraphs>
  <Slides>7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方正吕建德字体</vt:lpstr>
      <vt:lpstr>Franklin Gothic Book</vt:lpstr>
      <vt:lpstr>微软雅黑</vt:lpstr>
      <vt:lpstr>李旭科毛笔行书</vt:lpstr>
      <vt:lpstr>叶根友刀锋黑草</vt:lpstr>
      <vt:lpstr>黑体</vt:lpstr>
      <vt:lpstr>楷体</vt:lpstr>
      <vt:lpstr>华文中宋</vt:lpstr>
      <vt:lpstr>Arial</vt:lpstr>
      <vt:lpstr>华文楷体</vt:lpstr>
      <vt:lpstr>等线</vt:lpstr>
      <vt:lpstr>Arial Unicode MS</vt:lpstr>
      <vt:lpstr>等线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LSM</cp:lastModifiedBy>
  <cp:revision>116</cp:revision>
  <cp:lastPrinted>2022-11-20T20:35:00Z</cp:lastPrinted>
  <dcterms:created xsi:type="dcterms:W3CDTF">2022-11-20T20:35:00Z</dcterms:created>
  <dcterms:modified xsi:type="dcterms:W3CDTF">2022-11-29T11:14:49Z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BB333C2652534DD8AB298298000EB344</vt:lpwstr>
  </property>
  <property fmtid="{D5CDD505-2E9C-101B-9397-08002B2CF9AE}" pid="7" name="KSOProductBuildVer">
    <vt:lpwstr>2052-11.1.0.12763</vt:lpwstr>
  </property>
</Properties>
</file>