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73" r:id="rId3"/>
    <p:sldId id="2485" r:id="rId5"/>
    <p:sldId id="2356" r:id="rId6"/>
    <p:sldId id="2486" r:id="rId7"/>
    <p:sldId id="2504" r:id="rId8"/>
    <p:sldId id="2374" r:id="rId9"/>
    <p:sldId id="2392" r:id="rId10"/>
    <p:sldId id="2488" r:id="rId11"/>
    <p:sldId id="2507" r:id="rId12"/>
    <p:sldId id="2467" r:id="rId13"/>
    <p:sldId id="2487" r:id="rId14"/>
    <p:sldId id="2432" r:id="rId15"/>
    <p:sldId id="2433" r:id="rId16"/>
    <p:sldId id="2489" r:id="rId17"/>
    <p:sldId id="2523" r:id="rId18"/>
    <p:sldId id="2524" r:id="rId19"/>
    <p:sldId id="2359" r:id="rId20"/>
    <p:sldId id="2361" r:id="rId21"/>
    <p:sldId id="2362" r:id="rId22"/>
    <p:sldId id="2363" r:id="rId23"/>
    <p:sldId id="2364" r:id="rId24"/>
    <p:sldId id="2381" r:id="rId25"/>
  </p:sldIdLst>
  <p:sldSz cx="9144000" cy="6858000" type="screen4x3"/>
  <p:notesSz cx="6858000" cy="9144000"/>
  <p:custDataLst>
    <p:tags r:id="rId29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46"/>
    <p:restoredTop sz="94660"/>
  </p:normalViewPr>
  <p:slideViewPr>
    <p:cSldViewPr snapToGrid="0">
      <p:cViewPr varScale="1">
        <p:scale>
          <a:sx n="78" d="100"/>
          <a:sy n="78" d="100"/>
        </p:scale>
        <p:origin x="534" y="78"/>
      </p:cViewPr>
      <p:guideLst>
        <p:guide orient="horz" pos="2704"/>
        <p:guide pos="272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tags" Target="tags/tag3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Tx/>
              <a:buNone/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AACFC0D-3359-4908-BC17-9EFD9646851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B3617635-A62D-4487-96A5-1F40300362B1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文本占位符 2"/>
          <p:cNvSpPr>
            <a:spLocks noGrp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33594-E352-495C-A5DE-48A0C932D0D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81E40-535B-4036-827A-932EADB94CB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4FA7-753D-4E4F-B0F6-B25678B7CD7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879A0-D80B-444D-B511-1288573021B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BF705-2A2D-4FAA-9052-3312CA930B4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BA500-3E8B-412E-AABA-8F65A7B1F0B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ea typeface="微软雅黑" panose="020B0503020204020204" charset="-122"/>
              </a:defRPr>
            </a:lvl1pPr>
          </a:lstStyle>
          <a:p>
            <a:pPr>
              <a:defRPr/>
            </a:pPr>
            <a:fld id="{F8B96A64-220B-4355-88C0-7EC54B9CA539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微软雅黑" panose="020B0503020204020204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微软雅黑" panose="020B0503020204020204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微软雅黑" panose="020B0503020204020204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微软雅黑" panose="020B0503020204020204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微软雅黑" panose="020B050302020402020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微软雅黑" panose="020B050302020402020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微软雅黑" panose="020B050302020402020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微软雅黑" panose="020B050302020402020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微软雅黑" panose="020B0503020204020204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软雅黑" panose="020B0503020204020204" charset="-122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charset="-122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charset="-122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微软雅黑" panose="020B0503020204020204" charset="-122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1" Type="http://schemas.openxmlformats.org/officeDocument/2006/relationships/package" Target="../embeddings/Document4.doc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7.xml"/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emf"/><Relationship Id="rId1" Type="http://schemas.openxmlformats.org/officeDocument/2006/relationships/package" Target="../embeddings/Document5.docx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8.xml"/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1" Type="http://schemas.openxmlformats.org/officeDocument/2006/relationships/package" Target="../embeddings/Document6.docx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9.xml"/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emf"/><Relationship Id="rId1" Type="http://schemas.openxmlformats.org/officeDocument/2006/relationships/package" Target="../embeddings/Document7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0.xml"/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emf"/><Relationship Id="rId1" Type="http://schemas.openxmlformats.org/officeDocument/2006/relationships/package" Target="../embeddings/Document8.docx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1.xml"/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emf"/><Relationship Id="rId1" Type="http://schemas.openxmlformats.org/officeDocument/2006/relationships/package" Target="../embeddings/Document9.docx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1" Type="http://schemas.openxmlformats.org/officeDocument/2006/relationships/package" Target="../embeddings/Document1.docx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emf"/><Relationship Id="rId3" Type="http://schemas.openxmlformats.org/officeDocument/2006/relationships/package" Target="../embeddings/Document3.docx"/><Relationship Id="rId2" Type="http://schemas.openxmlformats.org/officeDocument/2006/relationships/image" Target="../media/image2.emf"/><Relationship Id="rId1" Type="http://schemas.openxmlformats.org/officeDocument/2006/relationships/package" Target="../embeddings/Document2.doc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文本框 2"/>
          <p:cNvSpPr txBox="1">
            <a:spLocks noChangeArrowheads="1"/>
          </p:cNvSpPr>
          <p:nvPr/>
        </p:nvSpPr>
        <p:spPr bwMode="auto">
          <a:xfrm>
            <a:off x="1462405" y="1894205"/>
            <a:ext cx="6602413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40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第二章 分子结构与性质</a:t>
            </a:r>
            <a:endParaRPr lang="zh-CN" altLang="en-US" sz="400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099" name="文本框 3"/>
          <p:cNvSpPr txBox="1">
            <a:spLocks noChangeArrowheads="1"/>
          </p:cNvSpPr>
          <p:nvPr/>
        </p:nvSpPr>
        <p:spPr bwMode="auto">
          <a:xfrm>
            <a:off x="4646930" y="2981325"/>
            <a:ext cx="299529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</a:rPr>
              <a:t>第一节  共价键</a:t>
            </a:r>
            <a:endParaRPr lang="zh-CN" sz="32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3"/>
          <p:cNvSpPr txBox="1">
            <a:spLocks noChangeArrowheads="1"/>
          </p:cNvSpPr>
          <p:nvPr/>
        </p:nvSpPr>
        <p:spPr bwMode="auto">
          <a:xfrm>
            <a:off x="4968240" y="4043045"/>
            <a:ext cx="394398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</a:rPr>
              <a:t>第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</a:rPr>
              <a:t>课时 共价键</a:t>
            </a:r>
            <a:endParaRPr lang="zh-CN" sz="3200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文本框 9"/>
          <p:cNvSpPr txBox="1">
            <a:spLocks noChangeArrowheads="1"/>
          </p:cNvSpPr>
          <p:nvPr/>
        </p:nvSpPr>
        <p:spPr bwMode="auto">
          <a:xfrm>
            <a:off x="3717925" y="574675"/>
            <a:ext cx="170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[基础•初探]</a:t>
            </a:r>
            <a:endParaRPr lang="zh-CN" altLang="en-US" sz="24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23555" name="文本框 1"/>
          <p:cNvSpPr txBox="1">
            <a:spLocks noChangeArrowheads="1"/>
          </p:cNvSpPr>
          <p:nvPr/>
        </p:nvSpPr>
        <p:spPr bwMode="auto">
          <a:xfrm>
            <a:off x="365125" y="1590675"/>
            <a:ext cx="816133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(2)π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键</a:t>
            </a:r>
            <a:endParaRPr lang="en-US" altLang="zh-CN">
              <a:latin typeface="Times New Roman" panose="02020603050405020304" charset="0"/>
              <a:ea typeface="黑体" panose="02010609060101010101" charset="-122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①概念：两原子在成键时，原子轨道以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“</a:t>
            </a:r>
            <a:r>
              <a:rPr lang="en-US" altLang="zh-CN" u="sng">
                <a:latin typeface="Times New Roman" panose="02020603050405020304" charset="0"/>
                <a:ea typeface="黑体" panose="02010609060101010101" charset="-122"/>
                <a:sym typeface="+mn-ea"/>
              </a:rPr>
              <a:t>                 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”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的方式重叠形成的共价键。</a:t>
            </a:r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4473575" y="1957388"/>
            <a:ext cx="87153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肩并肩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grpSp>
        <p:nvGrpSpPr>
          <p:cNvPr id="23557" name="组合 25"/>
          <p:cNvGrpSpPr/>
          <p:nvPr/>
        </p:nvGrpSpPr>
        <p:grpSpPr>
          <a:xfrm>
            <a:off x="587375" y="3078163"/>
            <a:ext cx="7550150" cy="1493837"/>
            <a:chOff x="1058" y="4139"/>
            <a:chExt cx="11888" cy="2352"/>
          </a:xfrm>
        </p:grpSpPr>
        <p:graphicFrame>
          <p:nvGraphicFramePr>
            <p:cNvPr id="23559" name="对象 2"/>
            <p:cNvGraphicFramePr>
              <a:graphicFrameLocks noChangeAspect="1"/>
            </p:cNvGraphicFramePr>
            <p:nvPr/>
          </p:nvGraphicFramePr>
          <p:xfrm>
            <a:off x="1058" y="4139"/>
            <a:ext cx="11888" cy="17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" r:id="rId1" imgW="4639310" imgH="1109980" progId="Word.Document.8">
                    <p:embed/>
                  </p:oleObj>
                </mc:Choice>
                <mc:Fallback>
                  <p:oleObj name="" r:id="rId1" imgW="4639310" imgH="1109980" progId="Word.Document.8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29538"/>
                        <a:stretch>
                          <a:fillRect/>
                        </a:stretch>
                      </p:blipFill>
                      <p:spPr>
                        <a:xfrm>
                          <a:off x="1058" y="4139"/>
                          <a:ext cx="11888" cy="17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文本框 22"/>
            <p:cNvSpPr txBox="1"/>
            <p:nvPr/>
          </p:nvSpPr>
          <p:spPr>
            <a:xfrm>
              <a:off x="1740" y="5679"/>
              <a:ext cx="2515" cy="7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rPr>
                <a:t>未成对电子的原子轨道相互靠拢</a:t>
              </a:r>
              <a:endParaRPr lang="zh-CN" altLang="en-US" baseline="30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6385" y="5911"/>
              <a:ext cx="1795" cy="4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rPr>
                <a:t>原子轨道重叠</a:t>
              </a:r>
              <a:endParaRPr lang="zh-CN" altLang="en-US" baseline="30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0514" y="5911"/>
              <a:ext cx="2190" cy="58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rPr>
                <a:t>形成</a:t>
              </a:r>
              <a:r>
                <a:rPr lang="en-US" altLang="zh-CN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rPr>
                <a:t>p-p </a:t>
              </a:r>
              <a:r>
                <a:rPr lang="en-US" altLang="zh-CN">
                  <a:latin typeface="Times New Roman" panose="02020603050405020304" charset="0"/>
                  <a:ea typeface="黑体" panose="02010609060101010101" charset="-122"/>
                  <a:sym typeface="+mn-ea"/>
                </a:rPr>
                <a:t>π</a:t>
              </a:r>
              <a:r>
                <a:rPr lang="zh-CN" altLang="en-US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rPr>
                <a:t>键</a:t>
              </a:r>
              <a:endParaRPr lang="zh-CN" altLang="en-US" baseline="30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</a:endParaRPr>
            </a:p>
          </p:txBody>
        </p:sp>
      </p:grpSp>
      <p:sp>
        <p:nvSpPr>
          <p:cNvPr id="23558" name="文本框 19"/>
          <p:cNvSpPr txBox="1">
            <a:spLocks noChangeArrowheads="1"/>
          </p:cNvSpPr>
          <p:nvPr/>
        </p:nvSpPr>
        <p:spPr bwMode="auto">
          <a:xfrm>
            <a:off x="365125" y="2325688"/>
            <a:ext cx="8161338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②</a:t>
            </a:r>
            <a:r>
              <a:rPr 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类型及形成过程：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p-p π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键等，不存在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s-s π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键、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s-p π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键等。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 </a:t>
            </a:r>
            <a:endParaRPr lang="en-US" altLang="zh-CN"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文本框 20"/>
          <p:cNvSpPr txBox="1">
            <a:spLocks noChangeArrowheads="1"/>
          </p:cNvSpPr>
          <p:nvPr/>
        </p:nvSpPr>
        <p:spPr bwMode="auto">
          <a:xfrm>
            <a:off x="387350" y="1519238"/>
            <a:ext cx="8159750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③</a:t>
            </a:r>
            <a:r>
              <a:rPr 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特征：</a:t>
            </a:r>
            <a:endParaRPr lang="zh-CN">
              <a:latin typeface="Times New Roman" panose="02020603050405020304" charset="0"/>
              <a:ea typeface="黑体" panose="02010609060101010101" charset="-122"/>
              <a:sym typeface="+mn-ea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镜面对称：每个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π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键的电子云由两块组成，它们互为镜像，这种特征称为镜面对称。</a:t>
            </a:r>
            <a:endParaRPr lang="zh-CN" altLang="en-US">
              <a:latin typeface="Times New Roman" panose="02020603050405020304" charset="0"/>
              <a:ea typeface="黑体" panose="02010609060101010101" charset="-122"/>
              <a:sym typeface="+mn-ea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强度小：形成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π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键</a:t>
            </a:r>
            <a:r>
              <a:rPr 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时，原子轨道重叠程度比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σ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键</a:t>
            </a:r>
            <a:r>
              <a:rPr 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的</a:t>
            </a:r>
            <a:r>
              <a:rPr lang="zh-CN" u="sng">
                <a:latin typeface="Times New Roman" panose="02020603050405020304" charset="0"/>
                <a:ea typeface="黑体" panose="02010609060101010101" charset="-122"/>
                <a:sym typeface="+mn-ea"/>
              </a:rPr>
              <a:t>        </a:t>
            </a:r>
            <a:r>
              <a:rPr 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，通常情况下，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π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键</a:t>
            </a:r>
            <a:r>
              <a:rPr 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没有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σ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键</a:t>
            </a:r>
            <a:r>
              <a:rPr lang="zh-CN" altLang="en-US" u="sng">
                <a:latin typeface="Times New Roman" panose="02020603050405020304" charset="0"/>
                <a:ea typeface="黑体" panose="02010609060101010101" charset="-122"/>
                <a:sym typeface="+mn-ea"/>
              </a:rPr>
              <a:t>            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。</a:t>
            </a:r>
            <a:endParaRPr lang="zh-CN" altLang="en-US">
              <a:latin typeface="Times New Roman" panose="02020603050405020304" charset="0"/>
              <a:ea typeface="黑体" panose="02010609060101010101" charset="-122"/>
              <a:sym typeface="+mn-ea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不能旋转：以形成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π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键的两个原子核的连线为轴，任意一个原子</a:t>
            </a:r>
            <a:r>
              <a:rPr lang="zh-CN" altLang="en-US" u="sng">
                <a:latin typeface="Times New Roman" panose="02020603050405020304" charset="0"/>
                <a:ea typeface="黑体" panose="02010609060101010101" charset="-122"/>
                <a:sym typeface="+mn-ea"/>
              </a:rPr>
              <a:t>                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旋转，若单独旋转则会破坏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π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键。</a:t>
            </a:r>
            <a:endParaRPr lang="zh-CN"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25603" name="文本框 9"/>
          <p:cNvSpPr txBox="1">
            <a:spLocks noChangeArrowheads="1"/>
          </p:cNvSpPr>
          <p:nvPr/>
        </p:nvSpPr>
        <p:spPr bwMode="auto">
          <a:xfrm>
            <a:off x="3717925" y="574675"/>
            <a:ext cx="170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[基础•初探]</a:t>
            </a:r>
            <a:endParaRPr lang="zh-CN" altLang="en-US" sz="24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25604" name="文本框 3"/>
          <p:cNvSpPr txBox="1">
            <a:spLocks noChangeArrowheads="1"/>
          </p:cNvSpPr>
          <p:nvPr/>
        </p:nvSpPr>
        <p:spPr bwMode="auto">
          <a:xfrm>
            <a:off x="387350" y="4008438"/>
            <a:ext cx="8159750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④</a:t>
            </a:r>
            <a:r>
              <a:rPr 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存在：通常存在于</a:t>
            </a:r>
            <a:r>
              <a:rPr lang="zh-CN" u="sng">
                <a:latin typeface="Times New Roman" panose="02020603050405020304" charset="0"/>
                <a:ea typeface="黑体" panose="02010609060101010101" charset="-122"/>
                <a:sym typeface="+mn-ea"/>
              </a:rPr>
              <a:t>                   </a:t>
            </a:r>
            <a:r>
              <a:rPr 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或</a:t>
            </a:r>
            <a:r>
              <a:rPr lang="zh-CN" u="sng">
                <a:latin typeface="Times New Roman" panose="02020603050405020304" charset="0"/>
                <a:ea typeface="黑体" panose="02010609060101010101" charset="-122"/>
                <a:sym typeface="+mn-ea"/>
              </a:rPr>
              <a:t>                    </a:t>
            </a:r>
            <a:r>
              <a:rPr 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中。</a:t>
            </a:r>
            <a:endParaRPr lang="zh-CN"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646863" y="3190875"/>
            <a:ext cx="11033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不能单独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318125" y="2543175"/>
            <a:ext cx="4127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小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58813" y="2881313"/>
            <a:ext cx="642937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牢固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74913" y="4064000"/>
            <a:ext cx="11033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共价双键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829050" y="4064000"/>
            <a:ext cx="11017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共价三键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文本框 9"/>
          <p:cNvSpPr txBox="1">
            <a:spLocks noChangeArrowheads="1"/>
          </p:cNvSpPr>
          <p:nvPr/>
        </p:nvSpPr>
        <p:spPr bwMode="auto">
          <a:xfrm>
            <a:off x="3717925" y="574675"/>
            <a:ext cx="170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[基础•初探]</a:t>
            </a:r>
            <a:endParaRPr lang="zh-CN" altLang="en-US" sz="24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27651" name="文本框 3"/>
          <p:cNvSpPr txBox="1">
            <a:spLocks noChangeArrowheads="1"/>
          </p:cNvSpPr>
          <p:nvPr/>
        </p:nvSpPr>
        <p:spPr bwMode="auto">
          <a:xfrm>
            <a:off x="415925" y="946150"/>
            <a:ext cx="8161338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(3)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σ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键和</a:t>
            </a:r>
            <a:r>
              <a:rPr lang="en-US" altLang="zh-CN">
                <a:latin typeface="Times New Roman" panose="02020603050405020304" charset="0"/>
                <a:ea typeface="黑体" panose="02010609060101010101" charset="-122"/>
                <a:sym typeface="+mn-ea"/>
              </a:rPr>
              <a:t>π</a:t>
            </a:r>
            <a:r>
              <a:rPr lang="zh-CN" altLang="en-US">
                <a:latin typeface="Times New Roman" panose="02020603050405020304" charset="0"/>
                <a:ea typeface="黑体" panose="02010609060101010101" charset="-122"/>
                <a:sym typeface="+mn-ea"/>
              </a:rPr>
              <a:t>键的比较</a:t>
            </a:r>
            <a:endParaRPr lang="zh-CN" altLang="en-US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42925" y="1423988"/>
          <a:ext cx="8267700" cy="4698999"/>
        </p:xfrm>
        <a:graphic>
          <a:graphicData uri="http://schemas.openxmlformats.org/drawingml/2006/table">
            <a:tbl>
              <a:tblPr/>
              <a:tblGrid>
                <a:gridCol w="1894205"/>
                <a:gridCol w="3426460"/>
                <a:gridCol w="2947035"/>
              </a:tblGrid>
              <a:tr h="329237">
                <a:tc>
                  <a:txBody>
                    <a:bodyPr wrap="square"/>
                    <a:lstStyle/>
                    <a:p>
                      <a:pPr marL="0" marR="0" lvl="0" indent="0" algn="ctr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 charset="0"/>
                        </a:rPr>
                        <a:t>键的类型</a:t>
                      </a:r>
                      <a:endParaRPr kumimoji="0" 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黑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28575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 charset="0"/>
                        </a:rPr>
                        <a:t>σ</a:t>
                      </a: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 charset="0"/>
                        </a:rPr>
                        <a:t>键</a:t>
                      </a:r>
                      <a:endParaRPr kumimoji="0" 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黑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 charset="0"/>
                        </a:rPr>
                        <a:t>π</a:t>
                      </a: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 charset="0"/>
                        </a:rPr>
                        <a:t>键</a:t>
                      </a:r>
                      <a:endParaRPr kumimoji="0" 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黑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475">
                <a:tc>
                  <a:txBody>
                    <a:bodyPr wrap="square"/>
                    <a:lstStyle/>
                    <a:p>
                      <a:pPr marL="0" marR="0" lvl="0" indent="0" algn="ctr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细黑" panose="02010600040101010101" pitchFamily="2" charset="-122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原子轨道重叠方式</a:t>
                      </a:r>
                      <a:endParaRPr kumimoji="0" 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细黑" panose="02010600040101010101" pitchFamily="2" charset="-122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28575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两个原子的成键轨道沿着键轴的方向以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“</a:t>
                      </a:r>
                      <a:r>
                        <a:rPr kumimoji="0" lang="en-US" altLang="zh-CN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            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”</a:t>
                      </a: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的方式重叠</a:t>
                      </a:r>
                      <a:endParaRPr kumimoji="0" 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两个原子的成键轨道以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“</a:t>
                      </a:r>
                      <a:r>
                        <a:rPr kumimoji="0" lang="en-US" altLang="zh-CN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                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”</a:t>
                      </a: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的方式重叠</a:t>
                      </a:r>
                      <a:endParaRPr kumimoji="0" 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475">
                <a:tc>
                  <a:txBody>
                    <a:bodyPr wrap="square"/>
                    <a:lstStyle/>
                    <a:p>
                      <a:pPr marL="0" marR="0" lvl="0" indent="0" algn="ctr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细黑" panose="02010600040101010101" pitchFamily="2" charset="-122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原子轨道重叠部位</a:t>
                      </a:r>
                      <a:endParaRPr kumimoji="0" 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细黑" panose="02010600040101010101" pitchFamily="2" charset="-122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28575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_______________________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				</a:t>
                      </a:r>
                      <a:endParaRPr kumimoji="0" lang="en-US" altLang="zh-CN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237">
                <a:tc>
                  <a:txBody>
                    <a:bodyPr wrap="square"/>
                    <a:lstStyle/>
                    <a:p>
                      <a:pPr marL="0" marR="0" lvl="0" indent="0" algn="ctr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细黑" panose="02010600040101010101" pitchFamily="2" charset="-122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原子轨道重叠程度</a:t>
                      </a:r>
                      <a:endParaRPr kumimoji="0" 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细黑" panose="02010600040101010101" pitchFamily="2" charset="-122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28575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	</a:t>
                      </a:r>
                      <a:endParaRPr kumimoji="0" lang="en-US" altLang="zh-CN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	</a:t>
                      </a:r>
                      <a:endParaRPr kumimoji="0" lang="en-US" altLang="zh-CN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237">
                <a:tc>
                  <a:txBody>
                    <a:bodyPr wrap="square"/>
                    <a:lstStyle/>
                    <a:p>
                      <a:pPr marL="0" marR="0" lvl="0" indent="0" algn="ctr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细黑" panose="02010600040101010101" pitchFamily="2" charset="-122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键的强度</a:t>
                      </a:r>
                      <a:endParaRPr kumimoji="0" 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细黑" panose="02010600040101010101" pitchFamily="2" charset="-122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28575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较大</a:t>
                      </a:r>
                      <a:endParaRPr kumimoji="0" 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1217930" rtl="0" fontAlgn="base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较小</a:t>
                      </a:r>
                      <a:endParaRPr kumimoji="0" 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30318" marR="30318" marT="0" marB="0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547">
                <a:tc>
                  <a:txBody>
                    <a:bodyPr wrap="square"/>
                    <a:lstStyle/>
                    <a:p>
                      <a:pPr marL="0" marR="0" lvl="0" indent="0" algn="ctr" defTabSz="121793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细黑" panose="02010600040101010101" pitchFamily="2" charset="-122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化学活泼性</a:t>
                      </a:r>
                      <a:endParaRPr kumimoji="0" 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细黑" panose="02010600040101010101" pitchFamily="2" charset="-122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horzOverflow="overflow">
                    <a:lnL w="28575">
                      <a:solidFill>
                        <a:schemeClr val="tx1"/>
                      </a:solidFill>
                      <a:prstDash val="solid"/>
                    </a:lnL>
                    <a:lnR w="9525">
                      <a:solidFill>
                        <a:schemeClr val="tx1"/>
                      </a:solidFill>
                      <a:prstDash val="solid"/>
                    </a:lnR>
                    <a:lnT w="9525">
                      <a:solidFill>
                        <a:schemeClr val="tx1"/>
                      </a:solidFill>
                      <a:prstDash val="solid"/>
                    </a:lnT>
                    <a:lnB w="952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121793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	</a:t>
                      </a:r>
                      <a:endParaRPr kumimoji="0" lang="en-US" altLang="zh-CN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horzOverflow="overflow">
                    <a:lnL w="9525">
                      <a:solidFill>
                        <a:schemeClr val="tx1"/>
                      </a:solidFill>
                      <a:prstDash val="solid"/>
                    </a:lnL>
                    <a:lnR w="9525">
                      <a:solidFill>
                        <a:schemeClr val="tx1"/>
                      </a:solidFill>
                      <a:prstDash val="solid"/>
                    </a:lnR>
                    <a:lnT w="9525">
                      <a:solidFill>
                        <a:schemeClr val="tx1"/>
                      </a:solidFill>
                      <a:prstDash val="solid"/>
                    </a:lnT>
                    <a:lnB w="952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121793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	</a:t>
                      </a:r>
                      <a:endParaRPr kumimoji="0" lang="en-US" altLang="zh-CN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horzOverflow="overflow">
                    <a:lnL w="952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9525">
                      <a:solidFill>
                        <a:schemeClr val="tx1"/>
                      </a:solidFill>
                      <a:prstDash val="solid"/>
                    </a:lnT>
                    <a:lnB w="952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93">
                <a:tc>
                  <a:txBody>
                    <a:bodyPr wrap="square"/>
                    <a:lstStyle/>
                    <a:p>
                      <a:pPr marL="0" marR="0" lvl="0" indent="0" algn="ctr" defTabSz="121793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细黑" panose="02010600040101010101" pitchFamily="2" charset="-122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存在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细黑" panose="02010600040101010101" pitchFamily="2" charset="-122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horzOverflow="overflow">
                    <a:lnL w="28575">
                      <a:solidFill>
                        <a:schemeClr val="tx1"/>
                      </a:solidFill>
                      <a:prstDash val="solid"/>
                    </a:lnL>
                    <a:lnR w="9525">
                      <a:solidFill>
                        <a:schemeClr val="tx1"/>
                      </a:solidFill>
                      <a:prstDash val="solid"/>
                    </a:lnR>
                    <a:lnT w="9525">
                      <a:solidFill>
                        <a:schemeClr val="tx1"/>
                      </a:solidFill>
                      <a:prstDash val="solid"/>
                    </a:lnT>
                    <a:lnB w="952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121793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 charset="0"/>
                          <a:sym typeface="+mn-ea"/>
                        </a:rPr>
                        <a:t>单键、双键、三键（只有</a:t>
                      </a:r>
                      <a:r>
                        <a:rPr lang="en-US" altLang="zh-CN" sz="1800"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 charset="0"/>
                          <a:sym typeface="+mn-ea"/>
                        </a:rPr>
                        <a:t>1</a:t>
                      </a:r>
                      <a:r>
                        <a:rPr lang="zh-CN" altLang="en-US" sz="1800"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 charset="0"/>
                          <a:sym typeface="+mn-ea"/>
                        </a:rPr>
                        <a:t>个σ键）</a:t>
                      </a:r>
                      <a:endParaRPr kumimoji="0" lang="en-US" altLang="zh-CN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horzOverflow="overflow">
                    <a:lnL w="9525">
                      <a:solidFill>
                        <a:schemeClr val="tx1"/>
                      </a:solidFill>
                      <a:prstDash val="solid"/>
                    </a:lnL>
                    <a:lnR w="9525">
                      <a:solidFill>
                        <a:schemeClr val="tx1"/>
                      </a:solidFill>
                      <a:prstDash val="solid"/>
                    </a:lnR>
                    <a:lnT w="9525">
                      <a:solidFill>
                        <a:schemeClr val="tx1"/>
                      </a:solidFill>
                      <a:prstDash val="solid"/>
                    </a:lnT>
                    <a:lnB w="952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121793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0" i="0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双键中有一个</a:t>
                      </a:r>
                      <a:r>
                        <a:rPr lang="en-US" altLang="zh-CN" sz="1800" smtClean="0">
                          <a:ln>
                            <a:noFill/>
                          </a:ln>
                          <a:effectLst/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 charset="0"/>
                          <a:sym typeface="+mn-ea"/>
                        </a:rPr>
                        <a:t>π</a:t>
                      </a:r>
                      <a:r>
                        <a:rPr lang="zh-CN" sz="1800" smtClean="0">
                          <a:ln>
                            <a:noFill/>
                          </a:ln>
                          <a:effectLst/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 charset="0"/>
                          <a:sym typeface="+mn-ea"/>
                        </a:rPr>
                        <a:t>键</a:t>
                      </a:r>
                      <a:r>
                        <a:rPr kumimoji="0" lang="zh-CN" altLang="en-US" sz="1800" b="0" i="0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、三键中有两个</a:t>
                      </a:r>
                      <a:r>
                        <a:rPr lang="en-US" altLang="zh-CN" sz="1800" smtClean="0">
                          <a:ln>
                            <a:noFill/>
                          </a:ln>
                          <a:effectLst/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 charset="0"/>
                          <a:sym typeface="+mn-ea"/>
                        </a:rPr>
                        <a:t>π</a:t>
                      </a:r>
                      <a:r>
                        <a:rPr lang="zh-CN" sz="1800" smtClean="0">
                          <a:ln>
                            <a:noFill/>
                          </a:ln>
                          <a:effectLst/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 charset="0"/>
                          <a:sym typeface="+mn-ea"/>
                        </a:rPr>
                        <a:t>键</a:t>
                      </a:r>
                      <a:endParaRPr kumimoji="0" lang="zh-CN" altLang="en-US" sz="1800" b="0" i="0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horzOverflow="overflow">
                    <a:lnL w="952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9525">
                      <a:solidFill>
                        <a:schemeClr val="tx1"/>
                      </a:solidFill>
                      <a:prstDash val="solid"/>
                    </a:lnT>
                    <a:lnB w="952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9698">
                <a:tc>
                  <a:txBody>
                    <a:bodyPr wrap="square"/>
                    <a:lstStyle/>
                    <a:p>
                      <a:pPr marL="0" marR="0" lvl="0" indent="0" algn="ctr" defTabSz="121793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细黑" panose="02010600040101010101" pitchFamily="2" charset="-122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示意图</a:t>
                      </a:r>
                      <a:endParaRPr kumimoji="0" 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细黑" panose="02010600040101010101" pitchFamily="2" charset="-122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horzOverflow="overflow">
                    <a:lnL w="28575">
                      <a:solidFill>
                        <a:schemeClr val="tx1"/>
                      </a:solidFill>
                      <a:prstDash val="solid"/>
                    </a:lnL>
                    <a:lnR w="9525">
                      <a:solidFill>
                        <a:schemeClr val="tx1"/>
                      </a:solidFill>
                      <a:prstDash val="solid"/>
                    </a:lnR>
                    <a:lnT w="952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121793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horzOverflow="overflow">
                    <a:lnL w="9525">
                      <a:solidFill>
                        <a:schemeClr val="tx1"/>
                      </a:solidFill>
                      <a:prstDash val="solid"/>
                    </a:lnL>
                    <a:lnR w="9525">
                      <a:solidFill>
                        <a:schemeClr val="tx1"/>
                      </a:solidFill>
                      <a:prstDash val="solid"/>
                    </a:lnR>
                    <a:lnT w="952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121793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horzOverflow="overflow">
                    <a:lnL w="952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952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矩形 17"/>
          <p:cNvSpPr/>
          <p:nvPr/>
        </p:nvSpPr>
        <p:spPr>
          <a:xfrm>
            <a:off x="3178175" y="2071688"/>
            <a:ext cx="8699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b="1" kern="1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头碰头</a:t>
            </a:r>
            <a:endParaRPr lang="zh-CN" altLang="zh-CN" b="1" kern="1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005808" y="1863502"/>
            <a:ext cx="8699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b="1" kern="1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肩并肩</a:t>
            </a:r>
            <a:endParaRPr lang="zh-CN" altLang="zh-CN" b="1" kern="1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830888" y="2260600"/>
            <a:ext cx="3849687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1218565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b="1" kern="1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键轴上方和下方，</a:t>
            </a:r>
            <a:endParaRPr lang="zh-CN" altLang="zh-CN" b="1" kern="1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883025" y="3081338"/>
            <a:ext cx="412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b="1" kern="1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大</a:t>
            </a:r>
            <a:endParaRPr lang="zh-CN" altLang="zh-CN" b="1" kern="1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896100" y="3043238"/>
            <a:ext cx="412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b="1" kern="1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小</a:t>
            </a:r>
            <a:endParaRPr lang="zh-CN" altLang="zh-CN" b="1" kern="1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622550" y="2573338"/>
            <a:ext cx="2703513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b="1" kern="1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两原子核之间，在键轴处</a:t>
            </a:r>
            <a:endParaRPr lang="zh-CN" altLang="zh-CN" b="1" kern="1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pic>
        <p:nvPicPr>
          <p:cNvPr id="27698" name="Picture 4" descr="E:\杨营\2016\同步\化学\步步高 化学 人教选修3\W44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92438" y="5037138"/>
            <a:ext cx="2195512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99" name="Picture 3" descr="E:\杨营\2016\同步\化学\步步高 化学 人教选修3\W45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96050" y="5037138"/>
            <a:ext cx="1627188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矩形 24"/>
          <p:cNvSpPr/>
          <p:nvPr/>
        </p:nvSpPr>
        <p:spPr>
          <a:xfrm>
            <a:off x="3587750" y="3773488"/>
            <a:ext cx="8699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b="1" kern="1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不活泼</a:t>
            </a:r>
            <a:endParaRPr lang="zh-CN" altLang="zh-CN" b="1" kern="1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815138" y="3773488"/>
            <a:ext cx="6413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b="1" kern="1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活泼</a:t>
            </a:r>
            <a:endParaRPr lang="zh-CN" altLang="zh-CN" b="1" kern="1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945188" y="2574925"/>
            <a:ext cx="3849687" cy="506413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1218565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b="1" kern="1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键轴处为零</a:t>
            </a:r>
            <a:endParaRPr lang="zh-CN" altLang="zh-CN" b="1" kern="1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5" grpId="0"/>
      <p:bldP spid="25" grpId="1"/>
      <p:bldP spid="26" grpId="0"/>
      <p:bldP spid="26" grpId="1"/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文本框 9"/>
          <p:cNvSpPr txBox="1">
            <a:spLocks noChangeArrowheads="1"/>
          </p:cNvSpPr>
          <p:nvPr/>
        </p:nvSpPr>
        <p:spPr bwMode="auto">
          <a:xfrm>
            <a:off x="3717925" y="574675"/>
            <a:ext cx="170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[基础•初探]</a:t>
            </a:r>
            <a:endParaRPr lang="zh-CN" altLang="en-US" sz="24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02310" y="1469390"/>
            <a:ext cx="7426325" cy="8299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</a:rPr>
              <a:t>所有共价键都有方向性和饱和性吗？</a:t>
            </a:r>
            <a:endParaRPr lang="zh-CN" altLang="en-US" sz="24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 sz="24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71538" y="968375"/>
            <a:ext cx="38608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</a:rPr>
              <a:t>解疑答惑</a:t>
            </a:r>
            <a:endParaRPr lang="zh-CN" alt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08225" y="1119188"/>
            <a:ext cx="103188" cy="158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768350" y="1119188"/>
            <a:ext cx="103188" cy="158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cxnSp>
        <p:nvCxnSpPr>
          <p:cNvPr id="12" name="直接连接符 11"/>
          <p:cNvCxnSpPr>
            <a:stCxn id="7" idx="3"/>
          </p:cNvCxnSpPr>
          <p:nvPr/>
        </p:nvCxnSpPr>
        <p:spPr>
          <a:xfrm flipV="1">
            <a:off x="2411413" y="1157288"/>
            <a:ext cx="6500812" cy="41275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200025" y="1212850"/>
            <a:ext cx="536575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768350" y="2109788"/>
            <a:ext cx="7705725" cy="755650"/>
          </a:xfrm>
          <a:prstGeom prst="rect">
            <a:avLst/>
          </a:prstGeom>
          <a:noFill/>
          <a:ln w="28575" cmpd="dbl">
            <a:solidFill>
              <a:srgbClr val="7030A0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所有的共价键都有饱和性，但并不是所有的共价键都有方向性，如s-s</a:t>
            </a:r>
            <a:endParaRPr lang="zh-CN" altLang="en-US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  <a:sym typeface="+mn-ea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σ键就没有方向性。</a:t>
            </a:r>
            <a:endParaRPr lang="zh-CN" altLang="en-US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794510" y="3161030"/>
          <a:ext cx="4836795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1350"/>
                <a:gridCol w="2925445"/>
              </a:tblGrid>
              <a:tr h="381000">
                <a:tc>
                  <a:txBody>
                    <a:bodyPr wrap="square"/>
                    <a:lstStyle/>
                    <a:p>
                      <a:pPr algn="ctr">
                        <a:buNone/>
                      </a:pPr>
                      <a:r>
                        <a:rPr lang="zh-CN" altLang="en-US">
                          <a:latin typeface="Times New Roman" panose="02020603050405020304" charset="0"/>
                          <a:ea typeface="华文细黑" panose="02010600040101010101" pitchFamily="2" charset="-122"/>
                        </a:rPr>
                        <a:t>类型</a:t>
                      </a:r>
                      <a:endParaRPr lang="zh-CN" altLang="en-US">
                        <a:latin typeface="Times New Roman" panose="02020603050405020304" charset="0"/>
                        <a:ea typeface="华文细黑" panose="02010600040101010101" pitchFamily="2" charset="-122"/>
                      </a:endParaRPr>
                    </a:p>
                  </a:txBody>
                  <a:tcPr vert="horz">
                    <a:lnL w="19050" cmpd="sng">
                      <a:solidFill>
                        <a:schemeClr val="tx1"/>
                      </a:solidFill>
                      <a:prstDash val="solid"/>
                    </a:lnL>
                    <a:lnT w="1905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buNone/>
                      </a:pPr>
                      <a:r>
                        <a:rPr lang="zh-CN" altLang="en-US"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方向性</a:t>
                      </a:r>
                      <a:endParaRPr lang="zh-CN" altLang="en-US"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vert="horz"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</a:tr>
              <a:tr h="381000">
                <a:tc>
                  <a:txBody>
                    <a:bodyPr wrap="square"/>
                    <a:lstStyle/>
                    <a:p>
                      <a:pPr algn="ctr">
                        <a:buNone/>
                      </a:pPr>
                      <a:r>
                        <a:rPr lang="en-US" sz="18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  <a:sym typeface="+mn-ea"/>
                        </a:rPr>
                        <a:t>s-s  </a:t>
                      </a:r>
                      <a:r>
                        <a:rPr lang="en-US" altLang="zh-CN" sz="18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  <a:sym typeface="+mn-ea"/>
                        </a:rPr>
                        <a:t>σ</a:t>
                      </a:r>
                      <a:r>
                        <a:rPr lang="zh-CN" altLang="en-US" sz="18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  <a:sym typeface="+mn-ea"/>
                        </a:rPr>
                        <a:t>键</a:t>
                      </a:r>
                      <a:endParaRPr lang="zh-CN" altLang="en-US"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vert="horz">
                    <a:lnL w="1905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buNone/>
                      </a:pPr>
                      <a:r>
                        <a:rPr lang="zh-CN" altLang="en-US"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无</a:t>
                      </a:r>
                      <a:endParaRPr lang="zh-CN" altLang="en-US"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vert="horz">
                    <a:lnR w="1905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381000">
                <a:tc>
                  <a:txBody>
                    <a:bodyPr wrap="square"/>
                    <a:lstStyle/>
                    <a:p>
                      <a:pPr algn="ctr">
                        <a:buNone/>
                      </a:pPr>
                      <a:r>
                        <a:rPr lang="en-US" sz="18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  <a:sym typeface="+mn-ea"/>
                        </a:rPr>
                        <a:t>s-p </a:t>
                      </a:r>
                      <a:r>
                        <a:rPr lang="en-US" altLang="zh-CN" sz="18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  <a:sym typeface="+mn-ea"/>
                        </a:rPr>
                        <a:t>σ</a:t>
                      </a:r>
                      <a:r>
                        <a:rPr lang="zh-CN" altLang="en-US" sz="18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  <a:sym typeface="+mn-ea"/>
                        </a:rPr>
                        <a:t>键</a:t>
                      </a:r>
                      <a:endParaRPr lang="zh-CN" altLang="en-US"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vert="horz">
                    <a:lnL w="1905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buNone/>
                      </a:pPr>
                      <a:r>
                        <a:rPr lang="zh-CN" altLang="en-US"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有</a:t>
                      </a:r>
                      <a:endParaRPr lang="zh-CN" altLang="en-US"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vert="horz">
                    <a:lnR w="1905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381000">
                <a:tc>
                  <a:txBody>
                    <a:bodyPr wrap="square"/>
                    <a:lstStyle/>
                    <a:p>
                      <a:pPr algn="ctr">
                        <a:buNone/>
                      </a:pPr>
                      <a:r>
                        <a:rPr lang="en-US" sz="18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  <a:sym typeface="+mn-ea"/>
                        </a:rPr>
                        <a:t>p-p </a:t>
                      </a:r>
                      <a:r>
                        <a:rPr lang="en-US" altLang="zh-CN" sz="18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  <a:sym typeface="+mn-ea"/>
                        </a:rPr>
                        <a:t>σ</a:t>
                      </a:r>
                      <a:r>
                        <a:rPr lang="zh-CN" altLang="en-US" sz="18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effectLst/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  <a:sym typeface="+mn-ea"/>
                        </a:rPr>
                        <a:t>键</a:t>
                      </a:r>
                      <a:endParaRPr lang="zh-CN" altLang="en-US">
                        <a:effectLst/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vert="horz">
                    <a:lnL w="19050" cmpd="sng">
                      <a:solidFill>
                        <a:schemeClr val="tx1"/>
                      </a:solidFill>
                      <a:prstDash val="solid"/>
                    </a:lnL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buNone/>
                      </a:pPr>
                      <a:r>
                        <a:rPr lang="zh-CN" altLang="en-US">
                          <a:latin typeface="Times New Roman" panose="02020603050405020304" charset="0"/>
                          <a:ea typeface="华文细黑" panose="02010600040101010101" pitchFamily="2" charset="-122"/>
                          <a:cs typeface="Times New Roman" panose="02020603050405020304" charset="0"/>
                        </a:rPr>
                        <a:t>有</a:t>
                      </a:r>
                      <a:endParaRPr lang="zh-CN" altLang="en-US">
                        <a:latin typeface="Times New Roman" panose="02020603050405020304" charset="0"/>
                        <a:ea typeface="华文细黑" panose="02010600040101010101" pitchFamily="2" charset="-122"/>
                        <a:cs typeface="Times New Roman" panose="02020603050405020304" charset="0"/>
                      </a:endParaRPr>
                    </a:p>
                  </a:txBody>
                  <a:tcPr vert="horz">
                    <a:lnR w="19050" cmpd="sng">
                      <a:solidFill>
                        <a:schemeClr val="tx1"/>
                      </a:solidFill>
                      <a:prstDash val="solid"/>
                    </a:lnR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组合 4"/>
          <p:cNvGrpSpPr/>
          <p:nvPr/>
        </p:nvGrpSpPr>
        <p:grpSpPr>
          <a:xfrm>
            <a:off x="215900" y="768350"/>
            <a:ext cx="8712200" cy="460375"/>
            <a:chOff x="315" y="1525"/>
            <a:chExt cx="13718" cy="724"/>
          </a:xfrm>
        </p:grpSpPr>
        <p:sp>
          <p:nvSpPr>
            <p:cNvPr id="6" name="文本框 5"/>
            <p:cNvSpPr txBox="1"/>
            <p:nvPr/>
          </p:nvSpPr>
          <p:spPr>
            <a:xfrm>
              <a:off x="1372" y="1525"/>
              <a:ext cx="6079" cy="72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rPr>
                <a:t>分组讨论</a:t>
              </a:r>
              <a:endPara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3637" y="1762"/>
              <a:ext cx="160" cy="2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210" y="1762"/>
              <a:ext cx="162" cy="2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cxnSp>
          <p:nvCxnSpPr>
            <p:cNvPr id="12" name="直接连接符 11"/>
            <p:cNvCxnSpPr>
              <a:stCxn id="7" idx="3"/>
            </p:cNvCxnSpPr>
            <p:nvPr/>
          </p:nvCxnSpPr>
          <p:spPr>
            <a:xfrm flipV="1">
              <a:off x="3797" y="1822"/>
              <a:ext cx="10236" cy="65"/>
            </a:xfrm>
            <a:prstGeom prst="line">
              <a:avLst/>
            </a:prstGeom>
            <a:ln w="28575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315" y="1909"/>
              <a:ext cx="845" cy="0"/>
            </a:xfrm>
            <a:prstGeom prst="line">
              <a:avLst/>
            </a:prstGeom>
            <a:ln w="28575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文本框 7"/>
          <p:cNvSpPr txBox="1"/>
          <p:nvPr/>
        </p:nvSpPr>
        <p:spPr>
          <a:xfrm>
            <a:off x="463550" y="1397000"/>
            <a:ext cx="8243888" cy="644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（1）观察乙烷、乙烯和乙炔的分子结构，它们的分子中的共价键分别由几个σ键和几个π键构成？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151063" y="4027488"/>
            <a:ext cx="63976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乙烷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4108450" y="4027488"/>
            <a:ext cx="63976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乙烯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6326188" y="3990975"/>
            <a:ext cx="63976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乙炔</a:t>
            </a:r>
            <a:endParaRPr lang="zh-CN" altLang="en-US"/>
          </a:p>
        </p:txBody>
      </p:sp>
      <p:pic>
        <p:nvPicPr>
          <p:cNvPr id="31751" name="图片 18"/>
          <p:cNvPicPr>
            <a:picLocks noChangeAspect="1"/>
          </p:cNvPicPr>
          <p:nvPr/>
        </p:nvPicPr>
        <p:blipFill>
          <a:blip r:embed="rId1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4" t="31412" r="47308" b="27045"/>
          <a:stretch>
            <a:fillRect/>
          </a:stretch>
        </p:blipFill>
        <p:spPr bwMode="auto">
          <a:xfrm>
            <a:off x="1770063" y="2041525"/>
            <a:ext cx="1549400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文本框 19"/>
          <p:cNvSpPr txBox="1"/>
          <p:nvPr/>
        </p:nvSpPr>
        <p:spPr>
          <a:xfrm>
            <a:off x="1916113" y="4359275"/>
            <a:ext cx="110966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共</a:t>
            </a:r>
            <a:r>
              <a:rPr lang="en-US" altLang="zh-CN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7</a:t>
            </a: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个σ键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440113" y="4395788"/>
            <a:ext cx="203676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共</a:t>
            </a:r>
            <a:r>
              <a:rPr lang="en-US" altLang="zh-CN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5</a:t>
            </a: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个σ键、</a:t>
            </a:r>
            <a:r>
              <a:rPr lang="en-US" altLang="zh-CN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1</a:t>
            </a: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个π键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710238" y="4410075"/>
            <a:ext cx="203676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共</a:t>
            </a:r>
            <a:r>
              <a:rPr lang="en-US" altLang="zh-CN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3</a:t>
            </a: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个σ键、</a:t>
            </a:r>
            <a:r>
              <a:rPr lang="en-US" altLang="zh-CN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2</a:t>
            </a: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个π键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</p:txBody>
      </p:sp>
      <p:pic>
        <p:nvPicPr>
          <p:cNvPr id="31755" name="图片 22"/>
          <p:cNvPicPr>
            <a:picLocks noChangeAspect="1"/>
          </p:cNvPicPr>
          <p:nvPr/>
        </p:nvPicPr>
        <p:blipFill>
          <a:blip r:embed="rId1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63" t="31412" r="26877" b="27045"/>
          <a:stretch>
            <a:fillRect/>
          </a:stretch>
        </p:blipFill>
        <p:spPr bwMode="auto">
          <a:xfrm>
            <a:off x="3800475" y="2041525"/>
            <a:ext cx="1316038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6" name="图片 23"/>
          <p:cNvPicPr>
            <a:picLocks noChangeAspect="1"/>
          </p:cNvPicPr>
          <p:nvPr/>
        </p:nvPicPr>
        <p:blipFill>
          <a:blip r:embed="rId1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04" t="31412" r="4622" b="27045"/>
          <a:stretch>
            <a:fillRect/>
          </a:stretch>
        </p:blipFill>
        <p:spPr bwMode="auto">
          <a:xfrm>
            <a:off x="5919788" y="2041525"/>
            <a:ext cx="1450975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组合 4"/>
          <p:cNvGrpSpPr/>
          <p:nvPr/>
        </p:nvGrpSpPr>
        <p:grpSpPr>
          <a:xfrm>
            <a:off x="215900" y="768350"/>
            <a:ext cx="8712200" cy="460375"/>
            <a:chOff x="315" y="1525"/>
            <a:chExt cx="13718" cy="724"/>
          </a:xfrm>
        </p:grpSpPr>
        <p:sp>
          <p:nvSpPr>
            <p:cNvPr id="6" name="文本框 5"/>
            <p:cNvSpPr txBox="1"/>
            <p:nvPr/>
          </p:nvSpPr>
          <p:spPr>
            <a:xfrm>
              <a:off x="1372" y="1525"/>
              <a:ext cx="6079" cy="72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rPr>
                <a:t>分组讨论</a:t>
              </a:r>
              <a:endPara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3637" y="1762"/>
              <a:ext cx="160" cy="2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210" y="1762"/>
              <a:ext cx="162" cy="2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cxnSp>
          <p:nvCxnSpPr>
            <p:cNvPr id="12" name="直接连接符 11"/>
            <p:cNvCxnSpPr>
              <a:stCxn id="7" idx="3"/>
            </p:cNvCxnSpPr>
            <p:nvPr/>
          </p:nvCxnSpPr>
          <p:spPr>
            <a:xfrm flipV="1">
              <a:off x="3797" y="1822"/>
              <a:ext cx="10236" cy="65"/>
            </a:xfrm>
            <a:prstGeom prst="line">
              <a:avLst/>
            </a:prstGeom>
            <a:ln w="28575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315" y="1909"/>
              <a:ext cx="845" cy="0"/>
            </a:xfrm>
            <a:prstGeom prst="line">
              <a:avLst/>
            </a:prstGeom>
            <a:ln w="28575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文本框 7"/>
          <p:cNvSpPr txBox="1"/>
          <p:nvPr/>
        </p:nvSpPr>
        <p:spPr>
          <a:xfrm>
            <a:off x="449263" y="1387475"/>
            <a:ext cx="8245475" cy="92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（</a:t>
            </a:r>
            <a:r>
              <a:rPr lang="en-US" altLang="zh-CN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2</a:t>
            </a:r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）</a:t>
            </a:r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氮气的化学性质很不活泼，通常很难与其他物质发生化学反应。请你写出氮分子的电子式和结构式，并分析氮分子中氮原子的轨道是如何重叠形成化学键的。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sp>
        <p:nvSpPr>
          <p:cNvPr id="7242" name="文本框 7241"/>
          <p:cNvSpPr txBox="1">
            <a:spLocks noChangeArrowheads="1"/>
          </p:cNvSpPr>
          <p:nvPr/>
        </p:nvSpPr>
        <p:spPr bwMode="auto">
          <a:xfrm>
            <a:off x="788988" y="5837238"/>
            <a:ext cx="705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chemeClr val="accent2"/>
                </a:solidFill>
                <a:ea typeface="幼圆" panose="02010509060101010101" pitchFamily="1" charset="-122"/>
              </a:rPr>
              <a:t>N</a:t>
            </a:r>
            <a:r>
              <a:rPr lang="en-US" altLang="zh-CN" sz="2400" b="1" baseline="-25000">
                <a:solidFill>
                  <a:schemeClr val="accent2"/>
                </a:solidFill>
                <a:ea typeface="幼圆" panose="02010509060101010101" pitchFamily="1" charset="-122"/>
              </a:rPr>
              <a:t>2</a:t>
            </a:r>
            <a:r>
              <a:rPr lang="zh-CN" altLang="en-US" sz="2400" b="1">
                <a:solidFill>
                  <a:schemeClr val="accent2"/>
                </a:solidFill>
                <a:ea typeface="幼圆" panose="02010509060101010101" pitchFamily="1" charset="-122"/>
              </a:rPr>
              <a:t>中</a:t>
            </a:r>
            <a:r>
              <a:rPr lang="en-US" altLang="zh-CN" sz="2400" b="1">
                <a:solidFill>
                  <a:schemeClr val="accent2"/>
                </a:solidFill>
                <a:ea typeface="幼圆" panose="02010509060101010101" pitchFamily="1" charset="-122"/>
              </a:rPr>
              <a:t>p-pσ</a:t>
            </a:r>
            <a:r>
              <a:rPr lang="zh-CN" altLang="en-US" sz="2400" b="1">
                <a:solidFill>
                  <a:schemeClr val="accent2"/>
                </a:solidFill>
                <a:ea typeface="幼圆" panose="02010509060101010101" pitchFamily="1" charset="-122"/>
              </a:rPr>
              <a:t>键和</a:t>
            </a:r>
            <a:r>
              <a:rPr lang="en-US" altLang="zh-CN" sz="2400" b="1">
                <a:solidFill>
                  <a:schemeClr val="accent2"/>
                </a:solidFill>
                <a:ea typeface="幼圆" panose="02010509060101010101" pitchFamily="1" charset="-122"/>
              </a:rPr>
              <a:t>p-pπ</a:t>
            </a:r>
            <a:r>
              <a:rPr lang="zh-CN" altLang="en-US" sz="2400" b="1">
                <a:solidFill>
                  <a:schemeClr val="accent2"/>
                </a:solidFill>
                <a:ea typeface="幼圆" panose="02010509060101010101" pitchFamily="1" charset="-122"/>
              </a:rPr>
              <a:t>键的形成过程</a:t>
            </a:r>
            <a:endParaRPr lang="zh-CN" altLang="en-US" sz="2400" b="1">
              <a:solidFill>
                <a:schemeClr val="accent2"/>
              </a:solidFill>
              <a:ea typeface="幼圆" panose="02010509060101010101" pitchFamily="1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9050" y="2705100"/>
            <a:ext cx="2808288" cy="2735263"/>
            <a:chOff x="0" y="0"/>
            <a:chExt cx="1769" cy="1723"/>
          </a:xfrm>
        </p:grpSpPr>
        <p:grpSp>
          <p:nvGrpSpPr>
            <p:cNvPr id="33900" name="组合 8"/>
            <p:cNvGrpSpPr/>
            <p:nvPr/>
          </p:nvGrpSpPr>
          <p:grpSpPr>
            <a:xfrm>
              <a:off x="0" y="0"/>
              <a:ext cx="1769" cy="1723"/>
              <a:chOff x="0" y="0"/>
              <a:chExt cx="1769" cy="1723"/>
            </a:xfrm>
          </p:grpSpPr>
          <p:sp>
            <p:nvSpPr>
              <p:cNvPr id="33914" name="直接连接符 9"/>
              <p:cNvSpPr>
                <a:spLocks noChangeShapeType="1"/>
              </p:cNvSpPr>
              <p:nvPr/>
            </p:nvSpPr>
            <p:spPr bwMode="auto">
              <a:xfrm>
                <a:off x="0" y="817"/>
                <a:ext cx="176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915" name="直接连接符 12"/>
              <p:cNvSpPr>
                <a:spLocks noChangeShapeType="1"/>
              </p:cNvSpPr>
              <p:nvPr/>
            </p:nvSpPr>
            <p:spPr bwMode="auto">
              <a:xfrm flipH="1">
                <a:off x="136" y="136"/>
                <a:ext cx="1406" cy="140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916" name="直接连接符 13"/>
              <p:cNvSpPr>
                <a:spLocks noChangeShapeType="1"/>
              </p:cNvSpPr>
              <p:nvPr/>
            </p:nvSpPr>
            <p:spPr bwMode="auto">
              <a:xfrm flipH="1" flipV="1">
                <a:off x="861" y="0"/>
                <a:ext cx="0" cy="172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3901" name="椭圆 14"/>
            <p:cNvSpPr>
              <a:spLocks noChangeArrowheads="1"/>
            </p:cNvSpPr>
            <p:nvPr/>
          </p:nvSpPr>
          <p:spPr bwMode="auto">
            <a:xfrm rot="18901788" flipV="1">
              <a:off x="810" y="347"/>
              <a:ext cx="631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grpSp>
          <p:nvGrpSpPr>
            <p:cNvPr id="33902" name="组合 15"/>
            <p:cNvGrpSpPr/>
            <p:nvPr/>
          </p:nvGrpSpPr>
          <p:grpSpPr>
            <a:xfrm>
              <a:off x="635" y="45"/>
              <a:ext cx="453" cy="1497"/>
              <a:chOff x="0" y="0"/>
              <a:chExt cx="453" cy="1497"/>
            </a:xfrm>
          </p:grpSpPr>
          <p:sp>
            <p:nvSpPr>
              <p:cNvPr id="33910" name="直接连接符 16"/>
              <p:cNvSpPr>
                <a:spLocks noChangeShapeType="1"/>
              </p:cNvSpPr>
              <p:nvPr/>
            </p:nvSpPr>
            <p:spPr bwMode="auto">
              <a:xfrm flipH="1" flipV="1">
                <a:off x="226" y="0"/>
                <a:ext cx="0" cy="14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911" name="椭圆 18"/>
              <p:cNvSpPr>
                <a:spLocks noChangeArrowheads="1"/>
              </p:cNvSpPr>
              <p:nvPr/>
            </p:nvSpPr>
            <p:spPr bwMode="auto">
              <a:xfrm rot="16200000" flipV="1">
                <a:off x="-89" y="904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912" name="椭圆 19"/>
              <p:cNvSpPr>
                <a:spLocks noChangeArrowheads="1"/>
              </p:cNvSpPr>
              <p:nvPr/>
            </p:nvSpPr>
            <p:spPr bwMode="auto">
              <a:xfrm rot="16200000" flipV="1">
                <a:off x="148" y="665"/>
                <a:ext cx="158" cy="185"/>
              </a:xfrm>
              <a:prstGeom prst="ellipse">
                <a:avLst/>
              </a:prstGeom>
              <a:gradFill rotWithShape="1">
                <a:gsLst>
                  <a:gs pos="0">
                    <a:srgbClr val="1A414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913" name="椭圆 20"/>
              <p:cNvSpPr>
                <a:spLocks noChangeArrowheads="1"/>
              </p:cNvSpPr>
              <p:nvPr/>
            </p:nvSpPr>
            <p:spPr bwMode="auto">
              <a:xfrm rot="16200000" flipV="1">
                <a:off x="-89" y="179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</p:grpSp>
        <p:grpSp>
          <p:nvGrpSpPr>
            <p:cNvPr id="33903" name="组合 21"/>
            <p:cNvGrpSpPr/>
            <p:nvPr/>
          </p:nvGrpSpPr>
          <p:grpSpPr>
            <a:xfrm rot="5400000">
              <a:off x="657" y="66"/>
              <a:ext cx="453" cy="1497"/>
              <a:chOff x="0" y="0"/>
              <a:chExt cx="453" cy="1497"/>
            </a:xfrm>
          </p:grpSpPr>
          <p:sp>
            <p:nvSpPr>
              <p:cNvPr id="33906" name="直接连接符 22"/>
              <p:cNvSpPr>
                <a:spLocks noChangeShapeType="1"/>
              </p:cNvSpPr>
              <p:nvPr/>
            </p:nvSpPr>
            <p:spPr bwMode="auto">
              <a:xfrm flipH="1" flipV="1">
                <a:off x="226" y="0"/>
                <a:ext cx="0" cy="14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907" name="椭圆 23"/>
              <p:cNvSpPr>
                <a:spLocks noChangeArrowheads="1"/>
              </p:cNvSpPr>
              <p:nvPr/>
            </p:nvSpPr>
            <p:spPr bwMode="auto">
              <a:xfrm rot="16200000" flipV="1">
                <a:off x="-89" y="904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908" name="椭圆 24"/>
              <p:cNvSpPr>
                <a:spLocks noChangeArrowheads="1"/>
              </p:cNvSpPr>
              <p:nvPr/>
            </p:nvSpPr>
            <p:spPr bwMode="auto">
              <a:xfrm rot="16200000" flipV="1">
                <a:off x="148" y="665"/>
                <a:ext cx="158" cy="185"/>
              </a:xfrm>
              <a:prstGeom prst="ellipse">
                <a:avLst/>
              </a:prstGeom>
              <a:gradFill rotWithShape="1">
                <a:gsLst>
                  <a:gs pos="0">
                    <a:srgbClr val="1A414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909" name="椭圆 25"/>
              <p:cNvSpPr>
                <a:spLocks noChangeArrowheads="1"/>
              </p:cNvSpPr>
              <p:nvPr/>
            </p:nvSpPr>
            <p:spPr bwMode="auto">
              <a:xfrm rot="16200000" flipV="1">
                <a:off x="-89" y="179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</p:grpSp>
        <p:sp>
          <p:nvSpPr>
            <p:cNvPr id="33904" name="椭圆 26"/>
            <p:cNvSpPr>
              <a:spLocks noChangeArrowheads="1"/>
            </p:cNvSpPr>
            <p:nvPr/>
          </p:nvSpPr>
          <p:spPr bwMode="auto">
            <a:xfrm rot="18901788" flipV="1">
              <a:off x="298" y="859"/>
              <a:ext cx="631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905" name="椭圆 27"/>
            <p:cNvSpPr>
              <a:spLocks noChangeArrowheads="1"/>
            </p:cNvSpPr>
            <p:nvPr/>
          </p:nvSpPr>
          <p:spPr bwMode="auto">
            <a:xfrm rot="18901788" flipV="1">
              <a:off x="800" y="731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175375" y="2705100"/>
            <a:ext cx="2808288" cy="2735263"/>
            <a:chOff x="0" y="0"/>
            <a:chExt cx="1769" cy="1723"/>
          </a:xfrm>
        </p:grpSpPr>
        <p:grpSp>
          <p:nvGrpSpPr>
            <p:cNvPr id="33883" name="组合 29"/>
            <p:cNvGrpSpPr/>
            <p:nvPr/>
          </p:nvGrpSpPr>
          <p:grpSpPr>
            <a:xfrm>
              <a:off x="0" y="0"/>
              <a:ext cx="1769" cy="1723"/>
              <a:chOff x="0" y="0"/>
              <a:chExt cx="1769" cy="1723"/>
            </a:xfrm>
          </p:grpSpPr>
          <p:sp>
            <p:nvSpPr>
              <p:cNvPr id="33897" name="直接连接符 30"/>
              <p:cNvSpPr>
                <a:spLocks noChangeShapeType="1"/>
              </p:cNvSpPr>
              <p:nvPr/>
            </p:nvSpPr>
            <p:spPr bwMode="auto">
              <a:xfrm>
                <a:off x="0" y="817"/>
                <a:ext cx="176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98" name="直接连接符 31"/>
              <p:cNvSpPr>
                <a:spLocks noChangeShapeType="1"/>
              </p:cNvSpPr>
              <p:nvPr/>
            </p:nvSpPr>
            <p:spPr bwMode="auto">
              <a:xfrm flipH="1">
                <a:off x="136" y="136"/>
                <a:ext cx="1406" cy="140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99" name="直接连接符 32"/>
              <p:cNvSpPr>
                <a:spLocks noChangeShapeType="1"/>
              </p:cNvSpPr>
              <p:nvPr/>
            </p:nvSpPr>
            <p:spPr bwMode="auto">
              <a:xfrm flipH="1" flipV="1">
                <a:off x="861" y="0"/>
                <a:ext cx="0" cy="172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3884" name="椭圆 33"/>
            <p:cNvSpPr>
              <a:spLocks noChangeArrowheads="1"/>
            </p:cNvSpPr>
            <p:nvPr/>
          </p:nvSpPr>
          <p:spPr bwMode="auto">
            <a:xfrm rot="18901788" flipV="1">
              <a:off x="810" y="347"/>
              <a:ext cx="631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grpSp>
          <p:nvGrpSpPr>
            <p:cNvPr id="33885" name="组合 34"/>
            <p:cNvGrpSpPr/>
            <p:nvPr/>
          </p:nvGrpSpPr>
          <p:grpSpPr>
            <a:xfrm>
              <a:off x="635" y="45"/>
              <a:ext cx="453" cy="1497"/>
              <a:chOff x="0" y="0"/>
              <a:chExt cx="453" cy="1497"/>
            </a:xfrm>
          </p:grpSpPr>
          <p:sp>
            <p:nvSpPr>
              <p:cNvPr id="33893" name="直接连接符 35"/>
              <p:cNvSpPr>
                <a:spLocks noChangeShapeType="1"/>
              </p:cNvSpPr>
              <p:nvPr/>
            </p:nvSpPr>
            <p:spPr bwMode="auto">
              <a:xfrm flipH="1" flipV="1">
                <a:off x="226" y="0"/>
                <a:ext cx="0" cy="14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94" name="椭圆 36"/>
              <p:cNvSpPr>
                <a:spLocks noChangeArrowheads="1"/>
              </p:cNvSpPr>
              <p:nvPr/>
            </p:nvSpPr>
            <p:spPr bwMode="auto">
              <a:xfrm rot="16200000" flipV="1">
                <a:off x="-89" y="904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895" name="椭圆 37"/>
              <p:cNvSpPr>
                <a:spLocks noChangeArrowheads="1"/>
              </p:cNvSpPr>
              <p:nvPr/>
            </p:nvSpPr>
            <p:spPr bwMode="auto">
              <a:xfrm rot="16200000" flipV="1">
                <a:off x="148" y="665"/>
                <a:ext cx="158" cy="185"/>
              </a:xfrm>
              <a:prstGeom prst="ellipse">
                <a:avLst/>
              </a:prstGeom>
              <a:gradFill rotWithShape="1">
                <a:gsLst>
                  <a:gs pos="0">
                    <a:srgbClr val="1A414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896" name="椭圆 38"/>
              <p:cNvSpPr>
                <a:spLocks noChangeArrowheads="1"/>
              </p:cNvSpPr>
              <p:nvPr/>
            </p:nvSpPr>
            <p:spPr bwMode="auto">
              <a:xfrm rot="16200000" flipV="1">
                <a:off x="-89" y="179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</p:grpSp>
        <p:grpSp>
          <p:nvGrpSpPr>
            <p:cNvPr id="33886" name="组合 39"/>
            <p:cNvGrpSpPr/>
            <p:nvPr/>
          </p:nvGrpSpPr>
          <p:grpSpPr>
            <a:xfrm rot="5400000">
              <a:off x="657" y="66"/>
              <a:ext cx="453" cy="1497"/>
              <a:chOff x="0" y="0"/>
              <a:chExt cx="453" cy="1497"/>
            </a:xfrm>
          </p:grpSpPr>
          <p:sp>
            <p:nvSpPr>
              <p:cNvPr id="33889" name="直接连接符 40"/>
              <p:cNvSpPr>
                <a:spLocks noChangeShapeType="1"/>
              </p:cNvSpPr>
              <p:nvPr/>
            </p:nvSpPr>
            <p:spPr bwMode="auto">
              <a:xfrm flipH="1" flipV="1">
                <a:off x="226" y="0"/>
                <a:ext cx="0" cy="14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90" name="椭圆 41"/>
              <p:cNvSpPr>
                <a:spLocks noChangeArrowheads="1"/>
              </p:cNvSpPr>
              <p:nvPr/>
            </p:nvSpPr>
            <p:spPr bwMode="auto">
              <a:xfrm rot="16200000" flipV="1">
                <a:off x="-89" y="904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891" name="椭圆 42"/>
              <p:cNvSpPr>
                <a:spLocks noChangeArrowheads="1"/>
              </p:cNvSpPr>
              <p:nvPr/>
            </p:nvSpPr>
            <p:spPr bwMode="auto">
              <a:xfrm rot="16200000" flipV="1">
                <a:off x="148" y="665"/>
                <a:ext cx="158" cy="185"/>
              </a:xfrm>
              <a:prstGeom prst="ellipse">
                <a:avLst/>
              </a:prstGeom>
              <a:gradFill rotWithShape="1">
                <a:gsLst>
                  <a:gs pos="0">
                    <a:srgbClr val="1A414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892" name="椭圆 43"/>
              <p:cNvSpPr>
                <a:spLocks noChangeArrowheads="1"/>
              </p:cNvSpPr>
              <p:nvPr/>
            </p:nvSpPr>
            <p:spPr bwMode="auto">
              <a:xfrm rot="16200000" flipV="1">
                <a:off x="-89" y="179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</p:grpSp>
        <p:sp>
          <p:nvSpPr>
            <p:cNvPr id="33887" name="椭圆 44"/>
            <p:cNvSpPr>
              <a:spLocks noChangeArrowheads="1"/>
            </p:cNvSpPr>
            <p:nvPr/>
          </p:nvSpPr>
          <p:spPr bwMode="auto">
            <a:xfrm rot="18901788" flipV="1">
              <a:off x="298" y="859"/>
              <a:ext cx="631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88" name="椭圆 45"/>
            <p:cNvSpPr>
              <a:spLocks noChangeArrowheads="1"/>
            </p:cNvSpPr>
            <p:nvPr/>
          </p:nvSpPr>
          <p:spPr bwMode="auto">
            <a:xfrm rot="18901788" flipV="1">
              <a:off x="800" y="731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grpSp>
        <p:nvGrpSpPr>
          <p:cNvPr id="7206" name="组合 7205"/>
          <p:cNvGrpSpPr/>
          <p:nvPr/>
        </p:nvGrpSpPr>
        <p:grpSpPr>
          <a:xfrm>
            <a:off x="2359025" y="2705100"/>
            <a:ext cx="2808288" cy="2735263"/>
            <a:chOff x="0" y="0"/>
            <a:chExt cx="1769" cy="1723"/>
          </a:xfrm>
        </p:grpSpPr>
        <p:grpSp>
          <p:nvGrpSpPr>
            <p:cNvPr id="33866" name="组合 7206"/>
            <p:cNvGrpSpPr/>
            <p:nvPr/>
          </p:nvGrpSpPr>
          <p:grpSpPr>
            <a:xfrm>
              <a:off x="0" y="0"/>
              <a:ext cx="1769" cy="1723"/>
              <a:chOff x="0" y="0"/>
              <a:chExt cx="1769" cy="1723"/>
            </a:xfrm>
          </p:grpSpPr>
          <p:sp>
            <p:nvSpPr>
              <p:cNvPr id="33880" name="直接连接符 7207"/>
              <p:cNvSpPr>
                <a:spLocks noChangeShapeType="1"/>
              </p:cNvSpPr>
              <p:nvPr/>
            </p:nvSpPr>
            <p:spPr bwMode="auto">
              <a:xfrm>
                <a:off x="0" y="817"/>
                <a:ext cx="176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81" name="直接连接符 7208"/>
              <p:cNvSpPr>
                <a:spLocks noChangeShapeType="1"/>
              </p:cNvSpPr>
              <p:nvPr/>
            </p:nvSpPr>
            <p:spPr bwMode="auto">
              <a:xfrm flipH="1">
                <a:off x="136" y="136"/>
                <a:ext cx="1406" cy="140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82" name="直接连接符 7209"/>
              <p:cNvSpPr>
                <a:spLocks noChangeShapeType="1"/>
              </p:cNvSpPr>
              <p:nvPr/>
            </p:nvSpPr>
            <p:spPr bwMode="auto">
              <a:xfrm flipH="1" flipV="1">
                <a:off x="861" y="0"/>
                <a:ext cx="0" cy="172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3867" name="椭圆 7210"/>
            <p:cNvSpPr>
              <a:spLocks noChangeArrowheads="1"/>
            </p:cNvSpPr>
            <p:nvPr/>
          </p:nvSpPr>
          <p:spPr bwMode="auto">
            <a:xfrm rot="18901788" flipV="1">
              <a:off x="810" y="347"/>
              <a:ext cx="631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grpSp>
          <p:nvGrpSpPr>
            <p:cNvPr id="33868" name="组合 7211"/>
            <p:cNvGrpSpPr/>
            <p:nvPr/>
          </p:nvGrpSpPr>
          <p:grpSpPr>
            <a:xfrm>
              <a:off x="635" y="45"/>
              <a:ext cx="453" cy="1497"/>
              <a:chOff x="0" y="0"/>
              <a:chExt cx="453" cy="1497"/>
            </a:xfrm>
          </p:grpSpPr>
          <p:sp>
            <p:nvSpPr>
              <p:cNvPr id="33876" name="直接连接符 7212"/>
              <p:cNvSpPr>
                <a:spLocks noChangeShapeType="1"/>
              </p:cNvSpPr>
              <p:nvPr/>
            </p:nvSpPr>
            <p:spPr bwMode="auto">
              <a:xfrm flipH="1" flipV="1">
                <a:off x="226" y="0"/>
                <a:ext cx="0" cy="14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77" name="椭圆 7213"/>
              <p:cNvSpPr>
                <a:spLocks noChangeArrowheads="1"/>
              </p:cNvSpPr>
              <p:nvPr/>
            </p:nvSpPr>
            <p:spPr bwMode="auto">
              <a:xfrm rot="16200000" flipV="1">
                <a:off x="-89" y="904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878" name="椭圆 7214"/>
              <p:cNvSpPr>
                <a:spLocks noChangeArrowheads="1"/>
              </p:cNvSpPr>
              <p:nvPr/>
            </p:nvSpPr>
            <p:spPr bwMode="auto">
              <a:xfrm rot="16200000" flipV="1">
                <a:off x="148" y="665"/>
                <a:ext cx="158" cy="185"/>
              </a:xfrm>
              <a:prstGeom prst="ellipse">
                <a:avLst/>
              </a:prstGeom>
              <a:gradFill rotWithShape="1">
                <a:gsLst>
                  <a:gs pos="0">
                    <a:srgbClr val="1A414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879" name="椭圆 7215"/>
              <p:cNvSpPr>
                <a:spLocks noChangeArrowheads="1"/>
              </p:cNvSpPr>
              <p:nvPr/>
            </p:nvSpPr>
            <p:spPr bwMode="auto">
              <a:xfrm rot="16200000" flipV="1">
                <a:off x="-89" y="179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</p:grpSp>
        <p:grpSp>
          <p:nvGrpSpPr>
            <p:cNvPr id="33869" name="组合 7216"/>
            <p:cNvGrpSpPr/>
            <p:nvPr/>
          </p:nvGrpSpPr>
          <p:grpSpPr>
            <a:xfrm rot="5400000">
              <a:off x="657" y="66"/>
              <a:ext cx="453" cy="1497"/>
              <a:chOff x="0" y="0"/>
              <a:chExt cx="453" cy="1497"/>
            </a:xfrm>
          </p:grpSpPr>
          <p:sp>
            <p:nvSpPr>
              <p:cNvPr id="33872" name="直接连接符 7217"/>
              <p:cNvSpPr>
                <a:spLocks noChangeShapeType="1"/>
              </p:cNvSpPr>
              <p:nvPr/>
            </p:nvSpPr>
            <p:spPr bwMode="auto">
              <a:xfrm flipH="1" flipV="1">
                <a:off x="226" y="0"/>
                <a:ext cx="0" cy="14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73" name="椭圆 7218"/>
              <p:cNvSpPr>
                <a:spLocks noChangeArrowheads="1"/>
              </p:cNvSpPr>
              <p:nvPr/>
            </p:nvSpPr>
            <p:spPr bwMode="auto">
              <a:xfrm rot="16200000" flipV="1">
                <a:off x="-89" y="904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874" name="椭圆 7219"/>
              <p:cNvSpPr>
                <a:spLocks noChangeArrowheads="1"/>
              </p:cNvSpPr>
              <p:nvPr/>
            </p:nvSpPr>
            <p:spPr bwMode="auto">
              <a:xfrm rot="16200000" flipV="1">
                <a:off x="148" y="665"/>
                <a:ext cx="158" cy="185"/>
              </a:xfrm>
              <a:prstGeom prst="ellipse">
                <a:avLst/>
              </a:prstGeom>
              <a:gradFill rotWithShape="1">
                <a:gsLst>
                  <a:gs pos="0">
                    <a:srgbClr val="1A414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875" name="椭圆 7220"/>
              <p:cNvSpPr>
                <a:spLocks noChangeArrowheads="1"/>
              </p:cNvSpPr>
              <p:nvPr/>
            </p:nvSpPr>
            <p:spPr bwMode="auto">
              <a:xfrm rot="16200000" flipV="1">
                <a:off x="-89" y="179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</p:grpSp>
        <p:sp>
          <p:nvSpPr>
            <p:cNvPr id="33870" name="椭圆 7221"/>
            <p:cNvSpPr>
              <a:spLocks noChangeArrowheads="1"/>
            </p:cNvSpPr>
            <p:nvPr/>
          </p:nvSpPr>
          <p:spPr bwMode="auto">
            <a:xfrm rot="18901788" flipV="1">
              <a:off x="298" y="859"/>
              <a:ext cx="631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71" name="椭圆 7222"/>
            <p:cNvSpPr>
              <a:spLocks noChangeArrowheads="1"/>
            </p:cNvSpPr>
            <p:nvPr/>
          </p:nvSpPr>
          <p:spPr bwMode="auto">
            <a:xfrm rot="18901788" flipV="1">
              <a:off x="800" y="731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grpSp>
        <p:nvGrpSpPr>
          <p:cNvPr id="7224" name="组合 7223"/>
          <p:cNvGrpSpPr/>
          <p:nvPr/>
        </p:nvGrpSpPr>
        <p:grpSpPr>
          <a:xfrm>
            <a:off x="3943350" y="2705100"/>
            <a:ext cx="2808288" cy="2735263"/>
            <a:chOff x="0" y="0"/>
            <a:chExt cx="1769" cy="1723"/>
          </a:xfrm>
        </p:grpSpPr>
        <p:grpSp>
          <p:nvGrpSpPr>
            <p:cNvPr id="33849" name="组合 7224"/>
            <p:cNvGrpSpPr/>
            <p:nvPr/>
          </p:nvGrpSpPr>
          <p:grpSpPr>
            <a:xfrm>
              <a:off x="0" y="0"/>
              <a:ext cx="1769" cy="1723"/>
              <a:chOff x="0" y="0"/>
              <a:chExt cx="1769" cy="1723"/>
            </a:xfrm>
          </p:grpSpPr>
          <p:sp>
            <p:nvSpPr>
              <p:cNvPr id="33863" name="直接连接符 7225"/>
              <p:cNvSpPr>
                <a:spLocks noChangeShapeType="1"/>
              </p:cNvSpPr>
              <p:nvPr/>
            </p:nvSpPr>
            <p:spPr bwMode="auto">
              <a:xfrm>
                <a:off x="0" y="817"/>
                <a:ext cx="176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64" name="直接连接符 7226"/>
              <p:cNvSpPr>
                <a:spLocks noChangeShapeType="1"/>
              </p:cNvSpPr>
              <p:nvPr/>
            </p:nvSpPr>
            <p:spPr bwMode="auto">
              <a:xfrm flipH="1">
                <a:off x="136" y="136"/>
                <a:ext cx="1406" cy="140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65" name="直接连接符 7227"/>
              <p:cNvSpPr>
                <a:spLocks noChangeShapeType="1"/>
              </p:cNvSpPr>
              <p:nvPr/>
            </p:nvSpPr>
            <p:spPr bwMode="auto">
              <a:xfrm flipH="1" flipV="1">
                <a:off x="861" y="0"/>
                <a:ext cx="0" cy="172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3850" name="椭圆 7228"/>
            <p:cNvSpPr>
              <a:spLocks noChangeArrowheads="1"/>
            </p:cNvSpPr>
            <p:nvPr/>
          </p:nvSpPr>
          <p:spPr bwMode="auto">
            <a:xfrm rot="18901788" flipV="1">
              <a:off x="810" y="347"/>
              <a:ext cx="631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grpSp>
          <p:nvGrpSpPr>
            <p:cNvPr id="33851" name="组合 7229"/>
            <p:cNvGrpSpPr/>
            <p:nvPr/>
          </p:nvGrpSpPr>
          <p:grpSpPr>
            <a:xfrm>
              <a:off x="635" y="45"/>
              <a:ext cx="453" cy="1497"/>
              <a:chOff x="0" y="0"/>
              <a:chExt cx="453" cy="1497"/>
            </a:xfrm>
          </p:grpSpPr>
          <p:sp>
            <p:nvSpPr>
              <p:cNvPr id="33859" name="直接连接符 7230"/>
              <p:cNvSpPr>
                <a:spLocks noChangeShapeType="1"/>
              </p:cNvSpPr>
              <p:nvPr/>
            </p:nvSpPr>
            <p:spPr bwMode="auto">
              <a:xfrm flipH="1" flipV="1">
                <a:off x="226" y="0"/>
                <a:ext cx="0" cy="14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60" name="椭圆 7231"/>
              <p:cNvSpPr>
                <a:spLocks noChangeArrowheads="1"/>
              </p:cNvSpPr>
              <p:nvPr/>
            </p:nvSpPr>
            <p:spPr bwMode="auto">
              <a:xfrm rot="16200000" flipV="1">
                <a:off x="-89" y="904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861" name="椭圆 7232"/>
              <p:cNvSpPr>
                <a:spLocks noChangeArrowheads="1"/>
              </p:cNvSpPr>
              <p:nvPr/>
            </p:nvSpPr>
            <p:spPr bwMode="auto">
              <a:xfrm rot="16200000" flipV="1">
                <a:off x="148" y="665"/>
                <a:ext cx="158" cy="185"/>
              </a:xfrm>
              <a:prstGeom prst="ellipse">
                <a:avLst/>
              </a:prstGeom>
              <a:gradFill rotWithShape="1">
                <a:gsLst>
                  <a:gs pos="0">
                    <a:srgbClr val="1A414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862" name="椭圆 7233"/>
              <p:cNvSpPr>
                <a:spLocks noChangeArrowheads="1"/>
              </p:cNvSpPr>
              <p:nvPr/>
            </p:nvSpPr>
            <p:spPr bwMode="auto">
              <a:xfrm rot="16200000" flipV="1">
                <a:off x="-89" y="179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</p:grpSp>
        <p:grpSp>
          <p:nvGrpSpPr>
            <p:cNvPr id="33852" name="组合 7234"/>
            <p:cNvGrpSpPr/>
            <p:nvPr/>
          </p:nvGrpSpPr>
          <p:grpSpPr>
            <a:xfrm rot="5400000">
              <a:off x="657" y="66"/>
              <a:ext cx="453" cy="1497"/>
              <a:chOff x="0" y="0"/>
              <a:chExt cx="453" cy="1497"/>
            </a:xfrm>
          </p:grpSpPr>
          <p:sp>
            <p:nvSpPr>
              <p:cNvPr id="33855" name="直接连接符 7235"/>
              <p:cNvSpPr>
                <a:spLocks noChangeShapeType="1"/>
              </p:cNvSpPr>
              <p:nvPr/>
            </p:nvSpPr>
            <p:spPr bwMode="auto">
              <a:xfrm flipH="1" flipV="1">
                <a:off x="226" y="0"/>
                <a:ext cx="0" cy="14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56" name="椭圆 7236"/>
              <p:cNvSpPr>
                <a:spLocks noChangeArrowheads="1"/>
              </p:cNvSpPr>
              <p:nvPr/>
            </p:nvSpPr>
            <p:spPr bwMode="auto">
              <a:xfrm rot="16200000" flipV="1">
                <a:off x="-89" y="904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857" name="椭圆 7237"/>
              <p:cNvSpPr>
                <a:spLocks noChangeArrowheads="1"/>
              </p:cNvSpPr>
              <p:nvPr/>
            </p:nvSpPr>
            <p:spPr bwMode="auto">
              <a:xfrm rot="16200000" flipV="1">
                <a:off x="148" y="665"/>
                <a:ext cx="158" cy="185"/>
              </a:xfrm>
              <a:prstGeom prst="ellipse">
                <a:avLst/>
              </a:prstGeom>
              <a:gradFill rotWithShape="1">
                <a:gsLst>
                  <a:gs pos="0">
                    <a:srgbClr val="1A414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33858" name="椭圆 7238"/>
              <p:cNvSpPr>
                <a:spLocks noChangeArrowheads="1"/>
              </p:cNvSpPr>
              <p:nvPr/>
            </p:nvSpPr>
            <p:spPr bwMode="auto">
              <a:xfrm rot="16200000" flipV="1">
                <a:off x="-89" y="179"/>
                <a:ext cx="631" cy="453"/>
              </a:xfrm>
              <a:prstGeom prst="ellipse">
                <a:avLst/>
              </a:prstGeom>
              <a:gradFill rotWithShape="1">
                <a:gsLst>
                  <a:gs pos="0">
                    <a:srgbClr val="66FFFF"/>
                  </a:gs>
                  <a:gs pos="100000">
                    <a:srgbClr val="2F767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</p:grpSp>
        <p:sp>
          <p:nvSpPr>
            <p:cNvPr id="33853" name="椭圆 7239"/>
            <p:cNvSpPr>
              <a:spLocks noChangeArrowheads="1"/>
            </p:cNvSpPr>
            <p:nvPr/>
          </p:nvSpPr>
          <p:spPr bwMode="auto">
            <a:xfrm rot="18901788" flipV="1">
              <a:off x="298" y="859"/>
              <a:ext cx="631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54" name="椭圆 7240"/>
            <p:cNvSpPr>
              <a:spLocks noChangeArrowheads="1"/>
            </p:cNvSpPr>
            <p:nvPr/>
          </p:nvSpPr>
          <p:spPr bwMode="auto">
            <a:xfrm rot="18901788" flipV="1">
              <a:off x="800" y="731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grpSp>
        <p:nvGrpSpPr>
          <p:cNvPr id="7243" name="组合 7242"/>
          <p:cNvGrpSpPr/>
          <p:nvPr/>
        </p:nvGrpSpPr>
        <p:grpSpPr>
          <a:xfrm>
            <a:off x="3151188" y="2705100"/>
            <a:ext cx="2952750" cy="2735263"/>
            <a:chOff x="0" y="0"/>
            <a:chExt cx="1860" cy="1723"/>
          </a:xfrm>
        </p:grpSpPr>
        <p:sp>
          <p:nvSpPr>
            <p:cNvPr id="33825" name="直接连接符 7243"/>
            <p:cNvSpPr>
              <a:spLocks noChangeShapeType="1"/>
            </p:cNvSpPr>
            <p:nvPr/>
          </p:nvSpPr>
          <p:spPr bwMode="auto">
            <a:xfrm>
              <a:off x="0" y="817"/>
              <a:ext cx="18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26" name="直接连接符 7244"/>
            <p:cNvSpPr>
              <a:spLocks noChangeShapeType="1"/>
            </p:cNvSpPr>
            <p:nvPr/>
          </p:nvSpPr>
          <p:spPr bwMode="auto">
            <a:xfrm flipH="1">
              <a:off x="0" y="136"/>
              <a:ext cx="1406" cy="14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27" name="直接连接符 7245"/>
            <p:cNvSpPr>
              <a:spLocks noChangeShapeType="1"/>
            </p:cNvSpPr>
            <p:nvPr/>
          </p:nvSpPr>
          <p:spPr bwMode="auto">
            <a:xfrm flipH="1" flipV="1">
              <a:off x="725" y="0"/>
              <a:ext cx="0" cy="17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28" name="椭圆 7246"/>
            <p:cNvSpPr>
              <a:spLocks noChangeArrowheads="1"/>
            </p:cNvSpPr>
            <p:nvPr/>
          </p:nvSpPr>
          <p:spPr bwMode="auto">
            <a:xfrm rot="18901788" flipV="1">
              <a:off x="674" y="347"/>
              <a:ext cx="631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29" name="直接连接符 7247"/>
            <p:cNvSpPr>
              <a:spLocks noChangeShapeType="1"/>
            </p:cNvSpPr>
            <p:nvPr/>
          </p:nvSpPr>
          <p:spPr bwMode="auto">
            <a:xfrm flipH="1" flipV="1">
              <a:off x="725" y="45"/>
              <a:ext cx="0" cy="14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30" name="椭圆 7248"/>
            <p:cNvSpPr>
              <a:spLocks noChangeArrowheads="1"/>
            </p:cNvSpPr>
            <p:nvPr/>
          </p:nvSpPr>
          <p:spPr bwMode="auto">
            <a:xfrm rot="16200000" flipV="1">
              <a:off x="409" y="949"/>
              <a:ext cx="631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31" name="椭圆 7249"/>
            <p:cNvSpPr>
              <a:spLocks noChangeArrowheads="1"/>
            </p:cNvSpPr>
            <p:nvPr/>
          </p:nvSpPr>
          <p:spPr bwMode="auto">
            <a:xfrm rot="16200000" flipV="1">
              <a:off x="647" y="710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32" name="椭圆 7250"/>
            <p:cNvSpPr>
              <a:spLocks noChangeArrowheads="1"/>
            </p:cNvSpPr>
            <p:nvPr/>
          </p:nvSpPr>
          <p:spPr bwMode="auto">
            <a:xfrm flipV="1">
              <a:off x="660" y="725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33" name="椭圆 7251"/>
            <p:cNvSpPr>
              <a:spLocks noChangeArrowheads="1"/>
            </p:cNvSpPr>
            <p:nvPr/>
          </p:nvSpPr>
          <p:spPr bwMode="auto">
            <a:xfrm rot="18901788" flipV="1">
              <a:off x="664" y="731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34" name="直接连接符 7252"/>
            <p:cNvSpPr>
              <a:spLocks noChangeShapeType="1"/>
            </p:cNvSpPr>
            <p:nvPr/>
          </p:nvSpPr>
          <p:spPr bwMode="auto">
            <a:xfrm flipH="1">
              <a:off x="409" y="136"/>
              <a:ext cx="1406" cy="14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35" name="直接连接符 7253"/>
            <p:cNvSpPr>
              <a:spLocks noChangeShapeType="1"/>
            </p:cNvSpPr>
            <p:nvPr/>
          </p:nvSpPr>
          <p:spPr bwMode="auto">
            <a:xfrm flipH="1" flipV="1">
              <a:off x="1134" y="0"/>
              <a:ext cx="0" cy="17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36" name="椭圆 7254"/>
            <p:cNvSpPr>
              <a:spLocks noChangeArrowheads="1"/>
            </p:cNvSpPr>
            <p:nvPr/>
          </p:nvSpPr>
          <p:spPr bwMode="auto">
            <a:xfrm rot="18901788" flipV="1">
              <a:off x="1083" y="347"/>
              <a:ext cx="631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37" name="直接连接符 7255"/>
            <p:cNvSpPr>
              <a:spLocks noChangeShapeType="1"/>
            </p:cNvSpPr>
            <p:nvPr/>
          </p:nvSpPr>
          <p:spPr bwMode="auto">
            <a:xfrm flipH="1" flipV="1">
              <a:off x="1134" y="45"/>
              <a:ext cx="0" cy="14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38" name="椭圆 7256"/>
            <p:cNvSpPr>
              <a:spLocks noChangeArrowheads="1"/>
            </p:cNvSpPr>
            <p:nvPr/>
          </p:nvSpPr>
          <p:spPr bwMode="auto">
            <a:xfrm rot="16200000" flipV="1">
              <a:off x="818" y="949"/>
              <a:ext cx="631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39" name="椭圆 7257"/>
            <p:cNvSpPr>
              <a:spLocks noChangeArrowheads="1"/>
            </p:cNvSpPr>
            <p:nvPr/>
          </p:nvSpPr>
          <p:spPr bwMode="auto">
            <a:xfrm rot="16200000" flipV="1">
              <a:off x="1056" y="710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40" name="椭圆 7258"/>
            <p:cNvSpPr>
              <a:spLocks noChangeArrowheads="1"/>
            </p:cNvSpPr>
            <p:nvPr/>
          </p:nvSpPr>
          <p:spPr bwMode="auto">
            <a:xfrm flipV="1">
              <a:off x="1069" y="725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41" name="椭圆 7259"/>
            <p:cNvSpPr>
              <a:spLocks noChangeArrowheads="1"/>
            </p:cNvSpPr>
            <p:nvPr/>
          </p:nvSpPr>
          <p:spPr bwMode="auto">
            <a:xfrm rot="18901788" flipV="1">
              <a:off x="1073" y="731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7261" name="椭圆 7260"/>
            <p:cNvSpPr/>
            <p:nvPr/>
          </p:nvSpPr>
          <p:spPr>
            <a:xfrm flipV="1">
              <a:off x="454" y="590"/>
              <a:ext cx="907" cy="45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7262" name="椭圆 7261"/>
            <p:cNvSpPr/>
            <p:nvPr/>
          </p:nvSpPr>
          <p:spPr>
            <a:xfrm flipV="1">
              <a:off x="1316" y="714"/>
              <a:ext cx="272" cy="205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7263" name="椭圆 7262"/>
            <p:cNvSpPr/>
            <p:nvPr/>
          </p:nvSpPr>
          <p:spPr>
            <a:xfrm flipV="1">
              <a:off x="227" y="714"/>
              <a:ext cx="272" cy="205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33845" name="椭圆 7263"/>
            <p:cNvSpPr>
              <a:spLocks noChangeArrowheads="1"/>
            </p:cNvSpPr>
            <p:nvPr/>
          </p:nvSpPr>
          <p:spPr bwMode="auto">
            <a:xfrm rot="18901788" flipV="1">
              <a:off x="535" y="842"/>
              <a:ext cx="688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46" name="椭圆 7264"/>
            <p:cNvSpPr>
              <a:spLocks noChangeArrowheads="1"/>
            </p:cNvSpPr>
            <p:nvPr/>
          </p:nvSpPr>
          <p:spPr bwMode="auto">
            <a:xfrm rot="18901788" flipV="1">
              <a:off x="126" y="840"/>
              <a:ext cx="689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47" name="椭圆 7265"/>
            <p:cNvSpPr>
              <a:spLocks noChangeArrowheads="1"/>
            </p:cNvSpPr>
            <p:nvPr/>
          </p:nvSpPr>
          <p:spPr bwMode="auto">
            <a:xfrm rot="16200000" flipV="1">
              <a:off x="793" y="249"/>
              <a:ext cx="681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48" name="椭圆 7266"/>
            <p:cNvSpPr>
              <a:spLocks noChangeArrowheads="1"/>
            </p:cNvSpPr>
            <p:nvPr/>
          </p:nvSpPr>
          <p:spPr bwMode="auto">
            <a:xfrm rot="16200000" flipV="1">
              <a:off x="384" y="249"/>
              <a:ext cx="681" cy="453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3278188" y="2832100"/>
            <a:ext cx="2952750" cy="2735263"/>
            <a:chOff x="0" y="0"/>
            <a:chExt cx="1860" cy="1723"/>
          </a:xfrm>
        </p:grpSpPr>
        <p:sp>
          <p:nvSpPr>
            <p:cNvPr id="33803" name="直接连接符 47"/>
            <p:cNvSpPr>
              <a:spLocks noChangeShapeType="1"/>
            </p:cNvSpPr>
            <p:nvPr/>
          </p:nvSpPr>
          <p:spPr bwMode="auto">
            <a:xfrm flipH="1">
              <a:off x="1179" y="181"/>
              <a:ext cx="590" cy="5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04" name="椭圆 48"/>
            <p:cNvSpPr>
              <a:spLocks noChangeArrowheads="1"/>
            </p:cNvSpPr>
            <p:nvPr/>
          </p:nvSpPr>
          <p:spPr bwMode="auto">
            <a:xfrm rot="16200000" flipV="1">
              <a:off x="1019" y="66"/>
              <a:ext cx="363" cy="862"/>
            </a:xfrm>
            <a:prstGeom prst="ellipse">
              <a:avLst/>
            </a:prstGeom>
            <a:gradFill rotWithShape="1">
              <a:gsLst>
                <a:gs pos="0">
                  <a:srgbClr val="F1ADE9"/>
                </a:gs>
                <a:gs pos="100000">
                  <a:srgbClr val="70506C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05" name="直接连接符 49"/>
            <p:cNvSpPr>
              <a:spLocks noChangeShapeType="1"/>
            </p:cNvSpPr>
            <p:nvPr/>
          </p:nvSpPr>
          <p:spPr bwMode="auto">
            <a:xfrm>
              <a:off x="0" y="817"/>
              <a:ext cx="18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06" name="直接连接符 50"/>
            <p:cNvSpPr>
              <a:spLocks noChangeShapeType="1"/>
            </p:cNvSpPr>
            <p:nvPr/>
          </p:nvSpPr>
          <p:spPr bwMode="auto">
            <a:xfrm flipH="1">
              <a:off x="771" y="136"/>
              <a:ext cx="635" cy="6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07" name="直接连接符 51"/>
            <p:cNvSpPr>
              <a:spLocks noChangeShapeType="1"/>
            </p:cNvSpPr>
            <p:nvPr/>
          </p:nvSpPr>
          <p:spPr bwMode="auto">
            <a:xfrm flipH="1" flipV="1">
              <a:off x="725" y="0"/>
              <a:ext cx="0" cy="17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08" name="直接连接符 52"/>
            <p:cNvSpPr>
              <a:spLocks noChangeShapeType="1"/>
            </p:cNvSpPr>
            <p:nvPr/>
          </p:nvSpPr>
          <p:spPr bwMode="auto">
            <a:xfrm flipH="1" flipV="1">
              <a:off x="725" y="45"/>
              <a:ext cx="0" cy="14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09" name="椭圆 53"/>
            <p:cNvSpPr>
              <a:spLocks noChangeArrowheads="1"/>
            </p:cNvSpPr>
            <p:nvPr/>
          </p:nvSpPr>
          <p:spPr bwMode="auto">
            <a:xfrm rot="16200000" flipV="1">
              <a:off x="647" y="710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10" name="椭圆 54"/>
            <p:cNvSpPr>
              <a:spLocks noChangeArrowheads="1"/>
            </p:cNvSpPr>
            <p:nvPr/>
          </p:nvSpPr>
          <p:spPr bwMode="auto">
            <a:xfrm flipV="1">
              <a:off x="660" y="725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11" name="椭圆 55"/>
            <p:cNvSpPr>
              <a:spLocks noChangeArrowheads="1"/>
            </p:cNvSpPr>
            <p:nvPr/>
          </p:nvSpPr>
          <p:spPr bwMode="auto">
            <a:xfrm rot="18901788" flipV="1">
              <a:off x="664" y="731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12" name="直接连接符 56"/>
            <p:cNvSpPr>
              <a:spLocks noChangeShapeType="1"/>
            </p:cNvSpPr>
            <p:nvPr/>
          </p:nvSpPr>
          <p:spPr bwMode="auto">
            <a:xfrm flipH="1" flipV="1">
              <a:off x="1134" y="0"/>
              <a:ext cx="0" cy="17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13" name="直接连接符 57"/>
            <p:cNvSpPr>
              <a:spLocks noChangeShapeType="1"/>
            </p:cNvSpPr>
            <p:nvPr/>
          </p:nvSpPr>
          <p:spPr bwMode="auto">
            <a:xfrm flipH="1" flipV="1">
              <a:off x="1134" y="45"/>
              <a:ext cx="0" cy="14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14" name="椭圆 58"/>
            <p:cNvSpPr>
              <a:spLocks noChangeArrowheads="1"/>
            </p:cNvSpPr>
            <p:nvPr/>
          </p:nvSpPr>
          <p:spPr bwMode="auto">
            <a:xfrm rot="16200000" flipV="1">
              <a:off x="1056" y="710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15" name="椭圆 59"/>
            <p:cNvSpPr>
              <a:spLocks noChangeArrowheads="1"/>
            </p:cNvSpPr>
            <p:nvPr/>
          </p:nvSpPr>
          <p:spPr bwMode="auto">
            <a:xfrm flipV="1">
              <a:off x="1069" y="725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16" name="椭圆 60"/>
            <p:cNvSpPr>
              <a:spLocks noChangeArrowheads="1"/>
            </p:cNvSpPr>
            <p:nvPr/>
          </p:nvSpPr>
          <p:spPr bwMode="auto">
            <a:xfrm rot="18901788" flipV="1">
              <a:off x="1073" y="731"/>
              <a:ext cx="158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 flipV="1">
              <a:off x="454" y="590"/>
              <a:ext cx="907" cy="45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 flipV="1">
              <a:off x="1316" y="714"/>
              <a:ext cx="272" cy="205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 flipV="1">
              <a:off x="227" y="714"/>
              <a:ext cx="272" cy="205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33820" name="椭圆 64"/>
            <p:cNvSpPr>
              <a:spLocks noChangeArrowheads="1"/>
            </p:cNvSpPr>
            <p:nvPr/>
          </p:nvSpPr>
          <p:spPr bwMode="auto">
            <a:xfrm rot="16200000" flipV="1">
              <a:off x="747" y="746"/>
              <a:ext cx="363" cy="862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21" name="椭圆 65"/>
            <p:cNvSpPr>
              <a:spLocks noChangeArrowheads="1"/>
            </p:cNvSpPr>
            <p:nvPr/>
          </p:nvSpPr>
          <p:spPr bwMode="auto">
            <a:xfrm rot="16200000" flipV="1">
              <a:off x="429" y="656"/>
              <a:ext cx="363" cy="862"/>
            </a:xfrm>
            <a:prstGeom prst="ellipse">
              <a:avLst/>
            </a:prstGeom>
            <a:gradFill rotWithShape="1">
              <a:gsLst>
                <a:gs pos="0">
                  <a:srgbClr val="F1ADE9"/>
                </a:gs>
                <a:gs pos="100000">
                  <a:srgbClr val="70506C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22" name="直接连接符 66"/>
            <p:cNvSpPr>
              <a:spLocks noChangeShapeType="1"/>
            </p:cNvSpPr>
            <p:nvPr/>
          </p:nvSpPr>
          <p:spPr bwMode="auto">
            <a:xfrm flipH="1">
              <a:off x="408" y="1180"/>
              <a:ext cx="363" cy="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23" name="椭圆 67"/>
            <p:cNvSpPr>
              <a:spLocks noChangeArrowheads="1"/>
            </p:cNvSpPr>
            <p:nvPr/>
          </p:nvSpPr>
          <p:spPr bwMode="auto">
            <a:xfrm rot="16200000" flipV="1">
              <a:off x="747" y="21"/>
              <a:ext cx="363" cy="862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33824" name="直接连接符 68"/>
            <p:cNvSpPr>
              <a:spLocks noChangeShapeType="1"/>
            </p:cNvSpPr>
            <p:nvPr/>
          </p:nvSpPr>
          <p:spPr bwMode="auto">
            <a:xfrm flipH="1">
              <a:off x="45" y="1134"/>
              <a:ext cx="363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1.11111E-06 L 0.2559 1.11111E-06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1.11111E-06 L -0.2441 1.11111E-06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06 1.11111E-06 L 0.05712 1.11111E-06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06 1.11111E-06 L -0.04532 1.11111E-06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7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30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3000"/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3000"/>
                                        <p:tgtEl>
                                          <p:spTgt spid="7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组合 4"/>
          <p:cNvGrpSpPr/>
          <p:nvPr/>
        </p:nvGrpSpPr>
        <p:grpSpPr>
          <a:xfrm>
            <a:off x="215900" y="768350"/>
            <a:ext cx="8712200" cy="460375"/>
            <a:chOff x="315" y="1525"/>
            <a:chExt cx="13718" cy="724"/>
          </a:xfrm>
        </p:grpSpPr>
        <p:sp>
          <p:nvSpPr>
            <p:cNvPr id="6" name="文本框 5"/>
            <p:cNvSpPr txBox="1"/>
            <p:nvPr/>
          </p:nvSpPr>
          <p:spPr>
            <a:xfrm>
              <a:off x="1372" y="1525"/>
              <a:ext cx="6079" cy="72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rPr>
                <a:t>分组讨论</a:t>
              </a:r>
              <a:endPara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3637" y="1762"/>
              <a:ext cx="160" cy="2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210" y="1762"/>
              <a:ext cx="162" cy="2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cxnSp>
          <p:nvCxnSpPr>
            <p:cNvPr id="12" name="直接连接符 11"/>
            <p:cNvCxnSpPr>
              <a:stCxn id="7" idx="3"/>
            </p:cNvCxnSpPr>
            <p:nvPr/>
          </p:nvCxnSpPr>
          <p:spPr>
            <a:xfrm flipV="1">
              <a:off x="3797" y="1822"/>
              <a:ext cx="10236" cy="65"/>
            </a:xfrm>
            <a:prstGeom prst="line">
              <a:avLst/>
            </a:prstGeom>
            <a:ln w="28575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315" y="1909"/>
              <a:ext cx="845" cy="0"/>
            </a:xfrm>
            <a:prstGeom prst="line">
              <a:avLst/>
            </a:prstGeom>
            <a:ln w="28575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843" name="组合 112641"/>
          <p:cNvGrpSpPr/>
          <p:nvPr/>
        </p:nvGrpSpPr>
        <p:grpSpPr>
          <a:xfrm>
            <a:off x="238125" y="1531938"/>
            <a:ext cx="8915400" cy="3929062"/>
            <a:chOff x="611" y="2341"/>
            <a:chExt cx="4717" cy="1622"/>
          </a:xfrm>
        </p:grpSpPr>
        <p:grpSp>
          <p:nvGrpSpPr>
            <p:cNvPr id="35844" name="组合 112642"/>
            <p:cNvGrpSpPr/>
            <p:nvPr/>
          </p:nvGrpSpPr>
          <p:grpSpPr>
            <a:xfrm>
              <a:off x="611" y="2341"/>
              <a:ext cx="2574" cy="1622"/>
              <a:chOff x="2474" y="7934"/>
              <a:chExt cx="3910" cy="2521"/>
            </a:xfrm>
          </p:grpSpPr>
          <p:sp>
            <p:nvSpPr>
              <p:cNvPr id="35874" name="文本框 112643"/>
              <p:cNvSpPr txBox="1">
                <a:spLocks noChangeArrowheads="1"/>
              </p:cNvSpPr>
              <p:nvPr/>
            </p:nvSpPr>
            <p:spPr bwMode="auto">
              <a:xfrm>
                <a:off x="5114" y="8046"/>
                <a:ext cx="310" cy="29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n-US" altLang="zh-CN" sz="4000" i="1">
                    <a:latin typeface="Times New Roman" panose="02020603050405020304" charset="0"/>
                  </a:rPr>
                  <a:t>z</a:t>
                </a:r>
                <a:endParaRPr lang="en-US" altLang="zh-CN" sz="4000" i="1">
                  <a:ea typeface="华文中宋" panose="02010600040101010101" pitchFamily="2" charset="-122"/>
                </a:endParaRPr>
              </a:p>
            </p:txBody>
          </p:sp>
          <p:sp>
            <p:nvSpPr>
              <p:cNvPr id="35875" name="文本框 112644"/>
              <p:cNvSpPr txBox="1">
                <a:spLocks noChangeArrowheads="1"/>
              </p:cNvSpPr>
              <p:nvPr/>
            </p:nvSpPr>
            <p:spPr bwMode="auto">
              <a:xfrm>
                <a:off x="3734" y="8046"/>
                <a:ext cx="310" cy="29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n-US" altLang="zh-CN" sz="4000" i="1">
                    <a:latin typeface="Times New Roman" panose="02020603050405020304" charset="0"/>
                  </a:rPr>
                  <a:t>z</a:t>
                </a:r>
                <a:endParaRPr lang="en-US" altLang="zh-CN" sz="4000" i="1">
                  <a:ea typeface="华文中宋" panose="02010600040101010101" pitchFamily="2" charset="-122"/>
                </a:endParaRPr>
              </a:p>
            </p:txBody>
          </p:sp>
          <p:sp>
            <p:nvSpPr>
              <p:cNvPr id="35876" name="文本框 112645"/>
              <p:cNvSpPr txBox="1">
                <a:spLocks noChangeArrowheads="1"/>
              </p:cNvSpPr>
              <p:nvPr/>
            </p:nvSpPr>
            <p:spPr bwMode="auto">
              <a:xfrm>
                <a:off x="5851" y="8480"/>
                <a:ext cx="310" cy="29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n-US" altLang="zh-CN" sz="4000" i="1">
                    <a:latin typeface="Times New Roman" panose="02020603050405020304" charset="0"/>
                  </a:rPr>
                  <a:t>y</a:t>
                </a:r>
                <a:endParaRPr lang="en-US" altLang="zh-CN" sz="4000" i="1">
                  <a:ea typeface="华文中宋" panose="02010600040101010101" pitchFamily="2" charset="-122"/>
                </a:endParaRPr>
              </a:p>
            </p:txBody>
          </p:sp>
          <p:sp>
            <p:nvSpPr>
              <p:cNvPr id="35877" name="文本框 112646"/>
              <p:cNvSpPr txBox="1">
                <a:spLocks noChangeArrowheads="1"/>
              </p:cNvSpPr>
              <p:nvPr/>
            </p:nvSpPr>
            <p:spPr bwMode="auto">
              <a:xfrm>
                <a:off x="4444" y="8480"/>
                <a:ext cx="310" cy="29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n-US" altLang="zh-CN" sz="4000" i="1">
                    <a:latin typeface="Times New Roman" panose="02020603050405020304" charset="0"/>
                  </a:rPr>
                  <a:t>y</a:t>
                </a:r>
                <a:endParaRPr lang="en-US" altLang="zh-CN" sz="4000" i="1">
                  <a:ea typeface="华文中宋" panose="02010600040101010101" pitchFamily="2" charset="-122"/>
                </a:endParaRPr>
              </a:p>
            </p:txBody>
          </p:sp>
          <p:sp>
            <p:nvSpPr>
              <p:cNvPr id="35878" name="文本框 112647"/>
              <p:cNvSpPr txBox="1">
                <a:spLocks noChangeArrowheads="1"/>
              </p:cNvSpPr>
              <p:nvPr/>
            </p:nvSpPr>
            <p:spPr bwMode="auto">
              <a:xfrm>
                <a:off x="5934" y="9335"/>
                <a:ext cx="310" cy="29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n-US" altLang="zh-CN" sz="4000" i="1">
                    <a:latin typeface="Times New Roman" panose="02020603050405020304" charset="0"/>
                  </a:rPr>
                  <a:t>x</a:t>
                </a:r>
                <a:endParaRPr lang="en-US" altLang="zh-CN" sz="4000" i="1">
                  <a:ea typeface="华文中宋" panose="02010600040101010101" pitchFamily="2" charset="-122"/>
                </a:endParaRPr>
              </a:p>
            </p:txBody>
          </p:sp>
          <p:grpSp>
            <p:nvGrpSpPr>
              <p:cNvPr id="35879" name="组合 112648"/>
              <p:cNvGrpSpPr/>
              <p:nvPr/>
            </p:nvGrpSpPr>
            <p:grpSpPr>
              <a:xfrm>
                <a:off x="2474" y="7934"/>
                <a:ext cx="3910" cy="2521"/>
                <a:chOff x="3664" y="8142"/>
                <a:chExt cx="3910" cy="2521"/>
              </a:xfrm>
            </p:grpSpPr>
            <p:grpSp>
              <p:nvGrpSpPr>
                <p:cNvPr id="35880" name="组合 112649"/>
                <p:cNvGrpSpPr/>
                <p:nvPr/>
              </p:nvGrpSpPr>
              <p:grpSpPr>
                <a:xfrm>
                  <a:off x="3914" y="8654"/>
                  <a:ext cx="3127" cy="1641"/>
                  <a:chOff x="3914" y="8654"/>
                  <a:chExt cx="3127" cy="1641"/>
                </a:xfrm>
              </p:grpSpPr>
              <p:grpSp>
                <p:nvGrpSpPr>
                  <p:cNvPr id="35891" name="组合 112650"/>
                  <p:cNvGrpSpPr/>
                  <p:nvPr/>
                </p:nvGrpSpPr>
                <p:grpSpPr>
                  <a:xfrm>
                    <a:off x="4000" y="8654"/>
                    <a:ext cx="3041" cy="1641"/>
                    <a:chOff x="6207" y="8743"/>
                    <a:chExt cx="3041" cy="1641"/>
                  </a:xfrm>
                </p:grpSpPr>
                <p:grpSp>
                  <p:nvGrpSpPr>
                    <p:cNvPr id="35893" name="组合 112651"/>
                    <p:cNvGrpSpPr/>
                    <p:nvPr/>
                  </p:nvGrpSpPr>
                  <p:grpSpPr>
                    <a:xfrm>
                      <a:off x="6207" y="8743"/>
                      <a:ext cx="3041" cy="1641"/>
                      <a:chOff x="3850" y="8933"/>
                      <a:chExt cx="3041" cy="1641"/>
                    </a:xfrm>
                  </p:grpSpPr>
                  <p:grpSp>
                    <p:nvGrpSpPr>
                      <p:cNvPr id="35895" name="组合 112652"/>
                      <p:cNvGrpSpPr/>
                      <p:nvPr/>
                    </p:nvGrpSpPr>
                    <p:grpSpPr>
                      <a:xfrm>
                        <a:off x="3850" y="8933"/>
                        <a:ext cx="3041" cy="1641"/>
                        <a:chOff x="3850" y="8933"/>
                        <a:chExt cx="3041" cy="1641"/>
                      </a:xfrm>
                    </p:grpSpPr>
                    <p:sp>
                      <p:nvSpPr>
                        <p:cNvPr id="35900" name="任意多边形 112653"/>
                        <p:cNvSpPr/>
                        <p:nvPr/>
                      </p:nvSpPr>
                      <p:spPr bwMode="auto">
                        <a:xfrm rot="-2399125">
                          <a:off x="4610" y="9262"/>
                          <a:ext cx="817" cy="400"/>
                        </a:xfrm>
                        <a:custGeom>
                          <a:avLst/>
                          <a:gdLst>
                            <a:gd name="T0" fmla="*/ 8 w 799"/>
                            <a:gd name="T1" fmla="*/ 200 h 520"/>
                            <a:gd name="T2" fmla="*/ 235 w 799"/>
                            <a:gd name="T3" fmla="*/ 77 h 520"/>
                            <a:gd name="T4" fmla="*/ 614 w 799"/>
                            <a:gd name="T5" fmla="*/ 21 h 520"/>
                            <a:gd name="T6" fmla="*/ 808 w 799"/>
                            <a:gd name="T7" fmla="*/ 200 h 520"/>
                            <a:gd name="T8" fmla="*/ 555 w 799"/>
                            <a:gd name="T9" fmla="*/ 379 h 520"/>
                            <a:gd name="T10" fmla="*/ 187 w 799"/>
                            <a:gd name="T11" fmla="*/ 323 h 520"/>
                            <a:gd name="T12" fmla="*/ 8 w 799"/>
                            <a:gd name="T13" fmla="*/ 200 h 52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799"/>
                            <a:gd name="T22" fmla="*/ 0 h 520"/>
                            <a:gd name="T23" fmla="*/ 799 w 799"/>
                            <a:gd name="T24" fmla="*/ 520 h 520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799" h="520">
                              <a:moveTo>
                                <a:pt x="8" y="260"/>
                              </a:moveTo>
                              <a:cubicBezTo>
                                <a:pt x="16" y="207"/>
                                <a:pt x="131" y="139"/>
                                <a:pt x="230" y="100"/>
                              </a:cubicBezTo>
                              <a:cubicBezTo>
                                <a:pt x="329" y="61"/>
                                <a:pt x="507" y="0"/>
                                <a:pt x="600" y="27"/>
                              </a:cubicBezTo>
                              <a:cubicBezTo>
                                <a:pt x="693" y="54"/>
                                <a:pt x="799" y="182"/>
                                <a:pt x="790" y="260"/>
                              </a:cubicBezTo>
                              <a:cubicBezTo>
                                <a:pt x="781" y="338"/>
                                <a:pt x="644" y="466"/>
                                <a:pt x="543" y="493"/>
                              </a:cubicBezTo>
                              <a:cubicBezTo>
                                <a:pt x="442" y="520"/>
                                <a:pt x="272" y="459"/>
                                <a:pt x="183" y="420"/>
                              </a:cubicBezTo>
                              <a:cubicBezTo>
                                <a:pt x="94" y="381"/>
                                <a:pt x="0" y="313"/>
                                <a:pt x="8" y="260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0000FF"/>
                        </a:solidFill>
                        <a:ln w="25400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901" name="任意多边形 112654"/>
                        <p:cNvSpPr/>
                        <p:nvPr/>
                      </p:nvSpPr>
                      <p:spPr bwMode="auto">
                        <a:xfrm rot="-2399125">
                          <a:off x="5974" y="9262"/>
                          <a:ext cx="817" cy="400"/>
                        </a:xfrm>
                        <a:custGeom>
                          <a:avLst/>
                          <a:gdLst>
                            <a:gd name="T0" fmla="*/ 8 w 799"/>
                            <a:gd name="T1" fmla="*/ 200 h 520"/>
                            <a:gd name="T2" fmla="*/ 235 w 799"/>
                            <a:gd name="T3" fmla="*/ 77 h 520"/>
                            <a:gd name="T4" fmla="*/ 614 w 799"/>
                            <a:gd name="T5" fmla="*/ 21 h 520"/>
                            <a:gd name="T6" fmla="*/ 808 w 799"/>
                            <a:gd name="T7" fmla="*/ 200 h 520"/>
                            <a:gd name="T8" fmla="*/ 555 w 799"/>
                            <a:gd name="T9" fmla="*/ 379 h 520"/>
                            <a:gd name="T10" fmla="*/ 187 w 799"/>
                            <a:gd name="T11" fmla="*/ 323 h 520"/>
                            <a:gd name="T12" fmla="*/ 8 w 799"/>
                            <a:gd name="T13" fmla="*/ 200 h 52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799"/>
                            <a:gd name="T22" fmla="*/ 0 h 520"/>
                            <a:gd name="T23" fmla="*/ 799 w 799"/>
                            <a:gd name="T24" fmla="*/ 520 h 520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799" h="520">
                              <a:moveTo>
                                <a:pt x="8" y="260"/>
                              </a:moveTo>
                              <a:cubicBezTo>
                                <a:pt x="16" y="207"/>
                                <a:pt x="131" y="139"/>
                                <a:pt x="230" y="100"/>
                              </a:cubicBezTo>
                              <a:cubicBezTo>
                                <a:pt x="329" y="61"/>
                                <a:pt x="507" y="0"/>
                                <a:pt x="600" y="27"/>
                              </a:cubicBezTo>
                              <a:cubicBezTo>
                                <a:pt x="693" y="54"/>
                                <a:pt x="799" y="182"/>
                                <a:pt x="790" y="260"/>
                              </a:cubicBezTo>
                              <a:cubicBezTo>
                                <a:pt x="781" y="338"/>
                                <a:pt x="644" y="466"/>
                                <a:pt x="543" y="493"/>
                              </a:cubicBezTo>
                              <a:cubicBezTo>
                                <a:pt x="442" y="520"/>
                                <a:pt x="272" y="459"/>
                                <a:pt x="183" y="420"/>
                              </a:cubicBezTo>
                              <a:cubicBezTo>
                                <a:pt x="94" y="381"/>
                                <a:pt x="0" y="313"/>
                                <a:pt x="8" y="260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0000FF"/>
                        </a:solidFill>
                        <a:ln w="25400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902" name="任意多边形 112655"/>
                        <p:cNvSpPr/>
                        <p:nvPr/>
                      </p:nvSpPr>
                      <p:spPr bwMode="auto">
                        <a:xfrm>
                          <a:off x="4667" y="9550"/>
                          <a:ext cx="817" cy="400"/>
                        </a:xfrm>
                        <a:custGeom>
                          <a:avLst/>
                          <a:gdLst>
                            <a:gd name="T0" fmla="*/ 8 w 799"/>
                            <a:gd name="T1" fmla="*/ 200 h 520"/>
                            <a:gd name="T2" fmla="*/ 235 w 799"/>
                            <a:gd name="T3" fmla="*/ 77 h 520"/>
                            <a:gd name="T4" fmla="*/ 614 w 799"/>
                            <a:gd name="T5" fmla="*/ 21 h 520"/>
                            <a:gd name="T6" fmla="*/ 808 w 799"/>
                            <a:gd name="T7" fmla="*/ 200 h 520"/>
                            <a:gd name="T8" fmla="*/ 555 w 799"/>
                            <a:gd name="T9" fmla="*/ 379 h 520"/>
                            <a:gd name="T10" fmla="*/ 187 w 799"/>
                            <a:gd name="T11" fmla="*/ 323 h 520"/>
                            <a:gd name="T12" fmla="*/ 8 w 799"/>
                            <a:gd name="T13" fmla="*/ 200 h 52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799"/>
                            <a:gd name="T22" fmla="*/ 0 h 520"/>
                            <a:gd name="T23" fmla="*/ 799 w 799"/>
                            <a:gd name="T24" fmla="*/ 520 h 520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799" h="520">
                              <a:moveTo>
                                <a:pt x="8" y="260"/>
                              </a:moveTo>
                              <a:cubicBezTo>
                                <a:pt x="16" y="207"/>
                                <a:pt x="131" y="139"/>
                                <a:pt x="230" y="100"/>
                              </a:cubicBezTo>
                              <a:cubicBezTo>
                                <a:pt x="329" y="61"/>
                                <a:pt x="507" y="0"/>
                                <a:pt x="600" y="27"/>
                              </a:cubicBezTo>
                              <a:cubicBezTo>
                                <a:pt x="693" y="54"/>
                                <a:pt x="799" y="182"/>
                                <a:pt x="790" y="260"/>
                              </a:cubicBezTo>
                              <a:cubicBezTo>
                                <a:pt x="781" y="338"/>
                                <a:pt x="644" y="466"/>
                                <a:pt x="543" y="493"/>
                              </a:cubicBezTo>
                              <a:cubicBezTo>
                                <a:pt x="442" y="520"/>
                                <a:pt x="272" y="459"/>
                                <a:pt x="183" y="420"/>
                              </a:cubicBezTo>
                              <a:cubicBezTo>
                                <a:pt x="94" y="381"/>
                                <a:pt x="0" y="313"/>
                                <a:pt x="8" y="260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FF0000"/>
                        </a:solidFill>
                        <a:ln w="25400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903" name="任意多边形 112656"/>
                        <p:cNvSpPr/>
                        <p:nvPr/>
                      </p:nvSpPr>
                      <p:spPr bwMode="auto">
                        <a:xfrm rot="10673697">
                          <a:off x="5257" y="9550"/>
                          <a:ext cx="817" cy="400"/>
                        </a:xfrm>
                        <a:custGeom>
                          <a:avLst/>
                          <a:gdLst>
                            <a:gd name="T0" fmla="*/ 8 w 799"/>
                            <a:gd name="T1" fmla="*/ 200 h 520"/>
                            <a:gd name="T2" fmla="*/ 235 w 799"/>
                            <a:gd name="T3" fmla="*/ 77 h 520"/>
                            <a:gd name="T4" fmla="*/ 614 w 799"/>
                            <a:gd name="T5" fmla="*/ 21 h 520"/>
                            <a:gd name="T6" fmla="*/ 808 w 799"/>
                            <a:gd name="T7" fmla="*/ 200 h 520"/>
                            <a:gd name="T8" fmla="*/ 555 w 799"/>
                            <a:gd name="T9" fmla="*/ 379 h 520"/>
                            <a:gd name="T10" fmla="*/ 187 w 799"/>
                            <a:gd name="T11" fmla="*/ 323 h 520"/>
                            <a:gd name="T12" fmla="*/ 8 w 799"/>
                            <a:gd name="T13" fmla="*/ 200 h 52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799"/>
                            <a:gd name="T22" fmla="*/ 0 h 520"/>
                            <a:gd name="T23" fmla="*/ 799 w 799"/>
                            <a:gd name="T24" fmla="*/ 520 h 520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799" h="520">
                              <a:moveTo>
                                <a:pt x="8" y="260"/>
                              </a:moveTo>
                              <a:cubicBezTo>
                                <a:pt x="16" y="207"/>
                                <a:pt x="131" y="139"/>
                                <a:pt x="230" y="100"/>
                              </a:cubicBezTo>
                              <a:cubicBezTo>
                                <a:pt x="329" y="61"/>
                                <a:pt x="507" y="0"/>
                                <a:pt x="600" y="27"/>
                              </a:cubicBezTo>
                              <a:cubicBezTo>
                                <a:pt x="693" y="54"/>
                                <a:pt x="799" y="182"/>
                                <a:pt x="790" y="260"/>
                              </a:cubicBezTo>
                              <a:cubicBezTo>
                                <a:pt x="781" y="338"/>
                                <a:pt x="644" y="466"/>
                                <a:pt x="543" y="493"/>
                              </a:cubicBezTo>
                              <a:cubicBezTo>
                                <a:pt x="442" y="520"/>
                                <a:pt x="272" y="459"/>
                                <a:pt x="183" y="420"/>
                              </a:cubicBezTo>
                              <a:cubicBezTo>
                                <a:pt x="94" y="381"/>
                                <a:pt x="0" y="313"/>
                                <a:pt x="8" y="260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FF0000"/>
                        </a:solidFill>
                        <a:ln w="25400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904" name="任意多边形 112657"/>
                        <p:cNvSpPr/>
                        <p:nvPr/>
                      </p:nvSpPr>
                      <p:spPr bwMode="auto">
                        <a:xfrm rot="5633053">
                          <a:off x="4263" y="9965"/>
                          <a:ext cx="817" cy="400"/>
                        </a:xfrm>
                        <a:custGeom>
                          <a:avLst/>
                          <a:gdLst>
                            <a:gd name="T0" fmla="*/ 8 w 799"/>
                            <a:gd name="T1" fmla="*/ 200 h 520"/>
                            <a:gd name="T2" fmla="*/ 235 w 799"/>
                            <a:gd name="T3" fmla="*/ 77 h 520"/>
                            <a:gd name="T4" fmla="*/ 614 w 799"/>
                            <a:gd name="T5" fmla="*/ 21 h 520"/>
                            <a:gd name="T6" fmla="*/ 808 w 799"/>
                            <a:gd name="T7" fmla="*/ 200 h 520"/>
                            <a:gd name="T8" fmla="*/ 555 w 799"/>
                            <a:gd name="T9" fmla="*/ 379 h 520"/>
                            <a:gd name="T10" fmla="*/ 187 w 799"/>
                            <a:gd name="T11" fmla="*/ 323 h 520"/>
                            <a:gd name="T12" fmla="*/ 8 w 799"/>
                            <a:gd name="T13" fmla="*/ 200 h 52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799"/>
                            <a:gd name="T22" fmla="*/ 0 h 520"/>
                            <a:gd name="T23" fmla="*/ 799 w 799"/>
                            <a:gd name="T24" fmla="*/ 520 h 520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799" h="520">
                              <a:moveTo>
                                <a:pt x="8" y="260"/>
                              </a:moveTo>
                              <a:cubicBezTo>
                                <a:pt x="16" y="207"/>
                                <a:pt x="131" y="139"/>
                                <a:pt x="230" y="100"/>
                              </a:cubicBezTo>
                              <a:cubicBezTo>
                                <a:pt x="329" y="61"/>
                                <a:pt x="507" y="0"/>
                                <a:pt x="600" y="27"/>
                              </a:cubicBezTo>
                              <a:cubicBezTo>
                                <a:pt x="693" y="54"/>
                                <a:pt x="799" y="182"/>
                                <a:pt x="790" y="260"/>
                              </a:cubicBezTo>
                              <a:cubicBezTo>
                                <a:pt x="781" y="338"/>
                                <a:pt x="644" y="466"/>
                                <a:pt x="543" y="493"/>
                              </a:cubicBezTo>
                              <a:cubicBezTo>
                                <a:pt x="442" y="520"/>
                                <a:pt x="272" y="459"/>
                                <a:pt x="183" y="420"/>
                              </a:cubicBezTo>
                              <a:cubicBezTo>
                                <a:pt x="94" y="381"/>
                                <a:pt x="0" y="313"/>
                                <a:pt x="8" y="260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FFFF00"/>
                        </a:solidFill>
                        <a:ln w="25400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905" name="任意多边形 112658"/>
                        <p:cNvSpPr/>
                        <p:nvPr/>
                      </p:nvSpPr>
                      <p:spPr bwMode="auto">
                        <a:xfrm rot="10673697">
                          <a:off x="3850" y="9550"/>
                          <a:ext cx="817" cy="400"/>
                        </a:xfrm>
                        <a:custGeom>
                          <a:avLst/>
                          <a:gdLst>
                            <a:gd name="T0" fmla="*/ 8 w 799"/>
                            <a:gd name="T1" fmla="*/ 200 h 520"/>
                            <a:gd name="T2" fmla="*/ 235 w 799"/>
                            <a:gd name="T3" fmla="*/ 77 h 520"/>
                            <a:gd name="T4" fmla="*/ 614 w 799"/>
                            <a:gd name="T5" fmla="*/ 21 h 520"/>
                            <a:gd name="T6" fmla="*/ 808 w 799"/>
                            <a:gd name="T7" fmla="*/ 200 h 520"/>
                            <a:gd name="T8" fmla="*/ 555 w 799"/>
                            <a:gd name="T9" fmla="*/ 379 h 520"/>
                            <a:gd name="T10" fmla="*/ 187 w 799"/>
                            <a:gd name="T11" fmla="*/ 323 h 520"/>
                            <a:gd name="T12" fmla="*/ 8 w 799"/>
                            <a:gd name="T13" fmla="*/ 200 h 52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799"/>
                            <a:gd name="T22" fmla="*/ 0 h 520"/>
                            <a:gd name="T23" fmla="*/ 799 w 799"/>
                            <a:gd name="T24" fmla="*/ 520 h 520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799" h="520">
                              <a:moveTo>
                                <a:pt x="8" y="260"/>
                              </a:moveTo>
                              <a:cubicBezTo>
                                <a:pt x="16" y="207"/>
                                <a:pt x="131" y="139"/>
                                <a:pt x="230" y="100"/>
                              </a:cubicBezTo>
                              <a:cubicBezTo>
                                <a:pt x="329" y="61"/>
                                <a:pt x="507" y="0"/>
                                <a:pt x="600" y="27"/>
                              </a:cubicBezTo>
                              <a:cubicBezTo>
                                <a:pt x="693" y="54"/>
                                <a:pt x="799" y="182"/>
                                <a:pt x="790" y="260"/>
                              </a:cubicBezTo>
                              <a:cubicBezTo>
                                <a:pt x="781" y="338"/>
                                <a:pt x="644" y="466"/>
                                <a:pt x="543" y="493"/>
                              </a:cubicBezTo>
                              <a:cubicBezTo>
                                <a:pt x="442" y="520"/>
                                <a:pt x="272" y="459"/>
                                <a:pt x="183" y="420"/>
                              </a:cubicBezTo>
                              <a:cubicBezTo>
                                <a:pt x="94" y="381"/>
                                <a:pt x="0" y="313"/>
                                <a:pt x="8" y="260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FF0000"/>
                        </a:solidFill>
                        <a:ln w="25400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906" name="任意多边形 112659"/>
                        <p:cNvSpPr/>
                        <p:nvPr/>
                      </p:nvSpPr>
                      <p:spPr bwMode="auto">
                        <a:xfrm>
                          <a:off x="6074" y="9550"/>
                          <a:ext cx="817" cy="400"/>
                        </a:xfrm>
                        <a:custGeom>
                          <a:avLst/>
                          <a:gdLst>
                            <a:gd name="T0" fmla="*/ 8 w 799"/>
                            <a:gd name="T1" fmla="*/ 200 h 520"/>
                            <a:gd name="T2" fmla="*/ 235 w 799"/>
                            <a:gd name="T3" fmla="*/ 77 h 520"/>
                            <a:gd name="T4" fmla="*/ 614 w 799"/>
                            <a:gd name="T5" fmla="*/ 21 h 520"/>
                            <a:gd name="T6" fmla="*/ 808 w 799"/>
                            <a:gd name="T7" fmla="*/ 200 h 520"/>
                            <a:gd name="T8" fmla="*/ 555 w 799"/>
                            <a:gd name="T9" fmla="*/ 379 h 520"/>
                            <a:gd name="T10" fmla="*/ 187 w 799"/>
                            <a:gd name="T11" fmla="*/ 323 h 520"/>
                            <a:gd name="T12" fmla="*/ 8 w 799"/>
                            <a:gd name="T13" fmla="*/ 200 h 52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799"/>
                            <a:gd name="T22" fmla="*/ 0 h 520"/>
                            <a:gd name="T23" fmla="*/ 799 w 799"/>
                            <a:gd name="T24" fmla="*/ 520 h 520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799" h="520">
                              <a:moveTo>
                                <a:pt x="8" y="260"/>
                              </a:moveTo>
                              <a:cubicBezTo>
                                <a:pt x="16" y="207"/>
                                <a:pt x="131" y="139"/>
                                <a:pt x="230" y="100"/>
                              </a:cubicBezTo>
                              <a:cubicBezTo>
                                <a:pt x="329" y="61"/>
                                <a:pt x="507" y="0"/>
                                <a:pt x="600" y="27"/>
                              </a:cubicBezTo>
                              <a:cubicBezTo>
                                <a:pt x="693" y="54"/>
                                <a:pt x="799" y="182"/>
                                <a:pt x="790" y="260"/>
                              </a:cubicBezTo>
                              <a:cubicBezTo>
                                <a:pt x="781" y="338"/>
                                <a:pt x="644" y="466"/>
                                <a:pt x="543" y="493"/>
                              </a:cubicBezTo>
                              <a:cubicBezTo>
                                <a:pt x="442" y="520"/>
                                <a:pt x="272" y="459"/>
                                <a:pt x="183" y="420"/>
                              </a:cubicBezTo>
                              <a:cubicBezTo>
                                <a:pt x="94" y="381"/>
                                <a:pt x="0" y="313"/>
                                <a:pt x="8" y="260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FF0000"/>
                        </a:solidFill>
                        <a:ln w="25400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907" name="任意多边形 112660"/>
                        <p:cNvSpPr/>
                        <p:nvPr/>
                      </p:nvSpPr>
                      <p:spPr bwMode="auto">
                        <a:xfrm rot="8582798">
                          <a:off x="3937" y="9822"/>
                          <a:ext cx="817" cy="400"/>
                        </a:xfrm>
                        <a:custGeom>
                          <a:avLst/>
                          <a:gdLst>
                            <a:gd name="T0" fmla="*/ 8 w 799"/>
                            <a:gd name="T1" fmla="*/ 200 h 520"/>
                            <a:gd name="T2" fmla="*/ 235 w 799"/>
                            <a:gd name="T3" fmla="*/ 77 h 520"/>
                            <a:gd name="T4" fmla="*/ 614 w 799"/>
                            <a:gd name="T5" fmla="*/ 21 h 520"/>
                            <a:gd name="T6" fmla="*/ 808 w 799"/>
                            <a:gd name="T7" fmla="*/ 200 h 520"/>
                            <a:gd name="T8" fmla="*/ 555 w 799"/>
                            <a:gd name="T9" fmla="*/ 379 h 520"/>
                            <a:gd name="T10" fmla="*/ 187 w 799"/>
                            <a:gd name="T11" fmla="*/ 323 h 520"/>
                            <a:gd name="T12" fmla="*/ 8 w 799"/>
                            <a:gd name="T13" fmla="*/ 200 h 52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799"/>
                            <a:gd name="T22" fmla="*/ 0 h 520"/>
                            <a:gd name="T23" fmla="*/ 799 w 799"/>
                            <a:gd name="T24" fmla="*/ 520 h 520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799" h="520">
                              <a:moveTo>
                                <a:pt x="8" y="260"/>
                              </a:moveTo>
                              <a:cubicBezTo>
                                <a:pt x="16" y="207"/>
                                <a:pt x="131" y="139"/>
                                <a:pt x="230" y="100"/>
                              </a:cubicBezTo>
                              <a:cubicBezTo>
                                <a:pt x="329" y="61"/>
                                <a:pt x="507" y="0"/>
                                <a:pt x="600" y="27"/>
                              </a:cubicBezTo>
                              <a:cubicBezTo>
                                <a:pt x="693" y="54"/>
                                <a:pt x="799" y="182"/>
                                <a:pt x="790" y="260"/>
                              </a:cubicBezTo>
                              <a:cubicBezTo>
                                <a:pt x="781" y="338"/>
                                <a:pt x="644" y="466"/>
                                <a:pt x="543" y="493"/>
                              </a:cubicBezTo>
                              <a:cubicBezTo>
                                <a:pt x="442" y="520"/>
                                <a:pt x="272" y="459"/>
                                <a:pt x="183" y="420"/>
                              </a:cubicBezTo>
                              <a:cubicBezTo>
                                <a:pt x="94" y="381"/>
                                <a:pt x="0" y="313"/>
                                <a:pt x="8" y="260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0000FF"/>
                        </a:solidFill>
                        <a:ln w="25400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908" name="任意多边形 112661"/>
                        <p:cNvSpPr/>
                        <p:nvPr/>
                      </p:nvSpPr>
                      <p:spPr bwMode="auto">
                        <a:xfrm rot="-5129749">
                          <a:off x="4285" y="9141"/>
                          <a:ext cx="817" cy="400"/>
                        </a:xfrm>
                        <a:custGeom>
                          <a:avLst/>
                          <a:gdLst>
                            <a:gd name="T0" fmla="*/ 8 w 799"/>
                            <a:gd name="T1" fmla="*/ 200 h 520"/>
                            <a:gd name="T2" fmla="*/ 235 w 799"/>
                            <a:gd name="T3" fmla="*/ 77 h 520"/>
                            <a:gd name="T4" fmla="*/ 614 w 799"/>
                            <a:gd name="T5" fmla="*/ 21 h 520"/>
                            <a:gd name="T6" fmla="*/ 808 w 799"/>
                            <a:gd name="T7" fmla="*/ 200 h 520"/>
                            <a:gd name="T8" fmla="*/ 555 w 799"/>
                            <a:gd name="T9" fmla="*/ 379 h 520"/>
                            <a:gd name="T10" fmla="*/ 187 w 799"/>
                            <a:gd name="T11" fmla="*/ 323 h 520"/>
                            <a:gd name="T12" fmla="*/ 8 w 799"/>
                            <a:gd name="T13" fmla="*/ 200 h 52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799"/>
                            <a:gd name="T22" fmla="*/ 0 h 520"/>
                            <a:gd name="T23" fmla="*/ 799 w 799"/>
                            <a:gd name="T24" fmla="*/ 520 h 520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799" h="520">
                              <a:moveTo>
                                <a:pt x="8" y="260"/>
                              </a:moveTo>
                              <a:cubicBezTo>
                                <a:pt x="16" y="207"/>
                                <a:pt x="131" y="139"/>
                                <a:pt x="230" y="100"/>
                              </a:cubicBezTo>
                              <a:cubicBezTo>
                                <a:pt x="329" y="61"/>
                                <a:pt x="507" y="0"/>
                                <a:pt x="600" y="27"/>
                              </a:cubicBezTo>
                              <a:cubicBezTo>
                                <a:pt x="693" y="54"/>
                                <a:pt x="799" y="182"/>
                                <a:pt x="790" y="260"/>
                              </a:cubicBezTo>
                              <a:cubicBezTo>
                                <a:pt x="781" y="338"/>
                                <a:pt x="644" y="466"/>
                                <a:pt x="543" y="493"/>
                              </a:cubicBezTo>
                              <a:cubicBezTo>
                                <a:pt x="442" y="520"/>
                                <a:pt x="272" y="459"/>
                                <a:pt x="183" y="420"/>
                              </a:cubicBezTo>
                              <a:cubicBezTo>
                                <a:pt x="94" y="381"/>
                                <a:pt x="0" y="313"/>
                                <a:pt x="8" y="260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FFFF00"/>
                        </a:solidFill>
                        <a:ln w="25400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909" name="任意多边形 112662"/>
                        <p:cNvSpPr/>
                        <p:nvPr/>
                      </p:nvSpPr>
                      <p:spPr bwMode="auto">
                        <a:xfrm rot="-5129749">
                          <a:off x="5675" y="9141"/>
                          <a:ext cx="817" cy="400"/>
                        </a:xfrm>
                        <a:custGeom>
                          <a:avLst/>
                          <a:gdLst>
                            <a:gd name="T0" fmla="*/ 8 w 799"/>
                            <a:gd name="T1" fmla="*/ 200 h 520"/>
                            <a:gd name="T2" fmla="*/ 235 w 799"/>
                            <a:gd name="T3" fmla="*/ 77 h 520"/>
                            <a:gd name="T4" fmla="*/ 614 w 799"/>
                            <a:gd name="T5" fmla="*/ 21 h 520"/>
                            <a:gd name="T6" fmla="*/ 808 w 799"/>
                            <a:gd name="T7" fmla="*/ 200 h 520"/>
                            <a:gd name="T8" fmla="*/ 555 w 799"/>
                            <a:gd name="T9" fmla="*/ 379 h 520"/>
                            <a:gd name="T10" fmla="*/ 187 w 799"/>
                            <a:gd name="T11" fmla="*/ 323 h 520"/>
                            <a:gd name="T12" fmla="*/ 8 w 799"/>
                            <a:gd name="T13" fmla="*/ 200 h 52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799"/>
                            <a:gd name="T22" fmla="*/ 0 h 520"/>
                            <a:gd name="T23" fmla="*/ 799 w 799"/>
                            <a:gd name="T24" fmla="*/ 520 h 520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799" h="520">
                              <a:moveTo>
                                <a:pt x="8" y="260"/>
                              </a:moveTo>
                              <a:cubicBezTo>
                                <a:pt x="16" y="207"/>
                                <a:pt x="131" y="139"/>
                                <a:pt x="230" y="100"/>
                              </a:cubicBezTo>
                              <a:cubicBezTo>
                                <a:pt x="329" y="61"/>
                                <a:pt x="507" y="0"/>
                                <a:pt x="600" y="27"/>
                              </a:cubicBezTo>
                              <a:cubicBezTo>
                                <a:pt x="693" y="54"/>
                                <a:pt x="799" y="182"/>
                                <a:pt x="790" y="260"/>
                              </a:cubicBezTo>
                              <a:cubicBezTo>
                                <a:pt x="781" y="338"/>
                                <a:pt x="644" y="466"/>
                                <a:pt x="543" y="493"/>
                              </a:cubicBezTo>
                              <a:cubicBezTo>
                                <a:pt x="442" y="520"/>
                                <a:pt x="272" y="459"/>
                                <a:pt x="183" y="420"/>
                              </a:cubicBezTo>
                              <a:cubicBezTo>
                                <a:pt x="94" y="381"/>
                                <a:pt x="0" y="313"/>
                                <a:pt x="8" y="260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FFFF00"/>
                        </a:solidFill>
                        <a:ln w="25400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910" name="任意多边形 112663"/>
                        <p:cNvSpPr/>
                        <p:nvPr/>
                      </p:nvSpPr>
                      <p:spPr bwMode="auto">
                        <a:xfrm rot="5633053">
                          <a:off x="5675" y="9965"/>
                          <a:ext cx="817" cy="400"/>
                        </a:xfrm>
                        <a:custGeom>
                          <a:avLst/>
                          <a:gdLst>
                            <a:gd name="T0" fmla="*/ 8 w 799"/>
                            <a:gd name="T1" fmla="*/ 200 h 520"/>
                            <a:gd name="T2" fmla="*/ 235 w 799"/>
                            <a:gd name="T3" fmla="*/ 77 h 520"/>
                            <a:gd name="T4" fmla="*/ 614 w 799"/>
                            <a:gd name="T5" fmla="*/ 21 h 520"/>
                            <a:gd name="T6" fmla="*/ 808 w 799"/>
                            <a:gd name="T7" fmla="*/ 200 h 520"/>
                            <a:gd name="T8" fmla="*/ 555 w 799"/>
                            <a:gd name="T9" fmla="*/ 379 h 520"/>
                            <a:gd name="T10" fmla="*/ 187 w 799"/>
                            <a:gd name="T11" fmla="*/ 323 h 520"/>
                            <a:gd name="T12" fmla="*/ 8 w 799"/>
                            <a:gd name="T13" fmla="*/ 200 h 52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799"/>
                            <a:gd name="T22" fmla="*/ 0 h 520"/>
                            <a:gd name="T23" fmla="*/ 799 w 799"/>
                            <a:gd name="T24" fmla="*/ 520 h 520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799" h="520">
                              <a:moveTo>
                                <a:pt x="8" y="260"/>
                              </a:moveTo>
                              <a:cubicBezTo>
                                <a:pt x="16" y="207"/>
                                <a:pt x="131" y="139"/>
                                <a:pt x="230" y="100"/>
                              </a:cubicBezTo>
                              <a:cubicBezTo>
                                <a:pt x="329" y="61"/>
                                <a:pt x="507" y="0"/>
                                <a:pt x="600" y="27"/>
                              </a:cubicBezTo>
                              <a:cubicBezTo>
                                <a:pt x="693" y="54"/>
                                <a:pt x="799" y="182"/>
                                <a:pt x="790" y="260"/>
                              </a:cubicBezTo>
                              <a:cubicBezTo>
                                <a:pt x="781" y="338"/>
                                <a:pt x="644" y="466"/>
                                <a:pt x="543" y="493"/>
                              </a:cubicBezTo>
                              <a:cubicBezTo>
                                <a:pt x="442" y="520"/>
                                <a:pt x="272" y="459"/>
                                <a:pt x="183" y="420"/>
                              </a:cubicBezTo>
                              <a:cubicBezTo>
                                <a:pt x="94" y="381"/>
                                <a:pt x="0" y="313"/>
                                <a:pt x="8" y="260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FFFF00"/>
                        </a:solidFill>
                        <a:ln w="25400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911" name="任意多边形 112664"/>
                        <p:cNvSpPr/>
                        <p:nvPr/>
                      </p:nvSpPr>
                      <p:spPr bwMode="auto">
                        <a:xfrm rot="8582798">
                          <a:off x="5337" y="9806"/>
                          <a:ext cx="817" cy="400"/>
                        </a:xfrm>
                        <a:custGeom>
                          <a:avLst/>
                          <a:gdLst>
                            <a:gd name="T0" fmla="*/ 8 w 799"/>
                            <a:gd name="T1" fmla="*/ 200 h 520"/>
                            <a:gd name="T2" fmla="*/ 235 w 799"/>
                            <a:gd name="T3" fmla="*/ 77 h 520"/>
                            <a:gd name="T4" fmla="*/ 614 w 799"/>
                            <a:gd name="T5" fmla="*/ 21 h 520"/>
                            <a:gd name="T6" fmla="*/ 808 w 799"/>
                            <a:gd name="T7" fmla="*/ 200 h 520"/>
                            <a:gd name="T8" fmla="*/ 555 w 799"/>
                            <a:gd name="T9" fmla="*/ 379 h 520"/>
                            <a:gd name="T10" fmla="*/ 187 w 799"/>
                            <a:gd name="T11" fmla="*/ 323 h 520"/>
                            <a:gd name="T12" fmla="*/ 8 w 799"/>
                            <a:gd name="T13" fmla="*/ 200 h 52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799"/>
                            <a:gd name="T22" fmla="*/ 0 h 520"/>
                            <a:gd name="T23" fmla="*/ 799 w 799"/>
                            <a:gd name="T24" fmla="*/ 520 h 520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799" h="520">
                              <a:moveTo>
                                <a:pt x="8" y="260"/>
                              </a:moveTo>
                              <a:cubicBezTo>
                                <a:pt x="16" y="207"/>
                                <a:pt x="131" y="139"/>
                                <a:pt x="230" y="100"/>
                              </a:cubicBezTo>
                              <a:cubicBezTo>
                                <a:pt x="329" y="61"/>
                                <a:pt x="507" y="0"/>
                                <a:pt x="600" y="27"/>
                              </a:cubicBezTo>
                              <a:cubicBezTo>
                                <a:pt x="693" y="54"/>
                                <a:pt x="799" y="182"/>
                                <a:pt x="790" y="260"/>
                              </a:cubicBezTo>
                              <a:cubicBezTo>
                                <a:pt x="781" y="338"/>
                                <a:pt x="644" y="466"/>
                                <a:pt x="543" y="493"/>
                              </a:cubicBezTo>
                              <a:cubicBezTo>
                                <a:pt x="442" y="520"/>
                                <a:pt x="272" y="459"/>
                                <a:pt x="183" y="420"/>
                              </a:cubicBezTo>
                              <a:cubicBezTo>
                                <a:pt x="94" y="381"/>
                                <a:pt x="0" y="313"/>
                                <a:pt x="8" y="260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0000FF"/>
                        </a:solidFill>
                        <a:ln w="25400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35896" name="直接连接符 11266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4054" y="9182"/>
                        <a:ext cx="1283" cy="1136"/>
                      </a:xfrm>
                      <a:prstGeom prst="line">
                        <a:avLst/>
                      </a:prstGeom>
                      <a:noFill/>
                      <a:ln w="25400">
                        <a:solidFill>
                          <a:srgbClr val="000000"/>
                        </a:solidFill>
                        <a:prstDash val="sysDot"/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97" name="直接连接符 112666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5484" y="9182"/>
                        <a:ext cx="1220" cy="1040"/>
                      </a:xfrm>
                      <a:prstGeom prst="line">
                        <a:avLst/>
                      </a:prstGeom>
                      <a:noFill/>
                      <a:ln w="25400">
                        <a:solidFill>
                          <a:srgbClr val="000000"/>
                        </a:solidFill>
                        <a:prstDash val="sysDot"/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98" name="直接连接符 112667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4684" y="8933"/>
                        <a:ext cx="0" cy="1641"/>
                      </a:xfrm>
                      <a:prstGeom prst="line">
                        <a:avLst/>
                      </a:prstGeom>
                      <a:noFill/>
                      <a:ln w="25400">
                        <a:solidFill>
                          <a:srgbClr val="000000"/>
                        </a:solidFill>
                        <a:prstDash val="sysDot"/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99" name="直接连接符 112668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6074" y="8933"/>
                        <a:ext cx="0" cy="1641"/>
                      </a:xfrm>
                      <a:prstGeom prst="line">
                        <a:avLst/>
                      </a:prstGeom>
                      <a:noFill/>
                      <a:ln w="25400">
                        <a:solidFill>
                          <a:srgbClr val="000000"/>
                        </a:solidFill>
                        <a:prstDash val="sysDot"/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5894" name="任意多边形 112669"/>
                    <p:cNvSpPr/>
                    <p:nvPr/>
                  </p:nvSpPr>
                  <p:spPr bwMode="auto">
                    <a:xfrm>
                      <a:off x="7646" y="9469"/>
                      <a:ext cx="195" cy="288"/>
                    </a:xfrm>
                    <a:custGeom>
                      <a:avLst/>
                      <a:gdLst>
                        <a:gd name="T0" fmla="*/ 150 w 195"/>
                        <a:gd name="T1" fmla="*/ 0 h 288"/>
                        <a:gd name="T2" fmla="*/ 170 w 195"/>
                        <a:gd name="T3" fmla="*/ 95 h 288"/>
                        <a:gd name="T4" fmla="*/ 0 w 195"/>
                        <a:gd name="T5" fmla="*/ 288 h 288"/>
                        <a:gd name="T6" fmla="*/ 0 60000 65536"/>
                        <a:gd name="T7" fmla="*/ 0 60000 65536"/>
                        <a:gd name="T8" fmla="*/ 0 60000 65536"/>
                        <a:gd name="T9" fmla="*/ 0 w 195"/>
                        <a:gd name="T10" fmla="*/ 0 h 288"/>
                        <a:gd name="T11" fmla="*/ 195 w 195"/>
                        <a:gd name="T12" fmla="*/ 288 h 2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95" h="288">
                          <a:moveTo>
                            <a:pt x="150" y="0"/>
                          </a:moveTo>
                          <a:cubicBezTo>
                            <a:pt x="172" y="23"/>
                            <a:pt x="195" y="47"/>
                            <a:pt x="170" y="95"/>
                          </a:cubicBezTo>
                          <a:cubicBezTo>
                            <a:pt x="145" y="143"/>
                            <a:pt x="28" y="256"/>
                            <a:pt x="0" y="288"/>
                          </a:cubicBezTo>
                        </a:path>
                      </a:pathLst>
                    </a:cu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>
                          <a:solidFill>
                            <a:srgbClr val="000000"/>
                          </a:solidFill>
                          <a:rou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5892" name="直接连接符 11267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14" y="10014"/>
                    <a:ext cx="290" cy="256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5881" name="组合 112671"/>
                <p:cNvGrpSpPr/>
                <p:nvPr/>
              </p:nvGrpSpPr>
              <p:grpSpPr>
                <a:xfrm>
                  <a:off x="3664" y="8142"/>
                  <a:ext cx="3910" cy="2521"/>
                  <a:chOff x="3664" y="8142"/>
                  <a:chExt cx="3910" cy="2521"/>
                </a:xfrm>
              </p:grpSpPr>
              <p:sp>
                <p:nvSpPr>
                  <p:cNvPr id="35882" name="直接连接符 112672"/>
                  <p:cNvSpPr>
                    <a:spLocks noChangeShapeType="1"/>
                  </p:cNvSpPr>
                  <p:nvPr/>
                </p:nvSpPr>
                <p:spPr bwMode="auto">
                  <a:xfrm>
                    <a:off x="7041" y="9470"/>
                    <a:ext cx="533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883" name="直接连接符 112673"/>
                  <p:cNvSpPr>
                    <a:spLocks noChangeShapeType="1"/>
                  </p:cNvSpPr>
                  <p:nvPr/>
                </p:nvSpPr>
                <p:spPr bwMode="auto">
                  <a:xfrm>
                    <a:off x="3664" y="9486"/>
                    <a:ext cx="336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884" name="直接连接符 11267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474" y="8677"/>
                    <a:ext cx="280" cy="249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885" name="直接连接符 11267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844" y="8661"/>
                    <a:ext cx="280" cy="249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886" name="直接连接符 11267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174" y="9982"/>
                    <a:ext cx="420" cy="368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887" name="直接连接符 11267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834" y="8142"/>
                    <a:ext cx="0" cy="512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888" name="直接连接符 112678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6224" y="8142"/>
                    <a:ext cx="0" cy="512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889" name="直接连接符 11267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834" y="10295"/>
                    <a:ext cx="0" cy="368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890" name="直接连接符 11268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6224" y="10295"/>
                    <a:ext cx="0" cy="368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</p:grpSp>
        <p:grpSp>
          <p:nvGrpSpPr>
            <p:cNvPr id="35845" name="组合 112681"/>
            <p:cNvGrpSpPr/>
            <p:nvPr/>
          </p:nvGrpSpPr>
          <p:grpSpPr>
            <a:xfrm>
              <a:off x="3423" y="2478"/>
              <a:ext cx="1905" cy="1414"/>
              <a:chOff x="3424" y="2478"/>
              <a:chExt cx="1905" cy="1414"/>
            </a:xfrm>
          </p:grpSpPr>
          <p:sp>
            <p:nvSpPr>
              <p:cNvPr id="35846" name="文本框 112682"/>
              <p:cNvSpPr txBox="1">
                <a:spLocks noChangeArrowheads="1"/>
              </p:cNvSpPr>
              <p:nvPr/>
            </p:nvSpPr>
            <p:spPr bwMode="auto">
              <a:xfrm>
                <a:off x="4303" y="3077"/>
                <a:ext cx="205" cy="1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n-US" altLang="zh-CN" sz="4800">
                    <a:solidFill>
                      <a:srgbClr val="9933FF"/>
                    </a:solidFill>
                    <a:latin typeface="Times New Roman" panose="02020603050405020304" charset="0"/>
                    <a:ea typeface="华文新魏" panose="02010800040101010101" pitchFamily="2" charset="-122"/>
                  </a:rPr>
                  <a:t>σ</a:t>
                </a:r>
                <a:endParaRPr lang="en-US" altLang="zh-CN" sz="4800">
                  <a:solidFill>
                    <a:srgbClr val="9933FF"/>
                  </a:solidFill>
                  <a:ea typeface="华文新魏" panose="02010800040101010101" pitchFamily="2" charset="-122"/>
                </a:endParaRPr>
              </a:p>
            </p:txBody>
          </p:sp>
          <p:grpSp>
            <p:nvGrpSpPr>
              <p:cNvPr id="35847" name="组合 112683"/>
              <p:cNvGrpSpPr/>
              <p:nvPr/>
            </p:nvGrpSpPr>
            <p:grpSpPr>
              <a:xfrm>
                <a:off x="3424" y="2478"/>
                <a:ext cx="1905" cy="1414"/>
                <a:chOff x="5300" y="10206"/>
                <a:chExt cx="3624" cy="2912"/>
              </a:xfrm>
            </p:grpSpPr>
            <p:sp>
              <p:nvSpPr>
                <p:cNvPr id="35850" name="直接连接符 112684"/>
                <p:cNvSpPr>
                  <a:spLocks noChangeShapeType="1"/>
                </p:cNvSpPr>
                <p:nvPr/>
              </p:nvSpPr>
              <p:spPr bwMode="auto">
                <a:xfrm flipH="1" flipV="1">
                  <a:off x="8144" y="11662"/>
                  <a:ext cx="0" cy="1456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35851" name="组合 112685"/>
                <p:cNvGrpSpPr/>
                <p:nvPr/>
              </p:nvGrpSpPr>
              <p:grpSpPr>
                <a:xfrm>
                  <a:off x="5300" y="10206"/>
                  <a:ext cx="3624" cy="2912"/>
                  <a:chOff x="5300" y="10206"/>
                  <a:chExt cx="3624" cy="2912"/>
                </a:xfrm>
              </p:grpSpPr>
              <p:grpSp>
                <p:nvGrpSpPr>
                  <p:cNvPr id="35852" name="组合 112686"/>
                  <p:cNvGrpSpPr/>
                  <p:nvPr/>
                </p:nvGrpSpPr>
                <p:grpSpPr>
                  <a:xfrm>
                    <a:off x="5300" y="10206"/>
                    <a:ext cx="3624" cy="2912"/>
                    <a:chOff x="5300" y="10206"/>
                    <a:chExt cx="3624" cy="2912"/>
                  </a:xfrm>
                </p:grpSpPr>
                <p:sp>
                  <p:nvSpPr>
                    <p:cNvPr id="35855" name="直接连接符 1126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205" y="11662"/>
                      <a:ext cx="1962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prstDash val="sysDot"/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856" name="直接连接符 11268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44" y="10894"/>
                      <a:ext cx="780" cy="768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35857" name="组合 112689"/>
                    <p:cNvGrpSpPr/>
                    <p:nvPr/>
                  </p:nvGrpSpPr>
                  <p:grpSpPr>
                    <a:xfrm>
                      <a:off x="5300" y="10206"/>
                      <a:ext cx="3624" cy="2912"/>
                      <a:chOff x="5300" y="10206"/>
                      <a:chExt cx="3624" cy="2912"/>
                    </a:xfrm>
                  </p:grpSpPr>
                  <p:sp>
                    <p:nvSpPr>
                      <p:cNvPr id="35858" name="文本框 11269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734" y="11614"/>
                        <a:ext cx="390" cy="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lIns="0" tIns="0" rIns="0" bIns="0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9pPr>
                      </a:lstStyle>
                      <a:p>
                        <a:pPr algn="ctr" eaLnBrk="1" hangingPunct="1">
                          <a:buFont typeface="Arial" panose="020B0604020202020204" pitchFamily="34" charset="0"/>
                          <a:buNone/>
                        </a:pPr>
                        <a:r>
                          <a:rPr lang="en-US" altLang="zh-CN" sz="4000">
                            <a:solidFill>
                              <a:srgbClr val="0000FF"/>
                            </a:solidFill>
                            <a:latin typeface="Times New Roman" panose="02020603050405020304" charset="0"/>
                          </a:rPr>
                          <a:t>N</a:t>
                        </a:r>
                        <a:endParaRPr lang="en-US" altLang="zh-CN" sz="4000">
                          <a:solidFill>
                            <a:srgbClr val="0000FF"/>
                          </a:solidFill>
                          <a:ea typeface="华文中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35859" name="文本框 11269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114" y="11646"/>
                        <a:ext cx="390" cy="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lIns="0" tIns="0" rIns="0" bIns="0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9pPr>
                      </a:lstStyle>
                      <a:p>
                        <a:pPr algn="ctr" eaLnBrk="1" hangingPunct="1">
                          <a:buFont typeface="Arial" panose="020B0604020202020204" pitchFamily="34" charset="0"/>
                          <a:buNone/>
                        </a:pPr>
                        <a:r>
                          <a:rPr lang="en-US" altLang="zh-CN" sz="4000">
                            <a:solidFill>
                              <a:srgbClr val="0000FF"/>
                            </a:solidFill>
                            <a:latin typeface="Times New Roman" panose="02020603050405020304" charset="0"/>
                          </a:rPr>
                          <a:t>N</a:t>
                        </a:r>
                        <a:endParaRPr lang="en-US" altLang="zh-CN" sz="4000">
                          <a:solidFill>
                            <a:srgbClr val="0000FF"/>
                          </a:solidFill>
                          <a:ea typeface="华文中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35860" name="直接连接符 112692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6244" y="10206"/>
                        <a:ext cx="0" cy="1456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00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61" name="直接连接符 112693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8144" y="10206"/>
                        <a:ext cx="0" cy="1456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00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62" name="直接连接符 11269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244" y="10206"/>
                        <a:ext cx="1923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00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63" name="直接连接符 112695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5300" y="11662"/>
                        <a:ext cx="944" cy="768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00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64" name="直接连接符 112696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7338" y="11662"/>
                        <a:ext cx="806" cy="768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00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65" name="直接连接符 1126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300" y="12430"/>
                        <a:ext cx="2038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00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66" name="直接连接符 112698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6244" y="11662"/>
                        <a:ext cx="0" cy="768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000000"/>
                        </a:solidFill>
                        <a:prstDash val="sysDot"/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67" name="直接连接符 112699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6244" y="12430"/>
                        <a:ext cx="0" cy="688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00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68" name="直接连接符 112700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6244" y="13118"/>
                        <a:ext cx="1900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00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69" name="直接连接符 112701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6232" y="10894"/>
                        <a:ext cx="944" cy="768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000000"/>
                        </a:solidFill>
                        <a:prstDash val="sysDot"/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70" name="直接连接符 11270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70" y="10894"/>
                        <a:ext cx="974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000000"/>
                        </a:solidFill>
                        <a:prstDash val="sysDot"/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71" name="直接连接符 11270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144" y="10894"/>
                        <a:ext cx="780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00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72" name="直接连接符 11270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144" y="11662"/>
                        <a:ext cx="622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00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873" name="直接连接符 112705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5564" y="11662"/>
                        <a:ext cx="668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00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sp>
                <p:nvSpPr>
                  <p:cNvPr id="35853" name="椭圆 112706"/>
                  <p:cNvSpPr>
                    <a:spLocks noChangeArrowheads="1"/>
                  </p:cNvSpPr>
                  <p:nvPr/>
                </p:nvSpPr>
                <p:spPr bwMode="auto">
                  <a:xfrm>
                    <a:off x="6181" y="11598"/>
                    <a:ext cx="113" cy="113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>
                      <a:buFont typeface="Arial" panose="020B0604020202020204" pitchFamily="34" charset="0"/>
                      <a:buNone/>
                    </a:pPr>
                    <a:endParaRPr lang="zh-CN" altLang="en-US"/>
                  </a:p>
                </p:txBody>
              </p:sp>
              <p:sp>
                <p:nvSpPr>
                  <p:cNvPr id="35854" name="椭圆 112707"/>
                  <p:cNvSpPr>
                    <a:spLocks noChangeArrowheads="1"/>
                  </p:cNvSpPr>
                  <p:nvPr/>
                </p:nvSpPr>
                <p:spPr bwMode="auto">
                  <a:xfrm>
                    <a:off x="8094" y="11614"/>
                    <a:ext cx="113" cy="113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>
                      <a:buFont typeface="Arial" panose="020B0604020202020204" pitchFamily="34" charset="0"/>
                      <a:buNone/>
                    </a:pPr>
                    <a:endParaRPr lang="zh-CN" altLang="en-US"/>
                  </a:p>
                </p:txBody>
              </p:sp>
            </p:grpSp>
          </p:grpSp>
          <p:sp>
            <p:nvSpPr>
              <p:cNvPr id="35848" name="文本框 112708"/>
              <p:cNvSpPr txBox="1">
                <a:spLocks noChangeArrowheads="1"/>
              </p:cNvSpPr>
              <p:nvPr/>
            </p:nvSpPr>
            <p:spPr bwMode="auto">
              <a:xfrm>
                <a:off x="4276" y="2525"/>
                <a:ext cx="205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n-US" altLang="zh-CN" sz="4000">
                    <a:solidFill>
                      <a:srgbClr val="FF0000"/>
                    </a:solidFill>
                    <a:latin typeface="Times New Roman" panose="02020603050405020304" charset="0"/>
                  </a:rPr>
                  <a:t>π</a:t>
                </a:r>
                <a:r>
                  <a:rPr lang="en-US" altLang="zh-CN" sz="2000" baseline="-25000">
                    <a:latin typeface="Times New Roman" panose="02020603050405020304" charset="0"/>
                  </a:rPr>
                  <a:t>z</a:t>
                </a:r>
                <a:endParaRPr lang="en-US" altLang="zh-CN" sz="6600">
                  <a:ea typeface="华文中宋" panose="02010600040101010101" pitchFamily="2" charset="-122"/>
                </a:endParaRPr>
              </a:p>
            </p:txBody>
          </p:sp>
          <p:sp>
            <p:nvSpPr>
              <p:cNvPr id="35849" name="文本框 112709"/>
              <p:cNvSpPr txBox="1">
                <a:spLocks noChangeArrowheads="1"/>
              </p:cNvSpPr>
              <p:nvPr/>
            </p:nvSpPr>
            <p:spPr bwMode="auto">
              <a:xfrm>
                <a:off x="3695" y="3379"/>
                <a:ext cx="205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n-US" altLang="zh-CN" sz="4000">
                    <a:solidFill>
                      <a:srgbClr val="FF0000"/>
                    </a:solidFill>
                    <a:latin typeface="Times New Roman" panose="02020603050405020304" charset="0"/>
                  </a:rPr>
                  <a:t>π</a:t>
                </a:r>
                <a:r>
                  <a:rPr lang="en-US" altLang="zh-CN" sz="2000" baseline="-25000">
                    <a:latin typeface="Times New Roman" panose="02020603050405020304" charset="0"/>
                  </a:rPr>
                  <a:t>y</a:t>
                </a:r>
                <a:endParaRPr lang="en-US" altLang="zh-CN" sz="6600">
                  <a:ea typeface="华文中宋" panose="02010600040101010101" pitchFamily="2" charset="-122"/>
                </a:endParaRPr>
              </a:p>
            </p:txBody>
          </p:sp>
        </p:grpSp>
      </p:grp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92125" y="1035050"/>
            <a:ext cx="1863725" cy="36830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latin typeface="Times New Roman" panose="02020603050405020304" charset="0"/>
                <a:ea typeface="黑体" panose="02010609060101010101" charset="-122"/>
                <a:sym typeface="+mn-ea"/>
              </a:rPr>
              <a:t>基础达标训练</a:t>
            </a:r>
            <a:endParaRPr lang="zh-CN" b="1"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graphicFrame>
        <p:nvGraphicFramePr>
          <p:cNvPr id="37891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84823" y="1626235"/>
          <a:ext cx="7339330" cy="2919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1" imgW="5274310" imgH="2150110" progId="Word.Document.12">
                  <p:embed/>
                </p:oleObj>
              </mc:Choice>
              <mc:Fallback>
                <p:oleObj name="" r:id="rId1" imgW="5274310" imgH="215011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4823" y="1626235"/>
                        <a:ext cx="7339330" cy="29197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2" name="文本框 5"/>
          <p:cNvSpPr txBox="1">
            <a:spLocks noChangeArrowheads="1"/>
          </p:cNvSpPr>
          <p:nvPr/>
        </p:nvSpPr>
        <p:spPr bwMode="auto">
          <a:xfrm>
            <a:off x="3425825" y="509588"/>
            <a:ext cx="170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[课堂•专练]</a:t>
            </a:r>
            <a:endParaRPr lang="zh-CN" altLang="en-US" sz="24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973638" y="1403350"/>
            <a:ext cx="1604962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D</a:t>
            </a:r>
            <a:endParaRPr lang="en-US" sz="3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04850" y="1192213"/>
          <a:ext cx="7324725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" r:id="rId1" imgW="5281295" imgH="2219960" progId="Word.Document.12">
                  <p:embed/>
                </p:oleObj>
              </mc:Choice>
              <mc:Fallback>
                <p:oleObj name="" r:id="rId1" imgW="5281295" imgH="221996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04850" y="1192213"/>
                        <a:ext cx="7324725" cy="300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39" name="文本框 5"/>
          <p:cNvSpPr txBox="1">
            <a:spLocks noChangeArrowheads="1"/>
          </p:cNvSpPr>
          <p:nvPr/>
        </p:nvSpPr>
        <p:spPr bwMode="auto">
          <a:xfrm>
            <a:off x="3425825" y="509588"/>
            <a:ext cx="170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[课堂•专练]</a:t>
            </a:r>
            <a:endParaRPr lang="zh-CN" altLang="en-US" sz="24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549525" y="1416050"/>
            <a:ext cx="1603375" cy="644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D</a:t>
            </a:r>
            <a:endParaRPr lang="en-US" sz="3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52450" y="1620838"/>
          <a:ext cx="7324725" cy="266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" r:id="rId1" imgW="5281295" imgH="1972310" progId="Word.Document.12">
                  <p:embed/>
                </p:oleObj>
              </mc:Choice>
              <mc:Fallback>
                <p:oleObj name="" r:id="rId1" imgW="5281295" imgH="197231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52450" y="1620838"/>
                        <a:ext cx="7324725" cy="266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7" name="文本框 5"/>
          <p:cNvSpPr txBox="1">
            <a:spLocks noChangeArrowheads="1"/>
          </p:cNvSpPr>
          <p:nvPr/>
        </p:nvSpPr>
        <p:spPr bwMode="auto">
          <a:xfrm>
            <a:off x="3425825" y="509588"/>
            <a:ext cx="170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[课堂•专练]</a:t>
            </a:r>
            <a:endParaRPr lang="zh-CN" altLang="en-US" sz="24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65550" y="1465263"/>
            <a:ext cx="1604963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C</a:t>
            </a:r>
            <a:endParaRPr lang="en-US" sz="3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文本框 10"/>
          <p:cNvSpPr txBox="1">
            <a:spLocks noChangeArrowheads="1"/>
          </p:cNvSpPr>
          <p:nvPr/>
        </p:nvSpPr>
        <p:spPr bwMode="auto">
          <a:xfrm>
            <a:off x="784225" y="1219200"/>
            <a:ext cx="7335838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b="1">
                <a:latin typeface="华文细黑" panose="02010600040101010101" pitchFamily="2" charset="-122"/>
                <a:ea typeface="华文细黑" panose="02010600040101010101" pitchFamily="2" charset="-122"/>
              </a:rPr>
              <a:t>1.</a:t>
            </a:r>
            <a:r>
              <a:rPr lang="zh-CN" altLang="en-US" b="1">
                <a:latin typeface="华文细黑" panose="02010600040101010101" pitchFamily="2" charset="-122"/>
                <a:ea typeface="华文细黑" panose="02010600040101010101" pitchFamily="2" charset="-122"/>
              </a:rPr>
              <a:t>化学反应的本质</a:t>
            </a:r>
            <a:r>
              <a:rPr lang="zh-CN">
                <a:latin typeface="华文细黑" panose="02010600040101010101" pitchFamily="2" charset="-122"/>
                <a:ea typeface="华文细黑" panose="02010600040101010101" pitchFamily="2" charset="-122"/>
              </a:rPr>
              <a:t>：</a:t>
            </a:r>
            <a:r>
              <a:rPr lang="zh-CN" u="sng">
                <a:latin typeface="华文细黑" panose="02010600040101010101" pitchFamily="2" charset="-122"/>
                <a:ea typeface="华文细黑" panose="02010600040101010101" pitchFamily="2" charset="-122"/>
              </a:rPr>
              <a:t>                 </a:t>
            </a:r>
            <a:r>
              <a:rPr lang="zh-CN">
                <a:latin typeface="华文细黑" panose="02010600040101010101" pitchFamily="2" charset="-122"/>
                <a:ea typeface="华文细黑" panose="02010600040101010101" pitchFamily="2" charset="-122"/>
              </a:rPr>
              <a:t>的断裂和</a:t>
            </a:r>
            <a:r>
              <a:rPr lang="zh-CN" u="sng">
                <a:latin typeface="华文细黑" panose="02010600040101010101" pitchFamily="2" charset="-122"/>
                <a:ea typeface="华文细黑" panose="02010600040101010101" pitchFamily="2" charset="-122"/>
              </a:rPr>
              <a:t>                  </a:t>
            </a:r>
            <a:r>
              <a:rPr lang="zh-CN">
                <a:latin typeface="华文细黑" panose="02010600040101010101" pitchFamily="2" charset="-122"/>
                <a:ea typeface="华文细黑" panose="02010600040101010101" pitchFamily="2" charset="-122"/>
              </a:rPr>
              <a:t>形成的过程。</a:t>
            </a:r>
            <a:endParaRPr lang="en-US" altLang="zh-CN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b="1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2.</a:t>
            </a:r>
            <a:r>
              <a:rPr lang="zh-CN" altLang="en-US" b="1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化学键</a:t>
            </a:r>
            <a:r>
              <a:rPr lang="zh-CN" alt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：相邻的原子之间强烈的相互作用。化学键分为</a:t>
            </a:r>
            <a:r>
              <a:rPr lang="zh-CN" altLang="en-US" u="sng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             </a:t>
            </a:r>
            <a:r>
              <a:rPr lang="zh-CN" alt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、</a:t>
            </a:r>
            <a:r>
              <a:rPr lang="zh-CN" altLang="en-US" u="sng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             </a:t>
            </a:r>
            <a:r>
              <a:rPr lang="zh-CN" alt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、金属键。</a:t>
            </a:r>
            <a:endParaRPr lang="zh-CN" alt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b="1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3.</a:t>
            </a:r>
            <a:r>
              <a:rPr lang="zh-CN" altLang="en-US" b="1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离子化合物</a:t>
            </a:r>
            <a:r>
              <a:rPr lang="zh-CN" alt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：由</a:t>
            </a:r>
            <a:r>
              <a:rPr lang="zh-CN" altLang="en-US" u="sng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            </a:t>
            </a:r>
            <a:r>
              <a:rPr lang="zh-CN" alt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构成的化合物，离子化合物中一定含有离子键，可能含有</a:t>
            </a:r>
            <a:r>
              <a:rPr lang="zh-CN" altLang="en-US" u="sng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            </a:t>
            </a:r>
            <a:r>
              <a:rPr lang="zh-CN" alt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。</a:t>
            </a:r>
            <a:endParaRPr lang="zh-CN" alt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b="1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4.</a:t>
            </a:r>
            <a:r>
              <a:rPr lang="zh-CN" altLang="en-US" b="1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共价化合物</a:t>
            </a:r>
            <a:r>
              <a:rPr lang="zh-CN" alt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：以</a:t>
            </a:r>
            <a:r>
              <a:rPr lang="zh-CN" altLang="en-US" i="1" u="sng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                    </a:t>
            </a:r>
            <a:r>
              <a:rPr lang="zh-CN" alt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形成分子的化合物叫做共价化合物。共价化合物中只含有共价键，但只含共价键的物质不一定是共价化合物。</a:t>
            </a:r>
            <a:endParaRPr lang="zh-CN" alt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94000" y="1322388"/>
            <a:ext cx="11017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旧化学键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05350" y="1322388"/>
            <a:ext cx="11017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新化学键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46163" y="2136775"/>
            <a:ext cx="8731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离子键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33600" y="2146300"/>
            <a:ext cx="87153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共价键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592388" y="2555875"/>
            <a:ext cx="871537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离子键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719263" y="2984500"/>
            <a:ext cx="8731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共价键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597150" y="3382963"/>
            <a:ext cx="133350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共用电子对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cxnSp>
        <p:nvCxnSpPr>
          <p:cNvPr id="15" name="直接连接符 14"/>
          <p:cNvCxnSpPr/>
          <p:nvPr/>
        </p:nvCxnSpPr>
        <p:spPr>
          <a:xfrm flipV="1">
            <a:off x="0" y="781050"/>
            <a:ext cx="9115425" cy="50800"/>
          </a:xfrm>
          <a:prstGeom prst="line">
            <a:avLst/>
          </a:prstGeom>
          <a:ln w="44450" cmpd="sng">
            <a:solidFill>
              <a:schemeClr val="tx1"/>
            </a:solidFill>
            <a:prstDash val="soli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79" name="文本框 9"/>
          <p:cNvSpPr>
            <a:spLocks noChangeArrowheads="1"/>
          </p:cNvSpPr>
          <p:nvPr/>
        </p:nvSpPr>
        <p:spPr bwMode="auto">
          <a:xfrm>
            <a:off x="3343275" y="531813"/>
            <a:ext cx="2455863" cy="547687"/>
          </a:xfrm>
          <a:prstGeom prst="roundRect">
            <a:avLst>
              <a:gd name="adj" fmla="val 27139"/>
            </a:avLst>
          </a:prstGeom>
          <a:solidFill>
            <a:schemeClr val="bg1"/>
          </a:solidFill>
          <a:ln w="28575">
            <a:solidFill>
              <a:srgbClr val="4A51E6"/>
            </a:solidFill>
            <a:rou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400" b="1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[温故•知新]</a:t>
            </a:r>
            <a:endParaRPr lang="zh-CN" altLang="en-US" sz="2400" b="1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11175" y="1168400"/>
          <a:ext cx="7324725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1" imgW="5281295" imgH="2642235" progId="Word.Document.12">
                  <p:embed/>
                </p:oleObj>
              </mc:Choice>
              <mc:Fallback>
                <p:oleObj name="" r:id="rId1" imgW="5281295" imgH="264223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11175" y="1168400"/>
                        <a:ext cx="7324725" cy="357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5" name="文本框 5"/>
          <p:cNvSpPr txBox="1">
            <a:spLocks noChangeArrowheads="1"/>
          </p:cNvSpPr>
          <p:nvPr/>
        </p:nvSpPr>
        <p:spPr bwMode="auto">
          <a:xfrm>
            <a:off x="3425825" y="509588"/>
            <a:ext cx="170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[课堂•专练]</a:t>
            </a:r>
            <a:endParaRPr lang="zh-CN" altLang="en-US" sz="24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657475" y="1374775"/>
            <a:ext cx="1603375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①③</a:t>
            </a:r>
            <a:endParaRPr lang="en-US" sz="3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38475" y="1838325"/>
            <a:ext cx="1603375" cy="644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②④</a:t>
            </a:r>
            <a:endParaRPr lang="en-US" sz="3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8600" y="2293938"/>
            <a:ext cx="1604963" cy="644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⑤</a:t>
            </a:r>
            <a:endParaRPr lang="en-US" sz="3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12975" y="2778125"/>
            <a:ext cx="1603375" cy="644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①②③</a:t>
            </a:r>
            <a:endParaRPr lang="en-US" sz="3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038475" y="3263900"/>
            <a:ext cx="1603375" cy="644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④⑤</a:t>
            </a:r>
            <a:endParaRPr lang="en-US" sz="3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34975" y="1484313"/>
          <a:ext cx="8648700" cy="328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文档" r:id="rId1" imgW="7371080" imgH="2854960" progId="Word.Document.12">
                  <p:embed/>
                </p:oleObj>
              </mc:Choice>
              <mc:Fallback>
                <p:oleObj name="文档" r:id="rId1" imgW="7371080" imgH="285496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34975" y="1484313"/>
                        <a:ext cx="8648700" cy="328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3" name="文本框 5"/>
          <p:cNvSpPr txBox="1">
            <a:spLocks noChangeArrowheads="1"/>
          </p:cNvSpPr>
          <p:nvPr/>
        </p:nvSpPr>
        <p:spPr bwMode="auto">
          <a:xfrm>
            <a:off x="3425825" y="509588"/>
            <a:ext cx="170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[课堂•专练]</a:t>
            </a:r>
            <a:endParaRPr lang="zh-CN" altLang="en-US" sz="24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08525" y="1292225"/>
            <a:ext cx="1604963" cy="644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C</a:t>
            </a:r>
            <a:endParaRPr lang="en-US" sz="3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476500" y="541338"/>
            <a:ext cx="3465513" cy="584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3200" b="1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</a:rPr>
              <a:t>课堂小结</a:t>
            </a:r>
            <a:endParaRPr lang="zh-CN" altLang="en-US" sz="3200" b="1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</a:endParaRPr>
          </a:p>
        </p:txBody>
      </p:sp>
      <p:pic>
        <p:nvPicPr>
          <p:cNvPr id="48131" name="图片 -2147482614"/>
          <p:cNvPicPr>
            <a:picLocks noChangeAspect="1"/>
          </p:cNvPicPr>
          <p:nvPr/>
        </p:nvPicPr>
        <p:blipFill>
          <a:blip r:embed="rId1">
            <a:clrChange>
              <a:clrFrom>
                <a:srgbClr val="E3E3E3"/>
              </a:clrFrom>
              <a:clrTo>
                <a:srgbClr val="E3E3E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31900" y="1597025"/>
            <a:ext cx="6534150" cy="323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本框 9"/>
          <p:cNvSpPr txBox="1">
            <a:spLocks noChangeArrowheads="1"/>
          </p:cNvSpPr>
          <p:nvPr/>
        </p:nvSpPr>
        <p:spPr bwMode="auto">
          <a:xfrm>
            <a:off x="3717925" y="574675"/>
            <a:ext cx="170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[基础•初探]</a:t>
            </a:r>
            <a:endParaRPr lang="zh-CN" altLang="en-US" sz="24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9219" name="文本框 10"/>
          <p:cNvSpPr txBox="1">
            <a:spLocks noChangeArrowheads="1"/>
          </p:cNvSpPr>
          <p:nvPr/>
        </p:nvSpPr>
        <p:spPr bwMode="auto">
          <a:xfrm>
            <a:off x="420688" y="1863725"/>
            <a:ext cx="7612062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(1)</a:t>
            </a:r>
            <a:r>
              <a:rPr 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含义：原子间通过共用电子对所形成的相互作用叫做共价键。</a:t>
            </a:r>
            <a:endParaRPr lang="en-US" altLang="zh-CN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(2)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本质：在原子间形成的共用电子对，原子间通过共用电子对（即电子云重叠）产生的强烈作用。</a:t>
            </a:r>
            <a:endParaRPr lang="zh-CN" altLang="en-US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(3)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形成条件：</a:t>
            </a:r>
            <a:r>
              <a:rPr lang="zh-CN" altLang="en-US" u="sng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                     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的原子之间形成共价键，大多数电负性之差小于</a:t>
            </a:r>
            <a:endParaRPr lang="zh-CN" altLang="en-US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u="sng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          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的金属与非金属原子之间形成共价键。</a:t>
            </a:r>
            <a:endParaRPr lang="zh-CN" altLang="en-US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2275" y="1463675"/>
            <a:ext cx="33035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  <a:cs typeface="华文细黑" panose="02010600040101010101" pitchFamily="2" charset="-122"/>
              </a:rPr>
              <a:t>1.</a:t>
            </a:r>
            <a:r>
              <a:rPr lang="zh-CN" altLang="en-US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  <a:cs typeface="华文细黑" panose="02010600040101010101" pitchFamily="2" charset="-122"/>
              </a:rPr>
              <a:t>共价键的定义及本质</a:t>
            </a:r>
            <a:endParaRPr lang="zh-CN" alt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细黑" panose="02010600040101010101" pitchFamily="2" charset="-122"/>
              <a:ea typeface="华文细黑" panose="02010600040101010101" pitchFamily="2" charset="-122"/>
              <a:cs typeface="华文细黑" panose="0201060004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58963" y="3192463"/>
            <a:ext cx="13319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非金属元素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15950" y="3590925"/>
            <a:ext cx="46831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1.7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文本框 34"/>
          <p:cNvSpPr txBox="1">
            <a:spLocks noChangeArrowheads="1"/>
          </p:cNvSpPr>
          <p:nvPr/>
        </p:nvSpPr>
        <p:spPr bwMode="auto">
          <a:xfrm>
            <a:off x="568325" y="2281238"/>
            <a:ext cx="826452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(2)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方向性</a:t>
            </a:r>
            <a:endParaRPr lang="zh-CN" altLang="en-US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共价键形成的过程中，两个参与成键的原子轨道沿着</a:t>
            </a:r>
            <a:r>
              <a:rPr lang="zh-CN" altLang="en-US" u="sng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                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的方向进行重叠，且原子轨道重叠越</a:t>
            </a:r>
            <a:r>
              <a:rPr lang="zh-CN" altLang="en-US" u="sng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       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，电子在两核间出现的概率越</a:t>
            </a:r>
            <a:r>
              <a:rPr lang="zh-CN" altLang="en-US" u="sng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        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，形成的共价键越</a:t>
            </a:r>
            <a:r>
              <a:rPr lang="zh-CN" altLang="en-US" u="sng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           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。因此共价键将尽可能沿着电子出现概率最大的方向形成。</a:t>
            </a:r>
            <a:endParaRPr lang="zh-CN" altLang="en-US"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5125" y="971550"/>
            <a:ext cx="2041525" cy="3984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  <a:cs typeface="华文细黑" panose="02010600040101010101" pitchFamily="2" charset="-122"/>
              </a:rPr>
              <a:t>2.</a:t>
            </a:r>
            <a:r>
              <a:rPr lang="zh-CN" altLang="en-US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  <a:cs typeface="华文细黑" panose="02010600040101010101" pitchFamily="2" charset="-122"/>
              </a:rPr>
              <a:t>共价键的特征</a:t>
            </a:r>
            <a:endParaRPr lang="zh-CN" alt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细黑" panose="02010600040101010101" pitchFamily="2" charset="-122"/>
              <a:ea typeface="华文细黑" panose="02010600040101010101" pitchFamily="2" charset="-122"/>
              <a:cs typeface="华文细黑" panose="02010600040101010101" pitchFamily="2" charset="-122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68325" y="1284288"/>
            <a:ext cx="8031163" cy="142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(1)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饱和性</a:t>
            </a:r>
            <a:endParaRPr lang="zh-CN" altLang="en-US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按照定义，一个原子有几个未成对电子，便可和几个</a:t>
            </a:r>
            <a:r>
              <a:rPr lang="zh-CN" altLang="en-US" u="sng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                  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相反的电子配对成键，这就是共价键的饱和性。</a:t>
            </a:r>
            <a:endParaRPr lang="zh-CN" altLang="en-US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zh-CN" altLang="en-US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5760" y="3700780"/>
            <a:ext cx="584835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微思考：</a:t>
            </a:r>
            <a:r>
              <a:rPr lang="zh-CN" altLang="en-US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能否形成</a:t>
            </a:r>
            <a:r>
              <a:rPr lang="en-US" altLang="zh-CN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H</a:t>
            </a:r>
            <a:r>
              <a:rPr lang="en-US" altLang="zh-CN" sz="2400" b="1" baseline="-250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2</a:t>
            </a:r>
            <a:r>
              <a:rPr lang="zh-CN" altLang="en-US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、</a:t>
            </a:r>
            <a:r>
              <a:rPr lang="en-US" altLang="zh-CN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H</a:t>
            </a:r>
            <a:r>
              <a:rPr lang="en-US" altLang="zh-CN" sz="2400" b="1" baseline="-250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2</a:t>
            </a:r>
            <a:r>
              <a:rPr lang="en-US" altLang="zh-CN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Cl</a:t>
            </a:r>
            <a:r>
              <a:rPr lang="zh-CN" altLang="en-US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、</a:t>
            </a:r>
            <a:r>
              <a:rPr lang="en-US" altLang="zh-CN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Cl</a:t>
            </a:r>
            <a:r>
              <a:rPr lang="en-US" altLang="zh-CN" sz="2400" b="1" baseline="-250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3</a:t>
            </a:r>
            <a:r>
              <a:rPr lang="zh-CN" altLang="en-US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等分子？</a:t>
            </a:r>
            <a:endParaRPr lang="zh-CN" altLang="en-US" sz="24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861050" y="1651000"/>
            <a:ext cx="11017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自旋方向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813425" y="2643188"/>
            <a:ext cx="11017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轨道伸展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441575" y="2981325"/>
            <a:ext cx="4127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多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848350" y="2971800"/>
            <a:ext cx="4127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大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44550" y="3297238"/>
            <a:ext cx="6413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牢固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11275" name="文本框 9"/>
          <p:cNvSpPr txBox="1">
            <a:spLocks noChangeArrowheads="1"/>
          </p:cNvSpPr>
          <p:nvPr/>
        </p:nvSpPr>
        <p:spPr bwMode="auto">
          <a:xfrm>
            <a:off x="3717925" y="574675"/>
            <a:ext cx="170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[基础•初探]</a:t>
            </a:r>
            <a:endParaRPr lang="zh-CN" altLang="en-US" sz="24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7294563" y="4476750"/>
            <a:ext cx="1439862" cy="1439863"/>
            <a:chOff x="0" y="0"/>
            <a:chExt cx="907" cy="907"/>
          </a:xfrm>
        </p:grpSpPr>
        <p:sp>
          <p:nvSpPr>
            <p:cNvPr id="11297" name="椭圆 18"/>
            <p:cNvSpPr>
              <a:spLocks noChangeArrowheads="1"/>
            </p:cNvSpPr>
            <p:nvPr/>
          </p:nvSpPr>
          <p:spPr bwMode="auto">
            <a:xfrm>
              <a:off x="0" y="0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363" y="363"/>
              <a:ext cx="182" cy="18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1299" name="文本框 20"/>
            <p:cNvSpPr txBox="1">
              <a:spLocks noChangeArrowheads="1"/>
            </p:cNvSpPr>
            <p:nvPr/>
          </p:nvSpPr>
          <p:spPr bwMode="auto">
            <a:xfrm>
              <a:off x="589" y="318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chemeClr val="accent2"/>
                  </a:solidFill>
                </a:rPr>
                <a:t>H</a:t>
              </a:r>
              <a:endParaRPr lang="en-US" altLang="zh-CN" sz="2000" b="1">
                <a:solidFill>
                  <a:schemeClr val="accent2"/>
                </a:solidFill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38125" y="4476750"/>
            <a:ext cx="1439863" cy="1439863"/>
            <a:chOff x="0" y="0"/>
            <a:chExt cx="907" cy="907"/>
          </a:xfrm>
        </p:grpSpPr>
        <p:sp>
          <p:nvSpPr>
            <p:cNvPr id="11294" name="椭圆 22"/>
            <p:cNvSpPr>
              <a:spLocks noChangeArrowheads="1"/>
            </p:cNvSpPr>
            <p:nvPr/>
          </p:nvSpPr>
          <p:spPr bwMode="auto">
            <a:xfrm>
              <a:off x="0" y="0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363" y="363"/>
              <a:ext cx="182" cy="18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1296" name="文本框 24"/>
            <p:cNvSpPr txBox="1">
              <a:spLocks noChangeArrowheads="1"/>
            </p:cNvSpPr>
            <p:nvPr/>
          </p:nvSpPr>
          <p:spPr bwMode="auto">
            <a:xfrm>
              <a:off x="136" y="318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chemeClr val="accent2"/>
                  </a:solidFill>
                </a:rPr>
                <a:t>H</a:t>
              </a:r>
              <a:endParaRPr lang="en-US" altLang="zh-CN" sz="2000" b="1">
                <a:solidFill>
                  <a:schemeClr val="accent2"/>
                </a:solidFill>
              </a:endParaRPr>
            </a:p>
          </p:txBody>
        </p:sp>
      </p:grpSp>
      <p:grpSp>
        <p:nvGrpSpPr>
          <p:cNvPr id="4106" name="组合 4105"/>
          <p:cNvGrpSpPr/>
          <p:nvPr/>
        </p:nvGrpSpPr>
        <p:grpSpPr>
          <a:xfrm>
            <a:off x="3262313" y="4332288"/>
            <a:ext cx="2951162" cy="1728787"/>
            <a:chOff x="0" y="0"/>
            <a:chExt cx="1724" cy="908"/>
          </a:xfrm>
        </p:grpSpPr>
        <p:sp>
          <p:nvSpPr>
            <p:cNvPr id="11288" name="椭圆 4106"/>
            <p:cNvSpPr>
              <a:spLocks noChangeArrowheads="1"/>
            </p:cNvSpPr>
            <p:nvPr/>
          </p:nvSpPr>
          <p:spPr bwMode="auto">
            <a:xfrm>
              <a:off x="0" y="0"/>
              <a:ext cx="1724" cy="908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grpSp>
          <p:nvGrpSpPr>
            <p:cNvPr id="11289" name="组合 4107"/>
            <p:cNvGrpSpPr/>
            <p:nvPr/>
          </p:nvGrpSpPr>
          <p:grpSpPr>
            <a:xfrm>
              <a:off x="181" y="317"/>
              <a:ext cx="1406" cy="228"/>
              <a:chOff x="0" y="0"/>
              <a:chExt cx="1406" cy="228"/>
            </a:xfrm>
          </p:grpSpPr>
          <p:sp>
            <p:nvSpPr>
              <p:cNvPr id="4109" name="椭圆 4108"/>
              <p:cNvSpPr/>
              <p:nvPr/>
            </p:nvSpPr>
            <p:spPr>
              <a:xfrm>
                <a:off x="272" y="46"/>
                <a:ext cx="184" cy="183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/>
              </a:p>
            </p:txBody>
          </p:sp>
          <p:sp>
            <p:nvSpPr>
              <p:cNvPr id="4110" name="椭圆 4109"/>
              <p:cNvSpPr/>
              <p:nvPr/>
            </p:nvSpPr>
            <p:spPr>
              <a:xfrm>
                <a:off x="950" y="46"/>
                <a:ext cx="184" cy="183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/>
              </a:p>
            </p:txBody>
          </p:sp>
          <p:sp>
            <p:nvSpPr>
              <p:cNvPr id="11292" name="文本框 4110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227" cy="2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000" b="1">
                    <a:solidFill>
                      <a:schemeClr val="accent2"/>
                    </a:solidFill>
                  </a:rPr>
                  <a:t>H</a:t>
                </a:r>
                <a:endParaRPr lang="en-US" altLang="zh-CN" sz="2000" b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1293" name="文本框 4111"/>
              <p:cNvSpPr txBox="1">
                <a:spLocks noChangeArrowheads="1"/>
              </p:cNvSpPr>
              <p:nvPr/>
            </p:nvSpPr>
            <p:spPr bwMode="auto">
              <a:xfrm>
                <a:off x="1179" y="0"/>
                <a:ext cx="227" cy="2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000" b="1">
                    <a:solidFill>
                      <a:schemeClr val="accent2"/>
                    </a:solidFill>
                  </a:rPr>
                  <a:t>H</a:t>
                </a:r>
                <a:endParaRPr lang="en-US" altLang="zh-CN" sz="2000" b="1">
                  <a:solidFill>
                    <a:schemeClr val="accent2"/>
                  </a:solidFill>
                </a:endParaRPr>
              </a:p>
            </p:txBody>
          </p:sp>
        </p:grpSp>
      </p:grpSp>
      <p:sp>
        <p:nvSpPr>
          <p:cNvPr id="4113" name="文本框 4112"/>
          <p:cNvSpPr txBox="1"/>
          <p:nvPr/>
        </p:nvSpPr>
        <p:spPr>
          <a:xfrm>
            <a:off x="12700" y="6061075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幼圆" panose="02010509060101010101" pitchFamily="1" charset="-122"/>
              </a:rPr>
              <a:t>氢原子形成氢分子的电子云描述</a:t>
            </a:r>
            <a:endParaRPr lang="zh-CN" altLang="en-US" sz="2400" b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幼圆" panose="02010509060101010101" pitchFamily="1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3252788" y="4332288"/>
            <a:ext cx="2951162" cy="1728787"/>
            <a:chOff x="0" y="0"/>
            <a:chExt cx="1724" cy="908"/>
          </a:xfrm>
        </p:grpSpPr>
        <p:sp>
          <p:nvSpPr>
            <p:cNvPr id="11282" name="椭圆 27"/>
            <p:cNvSpPr>
              <a:spLocks noChangeArrowheads="1"/>
            </p:cNvSpPr>
            <p:nvPr/>
          </p:nvSpPr>
          <p:spPr bwMode="auto">
            <a:xfrm>
              <a:off x="0" y="0"/>
              <a:ext cx="1724" cy="908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grpSp>
          <p:nvGrpSpPr>
            <p:cNvPr id="11283" name="组合 28"/>
            <p:cNvGrpSpPr/>
            <p:nvPr/>
          </p:nvGrpSpPr>
          <p:grpSpPr>
            <a:xfrm>
              <a:off x="181" y="317"/>
              <a:ext cx="1406" cy="228"/>
              <a:chOff x="0" y="0"/>
              <a:chExt cx="1406" cy="228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272" y="46"/>
                <a:ext cx="184" cy="183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/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950" y="46"/>
                <a:ext cx="184" cy="183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/>
              </a:p>
            </p:txBody>
          </p:sp>
          <p:sp>
            <p:nvSpPr>
              <p:cNvPr id="11286" name="文本框 31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227" cy="2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000" b="1">
                    <a:solidFill>
                      <a:schemeClr val="accent2"/>
                    </a:solidFill>
                  </a:rPr>
                  <a:t>H</a:t>
                </a:r>
                <a:endParaRPr lang="en-US" altLang="zh-CN" sz="2000" b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1287" name="文本框 32"/>
              <p:cNvSpPr txBox="1">
                <a:spLocks noChangeArrowheads="1"/>
              </p:cNvSpPr>
              <p:nvPr/>
            </p:nvSpPr>
            <p:spPr bwMode="auto">
              <a:xfrm>
                <a:off x="1179" y="0"/>
                <a:ext cx="227" cy="2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000" b="1">
                    <a:solidFill>
                      <a:schemeClr val="accent2"/>
                    </a:solidFill>
                  </a:rPr>
                  <a:t>H</a:t>
                </a:r>
                <a:endParaRPr lang="en-US" altLang="zh-CN" sz="2000" b="1">
                  <a:solidFill>
                    <a:schemeClr val="accent2"/>
                  </a:solidFill>
                </a:endParaRPr>
              </a:p>
            </p:txBody>
          </p:sp>
        </p:grpSp>
      </p:grpSp>
      <p:sp>
        <p:nvSpPr>
          <p:cNvPr id="34" name="直接连接符 33"/>
          <p:cNvSpPr>
            <a:spLocks noChangeShapeType="1"/>
          </p:cNvSpPr>
          <p:nvPr/>
        </p:nvSpPr>
        <p:spPr bwMode="auto">
          <a:xfrm>
            <a:off x="2111375" y="5181600"/>
            <a:ext cx="4751388" cy="0"/>
          </a:xfrm>
          <a:prstGeom prst="line">
            <a:avLst/>
          </a:prstGeom>
          <a:noFill/>
          <a:ln w="28575">
            <a:solidFill>
              <a:schemeClr val="folHlink"/>
            </a:solidFill>
            <a:prstDash val="dash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06 -4.44444E-06 L 0.35434 0.00024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0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06 -4.44444E-06 L -0.29115 -4.44444E-06" pathEditMode="relative" rAng="0" ptsTypes="AA">
                                      <p:cBhvr>
                                        <p:cTn id="3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" grpId="0"/>
      <p:bldP spid="12" grpId="0"/>
      <p:bldP spid="13" grpId="0"/>
      <p:bldP spid="14" grpId="0"/>
      <p:bldP spid="15" grpId="0"/>
      <p:bldP spid="16" grpId="0"/>
      <p:bldP spid="411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16" name="组合 4115"/>
          <p:cNvGrpSpPr/>
          <p:nvPr/>
        </p:nvGrpSpPr>
        <p:grpSpPr>
          <a:xfrm>
            <a:off x="646113" y="706438"/>
            <a:ext cx="1439862" cy="1439862"/>
            <a:chOff x="0" y="0"/>
            <a:chExt cx="907" cy="907"/>
          </a:xfrm>
        </p:grpSpPr>
        <p:sp>
          <p:nvSpPr>
            <p:cNvPr id="13361" name="椭圆 4116"/>
            <p:cNvSpPr>
              <a:spLocks noChangeArrowheads="1"/>
            </p:cNvSpPr>
            <p:nvPr/>
          </p:nvSpPr>
          <p:spPr bwMode="auto">
            <a:xfrm>
              <a:off x="0" y="0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118" name="椭圆 4117"/>
            <p:cNvSpPr/>
            <p:nvPr/>
          </p:nvSpPr>
          <p:spPr>
            <a:xfrm>
              <a:off x="363" y="363"/>
              <a:ext cx="182" cy="18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3363" name="文本框 4118"/>
            <p:cNvSpPr txBox="1">
              <a:spLocks noChangeArrowheads="1"/>
            </p:cNvSpPr>
            <p:nvPr/>
          </p:nvSpPr>
          <p:spPr bwMode="auto">
            <a:xfrm>
              <a:off x="136" y="318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chemeClr val="accent2"/>
                  </a:solidFill>
                </a:rPr>
                <a:t>H</a:t>
              </a:r>
              <a:endParaRPr lang="en-US" altLang="zh-CN" sz="2000" b="1">
                <a:solidFill>
                  <a:schemeClr val="accent2"/>
                </a:solidFill>
              </a:endParaRPr>
            </a:p>
          </p:txBody>
        </p:sp>
      </p:grpSp>
      <p:grpSp>
        <p:nvGrpSpPr>
          <p:cNvPr id="4120" name="组合 4119"/>
          <p:cNvGrpSpPr/>
          <p:nvPr/>
        </p:nvGrpSpPr>
        <p:grpSpPr>
          <a:xfrm>
            <a:off x="6765925" y="706438"/>
            <a:ext cx="1439863" cy="1439862"/>
            <a:chOff x="0" y="0"/>
            <a:chExt cx="907" cy="907"/>
          </a:xfrm>
        </p:grpSpPr>
        <p:sp>
          <p:nvSpPr>
            <p:cNvPr id="13358" name="椭圆 4120"/>
            <p:cNvSpPr>
              <a:spLocks noChangeArrowheads="1"/>
            </p:cNvSpPr>
            <p:nvPr/>
          </p:nvSpPr>
          <p:spPr bwMode="auto">
            <a:xfrm>
              <a:off x="0" y="0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122" name="椭圆 4121"/>
            <p:cNvSpPr/>
            <p:nvPr/>
          </p:nvSpPr>
          <p:spPr>
            <a:xfrm>
              <a:off x="363" y="363"/>
              <a:ext cx="182" cy="18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3360" name="文本框 4122"/>
            <p:cNvSpPr txBox="1">
              <a:spLocks noChangeArrowheads="1"/>
            </p:cNvSpPr>
            <p:nvPr/>
          </p:nvSpPr>
          <p:spPr bwMode="auto">
            <a:xfrm>
              <a:off x="589" y="318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chemeClr val="accent2"/>
                  </a:solidFill>
                </a:rPr>
                <a:t>H</a:t>
              </a:r>
              <a:endParaRPr lang="en-US" altLang="zh-CN" sz="2000" b="1">
                <a:solidFill>
                  <a:schemeClr val="accent2"/>
                </a:solidFill>
              </a:endParaRPr>
            </a:p>
          </p:txBody>
        </p:sp>
      </p:grpSp>
      <p:sp>
        <p:nvSpPr>
          <p:cNvPr id="4124" name="直接连接符 4123"/>
          <p:cNvSpPr>
            <a:spLocks noChangeShapeType="1"/>
          </p:cNvSpPr>
          <p:nvPr/>
        </p:nvSpPr>
        <p:spPr bwMode="auto">
          <a:xfrm>
            <a:off x="2014538" y="1425575"/>
            <a:ext cx="4679950" cy="0"/>
          </a:xfrm>
          <a:prstGeom prst="line">
            <a:avLst/>
          </a:prstGeom>
          <a:noFill/>
          <a:ln w="28575">
            <a:solidFill>
              <a:schemeClr val="folHlink"/>
            </a:solidFill>
            <a:prstDash val="dash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25" name="文本框 4124"/>
          <p:cNvSpPr txBox="1"/>
          <p:nvPr/>
        </p:nvSpPr>
        <p:spPr>
          <a:xfrm>
            <a:off x="-257175" y="441325"/>
            <a:ext cx="9144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  <a:sym typeface="+mn-ea"/>
              </a:rPr>
              <a:t>H</a:t>
            </a:r>
            <a:r>
              <a:rPr lang="zh-CN" altLang="en-US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  <a:sym typeface="+mn-ea"/>
              </a:rPr>
              <a:t>－</a:t>
            </a:r>
            <a:r>
              <a:rPr lang="en-US" altLang="zh-CN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  <a:sym typeface="+mn-ea"/>
              </a:rPr>
              <a:t>H</a:t>
            </a:r>
            <a:r>
              <a:rPr lang="zh-CN" altLang="en-US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  <a:sym typeface="+mn-ea"/>
              </a:rPr>
              <a:t>的</a:t>
            </a:r>
            <a:r>
              <a:rPr lang="en-US" altLang="zh-CN" sz="2400" b="1">
                <a:solidFill>
                  <a:srgbClr val="7030A0"/>
                </a:solidFill>
                <a:ea typeface="幼圆" panose="02010509060101010101" pitchFamily="1" charset="-122"/>
              </a:rPr>
              <a:t>s-s σ</a:t>
            </a:r>
            <a:r>
              <a:rPr lang="zh-CN" altLang="en-US" sz="2400" b="1">
                <a:solidFill>
                  <a:srgbClr val="7030A0"/>
                </a:solidFill>
                <a:ea typeface="幼圆" panose="02010509060101010101" pitchFamily="1" charset="-122"/>
              </a:rPr>
              <a:t>键</a:t>
            </a:r>
            <a:r>
              <a:rPr lang="zh-CN" altLang="en-US" sz="2400" b="1">
                <a:solidFill>
                  <a:srgbClr val="7030A0"/>
                </a:solidFill>
                <a:latin typeface="幼圆" panose="02010509060101010101" pitchFamily="1" charset="-122"/>
                <a:ea typeface="幼圆" panose="02010509060101010101" pitchFamily="1" charset="-122"/>
                <a:sym typeface="+mn-ea"/>
              </a:rPr>
              <a:t>的</a:t>
            </a:r>
            <a:r>
              <a:rPr lang="zh-CN" altLang="en-US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  <a:sym typeface="+mn-ea"/>
              </a:rPr>
              <a:t>形成</a:t>
            </a:r>
            <a:endParaRPr lang="zh-CN" altLang="en-US" sz="2400" b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幼圆" panose="02010509060101010101" pitchFamily="1" charset="-122"/>
            </a:endParaRPr>
          </a:p>
        </p:txBody>
      </p:sp>
      <p:grpSp>
        <p:nvGrpSpPr>
          <p:cNvPr id="5122" name="组合 5121"/>
          <p:cNvGrpSpPr/>
          <p:nvPr/>
        </p:nvGrpSpPr>
        <p:grpSpPr>
          <a:xfrm>
            <a:off x="749300" y="3089275"/>
            <a:ext cx="935038" cy="935038"/>
            <a:chOff x="0" y="0"/>
            <a:chExt cx="907" cy="907"/>
          </a:xfrm>
        </p:grpSpPr>
        <p:sp>
          <p:nvSpPr>
            <p:cNvPr id="13355" name="椭圆 5122"/>
            <p:cNvSpPr>
              <a:spLocks noChangeArrowheads="1"/>
            </p:cNvSpPr>
            <p:nvPr/>
          </p:nvSpPr>
          <p:spPr bwMode="auto">
            <a:xfrm>
              <a:off x="0" y="0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5124" name="椭圆 5123"/>
            <p:cNvSpPr/>
            <p:nvPr/>
          </p:nvSpPr>
          <p:spPr>
            <a:xfrm>
              <a:off x="363" y="363"/>
              <a:ext cx="182" cy="18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3357" name="文本框 5124"/>
            <p:cNvSpPr txBox="1">
              <a:spLocks noChangeArrowheads="1"/>
            </p:cNvSpPr>
            <p:nvPr/>
          </p:nvSpPr>
          <p:spPr bwMode="auto">
            <a:xfrm>
              <a:off x="136" y="319"/>
              <a:ext cx="227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chemeClr val="accent2"/>
                  </a:solidFill>
                </a:rPr>
                <a:t>H</a:t>
              </a:r>
              <a:endParaRPr lang="en-US" altLang="zh-CN" sz="2000" b="1">
                <a:solidFill>
                  <a:schemeClr val="accent2"/>
                </a:solidFill>
              </a:endParaRPr>
            </a:p>
          </p:txBody>
        </p:sp>
      </p:grpSp>
      <p:grpSp>
        <p:nvGrpSpPr>
          <p:cNvPr id="5126" name="组合 5125"/>
          <p:cNvGrpSpPr/>
          <p:nvPr/>
        </p:nvGrpSpPr>
        <p:grpSpPr>
          <a:xfrm>
            <a:off x="6545263" y="3238500"/>
            <a:ext cx="2046287" cy="785813"/>
            <a:chOff x="0" y="0"/>
            <a:chExt cx="1289" cy="495"/>
          </a:xfrm>
        </p:grpSpPr>
        <p:sp>
          <p:nvSpPr>
            <p:cNvPr id="13351" name="椭圆 5126"/>
            <p:cNvSpPr>
              <a:spLocks noChangeArrowheads="1"/>
            </p:cNvSpPr>
            <p:nvPr/>
          </p:nvSpPr>
          <p:spPr bwMode="auto">
            <a:xfrm>
              <a:off x="0" y="0"/>
              <a:ext cx="609" cy="495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3352" name="椭圆 5127"/>
            <p:cNvSpPr>
              <a:spLocks noChangeArrowheads="1"/>
            </p:cNvSpPr>
            <p:nvPr/>
          </p:nvSpPr>
          <p:spPr bwMode="auto">
            <a:xfrm>
              <a:off x="680" y="0"/>
              <a:ext cx="609" cy="495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3353" name="椭圆 5128"/>
            <p:cNvSpPr>
              <a:spLocks noChangeArrowheads="1"/>
            </p:cNvSpPr>
            <p:nvPr/>
          </p:nvSpPr>
          <p:spPr bwMode="auto">
            <a:xfrm>
              <a:off x="559" y="98"/>
              <a:ext cx="152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3354" name="文本框 5129"/>
            <p:cNvSpPr txBox="1">
              <a:spLocks noChangeArrowheads="1"/>
            </p:cNvSpPr>
            <p:nvPr/>
          </p:nvSpPr>
          <p:spPr bwMode="auto">
            <a:xfrm>
              <a:off x="498" y="136"/>
              <a:ext cx="3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000">
                  <a:solidFill>
                    <a:schemeClr val="accent2"/>
                  </a:solidFill>
                </a:rPr>
                <a:t>Cl</a:t>
              </a:r>
              <a:endParaRPr lang="en-US" altLang="zh-CN" sz="2000">
                <a:solidFill>
                  <a:schemeClr val="accent2"/>
                </a:solidFill>
              </a:endParaRPr>
            </a:p>
          </p:txBody>
        </p:sp>
      </p:grpSp>
      <p:grpSp>
        <p:nvGrpSpPr>
          <p:cNvPr id="5131" name="组合 5130"/>
          <p:cNvGrpSpPr/>
          <p:nvPr/>
        </p:nvGrpSpPr>
        <p:grpSpPr>
          <a:xfrm>
            <a:off x="3519488" y="3022600"/>
            <a:ext cx="2217737" cy="1152525"/>
            <a:chOff x="0" y="0"/>
            <a:chExt cx="1397" cy="726"/>
          </a:xfrm>
        </p:grpSpPr>
        <p:grpSp>
          <p:nvGrpSpPr>
            <p:cNvPr id="13343" name="组合 5131"/>
            <p:cNvGrpSpPr/>
            <p:nvPr/>
          </p:nvGrpSpPr>
          <p:grpSpPr>
            <a:xfrm>
              <a:off x="0" y="0"/>
              <a:ext cx="1397" cy="726"/>
              <a:chOff x="0" y="0"/>
              <a:chExt cx="1264" cy="726"/>
            </a:xfrm>
          </p:grpSpPr>
          <p:sp>
            <p:nvSpPr>
              <p:cNvPr id="13347" name="椭圆 5132"/>
              <p:cNvSpPr>
                <a:spLocks noChangeArrowheads="1"/>
              </p:cNvSpPr>
              <p:nvPr/>
            </p:nvSpPr>
            <p:spPr bwMode="auto">
              <a:xfrm>
                <a:off x="0" y="122"/>
                <a:ext cx="595" cy="545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13348" name="椭圆 5133"/>
              <p:cNvSpPr>
                <a:spLocks noChangeArrowheads="1"/>
              </p:cNvSpPr>
              <p:nvPr/>
            </p:nvSpPr>
            <p:spPr bwMode="auto">
              <a:xfrm>
                <a:off x="182" y="0"/>
                <a:ext cx="1082" cy="72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13349" name="椭圆 5134"/>
              <p:cNvSpPr>
                <a:spLocks noChangeArrowheads="1"/>
              </p:cNvSpPr>
              <p:nvPr/>
            </p:nvSpPr>
            <p:spPr bwMode="auto">
              <a:xfrm>
                <a:off x="272" y="317"/>
                <a:ext cx="108" cy="120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13350" name="椭圆 5135"/>
              <p:cNvSpPr>
                <a:spLocks noChangeArrowheads="1"/>
              </p:cNvSpPr>
              <p:nvPr/>
            </p:nvSpPr>
            <p:spPr bwMode="auto">
              <a:xfrm>
                <a:off x="817" y="318"/>
                <a:ext cx="108" cy="120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</p:grpSp>
        <p:sp>
          <p:nvSpPr>
            <p:cNvPr id="13344" name="文本框 5136"/>
            <p:cNvSpPr txBox="1">
              <a:spLocks noChangeArrowheads="1"/>
            </p:cNvSpPr>
            <p:nvPr/>
          </p:nvSpPr>
          <p:spPr bwMode="auto">
            <a:xfrm>
              <a:off x="363" y="226"/>
              <a:ext cx="6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000">
                  <a:solidFill>
                    <a:schemeClr val="accent2"/>
                  </a:solidFill>
                </a:rPr>
                <a:t>H</a:t>
              </a:r>
              <a:r>
                <a:rPr lang="zh-CN" altLang="en-US" sz="2400" b="1">
                  <a:solidFill>
                    <a:schemeClr val="accent2"/>
                  </a:solidFill>
                </a:rPr>
                <a:t>－</a:t>
              </a:r>
              <a:r>
                <a:rPr lang="en-US" altLang="zh-CN" sz="2000">
                  <a:solidFill>
                    <a:schemeClr val="accent2"/>
                  </a:solidFill>
                </a:rPr>
                <a:t>Cl</a:t>
              </a:r>
              <a:endParaRPr lang="en-US" altLang="zh-CN" sz="2000">
                <a:solidFill>
                  <a:schemeClr val="accent2"/>
                </a:solidFill>
              </a:endParaRPr>
            </a:p>
          </p:txBody>
        </p:sp>
        <p:sp>
          <p:nvSpPr>
            <p:cNvPr id="5138" name="椭圆 5137"/>
            <p:cNvSpPr/>
            <p:nvPr/>
          </p:nvSpPr>
          <p:spPr>
            <a:xfrm>
              <a:off x="181" y="317"/>
              <a:ext cx="136" cy="136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5139" name="椭圆 5138"/>
            <p:cNvSpPr/>
            <p:nvPr/>
          </p:nvSpPr>
          <p:spPr>
            <a:xfrm>
              <a:off x="952" y="317"/>
              <a:ext cx="136" cy="136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</p:grpSp>
      <p:sp>
        <p:nvSpPr>
          <p:cNvPr id="5140" name="文本框 5139"/>
          <p:cNvSpPr txBox="1"/>
          <p:nvPr/>
        </p:nvSpPr>
        <p:spPr>
          <a:xfrm>
            <a:off x="544513" y="4737100"/>
            <a:ext cx="71294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</a:rPr>
              <a:t>Cl</a:t>
            </a:r>
            <a:r>
              <a:rPr lang="zh-CN" altLang="en-US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</a:rPr>
              <a:t>－</a:t>
            </a:r>
            <a:r>
              <a:rPr lang="en-US" altLang="zh-CN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</a:rPr>
              <a:t>Cl</a:t>
            </a:r>
            <a:r>
              <a:rPr lang="zh-CN" altLang="en-US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</a:rPr>
              <a:t>的</a:t>
            </a:r>
            <a:r>
              <a:rPr lang="en-US" altLang="zh-CN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</a:rPr>
              <a:t>p-pσ</a:t>
            </a:r>
            <a:r>
              <a:rPr lang="zh-CN" altLang="en-US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</a:rPr>
              <a:t>键的形成</a:t>
            </a:r>
            <a:endParaRPr lang="zh-CN" altLang="en-US" sz="2400" b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幼圆" panose="02010509060101010101" pitchFamily="1" charset="-122"/>
              <a:ea typeface="幼圆" panose="02010509060101010101" pitchFamily="1" charset="-122"/>
            </a:endParaRPr>
          </a:p>
        </p:txBody>
      </p:sp>
      <p:sp>
        <p:nvSpPr>
          <p:cNvPr id="5142" name="文本框 5141"/>
          <p:cNvSpPr txBox="1"/>
          <p:nvPr/>
        </p:nvSpPr>
        <p:spPr>
          <a:xfrm>
            <a:off x="749300" y="2355850"/>
            <a:ext cx="71294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</a:rPr>
              <a:t>H</a:t>
            </a:r>
            <a:r>
              <a:rPr lang="zh-CN" altLang="en-US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</a:rPr>
              <a:t>－</a:t>
            </a:r>
            <a:r>
              <a:rPr lang="en-US" altLang="zh-CN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</a:rPr>
              <a:t>Cl</a:t>
            </a:r>
            <a:r>
              <a:rPr lang="zh-CN" altLang="en-US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</a:rPr>
              <a:t>的</a:t>
            </a:r>
            <a:r>
              <a:rPr lang="en-US" altLang="zh-CN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</a:rPr>
              <a:t>s-pσ</a:t>
            </a:r>
            <a:r>
              <a:rPr lang="zh-CN" altLang="en-US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1" charset="-122"/>
                <a:ea typeface="幼圆" panose="02010509060101010101" pitchFamily="1" charset="-122"/>
              </a:rPr>
              <a:t>键的形成</a:t>
            </a:r>
            <a:endParaRPr lang="zh-CN" altLang="en-US" sz="2400" b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幼圆" panose="02010509060101010101" pitchFamily="1" charset="-122"/>
              <a:ea typeface="幼圆" panose="02010509060101010101" pitchFamily="1" charset="-122"/>
            </a:endParaRPr>
          </a:p>
        </p:txBody>
      </p:sp>
      <p:grpSp>
        <p:nvGrpSpPr>
          <p:cNvPr id="5143" name="组合 5142"/>
          <p:cNvGrpSpPr/>
          <p:nvPr/>
        </p:nvGrpSpPr>
        <p:grpSpPr>
          <a:xfrm>
            <a:off x="6670675" y="5194300"/>
            <a:ext cx="2016125" cy="1079500"/>
            <a:chOff x="0" y="0"/>
            <a:chExt cx="1134" cy="500"/>
          </a:xfrm>
        </p:grpSpPr>
        <p:sp>
          <p:nvSpPr>
            <p:cNvPr id="13339" name="椭圆 5143"/>
            <p:cNvSpPr>
              <a:spLocks noChangeArrowheads="1"/>
            </p:cNvSpPr>
            <p:nvPr/>
          </p:nvSpPr>
          <p:spPr bwMode="auto">
            <a:xfrm>
              <a:off x="0" y="136"/>
              <a:ext cx="544" cy="364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3340" name="椭圆 5144"/>
            <p:cNvSpPr>
              <a:spLocks noChangeArrowheads="1"/>
            </p:cNvSpPr>
            <p:nvPr/>
          </p:nvSpPr>
          <p:spPr bwMode="auto">
            <a:xfrm>
              <a:off x="590" y="136"/>
              <a:ext cx="544" cy="364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3341" name="椭圆 5145"/>
            <p:cNvSpPr>
              <a:spLocks noChangeArrowheads="1"/>
            </p:cNvSpPr>
            <p:nvPr/>
          </p:nvSpPr>
          <p:spPr bwMode="auto">
            <a:xfrm>
              <a:off x="499" y="272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3342" name="文本框 5146"/>
            <p:cNvSpPr txBox="1">
              <a:spLocks noChangeArrowheads="1"/>
            </p:cNvSpPr>
            <p:nvPr/>
          </p:nvSpPr>
          <p:spPr bwMode="auto">
            <a:xfrm>
              <a:off x="408" y="0"/>
              <a:ext cx="27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000">
                  <a:solidFill>
                    <a:schemeClr val="accent2"/>
                  </a:solidFill>
                </a:rPr>
                <a:t>Cl</a:t>
              </a:r>
              <a:endParaRPr lang="en-US" altLang="zh-CN" sz="2000">
                <a:solidFill>
                  <a:schemeClr val="accent2"/>
                </a:solidFill>
              </a:endParaRPr>
            </a:p>
          </p:txBody>
        </p:sp>
      </p:grpSp>
      <p:grpSp>
        <p:nvGrpSpPr>
          <p:cNvPr id="5148" name="组合 5147"/>
          <p:cNvGrpSpPr/>
          <p:nvPr/>
        </p:nvGrpSpPr>
        <p:grpSpPr>
          <a:xfrm>
            <a:off x="261938" y="5194300"/>
            <a:ext cx="2016125" cy="1079500"/>
            <a:chOff x="0" y="0"/>
            <a:chExt cx="1134" cy="500"/>
          </a:xfrm>
        </p:grpSpPr>
        <p:sp>
          <p:nvSpPr>
            <p:cNvPr id="13335" name="椭圆 5148"/>
            <p:cNvSpPr>
              <a:spLocks noChangeArrowheads="1"/>
            </p:cNvSpPr>
            <p:nvPr/>
          </p:nvSpPr>
          <p:spPr bwMode="auto">
            <a:xfrm>
              <a:off x="0" y="136"/>
              <a:ext cx="544" cy="364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3336" name="椭圆 5149"/>
            <p:cNvSpPr>
              <a:spLocks noChangeArrowheads="1"/>
            </p:cNvSpPr>
            <p:nvPr/>
          </p:nvSpPr>
          <p:spPr bwMode="auto">
            <a:xfrm>
              <a:off x="590" y="136"/>
              <a:ext cx="544" cy="364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3337" name="椭圆 5150"/>
            <p:cNvSpPr>
              <a:spLocks noChangeArrowheads="1"/>
            </p:cNvSpPr>
            <p:nvPr/>
          </p:nvSpPr>
          <p:spPr bwMode="auto">
            <a:xfrm>
              <a:off x="499" y="272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3338" name="文本框 5151"/>
            <p:cNvSpPr txBox="1">
              <a:spLocks noChangeArrowheads="1"/>
            </p:cNvSpPr>
            <p:nvPr/>
          </p:nvSpPr>
          <p:spPr bwMode="auto">
            <a:xfrm>
              <a:off x="408" y="0"/>
              <a:ext cx="27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000">
                  <a:solidFill>
                    <a:schemeClr val="accent2"/>
                  </a:solidFill>
                </a:rPr>
                <a:t>Cl</a:t>
              </a:r>
              <a:endParaRPr lang="en-US" altLang="zh-CN" sz="2000">
                <a:solidFill>
                  <a:schemeClr val="accent2"/>
                </a:solidFill>
              </a:endParaRPr>
            </a:p>
          </p:txBody>
        </p:sp>
      </p:grpSp>
      <p:grpSp>
        <p:nvGrpSpPr>
          <p:cNvPr id="5153" name="组合 5152"/>
          <p:cNvGrpSpPr/>
          <p:nvPr/>
        </p:nvGrpSpPr>
        <p:grpSpPr>
          <a:xfrm>
            <a:off x="3359150" y="5481638"/>
            <a:ext cx="2378075" cy="863600"/>
            <a:chOff x="0" y="0"/>
            <a:chExt cx="1498" cy="544"/>
          </a:xfrm>
        </p:grpSpPr>
        <p:grpSp>
          <p:nvGrpSpPr>
            <p:cNvPr id="13327" name="组合 5153"/>
            <p:cNvGrpSpPr/>
            <p:nvPr/>
          </p:nvGrpSpPr>
          <p:grpSpPr>
            <a:xfrm>
              <a:off x="0" y="0"/>
              <a:ext cx="1498" cy="544"/>
              <a:chOff x="0" y="0"/>
              <a:chExt cx="1498" cy="544"/>
            </a:xfrm>
          </p:grpSpPr>
          <p:sp>
            <p:nvSpPr>
              <p:cNvPr id="13330" name="椭圆 5154"/>
              <p:cNvSpPr>
                <a:spLocks noChangeArrowheads="1"/>
              </p:cNvSpPr>
              <p:nvPr/>
            </p:nvSpPr>
            <p:spPr bwMode="auto">
              <a:xfrm>
                <a:off x="227" y="45"/>
                <a:ext cx="1043" cy="499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13331" name="椭圆 5155"/>
              <p:cNvSpPr>
                <a:spLocks noChangeArrowheads="1"/>
              </p:cNvSpPr>
              <p:nvPr/>
            </p:nvSpPr>
            <p:spPr bwMode="auto">
              <a:xfrm>
                <a:off x="1225" y="181"/>
                <a:ext cx="273" cy="273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13332" name="椭圆 5156"/>
              <p:cNvSpPr>
                <a:spLocks noChangeArrowheads="1"/>
              </p:cNvSpPr>
              <p:nvPr/>
            </p:nvSpPr>
            <p:spPr bwMode="auto">
              <a:xfrm>
                <a:off x="0" y="181"/>
                <a:ext cx="273" cy="273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/>
              </a:p>
            </p:txBody>
          </p:sp>
          <p:sp>
            <p:nvSpPr>
              <p:cNvPr id="13333" name="文本框 5157"/>
              <p:cNvSpPr txBox="1">
                <a:spLocks noChangeArrowheads="1"/>
              </p:cNvSpPr>
              <p:nvPr/>
            </p:nvSpPr>
            <p:spPr bwMode="auto">
              <a:xfrm>
                <a:off x="91" y="0"/>
                <a:ext cx="31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000" b="1">
                    <a:solidFill>
                      <a:schemeClr val="accent2"/>
                    </a:solidFill>
                  </a:rPr>
                  <a:t>Cl</a:t>
                </a:r>
                <a:endParaRPr lang="en-US" altLang="zh-CN" sz="2000" b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3334" name="文本框 5158"/>
              <p:cNvSpPr txBox="1">
                <a:spLocks noChangeArrowheads="1"/>
              </p:cNvSpPr>
              <p:nvPr/>
            </p:nvSpPr>
            <p:spPr bwMode="auto">
              <a:xfrm>
                <a:off x="1134" y="0"/>
                <a:ext cx="31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000" b="1">
                    <a:solidFill>
                      <a:schemeClr val="accent2"/>
                    </a:solidFill>
                  </a:rPr>
                  <a:t>Cl</a:t>
                </a:r>
                <a:endParaRPr lang="en-US" altLang="zh-CN" sz="2000" b="1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3328" name="椭圆 5159"/>
            <p:cNvSpPr>
              <a:spLocks noChangeArrowheads="1"/>
            </p:cNvSpPr>
            <p:nvPr/>
          </p:nvSpPr>
          <p:spPr bwMode="auto">
            <a:xfrm>
              <a:off x="227" y="272"/>
              <a:ext cx="91" cy="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3329" name="椭圆 5160"/>
            <p:cNvSpPr>
              <a:spLocks noChangeArrowheads="1"/>
            </p:cNvSpPr>
            <p:nvPr/>
          </p:nvSpPr>
          <p:spPr bwMode="auto">
            <a:xfrm>
              <a:off x="1179" y="272"/>
              <a:ext cx="91" cy="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5162" name="直接连接符 5161"/>
          <p:cNvSpPr>
            <a:spLocks noChangeShapeType="1"/>
          </p:cNvSpPr>
          <p:nvPr/>
        </p:nvSpPr>
        <p:spPr bwMode="auto">
          <a:xfrm>
            <a:off x="2998788" y="5986463"/>
            <a:ext cx="3311525" cy="0"/>
          </a:xfrm>
          <a:prstGeom prst="line">
            <a:avLst/>
          </a:prstGeom>
          <a:noFill/>
          <a:ln w="28575">
            <a:solidFill>
              <a:schemeClr val="folHlink"/>
            </a:solidFill>
            <a:prstDash val="dash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6 1.11111E-06 L 0.30712 1.11111E-06" pathEditMode="relative" rAng="0" ptsTypes="AA">
                                      <p:cBhvr>
                                        <p:cTn id="18" dur="3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00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6 1.11111E-06 L -0.27535 1.11111E-06" pathEditMode="relative" rAng="0" ptsTypes="AA">
                                      <p:cBhvr>
                                        <p:cTn id="20" dur="3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9.3E-05 L 0.289514 0.010463" pathEditMode="relative" rAng="0" ptsTypes="">
                                      <p:cBhvr>
                                        <p:cTn id="4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3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2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3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3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06 0.02615 L 0.26771 0.03055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00" y="20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07 0.02615 L -0.2599 0.02615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4" grpId="0"/>
      <p:bldP spid="4125" grpId="0"/>
      <p:bldP spid="5140" grpId="0"/>
      <p:bldP spid="5142" grpId="0"/>
      <p:bldP spid="51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框 9"/>
          <p:cNvSpPr txBox="1">
            <a:spLocks noChangeArrowheads="1"/>
          </p:cNvSpPr>
          <p:nvPr/>
        </p:nvSpPr>
        <p:spPr bwMode="auto">
          <a:xfrm>
            <a:off x="3717925" y="574675"/>
            <a:ext cx="170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[基础•初探]</a:t>
            </a:r>
            <a:endParaRPr lang="zh-CN" altLang="en-US" sz="24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6863" y="966788"/>
            <a:ext cx="2039937" cy="3984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3.</a:t>
            </a:r>
            <a:r>
              <a:rPr lang="zh-CN" altLang="en-US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共价键的类型</a:t>
            </a:r>
            <a:endParaRPr lang="zh-CN" alt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sp>
        <p:nvSpPr>
          <p:cNvPr id="15364" name="文本框 2"/>
          <p:cNvSpPr txBox="1">
            <a:spLocks noChangeArrowheads="1"/>
          </p:cNvSpPr>
          <p:nvPr/>
        </p:nvSpPr>
        <p:spPr bwMode="auto">
          <a:xfrm>
            <a:off x="298450" y="1365250"/>
            <a:ext cx="843597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(1)σ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键</a:t>
            </a:r>
            <a:endParaRPr lang="en-US" altLang="zh-CN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①概念：两原子在成键时，原子轨道以</a:t>
            </a: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“</a:t>
            </a:r>
            <a:r>
              <a:rPr lang="en-US" altLang="zh-CN" u="sng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                 </a:t>
            </a: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”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的方式重叠形成的共价键。</a:t>
            </a:r>
            <a:endParaRPr lang="zh-CN" altLang="en-US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5365" name="组合 26"/>
          <p:cNvGrpSpPr/>
          <p:nvPr/>
        </p:nvGrpSpPr>
        <p:grpSpPr>
          <a:xfrm>
            <a:off x="1570038" y="2916238"/>
            <a:ext cx="4624387" cy="1052512"/>
            <a:chOff x="2688" y="3893"/>
            <a:chExt cx="7281" cy="1659"/>
          </a:xfrm>
        </p:grpSpPr>
        <p:graphicFrame>
          <p:nvGraphicFramePr>
            <p:cNvPr id="15369" name="对象 5"/>
            <p:cNvGraphicFramePr>
              <a:graphicFrameLocks noChangeAspect="1"/>
            </p:cNvGraphicFramePr>
            <p:nvPr/>
          </p:nvGraphicFramePr>
          <p:xfrm>
            <a:off x="2688" y="3893"/>
            <a:ext cx="7050" cy="9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" r:id="rId1" imgW="3999865" imgH="862330" progId="Word.Document.8">
                    <p:embed/>
                  </p:oleObj>
                </mc:Choice>
                <mc:Fallback>
                  <p:oleObj name="" r:id="rId1" imgW="3999865" imgH="862330" progId="Word.Document.8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34695"/>
                        <a:stretch>
                          <a:fillRect/>
                        </a:stretch>
                      </p:blipFill>
                      <p:spPr>
                        <a:xfrm>
                          <a:off x="2688" y="3893"/>
                          <a:ext cx="7050" cy="9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0" name="文本框 11"/>
            <p:cNvSpPr txBox="1">
              <a:spLocks noChangeArrowheads="1"/>
            </p:cNvSpPr>
            <p:nvPr/>
          </p:nvSpPr>
          <p:spPr bwMode="auto">
            <a:xfrm>
              <a:off x="2730" y="4913"/>
              <a:ext cx="1004" cy="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zh-CN" sz="1600"/>
                <a:t>1s</a:t>
              </a:r>
              <a:r>
                <a:rPr lang="en-US" altLang="zh-CN" sz="1600" baseline="30000"/>
                <a:t>1</a:t>
              </a:r>
              <a:endParaRPr lang="en-US" altLang="zh-CN" sz="1600" baseline="30000"/>
            </a:p>
          </p:txBody>
        </p:sp>
        <p:sp>
          <p:nvSpPr>
            <p:cNvPr id="15371" name="文本框 12"/>
            <p:cNvSpPr txBox="1">
              <a:spLocks noChangeArrowheads="1"/>
            </p:cNvSpPr>
            <p:nvPr/>
          </p:nvSpPr>
          <p:spPr bwMode="auto">
            <a:xfrm>
              <a:off x="4444" y="4913"/>
              <a:ext cx="1004" cy="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zh-CN" sz="1600"/>
                <a:t>1s</a:t>
              </a:r>
              <a:r>
                <a:rPr lang="en-US" altLang="zh-CN" sz="1600" baseline="30000"/>
                <a:t>1</a:t>
              </a:r>
              <a:endParaRPr lang="en-US" altLang="zh-CN" sz="1600" baseline="30000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3408" y="3906"/>
              <a:ext cx="1250" cy="4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rPr>
                <a:t>相互靠拢</a:t>
              </a:r>
              <a:endParaRPr lang="zh-CN" altLang="en-US" baseline="30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050" y="5109"/>
              <a:ext cx="1792" cy="42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rPr>
                <a:t>原子轨道重叠</a:t>
              </a:r>
              <a:endParaRPr lang="zh-CN" altLang="en-US" baseline="30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8174" y="4844"/>
              <a:ext cx="1795" cy="70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rPr>
                <a:t>形成氢分子的共价键</a:t>
              </a:r>
              <a:r>
                <a:rPr lang="en-US" altLang="zh-CN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rPr>
                <a:t>(H-H</a:t>
              </a:r>
              <a:r>
                <a:rPr lang="zh-CN" altLang="en-US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rPr>
                <a:t>）</a:t>
              </a:r>
              <a:endParaRPr lang="zh-CN" altLang="en-US" baseline="30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</a:endParaRPr>
            </a:p>
          </p:txBody>
        </p:sp>
      </p:grpSp>
      <p:sp>
        <p:nvSpPr>
          <p:cNvPr id="36" name="文本框 35"/>
          <p:cNvSpPr txBox="1"/>
          <p:nvPr/>
        </p:nvSpPr>
        <p:spPr>
          <a:xfrm>
            <a:off x="407670" y="3025140"/>
            <a:ext cx="169291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s-s  </a:t>
            </a:r>
            <a:r>
              <a:rPr lang="en-US" altLang="zh-CN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σ</a:t>
            </a:r>
            <a:r>
              <a:rPr lang="zh-CN" altLang="en-US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键</a:t>
            </a:r>
            <a:endParaRPr lang="zh-CN" altLang="en-US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4410075" y="1720850"/>
            <a:ext cx="87153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头碰头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sym typeface="+mn-ea"/>
            </a:endParaRPr>
          </a:p>
        </p:txBody>
      </p:sp>
      <p:sp>
        <p:nvSpPr>
          <p:cNvPr id="15368" name="文本框 37"/>
          <p:cNvSpPr txBox="1">
            <a:spLocks noChangeArrowheads="1"/>
          </p:cNvSpPr>
          <p:nvPr/>
        </p:nvSpPr>
        <p:spPr bwMode="auto">
          <a:xfrm>
            <a:off x="296863" y="2193925"/>
            <a:ext cx="2592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②</a:t>
            </a: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σ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键的类型与形成过程</a:t>
            </a:r>
            <a:endParaRPr lang="zh-CN" altLang="en-US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文本框 9"/>
          <p:cNvSpPr txBox="1">
            <a:spLocks noChangeArrowheads="1"/>
          </p:cNvSpPr>
          <p:nvPr/>
        </p:nvSpPr>
        <p:spPr bwMode="auto">
          <a:xfrm>
            <a:off x="3717925" y="574675"/>
            <a:ext cx="170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[基础•初探]</a:t>
            </a:r>
            <a:endParaRPr lang="zh-CN" altLang="en-US" sz="24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785495" y="1630045"/>
            <a:ext cx="169291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s-p </a:t>
            </a:r>
            <a:r>
              <a:rPr lang="en-US" altLang="zh-CN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σ</a:t>
            </a:r>
            <a:r>
              <a:rPr lang="zh-CN" altLang="en-US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键</a:t>
            </a:r>
            <a:endParaRPr lang="zh-CN" altLang="en-US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412" name="组合 27"/>
          <p:cNvGrpSpPr/>
          <p:nvPr/>
        </p:nvGrpSpPr>
        <p:grpSpPr>
          <a:xfrm>
            <a:off x="1411288" y="3905250"/>
            <a:ext cx="6572250" cy="1154113"/>
            <a:chOff x="1882" y="5242"/>
            <a:chExt cx="10350" cy="1817"/>
          </a:xfrm>
        </p:grpSpPr>
        <p:graphicFrame>
          <p:nvGraphicFramePr>
            <p:cNvPr id="17420" name="对象 20"/>
            <p:cNvGraphicFramePr>
              <a:graphicFrameLocks noChangeAspect="1"/>
            </p:cNvGraphicFramePr>
            <p:nvPr/>
          </p:nvGraphicFramePr>
          <p:xfrm>
            <a:off x="1882" y="5242"/>
            <a:ext cx="10350" cy="11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" r:id="rId1" imgW="4531995" imgH="835025" progId="Word.Document.8">
                    <p:embed/>
                  </p:oleObj>
                </mc:Choice>
                <mc:Fallback>
                  <p:oleObj name="" r:id="rId1" imgW="4531995" imgH="835025" progId="Word.Document.8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t="-1764" b="29820"/>
                        <a:stretch>
                          <a:fillRect/>
                        </a:stretch>
                      </p:blipFill>
                      <p:spPr>
                        <a:xfrm>
                          <a:off x="1882" y="5242"/>
                          <a:ext cx="10350" cy="11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7421" name="组合 26"/>
            <p:cNvGrpSpPr/>
            <p:nvPr/>
          </p:nvGrpSpPr>
          <p:grpSpPr>
            <a:xfrm>
              <a:off x="2602" y="6351"/>
              <a:ext cx="9630" cy="708"/>
              <a:chOff x="2602" y="6351"/>
              <a:chExt cx="9630" cy="708"/>
            </a:xfrm>
          </p:grpSpPr>
          <p:sp>
            <p:nvSpPr>
              <p:cNvPr id="23" name="文本框 22"/>
              <p:cNvSpPr txBox="1"/>
              <p:nvPr/>
            </p:nvSpPr>
            <p:spPr>
              <a:xfrm>
                <a:off x="2602" y="6352"/>
                <a:ext cx="2515" cy="70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r>
                  <a:rPr lang="zh-CN" altLang="en-US" baseline="30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charset="0"/>
                    <a:ea typeface="黑体" panose="02010609060101010101" charset="-122"/>
                  </a:rPr>
                  <a:t>未成对电子的原子轨道相互靠拢</a:t>
                </a:r>
                <a:endParaRPr lang="zh-CN" altLang="en-US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endParaRPr>
              </a:p>
            </p:txBody>
          </p:sp>
          <p:sp>
            <p:nvSpPr>
              <p:cNvPr id="24" name="文本框 23"/>
              <p:cNvSpPr txBox="1"/>
              <p:nvPr/>
            </p:nvSpPr>
            <p:spPr>
              <a:xfrm>
                <a:off x="7047" y="6352"/>
                <a:ext cx="1795" cy="42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r>
                  <a:rPr lang="zh-CN" altLang="en-US" baseline="30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charset="0"/>
                    <a:ea typeface="黑体" panose="02010609060101010101" charset="-122"/>
                  </a:rPr>
                  <a:t>原子轨道重叠</a:t>
                </a:r>
                <a:endParaRPr lang="zh-CN" altLang="en-US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endParaRPr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10437" y="6352"/>
                <a:ext cx="1795" cy="42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r>
                  <a:rPr lang="zh-CN" altLang="en-US" baseline="30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charset="0"/>
                    <a:ea typeface="黑体" panose="02010609060101010101" charset="-122"/>
                  </a:rPr>
                  <a:t>形成共价单键</a:t>
                </a:r>
                <a:endParaRPr lang="zh-CN" altLang="en-US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endParaRPr>
              </a:p>
            </p:txBody>
          </p:sp>
        </p:grpSp>
      </p:grpSp>
      <p:sp>
        <p:nvSpPr>
          <p:cNvPr id="29" name="文本框 28"/>
          <p:cNvSpPr txBox="1"/>
          <p:nvPr/>
        </p:nvSpPr>
        <p:spPr>
          <a:xfrm>
            <a:off x="785495" y="3536950"/>
            <a:ext cx="169291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p-p </a:t>
            </a:r>
            <a:r>
              <a:rPr lang="en-US" altLang="zh-CN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σ</a:t>
            </a:r>
            <a:r>
              <a:rPr lang="zh-CN" altLang="en-US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sym typeface="+mn-ea"/>
              </a:rPr>
              <a:t>键</a:t>
            </a:r>
            <a:endParaRPr lang="zh-CN" altLang="en-US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414" name="组合 32"/>
          <p:cNvGrpSpPr/>
          <p:nvPr/>
        </p:nvGrpSpPr>
        <p:grpSpPr>
          <a:xfrm>
            <a:off x="1477963" y="1998663"/>
            <a:ext cx="6438900" cy="1296987"/>
            <a:chOff x="2130" y="2701"/>
            <a:chExt cx="10140" cy="2042"/>
          </a:xfrm>
        </p:grpSpPr>
        <p:grpSp>
          <p:nvGrpSpPr>
            <p:cNvPr id="17415" name="组合 25"/>
            <p:cNvGrpSpPr/>
            <p:nvPr/>
          </p:nvGrpSpPr>
          <p:grpSpPr>
            <a:xfrm>
              <a:off x="2602" y="4034"/>
              <a:ext cx="9668" cy="709"/>
              <a:chOff x="2602" y="4226"/>
              <a:chExt cx="9668" cy="709"/>
            </a:xfrm>
          </p:grpSpPr>
          <p:sp>
            <p:nvSpPr>
              <p:cNvPr id="18" name="文本框 17"/>
              <p:cNvSpPr txBox="1"/>
              <p:nvPr/>
            </p:nvSpPr>
            <p:spPr>
              <a:xfrm>
                <a:off x="2602" y="4225"/>
                <a:ext cx="2515" cy="71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r>
                  <a:rPr lang="zh-CN" altLang="en-US" baseline="30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charset="0"/>
                    <a:ea typeface="黑体" panose="02010609060101010101" charset="-122"/>
                  </a:rPr>
                  <a:t>未成对电子的原子轨道相互靠拢</a:t>
                </a:r>
                <a:endParaRPr lang="zh-CN" altLang="en-US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7522" y="4365"/>
                <a:ext cx="1795" cy="42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r>
                  <a:rPr lang="zh-CN" altLang="en-US" baseline="30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charset="0"/>
                    <a:ea typeface="黑体" panose="02010609060101010101" charset="-122"/>
                  </a:rPr>
                  <a:t>原子轨道重叠</a:t>
                </a:r>
                <a:endParaRPr lang="zh-CN" altLang="en-US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endParaRPr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10475" y="4368"/>
                <a:ext cx="1795" cy="42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r>
                  <a:rPr lang="zh-CN" altLang="en-US" baseline="30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charset="0"/>
                    <a:ea typeface="黑体" panose="02010609060101010101" charset="-122"/>
                  </a:rPr>
                  <a:t>形成共价单键</a:t>
                </a:r>
                <a:endParaRPr lang="zh-CN" altLang="en-US" baseline="30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</a:endParaRPr>
              </a:p>
            </p:txBody>
          </p:sp>
        </p:grpSp>
        <p:graphicFrame>
          <p:nvGraphicFramePr>
            <p:cNvPr id="17416" name="对象 30"/>
            <p:cNvGraphicFramePr>
              <a:graphicFrameLocks noChangeAspect="1"/>
            </p:cNvGraphicFramePr>
            <p:nvPr/>
          </p:nvGraphicFramePr>
          <p:xfrm>
            <a:off x="2130" y="2701"/>
            <a:ext cx="10140" cy="1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" r:id="rId3" imgW="3587115" imgH="810260" progId="Word.Document.8">
                    <p:embed/>
                  </p:oleObj>
                </mc:Choice>
                <mc:Fallback>
                  <p:oleObj name="" r:id="rId3" imgW="3587115" imgH="810260" progId="Word.Document.8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t="5077" b="35909"/>
                        <a:stretch>
                          <a:fillRect/>
                        </a:stretch>
                      </p:blipFill>
                      <p:spPr>
                        <a:xfrm>
                          <a:off x="2130" y="2701"/>
                          <a:ext cx="10140" cy="1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文本框 29"/>
          <p:cNvSpPr txBox="1">
            <a:spLocks noChangeArrowheads="1"/>
          </p:cNvSpPr>
          <p:nvPr/>
        </p:nvSpPr>
        <p:spPr bwMode="auto">
          <a:xfrm>
            <a:off x="469900" y="1720850"/>
            <a:ext cx="7786688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③</a:t>
            </a:r>
            <a:r>
              <a:rPr 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特征：</a:t>
            </a:r>
            <a:endParaRPr lang="zh-CN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A.</a:t>
            </a:r>
            <a:r>
              <a:rPr 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以</a:t>
            </a:r>
            <a:r>
              <a:rPr lang="zh-CN" u="sng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                    </a:t>
            </a:r>
            <a:r>
              <a:rPr 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的两原子核的连线为轴做旋转操作，共价键的电子云的图形不变，这种特征为轴对称。</a:t>
            </a:r>
            <a:endParaRPr lang="zh-CN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B.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以</a:t>
            </a:r>
            <a:r>
              <a:rPr lang="zh-CN" altLang="en-US" u="sng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               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的两个原子核的连线为轴，任意一个原子可以</a:t>
            </a:r>
            <a:r>
              <a:rPr lang="zh-CN" altLang="en-US" u="sng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           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旋转，并不会破坏</a:t>
            </a: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σ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键。</a:t>
            </a:r>
            <a:endParaRPr lang="zh-CN" altLang="en-US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C.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形成</a:t>
            </a: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σ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键的原子轨道的重叠程度较</a:t>
            </a:r>
            <a:r>
              <a:rPr lang="zh-CN" altLang="en-US" u="sng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       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，故</a:t>
            </a:r>
            <a:r>
              <a:rPr lang="en-US" altLang="zh-CN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σ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键具有较强的</a:t>
            </a:r>
            <a:r>
              <a:rPr lang="zh-CN" altLang="en-US" u="sng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              </a:t>
            </a:r>
            <a:r>
              <a:rPr lang="zh-CN" altLang="en-US"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。</a:t>
            </a:r>
            <a:endParaRPr lang="zh-CN" altLang="en-US"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sp>
        <p:nvSpPr>
          <p:cNvPr id="19459" name="文本框 9"/>
          <p:cNvSpPr txBox="1">
            <a:spLocks noChangeArrowheads="1"/>
          </p:cNvSpPr>
          <p:nvPr/>
        </p:nvSpPr>
        <p:spPr bwMode="auto">
          <a:xfrm>
            <a:off x="3717925" y="574675"/>
            <a:ext cx="170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[基础•初探]</a:t>
            </a:r>
            <a:endParaRPr lang="zh-CN" altLang="en-US" sz="24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11225" y="2082621"/>
            <a:ext cx="132873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形成化学键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07150" y="2724150"/>
            <a:ext cx="6413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绕轴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35038" y="2732088"/>
            <a:ext cx="99536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形成</a:t>
            </a:r>
            <a:r>
              <a:rPr lang="en-US" altLang="zh-CN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σ</a:t>
            </a: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键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76700" y="3397250"/>
            <a:ext cx="4127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大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73813" y="3360738"/>
            <a:ext cx="8699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  <a:sym typeface="+mn-ea"/>
              </a:rPr>
              <a:t>稳定性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组合 6145"/>
          <p:cNvGrpSpPr/>
          <p:nvPr/>
        </p:nvGrpSpPr>
        <p:grpSpPr>
          <a:xfrm>
            <a:off x="633413" y="2389188"/>
            <a:ext cx="785812" cy="2016125"/>
            <a:chOff x="0" y="0"/>
            <a:chExt cx="495" cy="1270"/>
          </a:xfrm>
        </p:grpSpPr>
        <p:sp>
          <p:nvSpPr>
            <p:cNvPr id="21518" name="椭圆 6146"/>
            <p:cNvSpPr>
              <a:spLocks noChangeArrowheads="1"/>
            </p:cNvSpPr>
            <p:nvPr/>
          </p:nvSpPr>
          <p:spPr bwMode="auto">
            <a:xfrm rot="5400000">
              <a:off x="-57" y="57"/>
              <a:ext cx="609" cy="495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1519" name="椭圆 6147"/>
            <p:cNvSpPr>
              <a:spLocks noChangeArrowheads="1"/>
            </p:cNvSpPr>
            <p:nvPr/>
          </p:nvSpPr>
          <p:spPr bwMode="auto">
            <a:xfrm rot="5400000">
              <a:off x="-57" y="717"/>
              <a:ext cx="609" cy="495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1520" name="椭圆 6148"/>
            <p:cNvSpPr>
              <a:spLocks noChangeArrowheads="1"/>
            </p:cNvSpPr>
            <p:nvPr/>
          </p:nvSpPr>
          <p:spPr bwMode="auto">
            <a:xfrm rot="5400000">
              <a:off x="140" y="541"/>
              <a:ext cx="152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grpSp>
        <p:nvGrpSpPr>
          <p:cNvPr id="6150" name="组合 6149"/>
          <p:cNvGrpSpPr/>
          <p:nvPr/>
        </p:nvGrpSpPr>
        <p:grpSpPr>
          <a:xfrm>
            <a:off x="7545388" y="2316163"/>
            <a:ext cx="785812" cy="2016125"/>
            <a:chOff x="0" y="0"/>
            <a:chExt cx="495" cy="1270"/>
          </a:xfrm>
        </p:grpSpPr>
        <p:sp>
          <p:nvSpPr>
            <p:cNvPr id="21515" name="椭圆 6150"/>
            <p:cNvSpPr>
              <a:spLocks noChangeArrowheads="1"/>
            </p:cNvSpPr>
            <p:nvPr/>
          </p:nvSpPr>
          <p:spPr bwMode="auto">
            <a:xfrm rot="5400000">
              <a:off x="-57" y="57"/>
              <a:ext cx="609" cy="495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1516" name="椭圆 6151"/>
            <p:cNvSpPr>
              <a:spLocks noChangeArrowheads="1"/>
            </p:cNvSpPr>
            <p:nvPr/>
          </p:nvSpPr>
          <p:spPr bwMode="auto">
            <a:xfrm rot="5400000">
              <a:off x="-57" y="717"/>
              <a:ext cx="609" cy="495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1517" name="椭圆 6152"/>
            <p:cNvSpPr>
              <a:spLocks noChangeArrowheads="1"/>
            </p:cNvSpPr>
            <p:nvPr/>
          </p:nvSpPr>
          <p:spPr bwMode="auto">
            <a:xfrm rot="5400000">
              <a:off x="140" y="541"/>
              <a:ext cx="152" cy="185"/>
            </a:xfrm>
            <a:prstGeom prst="ellipse">
              <a:avLst/>
            </a:prstGeom>
            <a:gradFill rotWithShape="1">
              <a:gsLst>
                <a:gs pos="0">
                  <a:srgbClr val="1A414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grpSp>
        <p:nvGrpSpPr>
          <p:cNvPr id="6154" name="组合 6153"/>
          <p:cNvGrpSpPr/>
          <p:nvPr/>
        </p:nvGrpSpPr>
        <p:grpSpPr>
          <a:xfrm>
            <a:off x="2720975" y="2460625"/>
            <a:ext cx="3384550" cy="1801813"/>
            <a:chOff x="0" y="0"/>
            <a:chExt cx="2132" cy="1135"/>
          </a:xfrm>
        </p:grpSpPr>
        <p:sp>
          <p:nvSpPr>
            <p:cNvPr id="21510" name="椭圆 6154"/>
            <p:cNvSpPr>
              <a:spLocks noChangeArrowheads="1"/>
            </p:cNvSpPr>
            <p:nvPr/>
          </p:nvSpPr>
          <p:spPr bwMode="auto">
            <a:xfrm>
              <a:off x="499" y="726"/>
              <a:ext cx="1179" cy="409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1511" name="平行四边形 6155"/>
            <p:cNvSpPr>
              <a:spLocks noChangeArrowheads="1"/>
            </p:cNvSpPr>
            <p:nvPr/>
          </p:nvSpPr>
          <p:spPr bwMode="auto">
            <a:xfrm>
              <a:off x="0" y="363"/>
              <a:ext cx="2132" cy="408"/>
            </a:xfrm>
            <a:prstGeom prst="parallelogram">
              <a:avLst>
                <a:gd name="adj" fmla="val 130637"/>
              </a:avLst>
            </a:prstGeom>
            <a:solidFill>
              <a:srgbClr val="F1AD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1512" name="椭圆 6156"/>
            <p:cNvSpPr>
              <a:spLocks noChangeArrowheads="1"/>
            </p:cNvSpPr>
            <p:nvPr/>
          </p:nvSpPr>
          <p:spPr bwMode="auto">
            <a:xfrm>
              <a:off x="590" y="0"/>
              <a:ext cx="1179" cy="409"/>
            </a:xfrm>
            <a:prstGeom prst="ellipse">
              <a:avLst/>
            </a:prstGeom>
            <a:gradFill rotWithShape="1">
              <a:gsLst>
                <a:gs pos="0">
                  <a:srgbClr val="66FFFF"/>
                </a:gs>
                <a:gs pos="100000">
                  <a:srgbClr val="2F76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6158" name="椭圆 6157"/>
            <p:cNvSpPr/>
            <p:nvPr/>
          </p:nvSpPr>
          <p:spPr>
            <a:xfrm>
              <a:off x="816" y="499"/>
              <a:ext cx="137" cy="13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6159" name="椭圆 6158"/>
            <p:cNvSpPr/>
            <p:nvPr/>
          </p:nvSpPr>
          <p:spPr>
            <a:xfrm>
              <a:off x="1225" y="499"/>
              <a:ext cx="137" cy="13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</p:grpSp>
      <p:sp>
        <p:nvSpPr>
          <p:cNvPr id="6160" name="文本框 6159"/>
          <p:cNvSpPr txBox="1"/>
          <p:nvPr/>
        </p:nvSpPr>
        <p:spPr>
          <a:xfrm>
            <a:off x="-158750" y="1292225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幼圆" panose="02010509060101010101" pitchFamily="1" charset="-122"/>
              </a:rPr>
              <a:t>p-pπ</a:t>
            </a:r>
            <a:r>
              <a:rPr lang="zh-CN" altLang="en-US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幼圆" panose="02010509060101010101" pitchFamily="1" charset="-122"/>
              </a:rPr>
              <a:t>键的形成</a:t>
            </a:r>
            <a:endParaRPr lang="zh-CN" altLang="en-US" sz="2400" b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幼圆" panose="02010509060101010101" pitchFamily="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14 -2.59259E-06 L 0.33941 -2.59259E-06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06 0.01065 L -0.34201 0.01065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TABLE_BEAUTIFY" val="smartTable{b7167dbc-6358-4cc3-8e86-49545c3937a0}"/>
  <p:tag name="TABLE_ENDDRAG_ORIGIN_RECT" val="651*395"/>
  <p:tag name="TABLE_ENDDRAG_RECT" val="42*112*651*395"/>
</p:tagLst>
</file>

<file path=ppt/tags/tag2.xml><?xml version="1.0" encoding="utf-8"?>
<p:tagLst xmlns:p="http://schemas.openxmlformats.org/presentationml/2006/main">
  <p:tag name="KSO_WM_UNIT_TABLE_BEAUTIFY" val="smartTable{7373c977-6f88-400b-8ebc-df8b67700d2e}"/>
  <p:tag name="TABLE_ENDDRAG_ORIGIN_RECT" val="380*120"/>
  <p:tag name="TABLE_ENDDRAG_RECT" val="141*248*380*120"/>
</p:tagLst>
</file>

<file path=ppt/tags/tag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KSO_WPP_MARK_KEY" val="346d3487-8485-423d-ad66-fb30d56eaffd"/>
  <p:tag name="COMMONDATA" val="eyJoZGlkIjoiMmJjM2VkOTM3ZmUyMjA5NzYwMWU3MTM4ZThjMzczM2IifQ=="/>
</p:tagLst>
</file>

<file path=ppt/theme/theme1.xml><?xml version="1.0" encoding="utf-8"?>
<a:theme xmlns:a="http://schemas.openxmlformats.org/drawingml/2006/main" name="新教材模板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2154</Words>
  <Application>WPS 演示</Application>
  <PresentationFormat>On-screen Show (4:3)</PresentationFormat>
  <Paragraphs>363</Paragraphs>
  <Slides>22</Slides>
  <Notes>24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9</vt:i4>
      </vt:variant>
      <vt:variant>
        <vt:lpstr>幻灯片标题</vt:lpstr>
      </vt:variant>
      <vt:variant>
        <vt:i4>22</vt:i4>
      </vt:variant>
    </vt:vector>
  </HeadingPairs>
  <TitlesOfParts>
    <vt:vector size="45" baseType="lpstr">
      <vt:lpstr>Arial</vt:lpstr>
      <vt:lpstr>宋体</vt:lpstr>
      <vt:lpstr>Wingdings</vt:lpstr>
      <vt:lpstr>微软雅黑</vt:lpstr>
      <vt:lpstr>Calibri Light</vt:lpstr>
      <vt:lpstr>Calibri</vt:lpstr>
      <vt:lpstr>华文细黑</vt:lpstr>
      <vt:lpstr>Times New Roman</vt:lpstr>
      <vt:lpstr>黑体</vt:lpstr>
      <vt:lpstr>幼圆</vt:lpstr>
      <vt:lpstr>Arial Unicode MS</vt:lpstr>
      <vt:lpstr>华文中宋</vt:lpstr>
      <vt:lpstr>华文新魏</vt:lpstr>
      <vt:lpstr>新教材模板</vt:lpstr>
      <vt:lpstr>Word.Document.8</vt:lpstr>
      <vt:lpstr>Word.Document.8</vt:lpstr>
      <vt:lpstr>Word.Document.8</vt:lpstr>
      <vt:lpstr>Word.Document.8</vt:lpstr>
      <vt:lpstr>Word.Document.12</vt:lpstr>
      <vt:lpstr>Word.Document.12</vt:lpstr>
      <vt:lpstr>Word.Document.12</vt:lpstr>
      <vt:lpstr>Word.Document.12</vt:lpstr>
      <vt:lpstr>Word.Document.12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danny rong</cp:lastModifiedBy>
  <cp:revision>5</cp:revision>
  <cp:lastPrinted>2021-08-02T13:02:00Z</cp:lastPrinted>
  <dcterms:created xsi:type="dcterms:W3CDTF">2021-08-02T13:02:00Z</dcterms:created>
  <dcterms:modified xsi:type="dcterms:W3CDTF">2022-12-16T02:40:06Z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DFC834FD0973408884466225471CEB51</vt:lpwstr>
  </property>
  <property fmtid="{D5CDD505-2E9C-101B-9397-08002B2CF9AE}" pid="7" name="KSOProductBuildVer">
    <vt:lpwstr>2052-11.1.0.12598</vt:lpwstr>
  </property>
</Properties>
</file>