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  <p:sldId id="256" r:id="rId3"/>
    <p:sldId id="310" r:id="rId4"/>
    <p:sldId id="257" r:id="rId5"/>
    <p:sldId id="311" r:id="rId6"/>
    <p:sldId id="261" r:id="rId7"/>
    <p:sldId id="258" r:id="rId8"/>
    <p:sldId id="265" r:id="rId9"/>
    <p:sldId id="266" r:id="rId10"/>
    <p:sldId id="267" r:id="rId11"/>
    <p:sldId id="306" r:id="rId12"/>
    <p:sldId id="307" r:id="rId13"/>
    <p:sldId id="259" r:id="rId14"/>
    <p:sldId id="304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7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7B3C-50D0-4A7C-A634-1DFE03FD2BAB}" type="datetimeFigureOut">
              <a:rPr lang="zh-CN" altLang="en-US" smtClean="0"/>
              <a:t>2022/12/15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5615-3529-4D3F-B63F-7609AF9A49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7B3C-50D0-4A7C-A634-1DFE03FD2BAB}" type="datetimeFigureOut">
              <a:rPr lang="zh-CN" altLang="en-US" smtClean="0"/>
              <a:t>2022/12/15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5615-3529-4D3F-B63F-7609AF9A4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7B3C-50D0-4A7C-A634-1DFE03FD2BAB}" type="datetimeFigureOut">
              <a:rPr lang="zh-CN" altLang="en-US" smtClean="0"/>
              <a:t>2022/12/15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5615-3529-4D3F-B63F-7609AF9A4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7B3C-50D0-4A7C-A634-1DFE03FD2BAB}" type="datetimeFigureOut">
              <a:rPr lang="zh-CN" altLang="en-US" smtClean="0"/>
              <a:t>2022/12/15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5615-3529-4D3F-B63F-7609AF9A4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7B3C-50D0-4A7C-A634-1DFE03FD2BAB}" type="datetimeFigureOut">
              <a:rPr lang="zh-CN" altLang="en-US" smtClean="0"/>
              <a:t>2022/12/15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5615-3529-4D3F-B63F-7609AF9A49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7B3C-50D0-4A7C-A634-1DFE03FD2BAB}" type="datetimeFigureOut">
              <a:rPr lang="zh-CN" altLang="en-US" smtClean="0"/>
              <a:t>2022/12/15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5615-3529-4D3F-B63F-7609AF9A4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7B3C-50D0-4A7C-A634-1DFE03FD2BAB}" type="datetimeFigureOut">
              <a:rPr lang="zh-CN" altLang="en-US" smtClean="0"/>
              <a:t>2022/12/15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5615-3529-4D3F-B63F-7609AF9A4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7B3C-50D0-4A7C-A634-1DFE03FD2BAB}" type="datetimeFigureOut">
              <a:rPr lang="zh-CN" altLang="en-US" smtClean="0"/>
              <a:t>2022/12/15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5615-3529-4D3F-B63F-7609AF9A4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7B3C-50D0-4A7C-A634-1DFE03FD2BAB}" type="datetimeFigureOut">
              <a:rPr lang="zh-CN" altLang="en-US" smtClean="0"/>
              <a:t>2022/12/15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5615-3529-4D3F-B63F-7609AF9A4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BB77B3C-50D0-4A7C-A634-1DFE03FD2BAB}" type="datetimeFigureOut">
              <a:rPr lang="zh-CN" altLang="en-US" smtClean="0"/>
              <a:t>2022/12/15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D45615-3529-4D3F-B63F-7609AF9A4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7B3C-50D0-4A7C-A634-1DFE03FD2BAB}" type="datetimeFigureOut">
              <a:rPr lang="zh-CN" altLang="en-US" smtClean="0"/>
              <a:t>2022/12/15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5615-3529-4D3F-B63F-7609AF9A4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B77B3C-50D0-4A7C-A634-1DFE03FD2BAB}" type="datetimeFigureOut">
              <a:rPr lang="zh-CN" altLang="en-US" smtClean="0"/>
              <a:t>2022/12/15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D45615-3529-4D3F-B63F-7609AF9A49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41683" y="1385738"/>
            <a:ext cx="8716023" cy="1289681"/>
          </a:xfrm>
        </p:spPr>
        <p:txBody>
          <a:bodyPr/>
          <a:lstStyle/>
          <a:p>
            <a:r>
              <a:rPr lang="zh-CN" altLang="en-US" b="1" dirty="0"/>
              <a:t>对数函数（</a:t>
            </a:r>
            <a:r>
              <a:rPr lang="en-US" altLang="zh-CN" b="1" dirty="0"/>
              <a:t>3</a:t>
            </a:r>
            <a:r>
              <a:rPr lang="zh-CN" altLang="en-US" b="1" dirty="0"/>
              <a:t>）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901938" y="2942341"/>
            <a:ext cx="7004115" cy="5715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</a:rPr>
              <a:t>与对数函数有关的复合函数性质</a:t>
            </a:r>
          </a:p>
        </p:txBody>
      </p:sp>
      <p:cxnSp>
        <p:nvCxnSpPr>
          <p:cNvPr id="5" name="直接连接符 4"/>
          <p:cNvCxnSpPr>
            <a:stCxn id="3" idx="1"/>
          </p:cNvCxnSpPr>
          <p:nvPr/>
        </p:nvCxnSpPr>
        <p:spPr>
          <a:xfrm flipH="1">
            <a:off x="3120272" y="3228091"/>
            <a:ext cx="17816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2107" y="1357460"/>
            <a:ext cx="10482606" cy="561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37229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591532" y="31166"/>
            <a:ext cx="9768526" cy="561809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与对数函数有关复合函数的奇偶性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57520" y="935752"/>
            <a:ext cx="446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【</a:t>
            </a:r>
            <a:r>
              <a:rPr lang="zh-CN" altLang="en-US" sz="2000" dirty="0"/>
              <a:t>例</a:t>
            </a:r>
            <a:r>
              <a:rPr lang="en-US" altLang="zh-CN" sz="2000" dirty="0"/>
              <a:t>4】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030859" y="1385741"/>
                <a:ext cx="102090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/>
                  <a:t>研究函数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𝒍𝒈</m:t>
                    </m:r>
                    <m:d>
                      <m:dPr>
                        <m:ctrlPr>
                          <a:rPr lang="en-US" altLang="zh-CN" sz="28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𝒍𝒈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b="1" dirty="0"/>
                  <a:t>的单调性和奇偶性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59" y="1385741"/>
                <a:ext cx="10209034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" t="-33" r="4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470277" y="2029450"/>
                <a:ext cx="10289104" cy="3250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/>
                  <a:t>奇偶性：</a:t>
                </a:r>
                <a:endParaRPr lang="en-US" altLang="zh-CN" sz="2800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0070C0"/>
                    </a:solidFill>
                  </a:rPr>
                  <a:t>【</a:t>
                </a:r>
                <a:r>
                  <a:rPr lang="zh-CN" altLang="en-US" sz="2800" b="1" dirty="0">
                    <a:solidFill>
                      <a:srgbClr val="0070C0"/>
                    </a:solidFill>
                  </a:rPr>
                  <a:t>解析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】</a:t>
                </a:r>
                <a:r>
                  <a:rPr lang="zh-CN" altLang="en-US" sz="2800" b="1" dirty="0"/>
                  <a:t>由题意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sz="2800" b="1" dirty="0"/>
                  <a:t>,</a:t>
                </a:r>
                <a:r>
                  <a:rPr lang="zh-CN" altLang="en-US" sz="2800" b="1" dirty="0"/>
                  <a:t>解得定义域为</a:t>
                </a:r>
                <a14:m>
                  <m:oMath xmlns:m="http://schemas.openxmlformats.org/officeDocument/2006/math">
                    <m:r>
                      <a:rPr lang="en-US" altLang="zh-CN" sz="2800" b="1" i="0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zh-CN" sz="2800" b="1" i="0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𝒍𝒈</m:t>
                    </m:r>
                    <m:d>
                      <m:dPr>
                        <m:ctrlPr>
                          <a:rPr lang="en-US" altLang="zh-CN" sz="28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𝒍𝒈</m:t>
                    </m:r>
                    <m:d>
                      <m:dPr>
                        <m:ctrlPr>
                          <a:rPr lang="en-US" altLang="zh-CN" sz="28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altLang="zh-CN" sz="2800" b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CN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𝒍𝒈</m:t>
                      </m:r>
                      <m:d>
                        <m:dPr>
                          <m:ctrlPr>
                            <a:rPr lang="en-US" altLang="zh-CN" sz="2800" b="1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8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8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800" b="1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800" b="1" i="1" dirty="0">
                          <a:latin typeface="Cambria Math" panose="02040503050406030204" pitchFamily="18" charset="0"/>
                        </a:rPr>
                        <m:t>𝒍𝒈</m:t>
                      </m:r>
                      <m:d>
                        <m:dPr>
                          <m:ctrlPr>
                            <a:rPr lang="en-US" altLang="zh-CN" sz="2800" b="1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8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8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altLang="zh-CN" sz="2800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dirty="0"/>
                  <a:t>                 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zh-CN" altLang="en-US" sz="2800" b="1" dirty="0"/>
                  <a:t>，故</a:t>
                </a:r>
                <a14:m>
                  <m:oMath xmlns:m="http://schemas.openxmlformats.org/officeDocument/2006/math">
                    <m:r>
                      <a:rPr lang="en-US" altLang="zh-CN" sz="28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sz="2800" b="1" dirty="0"/>
                  <a:t>定义域</a:t>
                </a:r>
                <a14:m>
                  <m:oMath xmlns:m="http://schemas.openxmlformats.org/officeDocument/2006/math">
                    <m:r>
                      <a:rPr lang="en-US" altLang="zh-CN" sz="2800" b="1" dirty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b="1" dirty="0"/>
                  <a:t>上的奇函数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277" y="2029450"/>
                <a:ext cx="10289104" cy="3250185"/>
              </a:xfrm>
              <a:prstGeom prst="rect">
                <a:avLst/>
              </a:prstGeom>
              <a:blipFill rotWithShape="1">
                <a:blip r:embed="rId3"/>
                <a:stretch>
                  <a:fillRect l="-2" t="-19" r="4" b="-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27821" y="516090"/>
            <a:ext cx="11995355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2107" y="1357460"/>
            <a:ext cx="10482606" cy="561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37229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591532" y="31166"/>
            <a:ext cx="9768526" cy="561809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与对数函数有关复合函数的奇偶性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57520" y="935752"/>
            <a:ext cx="446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【</a:t>
            </a:r>
            <a:r>
              <a:rPr lang="zh-CN" altLang="en-US" sz="2000" dirty="0"/>
              <a:t>变式</a:t>
            </a:r>
            <a:r>
              <a:rPr lang="en-US" altLang="zh-CN" sz="2000" dirty="0"/>
              <a:t>】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030859" y="1385741"/>
                <a:ext cx="97157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/>
                  <a:t>研究函数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𝒍𝒈</m:t>
                    </m:r>
                    <m:d>
                      <m:dPr>
                        <m:ctrlPr>
                          <a:rPr lang="en-US" altLang="zh-CN" sz="24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𝒍𝒈</m:t>
                    </m:r>
                    <m:d>
                      <m:dPr>
                        <m:ctrlPr>
                          <a:rPr lang="en-US" altLang="zh-CN" sz="24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zh-CN" altLang="en-US" sz="2400" b="1" dirty="0"/>
                  <a:t>的单调性和奇偶性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59" y="1385741"/>
                <a:ext cx="971579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" t="-37" r="6" b="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263035" y="1847406"/>
                <a:ext cx="9251445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/>
                  <a:t>单调性：</a:t>
                </a:r>
                <a:endParaRPr lang="en-US" altLang="zh-CN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0070C0"/>
                    </a:solidFill>
                  </a:rPr>
                  <a:t>【</a:t>
                </a:r>
                <a:r>
                  <a:rPr lang="zh-CN" altLang="en-US" sz="2400" b="1" dirty="0">
                    <a:solidFill>
                      <a:srgbClr val="0070C0"/>
                    </a:solidFill>
                  </a:rPr>
                  <a:t>解析</a:t>
                </a:r>
                <a:r>
                  <a:rPr lang="en-US" altLang="zh-CN" sz="2400" b="1" dirty="0">
                    <a:solidFill>
                      <a:srgbClr val="0070C0"/>
                    </a:solidFill>
                  </a:rPr>
                  <a:t>】</a:t>
                </a:r>
                <a:r>
                  <a:rPr lang="zh-CN" altLang="en-US" sz="2400" b="1" dirty="0"/>
                  <a:t>由题意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sz="2400" b="1" dirty="0"/>
                  <a:t>,</a:t>
                </a:r>
                <a:r>
                  <a:rPr lang="zh-CN" altLang="en-US" sz="2400" b="1" dirty="0"/>
                  <a:t>解得定义域为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zh-CN" sz="2400" b="1" i="0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令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𝒍𝒈</m:t>
                    </m:r>
                    <m:d>
                      <m:dPr>
                        <m:ctrlPr>
                          <a:rPr lang="en-US" altLang="zh-CN" sz="24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𝒍𝒈</m:t>
                    </m:r>
                    <m:d>
                      <m:dPr>
                        <m:ctrlPr>
                          <a:rPr lang="en-US" altLang="zh-CN" sz="24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b="1" i="1" dirty="0">
                        <a:latin typeface="Cambria Math" panose="02040503050406030204" pitchFamily="18" charset="0"/>
                      </a:rPr>
                      <m:t>则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zh-CN" sz="2400" b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400" b="1" dirty="0">
                          <a:latin typeface="Cambria Math" panose="02040503050406030204" pitchFamily="18" charset="0"/>
                        </a:rPr>
                        <m:t>任意</m:t>
                      </m:r>
                      <m:sSub>
                        <m:sSubPr>
                          <m:ctrlPr>
                            <a:rPr lang="en-US" altLang="zh-CN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b="1" dirty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CN" sz="2400" b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zh-CN" altLang="en-US" sz="2400" b="1" dirty="0">
                          <a:latin typeface="Cambria Math" panose="02040503050406030204" pitchFamily="18" charset="0"/>
                        </a:rPr>
                        <m:t>且</m:t>
                      </m:r>
                      <m:sSub>
                        <m:sSubPr>
                          <m:ctrlPr>
                            <a:rPr lang="en-US" altLang="zh-CN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zh-CN" altLang="en-US" sz="2400" b="1" i="1">
                          <a:latin typeface="Cambria Math" panose="02040503050406030204" pitchFamily="18" charset="0"/>
                        </a:rPr>
                        <m:t>＜</m:t>
                      </m:r>
                      <m:sSub>
                        <m:sSubPr>
                          <m:ctrlPr>
                            <a:rPr lang="en-US" altLang="zh-CN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zh-CN" sz="2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altLang="zh-CN" sz="24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d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altLang="zh-CN" sz="24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CN" sz="24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d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CN" sz="24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altLang="zh-CN" sz="2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/>
                  <a:t>由于</a:t>
                </a:r>
                <a14:m>
                  <m:oMath xmlns:m="http://schemas.openxmlformats.org/officeDocument/2006/math">
                    <m:r>
                      <a:rPr lang="zh-CN" altLang="en-US" sz="2400" b="1" i="1" dirty="0" smtClean="0">
                        <a:latin typeface="Cambria Math" panose="02040503050406030204" pitchFamily="18" charset="0"/>
                      </a:rPr>
                      <m:t>上</m:t>
                    </m:r>
                    <m:r>
                      <a:rPr lang="zh-CN" altLang="en-US" sz="2400" b="1" i="1" dirty="0">
                        <a:latin typeface="Cambria Math" panose="02040503050406030204" pitchFamily="18" charset="0"/>
                      </a:rPr>
                      <m:t>题</m:t>
                    </m:r>
                    <m:r>
                      <a:rPr lang="zh-CN" altLang="en-US" sz="2400" b="1" i="1" dirty="0" smtClean="0">
                        <a:latin typeface="Cambria Math" panose="02040503050406030204" pitchFamily="18" charset="0"/>
                      </a:rPr>
                      <m:t>证</m:t>
                    </m:r>
                    <m:r>
                      <a:rPr lang="zh-CN" altLang="en-US" sz="2400" b="1" i="1" dirty="0">
                        <a:latin typeface="Cambria Math" panose="02040503050406030204" pitchFamily="18" charset="0"/>
                      </a:rPr>
                      <m:t>得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zh-CN" altLang="en-US" sz="2400" b="1" dirty="0"/>
                  <a:t>在定义域上为减函数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＜</m:t>
                    </m:r>
                    <m:sSub>
                      <m:sSub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故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b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CN" sz="2400" b="1" dirty="0"/>
                  <a:t>0</a:t>
                </a:r>
                <a:r>
                  <a:rPr lang="zh-CN" altLang="en-US" sz="2400" b="1" dirty="0"/>
                  <a:t>，</a:t>
                </a: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altLang="zh-CN" sz="2400" b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sz="2400" b="1" dirty="0"/>
                  <a:t>，故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CN" sz="2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又</m:t>
                    </m:r>
                    <m:sSub>
                      <m:sSub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＜</m:t>
                    </m:r>
                    <m:sSub>
                      <m:sSub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sz="2400" b="1" dirty="0"/>
                  <a:t>，故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zh-CN" altLang="en-US" sz="2400" b="1" dirty="0"/>
                  <a:t>在定义域上为减函数。</a:t>
                </a:r>
                <a:endParaRPr lang="en-US" altLang="zh-CN" sz="2400" b="1" dirty="0"/>
              </a:p>
              <a:p>
                <a:endParaRPr lang="en-US" altLang="zh-CN" sz="2400" b="1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035" y="1847406"/>
                <a:ext cx="9251445" cy="4893647"/>
              </a:xfrm>
              <a:prstGeom prst="rect">
                <a:avLst/>
              </a:prstGeom>
              <a:blipFill rotWithShape="1">
                <a:blip r:embed="rId3"/>
                <a:stretch>
                  <a:fillRect t="-4" r="2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27821" y="516090"/>
            <a:ext cx="11995355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2107" y="1357460"/>
            <a:ext cx="10482606" cy="561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37229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591532" y="31166"/>
            <a:ext cx="9768526" cy="561809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与对数函数有关复合函数的奇偶性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57520" y="935752"/>
            <a:ext cx="446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【</a:t>
            </a:r>
            <a:r>
              <a:rPr lang="zh-CN" altLang="en-US" sz="2000" dirty="0"/>
              <a:t>变式</a:t>
            </a:r>
            <a:r>
              <a:rPr lang="en-US" altLang="zh-CN" sz="2000" dirty="0"/>
              <a:t>】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030859" y="1385741"/>
                <a:ext cx="97157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/>
                  <a:t>研究函数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𝒍𝒈</m:t>
                    </m:r>
                    <m:d>
                      <m:dPr>
                        <m:ctrlPr>
                          <a:rPr lang="en-US" altLang="zh-CN" sz="24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𝒍𝒈</m:t>
                    </m:r>
                    <m:d>
                      <m:dPr>
                        <m:ctrlPr>
                          <a:rPr lang="en-US" altLang="zh-CN" sz="24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zh-CN" altLang="en-US" sz="2400" b="1" dirty="0"/>
                  <a:t>的单调性和奇偶性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59" y="1385741"/>
                <a:ext cx="971579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" t="-37" r="6" b="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263035" y="1847406"/>
                <a:ext cx="9251445" cy="3913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/>
                  <a:t>奇偶性：</a:t>
                </a:r>
                <a:endParaRPr lang="en-US" altLang="zh-CN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0070C0"/>
                    </a:solidFill>
                  </a:rPr>
                  <a:t>【</a:t>
                </a:r>
                <a:r>
                  <a:rPr lang="zh-CN" altLang="en-US" sz="2400" b="1" dirty="0">
                    <a:solidFill>
                      <a:srgbClr val="0070C0"/>
                    </a:solidFill>
                  </a:rPr>
                  <a:t>解析</a:t>
                </a:r>
                <a:r>
                  <a:rPr lang="en-US" altLang="zh-CN" sz="2400" b="1" dirty="0">
                    <a:solidFill>
                      <a:srgbClr val="0070C0"/>
                    </a:solidFill>
                  </a:rPr>
                  <a:t>】</a:t>
                </a:r>
                <a:r>
                  <a:rPr lang="zh-CN" altLang="en-US" sz="2400" b="1" dirty="0"/>
                  <a:t>由题意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sz="2400" b="1" dirty="0"/>
                  <a:t>,</a:t>
                </a:r>
                <a:r>
                  <a:rPr lang="zh-CN" altLang="en-US" sz="2400" b="1" dirty="0"/>
                  <a:t>解得定义域为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altLang="zh-CN" sz="2400" b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sz="2400" b="1" i="1">
                          <a:latin typeface="Cambria Math" panose="02040503050406030204" pitchFamily="18" charset="0"/>
                        </a:rPr>
                        <m:t>令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CN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𝒍𝒈</m:t>
                      </m:r>
                      <m:d>
                        <m:dPr>
                          <m:ctrlPr>
                            <a:rPr lang="en-US" altLang="zh-CN" sz="2400" b="1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1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</a:rPr>
                        <m:t>𝒍𝒈</m:t>
                      </m:r>
                      <m:d>
                        <m:dPr>
                          <m:ctrlPr>
                            <a:rPr lang="en-US" altLang="zh-CN" sz="2400" b="1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1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b="1" i="1" dirty="0">
                          <a:latin typeface="Cambria Math" panose="02040503050406030204" pitchFamily="18" charset="0"/>
                        </a:rPr>
                        <m:t>则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𝐠</m:t>
                      </m:r>
                      <m:d>
                        <m:dPr>
                          <m:ctrlPr>
                            <a:rPr lang="en-US" altLang="zh-CN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CN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zh-CN" sz="2400" b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𝐠</m:t>
                      </m:r>
                      <m:d>
                        <m:dPr>
                          <m:ctrlPr>
                            <a:rPr lang="en-US" altLang="zh-CN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CN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zh-CN" sz="2400" b="1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/>
                  <a:t>由于</a:t>
                </a:r>
                <a14:m>
                  <m:oMath xmlns:m="http://schemas.openxmlformats.org/officeDocument/2006/math">
                    <m:r>
                      <a:rPr lang="zh-CN" altLang="en-US" sz="2400" b="1" i="1" dirty="0" smtClean="0">
                        <a:latin typeface="Cambria Math" panose="02040503050406030204" pitchFamily="18" charset="0"/>
                      </a:rPr>
                      <m:t>上</m:t>
                    </m:r>
                    <m:r>
                      <a:rPr lang="zh-CN" altLang="en-US" sz="2400" b="1" i="1" dirty="0">
                        <a:latin typeface="Cambria Math" panose="02040503050406030204" pitchFamily="18" charset="0"/>
                      </a:rPr>
                      <m:t>题</m:t>
                    </m:r>
                    <m:r>
                      <a:rPr lang="zh-CN" altLang="en-US" sz="2400" b="1" i="1" dirty="0" smtClean="0">
                        <a:latin typeface="Cambria Math" panose="02040503050406030204" pitchFamily="18" charset="0"/>
                      </a:rPr>
                      <m:t>证</m:t>
                    </m:r>
                    <m:r>
                      <a:rPr lang="zh-CN" altLang="en-US" sz="2400" b="1" i="1" dirty="0">
                        <a:latin typeface="Cambria Math" panose="02040503050406030204" pitchFamily="18" charset="0"/>
                      </a:rPr>
                      <m:t>得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zh-CN" altLang="en-US" sz="2400" b="1" dirty="0"/>
                  <a:t>在定义域上为奇函数，</a:t>
                </a: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CN" sz="2400" b="1" dirty="0"/>
                  <a:t> =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altLang="zh-CN" sz="2400" b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zh-CN" altLang="en-US" sz="2400" b="1" dirty="0"/>
                  <a:t>，</a:t>
                </a: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2400" b="1" dirty="0"/>
                  <a:t>故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zh-CN" altLang="en-US" sz="2400" b="1" i="1" smtClean="0">
                        <a:latin typeface="Cambria Math" panose="02040503050406030204" pitchFamily="18" charset="0"/>
                      </a:rPr>
                      <m:t>在</m:t>
                    </m:r>
                  </m:oMath>
                </a14:m>
                <a:r>
                  <a:rPr lang="zh-CN" altLang="en-US" sz="2400" b="1" dirty="0"/>
                  <a:t>定义域内为奇函数</a:t>
                </a:r>
                <a:endParaRPr lang="en-US" altLang="zh-CN" sz="2400" b="1" dirty="0"/>
              </a:p>
              <a:p>
                <a:pPr>
                  <a:lnSpc>
                    <a:spcPct val="150000"/>
                  </a:lnSpc>
                </a:pPr>
                <a:endParaRPr lang="en-US" altLang="zh-CN" sz="2400" b="1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035" y="1847406"/>
                <a:ext cx="9251445" cy="3913059"/>
              </a:xfrm>
              <a:prstGeom prst="rect">
                <a:avLst/>
              </a:prstGeom>
              <a:blipFill rotWithShape="1">
                <a:blip r:embed="rId3"/>
                <a:stretch>
                  <a:fillRect t="-5" r="2" b="-5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27821" y="516090"/>
            <a:ext cx="11995355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1604" y="1386957"/>
            <a:ext cx="10482606" cy="561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37229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732934" y="312071"/>
            <a:ext cx="10058400" cy="561809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【</a:t>
            </a:r>
            <a:r>
              <a:rPr lang="zh-CN" altLang="en-US" sz="2000" b="1" dirty="0"/>
              <a:t>反思回顾</a:t>
            </a:r>
            <a:r>
              <a:rPr lang="en-US" altLang="zh-CN" sz="2000" b="1" dirty="0"/>
              <a:t>】</a:t>
            </a:r>
            <a:endParaRPr lang="zh-CN" altLang="en-US" sz="24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170039" y="1012723"/>
            <a:ext cx="10274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本节课学了什么，有什么收获？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70038" y="1753386"/>
            <a:ext cx="8841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①学习了与对数函数有关的复合函数的单调性（同增异减）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70038" y="2576787"/>
            <a:ext cx="773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②学习了与对数函数有关的复合函数的奇偶性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70038" y="3435821"/>
            <a:ext cx="987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③会利用复合函数的性质，解决方程和不等式的问题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1604" y="4242840"/>
            <a:ext cx="242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【</a:t>
            </a:r>
            <a:r>
              <a:rPr lang="zh-CN" altLang="en-US" sz="2000" b="1" dirty="0"/>
              <a:t>思考题</a:t>
            </a:r>
            <a:r>
              <a:rPr lang="en-US" altLang="zh-CN" sz="2000" b="1" dirty="0"/>
              <a:t>】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454085" y="4803638"/>
                <a:ext cx="609442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/>
                  <a:t>解</a:t>
                </a:r>
                <a14:m>
                  <m:oMath xmlns:m="http://schemas.openxmlformats.org/officeDocument/2006/math"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不等式</m:t>
                    </m:r>
                    <m:r>
                      <a:rPr lang="zh-CN" altLang="en-US" sz="2800" b="1" i="1" smtClean="0">
                        <a:latin typeface="Cambria Math" panose="02040503050406030204" pitchFamily="18" charset="0"/>
                      </a:rPr>
                      <m:t>：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𝒍𝒈</m:t>
                    </m:r>
                    <m:d>
                      <m:dPr>
                        <m:ctrlPr>
                          <a:rPr lang="en-US" altLang="zh-CN" sz="28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085" y="4803638"/>
                <a:ext cx="6094428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9" t="-95" r="4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1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8" y="946231"/>
            <a:ext cx="4998536" cy="4036318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65735" y="2446984"/>
            <a:ext cx="7068639" cy="103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7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 谢  ！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-1"/>
            <a:ext cx="12192000" cy="304801"/>
          </a:xfrm>
          <a:prstGeom prst="rect">
            <a:avLst/>
          </a:prstGeom>
          <a:pattFill prst="narHorz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 w="2857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553199"/>
            <a:ext cx="12192000" cy="304801"/>
          </a:xfrm>
          <a:prstGeom prst="rect">
            <a:avLst/>
          </a:prstGeom>
          <a:pattFill prst="narHorz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 w="2857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ctrTitle"/>
              </p:nvPr>
            </p:nvSpPr>
            <p:spPr>
              <a:xfrm>
                <a:off x="762415" y="565392"/>
                <a:ext cx="10851509" cy="123680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对数函数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sz="2800" b="1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800" b="1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800" b="1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altLang="zh-CN" sz="28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zh-CN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的底数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zh-CN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分别取值</a:t>
                </a:r>
                <a:r>
                  <a:rPr lang="en-US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2, 0</a:t>
                </a:r>
                <a:r>
                  <a:rPr lang="en-US" altLang="zh-CN" sz="28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5, 1</a:t>
                </a:r>
                <a:r>
                  <a:rPr lang="en-US" altLang="zh-CN" sz="28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5, e,</a:t>
                </a:r>
                <a:r>
                  <a:rPr lang="zh-CN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则曲线</a:t>
                </a:r>
                <a:r>
                  <a:rPr lang="en-US" altLang="zh-CN" sz="28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="1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8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="1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8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="1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8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="1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中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zh-CN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的值依次是多少</a:t>
                </a:r>
                <a:r>
                  <a:rPr lang="zh-CN" altLang="en-US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？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762415" y="565392"/>
                <a:ext cx="10851509" cy="1236809"/>
              </a:xfrm>
              <a:blipFill rotWithShape="1">
                <a:blip r:embed="rId2"/>
                <a:stretch>
                  <a:fillRect l="-4" t="-12958" r="4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B80.eps" descr="id:2147498333;FounderC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1" y="1480741"/>
            <a:ext cx="2696066" cy="307044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54697" y="4229725"/>
            <a:ext cx="10482606" cy="561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120192" y="3583"/>
            <a:ext cx="10058400" cy="561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/>
              <a:t>【</a:t>
            </a:r>
            <a:r>
              <a:rPr lang="zh-CN" altLang="en-US" sz="2000" b="1" dirty="0"/>
              <a:t>知识回顾</a:t>
            </a:r>
            <a:r>
              <a:rPr lang="en-US" altLang="zh-CN" sz="2000" b="1" dirty="0"/>
              <a:t>】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ctrTitle"/>
              </p:nvPr>
            </p:nvSpPr>
            <p:spPr>
              <a:xfrm>
                <a:off x="762415" y="565392"/>
                <a:ext cx="10851509" cy="123680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对数函数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sz="2800" b="1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800" b="1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800" b="1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altLang="zh-CN" sz="28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zh-CN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的底数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zh-CN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分别取值</a:t>
                </a:r>
                <a:r>
                  <a:rPr lang="en-US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2, 0</a:t>
                </a:r>
                <a:r>
                  <a:rPr lang="en-US" altLang="zh-CN" sz="28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5, 1</a:t>
                </a:r>
                <a:r>
                  <a:rPr lang="en-US" altLang="zh-CN" sz="28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5, e,</a:t>
                </a:r>
                <a:r>
                  <a:rPr lang="zh-CN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则曲线</a:t>
                </a:r>
                <a:r>
                  <a:rPr lang="en-US" altLang="zh-CN" sz="28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="1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8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="1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8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="1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8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="1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中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zh-CN" altLang="zh-CN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的值依次是多少</a:t>
                </a:r>
                <a:r>
                  <a:rPr lang="zh-CN" altLang="en-US" sz="28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？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762415" y="565392"/>
                <a:ext cx="10851509" cy="1236809"/>
              </a:xfrm>
              <a:blipFill rotWithShape="1">
                <a:blip r:embed="rId2"/>
                <a:stretch>
                  <a:fillRect l="-4" t="-12958" r="4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B80.eps" descr="id:2147498333;FounderC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1" y="1480741"/>
            <a:ext cx="2696066" cy="307044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54697" y="4229725"/>
            <a:ext cx="10482606" cy="561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146783" y="1941752"/>
                <a:ext cx="6168415" cy="3907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0070C0"/>
                    </a:solidFill>
                  </a:rPr>
                  <a:t>【</a:t>
                </a:r>
                <a:r>
                  <a:rPr lang="zh-CN" altLang="en-US" sz="2400" b="1" dirty="0">
                    <a:solidFill>
                      <a:srgbClr val="0070C0"/>
                    </a:solidFill>
                  </a:rPr>
                  <a:t>解析</a:t>
                </a:r>
                <a:r>
                  <a:rPr lang="en-US" altLang="zh-CN" sz="2400" b="1" dirty="0">
                    <a:solidFill>
                      <a:srgbClr val="0070C0"/>
                    </a:solidFill>
                  </a:rPr>
                  <a:t>】</a:t>
                </a:r>
                <a:r>
                  <a:rPr lang="zh-CN" altLang="en-US" sz="2400" b="1" dirty="0"/>
                  <a:t>由对数函数图像的性质可知，</a:t>
                </a:r>
                <a:r>
                  <a:rPr lang="en-US" altLang="zh-CN" sz="24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C</a:t>
                </a:r>
                <a:r>
                  <a:rPr lang="en-US" altLang="zh-CN" sz="2400" b="1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b="1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zh-CN" altLang="en-US" sz="24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图象对应对数函数的底数都＞</a:t>
                </a:r>
                <a:r>
                  <a:rPr lang="en-US" altLang="zh-CN" sz="24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；</a:t>
                </a:r>
                <a:r>
                  <a:rPr lang="en-US" altLang="zh-CN" sz="24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b="1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b="1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4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图象对应对数函数的底数都在区间（</a:t>
                </a:r>
                <a:r>
                  <a:rPr lang="en-US" altLang="zh-CN" sz="24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4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）中，而</a:t>
                </a:r>
                <a:r>
                  <a:rPr lang="en-US" altLang="zh-CN" sz="24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b="1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比</a:t>
                </a:r>
                <a:r>
                  <a:rPr lang="en-US" altLang="zh-CN" sz="24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b="1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更靠近</a:t>
                </a:r>
                <a:r>
                  <a:rPr lang="en-US" altLang="zh-CN" sz="24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轴，故</a:t>
                </a:r>
                <a:r>
                  <a:rPr lang="en-US" altLang="zh-CN" sz="24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b="1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的底数比</a:t>
                </a:r>
                <a:r>
                  <a:rPr lang="en-US" altLang="zh-CN" sz="24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b="1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大</a:t>
                </a:r>
                <a:endParaRPr lang="en-US" altLang="zh-CN" sz="2400" b="1" dirty="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400" b="1" i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b="1" baseline="-250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zh-CN" sz="2400" b="1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sz="2400" b="1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400" b="1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400" b="1" i="1" smtClea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altLang="zh-CN" sz="2400" b="1" i="1" smtClea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altLang="zh-CN" sz="2400" b="1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zh-CN" altLang="en-US" sz="24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1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b="1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dirty="0"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b="1" dirty="0"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sz="2400" b="1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400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b>
                        </m:sSub>
                      </m:fName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altLang="zh-CN" sz="2400" b="1" i="1" dirty="0"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400" b="1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b="1" i="1" baseline="-25000" dirty="0"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b="1" dirty="0">
                    <a:cs typeface="Times New Roman" panose="02020603050405020304" pitchFamily="18" charset="0"/>
                  </a:rPr>
                  <a:t>比</a:t>
                </a:r>
                <a:r>
                  <a:rPr lang="en-US" altLang="zh-CN" sz="2400" b="1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b="1" i="1" baseline="-25000" dirty="0">
                    <a:cs typeface="Times New Roman" panose="02020603050405020304" pitchFamily="18" charset="0"/>
                  </a:rPr>
                  <a:t>4</a:t>
                </a:r>
                <a:r>
                  <a:rPr lang="zh-CN" altLang="en-US" sz="2400" b="1" dirty="0">
                    <a:cs typeface="Times New Roman" panose="02020603050405020304" pitchFamily="18" charset="0"/>
                  </a:rPr>
                  <a:t>更靠近</a:t>
                </a:r>
                <a:r>
                  <a:rPr lang="en-US" altLang="zh-CN" sz="2400" b="1" dirty="0"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>
                    <a:cs typeface="Times New Roman" panose="02020603050405020304" pitchFamily="18" charset="0"/>
                  </a:rPr>
                  <a:t>轴，故</a:t>
                </a:r>
                <a:r>
                  <a:rPr lang="en-US" altLang="zh-CN" sz="2400" b="1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b="1" i="1" baseline="-25000" dirty="0"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b="1" dirty="0">
                    <a:cs typeface="Times New Roman" panose="02020603050405020304" pitchFamily="18" charset="0"/>
                  </a:rPr>
                  <a:t>的底数比</a:t>
                </a:r>
                <a:r>
                  <a:rPr lang="en-US" altLang="zh-CN" sz="2400" b="1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b="1" i="1" baseline="-25000" dirty="0">
                    <a:cs typeface="Times New Roman" panose="02020603050405020304" pitchFamily="18" charset="0"/>
                  </a:rPr>
                  <a:t>4</a:t>
                </a:r>
                <a:r>
                  <a:rPr lang="zh-CN" altLang="en-US" sz="2400" b="1" dirty="0">
                    <a:cs typeface="Times New Roman" panose="02020603050405020304" pitchFamily="18" charset="0"/>
                  </a:rPr>
                  <a:t>小</a:t>
                </a:r>
                <a:endParaRPr lang="en-US" altLang="zh-CN" sz="2400" b="1" dirty="0"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400" b="1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b="1" baseline="-25000" dirty="0"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b="1" dirty="0"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b="1" dirty="0"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sz="2400" b="1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400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altLang="zh-CN" sz="2400" b="1" i="1" dirty="0"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b="1" i="1" dirty="0"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1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b="1" baseline="-25000" dirty="0"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b="1" dirty="0"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b="1" dirty="0"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sz="2400" b="1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400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783" y="1941752"/>
                <a:ext cx="6168415" cy="3907095"/>
              </a:xfrm>
              <a:prstGeom prst="rect">
                <a:avLst/>
              </a:prstGeom>
              <a:blipFill rotWithShape="1">
                <a:blip r:embed="rId4"/>
                <a:stretch>
                  <a:fillRect l="-10" t="-14" r="10" b="-10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1"/>
          <p:cNvSpPr txBox="1"/>
          <p:nvPr/>
        </p:nvSpPr>
        <p:spPr>
          <a:xfrm>
            <a:off x="120192" y="3583"/>
            <a:ext cx="10058400" cy="561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/>
              <a:t>【</a:t>
            </a:r>
            <a:r>
              <a:rPr lang="zh-CN" altLang="en-US" sz="2000" b="1" dirty="0"/>
              <a:t>知识回顾</a:t>
            </a:r>
            <a:r>
              <a:rPr lang="en-US" altLang="zh-CN" sz="2000" b="1" dirty="0"/>
              <a:t>】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2107" y="1357460"/>
            <a:ext cx="10482606" cy="561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164206" y="1104245"/>
                <a:ext cx="8579562" cy="725863"/>
              </a:xfrm>
            </p:spPr>
            <p:txBody>
              <a:bodyPr>
                <a:noAutofit/>
              </a:bodyPr>
              <a:lstStyle/>
              <a:p>
                <a:r>
                  <a:rPr lang="zh-CN" altLang="en-US" sz="2800" b="1" dirty="0"/>
                  <a:t>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func>
                  </m:oMath>
                </a14:m>
                <a:r>
                  <a:rPr lang="zh-CN" altLang="en-US" sz="2800" b="1" dirty="0"/>
                  <a:t>，</a:t>
                </a: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</m:oMath>
                </a14:m>
                <a:r>
                  <a:rPr lang="zh-CN" altLang="en-US" sz="2800" b="1" dirty="0"/>
                  <a:t>，</a:t>
                </a: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4206" y="1104245"/>
                <a:ext cx="8579562" cy="725863"/>
              </a:xfrm>
              <a:blipFill rotWithShape="1">
                <a:blip r:embed="rId2"/>
                <a:stretch>
                  <a:fillRect l="-3" t="-85" r="4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2934" y="312071"/>
            <a:ext cx="10058400" cy="561809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比较下列各组数的大小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/>
              <p:cNvSpPr txBox="1"/>
              <p:nvPr/>
            </p:nvSpPr>
            <p:spPr>
              <a:xfrm>
                <a:off x="1164141" y="3357761"/>
                <a:ext cx="7547240" cy="72586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17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705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93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81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09982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299845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49987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99895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800" b="1" dirty="0"/>
                  <a:t>②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sub>
                        </m:sSub>
                      </m:fName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zh-CN" altLang="en-US" sz="2800" b="1" dirty="0"/>
                  <a:t>，</a:t>
                </a: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fName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zh-CN" altLang="en-US" sz="2800" b="1" dirty="0"/>
                  <a:t>，</a:t>
                </a: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41" y="3357761"/>
                <a:ext cx="7547240" cy="725863"/>
              </a:xfrm>
              <a:prstGeom prst="rect">
                <a:avLst/>
              </a:prstGeom>
              <a:blipFill rotWithShape="1">
                <a:blip r:embed="rId3"/>
                <a:stretch>
                  <a:fillRect l="-2" t="-71" r="6" b="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5637229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2107" y="1357460"/>
            <a:ext cx="10482606" cy="561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164206" y="1104245"/>
                <a:ext cx="8579562" cy="725863"/>
              </a:xfrm>
            </p:spPr>
            <p:txBody>
              <a:bodyPr>
                <a:noAutofit/>
              </a:bodyPr>
              <a:lstStyle/>
              <a:p>
                <a:r>
                  <a:rPr lang="zh-CN" altLang="en-US" sz="2800" b="1" dirty="0"/>
                  <a:t>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func>
                  </m:oMath>
                </a14:m>
                <a:r>
                  <a:rPr lang="zh-CN" altLang="en-US" sz="2800" b="1" dirty="0"/>
                  <a:t>，</a:t>
                </a: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</m:oMath>
                </a14:m>
                <a:r>
                  <a:rPr lang="zh-CN" altLang="en-US" sz="2800" b="1" dirty="0"/>
                  <a:t>，</a:t>
                </a: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4206" y="1104245"/>
                <a:ext cx="8579562" cy="725863"/>
              </a:xfrm>
              <a:blipFill rotWithShape="1">
                <a:blip r:embed="rId2"/>
                <a:stretch>
                  <a:fillRect l="-3" t="-85" r="4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2934" y="312071"/>
            <a:ext cx="10058400" cy="561809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比较下列各组数的大小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/>
              <p:cNvSpPr txBox="1"/>
              <p:nvPr/>
            </p:nvSpPr>
            <p:spPr>
              <a:xfrm>
                <a:off x="1164141" y="3357761"/>
                <a:ext cx="7547240" cy="72586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17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705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93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81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09982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299845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49987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99895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800" b="1" dirty="0"/>
                  <a:t>②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sub>
                        </m:sSub>
                      </m:fName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zh-CN" altLang="en-US" sz="2800" b="1" dirty="0"/>
                  <a:t>，</a:t>
                </a: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fName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zh-CN" altLang="en-US" sz="2800" b="1" dirty="0"/>
                  <a:t>，</a:t>
                </a: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41" y="3357761"/>
                <a:ext cx="7547240" cy="725863"/>
              </a:xfrm>
              <a:prstGeom prst="rect">
                <a:avLst/>
              </a:prstGeom>
              <a:blipFill rotWithShape="1">
                <a:blip r:embed="rId3"/>
                <a:stretch>
                  <a:fillRect l="-2" t="-71" r="6" b="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120248" y="1678781"/>
                <a:ext cx="10658667" cy="1137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0070C0"/>
                    </a:solidFill>
                  </a:rPr>
                  <a:t>【</a:t>
                </a:r>
                <a:r>
                  <a:rPr lang="zh-CN" altLang="en-US" sz="2400" b="1" dirty="0">
                    <a:solidFill>
                      <a:srgbClr val="0070C0"/>
                    </a:solidFill>
                  </a:rPr>
                  <a:t>解析</a:t>
                </a:r>
                <a:r>
                  <a:rPr lang="en-US" altLang="zh-CN" sz="2400" b="1" dirty="0">
                    <a:solidFill>
                      <a:srgbClr val="0070C0"/>
                    </a:solidFill>
                  </a:rPr>
                  <a:t>】</a:t>
                </a:r>
                <a:r>
                  <a:rPr lang="zh-CN" altLang="en-US" sz="2400" b="1" dirty="0"/>
                  <a:t>由于</a:t>
                </a:r>
                <a:r>
                  <a:rPr lang="en-US" altLang="zh-CN" sz="2400" b="1" dirty="0"/>
                  <a:t>1.2</a:t>
                </a:r>
                <a:r>
                  <a:rPr lang="zh-CN" altLang="en-US" sz="2400" b="1" dirty="0"/>
                  <a:t>＞</a:t>
                </a:r>
                <a:r>
                  <a:rPr lang="en-US" altLang="zh-CN" sz="2400" b="1" dirty="0"/>
                  <a:t>1</a:t>
                </a:r>
                <a:r>
                  <a:rPr lang="zh-CN" altLang="en-US" sz="2400" b="1" dirty="0"/>
                  <a:t>故</a:t>
                </a:r>
                <a:r>
                  <a:rPr lang="en-US" altLang="zh-CN" sz="2400" b="1" dirty="0"/>
                  <a:t>y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zh-CN" altLang="en-US" sz="2400" b="1" dirty="0"/>
                  <a:t>是增函数，由对数函数性质</a:t>
                </a:r>
                <a:r>
                  <a:rPr lang="en-US" altLang="zh-CN" sz="2400" b="1" dirty="0"/>
                  <a:t>0.9</a:t>
                </a:r>
                <a:r>
                  <a:rPr lang="zh-CN" altLang="en-US" sz="2400" b="1" dirty="0"/>
                  <a:t>＜</a:t>
                </a:r>
                <a:r>
                  <a:rPr lang="en-US" altLang="zh-CN" sz="2400" b="1" dirty="0"/>
                  <a:t>1.1</a:t>
                </a:r>
                <a:r>
                  <a:rPr lang="zh-CN" altLang="en-US" sz="2400" b="1" dirty="0"/>
                  <a:t>＜</a:t>
                </a:r>
                <a:r>
                  <a:rPr lang="en-US" altLang="zh-CN" sz="2400" b="1" dirty="0"/>
                  <a:t>1.3</a:t>
                </a:r>
                <a:r>
                  <a:rPr lang="zh-CN" altLang="en-US" sz="2400" b="1" dirty="0"/>
                  <a:t>，</a:t>
                </a:r>
                <a:r>
                  <a:rPr lang="en-US" altLang="zh-CN" sz="2400" b="1" dirty="0"/>
                  <a:t>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func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＜</m:t>
                    </m:r>
                    <m:func>
                      <m:func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</m:oMath>
                </a14:m>
                <a:r>
                  <a:rPr lang="zh-CN" altLang="en-US" sz="2400" b="1" dirty="0"/>
                  <a:t>＜</a:t>
                </a: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248" y="1678781"/>
                <a:ext cx="10658667" cy="1137106"/>
              </a:xfrm>
              <a:prstGeom prst="rect">
                <a:avLst/>
              </a:prstGeom>
              <a:blipFill rotWithShape="1">
                <a:blip r:embed="rId4"/>
                <a:stretch>
                  <a:fillRect l="-1" t="-42" r="3" b="-4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120248" y="4206068"/>
                <a:ext cx="10078694" cy="1696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0070C0"/>
                    </a:solidFill>
                  </a:rPr>
                  <a:t>【</a:t>
                </a:r>
                <a:r>
                  <a:rPr lang="zh-CN" altLang="en-US" sz="2400" b="1" dirty="0">
                    <a:solidFill>
                      <a:srgbClr val="0070C0"/>
                    </a:solidFill>
                  </a:rPr>
                  <a:t>解析</a:t>
                </a:r>
                <a:r>
                  <a:rPr lang="en-US" altLang="zh-CN" sz="2400" b="1" dirty="0">
                    <a:solidFill>
                      <a:srgbClr val="0070C0"/>
                    </a:solidFill>
                  </a:rPr>
                  <a:t>】</a:t>
                </a:r>
                <a:r>
                  <a:rPr lang="zh-CN" altLang="en-US" sz="2400" b="1" dirty="0"/>
                  <a:t>由</a:t>
                </a:r>
                <a:r>
                  <a:rPr lang="en-US" altLang="zh-CN" sz="2400" b="1" dirty="0"/>
                  <a:t>0.9</a:t>
                </a:r>
                <a:r>
                  <a:rPr lang="zh-CN" altLang="en-US" sz="2400" b="1" dirty="0"/>
                  <a:t>＜</a:t>
                </a:r>
                <a:r>
                  <a:rPr lang="en-US" altLang="zh-CN" sz="2400" b="1" dirty="0"/>
                  <a:t>1,</a:t>
                </a:r>
                <a:r>
                  <a:rPr lang="zh-CN" altLang="en-US" sz="2400" b="1" dirty="0"/>
                  <a:t>而</a:t>
                </a:r>
                <a:r>
                  <a:rPr lang="en-US" altLang="zh-CN" sz="2400" b="1" dirty="0"/>
                  <a:t>1.2</a:t>
                </a:r>
                <a:r>
                  <a:rPr lang="zh-CN" altLang="en-US" sz="2400" b="1" dirty="0"/>
                  <a:t>＞</a:t>
                </a:r>
                <a:r>
                  <a:rPr lang="en-US" altLang="zh-CN" sz="2400" b="1" dirty="0"/>
                  <a:t>1</a:t>
                </a:r>
                <a:r>
                  <a:rPr lang="zh-CN" altLang="en-US" sz="2400" b="1" dirty="0"/>
                  <a:t>，故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sub>
                        </m:sSub>
                      </m:fName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zh-CN" altLang="en-US" sz="2400" b="1" dirty="0"/>
                  <a:t>＜</a:t>
                </a:r>
                <a:r>
                  <a:rPr lang="en-US" altLang="zh-CN" sz="2400" b="1" dirty="0"/>
                  <a:t>0</a:t>
                </a:r>
                <a:r>
                  <a:rPr lang="zh-CN" altLang="en-US" sz="2400" b="1" dirty="0"/>
                  <a:t>，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fName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zh-CN" altLang="en-US" sz="2400" b="1" dirty="0"/>
                  <a:t>和</a:t>
                </a: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zh-CN" altLang="en-US" sz="2400" b="1" dirty="0"/>
                  <a:t>可利用换底公式，分子一样，分母越大，整体越小，故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sub>
                        </m:sSub>
                      </m:fName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zh-CN" altLang="en-US" sz="2400" b="1" dirty="0"/>
                  <a:t>＜</a:t>
                </a: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fName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248" y="4206068"/>
                <a:ext cx="10078694" cy="1696105"/>
              </a:xfrm>
              <a:prstGeom prst="rect">
                <a:avLst/>
              </a:prstGeom>
              <a:blipFill rotWithShape="1">
                <a:blip r:embed="rId5"/>
                <a:stretch>
                  <a:fillRect l="-1" t="-27" r="1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5637229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2107" y="1182150"/>
            <a:ext cx="10482606" cy="561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37229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506690" y="0"/>
            <a:ext cx="10058400" cy="561809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与对数函数有关复合函数的单调性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393290" y="900260"/>
                <a:ext cx="9749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【</a:t>
                </a:r>
                <a:r>
                  <a:rPr lang="zh-CN" altLang="en-US" sz="2400" dirty="0"/>
                  <a:t>例</a:t>
                </a:r>
                <a:r>
                  <a:rPr lang="en-US" altLang="zh-CN" sz="2400" dirty="0"/>
                  <a:t>1】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0.5</m:t>
                            </m:r>
                          </m:sub>
                        </m:sSub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</m:func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90" y="900260"/>
                <a:ext cx="9749951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" t="-101" r="4" b="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648880" y="1182150"/>
                <a:ext cx="10324986" cy="5764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/>
                  <a:t>解：由题意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/>
                  <a:t>＞</a:t>
                </a:r>
                <a:r>
                  <a:rPr lang="en-US" altLang="zh-CN" sz="2400" b="1" dirty="0"/>
                  <a:t>0</a:t>
                </a:r>
                <a:r>
                  <a:rPr lang="zh-CN" altLang="en-US" sz="2400" b="1" dirty="0"/>
                  <a:t>，解得定义域为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sz="24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/>
                  <a:t>         </a:t>
                </a:r>
                <a:r>
                  <a:rPr lang="zh-CN" altLang="en-US" sz="2400" b="1" dirty="0"/>
                  <a:t>任意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/>
                  <a:t>,</a:t>
                </a:r>
                <a:r>
                  <a:rPr lang="zh-CN" altLang="en-US" sz="2400" b="1" dirty="0"/>
                  <a:t>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zh-CN" altLang="en-US" sz="2400" b="1" i="1" smtClean="0">
                        <a:latin typeface="Cambria Math" panose="02040503050406030204" pitchFamily="18" charset="0"/>
                      </a:rPr>
                      <m:t>＜</m:t>
                    </m:r>
                    <m:sSub>
                      <m:sSub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zh-CN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/>
                  <a:t>       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CN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b>
                              <m:sSubPr>
                                <m:ctrlPr>
                                  <a:rPr lang="en-US" altLang="zh-CN" sz="2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func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CN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CN" sz="2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sSub>
                                  <m:sSubPr>
                                    <m:ctrlPr>
                                      <a:rPr lang="en-US" altLang="zh-CN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b>
                              <m:sSubPr>
                                <m:ctrlPr>
                                  <a:rPr lang="en-US" altLang="zh-CN" sz="2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endParaRPr lang="en-US" altLang="zh-CN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/>
                  <a:t>        </a:t>
                </a:r>
                <a:r>
                  <a:rPr lang="zh-CN" altLang="en-US" sz="2400" b="1" dirty="0"/>
                  <a:t>因为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altLang="zh-CN" sz="2400" b="1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4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400" b="1" i="1" dirty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＜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zh-CN" altLang="en-US" sz="2400" b="1" i="1" smtClean="0">
                        <a:latin typeface="Cambria Math" panose="02040503050406030204" pitchFamily="18" charset="0"/>
                      </a:rPr>
                      <m:t>＜</m:t>
                    </m:r>
                    <m:sSub>
                      <m:sSub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sz="2400" b="1" dirty="0"/>
                  <a:t>，所以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＜</m:t>
                    </m:r>
                    <m:sSub>
                      <m:sSub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altLang="zh-CN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/>
                  <a:t>        </a:t>
                </a:r>
                <a:r>
                  <a:rPr lang="zh-CN" altLang="en-US" sz="2400" b="1" dirty="0"/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b>
                              <m:sSubPr>
                                <m:ctrlPr>
                                  <a:rPr lang="en-US" altLang="zh-CN" sz="2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＜</m:t>
                    </m:r>
                  </m:oMath>
                </a14:m>
                <a:r>
                  <a:rPr lang="en-US" altLang="zh-CN" sz="2400" b="1" dirty="0"/>
                  <a:t>1</a:t>
                </a:r>
                <a:r>
                  <a:rPr lang="zh-CN" altLang="en-US" sz="2400" b="1" dirty="0"/>
                  <a:t>，而</a:t>
                </a:r>
                <a:r>
                  <a:rPr lang="en-US" altLang="zh-CN" sz="2400" b="1" dirty="0"/>
                  <a:t>0.5</a:t>
                </a:r>
                <a:r>
                  <a:rPr lang="zh-CN" altLang="en-US" sz="2400" b="1" dirty="0"/>
                  <a:t>＜</a:t>
                </a:r>
                <a:r>
                  <a:rPr lang="en-US" altLang="zh-CN" sz="2400" b="1" dirty="0"/>
                  <a:t>1</a:t>
                </a:r>
                <a:r>
                  <a:rPr lang="zh-CN" altLang="en-US" sz="2400" b="1" dirty="0"/>
                  <a:t>，所以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CN" sz="2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sSub>
                                  <m:sSubPr>
                                    <m:ctrlPr>
                                      <a:rPr lang="en-US" altLang="zh-CN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b>
                              <m:sSubPr>
                                <m:ctrlPr>
                                  <a:rPr lang="en-US" altLang="zh-CN" sz="2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zh-CN" altLang="en-US" sz="2400" b="1" dirty="0"/>
                  <a:t> ＞</a:t>
                </a:r>
                <a:r>
                  <a:rPr lang="en-US" altLang="zh-CN" sz="2400" b="1" dirty="0"/>
                  <a:t>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/>
                  <a:t>        </a:t>
                </a:r>
                <a:r>
                  <a:rPr lang="zh-CN" altLang="en-US" sz="2400" b="1" dirty="0"/>
                  <a:t>即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b="1" dirty="0"/>
                  <a:t>＞</a:t>
                </a:r>
                <a:r>
                  <a:rPr lang="en-US" altLang="zh-CN" sz="2400" b="1" dirty="0"/>
                  <a:t>0</a:t>
                </a:r>
                <a:r>
                  <a:rPr lang="zh-CN" altLang="en-US" sz="2400" b="1" dirty="0"/>
                  <a:t>，</a:t>
                </a: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b="1" dirty="0"/>
                  <a:t>,</a:t>
                </a:r>
                <a:r>
                  <a:rPr lang="zh-CN" altLang="en-US" sz="2400" b="1" dirty="0"/>
                  <a:t>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＜</m:t>
                    </m:r>
                    <m:sSub>
                      <m:sSub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zh-CN" sz="2400" b="1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/>
                  <a:t>        故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在</m:t>
                    </m:r>
                  </m:oMath>
                </a14:m>
                <a:r>
                  <a:rPr lang="zh-CN" altLang="en-US" sz="2400" b="1" dirty="0"/>
                  <a:t>定义域上为减函数</a:t>
                </a:r>
                <a:endParaRPr lang="en-US" altLang="zh-CN" sz="2400" b="1" dirty="0"/>
              </a:p>
              <a:p>
                <a:endParaRPr lang="zh-CN" altLang="en-US" sz="2400" b="1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880" y="1182150"/>
                <a:ext cx="10324986" cy="5764527"/>
              </a:xfrm>
              <a:prstGeom prst="rect">
                <a:avLst/>
              </a:prstGeom>
              <a:blipFill rotWithShape="1">
                <a:blip r:embed="rId3"/>
                <a:stretch>
                  <a:fillRect l="-4" t="-7" r="3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27821" y="516090"/>
            <a:ext cx="11995355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12954" y="894529"/>
                <a:ext cx="9749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【</a:t>
                </a:r>
                <a:r>
                  <a:rPr lang="zh-CN" altLang="en-US" sz="2400" dirty="0"/>
                  <a:t>例</a:t>
                </a:r>
                <a:r>
                  <a:rPr lang="en-US" altLang="zh-CN" sz="2400" dirty="0"/>
                  <a:t>1】</a:t>
                </a:r>
                <a:r>
                  <a:rPr lang="zh-CN" altLang="en-US" sz="2400" b="1" dirty="0"/>
                  <a:t>证明：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0.5</m:t>
                            </m:r>
                          </m:sub>
                        </m:sSub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</m:func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在</m:t>
                    </m:r>
                  </m:oMath>
                </a14:m>
                <a:r>
                  <a:rPr lang="zh-CN" altLang="en-US" sz="2400" b="1" dirty="0"/>
                  <a:t>定义域上为减函数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54" y="894529"/>
                <a:ext cx="974995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" t="-97" r="4" b="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2107" y="1357460"/>
            <a:ext cx="10482606" cy="561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37229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591532" y="31166"/>
            <a:ext cx="9768526" cy="561809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与对数函数有关复合函数的单调性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57520" y="935752"/>
            <a:ext cx="446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【</a:t>
            </a:r>
            <a:r>
              <a:rPr lang="zh-CN" altLang="en-US" sz="2000" b="1" dirty="0"/>
              <a:t>例</a:t>
            </a:r>
            <a:r>
              <a:rPr lang="en-US" altLang="zh-CN" sz="2000" b="1" dirty="0"/>
              <a:t>2】</a:t>
            </a:r>
            <a:r>
              <a:rPr lang="zh-CN" altLang="en-US" sz="2000" b="1" dirty="0"/>
              <a:t>判断下列函数的单调性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852549" y="2227939"/>
                <a:ext cx="3626111" cy="1624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/>
                  <a:t>由于</a:t>
                </a:r>
                <a:r>
                  <a:rPr lang="en-US" altLang="zh-CN" sz="2000" b="1" dirty="0"/>
                  <a:t>2</a:t>
                </a:r>
                <a:r>
                  <a:rPr lang="zh-CN" altLang="en-US" sz="2000" b="1" dirty="0"/>
                  <a:t>＞</a:t>
                </a:r>
                <a:r>
                  <a:rPr lang="en-US" altLang="zh-CN" sz="2000" b="1" dirty="0"/>
                  <a:t>1</a:t>
                </a:r>
                <a:r>
                  <a:rPr lang="zh-CN" altLang="en-US" sz="2000" b="1" dirty="0"/>
                  <a:t>，外函数为增函数，内函数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也</m:t>
                    </m:r>
                    <m:r>
                      <a:rPr lang="zh-CN" altLang="en-US" sz="2000" b="1" i="1" smtClean="0"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sz="2000" b="1" dirty="0"/>
                  <a:t>增函数，故该函数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 b="1" i="1" dirty="0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r>
                  <a:rPr lang="zh-CN" altLang="en-US" sz="2000" b="1" dirty="0"/>
                  <a:t>为增函数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49" y="2227939"/>
                <a:ext cx="3626111" cy="1624997"/>
              </a:xfrm>
              <a:prstGeom prst="rect">
                <a:avLst/>
              </a:prstGeom>
              <a:blipFill rotWithShape="1">
                <a:blip r:embed="rId2"/>
                <a:stretch>
                  <a:fillRect l="-10" t="-22" b="-2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135518" y="2238688"/>
                <a:ext cx="3738394" cy="1624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/>
                  <a:t>由于</a:t>
                </a:r>
                <a:r>
                  <a:rPr lang="en-US" altLang="zh-CN" sz="2000" b="1" dirty="0"/>
                  <a:t>10</a:t>
                </a:r>
                <a:r>
                  <a:rPr lang="zh-CN" altLang="en-US" sz="2000" b="1" dirty="0"/>
                  <a:t>＞</a:t>
                </a:r>
                <a:r>
                  <a:rPr lang="en-US" altLang="zh-CN" sz="2000" b="1" dirty="0"/>
                  <a:t>1</a:t>
                </a:r>
                <a:r>
                  <a:rPr lang="zh-CN" altLang="en-US" sz="2000" b="1" dirty="0"/>
                  <a:t>，外函数为增函数，内函数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sz="2000" b="1" dirty="0"/>
                  <a:t>减函数，故该函数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zh-CN" alt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  <m:f>
                      <m:fPr>
                        <m:ctrlPr>
                          <a:rPr lang="en-US" altLang="zh-CN" sz="20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 b="1" i="1" dirty="0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r>
                  <a:rPr lang="zh-CN" altLang="en-US" sz="2000" b="1" dirty="0"/>
                  <a:t>为减函数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518" y="2238688"/>
                <a:ext cx="3738394" cy="1624997"/>
              </a:xfrm>
              <a:prstGeom prst="rect">
                <a:avLst/>
              </a:prstGeom>
              <a:blipFill rotWithShape="1">
                <a:blip r:embed="rId3"/>
                <a:stretch>
                  <a:fillRect l="-1" t="-19" r="5" b="-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127821" y="516090"/>
            <a:ext cx="11995355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591532" y="1339640"/>
                <a:ext cx="1011155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/>
                  <a:t>（</a:t>
                </a:r>
                <a:r>
                  <a:rPr lang="en-US" altLang="zh-CN" sz="2800" b="1" dirty="0"/>
                  <a:t>1</a:t>
                </a:r>
                <a:r>
                  <a:rPr lang="zh-CN" altLang="en-US" sz="2800" b="1" dirty="0"/>
                  <a:t>）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zh-CN" altLang="en-US" sz="2800" b="1" dirty="0"/>
                  <a:t>                               （</a:t>
                </a:r>
                <a:r>
                  <a:rPr lang="en-US" altLang="zh-CN" sz="2800" b="1" dirty="0"/>
                  <a:t>2</a:t>
                </a:r>
                <a:r>
                  <a:rPr lang="zh-CN" altLang="en-US" sz="2800" b="1" dirty="0"/>
                  <a:t>）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𝐥𝐠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800" b="1" dirty="0"/>
              </a:p>
              <a:p>
                <a:endParaRPr lang="zh-CN" altLang="en-US" sz="2800" b="1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32" y="1339640"/>
                <a:ext cx="10111558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3" t="-45" r="2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757287" y="3904163"/>
                <a:ext cx="10111558" cy="1182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/>
                  <a:t>（</a:t>
                </a:r>
                <a:r>
                  <a:rPr lang="en-US" altLang="zh-CN" sz="2800" b="1" dirty="0"/>
                  <a:t>3</a:t>
                </a:r>
                <a:r>
                  <a:rPr lang="zh-CN" altLang="en-US" sz="2800" b="1" dirty="0"/>
                  <a:t>）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zh-CN" altLang="en-US" sz="2800" b="1" dirty="0"/>
                  <a:t>                               （</a:t>
                </a:r>
                <a:r>
                  <a:rPr lang="en-US" altLang="zh-CN" sz="2800" b="1" dirty="0"/>
                  <a:t>4</a:t>
                </a:r>
                <a:r>
                  <a:rPr lang="zh-CN" altLang="en-US" sz="2800" b="1" dirty="0"/>
                  <a:t>）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800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CN" sz="28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zh-CN" altLang="en-US" sz="2800" b="1" dirty="0"/>
              </a:p>
              <a:p>
                <a:endParaRPr lang="zh-CN" altLang="en-US" sz="2800" b="1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87" y="3904163"/>
                <a:ext cx="10111558" cy="1182696"/>
              </a:xfrm>
              <a:prstGeom prst="rect">
                <a:avLst/>
              </a:prstGeom>
              <a:blipFill rotWithShape="1">
                <a:blip r:embed="rId5"/>
                <a:stretch>
                  <a:fillRect l="-4" t="-15" r="2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572784" y="4752044"/>
                <a:ext cx="5124227" cy="1729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/>
                  <a:t>① </a:t>
                </a:r>
                <a:r>
                  <a:rPr lang="en-US" altLang="zh-CN" sz="2000" b="1" dirty="0"/>
                  <a:t>0&lt;</a:t>
                </a:r>
                <a:r>
                  <a:rPr lang="en-US" altLang="zh-CN" sz="2000" b="1" i="1" dirty="0"/>
                  <a:t>a</a:t>
                </a:r>
                <a:r>
                  <a:rPr lang="en-US" altLang="zh-CN" sz="2000" b="1" dirty="0"/>
                  <a:t>&lt;1</a:t>
                </a:r>
                <a:r>
                  <a:rPr lang="zh-CN" altLang="en-US" sz="2000" b="1" dirty="0"/>
                  <a:t>时，外函数为减函数，内函数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000" b="1" dirty="0"/>
                  <a:t>增函数，故该函数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altLang="zh-CN" sz="20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 b="1" i="1" dirty="0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r>
                  <a:rPr lang="zh-CN" altLang="en-US" sz="2000" b="1" dirty="0"/>
                  <a:t>为增函数</a:t>
                </a:r>
                <a:endParaRPr lang="en-US" altLang="zh-CN" sz="2000" b="1" dirty="0"/>
              </a:p>
              <a:p>
                <a:r>
                  <a:rPr lang="zh-CN" altLang="en-US" sz="2000" b="1" dirty="0"/>
                  <a:t>②</a:t>
                </a:r>
                <a:r>
                  <a:rPr lang="en-US" altLang="zh-CN" sz="2000" b="1" i="1" dirty="0"/>
                  <a:t>a</a:t>
                </a:r>
                <a:r>
                  <a:rPr lang="zh-CN" altLang="en-US" sz="2000" b="1" dirty="0"/>
                  <a:t>＞</a:t>
                </a:r>
                <a:r>
                  <a:rPr lang="en-US" altLang="zh-CN" sz="2000" b="1" dirty="0"/>
                  <a:t>1</a:t>
                </a:r>
                <a:r>
                  <a:rPr lang="zh-CN" altLang="en-US" sz="2000" b="1" dirty="0"/>
                  <a:t>时，外函数为增函数，内函数</a:t>
                </a:r>
                <a14:m>
                  <m:oMath xmlns:m="http://schemas.openxmlformats.org/officeDocument/2006/math"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也</m:t>
                    </m:r>
                    <m:r>
                      <a:rPr lang="zh-CN" altLang="en-US" sz="2000" b="1" i="1" smtClean="0"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sz="2000" b="1" dirty="0"/>
                  <a:t>增函数，故该函数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 b="1" i="1" dirty="0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r>
                  <a:rPr lang="zh-CN" altLang="en-US" sz="2000" b="1" dirty="0"/>
                  <a:t>为增函数</a:t>
                </a: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84" y="4752044"/>
                <a:ext cx="5124227" cy="1729512"/>
              </a:xfrm>
              <a:prstGeom prst="rect">
                <a:avLst/>
              </a:prstGeom>
              <a:blipFill rotWithShape="1">
                <a:blip r:embed="rId6"/>
                <a:stretch>
                  <a:fillRect t="-20" r="8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6904074" y="4985239"/>
                <a:ext cx="5219102" cy="1460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/>
                  <a:t>由于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altLang="zh-CN" sz="2000" b="1" dirty="0"/>
                  <a:t>1</a:t>
                </a:r>
                <a:r>
                  <a:rPr lang="zh-CN" altLang="en-US" sz="2000" b="1" dirty="0"/>
                  <a:t>，外函数为减函数，内函数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zh-CN" altLang="en-US" sz="2000" b="1" i="1" smtClean="0">
                        <a:latin typeface="Cambria Math" panose="02040503050406030204" pitchFamily="18" charset="0"/>
                      </a:rPr>
                      <m:t>在</m:t>
                    </m:r>
                    <m:d>
                      <m:dPr>
                        <m:ctrlPr>
                          <a:rPr lang="en-US" altLang="zh-CN" sz="20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zh-CN" altLang="en-US" sz="2000" b="1" i="1" dirty="0">
                        <a:latin typeface="Cambria Math" panose="02040503050406030204" pitchFamily="18" charset="0"/>
                      </a:rPr>
                      <m:t>上</m:t>
                    </m:r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sz="2000" b="1" dirty="0"/>
                  <a:t>减函数，故该函数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zh-CN" altLang="en-US" sz="2000" b="1" i="1" dirty="0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r>
                  <a:rPr lang="zh-CN" altLang="en-US" sz="2000" b="1" dirty="0"/>
                  <a:t>为增函数；内函数</a:t>
                </a:r>
                <a14:m>
                  <m:oMath xmlns:m="http://schemas.openxmlformats.org/officeDocument/2006/math"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在</m:t>
                    </m:r>
                    <m:d>
                      <m:dPr>
                        <m:ctrlPr>
                          <a:rPr lang="en-US" altLang="zh-CN" sz="20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zh-CN" altLang="en-US" sz="2000" b="1" i="1" dirty="0">
                        <a:latin typeface="Cambria Math" panose="02040503050406030204" pitchFamily="18" charset="0"/>
                      </a:rPr>
                      <m:t>上</m:t>
                    </m:r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sz="2000" b="1" dirty="0"/>
                  <a:t>增函数，故该函数</a:t>
                </a:r>
                <a14:m>
                  <m:oMath xmlns:m="http://schemas.openxmlformats.org/officeDocument/2006/math"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在</m:t>
                    </m:r>
                    <m:d>
                      <m:dPr>
                        <m:ctrlPr>
                          <a:rPr lang="en-US" altLang="zh-CN" sz="20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zh-CN" altLang="en-US" sz="2000" b="1" i="1" dirty="0">
                        <a:latin typeface="Cambria Math" panose="02040503050406030204" pitchFamily="18" charset="0"/>
                      </a:rPr>
                      <m:t>上</m:t>
                    </m:r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sz="2000" b="1" dirty="0"/>
                  <a:t>减函数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074" y="4985239"/>
                <a:ext cx="5219102" cy="1460272"/>
              </a:xfrm>
              <a:prstGeom prst="rect">
                <a:avLst/>
              </a:prstGeom>
              <a:blipFill rotWithShape="1">
                <a:blip r:embed="rId7"/>
                <a:stretch>
                  <a:fillRect l="-7" t="-33" r="7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706171" y="1701607"/>
                <a:ext cx="4114132" cy="701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rgbClr val="0070C0"/>
                    </a:solidFill>
                  </a:rPr>
                  <a:t>【</a:t>
                </a:r>
                <a:r>
                  <a:rPr lang="zh-CN" altLang="en-US" sz="2000" b="1" dirty="0">
                    <a:solidFill>
                      <a:srgbClr val="0070C0"/>
                    </a:solidFill>
                  </a:rPr>
                  <a:t>解析</a:t>
                </a:r>
                <a:r>
                  <a:rPr lang="en-US" altLang="zh-CN" sz="2000" b="1" dirty="0">
                    <a:solidFill>
                      <a:srgbClr val="0070C0"/>
                    </a:solidFill>
                  </a:rPr>
                  <a:t>】      </a:t>
                </a:r>
                <a:r>
                  <a:rPr lang="zh-CN" altLang="en-US" sz="2000" b="1" dirty="0"/>
                  <a:t>定义域：</a:t>
                </a:r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71" y="1701607"/>
                <a:ext cx="4114132" cy="701667"/>
              </a:xfrm>
              <a:prstGeom prst="rect">
                <a:avLst/>
              </a:prstGeom>
              <a:blipFill rotWithShape="1">
                <a:blip r:embed="rId8"/>
                <a:stretch>
                  <a:fillRect l="-1" t="-63" b="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6964696" y="1632957"/>
                <a:ext cx="3738394" cy="701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rgbClr val="0070C0"/>
                    </a:solidFill>
                  </a:rPr>
                  <a:t>【</a:t>
                </a:r>
                <a:r>
                  <a:rPr lang="zh-CN" altLang="en-US" sz="2000" b="1" dirty="0">
                    <a:solidFill>
                      <a:srgbClr val="0070C0"/>
                    </a:solidFill>
                  </a:rPr>
                  <a:t>解析</a:t>
                </a:r>
                <a:r>
                  <a:rPr lang="en-US" altLang="zh-CN" sz="2000" b="1" dirty="0">
                    <a:solidFill>
                      <a:srgbClr val="0070C0"/>
                    </a:solidFill>
                  </a:rPr>
                  <a:t>】</a:t>
                </a:r>
                <a:r>
                  <a:rPr lang="zh-CN" altLang="en-US" sz="2000" b="1" dirty="0"/>
                  <a:t>定义域：</a:t>
                </a:r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zh-CN" alt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  <m:f>
                      <m:fPr>
                        <m:ctrlPr>
                          <a:rPr lang="en-US" altLang="zh-CN" sz="2000" b="1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696" y="1632957"/>
                <a:ext cx="3738394" cy="701667"/>
              </a:xfrm>
              <a:prstGeom prst="rect">
                <a:avLst/>
              </a:prstGeom>
              <a:blipFill rotWithShape="1">
                <a:blip r:embed="rId9"/>
                <a:stretch>
                  <a:fillRect t="-53" r="4" b="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657520" y="4374783"/>
                <a:ext cx="3486535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070C0"/>
                    </a:solidFill>
                  </a:rPr>
                  <a:t>【</a:t>
                </a:r>
                <a:r>
                  <a:rPr lang="zh-CN" altLang="en-US" sz="2000" b="1" dirty="0">
                    <a:solidFill>
                      <a:srgbClr val="0070C0"/>
                    </a:solidFill>
                  </a:rPr>
                  <a:t>解析</a:t>
                </a:r>
                <a:r>
                  <a:rPr lang="en-US" altLang="zh-CN" sz="2000" b="1" dirty="0">
                    <a:solidFill>
                      <a:srgbClr val="0070C0"/>
                    </a:solidFill>
                  </a:rPr>
                  <a:t>】</a:t>
                </a:r>
                <a:r>
                  <a:rPr lang="zh-CN" altLang="en-US" sz="2000" b="1" dirty="0"/>
                  <a:t>定义域：</a:t>
                </a:r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20" y="4374783"/>
                <a:ext cx="3486535" cy="535468"/>
              </a:xfrm>
              <a:prstGeom prst="rect">
                <a:avLst/>
              </a:prstGeom>
              <a:blipFill rotWithShape="1">
                <a:blip r:embed="rId10"/>
                <a:stretch>
                  <a:fillRect l="-8" t="-50" r="1" b="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6799988" y="4611687"/>
                <a:ext cx="34865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070C0"/>
                    </a:solidFill>
                  </a:rPr>
                  <a:t>【</a:t>
                </a:r>
                <a:r>
                  <a:rPr lang="zh-CN" altLang="en-US" sz="2000" b="1" dirty="0">
                    <a:solidFill>
                      <a:srgbClr val="0070C0"/>
                    </a:solidFill>
                  </a:rPr>
                  <a:t>解析</a:t>
                </a:r>
                <a:r>
                  <a:rPr lang="en-US" altLang="zh-CN" sz="2000" b="1" dirty="0">
                    <a:solidFill>
                      <a:srgbClr val="0070C0"/>
                    </a:solidFill>
                  </a:rPr>
                  <a:t>】  </a:t>
                </a:r>
                <a:r>
                  <a:rPr lang="zh-CN" altLang="en-US" sz="2000" b="1" dirty="0"/>
                  <a:t>定义域：</a:t>
                </a:r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988" y="4611687"/>
                <a:ext cx="3486535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12" t="-79" r="5" b="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8" grpId="0"/>
      <p:bldP spid="10" grpId="0"/>
      <p:bldP spid="11" grpId="0"/>
      <p:bldP spid="2" grpId="0"/>
      <p:bldP spid="3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2107" y="1357460"/>
            <a:ext cx="10482606" cy="561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37229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591532" y="31166"/>
            <a:ext cx="9768526" cy="561809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与对数函数有关复合函数的单调性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57520" y="935752"/>
            <a:ext cx="740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【</a:t>
            </a:r>
            <a:r>
              <a:rPr lang="zh-CN" altLang="en-US" sz="2000" b="1" dirty="0"/>
              <a:t>例</a:t>
            </a:r>
            <a:r>
              <a:rPr lang="en-US" altLang="zh-CN" sz="2000" b="1" dirty="0"/>
              <a:t>3】</a:t>
            </a:r>
            <a:r>
              <a:rPr lang="zh-CN" altLang="en-US" sz="2000" b="1" dirty="0"/>
              <a:t>利用函数的单调性解方程和不等式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29498" y="1388626"/>
                <a:ext cx="12192000" cy="3471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/>
                  <a:t>（</a:t>
                </a:r>
                <a:r>
                  <a:rPr lang="en-US" altLang="zh-CN" sz="2800" b="1" dirty="0"/>
                  <a:t>1</a:t>
                </a:r>
                <a:r>
                  <a:rPr lang="zh-CN" altLang="en-US" sz="2800" b="1" dirty="0"/>
                  <a:t>）、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en-US" sz="2800" b="1" dirty="0"/>
                  <a:t>          （</a:t>
                </a:r>
                <a:r>
                  <a:rPr lang="en-US" altLang="zh-CN" sz="2800" b="1" dirty="0"/>
                  <a:t>2</a:t>
                </a:r>
                <a:r>
                  <a:rPr lang="zh-CN" altLang="en-US" sz="2800" b="1" dirty="0"/>
                  <a:t>）、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CN" sz="2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altLang="zh-CN" sz="2800" b="1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2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altLang="zh-CN" sz="2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8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altLang="zh-CN" sz="2800" b="1" dirty="0"/>
              </a:p>
              <a:p>
                <a:endParaRPr lang="en-US" altLang="zh-CN" sz="2800" b="1" dirty="0"/>
              </a:p>
              <a:p>
                <a:endParaRPr lang="en-US" altLang="zh-CN" sz="2800" b="1" dirty="0"/>
              </a:p>
              <a:p>
                <a:endParaRPr lang="en-US" altLang="zh-CN" sz="2800" b="1" dirty="0"/>
              </a:p>
              <a:p>
                <a:endParaRPr lang="en-US" altLang="zh-CN" sz="2800" b="1" dirty="0"/>
              </a:p>
              <a:p>
                <a:endParaRPr lang="zh-CN" altLang="en-US" sz="2800" b="1" dirty="0"/>
              </a:p>
              <a:p>
                <a:r>
                  <a:rPr lang="zh-CN" altLang="en-US" sz="2800" b="1" dirty="0"/>
                  <a:t>（</a:t>
                </a:r>
                <a:r>
                  <a:rPr lang="en-US" altLang="zh-CN" sz="2800" b="1" dirty="0"/>
                  <a:t>3</a:t>
                </a:r>
                <a:r>
                  <a:rPr lang="zh-CN" altLang="en-US" sz="2800" b="1" dirty="0"/>
                  <a:t>）、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＞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</m:oMath>
                </a14:m>
                <a:r>
                  <a:rPr lang="zh-CN" altLang="en-US" sz="2800" b="1" dirty="0"/>
                  <a:t>                                 （</a:t>
                </a:r>
                <a:r>
                  <a:rPr lang="en-US" altLang="zh-CN" sz="2800" b="1" dirty="0"/>
                  <a:t>4</a:t>
                </a:r>
                <a:r>
                  <a:rPr lang="zh-CN" altLang="en-US" sz="2800" b="1" dirty="0"/>
                  <a:t>）、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𝐥𝐠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＜</m:t>
                    </m:r>
                  </m:oMath>
                </a14:m>
                <a:r>
                  <a:rPr lang="en-US" altLang="zh-CN" sz="2800" b="1" dirty="0"/>
                  <a:t>1</a:t>
                </a:r>
                <a:endParaRPr lang="zh-CN" altLang="en-US" sz="2800" b="1" dirty="0"/>
              </a:p>
              <a:p>
                <a:endParaRPr lang="zh-CN" altLang="en-US" sz="2000" b="1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8" y="1388626"/>
                <a:ext cx="12192000" cy="3471784"/>
              </a:xfrm>
              <a:prstGeom prst="rect">
                <a:avLst/>
              </a:prstGeom>
              <a:blipFill rotWithShape="1">
                <a:blip r:embed="rId2"/>
                <a:stretch>
                  <a:fillRect l="-2" t="-15" r="2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239196" y="2182761"/>
                <a:ext cx="3480619" cy="1628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0070C0"/>
                    </a:solidFill>
                  </a:rPr>
                  <a:t>【</a:t>
                </a:r>
                <a:r>
                  <a:rPr lang="zh-CN" altLang="en-US" b="1" dirty="0">
                    <a:solidFill>
                      <a:srgbClr val="0070C0"/>
                    </a:solidFill>
                  </a:rPr>
                  <a:t>解析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】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b="1" dirty="0"/>
                  <a:t>解得</a:t>
                </a:r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zh-CN" sz="2000" b="1" dirty="0"/>
              </a:p>
              <a:p>
                <a:endParaRPr lang="zh-CN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96" y="2182761"/>
                <a:ext cx="3480619" cy="1628907"/>
              </a:xfrm>
              <a:prstGeom prst="rect">
                <a:avLst/>
              </a:prstGeom>
              <a:blipFill rotWithShape="1">
                <a:blip r:embed="rId3"/>
                <a:stretch>
                  <a:fillRect l="-9" t="-16" r="14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6554708" y="2182761"/>
                <a:ext cx="3480619" cy="1351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0070C0"/>
                    </a:solidFill>
                  </a:rPr>
                  <a:t>【</a:t>
                </a:r>
                <a:r>
                  <a:rPr lang="zh-CN" altLang="en-US" b="1" dirty="0">
                    <a:solidFill>
                      <a:srgbClr val="0070C0"/>
                    </a:solidFill>
                  </a:rPr>
                  <a:t>解析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】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</a:rPr>
                  <a:t>解得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708" y="2182761"/>
                <a:ext cx="3480619" cy="1351909"/>
              </a:xfrm>
              <a:prstGeom prst="rect">
                <a:avLst/>
              </a:prstGeom>
              <a:blipFill rotWithShape="1">
                <a:blip r:embed="rId4"/>
                <a:stretch>
                  <a:fillRect l="-7" t="-20" r="12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952107" y="4546432"/>
                <a:ext cx="3480619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0070C0"/>
                    </a:solidFill>
                  </a:rPr>
                  <a:t>【</a:t>
                </a:r>
                <a:r>
                  <a:rPr lang="zh-CN" altLang="en-US" b="1" dirty="0">
                    <a:solidFill>
                      <a:srgbClr val="0070C0"/>
                    </a:solidFill>
                  </a:rPr>
                  <a:t>解析</a:t>
                </a:r>
                <a:r>
                  <a:rPr lang="en-US" altLang="zh-CN" sz="2000" b="1" dirty="0">
                    <a:solidFill>
                      <a:srgbClr val="0070C0"/>
                    </a:solidFill>
                  </a:rPr>
                  <a:t>】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CN" sz="20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&gt;−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altLang="zh-CN" sz="2000" b="1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b="1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altLang="zh-CN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＞</m:t>
                          </m:r>
                          <m:func>
                            <m:funcPr>
                              <m:ctrlPr>
                                <a:rPr lang="en-US" altLang="zh-CN" sz="20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CN" sz="2000" b="1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en-US" altLang="zh-CN" sz="2000" b="1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zh-CN" altLang="en-US" sz="2000" b="1" dirty="0">
                  <a:solidFill>
                    <a:srgbClr val="0070C0"/>
                  </a:solidFill>
                </a:endParaRPr>
              </a:p>
              <a:p>
                <a:endParaRPr lang="zh-CN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07" y="4546432"/>
                <a:ext cx="3480619" cy="1908215"/>
              </a:xfrm>
              <a:prstGeom prst="rect">
                <a:avLst/>
              </a:prstGeom>
              <a:blipFill rotWithShape="1">
                <a:blip r:embed="rId5"/>
                <a:stretch>
                  <a:fillRect l="-7" t="-24" r="12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731687" y="4507104"/>
                <a:ext cx="3480619" cy="252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0070C0"/>
                    </a:solidFill>
                  </a:rPr>
                  <a:t>【</a:t>
                </a:r>
                <a:r>
                  <a:rPr lang="zh-CN" altLang="en-US" b="1" dirty="0">
                    <a:solidFill>
                      <a:srgbClr val="0070C0"/>
                    </a:solidFill>
                  </a:rPr>
                  <a:t>解析</a:t>
                </a:r>
                <a:r>
                  <a:rPr lang="en-US" altLang="zh-CN" sz="2000" b="1" dirty="0">
                    <a:solidFill>
                      <a:srgbClr val="0070C0"/>
                    </a:solidFill>
                  </a:rPr>
                  <a:t>】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CN" sz="20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altLang="zh-CN" sz="2000" b="1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𝒍𝒈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𝒍𝒈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altLang="zh-CN" sz="2000" b="1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altLang="zh-CN" sz="2000" b="1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</a:endParaRPr>
              </a:p>
              <a:p>
                <a:r>
                  <a:rPr lang="zh-CN" altLang="en-US" sz="2000" b="1" dirty="0">
                    <a:solidFill>
                      <a:schemeClr val="tx1"/>
                    </a:solidFill>
                  </a:rPr>
                  <a:t>            故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endParaRPr lang="en-US" altLang="zh-CN" sz="2000" b="1" dirty="0">
                  <a:solidFill>
                    <a:schemeClr val="tx1"/>
                  </a:solidFill>
                </a:endParaRPr>
              </a:p>
              <a:p>
                <a:endParaRPr lang="zh-CN" altLang="en-US" sz="2000" b="1" dirty="0">
                  <a:solidFill>
                    <a:srgbClr val="0070C0"/>
                  </a:solidFill>
                </a:endParaRPr>
              </a:p>
              <a:p>
                <a:endParaRPr lang="zh-CN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687" y="4507104"/>
                <a:ext cx="3480619" cy="2523768"/>
              </a:xfrm>
              <a:prstGeom prst="rect">
                <a:avLst/>
              </a:prstGeom>
              <a:blipFill rotWithShape="1">
                <a:blip r:embed="rId6"/>
                <a:stretch>
                  <a:fillRect l="-1" t="-20" r="7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127821" y="516090"/>
            <a:ext cx="11995355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2107" y="1357460"/>
            <a:ext cx="10482606" cy="561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37229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591532" y="31166"/>
            <a:ext cx="9768526" cy="561809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与对数函数有关复合函数的奇偶性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91532" y="720308"/>
            <a:ext cx="446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【</a:t>
            </a:r>
            <a:r>
              <a:rPr lang="zh-CN" altLang="en-US" sz="2000" dirty="0"/>
              <a:t>例</a:t>
            </a:r>
            <a:r>
              <a:rPr lang="en-US" altLang="zh-CN" sz="2000" dirty="0"/>
              <a:t>4】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991483" y="1163525"/>
                <a:ext cx="102090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/>
                  <a:t>研究函数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𝒍𝒈</m:t>
                    </m:r>
                    <m:d>
                      <m:dPr>
                        <m:ctrlPr>
                          <a:rPr lang="en-US" altLang="zh-CN" sz="24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𝒍𝒈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/>
                  <a:t>的单调性和奇偶性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83" y="1163525"/>
                <a:ext cx="1020903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" t="-44" r="4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27821" y="516090"/>
            <a:ext cx="11995355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43611" y="1487815"/>
                <a:ext cx="12081007" cy="555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rgbClr val="0070C0"/>
                    </a:solidFill>
                  </a:rPr>
                  <a:t>【</a:t>
                </a:r>
                <a:r>
                  <a:rPr lang="zh-CN" altLang="en-US" sz="2000" b="1" dirty="0">
                    <a:solidFill>
                      <a:srgbClr val="0070C0"/>
                    </a:solidFill>
                  </a:rPr>
                  <a:t>解析</a:t>
                </a:r>
                <a:r>
                  <a:rPr lang="en-US" altLang="zh-CN" sz="2000" b="1" dirty="0">
                    <a:solidFill>
                      <a:srgbClr val="0070C0"/>
                    </a:solidFill>
                  </a:rPr>
                  <a:t>】</a:t>
                </a:r>
                <a:r>
                  <a:rPr lang="zh-CN" altLang="en-US" sz="2000" b="1" dirty="0"/>
                  <a:t>由题意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sz="2000" b="1" dirty="0"/>
                  <a:t>,</a:t>
                </a:r>
                <a:r>
                  <a:rPr lang="zh-CN" altLang="en-US" sz="2000" b="1" dirty="0"/>
                  <a:t>解得定义域为</a:t>
                </a:r>
                <a14:m>
                  <m:oMath xmlns:m="http://schemas.openxmlformats.org/officeDocument/2006/math">
                    <m:r>
                      <a:rPr lang="en-US" altLang="zh-CN" sz="2000" b="1" i="0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zh-CN" sz="2000" b="1" i="0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𝒍𝒈</m:t>
                    </m:r>
                    <m:d>
                      <m:dPr>
                        <m:ctrlPr>
                          <a:rPr lang="en-US" altLang="zh-CN" sz="20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𝒍𝒈</m:t>
                    </m:r>
                    <m:d>
                      <m:dPr>
                        <m:ctrlPr>
                          <a:rPr lang="en-US" altLang="zh-CN" sz="20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𝒍𝒈</m:t>
                    </m:r>
                    <m:f>
                      <m:fPr>
                        <m:ctrlPr>
                          <a:rPr lang="en-US" altLang="zh-CN" sz="2000" b="1" i="1" dirty="0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2000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zh-CN" sz="2000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endParaRPr lang="en-US" altLang="zh-CN" sz="20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000" b="1" dirty="0">
                          <a:latin typeface="Cambria Math" panose="02040503050406030204" pitchFamily="18" charset="0"/>
                        </a:rPr>
                        <m:t>任意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000" b="1" dirty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altLang="zh-CN" sz="2000" b="1" i="1" dirty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000" b="1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1" i="1" dirty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000" b="1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CN" sz="2000" b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zh-CN" altLang="en-US" sz="2000" b="1" dirty="0">
                          <a:latin typeface="Cambria Math" panose="02040503050406030204" pitchFamily="18" charset="0"/>
                        </a:rPr>
                        <m:t>且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zh-CN" altLang="en-US" sz="2000" b="1" i="1">
                          <a:latin typeface="Cambria Math" panose="02040503050406030204" pitchFamily="18" charset="0"/>
                        </a:rPr>
                        <m:t>＜</m:t>
                      </m:r>
                      <m:sSub>
                        <m:sSubPr>
                          <m:ctrlPr>
                            <a:rPr lang="en-US" altLang="zh-CN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zh-CN" sz="20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𝒍𝒈</m:t>
                    </m:r>
                    <m:f>
                      <m:fPr>
                        <m:ctrlPr>
                          <a:rPr lang="en-US" altLang="zh-CN" sz="2000" b="1" i="1" dirty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2000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zh-CN" sz="2000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zh-CN" sz="20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𝒍𝒈</m:t>
                    </m:r>
                    <m:f>
                      <m:fPr>
                        <m:ctrlPr>
                          <a:rPr lang="en-US" altLang="zh-CN" sz="2000" b="1" i="1" dirty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2000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zh-CN" sz="2000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zh-CN" sz="2000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1" dirty="0"/>
                  <a:t>                            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0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𝒍𝒈</m:t>
                    </m:r>
                    <m:f>
                      <m:fPr>
                        <m:ctrlPr>
                          <a:rPr lang="en-US" altLang="zh-CN" sz="2000" b="1" i="1" dirty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2000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zh-CN" sz="2000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</m:den>
                    </m:f>
                    <m:f>
                      <m:fPr>
                        <m:ctrlPr>
                          <a:rPr lang="en-US" altLang="zh-CN" sz="2000" b="1" i="1" dirty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2000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b="1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zh-CN" sz="2000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b="1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0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𝒍𝒈</m:t>
                    </m:r>
                    <m:f>
                      <m:fPr>
                        <m:ctrlPr>
                          <a:rPr lang="en-US" altLang="zh-CN" sz="2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den>
                    </m:f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𝒍𝒈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0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altLang="zh-CN" sz="2000" b="1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zh-CN" sz="2000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altLang="zh-CN" sz="2000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b="1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b="1" dirty="0"/>
                  <a:t>由于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＜</m:t>
                    </m:r>
                    <m:sSub>
                      <m:sSub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sz="2000" b="1" dirty="0"/>
                  <a:t>，故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＜</m:t>
                    </m:r>
                    <m:sSub>
                      <m:sSub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zh-CN" altLang="en-US" sz="2000" b="1" dirty="0"/>
                  <a:t>，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0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altLang="zh-CN" sz="2000" b="1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zh-CN" sz="2000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altLang="zh-CN" sz="2000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zh-CN" sz="20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𝒍𝒈</m:t>
                    </m:r>
                    <m:d>
                      <m:dPr>
                        <m:ctrlPr>
                          <a:rPr lang="en-US" altLang="zh-CN" sz="20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000" b="1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altLang="zh-CN" sz="2000" b="1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0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altLang="zh-CN" sz="2000" b="1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1" i="1" dirty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000" b="1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altLang="zh-CN" sz="2000" b="1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1" i="1" dirty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000" b="1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0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2000" b="1" dirty="0"/>
                  <a:t>即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sz="2000" b="1" dirty="0"/>
                  <a:t>,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b="1" dirty="0"/>
                  <a:t>,</a:t>
                </a:r>
                <a:r>
                  <a:rPr lang="zh-CN" altLang="en-US" sz="2000" b="1" dirty="0"/>
                  <a:t>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＜</m:t>
                    </m:r>
                    <m:sSub>
                      <m:sSub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sz="2000" b="1" dirty="0"/>
                  <a:t>，</a:t>
                </a:r>
                <a:endParaRPr lang="en-US" altLang="zh-CN" sz="2000" b="1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b="1" dirty="0"/>
                  <a:t>故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zh-CN" altLang="en-US" sz="2000" b="1" dirty="0"/>
                  <a:t>在定义域</a:t>
                </a:r>
                <a14:m>
                  <m:oMath xmlns:m="http://schemas.openxmlformats.org/officeDocument/2006/math">
                    <m:r>
                      <a:rPr lang="en-US" altLang="zh-CN" sz="2000" b="1" dirty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b="1" dirty="0"/>
                  <a:t>上为减函数。</a:t>
                </a:r>
                <a:endParaRPr lang="en-US" altLang="zh-CN" sz="2000" b="1" dirty="0"/>
              </a:p>
              <a:p>
                <a:endParaRPr lang="en-US" altLang="zh-CN" b="1" dirty="0"/>
              </a:p>
              <a:p>
                <a:endParaRPr lang="en-US" altLang="zh-CN" b="1" dirty="0"/>
              </a:p>
              <a:p>
                <a:endParaRPr lang="zh-CN" altLang="en-US" b="1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11" y="1487815"/>
                <a:ext cx="12081007" cy="5554277"/>
              </a:xfrm>
              <a:prstGeom prst="rect">
                <a:avLst/>
              </a:prstGeom>
              <a:blipFill rotWithShape="1">
                <a:blip r:embed="rId3"/>
                <a:stretch>
                  <a:fillRect r="2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205441b-e345-479d-bdc6-923c518a2be6"/>
  <p:tag name="COMMONDATA" val="eyJoZGlkIjoiZTA0N2ZkODFkNWZjMzZmNGVmMzg2MmJiYTFiNzkwZmIifQ=="/>
</p:tagLst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2452</Words>
  <Application>Microsoft Office PowerPoint</Application>
  <PresentationFormat>自定义</PresentationFormat>
  <Paragraphs>112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回顾</vt:lpstr>
      <vt:lpstr>对数函数（3）</vt:lpstr>
      <vt:lpstr>如图,对数函数y=〖log〗_a⁡x的底数a分别取值0.2, 0.5, 1.5, e,则曲线C1, C2, C3, C4中a的值依次是多少？</vt:lpstr>
      <vt:lpstr>如图,对数函数y=〖log〗_a⁡x的底数a分别取值0.2, 0.5, 1.5, e,则曲线C1, C2, C3, C4中a的值依次是多少？</vt:lpstr>
      <vt:lpstr>比较下列各组数的大小</vt:lpstr>
      <vt:lpstr>比较下列各组数的大小</vt:lpstr>
      <vt:lpstr>与对数函数有关复合函数的单调性</vt:lpstr>
      <vt:lpstr>与对数函数有关复合函数的单调性</vt:lpstr>
      <vt:lpstr>与对数函数有关复合函数的单调性</vt:lpstr>
      <vt:lpstr>与对数函数有关复合函数的奇偶性</vt:lpstr>
      <vt:lpstr>与对数函数有关复合函数的奇偶性</vt:lpstr>
      <vt:lpstr>与对数函数有关复合函数的奇偶性</vt:lpstr>
      <vt:lpstr>与对数函数有关复合函数的奇偶性</vt:lpstr>
      <vt:lpstr>【反思回顾】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如图,对数函数y=〖log〗_a⁡x的底数a分别取值0.2, 0.5, 1.5, e,则曲线C1, C2, C3, C4中a的值依次是多少？</dc:title>
  <dc:creator>Administrator</dc:creator>
  <cp:lastModifiedBy>pc</cp:lastModifiedBy>
  <cp:revision>25</cp:revision>
  <dcterms:created xsi:type="dcterms:W3CDTF">2022-11-20T08:25:00Z</dcterms:created>
  <dcterms:modified xsi:type="dcterms:W3CDTF">2022-12-15T04:42:01Z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411F0787A6D44AF6AD8A91736C9B4202</vt:lpwstr>
  </property>
  <property fmtid="{D5CDD505-2E9C-101B-9397-08002B2CF9AE}" pid="3" name="KSOProductBuildVer">
    <vt:lpwstr>2052-11.1.0.12598</vt:lpwstr>
  </property>
</Properties>
</file>