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0" r:id="rId4"/>
    <p:sldId id="258" r:id="rId5"/>
    <p:sldId id="259" r:id="rId6"/>
    <p:sldId id="262" r:id="rId7"/>
    <p:sldId id="264" r:id="rId8"/>
    <p:sldId id="263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605" y="548323"/>
            <a:ext cx="8229600" cy="1143000"/>
          </a:xfrm>
        </p:spPr>
        <p:txBody>
          <a:bodyPr/>
          <a:p>
            <a:pPr algn="l"/>
            <a:r>
              <a:rPr lang="en-US" altLang="zh-CN">
                <a:solidFill>
                  <a:srgbClr val="FF0000"/>
                </a:solidFill>
                <a:sym typeface="+mn-ea"/>
              </a:rPr>
              <a:t>Our focus in this class:</a:t>
            </a:r>
            <a:br>
              <a:rPr lang="en-US" altLang="zh-CN">
                <a:solidFill>
                  <a:srgbClr val="FF0000"/>
                </a:solidFill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Reading passage B</a:t>
            </a:r>
            <a:r>
              <a:rPr lang="zh-CN" altLang="en-US"/>
              <a:t>、</a:t>
            </a:r>
            <a:r>
              <a:rPr lang="en-US" altLang="zh-CN"/>
              <a:t>C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Five out of seven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Cloze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Grammar fill-in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>
                <a:solidFill>
                  <a:srgbClr val="FF0000"/>
                </a:solidFill>
              </a:rPr>
              <a:t>Passage A:  D C D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1.suspension bridge </a:t>
            </a:r>
            <a:r>
              <a:rPr lang="zh-CN" altLang="en-US"/>
              <a:t>悬索桥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2.record holder </a:t>
            </a:r>
            <a:r>
              <a:rPr lang="zh-CN" altLang="en-US"/>
              <a:t>记录保持者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3.span a length of...</a:t>
            </a:r>
            <a:r>
              <a:rPr lang="zh-CN" altLang="en-US"/>
              <a:t>跨度为</a:t>
            </a:r>
            <a:r>
              <a:rPr lang="en-US" altLang="zh-CN"/>
              <a:t>....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4.wide adj.   </a:t>
            </a:r>
            <a:r>
              <a:rPr lang="en-US" altLang="zh-CN">
                <a:solidFill>
                  <a:srgbClr val="FF0000"/>
                </a:solidFill>
              </a:rPr>
              <a:t>width n.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>
                <a:solidFill>
                  <a:srgbClr val="FF0000"/>
                </a:solidFill>
              </a:rPr>
              <a:t>Passage B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dig through </a:t>
            </a:r>
            <a:r>
              <a:rPr lang="zh-CN" altLang="en-US"/>
              <a:t>从</a:t>
            </a:r>
            <a:r>
              <a:rPr lang="en-US" altLang="zh-CN"/>
              <a:t>...</a:t>
            </a:r>
            <a:r>
              <a:rPr lang="zh-CN" altLang="en-US"/>
              <a:t>中理出头绪；挖通，挖穿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apologically adv. </a:t>
            </a:r>
            <a:r>
              <a:rPr lang="zh-CN" altLang="en-US"/>
              <a:t>抱歉地</a:t>
            </a:r>
            <a:r>
              <a:rPr lang="en-US" altLang="zh-CN"/>
              <a:t>  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hold on to...</a:t>
            </a:r>
            <a:r>
              <a:rPr lang="zh-CN" altLang="en-US"/>
              <a:t>保存，保留；坚持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witness n.</a:t>
            </a:r>
            <a:r>
              <a:rPr lang="zh-CN" altLang="en-US"/>
              <a:t>目击者，见证人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take one’s mind off </a:t>
            </a:r>
            <a:r>
              <a:rPr lang="zh-CN" altLang="en-US"/>
              <a:t>转移注意力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a simplified life 简化的生活</a:t>
            </a: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>
                <a:solidFill>
                  <a:srgbClr val="FF0000"/>
                </a:solidFill>
              </a:rPr>
              <a:t>Passage C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scholarship programs </a:t>
            </a:r>
            <a:r>
              <a:rPr lang="zh-CN" altLang="en-US"/>
              <a:t>奖学金项目</a:t>
            </a:r>
            <a:endParaRPr lang="zh-CN" altLang="en-US"/>
          </a:p>
          <a:p>
            <a:r>
              <a:rPr lang="en-US" altLang="zh-CN"/>
              <a:t>be partnered with...</a:t>
            </a:r>
            <a:r>
              <a:rPr lang="zh-CN" altLang="en-US"/>
              <a:t>与</a:t>
            </a:r>
            <a:r>
              <a:rPr lang="en-US" altLang="zh-CN"/>
              <a:t>...</a:t>
            </a:r>
            <a:r>
              <a:rPr lang="zh-CN" altLang="en-US"/>
              <a:t>合作</a:t>
            </a:r>
            <a:endParaRPr lang="zh-CN" altLang="en-US"/>
          </a:p>
          <a:p>
            <a:r>
              <a:rPr lang="en-US" altLang="zh-CN"/>
              <a:t>follow through their education</a:t>
            </a:r>
            <a:r>
              <a:rPr lang="zh-CN" altLang="en-US"/>
              <a:t>完成他们的教育</a:t>
            </a:r>
            <a:endParaRPr lang="zh-CN" altLang="en-US"/>
          </a:p>
          <a:p>
            <a:r>
              <a:rPr lang="en-US" altLang="zh-CN"/>
              <a:t>be driven by...</a:t>
            </a:r>
            <a:r>
              <a:rPr lang="zh-CN" altLang="en-US"/>
              <a:t>受</a:t>
            </a:r>
            <a:r>
              <a:rPr lang="en-US" altLang="zh-CN"/>
              <a:t>...</a:t>
            </a:r>
            <a:r>
              <a:rPr lang="zh-CN" altLang="en-US"/>
              <a:t>驱使</a:t>
            </a:r>
            <a:endParaRPr lang="zh-CN" altLang="en-US"/>
          </a:p>
          <a:p>
            <a:r>
              <a:rPr lang="en-US" altLang="zh-CN"/>
              <a:t>bet big on...</a:t>
            </a:r>
            <a:r>
              <a:rPr lang="zh-CN" altLang="en-US"/>
              <a:t>压下重注</a:t>
            </a:r>
            <a:endParaRPr lang="zh-CN" altLang="en-US"/>
          </a:p>
          <a:p>
            <a:r>
              <a:rPr lang="en-US" altLang="zh-CN"/>
              <a:t>serve as a model </a:t>
            </a:r>
            <a:r>
              <a:rPr lang="zh-CN" altLang="en-US"/>
              <a:t>作为榜样</a:t>
            </a:r>
            <a:endParaRPr lang="zh-CN" altLang="en-US"/>
          </a:p>
          <a:p>
            <a:r>
              <a:rPr lang="en-US" altLang="zh-CN"/>
              <a:t>graduate with honor</a:t>
            </a:r>
            <a:r>
              <a:rPr lang="zh-CN" altLang="en-US"/>
              <a:t>光荣毕业</a:t>
            </a:r>
            <a:endParaRPr lang="zh-CN" altLang="en-US"/>
          </a:p>
          <a:p>
            <a:r>
              <a:rPr lang="en-US" altLang="zh-CN"/>
              <a:t>social inequality </a:t>
            </a:r>
            <a:r>
              <a:rPr lang="zh-CN" altLang="en-US"/>
              <a:t>社会不</a:t>
            </a:r>
            <a:r>
              <a:rPr lang="zh-CN"/>
              <a:t>平等</a:t>
            </a:r>
            <a:endParaRPr lang="zh-CN"/>
          </a:p>
          <a:p>
            <a:endParaRPr 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>
                <a:solidFill>
                  <a:srgbClr val="FF0000"/>
                </a:solidFill>
              </a:rPr>
              <a:t>Five Out of Seven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lose one’s mind失去理智;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assume the worst做最坏的假设;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time blocking </a:t>
            </a:r>
            <a:r>
              <a:rPr lang="zh-CN" altLang="en-US"/>
              <a:t>时间保护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lighten up放轻松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go your way </a:t>
            </a:r>
            <a:r>
              <a:rPr lang="zh-CN" altLang="en-US"/>
              <a:t>对</a:t>
            </a:r>
            <a:r>
              <a:rPr lang="en-US" altLang="zh-CN"/>
              <a:t>...</a:t>
            </a:r>
            <a:r>
              <a:rPr lang="zh-CN" altLang="en-US"/>
              <a:t>有利；顺着某人的意愿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stay organized 保持井然有序;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a light-hearted naturea 轻松愉快的天性</a:t>
            </a: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>
                <a:solidFill>
                  <a:srgbClr val="FF0000"/>
                </a:solidFill>
              </a:rPr>
              <a:t>Cloze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therapy dog </a:t>
            </a:r>
            <a:r>
              <a:rPr lang="zh-CN" altLang="en-US"/>
              <a:t>前治疗狗</a:t>
            </a:r>
            <a:endParaRPr lang="en-US" altLang="zh-CN"/>
          </a:p>
          <a:p>
            <a:r>
              <a:rPr lang="en-US" altLang="zh-CN"/>
              <a:t>brighten vt.v.	照亮; (使)增添乐趣，有希望; </a:t>
            </a:r>
            <a:endParaRPr lang="en-US" altLang="zh-CN"/>
          </a:p>
          <a:p>
            <a:r>
              <a:rPr lang="en-US" altLang="zh-CN"/>
              <a:t>hold on to </a:t>
            </a:r>
            <a:r>
              <a:rPr lang="zh-CN" altLang="en-US"/>
              <a:t>珍惜</a:t>
            </a:r>
            <a:endParaRPr lang="zh-CN" altLang="en-US"/>
          </a:p>
          <a:p>
            <a:r>
              <a:rPr lang="en-US" altLang="zh-CN"/>
              <a:t>get through </a:t>
            </a:r>
            <a:r>
              <a:rPr lang="zh-CN" altLang="en-US"/>
              <a:t>度过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en-US" altLang="zh-CN">
                <a:solidFill>
                  <a:srgbClr val="FF0000"/>
                </a:solidFill>
              </a:rPr>
              <a:t>Grammar fill-in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in recognition of </a:t>
            </a:r>
            <a:r>
              <a:rPr lang="zh-CN" altLang="en-US"/>
              <a:t>承认</a:t>
            </a:r>
            <a:r>
              <a:rPr lang="en-US" altLang="zh-CN"/>
              <a:t>....</a:t>
            </a:r>
            <a:endParaRPr lang="en-US" altLang="zh-CN"/>
          </a:p>
          <a:p>
            <a:r>
              <a:rPr lang="en-US" altLang="zh-CN"/>
              <a:t>a landscape of ...</a:t>
            </a:r>
            <a:r>
              <a:rPr lang="zh-CN" altLang="en-US"/>
              <a:t>风景</a:t>
            </a:r>
            <a:endParaRPr lang="zh-CN" altLang="en-US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zkxM2MwODEzYTAzNjAzYjZlOTQ2YjlkM2FlOGFlNmIifQ=="/>
  <p:tag name="KSO_WPP_MARK_KEY" val="3c082a5b-1278-41dd-840a-c11e129ebb19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WPS 演示</Application>
  <PresentationFormat/>
  <Paragraphs>59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Passage A:  D C D</vt:lpstr>
      <vt:lpstr>Passage B</vt:lpstr>
      <vt:lpstr>Passage C</vt:lpstr>
      <vt:lpstr>Five Out of Seven</vt:lpstr>
      <vt:lpstr>Cloze</vt:lpstr>
      <vt:lpstr>Grammar fill-in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万爱平</dc:creator>
  <cp:lastModifiedBy>Fiona-万</cp:lastModifiedBy>
  <cp:revision>6</cp:revision>
  <dcterms:created xsi:type="dcterms:W3CDTF">2022-12-12T00:48:00Z</dcterms:created>
  <dcterms:modified xsi:type="dcterms:W3CDTF">2022-12-12T01:21:08Z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1273331B671F42BC87B26CEC45BF30E7</vt:lpwstr>
  </property>
</Properties>
</file>