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4"/>
  </p:handoutMasterIdLst>
  <p:sldIdLst>
    <p:sldId id="592" r:id="rId3"/>
    <p:sldId id="658" r:id="rId4"/>
    <p:sldId id="750" r:id="rId5"/>
    <p:sldId id="728" r:id="rId6"/>
    <p:sldId id="751" r:id="rId7"/>
    <p:sldId id="753" r:id="rId8"/>
    <p:sldId id="337" r:id="rId9"/>
    <p:sldId id="659" r:id="rId10"/>
    <p:sldId id="810" r:id="rId11"/>
    <p:sldId id="754" r:id="rId12"/>
    <p:sldId id="666" r:id="rId13"/>
    <p:sldId id="635" r:id="rId14"/>
    <p:sldId id="708" r:id="rId15"/>
    <p:sldId id="757" r:id="rId16"/>
    <p:sldId id="425" r:id="rId17"/>
    <p:sldId id="695" r:id="rId18"/>
    <p:sldId id="811" r:id="rId19"/>
    <p:sldId id="305" r:id="rId20"/>
    <p:sldId id="292" r:id="rId21"/>
    <p:sldId id="692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255F81"/>
    <a:srgbClr val="11609D"/>
    <a:srgbClr val="01163F"/>
    <a:srgbClr val="011226"/>
    <a:srgbClr val="FCFCFC"/>
    <a:srgbClr val="F5F5F5"/>
    <a:srgbClr val="75C0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7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672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emf"/><Relationship Id="rId2" Type="http://schemas.openxmlformats.org/officeDocument/2006/relationships/package" Target="../embeddings/Document7.docx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1" Type="http://schemas.openxmlformats.org/officeDocument/2006/relationships/package" Target="../embeddings/Document8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emf"/><Relationship Id="rId2" Type="http://schemas.openxmlformats.org/officeDocument/2006/relationships/package" Target="../embeddings/Document9.docx"/><Relationship Id="rId1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package" Target="../embeddings/Document1.docx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2" Type="http://schemas.openxmlformats.org/officeDocument/2006/relationships/package" Target="../embeddings/Document2.docx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emf"/><Relationship Id="rId2" Type="http://schemas.openxmlformats.org/officeDocument/2006/relationships/package" Target="../embeddings/Document3.docx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package" Target="../embeddings/Document4.docx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emf"/><Relationship Id="rId3" Type="http://schemas.openxmlformats.org/officeDocument/2006/relationships/package" Target="../embeddings/Document6.docx"/><Relationship Id="rId2" Type="http://schemas.openxmlformats.org/officeDocument/2006/relationships/image" Target="../media/image8.emf"/><Relationship Id="rId1" Type="http://schemas.openxmlformats.org/officeDocument/2006/relationships/package" Target="../embeddings/Document5.docx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753766"/>
            <a:ext cx="12192000" cy="2880823"/>
          </a:xfrm>
          <a:prstGeom prst="rect">
            <a:avLst/>
          </a:prstGeom>
          <a:solidFill>
            <a:schemeClr val="bg1">
              <a:alpha val="81000"/>
            </a:scheme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408" y="2847438"/>
            <a:ext cx="11423392" cy="8509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600325" algn="l"/>
              </a:tabLst>
            </a:pPr>
            <a:r>
              <a:rPr lang="zh-CN" altLang="en-US" sz="3800" b="1" dirty="0">
                <a:latin typeface="微软雅黑" panose="020B0503020204020204" pitchFamily="34" charset="-122"/>
              </a:rPr>
              <a:t>　利用递推公式构造等差、等比数列求通项</a:t>
            </a:r>
            <a:endParaRPr lang="zh-CN" altLang="zh-CN" sz="3800" b="1" dirty="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6536" y="2333818"/>
            <a:ext cx="5885648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zh-CN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§4.3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9" name="肘形连接符 18"/>
          <p:cNvCxnSpPr/>
          <p:nvPr/>
        </p:nvCxnSpPr>
        <p:spPr>
          <a:xfrm rot="5400000">
            <a:off x="499234" y="2807316"/>
            <a:ext cx="1454162" cy="1205847"/>
          </a:xfrm>
          <a:prstGeom prst="bentConnector3">
            <a:avLst>
              <a:gd name="adj1" fmla="val -223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51384" y="4933689"/>
            <a:ext cx="1818489" cy="504056"/>
          </a:xfrm>
          <a:prstGeom prst="rect">
            <a:avLst/>
          </a:prstGeom>
          <a:solidFill>
            <a:srgbClr val="011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623392" y="4149080"/>
            <a:ext cx="1087320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45949"/>
            <a:ext cx="1127448" cy="400110"/>
            <a:chOff x="1" y="933895"/>
            <a:chExt cx="1127448" cy="400110"/>
          </a:xfrm>
        </p:grpSpPr>
        <p:sp>
          <p:nvSpPr>
            <p:cNvPr id="13" name="五边形 12"/>
            <p:cNvSpPr/>
            <p:nvPr/>
          </p:nvSpPr>
          <p:spPr>
            <a:xfrm>
              <a:off x="1" y="951739"/>
              <a:ext cx="1127448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3411" y="933895"/>
              <a:ext cx="647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例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2</a:t>
              </a:r>
              <a:endPara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27448" y="476672"/>
            <a:ext cx="10081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9376" y="1556792"/>
            <a:ext cx="11305256" cy="3312369"/>
            <a:chOff x="479376" y="2204864"/>
            <a:chExt cx="11305256" cy="3312369"/>
          </a:xfrm>
        </p:grpSpPr>
        <p:sp>
          <p:nvSpPr>
            <p:cNvPr id="8" name="圆角矩形 7"/>
            <p:cNvSpPr/>
            <p:nvPr/>
          </p:nvSpPr>
          <p:spPr>
            <a:xfrm>
              <a:off x="479376" y="2317755"/>
              <a:ext cx="11305256" cy="3199478"/>
            </a:xfrm>
            <a:prstGeom prst="roundRect">
              <a:avLst>
                <a:gd name="adj" fmla="val 394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623392" y="1844823"/>
            <a:ext cx="10873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数列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1}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为首项，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为公比的等比数列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359024"/>
            <a:ext cx="1588833" cy="400110"/>
            <a:chOff x="0" y="930287"/>
            <a:chExt cx="1588833" cy="400110"/>
          </a:xfrm>
        </p:grpSpPr>
        <p:sp>
          <p:nvSpPr>
            <p:cNvPr id="18" name="五边形 17"/>
            <p:cNvSpPr/>
            <p:nvPr/>
          </p:nvSpPr>
          <p:spPr>
            <a:xfrm>
              <a:off x="0" y="951739"/>
              <a:ext cx="1524713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9705" y="930287"/>
              <a:ext cx="1469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跟踪训练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2</a:t>
              </a:r>
              <a:endPara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07368" y="160065"/>
            <a:ext cx="11377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证明数列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是等比数列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并求数列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1787674"/>
            <a:ext cx="8064896" cy="4881686"/>
            <a:chOff x="479376" y="2204864"/>
            <a:chExt cx="8064896" cy="4881686"/>
          </a:xfrm>
        </p:grpSpPr>
        <p:sp>
          <p:nvSpPr>
            <p:cNvPr id="9" name="圆角矩形 8"/>
            <p:cNvSpPr/>
            <p:nvPr/>
          </p:nvSpPr>
          <p:spPr>
            <a:xfrm>
              <a:off x="479376" y="2317754"/>
              <a:ext cx="8064896" cy="4768796"/>
            </a:xfrm>
            <a:prstGeom prst="roundRect">
              <a:avLst>
                <a:gd name="adj" fmla="val 186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583049" y="2113806"/>
            <a:ext cx="5094664" cy="1949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5400" y="4149833"/>
          <a:ext cx="42259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88" name="文档" r:id="rId2" imgW="4227830" imgH="1127760" progId="Word.Document.12">
                  <p:embed/>
                </p:oleObj>
              </mc:Choice>
              <mc:Fallback>
                <p:oleObj name="文档" r:id="rId2" imgW="4227830" imgH="1127760" progId="Word.Document.12">
                  <p:embed/>
                  <p:pic>
                    <p:nvPicPr>
                      <p:cNvPr id="0" name="图片 4968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400" y="4149833"/>
                        <a:ext cx="4225925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83049" y="5060995"/>
            <a:ext cx="7204216" cy="1310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4}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为首项，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为公比的等比数列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87399" y="1146456"/>
            <a:ext cx="11017202" cy="5018848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892374" y="1268760"/>
            <a:ext cx="1033382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为常数，且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可用待定系数法求得通项公式，步骤如下：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第一步：假设递推公式可改写为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任意形状 7"/>
          <p:cNvSpPr/>
          <p:nvPr/>
        </p:nvSpPr>
        <p:spPr>
          <a:xfrm>
            <a:off x="4583435" y="0"/>
            <a:ext cx="3023542" cy="837506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1521" y="6367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prstClr val="white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反思感悟</a:t>
            </a:r>
            <a:endParaRPr lang="zh-CN" altLang="en-US" sz="2800" b="1" dirty="0">
              <a:solidFill>
                <a:prstClr val="white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02482" y="3257004"/>
          <a:ext cx="7386637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0" name="文档" r:id="rId1" imgW="7388225" imgH="2909570" progId="Word.Document.12">
                  <p:embed/>
                </p:oleObj>
              </mc:Choice>
              <mc:Fallback>
                <p:oleObj name="文档" r:id="rId1" imgW="7388225" imgH="2909570" progId="Word.Document.12">
                  <p:embed/>
                  <p:pic>
                    <p:nvPicPr>
                      <p:cNvPr id="0" name="图片 5703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2482" y="3257004"/>
                        <a:ext cx="7386637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9376" y="1681758"/>
            <a:ext cx="11305256" cy="4195514"/>
            <a:chOff x="479376" y="2204864"/>
            <a:chExt cx="11305256" cy="4195514"/>
          </a:xfrm>
        </p:grpSpPr>
        <p:sp>
          <p:nvSpPr>
            <p:cNvPr id="17" name="圆角矩形 16"/>
            <p:cNvSpPr/>
            <p:nvPr/>
          </p:nvSpPr>
          <p:spPr>
            <a:xfrm>
              <a:off x="479376" y="2317753"/>
              <a:ext cx="11305256" cy="4082625"/>
            </a:xfrm>
            <a:prstGeom prst="roundRect">
              <a:avLst>
                <a:gd name="adj" fmla="val 2774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637021" y="2204864"/>
            <a:ext cx="10786654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由题意得，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·2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·2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·2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为首项，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为公比的等比数列，所以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5·3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5·3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368" y="692696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87399" y="1146456"/>
            <a:ext cx="11017202" cy="451479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892374" y="1884859"/>
            <a:ext cx="1033382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i="1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的递推关系求通项公式的一般步骤类似于形如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求通项公式的步骤，要注意数列的下标与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的指数的对应关系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任意形状 7"/>
          <p:cNvSpPr/>
          <p:nvPr/>
        </p:nvSpPr>
        <p:spPr>
          <a:xfrm>
            <a:off x="4583435" y="0"/>
            <a:ext cx="3023542" cy="837506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1521" y="6367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prstClr val="white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反思感悟</a:t>
            </a:r>
            <a:endParaRPr lang="zh-CN" altLang="en-US" sz="2800" b="1" dirty="0">
              <a:solidFill>
                <a:prstClr val="white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24680" y="908720"/>
            <a:ext cx="12216680" cy="47466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63693" y="0"/>
            <a:ext cx="830889" cy="129575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23392" y="413467"/>
            <a:ext cx="10060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400"/>
              </a:lnSpc>
              <a:spcAft>
                <a:spcPts val="600"/>
              </a:spcAft>
              <a:buClr>
                <a:srgbClr val="00544A"/>
              </a:buClr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  <a:spcAft>
                <a:spcPts val="600"/>
              </a:spcAft>
              <a:buClr>
                <a:srgbClr val="00544A"/>
              </a:buClr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3692" y="1415966"/>
            <a:ext cx="110049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2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(</a:t>
            </a: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形如</a:t>
            </a:r>
            <a:r>
              <a:rPr lang="en-US" altLang="zh-CN" sz="26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i="1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600" i="1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i="1" kern="100" baseline="30000" dirty="0" err="1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的递推关系求通项公式</a:t>
            </a: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(</a:t>
            </a: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形如</a:t>
            </a:r>
            <a:r>
              <a:rPr lang="en-US" altLang="zh-CN" sz="26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i="1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600" i="1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的递推关系求通项公式</a:t>
            </a:r>
            <a:r>
              <a:rPr lang="en-US" altLang="zh-CN" sz="2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endParaRPr lang="zh-CN" altLang="zh-CN" sz="2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(</a:t>
            </a: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形如</a:t>
            </a:r>
            <a:r>
              <a:rPr lang="en-US" altLang="zh-CN" sz="26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i="1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600" i="1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600" i="1" kern="100" baseline="30000" dirty="0" err="1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的递推关系求通项公式</a:t>
            </a:r>
            <a:r>
              <a:rPr lang="en-US" altLang="zh-CN" sz="2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</a:t>
            </a:r>
            <a:endParaRPr lang="zh-CN" altLang="zh-CN" sz="2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方法归纳：构造法</a:t>
            </a: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常见误区：构造的新的数列的首项易误认为还是</a:t>
            </a:r>
            <a:r>
              <a:rPr lang="en-US" altLang="zh-CN" sz="26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600" kern="100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1" y="-1"/>
            <a:ext cx="12187593" cy="69514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773200"/>
            <a:ext cx="12189600" cy="253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标题 24"/>
          <p:cNvSpPr txBox="1"/>
          <p:nvPr/>
        </p:nvSpPr>
        <p:spPr>
          <a:xfrm>
            <a:off x="2407276" y="2564904"/>
            <a:ext cx="7577156" cy="919025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1704529" y="2350454"/>
            <a:ext cx="8998917" cy="12973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 </a:t>
            </a:r>
            <a:endParaRPr lang="zh-CN" altLang="en-US" sz="8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404664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2 022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2 020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B.3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C.3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021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D.3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021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43289" y="104094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59534" y="6416030"/>
            <a:ext cx="252000" cy="2520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chemeClr val="bg1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4510" y="6416030"/>
            <a:ext cx="252000" cy="25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29486" y="6416030"/>
            <a:ext cx="252000" cy="25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64462" y="6416030"/>
            <a:ext cx="252000" cy="25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6000" y="2419079"/>
            <a:ext cx="10800000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2}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为首项，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为公比的等比数列，所以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2 022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2 021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2078779"/>
            <a:ext cx="11412000" cy="3366445"/>
            <a:chOff x="390000" y="4581128"/>
            <a:chExt cx="11412000" cy="3366445"/>
          </a:xfrm>
        </p:grpSpPr>
        <p:sp>
          <p:nvSpPr>
            <p:cNvPr id="10" name="圆角矩形 9"/>
            <p:cNvSpPr/>
            <p:nvPr/>
          </p:nvSpPr>
          <p:spPr>
            <a:xfrm>
              <a:off x="390000" y="4694018"/>
              <a:ext cx="11412000" cy="3253555"/>
            </a:xfrm>
            <a:prstGeom prst="roundRect">
              <a:avLst>
                <a:gd name="adj" fmla="val 3223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008" y="404664"/>
            <a:ext cx="11322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已知数列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，则数列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)·3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·3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23725" y="165467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2008" y="2933093"/>
            <a:ext cx="11322624" cy="2872171"/>
            <a:chOff x="390000" y="4581128"/>
            <a:chExt cx="11322624" cy="2872171"/>
          </a:xfrm>
        </p:grpSpPr>
        <p:sp>
          <p:nvSpPr>
            <p:cNvPr id="11" name="圆角矩形 10"/>
            <p:cNvSpPr/>
            <p:nvPr/>
          </p:nvSpPr>
          <p:spPr>
            <a:xfrm>
              <a:off x="390000" y="4694019"/>
              <a:ext cx="11322624" cy="2759280"/>
            </a:xfrm>
            <a:prstGeom prst="roundRect">
              <a:avLst>
                <a:gd name="adj" fmla="val 3904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264462" y="6416030"/>
            <a:ext cx="252000" cy="25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40889" y="3356992"/>
          <a:ext cx="10964862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6" name="文档" r:id="rId2" imgW="10966450" imgH="2331720" progId="Word.Document.12">
                  <p:embed/>
                </p:oleObj>
              </mc:Choice>
              <mc:Fallback>
                <p:oleObj name="文档" r:id="rId2" imgW="10966450" imgH="2331720" progId="Word.Document.12">
                  <p:embed/>
                  <p:pic>
                    <p:nvPicPr>
                      <p:cNvPr id="0" name="图片 55094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889" y="3356992"/>
                        <a:ext cx="10964862" cy="233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2157" y="1325667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已知数列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spc="-5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3·5</a:t>
            </a:r>
            <a:r>
              <a:rPr lang="en-US" altLang="zh-CN" sz="2800" i="1" kern="100" spc="-5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，则数列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spc="-5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spc="-5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249" y="20300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4" y="6416030"/>
            <a:ext cx="252000" cy="25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94510" y="6416030"/>
            <a:ext cx="252000" cy="25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29486" y="6416030"/>
            <a:ext cx="252000" cy="2520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chemeClr val="bg1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264462" y="6416030"/>
            <a:ext cx="252000" cy="25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989335"/>
            <a:ext cx="1127448" cy="400110"/>
            <a:chOff x="1" y="933895"/>
            <a:chExt cx="1127448" cy="400110"/>
          </a:xfrm>
        </p:grpSpPr>
        <p:sp>
          <p:nvSpPr>
            <p:cNvPr id="13" name="五边形 12"/>
            <p:cNvSpPr/>
            <p:nvPr/>
          </p:nvSpPr>
          <p:spPr>
            <a:xfrm>
              <a:off x="1" y="951739"/>
              <a:ext cx="1127448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3411" y="933895"/>
              <a:ext cx="647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例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1</a:t>
              </a:r>
              <a:endPara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63352" y="819869"/>
            <a:ext cx="11521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753766"/>
            <a:ext cx="12192000" cy="2880823"/>
          </a:xfrm>
          <a:prstGeom prst="rect">
            <a:avLst/>
          </a:prstGeom>
          <a:solidFill>
            <a:schemeClr val="bg1">
              <a:alpha val="81000"/>
            </a:scheme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5400000">
            <a:off x="499234" y="2807316"/>
            <a:ext cx="1454162" cy="1205847"/>
          </a:xfrm>
          <a:prstGeom prst="bentConnector3">
            <a:avLst>
              <a:gd name="adj1" fmla="val -223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51384" y="4933689"/>
            <a:ext cx="1818489" cy="504056"/>
          </a:xfrm>
          <a:prstGeom prst="rect">
            <a:avLst/>
          </a:prstGeom>
          <a:solidFill>
            <a:srgbClr val="011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23392" y="4149080"/>
            <a:ext cx="957706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19536" y="2136016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695400" y="292904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 fontScale="8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>
                <a:latin typeface="微软雅黑" panose="020B0503020204020204" pitchFamily="34" charset="-122"/>
              </a:rPr>
              <a:t>                                     </a:t>
            </a:r>
            <a:r>
              <a:rPr lang="en-US" altLang="zh-CN" sz="6000" b="1" dirty="0" smtClean="0">
                <a:latin typeface="微软雅黑" panose="020B0503020204020204" pitchFamily="34" charset="-122"/>
              </a:rPr>
              <a:t>  </a:t>
            </a:r>
            <a:r>
              <a:rPr lang="zh-CN" altLang="en-US" sz="6000" b="1" dirty="0" smtClean="0">
                <a:latin typeface="微软雅黑" panose="020B0503020204020204" pitchFamily="34" charset="-122"/>
              </a:rPr>
              <a:t>谢谢大家！</a:t>
            </a:r>
            <a:endParaRPr lang="zh-CN" altLang="en-US" sz="6000" b="1" dirty="0" smtClean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9376" y="745654"/>
            <a:ext cx="11377264" cy="4411538"/>
            <a:chOff x="479376" y="2204864"/>
            <a:chExt cx="11377264" cy="4411538"/>
          </a:xfrm>
        </p:grpSpPr>
        <p:sp>
          <p:nvSpPr>
            <p:cNvPr id="4" name="圆角矩形 3"/>
            <p:cNvSpPr/>
            <p:nvPr/>
          </p:nvSpPr>
          <p:spPr>
            <a:xfrm>
              <a:off x="479376" y="2317754"/>
              <a:ext cx="11377264" cy="4298648"/>
            </a:xfrm>
            <a:prstGeom prst="roundRect">
              <a:avLst>
                <a:gd name="adj" fmla="val 1625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95400" y="1350293"/>
          <a:ext cx="10734675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37" name="文档" r:id="rId2" imgW="10747375" imgH="3386455" progId="Word.Document.12">
                  <p:embed/>
                </p:oleObj>
              </mc:Choice>
              <mc:Fallback>
                <p:oleObj name="文档" r:id="rId2" imgW="10747375" imgH="3386455" progId="Word.Document.12">
                  <p:embed/>
                  <p:pic>
                    <p:nvPicPr>
                      <p:cNvPr id="0" name="图片 56423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400" y="1350293"/>
                        <a:ext cx="10734675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893619"/>
            <a:ext cx="11377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，其余不变，求数列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9376" y="745654"/>
            <a:ext cx="11377264" cy="4411538"/>
            <a:chOff x="479376" y="2204864"/>
            <a:chExt cx="11377264" cy="4411538"/>
          </a:xfrm>
        </p:grpSpPr>
        <p:sp>
          <p:nvSpPr>
            <p:cNvPr id="4" name="圆角矩形 3"/>
            <p:cNvSpPr/>
            <p:nvPr/>
          </p:nvSpPr>
          <p:spPr>
            <a:xfrm>
              <a:off x="479376" y="2317754"/>
              <a:ext cx="11377264" cy="4298648"/>
            </a:xfrm>
            <a:prstGeom prst="roundRect">
              <a:avLst>
                <a:gd name="adj" fmla="val 1625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95325" y="1352550"/>
          <a:ext cx="10734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61" name="文档" r:id="rId2" imgW="10747375" imgH="3382010" progId="Word.Document.12">
                  <p:embed/>
                </p:oleObj>
              </mc:Choice>
              <mc:Fallback>
                <p:oleObj name="文档" r:id="rId2" imgW="10747375" imgH="3382010" progId="Word.Document.12">
                  <p:embed/>
                  <p:pic>
                    <p:nvPicPr>
                      <p:cNvPr id="0" name="图片 56526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1352550"/>
                        <a:ext cx="10734675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9376" y="2185814"/>
            <a:ext cx="11305256" cy="3691458"/>
            <a:chOff x="479376" y="2204864"/>
            <a:chExt cx="11305256" cy="3691458"/>
          </a:xfrm>
        </p:grpSpPr>
        <p:sp>
          <p:nvSpPr>
            <p:cNvPr id="4" name="圆角矩形 3"/>
            <p:cNvSpPr/>
            <p:nvPr/>
          </p:nvSpPr>
          <p:spPr>
            <a:xfrm>
              <a:off x="479376" y="2317754"/>
              <a:ext cx="11305256" cy="3578568"/>
            </a:xfrm>
            <a:prstGeom prst="roundRect">
              <a:avLst>
                <a:gd name="adj" fmla="val 1625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95325" y="2783185"/>
          <a:ext cx="1073467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5" name="文档" r:id="rId2" imgW="10747375" imgH="2293620" progId="Word.Document.12">
                  <p:embed/>
                </p:oleObj>
              </mc:Choice>
              <mc:Fallback>
                <p:oleObj name="文档" r:id="rId2" imgW="10747375" imgH="2293620" progId="Word.Document.12">
                  <p:embed/>
                  <p:pic>
                    <p:nvPicPr>
                      <p:cNvPr id="0" name="图片 5662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2783185"/>
                        <a:ext cx="10734675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23392" y="4982821"/>
            <a:ext cx="2489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07368" y="548680"/>
            <a:ext cx="1137726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本例中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，其余不变，求数列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58902" y="1606488"/>
            <a:ext cx="10837698" cy="3910744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1126086" y="1772816"/>
            <a:ext cx="10010474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的递推关系求通项公式的一般步骤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第一步：等式两边同除以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，不管这一项是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，都同除以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，目的是使数列的下标与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的指数相对应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任意形状 7"/>
          <p:cNvSpPr/>
          <p:nvPr/>
        </p:nvSpPr>
        <p:spPr>
          <a:xfrm>
            <a:off x="4583435" y="0"/>
            <a:ext cx="3023542" cy="837506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81521" y="6367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prstClr val="white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反思感悟</a:t>
            </a:r>
            <a:endParaRPr lang="zh-CN" altLang="en-US" sz="2800" b="1" dirty="0">
              <a:solidFill>
                <a:prstClr val="white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270102" y="3721224"/>
          <a:ext cx="6557962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09" name="文档" r:id="rId1" imgW="6559550" imgH="1737360" progId="Word.Document.12">
                  <p:embed/>
                </p:oleObj>
              </mc:Choice>
              <mc:Fallback>
                <p:oleObj name="文档" r:id="rId1" imgW="6559550" imgH="1737360" progId="Word.Document.12">
                  <p:embed/>
                  <p:pic>
                    <p:nvPicPr>
                      <p:cNvPr id="0" name="图片 5673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70102" y="3721224"/>
                        <a:ext cx="6557962" cy="173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753567"/>
            <a:ext cx="1588833" cy="400110"/>
            <a:chOff x="0" y="930287"/>
            <a:chExt cx="1588833" cy="400110"/>
          </a:xfrm>
        </p:grpSpPr>
        <p:sp>
          <p:nvSpPr>
            <p:cNvPr id="28" name="五边形 27"/>
            <p:cNvSpPr/>
            <p:nvPr/>
          </p:nvSpPr>
          <p:spPr>
            <a:xfrm>
              <a:off x="0" y="951739"/>
              <a:ext cx="1524713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9705" y="930287"/>
              <a:ext cx="1469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跟踪训练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1</a:t>
              </a:r>
              <a:endPara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2276872"/>
          <a:ext cx="109061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8" name="文档" r:id="rId1" imgW="10919460" imgH="2277110" progId="Word.Document.12">
                  <p:embed/>
                </p:oleObj>
              </mc:Choice>
              <mc:Fallback>
                <p:oleObj name="文档" r:id="rId1" imgW="10919460" imgH="2277110" progId="Word.Document.12">
                  <p:embed/>
                  <p:pic>
                    <p:nvPicPr>
                      <p:cNvPr id="0" name="图片 5437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2276872"/>
                        <a:ext cx="10906125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57275" y="546348"/>
          <a:ext cx="1098232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9" name="文档" r:id="rId3" imgW="10995660" imgH="1333500" progId="Word.Document.12">
                  <p:embed/>
                </p:oleObj>
              </mc:Choice>
              <mc:Fallback>
                <p:oleObj name="文档" r:id="rId3" imgW="10995660" imgH="1333500" progId="Word.Document.12">
                  <p:embed/>
                  <p:pic>
                    <p:nvPicPr>
                      <p:cNvPr id="0" name="图片 5437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7275" y="546348"/>
                        <a:ext cx="10982325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79376" y="1772816"/>
            <a:ext cx="11305256" cy="2952328"/>
            <a:chOff x="479376" y="2204864"/>
            <a:chExt cx="11305256" cy="2952328"/>
          </a:xfrm>
        </p:grpSpPr>
        <p:sp>
          <p:nvSpPr>
            <p:cNvPr id="13" name="圆角矩形 12"/>
            <p:cNvSpPr/>
            <p:nvPr/>
          </p:nvSpPr>
          <p:spPr>
            <a:xfrm>
              <a:off x="479376" y="2317754"/>
              <a:ext cx="11305256" cy="2839438"/>
            </a:xfrm>
            <a:prstGeom prst="roundRect">
              <a:avLst>
                <a:gd name="adj" fmla="val 3366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8805" y="613410"/>
            <a:ext cx="7920990" cy="1129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小学三年级奥数的课本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中有这样一道填空题：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1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____,63……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9710" y="1595120"/>
            <a:ext cx="190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endParaRPr lang="en-US" alt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8805" y="2628265"/>
            <a:ext cx="5325110" cy="574040"/>
            <a:chOff x="3534" y="4712"/>
            <a:chExt cx="8386" cy="904"/>
          </a:xfrm>
        </p:grpSpPr>
        <p:sp>
          <p:nvSpPr>
            <p:cNvPr id="12" name="文本框 11"/>
            <p:cNvSpPr txBox="1"/>
            <p:nvPr/>
          </p:nvSpPr>
          <p:spPr>
            <a:xfrm>
              <a:off x="3534" y="4712"/>
              <a:ext cx="8386" cy="7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3200" b="1">
                  <a:solidFill>
                    <a:schemeClr val="accent3"/>
                  </a:solidFill>
                  <a:highlight>
                    <a:srgbClr val="000080"/>
                  </a:highlight>
                  <a:latin typeface="+mn-ea"/>
                </a:rPr>
                <a:t>通项公式</a:t>
              </a:r>
              <a:r>
                <a:rPr lang="zh-CN" altLang="en-US" sz="3200"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对象 12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6629" y="4712"/>
            <a:ext cx="2521" cy="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" imgW="673100" imgH="241300" progId="Equation.KSEE3">
                    <p:embed/>
                  </p:oleObj>
                </mc:Choice>
                <mc:Fallback>
                  <p:oleObj name="" r:id="rId1" imgW="6731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629" y="4712"/>
                          <a:ext cx="2521" cy="9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文本框 14"/>
          <p:cNvSpPr txBox="1"/>
          <p:nvPr/>
        </p:nvSpPr>
        <p:spPr>
          <a:xfrm>
            <a:off x="598805" y="3432175"/>
            <a:ext cx="7150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</a:rPr>
              <a:t>思考一下：还有怎样的表达方式？</a:t>
            </a:r>
            <a:endParaRPr lang="zh-CN" altLang="en-US" sz="3200">
              <a:solidFill>
                <a:schemeClr val="tx1"/>
              </a:solidFill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51635" y="4087495"/>
          <a:ext cx="2997200" cy="56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1206500" imgH="228600" progId="Equation.KSEE3">
                  <p:embed/>
                </p:oleObj>
              </mc:Choice>
              <mc:Fallback>
                <p:oleObj name="" r:id="rId3" imgW="12065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635" y="4087495"/>
                        <a:ext cx="2997200" cy="567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59765" y="5037455"/>
            <a:ext cx="101682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</a:t>
            </a:r>
            <a:r>
              <a:rPr lang="zh-CN" altLang="en-US" sz="3200"/>
              <a:t>不难看出，上述通项公式和递推公式表达了同一数列，由递推公式怎么转化为通项公式的呢？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4648835" y="4087495"/>
            <a:ext cx="2952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（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递推公式</a:t>
            </a:r>
            <a:r>
              <a:rPr lang="zh-CN" altLang="en-US" sz="3200"/>
              <a:t>）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5" grpId="0"/>
      <p:bldP spid="15" grpId="1"/>
      <p:bldP spid="10" grpId="0"/>
      <p:bldP spid="10" grpId="1"/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196.220472440946}"/>
</p:tagLst>
</file>

<file path=ppt/tags/tag2.xml><?xml version="1.0" encoding="utf-8"?>
<p:tagLst xmlns:p="http://schemas.openxmlformats.org/presentationml/2006/main">
  <p:tag name="KSO_WPP_MARK_KEY" val="a700ba6d-fadd-4eaf-9652-65e5e8082170"/>
  <p:tag name="COMMONDATA" val="eyJoZGlkIjoiYTYzMjIwN2JjMDExNTcyOGQ2YTIyNGNlZDE4YmY3MTk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WPS 演示</Application>
  <PresentationFormat>宽屏</PresentationFormat>
  <Paragraphs>126</Paragraphs>
  <Slides>20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20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Times New Roman</vt:lpstr>
      <vt:lpstr>Arial</vt:lpstr>
      <vt:lpstr>方正中等线简体</vt:lpstr>
      <vt:lpstr>Courier New</vt:lpstr>
      <vt:lpstr>仿宋_GB2312</vt:lpstr>
      <vt:lpstr>仿宋</vt:lpstr>
      <vt:lpstr>方正中倩简体</vt:lpstr>
      <vt:lpstr>Arial Unicode MS</vt:lpstr>
      <vt:lpstr>Calibri</vt:lpstr>
      <vt:lpstr>华文细黑</vt:lpstr>
      <vt:lpstr>Broadway</vt:lpstr>
      <vt:lpstr>楷体</vt:lpstr>
      <vt:lpstr>经典繁仿黑</vt:lpstr>
      <vt:lpstr>DOUYU Font</vt:lpstr>
      <vt:lpstr>Arial Black</vt:lpstr>
      <vt:lpstr>黑体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独孤狼</cp:lastModifiedBy>
  <cp:revision>902</cp:revision>
  <dcterms:created xsi:type="dcterms:W3CDTF">2019-11-13T09:14:00Z</dcterms:created>
  <dcterms:modified xsi:type="dcterms:W3CDTF">2022-11-27T13:52:13Z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F0D714202BDE449B9177B02D367F1064</vt:lpwstr>
  </property>
  <property fmtid="{D5CDD505-2E9C-101B-9397-08002B2CF9AE}" pid="3" name="KSOProductBuildVer">
    <vt:lpwstr>2052-11.1.0.12763</vt:lpwstr>
  </property>
</Properties>
</file>