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409" r:id="rId3"/>
    <p:sldId id="425" r:id="rId4"/>
    <p:sldId id="426" r:id="rId5"/>
    <p:sldId id="427" r:id="rId6"/>
    <p:sldId id="428" r:id="rId7"/>
    <p:sldId id="429" r:id="rId8"/>
    <p:sldId id="431" r:id="rId9"/>
    <p:sldId id="432" r:id="rId10"/>
    <p:sldId id="433" r:id="rId11"/>
    <p:sldId id="434" r:id="rId12"/>
    <p:sldId id="435" r:id="rId13"/>
    <p:sldId id="436" r:id="rId14"/>
    <p:sldId id="411" r:id="rId15"/>
    <p:sldId id="412" r:id="rId16"/>
    <p:sldId id="413" r:id="rId17"/>
    <p:sldId id="415" r:id="rId18"/>
    <p:sldId id="416" r:id="rId19"/>
    <p:sldId id="417" r:id="rId20"/>
    <p:sldId id="418" r:id="rId21"/>
    <p:sldId id="419" r:id="rId22"/>
    <p:sldId id="420" r:id="rId23"/>
    <p:sldId id="421" r:id="rId24"/>
    <p:sldId id="422" r:id="rId25"/>
    <p:sldId id="423" r:id="rId26"/>
  </p:sldIdLst>
  <p:sldSz cx="12192000" cy="6858000"/>
  <p:notesSz cx="6858000" cy="9144000"/>
  <p:custDataLst>
    <p:tags r:id="rId3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pple" initials="a" lastIdx="2" clrIdx="0"/>
  <p:cmAuthor id="2" name="周跃良" initials="周" lastIdx="2" clrIdx="0"/>
  <p:cmAuthor id="3" name="lenovo" initials="l" lastIdx="4" clrIdx="0"/>
  <p:cmAuthor id="4" name="dell" initials="d" lastIdx="1" clrIdx="2"/>
  <p:cmAuthor id="5" name="Administrator" initials="A" lastIdx="1" clrIdx="4"/>
  <p:cmAuthor id="6" name="123" initials="1" lastIdx="2" clrIdx="0"/>
  <p:cmAuthor id="7" name="雨林木风" initials="雨"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1" Type="http://schemas.openxmlformats.org/officeDocument/2006/relationships/tags" Target="tags/tag79.xml"/><Relationship Id="rId30" Type="http://schemas.openxmlformats.org/officeDocument/2006/relationships/commentAuthors" Target="commentAuthors.xml"/><Relationship Id="rId3" Type="http://schemas.openxmlformats.org/officeDocument/2006/relationships/slide" Target="slides/slide1.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b="1" i="0" spc="300" baseline="0">
                <a:solidFill>
                  <a:schemeClr val="tx1">
                    <a:lumMod val="85000"/>
                    <a:lumOff val="15000"/>
                  </a:schemeClr>
                </a:solidFill>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solidFill>
                  <a:schemeClr val="tx1">
                    <a:lumMod val="65000"/>
                    <a:lumOff val="3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lvl1pPr marL="228600" indent="-228600" eaLnBrk="1" fontAlgn="auto" latinLnBrk="0" hangingPunct="1">
              <a:lnSpc>
                <a:spcPct val="130000"/>
              </a:lnSpc>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solidFill>
                  <a:schemeClr val="tx1">
                    <a:lumMod val="85000"/>
                    <a:lumOff val="15000"/>
                  </a:schemeClr>
                </a:solidFill>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solidFill>
                  <a:schemeClr val="tx1">
                    <a:lumMod val="65000"/>
                    <a:lumOff val="35000"/>
                  </a:schemeClr>
                </a:solidFill>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8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vl6pPr marL="2286000" indent="0">
              <a:buNone/>
              <a:defRPr/>
            </a:lvl6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solidFill>
                  <a:schemeClr val="tx1">
                    <a:lumMod val="85000"/>
                    <a:lumOff val="15000"/>
                  </a:schemeClr>
                </a:solidFill>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buFont typeface="Wingdings" panose="05000000000000000000" charset="0"/>
              <a:buChar char=""/>
              <a:defRPr sz="14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solidFill>
                  <a:schemeClr val="tx1">
                    <a:lumMod val="65000"/>
                    <a:lumOff val="35000"/>
                  </a:schemeClr>
                </a:solidFill>
                <a:latin typeface="Arial" panose="020B0604020202020204" pitchFamily="34" charset="0"/>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rgbClr val="FFFFFF"/>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Font typeface="Arial" panose="020B0604020202020204" pitchFamily="34" charset="0"/>
              <a:buNone/>
              <a:tabLst>
                <a:tab pos="1609725" algn="l"/>
                <a:tab pos="1609725" algn="l"/>
                <a:tab pos="1609725" algn="l"/>
                <a:tab pos="1609725" algn="l"/>
              </a:tabLst>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2pPr>
            <a:lvl3pPr eaLnBrk="1" fontAlgn="auto" latinLnBrk="0" hangingPunct="1">
              <a:buFont typeface="Arial" panose="020B0604020202020204" pitchFamily="34" charset="0"/>
              <a:buChar char="●"/>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rgbClr val="FFFFFF"/>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spcAft>
                <a:spcPts val="600"/>
              </a:spcAft>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spcAft>
                <a:spcPts val="600"/>
              </a:spcAft>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spcAft>
                <a:spcPts val="300"/>
              </a:spcAft>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spcAft>
                <a:spcPts val="300"/>
              </a:spcAft>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7.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8.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9.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0.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1.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4.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5.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6.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7.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8.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idx="4294967295"/>
            <p:custDataLst>
              <p:tags r:id="rId1"/>
            </p:custDataLst>
          </p:nvPr>
        </p:nvSpPr>
        <p:spPr>
          <a:xfrm>
            <a:off x="1175385" y="914400"/>
            <a:ext cx="11016615" cy="2570480"/>
          </a:xfrm>
        </p:spPr>
        <p:txBody>
          <a:bodyPr/>
          <a:p>
            <a:r>
              <a:rPr lang="zh-CN" altLang="en-US" sz="4000">
                <a:latin typeface="楷体" panose="02010609060101010101" charset="-122"/>
                <a:ea typeface="楷体" panose="02010609060101010101" charset="-122"/>
              </a:rPr>
              <a:t>把握趋势，顺势而为</a:t>
            </a:r>
            <a:br>
              <a:rPr lang="zh-CN" altLang="en-US" sz="4000">
                <a:latin typeface="楷体" panose="02010609060101010101" charset="-122"/>
                <a:ea typeface="楷体" panose="02010609060101010101" charset="-122"/>
              </a:rPr>
            </a:br>
            <a:r>
              <a:rPr lang="en-US" altLang="zh-CN" sz="4000">
                <a:latin typeface="楷体" panose="02010609060101010101" charset="-122"/>
                <a:ea typeface="楷体" panose="02010609060101010101" charset="-122"/>
              </a:rPr>
              <a:t>    ——</a:t>
            </a:r>
            <a:r>
              <a:rPr lang="zh-CN" altLang="en-US" sz="4000">
                <a:latin typeface="楷体" panose="02010609060101010101" charset="-122"/>
                <a:ea typeface="楷体" panose="02010609060101010101" charset="-122"/>
              </a:rPr>
              <a:t>高考语文命题趋势与语文教学探讨</a:t>
            </a:r>
            <a:endParaRPr lang="zh-CN" altLang="en-US" sz="4000">
              <a:latin typeface="楷体" panose="02010609060101010101" charset="-122"/>
              <a:ea typeface="楷体" panose="02010609060101010101" charset="-122"/>
            </a:endParaRPr>
          </a:p>
        </p:txBody>
      </p:sp>
      <p:sp>
        <p:nvSpPr>
          <p:cNvPr id="3" name="副标题 2"/>
          <p:cNvSpPr>
            <a:spLocks noGrp="1"/>
          </p:cNvSpPr>
          <p:nvPr>
            <p:ph type="subTitle" idx="4294967295"/>
            <p:custDataLst>
              <p:tags r:id="rId2"/>
            </p:custDataLst>
          </p:nvPr>
        </p:nvSpPr>
        <p:spPr>
          <a:xfrm>
            <a:off x="2392680" y="3560445"/>
            <a:ext cx="9799320" cy="1472565"/>
          </a:xfrm>
        </p:spPr>
        <p:txBody>
          <a:bodyPr/>
          <a:p>
            <a:endParaRPr lang="zh-CN" altLang="en-US"/>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28048" y="908041"/>
            <a:ext cx="10713492" cy="3415030"/>
          </a:xfrm>
          <a:prstGeom prst="rect">
            <a:avLst/>
          </a:prstGeom>
        </p:spPr>
        <p:txBody>
          <a:bodyPr wrap="square">
            <a:spAutoFit/>
          </a:bodyPr>
          <a:lstStyle/>
          <a:p>
            <a:r>
              <a:rPr lang="zh-CN" altLang="en-US" sz="2400" dirty="0">
                <a:sym typeface="+mn-ea"/>
              </a:rPr>
              <a:t>语用</a:t>
            </a:r>
            <a:r>
              <a:rPr lang="en-US" altLang="zh-CN" sz="2400" dirty="0">
                <a:sym typeface="+mn-ea"/>
              </a:rPr>
              <a:t>1</a:t>
            </a:r>
            <a:r>
              <a:rPr lang="zh-CN" altLang="en-US" sz="2400" dirty="0">
                <a:sym typeface="+mn-ea"/>
              </a:rPr>
              <a:t>考点变化分析</a:t>
            </a:r>
            <a:endParaRPr lang="zh-CN" altLang="en-US" sz="2400" dirty="0">
              <a:sym typeface="+mn-ea"/>
            </a:endParaRPr>
          </a:p>
          <a:p>
            <a:endParaRPr lang="zh-CN" altLang="en-US" sz="2400" dirty="0">
              <a:sym typeface="+mn-ea"/>
            </a:endParaRPr>
          </a:p>
          <a:p>
            <a:r>
              <a:rPr lang="zh-CN" altLang="en-US" sz="2400" dirty="0">
                <a:sym typeface="+mn-ea"/>
              </a:rPr>
              <a:t>变化最大的一题。</a:t>
            </a:r>
            <a:endParaRPr lang="zh-CN" altLang="en-US" sz="2400" dirty="0"/>
          </a:p>
          <a:p>
            <a:endParaRPr lang="zh-CN" altLang="en-US" sz="2400" dirty="0"/>
          </a:p>
          <a:p>
            <a:r>
              <a:rPr lang="en-US" altLang="zh-CN" sz="2400" dirty="0">
                <a:sym typeface="+mn-ea"/>
              </a:rPr>
              <a:t>1.</a:t>
            </a:r>
            <a:r>
              <a:rPr lang="zh-CN" altLang="en-US" sz="2400" dirty="0">
                <a:sym typeface="+mn-ea"/>
              </a:rPr>
              <a:t>考查方式变化：  定位选择</a:t>
            </a:r>
            <a:r>
              <a:rPr lang="en-US" altLang="zh-CN" sz="2400" dirty="0">
                <a:sym typeface="+mn-ea"/>
              </a:rPr>
              <a:t>——</a:t>
            </a:r>
            <a:r>
              <a:rPr lang="zh-CN" altLang="en-US" sz="2400" dirty="0">
                <a:sym typeface="+mn-ea"/>
              </a:rPr>
              <a:t>定位填空</a:t>
            </a:r>
            <a:endParaRPr lang="zh-CN" altLang="en-US" sz="2400" dirty="0">
              <a:sym typeface="+mn-ea"/>
            </a:endParaRPr>
          </a:p>
          <a:p>
            <a:endParaRPr lang="en-US" altLang="zh-CN" sz="2400" dirty="0">
              <a:sym typeface="+mn-ea"/>
            </a:endParaRPr>
          </a:p>
          <a:p>
            <a:r>
              <a:rPr lang="en-US" altLang="zh-CN" sz="2400" dirty="0">
                <a:sym typeface="+mn-ea"/>
              </a:rPr>
              <a:t>2.</a:t>
            </a:r>
            <a:r>
              <a:rPr lang="zh-CN" altLang="en-US" sz="2400" dirty="0">
                <a:sym typeface="+mn-ea"/>
              </a:rPr>
              <a:t>考查方向变化：  词义区别</a:t>
            </a:r>
            <a:r>
              <a:rPr lang="en-US" altLang="zh-CN" sz="2400" dirty="0">
                <a:sym typeface="+mn-ea"/>
              </a:rPr>
              <a:t>——</a:t>
            </a:r>
            <a:r>
              <a:rPr lang="zh-CN" altLang="en-US" sz="2400" dirty="0">
                <a:sym typeface="+mn-ea"/>
              </a:rPr>
              <a:t>词意理解与运用</a:t>
            </a:r>
            <a:endParaRPr lang="zh-CN" altLang="en-US" sz="2400" dirty="0">
              <a:sym typeface="+mn-ea"/>
            </a:endParaRPr>
          </a:p>
          <a:p>
            <a:endParaRPr lang="en-US" altLang="zh-CN" sz="2400" dirty="0">
              <a:sym typeface="+mn-ea"/>
            </a:endParaRPr>
          </a:p>
          <a:p>
            <a:r>
              <a:rPr lang="en-US" altLang="zh-CN" sz="2400" dirty="0">
                <a:sym typeface="+mn-ea"/>
              </a:rPr>
              <a:t>3.</a:t>
            </a:r>
            <a:r>
              <a:rPr lang="zh-CN" altLang="en-US" sz="2400" dirty="0">
                <a:sym typeface="+mn-ea"/>
              </a:rPr>
              <a:t>考查能力变化：  语言积累和运用能力，反套路化特点鲜明</a:t>
            </a:r>
            <a:r>
              <a:rPr lang="zh-CN" altLang="en-US" dirty="0">
                <a:sym typeface="+mn-ea"/>
              </a:rPr>
              <a:t>。</a:t>
            </a:r>
            <a:endParaRPr lang="zh-CN" altLang="en-US" dirty="0">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214651" y="978301"/>
            <a:ext cx="9103056" cy="3046095"/>
          </a:xfrm>
          <a:prstGeom prst="rect">
            <a:avLst/>
          </a:prstGeom>
        </p:spPr>
        <p:txBody>
          <a:bodyPr wrap="square">
            <a:spAutoFit/>
          </a:bodyPr>
          <a:lstStyle/>
          <a:p>
            <a:r>
              <a:rPr lang="zh-CN" altLang="en-US" sz="2400" dirty="0">
                <a:sym typeface="+mn-ea"/>
              </a:rPr>
              <a:t>语用</a:t>
            </a:r>
            <a:r>
              <a:rPr lang="en-US" altLang="zh-CN" sz="2400" dirty="0">
                <a:sym typeface="+mn-ea"/>
              </a:rPr>
              <a:t>2</a:t>
            </a:r>
            <a:r>
              <a:rPr lang="zh-CN" altLang="en-US" sz="2400" dirty="0">
                <a:sym typeface="+mn-ea"/>
              </a:rPr>
              <a:t>考点变化分析</a:t>
            </a:r>
            <a:endParaRPr lang="zh-CN" altLang="en-US" sz="2400" dirty="0">
              <a:sym typeface="+mn-ea"/>
            </a:endParaRPr>
          </a:p>
          <a:p>
            <a:endParaRPr lang="zh-CN" altLang="en-US" sz="2400" dirty="0">
              <a:sym typeface="+mn-ea"/>
            </a:endParaRPr>
          </a:p>
          <a:p>
            <a:r>
              <a:rPr lang="en-US" altLang="zh-CN" sz="2400" dirty="0"/>
              <a:t>21</a:t>
            </a:r>
            <a:r>
              <a:rPr lang="zh-CN" altLang="en-US" sz="2400" dirty="0"/>
              <a:t>题</a:t>
            </a:r>
            <a:endParaRPr lang="zh-CN" altLang="en-US" sz="2400" dirty="0"/>
          </a:p>
          <a:p>
            <a:endParaRPr lang="zh-CN" altLang="en-US" sz="2400" dirty="0"/>
          </a:p>
          <a:p>
            <a:r>
              <a:rPr lang="en-US" altLang="zh-CN" sz="2400" dirty="0">
                <a:sym typeface="+mn-ea"/>
              </a:rPr>
              <a:t>1.</a:t>
            </a:r>
            <a:r>
              <a:rPr lang="zh-CN" altLang="en-US" sz="2400" dirty="0">
                <a:sym typeface="+mn-ea"/>
              </a:rPr>
              <a:t>考查方向变化：    在具体语言情境中，创新性地考查了人称代词“你”的实际运用；</a:t>
            </a:r>
            <a:endParaRPr lang="zh-CN" altLang="en-US" sz="2400" dirty="0">
              <a:sym typeface="+mn-ea"/>
            </a:endParaRPr>
          </a:p>
          <a:p>
            <a:endParaRPr lang="zh-CN" altLang="en-US" sz="2400" dirty="0">
              <a:sym typeface="+mn-ea"/>
            </a:endParaRPr>
          </a:p>
          <a:p>
            <a:r>
              <a:rPr lang="en-US" altLang="zh-CN" sz="2400" dirty="0">
                <a:sym typeface="+mn-ea"/>
              </a:rPr>
              <a:t>2.</a:t>
            </a:r>
            <a:r>
              <a:rPr lang="zh-CN" altLang="en-US" sz="2400" dirty="0">
                <a:sym typeface="+mn-ea"/>
              </a:rPr>
              <a:t>考查能力变化：更强调语言运用能力。</a:t>
            </a:r>
            <a:endParaRPr lang="zh-CN" altLang="en-US" sz="2400" dirty="0">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082040" y="2115185"/>
            <a:ext cx="8597900" cy="1322070"/>
          </a:xfrm>
          <a:prstGeom prst="rect">
            <a:avLst/>
          </a:prstGeom>
          <a:noFill/>
        </p:spPr>
        <p:txBody>
          <a:bodyPr wrap="square" rtlCol="0">
            <a:spAutoFit/>
          </a:bodyPr>
          <a:p>
            <a:r>
              <a:rPr lang="zh-CN" altLang="en-US" sz="4000">
                <a:latin typeface="楷体" panose="02010609060101010101" charset="-122"/>
                <a:ea typeface="楷体" panose="02010609060101010101" charset="-122"/>
              </a:rPr>
              <a:t>高考</a:t>
            </a:r>
            <a:r>
              <a:rPr lang="zh-CN" altLang="en-US" sz="4000">
                <a:latin typeface="楷体" panose="02010609060101010101" charset="-122"/>
                <a:ea typeface="楷体" panose="02010609060101010101" charset="-122"/>
              </a:rPr>
              <a:t>将考什么？</a:t>
            </a:r>
            <a:endParaRPr lang="zh-CN" altLang="en-US" sz="4000">
              <a:latin typeface="楷体" panose="02010609060101010101" charset="-122"/>
              <a:ea typeface="楷体" panose="02010609060101010101" charset="-122"/>
            </a:endParaRPr>
          </a:p>
          <a:p>
            <a:r>
              <a:rPr lang="en-US" altLang="zh-CN" sz="4000">
                <a:latin typeface="楷体" panose="02010609060101010101" charset="-122"/>
                <a:ea typeface="楷体" panose="02010609060101010101" charset="-122"/>
              </a:rPr>
              <a:t>     </a:t>
            </a:r>
            <a:r>
              <a:rPr lang="zh-CN" altLang="en-US" sz="4000">
                <a:latin typeface="楷体" panose="02010609060101010101" charset="-122"/>
                <a:ea typeface="楷体" panose="02010609060101010101" charset="-122"/>
              </a:rPr>
              <a:t>我们应教什么？</a:t>
            </a:r>
            <a:endParaRPr lang="zh-CN" altLang="en-US" sz="4000">
              <a:latin typeface="楷体" panose="02010609060101010101" charset="-122"/>
              <a:ea typeface="楷体" panose="02010609060101010101"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32410" y="238125"/>
            <a:ext cx="11712575" cy="5692775"/>
          </a:xfrm>
          <a:prstGeom prst="rect">
            <a:avLst/>
          </a:prstGeom>
          <a:noFill/>
        </p:spPr>
        <p:txBody>
          <a:bodyPr wrap="square" rtlCol="0">
            <a:spAutoFit/>
          </a:bodyPr>
          <a:p>
            <a:r>
              <a:rPr lang="zh-CN" altLang="en-US" sz="2800">
                <a:latin typeface="楷体" panose="02010609060101010101" charset="-122"/>
                <a:ea typeface="楷体" panose="02010609060101010101" charset="-122"/>
                <a:cs typeface="楷体" panose="02010609060101010101" charset="-122"/>
              </a:rPr>
              <a:t>一、高考除默写外会直接考查课本内容吗？</a:t>
            </a:r>
            <a:endParaRPr lang="zh-CN" altLang="en-US" sz="2800">
              <a:latin typeface="楷体" panose="02010609060101010101" charset="-122"/>
              <a:ea typeface="楷体" panose="02010609060101010101" charset="-122"/>
              <a:cs typeface="楷体" panose="02010609060101010101" charset="-122"/>
            </a:endParaRPr>
          </a:p>
          <a:p>
            <a:r>
              <a:rPr lang="zh-CN" altLang="en-US" sz="2800">
                <a:latin typeface="楷体" panose="02010609060101010101" charset="-122"/>
                <a:ea typeface="楷体" panose="02010609060101010101" charset="-122"/>
                <a:cs typeface="楷体" panose="02010609060101010101" charset="-122"/>
              </a:rPr>
              <a:t>让我们一起来看看今年的几套高考试题：</a:t>
            </a:r>
            <a:endParaRPr lang="zh-CN" altLang="en-US" sz="2800">
              <a:latin typeface="楷体" panose="02010609060101010101" charset="-122"/>
              <a:ea typeface="楷体" panose="02010609060101010101" charset="-122"/>
              <a:cs typeface="楷体" panose="02010609060101010101" charset="-122"/>
            </a:endParaRPr>
          </a:p>
          <a:p>
            <a:r>
              <a:rPr lang="zh-CN" altLang="en-US" sz="2800">
                <a:solidFill>
                  <a:srgbClr val="FF0000"/>
                </a:solidFill>
                <a:latin typeface="楷体" panose="02010609060101010101" charset="-122"/>
                <a:ea typeface="楷体" panose="02010609060101010101" charset="-122"/>
                <a:cs typeface="楷体" panose="02010609060101010101" charset="-122"/>
              </a:rPr>
              <a:t>2022全国甲卷文言文阅读11题</a:t>
            </a:r>
            <a:endParaRPr lang="zh-CN" altLang="en-US" sz="2800">
              <a:solidFill>
                <a:srgbClr val="FF0000"/>
              </a:solidFill>
              <a:latin typeface="楷体" panose="02010609060101010101" charset="-122"/>
              <a:ea typeface="楷体" panose="02010609060101010101" charset="-122"/>
              <a:cs typeface="楷体" panose="02010609060101010101" charset="-122"/>
            </a:endParaRPr>
          </a:p>
          <a:p>
            <a:r>
              <a:rPr lang="zh-CN" altLang="en-US" sz="2800">
                <a:latin typeface="楷体" panose="02010609060101010101" charset="-122"/>
                <a:ea typeface="楷体" panose="02010609060101010101" charset="-122"/>
                <a:cs typeface="楷体" panose="02010609060101010101" charset="-122"/>
              </a:rPr>
              <a:t>11. 下列对文中加点的词语及相关内容的解说，不正确的一项是（   ）</a:t>
            </a:r>
            <a:endParaRPr lang="zh-CN" altLang="en-US" sz="2800">
              <a:latin typeface="楷体" panose="02010609060101010101" charset="-122"/>
              <a:ea typeface="楷体" panose="02010609060101010101" charset="-122"/>
              <a:cs typeface="楷体" panose="02010609060101010101" charset="-122"/>
            </a:endParaRPr>
          </a:p>
          <a:p>
            <a:r>
              <a:rPr lang="zh-CN" altLang="en-US" sz="2800">
                <a:latin typeface="楷体" panose="02010609060101010101" charset="-122"/>
                <a:ea typeface="楷体" panose="02010609060101010101" charset="-122"/>
                <a:cs typeface="楷体" panose="02010609060101010101" charset="-122"/>
              </a:rPr>
              <a:t>A. 约车意思是约定派车，“约”与《鸿门宴》“与诸将约”的“约”字含义相同。</a:t>
            </a:r>
            <a:endParaRPr lang="zh-CN" altLang="en-US" sz="2800">
              <a:latin typeface="楷体" panose="02010609060101010101" charset="-122"/>
              <a:ea typeface="楷体" panose="02010609060101010101" charset="-122"/>
              <a:cs typeface="楷体" panose="02010609060101010101" charset="-122"/>
            </a:endParaRPr>
          </a:p>
          <a:p>
            <a:r>
              <a:rPr lang="zh-CN" altLang="en-US" sz="2800">
                <a:latin typeface="楷体" panose="02010609060101010101" charset="-122"/>
                <a:ea typeface="楷体" panose="02010609060101010101" charset="-122"/>
                <a:cs typeface="楷体" panose="02010609060101010101" charset="-122"/>
              </a:rPr>
              <a:t>B. 宣言指特意宣扬某种言论，使人周知，与后来用作文告的“宣言”含义不同。</a:t>
            </a:r>
            <a:endParaRPr lang="zh-CN" altLang="en-US" sz="2800">
              <a:latin typeface="楷体" panose="02010609060101010101" charset="-122"/>
              <a:ea typeface="楷体" panose="02010609060101010101" charset="-122"/>
              <a:cs typeface="楷体" panose="02010609060101010101" charset="-122"/>
            </a:endParaRPr>
          </a:p>
          <a:p>
            <a:r>
              <a:rPr lang="zh-CN" altLang="en-US" sz="2800">
                <a:latin typeface="楷体" panose="02010609060101010101" charset="-122"/>
                <a:ea typeface="楷体" panose="02010609060101010101" charset="-122"/>
                <a:cs typeface="楷体" panose="02010609060101010101" charset="-122"/>
              </a:rPr>
              <a:t>C. 孤国指孤立的国家，“孤”与《赤壁赋》“泣孤舟之嫠妇”的“孤”字含义相同。</a:t>
            </a:r>
            <a:endParaRPr lang="zh-CN" altLang="en-US" sz="2800">
              <a:latin typeface="楷体" panose="02010609060101010101" charset="-122"/>
              <a:ea typeface="楷体" panose="02010609060101010101" charset="-122"/>
              <a:cs typeface="楷体" panose="02010609060101010101" charset="-122"/>
            </a:endParaRPr>
          </a:p>
          <a:p>
            <a:r>
              <a:rPr lang="zh-CN" altLang="en-US" sz="2800">
                <a:latin typeface="楷体" panose="02010609060101010101" charset="-122"/>
                <a:ea typeface="楷体" panose="02010609060101010101" charset="-122"/>
                <a:cs typeface="楷体" panose="02010609060101010101" charset="-122"/>
              </a:rPr>
              <a:t>D. 阴合意思是暗中联合，“阴”与《岳阳楼记》“朝晖夕阴”的“阴”字含义不同。</a:t>
            </a:r>
            <a:endParaRPr lang="zh-CN" altLang="en-US" sz="2800">
              <a:latin typeface="楷体" panose="02010609060101010101" charset="-122"/>
              <a:ea typeface="楷体" panose="02010609060101010101" charset="-122"/>
              <a:cs typeface="楷体" panose="02010609060101010101" charset="-122"/>
            </a:endParaRPr>
          </a:p>
          <a:p>
            <a:endParaRPr lang="zh-CN" altLang="en-US" sz="280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32410" y="238125"/>
            <a:ext cx="11712575" cy="6123940"/>
          </a:xfrm>
          <a:prstGeom prst="rect">
            <a:avLst/>
          </a:prstGeom>
          <a:noFill/>
        </p:spPr>
        <p:txBody>
          <a:bodyPr wrap="square" rtlCol="0">
            <a:spAutoFit/>
          </a:bodyPr>
          <a:p>
            <a:r>
              <a:rPr lang="zh-CN" altLang="en-US" sz="2800">
                <a:solidFill>
                  <a:srgbClr val="FF0000"/>
                </a:solidFill>
                <a:latin typeface="楷体" panose="02010609060101010101" charset="-122"/>
                <a:ea typeface="楷体" panose="02010609060101010101" charset="-122"/>
                <a:cs typeface="楷体" panose="02010609060101010101" charset="-122"/>
              </a:rPr>
              <a:t>2022全国乙卷中文言文阅读11题</a:t>
            </a:r>
            <a:endParaRPr lang="zh-CN" altLang="en-US" sz="2800">
              <a:solidFill>
                <a:srgbClr val="FF0000"/>
              </a:solidFill>
              <a:latin typeface="楷体" panose="02010609060101010101" charset="-122"/>
              <a:ea typeface="楷体" panose="02010609060101010101" charset="-122"/>
              <a:cs typeface="楷体" panose="02010609060101010101" charset="-122"/>
            </a:endParaRPr>
          </a:p>
          <a:p>
            <a:r>
              <a:rPr lang="zh-CN" altLang="en-US" sz="2800">
                <a:latin typeface="楷体" panose="02010609060101010101" charset="-122"/>
                <a:ea typeface="楷体" panose="02010609060101010101" charset="-122"/>
                <a:cs typeface="楷体" panose="02010609060101010101" charset="-122"/>
              </a:rPr>
              <a:t>11.下列对文中加点的词语及相关内容的解说，不正确的一项是  (3分)</a:t>
            </a:r>
            <a:endParaRPr lang="zh-CN" altLang="en-US" sz="2800">
              <a:latin typeface="楷体" panose="02010609060101010101" charset="-122"/>
              <a:ea typeface="楷体" panose="02010609060101010101" charset="-122"/>
              <a:cs typeface="楷体" panose="02010609060101010101" charset="-122"/>
            </a:endParaRPr>
          </a:p>
          <a:p>
            <a:r>
              <a:rPr lang="zh-CN" altLang="en-US" sz="2800">
                <a:latin typeface="楷体" panose="02010609060101010101" charset="-122"/>
                <a:ea typeface="楷体" panose="02010609060101010101" charset="-122"/>
                <a:cs typeface="楷体" panose="02010609060101010101" charset="-122"/>
              </a:rPr>
              <a:t>A.“饥者则食之”与“食野之苹”(《短歌行》)两句中的“食”字含义相同。</a:t>
            </a:r>
            <a:endParaRPr lang="zh-CN" altLang="en-US" sz="2800">
              <a:latin typeface="楷体" panose="02010609060101010101" charset="-122"/>
              <a:ea typeface="楷体" panose="02010609060101010101" charset="-122"/>
              <a:cs typeface="楷体" panose="02010609060101010101" charset="-122"/>
            </a:endParaRPr>
          </a:p>
          <a:p>
            <a:r>
              <a:rPr lang="zh-CN" altLang="en-US" sz="2800">
                <a:latin typeface="楷体" panose="02010609060101010101" charset="-122"/>
                <a:ea typeface="楷体" panose="02010609060101010101" charset="-122"/>
                <a:cs typeface="楷体" panose="02010609060101010101" charset="-122"/>
              </a:rPr>
              <a:t>B.“而汤放之”与“是以见放”(《屈原列传》)两句中的“放”字含义相同。</a:t>
            </a:r>
            <a:endParaRPr lang="zh-CN" altLang="en-US" sz="2800">
              <a:latin typeface="楷体" panose="02010609060101010101" charset="-122"/>
              <a:ea typeface="楷体" panose="02010609060101010101" charset="-122"/>
              <a:cs typeface="楷体" panose="02010609060101010101" charset="-122"/>
            </a:endParaRPr>
          </a:p>
          <a:p>
            <a:r>
              <a:rPr lang="zh-CN" altLang="en-US" sz="2800">
                <a:latin typeface="楷体" panose="02010609060101010101" charset="-122"/>
                <a:ea typeface="楷体" panose="02010609060101010101" charset="-122"/>
                <a:cs typeface="楷体" panose="02010609060101010101" charset="-122"/>
              </a:rPr>
              <a:t>C.“靡使有余”与“望其旗靡”(《曹刿论战》)两句中的“靡”字含义不同。</a:t>
            </a:r>
            <a:endParaRPr lang="zh-CN" altLang="en-US" sz="2800">
              <a:latin typeface="楷体" panose="02010609060101010101" charset="-122"/>
              <a:ea typeface="楷体" panose="02010609060101010101" charset="-122"/>
              <a:cs typeface="楷体" panose="02010609060101010101" charset="-122"/>
            </a:endParaRPr>
          </a:p>
          <a:p>
            <a:r>
              <a:rPr lang="zh-CN" altLang="en-US" sz="2800">
                <a:latin typeface="楷体" panose="02010609060101010101" charset="-122"/>
                <a:ea typeface="楷体" panose="02010609060101010101" charset="-122"/>
                <a:cs typeface="楷体" panose="02010609060101010101" charset="-122"/>
              </a:rPr>
              <a:t>D.“公悲之”与“心中常苦悲”(《孔雀东南飞》)两句中的“悲”字含义不同。</a:t>
            </a:r>
            <a:endParaRPr lang="zh-CN" altLang="en-US" sz="2800">
              <a:latin typeface="楷体" panose="02010609060101010101" charset="-122"/>
              <a:ea typeface="楷体" panose="02010609060101010101" charset="-122"/>
              <a:cs typeface="楷体" panose="02010609060101010101" charset="-122"/>
            </a:endParaRPr>
          </a:p>
          <a:p>
            <a:r>
              <a:rPr lang="zh-CN" altLang="en-US" sz="2800">
                <a:latin typeface="楷体" panose="02010609060101010101" charset="-122"/>
                <a:ea typeface="楷体" panose="02010609060101010101" charset="-122"/>
                <a:cs typeface="楷体" panose="02010609060101010101" charset="-122"/>
              </a:rPr>
              <a:t>   两套题目11题的四个选项都是文言文词汇课内外对比题。</a:t>
            </a:r>
            <a:endParaRPr lang="zh-CN" altLang="en-US" sz="2800">
              <a:latin typeface="楷体" panose="02010609060101010101" charset="-122"/>
              <a:ea typeface="楷体" panose="02010609060101010101" charset="-122"/>
              <a:cs typeface="楷体" panose="02010609060101010101" charset="-122"/>
            </a:endParaRPr>
          </a:p>
          <a:p>
            <a:r>
              <a:rPr lang="zh-CN" altLang="en-US" sz="2800">
                <a:latin typeface="楷体" panose="02010609060101010101" charset="-122"/>
                <a:ea typeface="楷体" panose="02010609060101010101" charset="-122"/>
                <a:cs typeface="楷体" panose="02010609060101010101" charset="-122"/>
              </a:rPr>
              <a:t>  即使是新高考I卷的11题答案C项：为赵蔽的“蔽”指屏障，与《邹忌讽齐王纳谏》中的“王之蔽”的“蔽”相同。也把答案直接落脚于和课本相关的选项上。</a:t>
            </a:r>
            <a:endParaRPr lang="zh-CN" altLang="en-US" sz="280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11785" y="251460"/>
            <a:ext cx="11699875" cy="5692775"/>
          </a:xfrm>
          <a:prstGeom prst="rect">
            <a:avLst/>
          </a:prstGeom>
          <a:noFill/>
        </p:spPr>
        <p:txBody>
          <a:bodyPr wrap="square" rtlCol="0">
            <a:spAutoFit/>
          </a:bodyPr>
          <a:p>
            <a:r>
              <a:rPr lang="zh-CN" altLang="en-US" sz="2800">
                <a:latin typeface="楷体" panose="02010609060101010101" charset="-122"/>
                <a:ea typeface="楷体" panose="02010609060101010101" charset="-122"/>
                <a:cs typeface="楷体" panose="02010609060101010101" charset="-122"/>
              </a:rPr>
              <a:t>不但文言文这样，诗歌阅读也是如此：</a:t>
            </a:r>
            <a:endParaRPr lang="zh-CN" altLang="en-US" sz="2800">
              <a:latin typeface="楷体" panose="02010609060101010101" charset="-122"/>
              <a:ea typeface="楷体" panose="02010609060101010101" charset="-122"/>
              <a:cs typeface="楷体" panose="02010609060101010101" charset="-122"/>
            </a:endParaRPr>
          </a:p>
          <a:p>
            <a:r>
              <a:rPr lang="zh-CN" altLang="en-US" sz="2800">
                <a:latin typeface="楷体" panose="02010609060101010101" charset="-122"/>
                <a:ea typeface="楷体" panose="02010609060101010101" charset="-122"/>
                <a:cs typeface="楷体" panose="02010609060101010101" charset="-122"/>
              </a:rPr>
              <a:t>例：（2022年全国乙卷）阅读下面这首唐诗，完成14~15题。</a:t>
            </a:r>
            <a:endParaRPr lang="zh-CN" altLang="en-US" sz="2800">
              <a:latin typeface="楷体" panose="02010609060101010101" charset="-122"/>
              <a:ea typeface="楷体" panose="02010609060101010101" charset="-122"/>
              <a:cs typeface="楷体" panose="02010609060101010101" charset="-122"/>
            </a:endParaRPr>
          </a:p>
          <a:p>
            <a:r>
              <a:rPr lang="zh-CN" altLang="en-US" sz="2800">
                <a:latin typeface="楷体" panose="02010609060101010101" charset="-122"/>
                <a:ea typeface="楷体" panose="02010609060101010101" charset="-122"/>
                <a:cs typeface="楷体" panose="02010609060101010101" charset="-122"/>
              </a:rPr>
              <a:t>白下驿饯唐少府  王勃</a:t>
            </a:r>
            <a:endParaRPr lang="zh-CN" altLang="en-US" sz="2800">
              <a:latin typeface="楷体" panose="02010609060101010101" charset="-122"/>
              <a:ea typeface="楷体" panose="02010609060101010101" charset="-122"/>
              <a:cs typeface="楷体" panose="02010609060101010101" charset="-122"/>
            </a:endParaRPr>
          </a:p>
          <a:p>
            <a:r>
              <a:rPr lang="zh-CN" altLang="en-US" sz="2800">
                <a:latin typeface="楷体" panose="02010609060101010101" charset="-122"/>
                <a:ea typeface="楷体" panose="02010609060101010101" charset="-122"/>
                <a:cs typeface="楷体" panose="02010609060101010101" charset="-122"/>
              </a:rPr>
              <a:t>下驿穷交日，昌亭旅食年。相知何用早？怀抱即依然。</a:t>
            </a:r>
            <a:endParaRPr lang="zh-CN" altLang="en-US" sz="2800">
              <a:latin typeface="楷体" panose="02010609060101010101" charset="-122"/>
              <a:ea typeface="楷体" panose="02010609060101010101" charset="-122"/>
              <a:cs typeface="楷体" panose="02010609060101010101" charset="-122"/>
            </a:endParaRPr>
          </a:p>
          <a:p>
            <a:r>
              <a:rPr lang="zh-CN" altLang="en-US" sz="2800">
                <a:latin typeface="楷体" panose="02010609060101010101" charset="-122"/>
                <a:ea typeface="楷体" panose="02010609060101010101" charset="-122"/>
                <a:cs typeface="楷体" panose="02010609060101010101" charset="-122"/>
              </a:rPr>
              <a:t>浦楼低晚照，乡路隔风烟。去去如何道？长安在日边。</a:t>
            </a:r>
            <a:endParaRPr lang="zh-CN" altLang="en-US" sz="2800">
              <a:latin typeface="楷体" panose="02010609060101010101" charset="-122"/>
              <a:ea typeface="楷体" panose="02010609060101010101" charset="-122"/>
              <a:cs typeface="楷体" panose="02010609060101010101" charset="-122"/>
            </a:endParaRPr>
          </a:p>
          <a:p>
            <a:r>
              <a:rPr lang="zh-CN" altLang="en-US" sz="2800">
                <a:latin typeface="楷体" panose="02010609060101010101" charset="-122"/>
                <a:ea typeface="楷体" panose="02010609060101010101" charset="-122"/>
                <a:cs typeface="楷体" panose="02010609060101010101" charset="-122"/>
              </a:rPr>
              <a:t>15.本诗与《送杜少府之任蜀州》都是王勃的送别之作，但诗人排遣离愁的方法有所不同。请结合内容简要分析。(6分)</a:t>
            </a:r>
            <a:endParaRPr lang="zh-CN" altLang="en-US" sz="2800">
              <a:latin typeface="楷体" panose="02010609060101010101" charset="-122"/>
              <a:ea typeface="楷体" panose="02010609060101010101" charset="-122"/>
              <a:cs typeface="楷体" panose="02010609060101010101" charset="-122"/>
            </a:endParaRPr>
          </a:p>
          <a:p>
            <a:r>
              <a:rPr lang="zh-CN" altLang="en-US" sz="2800">
                <a:latin typeface="楷体" panose="02010609060101010101" charset="-122"/>
                <a:ea typeface="楷体" panose="02010609060101010101" charset="-122"/>
                <a:cs typeface="楷体" panose="02010609060101010101" charset="-122"/>
              </a:rPr>
              <a:t>（2022新高考Ⅱ卷）15．下列对这首诗的理解和赏析，不正确的一项是</a:t>
            </a:r>
            <a:endParaRPr lang="zh-CN" altLang="en-US" sz="2800">
              <a:latin typeface="楷体" panose="02010609060101010101" charset="-122"/>
              <a:ea typeface="楷体" panose="02010609060101010101" charset="-122"/>
              <a:cs typeface="楷体" panose="02010609060101010101" charset="-122"/>
            </a:endParaRPr>
          </a:p>
          <a:p>
            <a:r>
              <a:rPr lang="zh-CN" altLang="en-US" sz="2800">
                <a:latin typeface="楷体" panose="02010609060101010101" charset="-122"/>
                <a:ea typeface="楷体" panose="02010609060101010101" charset="-122"/>
                <a:cs typeface="楷体" panose="02010609060101010101" charset="-122"/>
              </a:rPr>
              <a:t>C.本诗最后两句的表达方式，在《黄鹤楼送孟浩然之广陵》中也曾使用。</a:t>
            </a:r>
            <a:endParaRPr lang="zh-CN" altLang="en-US" sz="2800">
              <a:latin typeface="楷体" panose="02010609060101010101" charset="-122"/>
              <a:ea typeface="楷体" panose="02010609060101010101" charset="-122"/>
              <a:cs typeface="楷体" panose="02010609060101010101" charset="-122"/>
            </a:endParaRPr>
          </a:p>
          <a:p>
            <a:r>
              <a:rPr lang="zh-CN" altLang="en-US" sz="2800">
                <a:latin typeface="楷体" panose="02010609060101010101" charset="-122"/>
                <a:ea typeface="楷体" panose="02010609060101010101" charset="-122"/>
                <a:cs typeface="楷体" panose="02010609060101010101" charset="-122"/>
              </a:rPr>
              <a:t>这样显性关联课本的题目集中出现在2022年全国高考多套试卷中，其信号是很显豁的，就是迎合“双减”政策，发挥高考引导教学的作用，强力扭转过去高考“教的都不考，考的都没教”的局面，真真正正落实“回归课本，回归课标”的“双减”政策。</a:t>
            </a:r>
            <a:endParaRPr lang="zh-CN" altLang="en-US" sz="280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29235" y="179070"/>
            <a:ext cx="11722100" cy="4399915"/>
          </a:xfrm>
          <a:prstGeom prst="rect">
            <a:avLst/>
          </a:prstGeom>
          <a:noFill/>
        </p:spPr>
        <p:txBody>
          <a:bodyPr wrap="square" rtlCol="0">
            <a:spAutoFit/>
          </a:bodyPr>
          <a:p>
            <a:r>
              <a:rPr lang="zh-CN" altLang="en-US" sz="2800">
                <a:solidFill>
                  <a:srgbClr val="FF0000"/>
                </a:solidFill>
                <a:latin typeface="楷体" panose="02010609060101010101" charset="-122"/>
                <a:ea typeface="楷体" panose="02010609060101010101" charset="-122"/>
                <a:cs typeface="楷体" panose="02010609060101010101" charset="-122"/>
              </a:rPr>
              <a:t>教学建议</a:t>
            </a:r>
            <a:endParaRPr lang="zh-CN" altLang="en-US" sz="2800">
              <a:solidFill>
                <a:srgbClr val="FF0000"/>
              </a:solidFill>
              <a:latin typeface="楷体" panose="02010609060101010101" charset="-122"/>
              <a:ea typeface="楷体" panose="02010609060101010101" charset="-122"/>
              <a:cs typeface="楷体" panose="02010609060101010101" charset="-122"/>
            </a:endParaRPr>
          </a:p>
          <a:p>
            <a:endParaRPr lang="zh-CN" altLang="en-US" sz="2800">
              <a:latin typeface="楷体" panose="02010609060101010101" charset="-122"/>
              <a:ea typeface="楷体" panose="02010609060101010101" charset="-122"/>
              <a:cs typeface="楷体" panose="02010609060101010101" charset="-122"/>
            </a:endParaRPr>
          </a:p>
          <a:p>
            <a:r>
              <a:rPr lang="zh-CN" altLang="en-US" sz="2800">
                <a:latin typeface="楷体" panose="02010609060101010101" charset="-122"/>
                <a:ea typeface="楷体" panose="02010609060101010101" charset="-122"/>
                <a:cs typeface="楷体" panose="02010609060101010101" charset="-122"/>
              </a:rPr>
              <a:t>1．从新高考试卷梳理出发突出备考“广度”</a:t>
            </a:r>
            <a:endParaRPr lang="zh-CN" altLang="en-US" sz="2800">
              <a:latin typeface="楷体" panose="02010609060101010101" charset="-122"/>
              <a:ea typeface="楷体" panose="02010609060101010101" charset="-122"/>
              <a:cs typeface="楷体" panose="02010609060101010101" charset="-122"/>
            </a:endParaRPr>
          </a:p>
          <a:p>
            <a:r>
              <a:rPr lang="zh-CN" altLang="en-US" sz="2800">
                <a:latin typeface="楷体" panose="02010609060101010101" charset="-122"/>
                <a:ea typeface="楷体" panose="02010609060101010101" charset="-122"/>
                <a:cs typeface="楷体" panose="02010609060101010101" charset="-122"/>
              </a:rPr>
              <a:t>今年高考语文考后，就有学生说，教师复习的都是一些没用的东西。“教的不考，考的没教”，似乎是摆在我们面前不争的现实。它直接影响高三学生备考的信心。其实，每年高考几乎都是原创题，而语言知识及其运用等题目，一直都是“创新试验田”，有变化很正常。“一年一小变，五年一大变”，不是“危言耸听”。我们要积极应对新高考的变化，为此，我们应及时发现变化，以积极地举措应对变化。</a:t>
            </a:r>
            <a:endParaRPr lang="zh-CN" altLang="en-US" sz="2800">
              <a:latin typeface="楷体" panose="02010609060101010101" charset="-122"/>
              <a:ea typeface="楷体" panose="02010609060101010101" charset="-122"/>
              <a:cs typeface="楷体" panose="02010609060101010101" charset="-122"/>
            </a:endParaRPr>
          </a:p>
          <a:p>
            <a:r>
              <a:rPr lang="zh-CN" altLang="en-US" sz="2800">
                <a:solidFill>
                  <a:srgbClr val="FF0000"/>
                </a:solidFill>
                <a:latin typeface="楷体" panose="02010609060101010101" charset="-122"/>
                <a:ea typeface="楷体" panose="02010609060101010101" charset="-122"/>
                <a:cs typeface="楷体" panose="02010609060101010101" charset="-122"/>
              </a:rPr>
              <a:t>①梳理四套全国卷的创新题型。</a:t>
            </a:r>
            <a:endParaRPr lang="zh-CN" altLang="en-US" sz="2800">
              <a:solidFill>
                <a:srgbClr val="FF0000"/>
              </a:solidFill>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39065" y="160020"/>
            <a:ext cx="11913870" cy="6985635"/>
          </a:xfrm>
          <a:prstGeom prst="rect">
            <a:avLst/>
          </a:prstGeom>
          <a:noFill/>
        </p:spPr>
        <p:txBody>
          <a:bodyPr wrap="square" rtlCol="0">
            <a:spAutoFit/>
          </a:bodyPr>
          <a:p>
            <a:r>
              <a:rPr lang="zh-CN" altLang="en-US" sz="2800">
                <a:solidFill>
                  <a:srgbClr val="FF0000"/>
                </a:solidFill>
                <a:latin typeface="楷体" panose="02010609060101010101" charset="-122"/>
                <a:ea typeface="楷体" panose="02010609060101010101" charset="-122"/>
                <a:cs typeface="楷体" panose="02010609060101010101" charset="-122"/>
              </a:rPr>
              <a:t>2022年新高考全国1卷</a:t>
            </a:r>
            <a:r>
              <a:rPr lang="zh-CN" altLang="en-US" sz="2800">
                <a:latin typeface="楷体" panose="02010609060101010101" charset="-122"/>
                <a:ea typeface="楷体" panose="02010609060101010101" charset="-122"/>
                <a:cs typeface="楷体" panose="02010609060101010101" charset="-122"/>
              </a:rPr>
              <a:t>，创新题型有第4题，结合材料一内容分析“己所不欲，勿施于人”这一现象。第9题把传统的“渔夫拒剑”改写成一个普通的打鱼人的故事，有怎样的文学效果。第11题文言文中的词语解说与课文中的词语解说，比较异同。第18题，成语填空，旧题翻新。第19题句式变换，散句改成整句。第21题考人称代词的作用。这些题型都是2022年的创新题型，上一年或最近几年不常考的题型。</a:t>
            </a:r>
            <a:endParaRPr lang="zh-CN" altLang="en-US" sz="2800">
              <a:latin typeface="楷体" panose="02010609060101010101" charset="-122"/>
              <a:ea typeface="楷体" panose="02010609060101010101" charset="-122"/>
              <a:cs typeface="楷体" panose="02010609060101010101" charset="-122"/>
            </a:endParaRPr>
          </a:p>
          <a:p>
            <a:r>
              <a:rPr lang="zh-CN" altLang="en-US" sz="2800">
                <a:solidFill>
                  <a:srgbClr val="FF0000"/>
                </a:solidFill>
                <a:latin typeface="楷体" panose="02010609060101010101" charset="-122"/>
                <a:ea typeface="楷体" panose="02010609060101010101" charset="-122"/>
                <a:cs typeface="楷体" panose="02010609060101010101" charset="-122"/>
              </a:rPr>
              <a:t>2022年全国甲卷</a:t>
            </a:r>
            <a:r>
              <a:rPr lang="zh-CN" altLang="en-US" sz="2800">
                <a:latin typeface="楷体" panose="02010609060101010101" charset="-122"/>
                <a:ea typeface="楷体" panose="02010609060101010101" charset="-122"/>
                <a:cs typeface="楷体" panose="02010609060101010101" charset="-122"/>
              </a:rPr>
              <a:t>文学类文本阅读取料新颖。一则是王愿坚的小说《支队政委》（节选），一则是纪实文学《长征：前所未闻的故事》，而其设置的第9题比较两则不同文体的艺术表现差异，这道题目对学生的挑战比较大。第11题，文言文加点实词和课文中加点实词的异同辨析。第21题考借代的修辞手法的辨析。和2022年新高考全国1卷比较，语言文字运用的变化较大。</a:t>
            </a:r>
            <a:endParaRPr lang="zh-CN" altLang="en-US" sz="2800">
              <a:latin typeface="楷体" panose="02010609060101010101" charset="-122"/>
              <a:ea typeface="楷体" panose="02010609060101010101" charset="-122"/>
              <a:cs typeface="楷体" panose="02010609060101010101" charset="-122"/>
            </a:endParaRPr>
          </a:p>
          <a:p>
            <a:r>
              <a:rPr lang="zh-CN" altLang="en-US" sz="2800">
                <a:solidFill>
                  <a:srgbClr val="FF0000"/>
                </a:solidFill>
                <a:latin typeface="楷体" panose="02010609060101010101" charset="-122"/>
                <a:ea typeface="楷体" panose="02010609060101010101" charset="-122"/>
                <a:cs typeface="楷体" panose="02010609060101010101" charset="-122"/>
              </a:rPr>
              <a:t>2022年全国乙卷</a:t>
            </a:r>
            <a:r>
              <a:rPr lang="zh-CN" altLang="en-US" sz="2800">
                <a:latin typeface="楷体" panose="02010609060101010101" charset="-122"/>
                <a:ea typeface="楷体" panose="02010609060101010101" charset="-122"/>
                <a:cs typeface="楷体" panose="02010609060101010101" charset="-122"/>
              </a:rPr>
              <a:t>，第4题图表辨析，把文字转换成图表，然后找出和文中意思相同的一项，题型比较新颖。第15题古代诗歌鉴赏，把王勃的《白下驿饯唐少府》与以前语文课文《送杜少府之任蜀州》在排遣离愁方法上有什么不同进行辨析。和2022年新高考全国1卷相比，语言文字运用题变化也很大。</a:t>
            </a:r>
            <a:endParaRPr lang="zh-CN" altLang="en-US" sz="280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63525" y="734695"/>
            <a:ext cx="11664950" cy="3046095"/>
          </a:xfrm>
          <a:prstGeom prst="rect">
            <a:avLst/>
          </a:prstGeom>
          <a:noFill/>
        </p:spPr>
        <p:txBody>
          <a:bodyPr wrap="square" rtlCol="0">
            <a:spAutoFit/>
          </a:bodyPr>
          <a:p>
            <a:r>
              <a:rPr lang="zh-CN" altLang="en-US" sz="3200">
                <a:solidFill>
                  <a:srgbClr val="FF0000"/>
                </a:solidFill>
                <a:latin typeface="楷体" panose="02010609060101010101" charset="-122"/>
                <a:ea typeface="楷体" panose="02010609060101010101" charset="-122"/>
                <a:cs typeface="楷体" panose="02010609060101010101" charset="-122"/>
              </a:rPr>
              <a:t>②寻找北京、浙江、上海等省市卷的创新题型。</a:t>
            </a:r>
            <a:endParaRPr lang="zh-CN" altLang="en-US" sz="3200">
              <a:solidFill>
                <a:srgbClr val="FF0000"/>
              </a:solidFill>
              <a:latin typeface="楷体" panose="02010609060101010101" charset="-122"/>
              <a:ea typeface="楷体" panose="02010609060101010101" charset="-122"/>
              <a:cs typeface="楷体" panose="02010609060101010101" charset="-122"/>
            </a:endParaRPr>
          </a:p>
          <a:p>
            <a:pPr indent="457200" fontAlgn="auto"/>
            <a:r>
              <a:rPr lang="zh-CN" altLang="en-US" sz="3200">
                <a:latin typeface="楷体" panose="02010609060101010101" charset="-122"/>
                <a:ea typeface="楷体" panose="02010609060101010101" charset="-122"/>
                <a:cs typeface="楷体" panose="02010609060101010101" charset="-122"/>
              </a:rPr>
              <a:t>2022年上海卷名著阅读（《红楼梦》）考查是一种情境创新题；而2022年浙江高考语文卷创新题型主要表现在在语言文字运用中考到了下定义，给“地理标志”下定义。文言文考到文言虚词的辨析，把文本的文言虚词与课文的文言虚词进行比较，古诗文默写是选做题默写，出了5道题，请选择三道题进行默写。</a:t>
            </a:r>
            <a:endParaRPr lang="zh-CN" altLang="en-US" sz="320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72745" y="351790"/>
            <a:ext cx="11501755" cy="5262245"/>
          </a:xfrm>
          <a:prstGeom prst="rect">
            <a:avLst/>
          </a:prstGeom>
          <a:noFill/>
        </p:spPr>
        <p:txBody>
          <a:bodyPr wrap="square" rtlCol="0">
            <a:spAutoFit/>
          </a:bodyPr>
          <a:p>
            <a:r>
              <a:rPr lang="zh-CN" altLang="en-US" sz="2800">
                <a:solidFill>
                  <a:srgbClr val="FF0000"/>
                </a:solidFill>
                <a:latin typeface="楷体" panose="02010609060101010101" charset="-122"/>
                <a:ea typeface="楷体" panose="02010609060101010101" charset="-122"/>
                <a:cs typeface="楷体" panose="02010609060101010101" charset="-122"/>
              </a:rPr>
              <a:t>③关注2022年高考文本选择之变。</a:t>
            </a:r>
            <a:endParaRPr lang="zh-CN" altLang="en-US" sz="2800">
              <a:solidFill>
                <a:srgbClr val="FF0000"/>
              </a:solidFill>
              <a:latin typeface="楷体" panose="02010609060101010101" charset="-122"/>
              <a:ea typeface="楷体" panose="02010609060101010101" charset="-122"/>
              <a:cs typeface="楷体" panose="02010609060101010101" charset="-122"/>
            </a:endParaRPr>
          </a:p>
          <a:p>
            <a:pPr indent="457200" fontAlgn="auto"/>
            <a:r>
              <a:rPr lang="zh-CN" altLang="en-US" sz="2800">
                <a:latin typeface="楷体" panose="02010609060101010101" charset="-122"/>
                <a:ea typeface="楷体" panose="02010609060101010101" charset="-122"/>
                <a:cs typeface="楷体" panose="02010609060101010101" charset="-122"/>
              </a:rPr>
              <a:t>2022年高考文本选择最大的变化是文言文阅读文本首次脱离“二十四史”，也不在“纪事本末体”里挑选文本，而是选用《战国策》（新高考全国1卷、全国甲卷）、《说苑》（全国乙卷）。《战国策》是国别体史书，系统性不强。特别是《说苑》，它是古代杂史小说，叙议结合，叙述性不强，阅读理解难度加大。</a:t>
            </a:r>
            <a:endParaRPr lang="zh-CN" altLang="en-US" sz="2800">
              <a:latin typeface="楷体" panose="02010609060101010101" charset="-122"/>
              <a:ea typeface="楷体" panose="02010609060101010101" charset="-122"/>
              <a:cs typeface="楷体" panose="02010609060101010101" charset="-122"/>
            </a:endParaRPr>
          </a:p>
          <a:p>
            <a:pPr indent="457200" fontAlgn="auto"/>
            <a:r>
              <a:rPr lang="zh-CN" altLang="en-US" sz="2800">
                <a:latin typeface="楷体" panose="02010609060101010101" charset="-122"/>
                <a:ea typeface="楷体" panose="02010609060101010101" charset="-122"/>
                <a:cs typeface="楷体" panose="02010609060101010101" charset="-122"/>
              </a:rPr>
              <a:t>文学类文本把小说和纪实文学放在一起（参见2022年全国甲卷），这也是首次出现，值得重视。</a:t>
            </a:r>
            <a:endParaRPr lang="zh-CN" altLang="en-US" sz="2800">
              <a:latin typeface="楷体" panose="02010609060101010101" charset="-122"/>
              <a:ea typeface="楷体" panose="02010609060101010101" charset="-122"/>
              <a:cs typeface="楷体" panose="02010609060101010101" charset="-122"/>
            </a:endParaRPr>
          </a:p>
          <a:p>
            <a:pPr indent="457200" fontAlgn="auto"/>
            <a:r>
              <a:rPr lang="zh-CN" altLang="en-US" sz="2800">
                <a:latin typeface="楷体" panose="02010609060101010101" charset="-122"/>
                <a:ea typeface="楷体" panose="02010609060101010101" charset="-122"/>
                <a:cs typeface="楷体" panose="02010609060101010101" charset="-122"/>
              </a:rPr>
              <a:t>当然，我们也欣喜地发现试题从严重的脱离教材向回归教材靠拢。文言文阅读的第11题不在是古代文化常识的死记硬背题，而是贴近中学语文课文的古代实词的辨别异同。古代诗歌鉴赏把试卷上的文本与我们学过的古代诗歌进行比较。</a:t>
            </a:r>
            <a:endParaRPr lang="zh-CN" altLang="en-US" sz="280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3200" b="1" dirty="0">
                <a:latin typeface="楷体" panose="02010609060101010101" charset="-122"/>
                <a:ea typeface="楷体" panose="02010609060101010101" charset="-122"/>
              </a:rPr>
              <a:t>①</a:t>
            </a:r>
            <a:r>
              <a:rPr lang="zh-CN" altLang="en-US" sz="3200" b="1" dirty="0">
                <a:latin typeface="楷体" panose="02010609060101010101" charset="-122"/>
                <a:ea typeface="楷体" panose="02010609060101010101" charset="-122"/>
                <a:sym typeface="+mn-ea"/>
              </a:rPr>
              <a:t>选材关注优秀传统文化，增强文化认同和文化自信。</a:t>
            </a:r>
            <a:endParaRPr lang="zh-CN" altLang="en-US" sz="3200" b="1" dirty="0">
              <a:latin typeface="楷体" panose="02010609060101010101" charset="-122"/>
              <a:ea typeface="楷体" panose="02010609060101010101" charset="-122"/>
              <a:sym typeface="+mn-ea"/>
            </a:endParaRPr>
          </a:p>
          <a:p>
            <a:r>
              <a:rPr lang="zh-CN" altLang="en-US" sz="3200" b="1" dirty="0">
                <a:latin typeface="楷体" panose="02010609060101010101" charset="-122"/>
                <a:ea typeface="楷体" panose="02010609060101010101" charset="-122"/>
                <a:sym typeface="+mn-ea"/>
              </a:rPr>
              <a:t>②材料关注青年成长，重视价值引领</a:t>
            </a:r>
            <a:endParaRPr lang="zh-CN" altLang="en-US" sz="3200" b="1" dirty="0">
              <a:latin typeface="楷体" panose="02010609060101010101" charset="-122"/>
              <a:ea typeface="楷体" panose="02010609060101010101" charset="-122"/>
              <a:sym typeface="+mn-ea"/>
            </a:endParaRPr>
          </a:p>
          <a:p>
            <a:r>
              <a:rPr lang="zh-CN" altLang="en-US" sz="3200" b="1" dirty="0">
                <a:latin typeface="楷体" panose="02010609060101010101" charset="-122"/>
                <a:ea typeface="楷体" panose="02010609060101010101" charset="-122"/>
                <a:sym typeface="+mn-ea"/>
              </a:rPr>
              <a:t>③考查语文学科能力，开拓学生视野</a:t>
            </a:r>
            <a:endParaRPr lang="zh-CN" altLang="en-US" sz="3200" b="1" dirty="0">
              <a:latin typeface="楷体" panose="02010609060101010101" charset="-122"/>
              <a:ea typeface="楷体" panose="02010609060101010101" charset="-122"/>
              <a:sym typeface="+mn-ea"/>
            </a:endParaRPr>
          </a:p>
          <a:p>
            <a:r>
              <a:rPr lang="zh-CN" altLang="en-US" sz="3200" b="1" dirty="0">
                <a:latin typeface="楷体" panose="02010609060101010101" charset="-122"/>
                <a:ea typeface="楷体" panose="02010609060101010101" charset="-122"/>
                <a:sym typeface="+mn-ea"/>
              </a:rPr>
              <a:t>④注重情境设计，避免机械刷题</a:t>
            </a:r>
            <a:endParaRPr lang="zh-CN" altLang="en-US" sz="3200" b="1" dirty="0">
              <a:latin typeface="楷体" panose="02010609060101010101" charset="-122"/>
              <a:ea typeface="楷体" panose="02010609060101010101" charset="-122"/>
              <a:sym typeface="+mn-ea"/>
            </a:endParaRPr>
          </a:p>
          <a:p>
            <a:endParaRPr lang="zh-CN" altLang="en-US" sz="3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87655" y="591185"/>
            <a:ext cx="11616690" cy="4831080"/>
          </a:xfrm>
          <a:prstGeom prst="rect">
            <a:avLst/>
          </a:prstGeom>
          <a:noFill/>
        </p:spPr>
        <p:txBody>
          <a:bodyPr wrap="square" rtlCol="0">
            <a:spAutoFit/>
          </a:bodyPr>
          <a:p>
            <a:pPr indent="457200" fontAlgn="auto"/>
            <a:r>
              <a:rPr lang="zh-CN" altLang="en-US" sz="2800">
                <a:latin typeface="楷体" panose="02010609060101010101" charset="-122"/>
                <a:ea typeface="楷体" panose="02010609060101010101" charset="-122"/>
                <a:cs typeface="楷体" panose="02010609060101010101" charset="-122"/>
              </a:rPr>
              <a:t>当然，我们更需要反思的是2023年高考命题的走势，不能跟在2022年试题的后面亦步亦趋，要继承，更要创新。比如，我们要思考“语言文字运用”还有哪些没有考的知识点，我们要布点进行专题复习，像句式变换，今年考了短句变长句，那么长句变短句需要复习，还有像肯定句变否定句，整句变散句等；像句子的简明得体特别是得体值得复习，像正确使用修辞手法等需要复习。文言文阅读回归正经史书的可能性在加大。文学类文本小说和散文都应该重视，今年考的萧红的散文，评价很高。</a:t>
            </a:r>
            <a:endParaRPr lang="zh-CN" altLang="en-US" sz="2800">
              <a:latin typeface="楷体" panose="02010609060101010101" charset="-122"/>
              <a:ea typeface="楷体" panose="02010609060101010101" charset="-122"/>
              <a:cs typeface="楷体" panose="02010609060101010101" charset="-122"/>
            </a:endParaRPr>
          </a:p>
          <a:p>
            <a:pPr indent="457200" fontAlgn="auto"/>
            <a:r>
              <a:rPr lang="zh-CN" altLang="en-US" sz="2800">
                <a:latin typeface="楷体" panose="02010609060101010101" charset="-122"/>
                <a:ea typeface="楷体" panose="02010609060101010101" charset="-122"/>
                <a:cs typeface="楷体" panose="02010609060101010101" charset="-122"/>
              </a:rPr>
              <a:t>只有平时“拉大网”，战时才能应付自如。高三一轮复习需要从“广度”上着手，把高考可能会考到的知识点一一铺开复习，才能使学生去“陌生化”；只有“熟悉”应考的每个题点（知识点），才能化难为简，胸有成竹。</a:t>
            </a:r>
            <a:endParaRPr lang="zh-CN" altLang="en-US" sz="280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80975" y="179070"/>
            <a:ext cx="11866245" cy="5692775"/>
          </a:xfrm>
          <a:prstGeom prst="rect">
            <a:avLst/>
          </a:prstGeom>
          <a:noFill/>
        </p:spPr>
        <p:txBody>
          <a:bodyPr wrap="square" rtlCol="0">
            <a:spAutoFit/>
          </a:bodyPr>
          <a:p>
            <a:r>
              <a:rPr lang="zh-CN" altLang="en-US" sz="2800">
                <a:latin typeface="楷体" panose="02010609060101010101" charset="-122"/>
                <a:ea typeface="楷体" panose="02010609060101010101" charset="-122"/>
                <a:cs typeface="楷体" panose="02010609060101010101" charset="-122"/>
              </a:rPr>
              <a:t>2．从高三一轮复习开始突出备考的“精度”</a:t>
            </a:r>
            <a:endParaRPr lang="zh-CN" altLang="en-US" sz="2800">
              <a:latin typeface="楷体" panose="02010609060101010101" charset="-122"/>
              <a:ea typeface="楷体" panose="02010609060101010101" charset="-122"/>
              <a:cs typeface="楷体" panose="02010609060101010101" charset="-122"/>
            </a:endParaRPr>
          </a:p>
          <a:p>
            <a:r>
              <a:rPr lang="zh-CN" altLang="en-US" sz="2800">
                <a:latin typeface="楷体" panose="02010609060101010101" charset="-122"/>
                <a:ea typeface="楷体" panose="02010609060101010101" charset="-122"/>
                <a:cs typeface="楷体" panose="02010609060101010101" charset="-122"/>
              </a:rPr>
              <a:t>高三一轮复习在整个高三的复习中很重要。为了抓实高三一轮复习我们需要做到：</a:t>
            </a:r>
            <a:endParaRPr lang="zh-CN" altLang="en-US" sz="2800">
              <a:latin typeface="楷体" panose="02010609060101010101" charset="-122"/>
              <a:ea typeface="楷体" panose="02010609060101010101" charset="-122"/>
              <a:cs typeface="楷体" panose="02010609060101010101" charset="-122"/>
            </a:endParaRPr>
          </a:p>
          <a:p>
            <a:r>
              <a:rPr lang="zh-CN" altLang="en-US" sz="2800">
                <a:latin typeface="楷体" panose="02010609060101010101" charset="-122"/>
                <a:ea typeface="楷体" panose="02010609060101010101" charset="-122"/>
                <a:cs typeface="楷体" panose="02010609060101010101" charset="-122"/>
              </a:rPr>
              <a:t>第</a:t>
            </a:r>
            <a:r>
              <a:rPr lang="zh-CN" altLang="en-US" sz="2800">
                <a:solidFill>
                  <a:srgbClr val="FF0000"/>
                </a:solidFill>
                <a:latin typeface="楷体" panose="02010609060101010101" charset="-122"/>
                <a:ea typeface="楷体" panose="02010609060101010101" charset="-122"/>
                <a:cs typeface="楷体" panose="02010609060101010101" charset="-122"/>
              </a:rPr>
              <a:t>一，精准制定复习计划。</a:t>
            </a:r>
            <a:r>
              <a:rPr lang="zh-CN" altLang="en-US" sz="2800">
                <a:latin typeface="楷体" panose="02010609060101010101" charset="-122"/>
                <a:ea typeface="楷体" panose="02010609060101010101" charset="-122"/>
                <a:cs typeface="楷体" panose="02010609060101010101" charset="-122"/>
              </a:rPr>
              <a:t>明确复习目标，精心制定复习计划是我们进入高三复习的必备工作。高三一轮复习计划到落实到每一周，最好是每一天。更要落实到专人，把专项复习具体安排到每一个人，保证每一知识点都有人负责。但是就目前的计划而言，往往只有教师的复习计划，而没有学生的计划，或者说，教师可能知道复习计划，而学生不知道计划。学生的复习常常是“盲人摸象”，非常被动。教师在制定复习计划的同时，也应该根据自己的计划帮助学生制定复习计划。最好能和学生讨论，拟定师生一致的高三复习计划，一定让学生知道每一周需要复习的内容，了解每一天的复习要求。只有这样，才能发挥学生的主动性，激发学生的复习自主性。（南通地区许多学校都强调要有学生的复习计划）</a:t>
            </a:r>
            <a:endParaRPr lang="zh-CN" altLang="en-US" sz="280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38760" y="265430"/>
            <a:ext cx="11760835" cy="5507990"/>
          </a:xfrm>
          <a:prstGeom prst="rect">
            <a:avLst/>
          </a:prstGeom>
          <a:noFill/>
        </p:spPr>
        <p:txBody>
          <a:bodyPr wrap="square" rtlCol="0">
            <a:spAutoFit/>
          </a:bodyPr>
          <a:p>
            <a:r>
              <a:rPr lang="zh-CN" altLang="en-US" sz="3200">
                <a:solidFill>
                  <a:srgbClr val="FF0000"/>
                </a:solidFill>
                <a:latin typeface="楷体" panose="02010609060101010101" charset="-122"/>
                <a:ea typeface="楷体" panose="02010609060101010101" charset="-122"/>
                <a:cs typeface="楷体" panose="02010609060101010101" charset="-122"/>
              </a:rPr>
              <a:t>第二，精准选择复习题点（考点）。</a:t>
            </a:r>
            <a:r>
              <a:rPr lang="zh-CN" altLang="en-US" sz="3200">
                <a:latin typeface="楷体" panose="02010609060101010101" charset="-122"/>
                <a:ea typeface="楷体" panose="02010609060101010101" charset="-122"/>
                <a:cs typeface="楷体" panose="02010609060101010101" charset="-122"/>
              </a:rPr>
              <a:t>根据课程标准，特别是根据近三年新高考全国1卷的题目，梳理出题点（考点）进行专题复习，非常必要。只有精准选择题点（考点），才能帮助学生把握复习的重点。教师心中要装着课标中的学业质量评价要求，更要装着新高考全国卷题型、题目（题点）。在高三一轮复习中针对这些题点，全面复习，一个知识点都不能少。论述类文本阅读、实用类文本阅读、文学类文本阅读（小说阅读、散文阅读），文言文阅读、古代诗歌阅读，一一铺开。对于语言文字运用，如标点符号的用法、成语（词语）的辨析，句式的变换，病句的修改，语言的得体等等，一个不能少。不能因为时间紧就不进行专题复习，既不能以讲代练，也不能以练代讲。</a:t>
            </a:r>
            <a:endParaRPr lang="zh-CN" altLang="en-US" sz="320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57810" y="227330"/>
            <a:ext cx="11616690" cy="4030980"/>
          </a:xfrm>
          <a:prstGeom prst="rect">
            <a:avLst/>
          </a:prstGeom>
          <a:noFill/>
        </p:spPr>
        <p:txBody>
          <a:bodyPr wrap="square" rtlCol="0">
            <a:spAutoFit/>
          </a:bodyPr>
          <a:p>
            <a:r>
              <a:rPr lang="zh-CN" altLang="en-US" sz="3200">
                <a:solidFill>
                  <a:srgbClr val="FF0000"/>
                </a:solidFill>
                <a:latin typeface="楷体" panose="02010609060101010101" charset="-122"/>
                <a:ea typeface="楷体" panose="02010609060101010101" charset="-122"/>
                <a:cs typeface="楷体" panose="02010609060101010101" charset="-122"/>
              </a:rPr>
              <a:t>第三，精准备好复习课。</a:t>
            </a:r>
            <a:r>
              <a:rPr lang="zh-CN" altLang="en-US" sz="3200">
                <a:latin typeface="楷体" panose="02010609060101010101" charset="-122"/>
                <a:ea typeface="楷体" panose="02010609060101010101" charset="-122"/>
                <a:cs typeface="楷体" panose="02010609060101010101" charset="-122"/>
              </a:rPr>
              <a:t>我们都知道课堂是语文复习的主阵地。要提高复习效率关键在课堂。而提高课堂效率，精准备好课事前提。高三一轮复习课需要有多媒体辅助教学，课堂容量应该比较大；高三一轮复习课需要有温故知新的知识体系，打通文本与课本的联系；高三一轮复习课需要有当堂训练，训练的题目应该是高考题或大市级模拟题，或者是其变式训练。高三复习极力倡导“学案导学”，一课一学案。根据学校的特点，精心编制“导学案”，利用导学案进行复习，效果应该比“资料”好。</a:t>
            </a:r>
            <a:endParaRPr lang="zh-CN" altLang="en-US" sz="320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34950" y="274955"/>
            <a:ext cx="11722735" cy="6123940"/>
          </a:xfrm>
          <a:prstGeom prst="rect">
            <a:avLst/>
          </a:prstGeom>
          <a:noFill/>
        </p:spPr>
        <p:txBody>
          <a:bodyPr wrap="square" rtlCol="0">
            <a:spAutoFit/>
          </a:bodyPr>
          <a:p>
            <a:r>
              <a:rPr lang="zh-CN" altLang="en-US" sz="2800">
                <a:latin typeface="楷体" panose="02010609060101010101" charset="-122"/>
                <a:ea typeface="楷体" panose="02010609060101010101" charset="-122"/>
                <a:cs typeface="楷体" panose="02010609060101010101" charset="-122"/>
              </a:rPr>
              <a:t>3．从实战出发突出备考的“深度”</a:t>
            </a:r>
            <a:endParaRPr lang="zh-CN" altLang="en-US" sz="2800">
              <a:latin typeface="楷体" panose="02010609060101010101" charset="-122"/>
              <a:ea typeface="楷体" panose="02010609060101010101" charset="-122"/>
              <a:cs typeface="楷体" panose="02010609060101010101" charset="-122"/>
            </a:endParaRPr>
          </a:p>
          <a:p>
            <a:pPr indent="457200" fontAlgn="auto"/>
            <a:r>
              <a:rPr lang="zh-CN" altLang="en-US" sz="2800">
                <a:latin typeface="楷体" panose="02010609060101010101" charset="-122"/>
                <a:ea typeface="楷体" panose="02010609060101010101" charset="-122"/>
                <a:cs typeface="楷体" panose="02010609060101010101" charset="-122"/>
              </a:rPr>
              <a:t>高三一轮复习主要是打基础，关注的是题点、知识点的复习与落实，更关注解题方法、解题规律的指导。高三一轮复习要从实战的需要出发，需要落实备考的“深度”——解题思路的引导和解题方法的指导。更要充分发挥备课组的作用，要分工协作，步调一致。备课组要研究考点（题点），理清复习内容，划分任务，分工到人，责任包干。光靠备课组长一人，很难把各项工作做到位，一人拾材火不旺，众人拾柴火焰高。要发挥备课组每个教师的聪明才智，根据教师的专长分配备考任务，分工明确，制定教师高三这一年专攻某一个专题（考点），做精做专。</a:t>
            </a:r>
            <a:endParaRPr lang="zh-CN" altLang="en-US" sz="2800">
              <a:latin typeface="楷体" panose="02010609060101010101" charset="-122"/>
              <a:ea typeface="楷体" panose="02010609060101010101" charset="-122"/>
              <a:cs typeface="楷体" panose="02010609060101010101" charset="-122"/>
            </a:endParaRPr>
          </a:p>
          <a:p>
            <a:pPr indent="457200" fontAlgn="auto"/>
            <a:r>
              <a:rPr lang="zh-CN" altLang="en-US" sz="2800">
                <a:latin typeface="楷体" panose="02010609060101010101" charset="-122"/>
                <a:ea typeface="楷体" panose="02010609060101010101" charset="-122"/>
                <a:cs typeface="楷体" panose="02010609060101010101" charset="-122"/>
              </a:rPr>
              <a:t>在一轮复习中要依据精心选出的题目，做到精准指导学生的解题思路和解题方法，依据高考真题，大市级模拟题目，以及其变换题型，通过变式训练，举一反三，让学生总结解题规律，提高学生的解题能力。</a:t>
            </a:r>
            <a:endParaRPr lang="zh-CN" altLang="en-US" sz="2800">
              <a:latin typeface="楷体" panose="02010609060101010101" charset="-122"/>
              <a:ea typeface="楷体" panose="02010609060101010101" charset="-122"/>
              <a:cs typeface="楷体" panose="02010609060101010101" charset="-122"/>
            </a:endParaRPr>
          </a:p>
          <a:p>
            <a:pPr indent="457200" fontAlgn="auto"/>
            <a:r>
              <a:rPr lang="zh-CN" altLang="en-US" sz="2800">
                <a:latin typeface="楷体" panose="02010609060101010101" charset="-122"/>
                <a:ea typeface="楷体" panose="02010609060101010101" charset="-122"/>
                <a:cs typeface="楷体" panose="02010609060101010101" charset="-122"/>
              </a:rPr>
              <a:t>当然，我们在复习过程中，要以温故知新为原则，结合高考真题，剖析常见题型，归纳解题思路和解题方法，在有效训练中提高学生的实战能力。</a:t>
            </a:r>
            <a:endParaRPr lang="zh-CN" altLang="en-US" sz="280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1"/>
          <a:stretch>
            <a:fillRect/>
          </a:stretch>
        </p:blipFill>
        <p:spPr>
          <a:xfrm>
            <a:off x="838200" y="365125"/>
            <a:ext cx="10515600" cy="6127749"/>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09935" y="797510"/>
            <a:ext cx="9771797" cy="5262979"/>
          </a:xfrm>
          <a:prstGeom prst="rect">
            <a:avLst/>
          </a:prstGeom>
        </p:spPr>
        <p:txBody>
          <a:bodyPr wrap="square">
            <a:spAutoFit/>
          </a:bodyPr>
          <a:lstStyle/>
          <a:p>
            <a:r>
              <a:rPr lang="zh-CN" altLang="en-US" sz="2400" dirty="0">
                <a:solidFill>
                  <a:srgbClr val="FF0000"/>
                </a:solidFill>
                <a:latin typeface="宋体" panose="02010600030101010101" pitchFamily="2" charset="-122"/>
                <a:ea typeface="宋体" panose="02010600030101010101" pitchFamily="2" charset="-122"/>
              </a:rPr>
              <a:t>对比近三年信息类文本的客观第三题</a:t>
            </a:r>
            <a:endParaRPr lang="en-US" altLang="zh-CN" sz="2400" dirty="0">
              <a:solidFill>
                <a:srgbClr val="FF0000"/>
              </a:solidFill>
              <a:ea typeface="宋体" panose="02010600030101010101" pitchFamily="2" charset="-122"/>
            </a:endParaRPr>
          </a:p>
          <a:p>
            <a:r>
              <a:rPr lang="en-US" altLang="zh-CN" sz="2400" dirty="0">
                <a:ea typeface="宋体" panose="02010600030101010101" pitchFamily="2" charset="-122"/>
              </a:rPr>
              <a:t>2020</a:t>
            </a:r>
            <a:r>
              <a:rPr lang="zh-CN" altLang="en-US" sz="2400" dirty="0">
                <a:ea typeface="宋体" panose="02010600030101010101" pitchFamily="2" charset="-122"/>
              </a:rPr>
              <a:t>年“历史地理学”</a:t>
            </a:r>
            <a:endParaRPr lang="en-US" altLang="zh-CN" sz="2400" dirty="0">
              <a:ea typeface="宋体" panose="02010600030101010101" pitchFamily="2" charset="-122"/>
            </a:endParaRPr>
          </a:p>
          <a:p>
            <a:r>
              <a:rPr lang="en-US" altLang="zh-CN" sz="2400" dirty="0">
                <a:ea typeface="宋体" panose="02010600030101010101" pitchFamily="2" charset="-122"/>
              </a:rPr>
              <a:t>3</a:t>
            </a:r>
            <a:r>
              <a:rPr lang="zh-CN" altLang="en-US" sz="2400" dirty="0">
                <a:ea typeface="宋体" panose="02010600030101010101" pitchFamily="2" charset="-122"/>
              </a:rPr>
              <a:t>．根据材料内容，下列各项中不属于沿革地理研究范畴的一项是（    ）</a:t>
            </a:r>
            <a:endParaRPr lang="zh-CN" altLang="en-US" sz="2400" dirty="0">
              <a:ea typeface="宋体" panose="02010600030101010101" pitchFamily="2" charset="-122"/>
            </a:endParaRPr>
          </a:p>
          <a:p>
            <a:r>
              <a:rPr lang="en-US" altLang="zh-CN" sz="2400" dirty="0">
                <a:ea typeface="宋体" panose="02010600030101010101" pitchFamily="2" charset="-122"/>
              </a:rPr>
              <a:t>A</a:t>
            </a:r>
            <a:r>
              <a:rPr lang="zh-CN" altLang="en-US" sz="2400" dirty="0">
                <a:ea typeface="宋体" panose="02010600030101010101" pitchFamily="2" charset="-122"/>
              </a:rPr>
              <a:t>．历代州域形势变迁研究	</a:t>
            </a:r>
            <a:r>
              <a:rPr lang="en-US" altLang="zh-CN" sz="2400" dirty="0">
                <a:ea typeface="宋体" panose="02010600030101010101" pitchFamily="2" charset="-122"/>
              </a:rPr>
              <a:t>B</a:t>
            </a:r>
            <a:r>
              <a:rPr lang="zh-CN" altLang="en-US" sz="2400" dirty="0">
                <a:ea typeface="宋体" panose="02010600030101010101" pitchFamily="2" charset="-122"/>
              </a:rPr>
              <a:t>．赤壁之战地名考释</a:t>
            </a:r>
            <a:endParaRPr lang="zh-CN" altLang="en-US" sz="2400" dirty="0">
              <a:ea typeface="宋体" panose="02010600030101010101" pitchFamily="2" charset="-122"/>
            </a:endParaRPr>
          </a:p>
          <a:p>
            <a:r>
              <a:rPr lang="en-US" altLang="zh-CN" sz="2400" dirty="0">
                <a:ea typeface="宋体" panose="02010600030101010101" pitchFamily="2" charset="-122"/>
              </a:rPr>
              <a:t>C</a:t>
            </a:r>
            <a:r>
              <a:rPr lang="zh-CN" altLang="en-US" sz="2400" dirty="0">
                <a:ea typeface="宋体" panose="02010600030101010101" pitchFamily="2" charset="-122"/>
              </a:rPr>
              <a:t>．隋唐时期海河水道研究	</a:t>
            </a:r>
            <a:r>
              <a:rPr lang="en-US" altLang="zh-CN" sz="2400" dirty="0">
                <a:ea typeface="宋体" panose="02010600030101010101" pitchFamily="2" charset="-122"/>
              </a:rPr>
              <a:t>D</a:t>
            </a:r>
            <a:r>
              <a:rPr lang="zh-CN" altLang="en-US" sz="2400" dirty="0">
                <a:ea typeface="宋体" panose="02010600030101010101" pitchFamily="2" charset="-122"/>
              </a:rPr>
              <a:t>．黄土高原沟壑演变研究</a:t>
            </a:r>
            <a:endParaRPr lang="zh-CN" altLang="en-US" sz="2400" dirty="0">
              <a:ea typeface="宋体" panose="02010600030101010101" pitchFamily="2" charset="-122"/>
            </a:endParaRPr>
          </a:p>
          <a:p>
            <a:r>
              <a:rPr lang="en-US" altLang="zh-CN" sz="2400" dirty="0">
                <a:ea typeface="宋体" panose="02010600030101010101" pitchFamily="2" charset="-122"/>
              </a:rPr>
              <a:t>2021</a:t>
            </a:r>
            <a:r>
              <a:rPr lang="zh-CN" altLang="en-US" sz="2400" dirty="0">
                <a:ea typeface="宋体" panose="02010600030101010101" pitchFamily="2" charset="-122"/>
              </a:rPr>
              <a:t>年“拉奥孔”</a:t>
            </a:r>
            <a:endParaRPr lang="en-US" altLang="zh-CN" sz="2400" dirty="0">
              <a:ea typeface="宋体" panose="02010600030101010101" pitchFamily="2" charset="-122"/>
            </a:endParaRPr>
          </a:p>
          <a:p>
            <a:r>
              <a:rPr lang="en-US" altLang="zh-CN" sz="2400" dirty="0">
                <a:ea typeface="宋体" panose="02010600030101010101" pitchFamily="2" charset="-122"/>
              </a:rPr>
              <a:t>3. </a:t>
            </a:r>
            <a:r>
              <a:rPr lang="zh-CN" altLang="en-US" sz="2400" dirty="0">
                <a:ea typeface="宋体" panose="02010600030101010101" pitchFamily="2" charset="-122"/>
              </a:rPr>
              <a:t>结合材料内容，下列选项中最能支持莱辛“诗画异质”观点的一项是（</a:t>
            </a:r>
            <a:r>
              <a:rPr lang="en-US" altLang="zh-CN" sz="2400" dirty="0">
                <a:ea typeface="宋体" panose="02010600030101010101" pitchFamily="2" charset="-122"/>
              </a:rPr>
              <a:t>3</a:t>
            </a:r>
            <a:r>
              <a:rPr lang="zh-CN" altLang="en-US" sz="2400" dirty="0">
                <a:ea typeface="宋体" panose="02010600030101010101" pitchFamily="2" charset="-122"/>
              </a:rPr>
              <a:t>分）</a:t>
            </a:r>
            <a:endParaRPr lang="zh-CN" altLang="en-US" sz="2400" dirty="0">
              <a:ea typeface="宋体" panose="02010600030101010101" pitchFamily="2" charset="-122"/>
            </a:endParaRPr>
          </a:p>
          <a:p>
            <a:r>
              <a:rPr lang="en-US" altLang="zh-CN" sz="2400" dirty="0">
                <a:ea typeface="宋体" panose="02010600030101010101" pitchFamily="2" charset="-122"/>
              </a:rPr>
              <a:t>A. </a:t>
            </a:r>
            <a:r>
              <a:rPr lang="zh-CN" altLang="en-US" sz="2400" dirty="0">
                <a:ea typeface="宋体" panose="02010600030101010101" pitchFamily="2" charset="-122"/>
              </a:rPr>
              <a:t>诗以空灵，才为妙诗，可以入画之诗尚是眼中金屑也。</a:t>
            </a:r>
            <a:endParaRPr lang="zh-CN" altLang="en-US" sz="2400" dirty="0">
              <a:ea typeface="宋体" panose="02010600030101010101" pitchFamily="2" charset="-122"/>
            </a:endParaRPr>
          </a:p>
          <a:p>
            <a:r>
              <a:rPr lang="en-US" altLang="zh-CN" sz="2400" dirty="0">
                <a:ea typeface="宋体" panose="02010600030101010101" pitchFamily="2" charset="-122"/>
              </a:rPr>
              <a:t>B. </a:t>
            </a:r>
            <a:r>
              <a:rPr lang="zh-CN" altLang="en-US" sz="2400" dirty="0">
                <a:ea typeface="宋体" panose="02010600030101010101" pitchFamily="2" charset="-122"/>
              </a:rPr>
              <a:t>文者无形之画，画者有形之文，二者异迹而同趣。</a:t>
            </a:r>
            <a:endParaRPr lang="zh-CN" altLang="en-US" sz="2400" dirty="0">
              <a:ea typeface="宋体" panose="02010600030101010101" pitchFamily="2" charset="-122"/>
            </a:endParaRPr>
          </a:p>
          <a:p>
            <a:r>
              <a:rPr lang="en-US" altLang="zh-CN" sz="2400" dirty="0">
                <a:ea typeface="宋体" panose="02010600030101010101" pitchFamily="2" charset="-122"/>
              </a:rPr>
              <a:t>C. </a:t>
            </a:r>
            <a:r>
              <a:rPr lang="zh-CN" altLang="en-US" sz="2400" dirty="0">
                <a:ea typeface="宋体" panose="02010600030101010101" pitchFamily="2" charset="-122"/>
              </a:rPr>
              <a:t>诗和画的圆满结合，就是情和景的圆满结合，也就是所谓的“艺术意境”。</a:t>
            </a:r>
            <a:endParaRPr lang="zh-CN" altLang="en-US" sz="2400" dirty="0">
              <a:ea typeface="宋体" panose="02010600030101010101" pitchFamily="2" charset="-122"/>
            </a:endParaRPr>
          </a:p>
          <a:p>
            <a:r>
              <a:rPr lang="en-US" altLang="zh-CN" sz="2400" dirty="0">
                <a:ea typeface="宋体" panose="02010600030101010101" pitchFamily="2" charset="-122"/>
              </a:rPr>
              <a:t>D. </a:t>
            </a:r>
            <a:r>
              <a:rPr lang="zh-CN" altLang="en-US" sz="2400" dirty="0">
                <a:ea typeface="宋体" panose="02010600030101010101" pitchFamily="2" charset="-122"/>
              </a:rPr>
              <a:t>图画可以画爱神向一个人张弓瞄准，而诗歌则能写一个人怎样被爱神之箭射中。</a:t>
            </a:r>
            <a:endParaRPr lang="zh-CN" altLang="en-US" sz="2400" dirty="0">
              <a:ea typeface="宋体" panose="02010600030101010101"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18866" y="426324"/>
            <a:ext cx="10672549" cy="3046988"/>
          </a:xfrm>
          <a:prstGeom prst="rect">
            <a:avLst/>
          </a:prstGeom>
        </p:spPr>
        <p:txBody>
          <a:bodyPr wrap="square">
            <a:spAutoFit/>
          </a:bodyPr>
          <a:lstStyle/>
          <a:p>
            <a:r>
              <a:rPr lang="en-US" altLang="zh-CN" sz="2400" dirty="0">
                <a:ea typeface="宋体" panose="02010600030101010101" pitchFamily="2" charset="-122"/>
              </a:rPr>
              <a:t>2022</a:t>
            </a:r>
            <a:r>
              <a:rPr lang="zh-CN" altLang="en-US" sz="2400" dirty="0">
                <a:ea typeface="宋体" panose="02010600030101010101" pitchFamily="2" charset="-122"/>
              </a:rPr>
              <a:t>“中西文化”</a:t>
            </a:r>
            <a:endParaRPr lang="en-US" altLang="zh-CN" sz="2400" dirty="0">
              <a:ea typeface="宋体" panose="02010600030101010101" pitchFamily="2" charset="-122"/>
            </a:endParaRPr>
          </a:p>
          <a:p>
            <a:r>
              <a:rPr lang="en-US" altLang="zh-CN" sz="2400" dirty="0">
                <a:ea typeface="宋体" panose="02010600030101010101" pitchFamily="2" charset="-122"/>
              </a:rPr>
              <a:t>3</a:t>
            </a:r>
            <a:r>
              <a:rPr lang="zh-CN" altLang="en-US" sz="2400" dirty="0">
                <a:ea typeface="宋体" panose="02010600030101010101" pitchFamily="2" charset="-122"/>
              </a:rPr>
              <a:t>．下列选项，最适合作为论据来支撑材料一观点的一项是（    ）（</a:t>
            </a:r>
            <a:r>
              <a:rPr lang="en-US" altLang="zh-CN" sz="2400" dirty="0">
                <a:ea typeface="宋体" panose="02010600030101010101" pitchFamily="2" charset="-122"/>
              </a:rPr>
              <a:t>3</a:t>
            </a:r>
            <a:r>
              <a:rPr lang="zh-CN" altLang="en-US" sz="2400" dirty="0">
                <a:ea typeface="宋体" panose="02010600030101010101" pitchFamily="2" charset="-122"/>
              </a:rPr>
              <a:t>分）</a:t>
            </a:r>
            <a:endParaRPr lang="zh-CN" altLang="en-US" sz="2400" dirty="0">
              <a:ea typeface="宋体" panose="02010600030101010101" pitchFamily="2" charset="-122"/>
            </a:endParaRPr>
          </a:p>
          <a:p>
            <a:r>
              <a:rPr lang="en-US" altLang="zh-CN" sz="2400" dirty="0">
                <a:ea typeface="宋体" panose="02010600030101010101" pitchFamily="2" charset="-122"/>
              </a:rPr>
              <a:t>A</a:t>
            </a:r>
            <a:r>
              <a:rPr lang="zh-CN" altLang="en-US" sz="2400" dirty="0">
                <a:ea typeface="宋体" panose="02010600030101010101" pitchFamily="2" charset="-122"/>
              </a:rPr>
              <a:t>．韩愈</a:t>
            </a:r>
            <a:r>
              <a:rPr lang="en-US" altLang="zh-CN" sz="2400" dirty="0">
                <a:ea typeface="宋体" panose="02010600030101010101" pitchFamily="2" charset="-122"/>
              </a:rPr>
              <a:t>《</a:t>
            </a:r>
            <a:r>
              <a:rPr lang="zh-CN" altLang="en-US" sz="2400" dirty="0">
                <a:ea typeface="宋体" panose="02010600030101010101" pitchFamily="2" charset="-122"/>
              </a:rPr>
              <a:t>答刘正夫书</a:t>
            </a:r>
            <a:r>
              <a:rPr lang="en-US" altLang="zh-CN" sz="2400" dirty="0">
                <a:ea typeface="宋体" panose="02010600030101010101" pitchFamily="2" charset="-122"/>
              </a:rPr>
              <a:t>》</a:t>
            </a:r>
            <a:r>
              <a:rPr lang="zh-CN" altLang="en-US" sz="2400" dirty="0">
                <a:ea typeface="宋体" panose="02010600030101010101" pitchFamily="2" charset="-122"/>
              </a:rPr>
              <a:t>：“或问为文宜何师？必谨对曰：宜师古圣贤人。”</a:t>
            </a:r>
            <a:endParaRPr lang="zh-CN" altLang="en-US" sz="2400" dirty="0">
              <a:ea typeface="宋体" panose="02010600030101010101" pitchFamily="2" charset="-122"/>
            </a:endParaRPr>
          </a:p>
          <a:p>
            <a:r>
              <a:rPr lang="en-US" altLang="zh-CN" sz="2400" dirty="0">
                <a:ea typeface="宋体" panose="02010600030101010101" pitchFamily="2" charset="-122"/>
              </a:rPr>
              <a:t>B</a:t>
            </a:r>
            <a:r>
              <a:rPr lang="zh-CN" altLang="en-US" sz="2400" dirty="0">
                <a:ea typeface="宋体" panose="02010600030101010101" pitchFamily="2" charset="-122"/>
              </a:rPr>
              <a:t>．晚清洋务派人物冯桂芬提出：“以中国之伦常名教为原本，辅以诸国富强之术。”</a:t>
            </a:r>
            <a:endParaRPr lang="zh-CN" altLang="en-US" sz="2400" dirty="0">
              <a:ea typeface="宋体" panose="02010600030101010101" pitchFamily="2" charset="-122"/>
            </a:endParaRPr>
          </a:p>
          <a:p>
            <a:r>
              <a:rPr lang="en-US" altLang="zh-CN" sz="2400" dirty="0">
                <a:ea typeface="宋体" panose="02010600030101010101" pitchFamily="2" charset="-122"/>
              </a:rPr>
              <a:t>C</a:t>
            </a:r>
            <a:r>
              <a:rPr lang="zh-CN" altLang="en-US" sz="2400" dirty="0">
                <a:ea typeface="宋体" panose="02010600030101010101" pitchFamily="2" charset="-122"/>
              </a:rPr>
              <a:t>．鲁迅</a:t>
            </a:r>
            <a:r>
              <a:rPr lang="en-US" altLang="zh-CN" sz="2400" dirty="0">
                <a:ea typeface="宋体" panose="02010600030101010101" pitchFamily="2" charset="-122"/>
              </a:rPr>
              <a:t>《</a:t>
            </a:r>
            <a:r>
              <a:rPr lang="zh-CN" altLang="en-US" sz="2400" dirty="0">
                <a:ea typeface="宋体" panose="02010600030101010101" pitchFamily="2" charset="-122"/>
              </a:rPr>
              <a:t>文化偏至论</a:t>
            </a:r>
            <a:r>
              <a:rPr lang="en-US" altLang="zh-CN" sz="2400" dirty="0">
                <a:ea typeface="宋体" panose="02010600030101010101" pitchFamily="2" charset="-122"/>
              </a:rPr>
              <a:t>》</a:t>
            </a:r>
            <a:r>
              <a:rPr lang="zh-CN" altLang="en-US" sz="2400" dirty="0">
                <a:ea typeface="宋体" panose="02010600030101010101" pitchFamily="2" charset="-122"/>
              </a:rPr>
              <a:t>：“外之既不后于世界之思潮，内之仍弗失固有之血脉。”</a:t>
            </a:r>
            <a:endParaRPr lang="zh-CN" altLang="en-US" sz="2400" dirty="0">
              <a:ea typeface="宋体" panose="02010600030101010101" pitchFamily="2" charset="-122"/>
            </a:endParaRPr>
          </a:p>
          <a:p>
            <a:r>
              <a:rPr lang="en-US" altLang="zh-CN" sz="2400" dirty="0">
                <a:ea typeface="宋体" panose="02010600030101010101" pitchFamily="2" charset="-122"/>
              </a:rPr>
              <a:t>D</a:t>
            </a:r>
            <a:r>
              <a:rPr lang="zh-CN" altLang="en-US" sz="2400" dirty="0">
                <a:ea typeface="宋体" panose="02010600030101010101" pitchFamily="2" charset="-122"/>
              </a:rPr>
              <a:t>．季羡林认为：“东西方文化的相互关系是‘三十年河西，三十年河东’。”</a:t>
            </a:r>
            <a:endParaRPr lang="zh-CN" altLang="en-US" sz="2400" dirty="0">
              <a:ea typeface="宋体" panose="02010600030101010101" pitchFamily="2" charset="-122"/>
            </a:endParaRPr>
          </a:p>
        </p:txBody>
      </p:sp>
      <p:sp>
        <p:nvSpPr>
          <p:cNvPr id="3" name="矩形 2"/>
          <p:cNvSpPr/>
          <p:nvPr/>
        </p:nvSpPr>
        <p:spPr>
          <a:xfrm>
            <a:off x="818866" y="4117284"/>
            <a:ext cx="10495128" cy="2061210"/>
          </a:xfrm>
          <a:prstGeom prst="rect">
            <a:avLst/>
          </a:prstGeom>
        </p:spPr>
        <p:txBody>
          <a:bodyPr wrap="square">
            <a:spAutoFit/>
          </a:bodyPr>
          <a:lstStyle/>
          <a:p>
            <a:r>
              <a:rPr lang="en-US" altLang="zh-CN" sz="3200" dirty="0">
                <a:latin typeface="楷体" panose="02010609060101010101" charset="-122"/>
                <a:ea typeface="楷体" panose="02010609060101010101" charset="-122"/>
              </a:rPr>
              <a:t>   </a:t>
            </a:r>
            <a:r>
              <a:rPr lang="zh-CN" altLang="en-US" sz="3200" dirty="0">
                <a:latin typeface="楷体" panose="02010609060101010101" charset="-122"/>
                <a:ea typeface="楷体" panose="02010609060101010101" charset="-122"/>
              </a:rPr>
              <a:t>从这三道题目来看，都强调读懂文本的观点，来具体分析实例，但</a:t>
            </a:r>
            <a:r>
              <a:rPr lang="en-US" altLang="zh-CN" sz="3200" dirty="0">
                <a:latin typeface="楷体" panose="02010609060101010101" charset="-122"/>
                <a:ea typeface="楷体" panose="02010609060101010101" charset="-122"/>
              </a:rPr>
              <a:t>21</a:t>
            </a:r>
            <a:r>
              <a:rPr lang="zh-CN" altLang="en-US" sz="3200" dirty="0">
                <a:latin typeface="楷体" panose="02010609060101010101" charset="-122"/>
                <a:ea typeface="楷体" panose="02010609060101010101" charset="-122"/>
              </a:rPr>
              <a:t>年和</a:t>
            </a:r>
            <a:r>
              <a:rPr lang="en-US" altLang="zh-CN" sz="3200" dirty="0">
                <a:latin typeface="楷体" panose="02010609060101010101" charset="-122"/>
                <a:ea typeface="楷体" panose="02010609060101010101" charset="-122"/>
              </a:rPr>
              <a:t>22</a:t>
            </a:r>
            <a:r>
              <a:rPr lang="zh-CN" altLang="en-US" sz="3200" dirty="0">
                <a:latin typeface="楷体" panose="02010609060101010101" charset="-122"/>
                <a:ea typeface="楷体" panose="02010609060101010101" charset="-122"/>
              </a:rPr>
              <a:t>年难度要大一些。意在突出该文体的</a:t>
            </a:r>
            <a:r>
              <a:rPr lang="zh-CN" altLang="en-US" sz="3200" dirty="0">
                <a:solidFill>
                  <a:srgbClr val="FF0000"/>
                </a:solidFill>
                <a:latin typeface="楷体" panose="02010609060101010101" charset="-122"/>
                <a:ea typeface="楷体" panose="02010609060101010101" charset="-122"/>
              </a:rPr>
              <a:t>实用性</a:t>
            </a:r>
            <a:r>
              <a:rPr lang="zh-CN" altLang="en-US" sz="3200" dirty="0">
                <a:latin typeface="楷体" panose="02010609060101010101" charset="-122"/>
                <a:ea typeface="楷体" panose="02010609060101010101" charset="-122"/>
              </a:rPr>
              <a:t>。掌握的知识，要会灵活运用，而不是仅限于咬文嚼字。</a:t>
            </a:r>
            <a:endParaRPr lang="zh-CN" altLang="en-US" sz="3200" dirty="0">
              <a:latin typeface="楷体" panose="02010609060101010101" charset="-122"/>
              <a:ea typeface="楷体" panose="02010609060101010101"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080447" y="1126404"/>
            <a:ext cx="10031105" cy="5262245"/>
          </a:xfrm>
          <a:prstGeom prst="rect">
            <a:avLst/>
          </a:prstGeom>
        </p:spPr>
        <p:txBody>
          <a:bodyPr wrap="square">
            <a:spAutoFit/>
          </a:bodyPr>
          <a:lstStyle/>
          <a:p>
            <a:r>
              <a:rPr lang="zh-CN" altLang="en-US" sz="2400" dirty="0">
                <a:solidFill>
                  <a:srgbClr val="FF0000"/>
                </a:solidFill>
              </a:rPr>
              <a:t>考点变化分析</a:t>
            </a:r>
            <a:endParaRPr lang="zh-CN" altLang="en-US" sz="2400" dirty="0">
              <a:solidFill>
                <a:srgbClr val="FF0000"/>
              </a:solidFill>
            </a:endParaRPr>
          </a:p>
          <a:p>
            <a:endParaRPr lang="zh-CN" altLang="en-US" sz="2400" dirty="0"/>
          </a:p>
          <a:p>
            <a:r>
              <a:rPr lang="en-US" altLang="zh-CN" sz="2400" dirty="0"/>
              <a:t>1.</a:t>
            </a:r>
            <a:r>
              <a:rPr lang="zh-CN" altLang="en-US" sz="2400" dirty="0"/>
              <a:t>分值变化：第</a:t>
            </a:r>
            <a:r>
              <a:rPr lang="en-US" altLang="zh-CN" sz="2400" dirty="0"/>
              <a:t>4</a:t>
            </a:r>
            <a:r>
              <a:rPr lang="zh-CN" altLang="en-US" sz="2400" dirty="0"/>
              <a:t>题未变，第</a:t>
            </a:r>
            <a:r>
              <a:rPr lang="en-US" altLang="zh-CN" sz="2400" dirty="0"/>
              <a:t>5</a:t>
            </a:r>
            <a:r>
              <a:rPr lang="zh-CN" altLang="en-US" sz="2400" dirty="0"/>
              <a:t>小题由</a:t>
            </a:r>
            <a:r>
              <a:rPr lang="en-US" altLang="zh-CN" sz="2400" dirty="0"/>
              <a:t>6</a:t>
            </a:r>
            <a:r>
              <a:rPr lang="zh-CN" altLang="en-US" sz="2400" dirty="0"/>
              <a:t>分减为</a:t>
            </a:r>
            <a:r>
              <a:rPr lang="en-US" altLang="zh-CN" sz="2400" dirty="0"/>
              <a:t>4</a:t>
            </a:r>
            <a:r>
              <a:rPr lang="zh-CN" altLang="en-US" sz="2400" dirty="0"/>
              <a:t>分。</a:t>
            </a:r>
            <a:endParaRPr lang="zh-CN" altLang="en-US" sz="2400" dirty="0"/>
          </a:p>
          <a:p>
            <a:endParaRPr lang="zh-CN" altLang="en-US" sz="2400" dirty="0"/>
          </a:p>
          <a:p>
            <a:r>
              <a:rPr lang="en-US" altLang="zh-CN" sz="2400" dirty="0"/>
              <a:t>2.</a:t>
            </a:r>
            <a:r>
              <a:rPr lang="zh-CN" altLang="en-US" sz="2400" dirty="0"/>
              <a:t>第</a:t>
            </a:r>
            <a:r>
              <a:rPr lang="en-US" altLang="zh-CN" sz="2400" dirty="0"/>
              <a:t>5</a:t>
            </a:r>
            <a:r>
              <a:rPr lang="zh-CN" altLang="en-US" sz="2400" dirty="0"/>
              <a:t>题考查方向变化：</a:t>
            </a:r>
            <a:r>
              <a:rPr lang="en-US" altLang="zh-CN" sz="2400" dirty="0"/>
              <a:t>2020——</a:t>
            </a:r>
            <a:r>
              <a:rPr lang="zh-CN" altLang="en-US" sz="2400" dirty="0"/>
              <a:t>梳理行文脉络</a:t>
            </a:r>
            <a:endParaRPr lang="zh-CN" altLang="en-US" sz="2400" dirty="0"/>
          </a:p>
          <a:p>
            <a:r>
              <a:rPr lang="en-US" altLang="zh-CN" sz="2400" dirty="0"/>
              <a:t>                                     2021——</a:t>
            </a:r>
            <a:r>
              <a:rPr lang="zh-CN" altLang="en-US" sz="2400" dirty="0"/>
              <a:t>对“观点” 理解</a:t>
            </a:r>
            <a:endParaRPr lang="zh-CN" altLang="en-US" sz="2400" dirty="0"/>
          </a:p>
          <a:p>
            <a:r>
              <a:rPr lang="en-US" altLang="zh-CN" sz="2400" dirty="0"/>
              <a:t>                                     2022——</a:t>
            </a:r>
            <a:r>
              <a:rPr lang="zh-CN" altLang="en-US" sz="2400" dirty="0">
                <a:ea typeface="宋体" panose="02010600030101010101" pitchFamily="2" charset="-122"/>
              </a:rPr>
              <a:t>如何推动中国古典诗论的“转化、创新”属于</a:t>
            </a:r>
            <a:r>
              <a:rPr lang="zh-CN" altLang="en-US" sz="2400" dirty="0"/>
              <a:t>策略概括</a:t>
            </a:r>
            <a:endParaRPr lang="zh-CN" altLang="en-US" sz="2400" dirty="0"/>
          </a:p>
          <a:p>
            <a:endParaRPr lang="en-US" altLang="zh-CN" sz="2400" dirty="0"/>
          </a:p>
          <a:p>
            <a:r>
              <a:rPr lang="en-US" altLang="zh-CN" sz="2400" dirty="0"/>
              <a:t>3.</a:t>
            </a:r>
            <a:r>
              <a:rPr lang="zh-CN" altLang="en-US" sz="2400" dirty="0"/>
              <a:t>考查能力变化：强化</a:t>
            </a:r>
            <a:r>
              <a:rPr lang="zh-CN" altLang="en-US" sz="2400" dirty="0">
                <a:sym typeface="+mn-ea"/>
              </a:rPr>
              <a:t>理解文本观点，概括和运用的能力。</a:t>
            </a:r>
            <a:endParaRPr lang="en-US" altLang="zh-CN" sz="2400" dirty="0">
              <a:sym typeface="+mn-ea"/>
            </a:endParaRPr>
          </a:p>
          <a:p>
            <a:r>
              <a:rPr lang="zh-CN" altLang="en-US" sz="2400" dirty="0">
                <a:latin typeface="楷体" panose="02010609060101010101" charset="-122"/>
                <a:ea typeface="楷体" panose="02010609060101010101" charset="-122"/>
              </a:rPr>
              <a:t>主观题：</a:t>
            </a:r>
            <a:r>
              <a:rPr lang="zh-CN" altLang="en-US" sz="2400" dirty="0">
                <a:solidFill>
                  <a:srgbClr val="FF0000"/>
                </a:solidFill>
                <a:latin typeface="楷体" panose="02010609060101010101" charset="-122"/>
                <a:ea typeface="楷体" panose="02010609060101010101" charset="-122"/>
              </a:rPr>
              <a:t>实用性</a:t>
            </a:r>
            <a:r>
              <a:rPr lang="zh-CN" altLang="en-US" sz="2400" dirty="0">
                <a:latin typeface="楷体" panose="02010609060101010101" charset="-122"/>
                <a:ea typeface="楷体" panose="02010609060101010101" charset="-122"/>
              </a:rPr>
              <a:t>依然是主观题的主要方向。从考题变化来看，从直白地问行文思路到谈谈自己的看法，提策略，灵活度越来越高，但核心考点还是</a:t>
            </a:r>
            <a:r>
              <a:rPr lang="zh-CN" altLang="en-US" sz="2400" dirty="0">
                <a:solidFill>
                  <a:srgbClr val="FF0000"/>
                </a:solidFill>
                <a:latin typeface="楷体" panose="02010609060101010101" charset="-122"/>
                <a:ea typeface="楷体" panose="02010609060101010101" charset="-122"/>
              </a:rPr>
              <a:t>提炼论点，梳理行文脉络。</a:t>
            </a:r>
            <a:endParaRPr lang="zh-CN" altLang="en-US" sz="2400" dirty="0">
              <a:solidFill>
                <a:srgbClr val="FF0000"/>
              </a:solidFill>
              <a:latin typeface="楷体" panose="02010609060101010101" charset="-122"/>
              <a:ea typeface="楷体" panose="02010609060101010101" charset="-122"/>
            </a:endParaRPr>
          </a:p>
          <a:p>
            <a:endParaRPr lang="zh-CN" altLang="en-US" sz="2400" dirty="0">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36855" y="219075"/>
            <a:ext cx="11785600" cy="6862445"/>
          </a:xfrm>
          <a:prstGeom prst="rect">
            <a:avLst/>
          </a:prstGeom>
          <a:noFill/>
        </p:spPr>
        <p:txBody>
          <a:bodyPr wrap="square" rtlCol="0">
            <a:spAutoFit/>
          </a:bodyPr>
          <a:p>
            <a:r>
              <a:rPr lang="en-US" altLang="zh-CN" sz="3200">
                <a:solidFill>
                  <a:srgbClr val="FF0000"/>
                </a:solidFill>
                <a:latin typeface="楷体" panose="02010609060101010101" charset="-122"/>
                <a:ea typeface="楷体" panose="02010609060101010101" charset="-122"/>
                <a:cs typeface="楷体" panose="02010609060101010101" charset="-122"/>
                <a:sym typeface="+mn-ea"/>
              </a:rPr>
              <a:t>2021 </a:t>
            </a:r>
            <a:r>
              <a:rPr lang="zh-CN" altLang="en-US" sz="3200">
                <a:solidFill>
                  <a:srgbClr val="FF0000"/>
                </a:solidFill>
                <a:latin typeface="楷体" panose="02010609060101010101" charset="-122"/>
                <a:ea typeface="楷体" panose="02010609060101010101" charset="-122"/>
                <a:cs typeface="楷体" panose="02010609060101010101" charset="-122"/>
                <a:sym typeface="+mn-ea"/>
              </a:rPr>
              <a:t>文学类简答题</a:t>
            </a:r>
            <a:endParaRPr lang="en-US" altLang="zh-CN" sz="3200">
              <a:solidFill>
                <a:srgbClr val="FF0000"/>
              </a:solidFill>
              <a:latin typeface="楷体" panose="02010609060101010101" charset="-122"/>
              <a:ea typeface="楷体" panose="02010609060101010101" charset="-122"/>
              <a:cs typeface="楷体" panose="02010609060101010101" charset="-122"/>
              <a:sym typeface="+mn-ea"/>
            </a:endParaRPr>
          </a:p>
          <a:p>
            <a:r>
              <a:rPr lang="en-US" altLang="zh-CN" sz="3200">
                <a:latin typeface="楷体" panose="02010609060101010101" charset="-122"/>
                <a:ea typeface="楷体" panose="02010609060101010101" charset="-122"/>
                <a:cs typeface="楷体" panose="02010609060101010101" charset="-122"/>
                <a:sym typeface="+mn-ea"/>
              </a:rPr>
              <a:t>8</a:t>
            </a:r>
            <a:r>
              <a:rPr lang="zh-CN" altLang="en-US" sz="3200">
                <a:latin typeface="楷体" panose="02010609060101010101" charset="-122"/>
                <a:ea typeface="楷体" panose="02010609060101010101" charset="-122"/>
                <a:cs typeface="楷体" panose="02010609060101010101" charset="-122"/>
                <a:sym typeface="+mn-ea"/>
              </a:rPr>
              <a:t>. 王木匠讲石门阵时,多处使用反复手法,这种讲述方法有什么效果?</a:t>
            </a:r>
            <a:r>
              <a:rPr lang="zh-CN" altLang="en-US" sz="3200">
                <a:solidFill>
                  <a:srgbClr val="FF0000"/>
                </a:solidFill>
                <a:latin typeface="楷体" panose="02010609060101010101" charset="-122"/>
                <a:ea typeface="楷体" panose="02010609060101010101" charset="-122"/>
                <a:cs typeface="楷体" panose="02010609060101010101" charset="-122"/>
                <a:sym typeface="+mn-ea"/>
              </a:rPr>
              <a:t>（4分）</a:t>
            </a:r>
            <a:endParaRPr lang="zh-CN" altLang="en-US" sz="3200">
              <a:latin typeface="楷体" panose="02010609060101010101" charset="-122"/>
              <a:ea typeface="楷体" panose="02010609060101010101" charset="-122"/>
              <a:cs typeface="楷体" panose="02010609060101010101" charset="-122"/>
            </a:endParaRPr>
          </a:p>
          <a:p>
            <a:r>
              <a:rPr lang="en-US" altLang="zh-CN" sz="3200">
                <a:latin typeface="楷体" panose="02010609060101010101" charset="-122"/>
                <a:ea typeface="楷体" panose="02010609060101010101" charset="-122"/>
                <a:cs typeface="楷体" panose="02010609060101010101" charset="-122"/>
                <a:sym typeface="+mn-ea"/>
              </a:rPr>
              <a:t>9</a:t>
            </a:r>
            <a:r>
              <a:rPr lang="zh-CN" altLang="en-US" sz="3200">
                <a:latin typeface="楷体" panose="02010609060101010101" charset="-122"/>
                <a:ea typeface="楷体" panose="02010609060101010101" charset="-122"/>
                <a:cs typeface="楷体" panose="02010609060101010101" charset="-122"/>
                <a:sym typeface="+mn-ea"/>
              </a:rPr>
              <a:t>. 小说中多次出现的“门”</a:t>
            </a:r>
            <a:r>
              <a:rPr lang="zh-CN" altLang="en-US" sz="3200">
                <a:solidFill>
                  <a:schemeClr val="tx1"/>
                </a:solidFill>
                <a:latin typeface="楷体" panose="02010609060101010101" charset="-122"/>
                <a:ea typeface="楷体" panose="02010609060101010101" charset="-122"/>
                <a:cs typeface="楷体" panose="02010609060101010101" charset="-122"/>
                <a:sym typeface="+mn-ea"/>
              </a:rPr>
              <a:t>,在不同层面有不同含义,请结</a:t>
            </a:r>
            <a:r>
              <a:rPr lang="zh-CN" altLang="en-US" sz="3200">
                <a:latin typeface="楷体" panose="02010609060101010101" charset="-122"/>
                <a:ea typeface="楷体" panose="02010609060101010101" charset="-122"/>
                <a:cs typeface="楷体" panose="02010609060101010101" charset="-122"/>
                <a:sym typeface="+mn-ea"/>
              </a:rPr>
              <a:t>合文本加以分析。（6分）</a:t>
            </a:r>
            <a:endParaRPr lang="zh-CN" altLang="en-US" sz="3200">
              <a:latin typeface="楷体" panose="02010609060101010101" charset="-122"/>
              <a:ea typeface="楷体" panose="02010609060101010101" charset="-122"/>
              <a:cs typeface="楷体" panose="02010609060101010101" charset="-122"/>
            </a:endParaRPr>
          </a:p>
          <a:p>
            <a:r>
              <a:rPr lang="en-US" altLang="zh-CN" sz="3200">
                <a:solidFill>
                  <a:srgbClr val="FF0000"/>
                </a:solidFill>
                <a:latin typeface="楷体" panose="02010609060101010101" charset="-122"/>
                <a:ea typeface="楷体" panose="02010609060101010101" charset="-122"/>
                <a:cs typeface="楷体" panose="02010609060101010101" charset="-122"/>
              </a:rPr>
              <a:t>2022  </a:t>
            </a:r>
            <a:r>
              <a:rPr lang="zh-CN" altLang="en-US" sz="3200">
                <a:solidFill>
                  <a:srgbClr val="FF0000"/>
                </a:solidFill>
                <a:latin typeface="楷体" panose="02010609060101010101" charset="-122"/>
                <a:ea typeface="楷体" panose="02010609060101010101" charset="-122"/>
                <a:cs typeface="楷体" panose="02010609060101010101" charset="-122"/>
                <a:sym typeface="+mn-ea"/>
              </a:rPr>
              <a:t>文学类简答题</a:t>
            </a:r>
            <a:endParaRPr lang="zh-CN" altLang="en-US" sz="3200">
              <a:solidFill>
                <a:srgbClr val="FF0000"/>
              </a:solidFill>
              <a:latin typeface="楷体" panose="02010609060101010101" charset="-122"/>
              <a:ea typeface="楷体" panose="02010609060101010101" charset="-122"/>
              <a:cs typeface="楷体" panose="02010609060101010101" charset="-122"/>
            </a:endParaRPr>
          </a:p>
          <a:p>
            <a:r>
              <a:rPr lang="zh-CN" altLang="en-US" sz="3200">
                <a:latin typeface="楷体" panose="02010609060101010101" charset="-122"/>
                <a:ea typeface="楷体" panose="02010609060101010101" charset="-122"/>
                <a:cs typeface="楷体" panose="02010609060101010101" charset="-122"/>
              </a:rPr>
              <a:t>8. 舟行江上，子胥的思绪随着他在江上的所见所感而逐步生发展开。请结合文中相关部分简要分析。</a:t>
            </a:r>
            <a:r>
              <a:rPr lang="zh-CN" altLang="en-US" sz="3200">
                <a:solidFill>
                  <a:srgbClr val="FF0000"/>
                </a:solidFill>
                <a:latin typeface="楷体" panose="02010609060101010101" charset="-122"/>
                <a:ea typeface="楷体" panose="02010609060101010101" charset="-122"/>
                <a:cs typeface="楷体" panose="02010609060101010101" charset="-122"/>
                <a:sym typeface="+mn-ea"/>
              </a:rPr>
              <a:t>（6分）</a:t>
            </a:r>
            <a:endParaRPr lang="zh-CN" altLang="en-US" sz="3200">
              <a:solidFill>
                <a:srgbClr val="FF0000"/>
              </a:solidFill>
              <a:latin typeface="楷体" panose="02010609060101010101" charset="-122"/>
              <a:ea typeface="楷体" panose="02010609060101010101" charset="-122"/>
              <a:cs typeface="楷体" panose="02010609060101010101" charset="-122"/>
            </a:endParaRPr>
          </a:p>
          <a:p>
            <a:r>
              <a:rPr lang="en-US" altLang="zh-CN" sz="3200">
                <a:solidFill>
                  <a:schemeClr val="tx1"/>
                </a:solidFill>
                <a:latin typeface="楷体" panose="02010609060101010101" charset="-122"/>
                <a:ea typeface="楷体" panose="02010609060101010101" charset="-122"/>
                <a:cs typeface="楷体" panose="02010609060101010101" charset="-122"/>
                <a:sym typeface="+mn-ea"/>
              </a:rPr>
              <a:t>9.</a:t>
            </a:r>
            <a:r>
              <a:rPr lang="zh-CN" altLang="en-US" sz="3200">
                <a:solidFill>
                  <a:schemeClr val="tx1"/>
                </a:solidFill>
                <a:latin typeface="楷体" panose="02010609060101010101" charset="-122"/>
                <a:ea typeface="楷体" panose="02010609060101010101" charset="-122"/>
                <a:cs typeface="楷体" panose="02010609060101010101" charset="-122"/>
                <a:sym typeface="+mn-ea"/>
              </a:rPr>
              <a:t>渔夫拒剑是一段广为流传历史故事，渔夫是一位义士，明知伍子胥身份而冒死救他渡江，拒剑之后，更为了消除伍子胥的疑虑而自尽。本文将渔夫改写为一个普通渔人，这一改写带来了怎样的文学效果？谈谈你的理解。</a:t>
            </a:r>
            <a:r>
              <a:rPr lang="zh-CN" altLang="en-US" sz="2800">
                <a:solidFill>
                  <a:schemeClr val="tx1"/>
                </a:solidFill>
                <a:latin typeface="楷体" panose="02010609060101010101" charset="-122"/>
                <a:ea typeface="楷体" panose="02010609060101010101" charset="-122"/>
                <a:cs typeface="楷体" panose="02010609060101010101" charset="-122"/>
              </a:rPr>
              <a:t> </a:t>
            </a:r>
            <a:r>
              <a:rPr lang="zh-CN" altLang="en-US" sz="2800">
                <a:latin typeface="楷体" panose="02010609060101010101" charset="-122"/>
                <a:ea typeface="楷体" panose="02010609060101010101" charset="-122"/>
                <a:cs typeface="楷体" panose="02010609060101010101" charset="-122"/>
                <a:sym typeface="+mn-ea"/>
              </a:rPr>
              <a:t>（6分）</a:t>
            </a:r>
            <a:endParaRPr lang="zh-CN" altLang="en-US" sz="2800">
              <a:latin typeface="楷体" panose="02010609060101010101" charset="-122"/>
              <a:ea typeface="楷体" panose="02010609060101010101" charset="-122"/>
              <a:cs typeface="楷体" panose="02010609060101010101" charset="-122"/>
            </a:endParaRPr>
          </a:p>
          <a:p>
            <a:r>
              <a:rPr lang="zh-CN" altLang="en-US" sz="2800">
                <a:solidFill>
                  <a:schemeClr val="tx1"/>
                </a:solidFill>
                <a:latin typeface="楷体" panose="02010609060101010101" charset="-122"/>
                <a:ea typeface="楷体" panose="02010609060101010101" charset="-122"/>
                <a:cs typeface="楷体" panose="02010609060101010101" charset="-122"/>
              </a:rPr>
              <a:t> </a:t>
            </a:r>
            <a:endParaRPr lang="zh-CN" altLang="en-US" sz="2800">
              <a:solidFill>
                <a:schemeClr val="tx1"/>
              </a:solidFill>
              <a:latin typeface="楷体" panose="02010609060101010101" charset="-122"/>
              <a:ea typeface="楷体" panose="02010609060101010101" charset="-122"/>
              <a:cs typeface="楷体" panose="02010609060101010101" charset="-122"/>
            </a:endParaRPr>
          </a:p>
          <a:p>
            <a:endParaRPr lang="zh-CN" altLang="en-US" sz="2800">
              <a:solidFill>
                <a:schemeClr val="tx1"/>
              </a:solidFill>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255593" y="823627"/>
            <a:ext cx="9976514" cy="4892675"/>
          </a:xfrm>
          <a:prstGeom prst="rect">
            <a:avLst/>
          </a:prstGeom>
        </p:spPr>
        <p:txBody>
          <a:bodyPr wrap="square">
            <a:spAutoFit/>
          </a:bodyPr>
          <a:lstStyle/>
          <a:p>
            <a:r>
              <a:rPr lang="zh-CN" altLang="en-US" sz="2400" dirty="0">
                <a:sym typeface="+mn-ea"/>
              </a:rPr>
              <a:t>文言文考点变化分析</a:t>
            </a:r>
            <a:endParaRPr lang="zh-CN" altLang="en-US" sz="2400" dirty="0"/>
          </a:p>
          <a:p>
            <a:endParaRPr lang="zh-CN" altLang="en-US" sz="2400" dirty="0"/>
          </a:p>
          <a:p>
            <a:r>
              <a:rPr lang="en-US" altLang="zh-CN" sz="2400" dirty="0">
                <a:sym typeface="+mn-ea"/>
              </a:rPr>
              <a:t>1.</a:t>
            </a:r>
            <a:r>
              <a:rPr lang="zh-CN" altLang="en-US" sz="2400" dirty="0">
                <a:sym typeface="+mn-ea"/>
              </a:rPr>
              <a:t>选材变化：</a:t>
            </a:r>
            <a:r>
              <a:rPr lang="en-US" altLang="zh-CN" sz="2400" dirty="0">
                <a:sym typeface="+mn-ea"/>
              </a:rPr>
              <a:t>2020——</a:t>
            </a:r>
            <a:r>
              <a:rPr lang="zh-CN" altLang="en-US" sz="2400" dirty="0">
                <a:sym typeface="+mn-ea"/>
              </a:rPr>
              <a:t>《明史</a:t>
            </a:r>
            <a:r>
              <a:rPr lang="zh-CN" altLang="en-US" sz="2400" dirty="0">
                <a:latin typeface="楷体" panose="02010609060101010101" charset="-122"/>
                <a:ea typeface="楷体" panose="02010609060101010101" charset="-122"/>
                <a:sym typeface="+mn-ea"/>
              </a:rPr>
              <a:t>·</a:t>
            </a:r>
            <a:r>
              <a:rPr lang="zh-CN" altLang="en-US" sz="2400" dirty="0">
                <a:sym typeface="+mn-ea"/>
              </a:rPr>
              <a:t>左光斗传》</a:t>
            </a:r>
            <a:endParaRPr lang="en-US" altLang="zh-CN" sz="2400" dirty="0">
              <a:sym typeface="+mn-ea"/>
            </a:endParaRPr>
          </a:p>
          <a:p>
            <a:r>
              <a:rPr lang="en-US" altLang="zh-CN" sz="2400" dirty="0">
                <a:sym typeface="+mn-ea"/>
              </a:rPr>
              <a:t>                     2021——</a:t>
            </a:r>
            <a:r>
              <a:rPr lang="zh-CN" altLang="en-US" sz="2400" dirty="0">
                <a:sym typeface="+mn-ea"/>
              </a:rPr>
              <a:t>《通鉴纪事本末》</a:t>
            </a:r>
            <a:endParaRPr lang="en-US" altLang="zh-CN" sz="2400" dirty="0">
              <a:sym typeface="+mn-ea"/>
            </a:endParaRPr>
          </a:p>
          <a:p>
            <a:r>
              <a:rPr lang="en-US" altLang="zh-CN" sz="2400" dirty="0">
                <a:sym typeface="+mn-ea"/>
              </a:rPr>
              <a:t>                     2022——</a:t>
            </a:r>
            <a:r>
              <a:rPr lang="zh-CN" altLang="en-US" sz="2400" dirty="0">
                <a:sym typeface="+mn-ea"/>
              </a:rPr>
              <a:t>《战国策》</a:t>
            </a:r>
            <a:endParaRPr lang="zh-CN" altLang="en-US" sz="2400" dirty="0">
              <a:sym typeface="+mn-ea"/>
            </a:endParaRPr>
          </a:p>
          <a:p>
            <a:r>
              <a:rPr lang="zh-CN" altLang="en-US" sz="2400" dirty="0">
                <a:sym typeface="+mn-ea"/>
              </a:rPr>
              <a:t>难度：更为贴近学生，符合阅读浅易文言文要求；</a:t>
            </a:r>
            <a:endParaRPr lang="zh-CN" altLang="en-US" sz="2400" dirty="0">
              <a:sym typeface="+mn-ea"/>
            </a:endParaRPr>
          </a:p>
          <a:p>
            <a:r>
              <a:rPr lang="zh-CN" altLang="en-US" sz="2400" dirty="0">
                <a:sym typeface="+mn-ea"/>
              </a:rPr>
              <a:t>内容：突破了人物传记、纪事本末体的形式，基于叙事主线，展示不同人物事件及智谋的博弈，展示家国情怀，重视学生的价值培养。</a:t>
            </a:r>
            <a:endParaRPr lang="zh-CN" altLang="en-US" sz="2400" dirty="0"/>
          </a:p>
          <a:p>
            <a:endParaRPr lang="en-US" altLang="zh-CN" sz="2400" dirty="0">
              <a:sym typeface="+mn-ea"/>
            </a:endParaRPr>
          </a:p>
          <a:p>
            <a:r>
              <a:rPr lang="en-US" altLang="zh-CN" sz="2400" dirty="0">
                <a:sym typeface="+mn-ea"/>
              </a:rPr>
              <a:t>2.</a:t>
            </a:r>
            <a:r>
              <a:rPr lang="zh-CN" altLang="en-US" sz="2400" dirty="0">
                <a:sym typeface="+mn-ea"/>
              </a:rPr>
              <a:t>考查方向变化： 冷门、偏僻文化常识</a:t>
            </a:r>
            <a:r>
              <a:rPr lang="en-US" altLang="zh-CN" sz="2400" dirty="0">
                <a:sym typeface="+mn-ea"/>
              </a:rPr>
              <a:t>——</a:t>
            </a:r>
            <a:r>
              <a:rPr lang="zh-CN" altLang="en-US" sz="2400" dirty="0">
                <a:sym typeface="+mn-ea"/>
              </a:rPr>
              <a:t> 常见文学文化常识（</a:t>
            </a:r>
            <a:r>
              <a:rPr lang="en-US" altLang="zh-CN" sz="2400" dirty="0">
                <a:sym typeface="+mn-ea"/>
              </a:rPr>
              <a:t>11</a:t>
            </a:r>
            <a:r>
              <a:rPr lang="zh-CN" altLang="en-US" sz="2400" dirty="0">
                <a:sym typeface="+mn-ea"/>
              </a:rPr>
              <a:t>题） ；</a:t>
            </a:r>
            <a:endParaRPr lang="zh-CN" altLang="en-US" sz="2400" dirty="0">
              <a:sym typeface="+mn-ea"/>
            </a:endParaRPr>
          </a:p>
          <a:p>
            <a:r>
              <a:rPr lang="zh-CN" altLang="en-US" sz="2400" dirty="0">
                <a:sym typeface="+mn-ea"/>
              </a:rPr>
              <a:t>                              概括、归纳题</a:t>
            </a:r>
            <a:r>
              <a:rPr lang="en-US" altLang="zh-CN" sz="2400" dirty="0">
                <a:sym typeface="+mn-ea"/>
              </a:rPr>
              <a:t>——</a:t>
            </a:r>
            <a:r>
              <a:rPr lang="zh-CN" altLang="en-US" sz="2400" dirty="0">
                <a:sym typeface="+mn-ea"/>
              </a:rPr>
              <a:t>分析、比较题（</a:t>
            </a:r>
            <a:r>
              <a:rPr lang="en-US" altLang="zh-CN" sz="2400" dirty="0">
                <a:sym typeface="+mn-ea"/>
              </a:rPr>
              <a:t>14</a:t>
            </a:r>
            <a:r>
              <a:rPr lang="zh-CN" altLang="en-US" sz="2400" dirty="0">
                <a:sym typeface="+mn-ea"/>
              </a:rPr>
              <a:t>题）；  </a:t>
            </a:r>
            <a:endParaRPr lang="zh-CN" altLang="en-US" sz="2400" dirty="0">
              <a:sym typeface="+mn-ea"/>
            </a:endParaRPr>
          </a:p>
          <a:p>
            <a:endParaRPr lang="en-US" altLang="zh-CN" sz="2400" dirty="0">
              <a:sym typeface="+mn-ea"/>
            </a:endParaRPr>
          </a:p>
          <a:p>
            <a:r>
              <a:rPr lang="en-US" altLang="zh-CN" sz="2400" dirty="0">
                <a:sym typeface="+mn-ea"/>
              </a:rPr>
              <a:t>3.</a:t>
            </a:r>
            <a:r>
              <a:rPr lang="zh-CN" altLang="en-US" sz="2400" dirty="0">
                <a:sym typeface="+mn-ea"/>
              </a:rPr>
              <a:t>考查能力变化：基础知识积累与运用的能力，思辨理解能力。</a:t>
            </a:r>
            <a:endParaRPr lang="zh-CN" altLang="en-US" sz="2400" dirty="0">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89380" y="730115"/>
            <a:ext cx="10413240" cy="4523105"/>
          </a:xfrm>
          <a:prstGeom prst="rect">
            <a:avLst/>
          </a:prstGeom>
        </p:spPr>
        <p:txBody>
          <a:bodyPr wrap="square">
            <a:spAutoFit/>
          </a:bodyPr>
          <a:lstStyle/>
          <a:p>
            <a:r>
              <a:rPr lang="zh-CN" altLang="en-US" sz="2400" dirty="0">
                <a:sym typeface="+mn-ea"/>
              </a:rPr>
              <a:t>诗词</a:t>
            </a:r>
            <a:r>
              <a:rPr lang="zh-CN" altLang="en-US" sz="2400" dirty="0">
                <a:sym typeface="+mn-ea"/>
              </a:rPr>
              <a:t>鉴赏考点变化分析</a:t>
            </a:r>
            <a:endParaRPr lang="zh-CN" altLang="en-US" sz="2400" dirty="0"/>
          </a:p>
          <a:p>
            <a:endParaRPr lang="zh-CN" altLang="en-US" sz="2400" dirty="0"/>
          </a:p>
          <a:p>
            <a:r>
              <a:rPr lang="en-US" altLang="zh-CN" sz="2400" dirty="0">
                <a:sym typeface="+mn-ea"/>
              </a:rPr>
              <a:t>1.</a:t>
            </a:r>
            <a:r>
              <a:rPr lang="zh-CN" altLang="en-US" sz="2400" dirty="0">
                <a:sym typeface="+mn-ea"/>
              </a:rPr>
              <a:t>内容一致，设题变化：      </a:t>
            </a:r>
            <a:endParaRPr lang="zh-CN" altLang="en-US" sz="2400" dirty="0">
              <a:sym typeface="+mn-ea"/>
            </a:endParaRPr>
          </a:p>
          <a:p>
            <a:r>
              <a:rPr lang="en-US" altLang="zh-CN" sz="2400" dirty="0">
                <a:sym typeface="+mn-ea"/>
              </a:rPr>
              <a:t>2020——</a:t>
            </a:r>
            <a:r>
              <a:rPr lang="zh-CN" altLang="en-US" sz="2400" dirty="0">
                <a:sym typeface="+mn-ea"/>
              </a:rPr>
              <a:t>《</a:t>
            </a:r>
            <a:r>
              <a:rPr lang="zh-CN" altLang="en-US" sz="2400" spc="120" dirty="0">
                <a:latin typeface="Arial" panose="020B0604020202020204" pitchFamily="34" charset="0"/>
                <a:ea typeface="Rage Italic" panose="03070502040507070304" pitchFamily="66" charset="0"/>
                <a:sym typeface="+mn-ea"/>
              </a:rPr>
              <a:t>赠别郑炼赴襄阳</a:t>
            </a:r>
            <a:r>
              <a:rPr lang="zh-CN" altLang="en-US" sz="2400" dirty="0">
                <a:sym typeface="+mn-ea"/>
              </a:rPr>
              <a:t>》表达离情的作用</a:t>
            </a:r>
            <a:r>
              <a:rPr lang="en-US" altLang="zh-CN" sz="2400" dirty="0">
                <a:sym typeface="+mn-ea"/>
              </a:rPr>
              <a:t>                                          </a:t>
            </a:r>
            <a:endParaRPr lang="en-US" altLang="zh-CN" sz="2400" dirty="0">
              <a:sym typeface="+mn-ea"/>
            </a:endParaRPr>
          </a:p>
          <a:p>
            <a:r>
              <a:rPr lang="en-US" altLang="zh-CN" sz="2400" dirty="0">
                <a:sym typeface="+mn-ea"/>
              </a:rPr>
              <a:t>2021——</a:t>
            </a:r>
            <a:r>
              <a:rPr lang="zh-CN" altLang="en-US" sz="2400" dirty="0">
                <a:sym typeface="+mn-ea"/>
              </a:rPr>
              <a:t>《</a:t>
            </a:r>
            <a:r>
              <a:rPr lang="zh-CN" altLang="en-US" sz="2400" spc="120" dirty="0">
                <a:latin typeface="Arial" panose="020B0604020202020204" pitchFamily="34" charset="0"/>
                <a:ea typeface="宋体" panose="02010600030101010101" pitchFamily="2" charset="-122"/>
                <a:cs typeface="Brush Script MT" panose="03060802040406070304" pitchFamily="66" charset="0"/>
                <a:sym typeface="+mn-ea"/>
              </a:rPr>
              <a:t>寄江州白司马</a:t>
            </a:r>
            <a:r>
              <a:rPr lang="zh-CN" altLang="en-US" sz="2400" dirty="0">
                <a:sym typeface="+mn-ea"/>
              </a:rPr>
              <a:t>》如何理解委婉劝诫的观点</a:t>
            </a:r>
            <a:r>
              <a:rPr lang="en-US" altLang="zh-CN" sz="2400" dirty="0">
                <a:sym typeface="+mn-ea"/>
              </a:rPr>
              <a:t>                                         </a:t>
            </a:r>
            <a:endParaRPr lang="en-US" altLang="zh-CN" sz="2400" dirty="0">
              <a:sym typeface="+mn-ea"/>
            </a:endParaRPr>
          </a:p>
          <a:p>
            <a:r>
              <a:rPr lang="en-US" altLang="zh-CN" sz="2400" dirty="0">
                <a:sym typeface="+mn-ea"/>
              </a:rPr>
              <a:t> 2022——</a:t>
            </a:r>
            <a:r>
              <a:rPr lang="zh-CN" altLang="en-US" sz="2400" dirty="0">
                <a:sym typeface="+mn-ea"/>
              </a:rPr>
              <a:t>《</a:t>
            </a:r>
            <a:r>
              <a:rPr lang="zh-CN" altLang="en-US" sz="2400" spc="120" dirty="0">
                <a:latin typeface="Arial" panose="020B0604020202020204" pitchFamily="34" charset="0"/>
                <a:ea typeface="Rage Italic" panose="03070502040507070304" pitchFamily="66" charset="0"/>
                <a:sym typeface="+mn-ea"/>
              </a:rPr>
              <a:t>人日南山约应提刑愁之懋之</a:t>
            </a:r>
            <a:r>
              <a:rPr lang="zh-CN" altLang="en-US" sz="2400" dirty="0">
                <a:sym typeface="+mn-ea"/>
              </a:rPr>
              <a:t>》哪些做人的道理</a:t>
            </a:r>
            <a:endParaRPr lang="zh-CN" altLang="en-US" sz="2400" dirty="0"/>
          </a:p>
          <a:p>
            <a:r>
              <a:rPr lang="zh-CN" altLang="en-US" sz="2400" dirty="0">
                <a:solidFill>
                  <a:srgbClr val="FF0000"/>
                </a:solidFill>
                <a:ea typeface="等线" panose="02010600030101010101" charset="-122"/>
                <a:sym typeface="+mn-ea"/>
              </a:rPr>
              <a:t>词人在下阕发表议论，指出如果懂得做人的道理，每天都是人日。词中谈到哪些做人的道理？请结合内容简要分析。（</a:t>
            </a:r>
            <a:r>
              <a:rPr lang="en-US" altLang="zh-CN" sz="2400" dirty="0">
                <a:solidFill>
                  <a:srgbClr val="FF0000"/>
                </a:solidFill>
                <a:ea typeface="等线" panose="02010600030101010101" charset="-122"/>
                <a:sym typeface="+mn-ea"/>
              </a:rPr>
              <a:t>6</a:t>
            </a:r>
            <a:r>
              <a:rPr lang="zh-CN" altLang="en-US" sz="2400" dirty="0">
                <a:solidFill>
                  <a:srgbClr val="FF0000"/>
                </a:solidFill>
                <a:ea typeface="等线" panose="02010600030101010101" charset="-122"/>
                <a:sym typeface="+mn-ea"/>
              </a:rPr>
              <a:t>分）</a:t>
            </a:r>
            <a:endParaRPr lang="zh-CN" altLang="en-US" sz="2400" dirty="0">
              <a:solidFill>
                <a:srgbClr val="FF0000"/>
              </a:solidFill>
              <a:ea typeface="等线" panose="02010600030101010101" charset="-122"/>
            </a:endParaRPr>
          </a:p>
          <a:p>
            <a:endParaRPr lang="zh-CN" altLang="en-US" sz="2400" dirty="0">
              <a:sym typeface="+mn-ea"/>
            </a:endParaRPr>
          </a:p>
          <a:p>
            <a:r>
              <a:rPr lang="en-US" altLang="zh-CN" sz="2400" dirty="0">
                <a:sym typeface="+mn-ea"/>
              </a:rPr>
              <a:t>2.</a:t>
            </a:r>
            <a:r>
              <a:rPr lang="zh-CN" altLang="en-US" sz="2400" dirty="0">
                <a:sym typeface="+mn-ea"/>
              </a:rPr>
              <a:t>考查方向变化：方法技巧</a:t>
            </a:r>
            <a:r>
              <a:rPr lang="en-US" altLang="zh-CN" sz="2400" dirty="0">
                <a:sym typeface="+mn-ea"/>
              </a:rPr>
              <a:t>——</a:t>
            </a:r>
            <a:r>
              <a:rPr lang="zh-CN" altLang="en-US" sz="2400" dirty="0">
                <a:sym typeface="+mn-ea"/>
              </a:rPr>
              <a:t>诗意理解</a:t>
            </a:r>
            <a:endParaRPr lang="zh-CN" altLang="en-US" sz="2400" dirty="0">
              <a:sym typeface="+mn-ea"/>
            </a:endParaRPr>
          </a:p>
          <a:p>
            <a:endParaRPr lang="en-US" altLang="zh-CN" sz="2400" dirty="0">
              <a:sym typeface="+mn-ea"/>
            </a:endParaRPr>
          </a:p>
          <a:p>
            <a:r>
              <a:rPr lang="en-US" altLang="zh-CN" sz="2400" dirty="0">
                <a:sym typeface="+mn-ea"/>
              </a:rPr>
              <a:t>3.</a:t>
            </a:r>
            <a:r>
              <a:rPr lang="zh-CN" altLang="en-US" sz="2400" dirty="0">
                <a:sym typeface="+mn-ea"/>
              </a:rPr>
              <a:t>考查能力变化：对诗歌的综合理解和赏析能力，反套路化特点。</a:t>
            </a:r>
            <a:endParaRPr lang="zh-CN" altLang="en-US" sz="2400" dirty="0">
              <a:sym typeface="+mn-ea"/>
            </a:endParaRPr>
          </a:p>
        </p:txBody>
      </p:sp>
    </p:spTree>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081_1*a*1"/>
  <p:tag name="KSO_WM_TEMPLATE_CATEGORY" val="custom"/>
  <p:tag name="KSO_WM_TEMPLATE_INDEX" val="20205081"/>
  <p:tag name="KSO_WM_UNIT_LAYERLEVEL" val="1"/>
  <p:tag name="KSO_WM_TAG_VERSION" val="1.0"/>
  <p:tag name="KSO_WM_BEAUTIFY_FLAG" val="#wm#"/>
</p:tagLst>
</file>

<file path=ppt/tags/tag64.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65.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66.xml><?xml version="1.0" encoding="utf-8"?>
<p:tagLst xmlns:p="http://schemas.openxmlformats.org/presentationml/2006/main">
  <p:tag name="KSO_WM_BEAUTIFY_FLAG" val="#wm#"/>
  <p:tag name="KSO_WM_TEMPLATE_CATEGORY" val="custom"/>
  <p:tag name="KSO_WM_TEMPLATE_INDEX" val="20205081"/>
</p:tagLst>
</file>

<file path=ppt/tags/tag67.xml><?xml version="1.0" encoding="utf-8"?>
<p:tagLst xmlns:p="http://schemas.openxmlformats.org/presentationml/2006/main">
  <p:tag name="KSO_WM_BEAUTIFY_FLAG" val="#wm#"/>
  <p:tag name="KSO_WM_TEMPLATE_CATEGORY" val="custom"/>
  <p:tag name="KSO_WM_TEMPLATE_INDEX" val="20205081"/>
</p:tagLst>
</file>

<file path=ppt/tags/tag68.xml><?xml version="1.0" encoding="utf-8"?>
<p:tagLst xmlns:p="http://schemas.openxmlformats.org/presentationml/2006/main">
  <p:tag name="KSO_WM_BEAUTIFY_FLAG" val="#wm#"/>
  <p:tag name="KSO_WM_TEMPLATE_CATEGORY" val="custom"/>
  <p:tag name="KSO_WM_TEMPLATE_INDEX" val="20205081"/>
</p:tagLst>
</file>

<file path=ppt/tags/tag69.xml><?xml version="1.0" encoding="utf-8"?>
<p:tagLst xmlns:p="http://schemas.openxmlformats.org/presentationml/2006/main">
  <p:tag name="KSO_WM_BEAUTIFY_FLAG" val="#wm#"/>
  <p:tag name="KSO_WM_TEMPLATE_CATEGORY" val="custom"/>
  <p:tag name="KSO_WM_TEMPLATE_INDEX" val="2020508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205081"/>
</p:tagLst>
</file>

<file path=ppt/tags/tag71.xml><?xml version="1.0" encoding="utf-8"?>
<p:tagLst xmlns:p="http://schemas.openxmlformats.org/presentationml/2006/main">
  <p:tag name="KSO_WM_BEAUTIFY_FLAG" val="#wm#"/>
  <p:tag name="KSO_WM_TEMPLATE_CATEGORY" val="custom"/>
  <p:tag name="KSO_WM_TEMPLATE_INDEX" val="20205081"/>
</p:tagLst>
</file>

<file path=ppt/tags/tag72.xml><?xml version="1.0" encoding="utf-8"?>
<p:tagLst xmlns:p="http://schemas.openxmlformats.org/presentationml/2006/main">
  <p:tag name="KSO_WM_BEAUTIFY_FLAG" val="#wm#"/>
  <p:tag name="KSO_WM_TEMPLATE_CATEGORY" val="custom"/>
  <p:tag name="KSO_WM_TEMPLATE_INDEX" val="20205081"/>
</p:tagLst>
</file>

<file path=ppt/tags/tag73.xml><?xml version="1.0" encoding="utf-8"?>
<p:tagLst xmlns:p="http://schemas.openxmlformats.org/presentationml/2006/main">
  <p:tag name="KSO_WM_BEAUTIFY_FLAG" val="#wm#"/>
  <p:tag name="KSO_WM_TEMPLATE_CATEGORY" val="custom"/>
  <p:tag name="KSO_WM_TEMPLATE_INDEX" val="20205081"/>
</p:tagLst>
</file>

<file path=ppt/tags/tag74.xml><?xml version="1.0" encoding="utf-8"?>
<p:tagLst xmlns:p="http://schemas.openxmlformats.org/presentationml/2006/main">
  <p:tag name="KSO_WM_BEAUTIFY_FLAG" val="#wm#"/>
  <p:tag name="KSO_WM_TEMPLATE_CATEGORY" val="custom"/>
  <p:tag name="KSO_WM_TEMPLATE_INDEX" val="20205081"/>
</p:tagLst>
</file>

<file path=ppt/tags/tag75.xml><?xml version="1.0" encoding="utf-8"?>
<p:tagLst xmlns:p="http://schemas.openxmlformats.org/presentationml/2006/main">
  <p:tag name="KSO_WM_BEAUTIFY_FLAG" val="#wm#"/>
  <p:tag name="KSO_WM_TEMPLATE_CATEGORY" val="custom"/>
  <p:tag name="KSO_WM_TEMPLATE_INDEX" val="20205081"/>
</p:tagLst>
</file>

<file path=ppt/tags/tag76.xml><?xml version="1.0" encoding="utf-8"?>
<p:tagLst xmlns:p="http://schemas.openxmlformats.org/presentationml/2006/main">
  <p:tag name="KSO_WM_BEAUTIFY_FLAG" val="#wm#"/>
  <p:tag name="KSO_WM_TEMPLATE_CATEGORY" val="custom"/>
  <p:tag name="KSO_WM_TEMPLATE_INDEX" val="20205081"/>
</p:tagLst>
</file>

<file path=ppt/tags/tag77.xml><?xml version="1.0" encoding="utf-8"?>
<p:tagLst xmlns:p="http://schemas.openxmlformats.org/presentationml/2006/main">
  <p:tag name="KSO_WM_BEAUTIFY_FLAG" val="#wm#"/>
  <p:tag name="KSO_WM_TEMPLATE_CATEGORY" val="custom"/>
  <p:tag name="KSO_WM_TEMPLATE_INDEX" val="20205081"/>
</p:tagLst>
</file>

<file path=ppt/tags/tag78.xml><?xml version="1.0" encoding="utf-8"?>
<p:tagLst xmlns:p="http://schemas.openxmlformats.org/presentationml/2006/main">
  <p:tag name="KSO_WM_BEAUTIFY_FLAG" val="#wm#"/>
  <p:tag name="KSO_WM_TEMPLATE_CATEGORY" val="custom"/>
  <p:tag name="KSO_WM_TEMPLATE_INDEX" val="20205081"/>
</p:tagLst>
</file>

<file path=ppt/tags/tag79.xml><?xml version="1.0" encoding="utf-8"?>
<p:tagLst xmlns:p="http://schemas.openxmlformats.org/presentationml/2006/main">
  <p:tag name="KSO_WPP_MARK_KEY" val="a070bc9c-1d07-4456-953f-bc76146d2245"/>
  <p:tag name="COMMONDATA" val="eyJoZGlkIjoiMWI3NGJkNjNhMjkwZGU3ZmU0YTQ0NTFjZDhiYmNiODEifQ=="/>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5645</Words>
  <Application>WPS 演示</Application>
  <PresentationFormat>宽屏</PresentationFormat>
  <Paragraphs>159</Paragraphs>
  <Slides>24</Slides>
  <Notes>4</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24</vt:i4>
      </vt:variant>
    </vt:vector>
  </HeadingPairs>
  <TitlesOfParts>
    <vt:vector size="36" baseType="lpstr">
      <vt:lpstr>Arial</vt:lpstr>
      <vt:lpstr>宋体</vt:lpstr>
      <vt:lpstr>Wingdings</vt:lpstr>
      <vt:lpstr>微软雅黑</vt:lpstr>
      <vt:lpstr>Wingdings</vt:lpstr>
      <vt:lpstr>楷体</vt:lpstr>
      <vt:lpstr>Arial Unicode MS</vt:lpstr>
      <vt:lpstr>Calibri</vt:lpstr>
      <vt:lpstr>Rage Italic</vt:lpstr>
      <vt:lpstr>Brush Script MT</vt:lpstr>
      <vt:lpstr>等线</vt:lpstr>
      <vt:lpstr>Office 主题​​</vt:lpstr>
      <vt:lpstr>空白演示</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Administrator</dc:creator>
  <cp:lastModifiedBy>limin</cp:lastModifiedBy>
  <cp:revision>155</cp:revision>
  <dcterms:created xsi:type="dcterms:W3CDTF">2019-06-19T02:08:00Z</dcterms:created>
  <dcterms:modified xsi:type="dcterms:W3CDTF">2022-10-27T04:54:17Z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2052-11.1.0.12598</vt:lpwstr>
  </property>
  <property fmtid="{D5CDD505-2E9C-101B-9397-08002B2CF9AE}" pid="3" name="ICV">
    <vt:lpwstr>8D3DD868CAD4482493E0865EEAE1CAE3</vt:lpwstr>
  </property>
</Properties>
</file>