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60" r:id="rId4"/>
    <p:sldId id="261" r:id="rId5"/>
    <p:sldId id="262" r:id="rId6"/>
    <p:sldId id="274" r:id="rId7"/>
    <p:sldId id="272" r:id="rId8"/>
    <p:sldId id="275" r:id="rId9"/>
    <p:sldId id="289" r:id="rId10"/>
    <p:sldId id="276" r:id="rId11"/>
    <p:sldId id="277" r:id="rId12"/>
    <p:sldId id="290" r:id="rId13"/>
    <p:sldId id="278" r:id="rId14"/>
    <p:sldId id="279" r:id="rId15"/>
    <p:sldId id="291" r:id="rId16"/>
    <p:sldId id="280" r:id="rId17"/>
    <p:sldId id="293" r:id="rId18"/>
    <p:sldId id="281" r:id="rId19"/>
    <p:sldId id="282" r:id="rId20"/>
    <p:sldId id="294" r:id="rId21"/>
    <p:sldId id="283" r:id="rId22"/>
    <p:sldId id="320" r:id="rId23"/>
    <p:sldId id="295" r:id="rId24"/>
    <p:sldId id="284" r:id="rId25"/>
    <p:sldId id="296" r:id="rId26"/>
    <p:sldId id="285" r:id="rId27"/>
    <p:sldId id="286" r:id="rId28"/>
    <p:sldId id="297" r:id="rId29"/>
    <p:sldId id="266" r:id="rId30"/>
    <p:sldId id="263" r:id="rId31"/>
    <p:sldId id="264" r:id="rId32"/>
    <p:sldId id="267" r:id="rId33"/>
    <p:sldId id="298" r:id="rId34"/>
    <p:sldId id="299" r:id="rId35"/>
    <p:sldId id="304" r:id="rId36"/>
    <p:sldId id="301" r:id="rId37"/>
    <p:sldId id="302" r:id="rId38"/>
    <p:sldId id="303" r:id="rId39"/>
  </p:sldIdLst>
  <p:sldSz cx="12192000" cy="6858000"/>
  <p:notesSz cx="6858000" cy="9144000"/>
  <p:custDataLst>
    <p:tags r:id="rId4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5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3" Type="http://schemas.openxmlformats.org/officeDocument/2006/relationships/tags" Target="tags/tag88.xml"/><Relationship Id="rId42" Type="http://schemas.openxmlformats.org/officeDocument/2006/relationships/tableStyles" Target="tableStyles.xml"/><Relationship Id="rId41" Type="http://schemas.openxmlformats.org/officeDocument/2006/relationships/viewProps" Target="viewProps.xml"/><Relationship Id="rId40" Type="http://schemas.openxmlformats.org/officeDocument/2006/relationships/presProps" Target="presProps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" Type="http://schemas.openxmlformats.org/officeDocument/2006/relationships/tags" Target="../tags/tag8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7.xml"/><Relationship Id="rId1" Type="http://schemas.openxmlformats.org/officeDocument/2006/relationships/tags" Target="../tags/tag8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5" name="标题 1"/>
          <p:cNvSpPr>
            <a:spLocks noGrp="1"/>
          </p:cNvSpPr>
          <p:nvPr>
            <p:ph type="ctrTitle"/>
          </p:nvPr>
        </p:nvSpPr>
        <p:spPr>
          <a:xfrm>
            <a:off x="1501775" y="1395095"/>
            <a:ext cx="9709150" cy="2256790"/>
          </a:xfrm>
        </p:spPr>
        <p:txBody>
          <a:bodyPr vert="horz" wrap="square" lIns="91440" tIns="45720" rIns="91440" bIns="45720" anchor="b" anchorCtr="0">
            <a:noAutofit/>
          </a:bodyPr>
          <a:p>
            <a:pPr eaLnBrk="1" hangingPunct="1">
              <a:buClrTx/>
              <a:buSzTx/>
              <a:buFontTx/>
            </a:pPr>
            <a:r>
              <a:rPr lang="zh-CN" altLang="en-US" sz="6600" b="1" spc="200" dirty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高二下学期期末考试</a:t>
            </a:r>
            <a:br>
              <a:rPr lang="zh-CN" altLang="en-US" sz="6600" b="1" spc="200" dirty="0">
                <a:solidFill>
                  <a:srgbClr val="0033CC"/>
                </a:solidFill>
                <a:latin typeface="+mn-lt"/>
                <a:ea typeface="+mn-ea"/>
                <a:cs typeface="+mn-cs"/>
              </a:rPr>
            </a:br>
            <a:r>
              <a:rPr lang="zh-CN" altLang="en-US" sz="6600" b="1" spc="200" dirty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质量分析会</a:t>
            </a:r>
            <a:endParaRPr lang="zh-CN" altLang="en-US" sz="6600" b="1" spc="200" dirty="0">
              <a:solidFill>
                <a:srgbClr val="0033CC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7346" name="副标题 2"/>
          <p:cNvSpPr>
            <a:spLocks noGrp="1"/>
          </p:cNvSpPr>
          <p:nvPr>
            <p:ph type="subTitle" idx="1"/>
          </p:nvPr>
        </p:nvSpPr>
        <p:spPr>
          <a:xfrm>
            <a:off x="3655378" y="4623118"/>
            <a:ext cx="5786437" cy="1198562"/>
          </a:xfrm>
        </p:spPr>
        <p:txBody>
          <a:bodyPr vert="horz" wrap="square" lIns="91440" tIns="45720" rIns="91440" bIns="45720" anchor="t" anchorCtr="0"/>
          <a:p>
            <a:pPr marL="63500" indent="-63500" eaLnBrk="1" hangingPunct="1">
              <a:buSzPct val="50000"/>
            </a:pPr>
            <a:r>
              <a:rPr lang="zh-CN" altLang="en-US" sz="2800" b="1" kern="1200" dirty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秦淮中学高二年级组 </a:t>
            </a:r>
            <a:endParaRPr lang="zh-CN" altLang="en-US" sz="2800" b="1" kern="1200" dirty="0">
              <a:solidFill>
                <a:srgbClr val="0033CC"/>
              </a:solidFill>
              <a:latin typeface="+mn-lt"/>
              <a:ea typeface="+mn-ea"/>
              <a:cs typeface="+mn-cs"/>
            </a:endParaRPr>
          </a:p>
          <a:p>
            <a:pPr marL="63500" indent="-63500" eaLnBrk="1" hangingPunct="1">
              <a:buSzPct val="50000"/>
            </a:pPr>
            <a:r>
              <a:rPr lang="en-US" altLang="zh-CN" sz="2800" b="1" kern="1200" dirty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2022.9.13</a:t>
            </a:r>
            <a:endParaRPr lang="en-US" altLang="zh-CN" sz="2800" b="1" kern="1200" dirty="0">
              <a:solidFill>
                <a:srgbClr val="0033CC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0" y="0"/>
          <a:ext cx="9860915" cy="6891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404"/>
                <a:gridCol w="1140842"/>
                <a:gridCol w="1163472"/>
                <a:gridCol w="1211490"/>
                <a:gridCol w="1163472"/>
                <a:gridCol w="1165127"/>
                <a:gridCol w="1378585"/>
                <a:gridCol w="1379220"/>
              </a:tblGrid>
              <a:tr h="546100"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32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  <a:sym typeface="+mn-ea"/>
                        </a:rPr>
                        <a:t>数学</a:t>
                      </a:r>
                      <a:r>
                        <a:rPr lang="zh-CN" altLang="en-US" sz="3200" b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  <a:sym typeface="+mn-ea"/>
                        </a:rPr>
                        <a:t>（历史方向）</a:t>
                      </a:r>
                      <a:endParaRPr lang="zh-CN" altLang="en-US" sz="3200" b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3200" b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  <a:sym typeface="+mn-ea"/>
                      </a:endParaRPr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673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任课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教师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期末成绩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基准成绩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均分差推进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二次均分差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738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738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秦涛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44.71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4.580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90.77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-0.015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4.595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-1.848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02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张彩转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47.59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7.456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89.94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-0.847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8.304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5.432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738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秦晓巧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37.81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-2.320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91.03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0.247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-2.568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-1.352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02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陈金华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37.62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-2.509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89.90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-0.885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-1.624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-3.635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738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陈金华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40.09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-0.047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94.73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3.947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-3.994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0.712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王成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45.31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5.178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91.73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0.943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4.235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3.383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02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秦晓巧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28.80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-11.328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87.44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-3.345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-7.983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-1.640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文科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40.13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90.79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830580" y="520700"/>
            <a:ext cx="9563735" cy="38150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3600" b="1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两个均分差、均分差推进</a:t>
            </a:r>
            <a:r>
              <a:rPr lang="zh-CN" sz="4400" b="1">
                <a:solidFill>
                  <a:schemeClr val="tx2">
                    <a:lumMod val="50000"/>
                    <a:lumOff val="50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全优</a:t>
            </a:r>
            <a:r>
              <a:rPr lang="zh-CN" sz="3600" b="1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的教师及班级：</a:t>
            </a:r>
            <a:endParaRPr lang="zh-CN" sz="3600" b="1">
              <a:solidFill>
                <a:schemeClr val="tx2">
                  <a:lumMod val="50000"/>
                  <a:lumOff val="5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黄发：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张梦颖：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3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4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蔡文银：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5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6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王成：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17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 b="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endParaRPr 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 altLang="en-US"/>
          </a:p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30580" y="3954145"/>
            <a:ext cx="10082530" cy="28301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两个均分差、均分差推进</a:t>
            </a:r>
            <a:r>
              <a:rPr lang="zh-CN" sz="4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全负</a:t>
            </a:r>
            <a:r>
              <a:rPr lang="zh-CN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的班级：</a:t>
            </a:r>
            <a:endParaRPr lang="zh-CN" sz="40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7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8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9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10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11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15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18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40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 altLang="en-US" sz="40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 altLang="en-US"/>
          </a:p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8500745" y="1332230"/>
            <a:ext cx="312356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9600">
                <a:solidFill>
                  <a:srgbClr val="FF0000"/>
                </a:solidFill>
                <a:highlight>
                  <a:srgbClr val="FFFF00"/>
                </a:highlight>
                <a:latin typeface="隶书" panose="02010509060101010101" charset="-122"/>
                <a:ea typeface="隶书" panose="02010509060101010101" charset="-122"/>
                <a:sym typeface="+mn-ea"/>
              </a:rPr>
              <a:t>数学</a:t>
            </a:r>
            <a:endParaRPr lang="en-US" altLang="en-US" sz="9600">
              <a:solidFill>
                <a:srgbClr val="FF0000"/>
              </a:solidFill>
              <a:highlight>
                <a:srgbClr val="FFFF00"/>
              </a:highlight>
              <a:latin typeface="隶书" panose="02010509060101010101" charset="-122"/>
              <a:ea typeface="隶书" panose="020105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0" y="0"/>
          <a:ext cx="101346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503"/>
                <a:gridCol w="1220637"/>
                <a:gridCol w="1220084"/>
                <a:gridCol w="1294649"/>
                <a:gridCol w="1220084"/>
                <a:gridCol w="1220637"/>
                <a:gridCol w="1319503"/>
                <a:gridCol w="1319503"/>
              </a:tblGrid>
              <a:tr h="457200"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28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</a:rPr>
                        <a:t>外语</a:t>
                      </a:r>
                      <a:r>
                        <a:rPr lang="zh-CN" altLang="en-US" sz="32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  <a:sym typeface="+mn-ea"/>
                        </a:rPr>
                        <a:t>（</a:t>
                      </a:r>
                      <a:r>
                        <a:rPr lang="zh-CN" altLang="en-US" sz="3200" b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  <a:sym typeface="+mn-ea"/>
                        </a:rPr>
                        <a:t>物理方向</a:t>
                      </a:r>
                      <a:r>
                        <a:rPr lang="zh-CN" altLang="en-US" sz="32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  <a:sym typeface="+mn-ea"/>
                        </a:rPr>
                        <a:t>）</a:t>
                      </a:r>
                      <a:endParaRPr lang="zh-CN" altLang="en-US" sz="2000" b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2000" b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任课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教师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期末成绩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基准成绩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均分差推进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二次均分差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朱琳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87.52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4.157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99.29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2.649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1.508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1.223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郁建敏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87.03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3.666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96.81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0.169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3.497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1.222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杨珊珊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82.56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-0.806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95.31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-1.332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0.526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0.279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笪慧慧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86.59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3.233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98.70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2.060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1.173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-0.497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朱琳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81.92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-1.443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95.46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-1.187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-0.257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1.750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王阳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85.56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2.194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98.15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1.503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0.692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2.612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许航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84.56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1.194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96.01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-0.636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1.830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0.834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杨珊珊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82.50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-0.861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97.64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0.999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-1.860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-0.281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笪慧慧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66.93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-16.434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90.11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-6.538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-9.897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-7.072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许航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82.33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-1.028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95.44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-1.209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0.181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-0.579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谢爱华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87.55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4.185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98.70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2.050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2.134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-0.323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理科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83.36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96.64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0" y="52705"/>
          <a:ext cx="8903335" cy="6846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610"/>
                <a:gridCol w="990600"/>
                <a:gridCol w="990600"/>
                <a:gridCol w="1050290"/>
                <a:gridCol w="989965"/>
                <a:gridCol w="989965"/>
                <a:gridCol w="1478915"/>
                <a:gridCol w="1342390"/>
              </a:tblGrid>
              <a:tr h="546100"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32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</a:rPr>
                        <a:t>外语</a:t>
                      </a:r>
                      <a:r>
                        <a:rPr lang="zh-CN" altLang="en-US" sz="2800" b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  <a:sym typeface="+mn-ea"/>
                        </a:rPr>
                        <a:t>（历史方向）</a:t>
                      </a:r>
                      <a:endParaRPr lang="zh-CN" altLang="en-US" sz="2800" b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2800" b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  <a:sym typeface="+mn-ea"/>
                      </a:endParaRPr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35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任课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教师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期末成绩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基准成绩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均分差推进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二次均分差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944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944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李婉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89.37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2.981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101.34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0.888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2.094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-0.175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9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王小庆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89.64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3.260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102.85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2.391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0.869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-0.661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李婉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83.57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-2.817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98.26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-2.197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-0.619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-0.048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80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王小庆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85.60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-0.780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100.93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0.471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-1.251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-0.559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9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朱永忠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76.46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-9.927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95.83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-4.626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-5.301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0.771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9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奚治梅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92.15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5.771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103.37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2.910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2.861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0.831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9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郁建敏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88.10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1.714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101.03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0.575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1.139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0.095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944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文科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86.38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100.46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830580" y="520700"/>
            <a:ext cx="9563735" cy="43694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3600" b="1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两个均分差、均分差推进</a:t>
            </a:r>
            <a:r>
              <a:rPr lang="zh-CN" sz="4400" b="1">
                <a:solidFill>
                  <a:schemeClr val="tx2">
                    <a:lumMod val="50000"/>
                    <a:lumOff val="50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全优</a:t>
            </a:r>
            <a:r>
              <a:rPr lang="zh-CN" sz="3600" b="1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的教师及班级：</a:t>
            </a:r>
            <a:endParaRPr lang="zh-CN" sz="3600" b="1">
              <a:solidFill>
                <a:schemeClr val="tx2">
                  <a:lumMod val="50000"/>
                  <a:lumOff val="5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郁建敏：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18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      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王小庆：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13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 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朱琳：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                     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奚治梅：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17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笪慧慧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4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                 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李婉：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12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altLang="en-US" sz="3600" b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谢爱华：</a:t>
            </a:r>
            <a:r>
              <a:rPr lang="en-US" altLang="zh-CN" sz="3600" b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11</a:t>
            </a:r>
            <a:r>
              <a:rPr lang="zh-CN" altLang="en-US" sz="3600" b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班</a:t>
            </a:r>
            <a:endParaRPr lang="zh-CN" altLang="en-US" sz="3600" b="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endParaRPr lang="zh-CN" altLang="en-US" sz="3600" b="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endParaRPr 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 altLang="en-US"/>
          </a:p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30580" y="4797425"/>
            <a:ext cx="10082530" cy="28301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两个均分差、均分差推进</a:t>
            </a:r>
            <a:r>
              <a:rPr lang="zh-CN" sz="4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全负</a:t>
            </a:r>
            <a:r>
              <a:rPr lang="zh-CN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的班级：</a:t>
            </a:r>
            <a:endParaRPr lang="zh-CN" sz="40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5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9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14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16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40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 altLang="en-US" sz="40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 altLang="en-US"/>
          </a:p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8890000" y="2742565"/>
            <a:ext cx="312356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9600">
                <a:solidFill>
                  <a:srgbClr val="FF0000"/>
                </a:solidFill>
                <a:highlight>
                  <a:srgbClr val="FFFF00"/>
                </a:highlight>
                <a:latin typeface="隶书" panose="02010509060101010101" charset="-122"/>
                <a:ea typeface="隶书" panose="02010509060101010101" charset="-122"/>
                <a:sym typeface="+mn-ea"/>
              </a:rPr>
              <a:t>英语</a:t>
            </a:r>
            <a:endParaRPr lang="zh-CN" altLang="en-US" sz="9600">
              <a:solidFill>
                <a:srgbClr val="FF0000"/>
              </a:solidFill>
              <a:highlight>
                <a:srgbClr val="FFFF00"/>
              </a:highlight>
              <a:latin typeface="隶书" panose="02010509060101010101" charset="-122"/>
              <a:ea typeface="隶书" panose="020105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0" y="0"/>
          <a:ext cx="9312275" cy="6974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522"/>
                <a:gridCol w="1165979"/>
                <a:gridCol w="1142407"/>
                <a:gridCol w="1140762"/>
                <a:gridCol w="1142955"/>
                <a:gridCol w="1140214"/>
                <a:gridCol w="1356360"/>
                <a:gridCol w="1386840"/>
              </a:tblGrid>
              <a:tr h="546100"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32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</a:rPr>
                        <a:t>物   理</a:t>
                      </a:r>
                      <a:endParaRPr lang="zh-CN" altLang="en-US" sz="3200" b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3200" b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497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任课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教师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期末成绩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基准成绩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均分差推进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二次均分差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7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41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朱龙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47.02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4.895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60.78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0.867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4.027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0.598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1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陈贤友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44.98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2.858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60.92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1.009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1.848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4.383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1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吴宗新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44.80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2.672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61.62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1.710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0.963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0.690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1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陈贤友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46.04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3.914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61.30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1.395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2.519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1.191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8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郭洁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40.36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-1.760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60.17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0.260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-2.020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-5.417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1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吴宗新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44.83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2.709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62.04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2.126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0.583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-0.124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朱龙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38.96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-3.161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57.83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-2.077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-1.084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-0.347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62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郭洁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36.06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-6.063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57.12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-2.790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-3.273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-1.564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李久保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39.27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-2.853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60.24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0.328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-3.182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1.179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8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李洁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39.35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-2.771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58.57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-1.334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-1.437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0.626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8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李洁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40.70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-1.420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58.36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-1.553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0.133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-0.976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7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合计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42.12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59.91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830580" y="520700"/>
            <a:ext cx="9563735" cy="3261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3600" b="1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两个均分差、均分差推进</a:t>
            </a:r>
            <a:r>
              <a:rPr lang="zh-CN" sz="4400" b="1">
                <a:solidFill>
                  <a:schemeClr val="tx2">
                    <a:lumMod val="50000"/>
                    <a:lumOff val="50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全优</a:t>
            </a:r>
            <a:r>
              <a:rPr lang="zh-CN" sz="3600" b="1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的教师及班级：</a:t>
            </a:r>
            <a:endParaRPr lang="zh-CN" sz="3600" b="1">
              <a:solidFill>
                <a:schemeClr val="tx2">
                  <a:lumMod val="50000"/>
                  <a:lumOff val="5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陈贤友：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4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吴宗新：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3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6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朱龙：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 altLang="en-US"/>
          </a:p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30580" y="3954145"/>
            <a:ext cx="10082530" cy="2214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两个均分差、均分差推进</a:t>
            </a:r>
            <a:r>
              <a:rPr lang="zh-CN" sz="4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全负</a:t>
            </a:r>
            <a:r>
              <a:rPr lang="zh-CN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的班级：</a:t>
            </a:r>
            <a:endParaRPr lang="zh-CN" sz="40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7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8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10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40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 altLang="en-US"/>
          </a:p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8500745" y="1332230"/>
            <a:ext cx="312356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9600">
                <a:solidFill>
                  <a:srgbClr val="FF0000"/>
                </a:solidFill>
                <a:highlight>
                  <a:srgbClr val="FFFF00"/>
                </a:highlight>
                <a:latin typeface="隶书" panose="02010509060101010101" charset="-122"/>
                <a:ea typeface="隶书" panose="02010509060101010101" charset="-122"/>
                <a:sym typeface="+mn-ea"/>
              </a:rPr>
              <a:t>物理</a:t>
            </a:r>
            <a:endParaRPr lang="zh-CN" altLang="en-US" sz="9600">
              <a:solidFill>
                <a:srgbClr val="FF0000"/>
              </a:solidFill>
              <a:highlight>
                <a:srgbClr val="FFFF00"/>
              </a:highlight>
              <a:latin typeface="隶书" panose="02010509060101010101" charset="-122"/>
              <a:ea typeface="隶书" panose="020105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0" y="0"/>
          <a:ext cx="9296550" cy="6948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257"/>
                <a:gridCol w="1026440"/>
                <a:gridCol w="1050720"/>
                <a:gridCol w="1092661"/>
                <a:gridCol w="1050721"/>
                <a:gridCol w="1047961"/>
                <a:gridCol w="1377950"/>
                <a:gridCol w="1513840"/>
              </a:tblGrid>
              <a:tr h="549275"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36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</a:rPr>
                        <a:t>化   学</a:t>
                      </a:r>
                      <a:endParaRPr lang="zh-CN" altLang="en-US" sz="3600" b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3600" b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456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任课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教师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期末成绩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基准成绩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均分差推进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二次均分差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683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720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薛介平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60.41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-1.988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69.87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-0.167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-1.821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-1.254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56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丁志芬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63.25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0.858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70.12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0.082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0.776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0.520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456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合计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62.40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70.04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0" y="0"/>
          <a:ext cx="10239005" cy="6879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057"/>
                <a:gridCol w="1188512"/>
                <a:gridCol w="1190728"/>
                <a:gridCol w="1263280"/>
                <a:gridCol w="1189620"/>
                <a:gridCol w="1188513"/>
                <a:gridCol w="1408430"/>
                <a:gridCol w="1332865"/>
              </a:tblGrid>
              <a:tr h="363220"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32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</a:rPr>
                        <a:t>生   物</a:t>
                      </a:r>
                      <a:endParaRPr lang="zh-CN" altLang="en-US" sz="3200" b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3200" b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22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任课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教师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期末成绩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基准成绩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均分差推进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二次均分差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36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7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俞志茹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67.81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0.941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63.12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0.047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0.894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-1.587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刘恩金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65.20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-1.674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64.65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1.579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-3.253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-0.666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张妍涛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68.50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1.626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66.26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3.191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-1.565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-0.606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36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孙晓敏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76.47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9.598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63.15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0.080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9.517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5.458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09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张妍涛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67.31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0.435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63.75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0.680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-0.245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0.225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刘恩金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67.52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0.644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64.63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1.554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-0.910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-0.439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341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俞志茹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61.29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-5.582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57.27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-5.802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0.219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-2.550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张伏家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62.15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-4.726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62.55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-0.525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-4.201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-0.236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341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孙晓敏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68.17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1.296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60.68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-2.393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3.689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1.350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孙媛媛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63.26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-3.612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63.41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0.338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-3.950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-1.122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22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合计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66.87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63.07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830580" y="520700"/>
            <a:ext cx="9563735" cy="3261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3600" b="1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两个均分差、均分差推进</a:t>
            </a:r>
            <a:r>
              <a:rPr lang="zh-CN" sz="4400" b="1">
                <a:solidFill>
                  <a:schemeClr val="tx2">
                    <a:lumMod val="50000"/>
                    <a:lumOff val="50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全优</a:t>
            </a:r>
            <a:r>
              <a:rPr lang="zh-CN" sz="3600" b="1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的教师及班级：</a:t>
            </a:r>
            <a:endParaRPr lang="zh-CN" sz="3600" b="1">
              <a:solidFill>
                <a:schemeClr val="tx2">
                  <a:lumMod val="50000"/>
                  <a:lumOff val="5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俞志茹：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孙晓敏：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4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刘恩金：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6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 altLang="en-US"/>
          </a:p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30580" y="3954145"/>
            <a:ext cx="10082530" cy="2214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两个均分差、均分差推进</a:t>
            </a:r>
            <a:r>
              <a:rPr lang="zh-CN" sz="4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全负</a:t>
            </a:r>
            <a:r>
              <a:rPr lang="zh-CN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的班级：</a:t>
            </a:r>
            <a:endParaRPr lang="zh-CN" sz="40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11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40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 altLang="en-US"/>
          </a:p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8500745" y="1332230"/>
            <a:ext cx="312356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9600">
                <a:solidFill>
                  <a:srgbClr val="FF0000"/>
                </a:solidFill>
                <a:highlight>
                  <a:srgbClr val="FFFF00"/>
                </a:highlight>
                <a:latin typeface="隶书" panose="02010509060101010101" charset="-122"/>
                <a:ea typeface="隶书" panose="02010509060101010101" charset="-122"/>
                <a:sym typeface="+mn-ea"/>
              </a:rPr>
              <a:t>生物</a:t>
            </a:r>
            <a:endParaRPr lang="zh-CN" altLang="en-US" sz="9600">
              <a:solidFill>
                <a:srgbClr val="FF0000"/>
              </a:solidFill>
              <a:highlight>
                <a:srgbClr val="FFFF00"/>
              </a:highlight>
              <a:latin typeface="隶书" panose="02010509060101010101" charset="-122"/>
              <a:ea typeface="隶书" panose="020105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3" name="标题 1"/>
          <p:cNvSpPr>
            <a:spLocks noGrp="1"/>
          </p:cNvSpPr>
          <p:nvPr>
            <p:ph type="title"/>
          </p:nvPr>
        </p:nvSpPr>
        <p:spPr>
          <a:xfrm>
            <a:off x="0" y="-317"/>
            <a:ext cx="8229600" cy="11430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5400" b="1" dirty="0">
                <a:solidFill>
                  <a:schemeClr val="accent1"/>
                </a:solidFill>
              </a:rPr>
              <a:t>期末考试质量分析（</a:t>
            </a:r>
            <a:r>
              <a:rPr lang="en-US" altLang="zh-CN" sz="5400" b="1" dirty="0">
                <a:solidFill>
                  <a:schemeClr val="accent1"/>
                </a:solidFill>
              </a:rPr>
              <a:t>1</a:t>
            </a:r>
            <a:r>
              <a:rPr lang="zh-CN" altLang="en-US" sz="5400" b="1" dirty="0">
                <a:solidFill>
                  <a:schemeClr val="accent1"/>
                </a:solidFill>
              </a:rPr>
              <a:t>）</a:t>
            </a:r>
            <a:endParaRPr lang="zh-CN" altLang="en-US" sz="5400" b="1" dirty="0">
              <a:solidFill>
                <a:schemeClr val="accent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1714500" y="261651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 fontScale="90000"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eaLnBrk="1" hangingPunct="1"/>
            <a:r>
              <a:rPr lang="en-US" altLang="zh-CN" sz="4400" b="1" dirty="0"/>
              <a:t> </a:t>
            </a:r>
            <a:r>
              <a:rPr lang="zh-CN" altLang="en-US" sz="4400" b="1" dirty="0"/>
              <a:t>四校总分，均分，名次情况分析</a:t>
            </a:r>
            <a:endParaRPr lang="zh-CN" altLang="en-US" sz="4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0" y="0"/>
          <a:ext cx="8508365" cy="6707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20"/>
                <a:gridCol w="1181735"/>
                <a:gridCol w="840740"/>
                <a:gridCol w="772795"/>
                <a:gridCol w="892810"/>
                <a:gridCol w="1056640"/>
                <a:gridCol w="1547495"/>
                <a:gridCol w="1548130"/>
              </a:tblGrid>
              <a:tr h="848360"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32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</a:rPr>
                        <a:t>政   治</a:t>
                      </a:r>
                      <a:endParaRPr lang="zh-CN" altLang="en-US" sz="3200" b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3200" b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309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任课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教师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期末成绩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基准成绩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均分差推进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二次均分差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697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李柱明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66.56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-2.404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74.44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-1.875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-0.530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2.156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697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李柱明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67.16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-1.797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75.51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-0.805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-0.992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-1.565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24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王萌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70.00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1.040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74.42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-1.900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2.940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6.207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697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张雯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66.06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-2.904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75.86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-0.454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-2.451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0.638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0" y="0"/>
          <a:ext cx="8855075" cy="6763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25"/>
                <a:gridCol w="1229995"/>
                <a:gridCol w="875030"/>
                <a:gridCol w="803910"/>
                <a:gridCol w="929640"/>
                <a:gridCol w="1099185"/>
                <a:gridCol w="1610995"/>
                <a:gridCol w="1610995"/>
              </a:tblGrid>
              <a:tr h="78232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张雯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70.69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1.732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77.23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0.918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0.815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0.496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621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张雯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68.12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-0.844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76.26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-0.052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-0.792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-1.677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翁员媛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75.53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6.568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77.15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0.833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5.736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4.464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95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翁员媛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69.58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0.625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77.34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1.026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-0.401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-0.366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32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汪韦燕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73.95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4.993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77.87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1.555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3.437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-0.201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621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汪韦燕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63.55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-5.411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76.12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-0.192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-5.219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-5.903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32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合计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68.96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76.32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830580" y="520700"/>
            <a:ext cx="9563735" cy="3261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3600" b="1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两个均分差、均分差推进</a:t>
            </a:r>
            <a:r>
              <a:rPr lang="zh-CN" sz="4400" b="1">
                <a:solidFill>
                  <a:schemeClr val="tx2">
                    <a:lumMod val="50000"/>
                    <a:lumOff val="50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全优</a:t>
            </a:r>
            <a:r>
              <a:rPr lang="zh-CN" sz="3600" b="1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的教师及班级：</a:t>
            </a:r>
            <a:endParaRPr lang="zh-CN" sz="3600" b="1">
              <a:solidFill>
                <a:schemeClr val="tx2">
                  <a:lumMod val="50000"/>
                  <a:lumOff val="5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张雯</a:t>
            </a:r>
            <a:r>
              <a:rPr 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12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翁员媛：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14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汪韦燕：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17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 altLang="en-US"/>
          </a:p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30580" y="3954145"/>
            <a:ext cx="10082530" cy="2214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两个均分差、均分差推进</a:t>
            </a:r>
            <a:r>
              <a:rPr lang="zh-CN" sz="4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全负</a:t>
            </a:r>
            <a:r>
              <a:rPr lang="zh-CN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的班级：</a:t>
            </a:r>
            <a:endParaRPr lang="zh-CN" sz="40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7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8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11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13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18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40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 altLang="en-US"/>
          </a:p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8500745" y="1332230"/>
            <a:ext cx="312356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9600">
                <a:solidFill>
                  <a:srgbClr val="FF0000"/>
                </a:solidFill>
                <a:highlight>
                  <a:srgbClr val="FFFF00"/>
                </a:highlight>
                <a:latin typeface="隶书" panose="02010509060101010101" charset="-122"/>
                <a:ea typeface="隶书" panose="02010509060101010101" charset="-122"/>
                <a:sym typeface="+mn-ea"/>
              </a:rPr>
              <a:t>政治</a:t>
            </a:r>
            <a:endParaRPr lang="zh-CN" altLang="en-US" sz="9600">
              <a:solidFill>
                <a:srgbClr val="FF0000"/>
              </a:solidFill>
              <a:highlight>
                <a:srgbClr val="FFFF00"/>
              </a:highlight>
              <a:latin typeface="隶书" panose="02010509060101010101" charset="-122"/>
              <a:ea typeface="隶书" panose="020105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0" y="0"/>
          <a:ext cx="7925435" cy="693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567"/>
                <a:gridCol w="830842"/>
                <a:gridCol w="849044"/>
                <a:gridCol w="884376"/>
                <a:gridCol w="847437"/>
                <a:gridCol w="849580"/>
                <a:gridCol w="1365250"/>
                <a:gridCol w="1381125"/>
              </a:tblGrid>
              <a:tr h="546100"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32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</a:rPr>
                        <a:t>历   史</a:t>
                      </a:r>
                      <a:endParaRPr lang="zh-CN" altLang="en-US" sz="3200" b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3200" b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323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任课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教师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期末成绩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基准成绩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均分差推进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二次均分差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74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15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潘同同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65.75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1.713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76.25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-0.813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2.526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-1.053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89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潘同同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63.56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-0.480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77.05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-0.019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-0.460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-1.238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74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荣嘉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63.79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-0.249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77.83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0.769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-1.017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0.268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01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荣嘉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65.25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1.208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77.60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0.532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0.676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0.536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89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曾照国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62.06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-1.973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76.59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-0.471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-1.502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-0.434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74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曾照国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63.83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-0.204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78.11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1.049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-1.253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1.777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刘福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63.76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-0.273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76.20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-0.863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0.590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0.487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2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合计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64.04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77.06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830580" y="520700"/>
            <a:ext cx="9563735" cy="2153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3600" b="1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两个均分差、均分差推进</a:t>
            </a:r>
            <a:r>
              <a:rPr lang="zh-CN" sz="4400" b="1">
                <a:solidFill>
                  <a:schemeClr val="tx2">
                    <a:lumMod val="50000"/>
                    <a:lumOff val="50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全优</a:t>
            </a:r>
            <a:r>
              <a:rPr lang="zh-CN" sz="3600" b="1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的教师及班级：</a:t>
            </a:r>
            <a:endParaRPr lang="zh-CN" sz="3600" b="1">
              <a:solidFill>
                <a:schemeClr val="tx2">
                  <a:lumMod val="50000"/>
                  <a:lumOff val="5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荣</a:t>
            </a:r>
            <a:r>
              <a:rPr 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嘉</a:t>
            </a:r>
            <a:r>
              <a:rPr 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15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 altLang="en-US"/>
          </a:p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30580" y="3954145"/>
            <a:ext cx="1008253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两个均分差、均分差推进</a:t>
            </a:r>
            <a:r>
              <a:rPr lang="zh-CN" sz="4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全负</a:t>
            </a:r>
            <a:r>
              <a:rPr lang="zh-CN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的班级：</a:t>
            </a:r>
            <a:endParaRPr lang="zh-CN" sz="40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13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16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 altLang="en-US"/>
          </a:p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8500745" y="1332230"/>
            <a:ext cx="312356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9600">
                <a:solidFill>
                  <a:srgbClr val="FF0000"/>
                </a:solidFill>
                <a:highlight>
                  <a:srgbClr val="FFFF00"/>
                </a:highlight>
                <a:latin typeface="隶书" panose="02010509060101010101" charset="-122"/>
                <a:ea typeface="隶书" panose="02010509060101010101" charset="-122"/>
                <a:sym typeface="+mn-ea"/>
              </a:rPr>
              <a:t>历史</a:t>
            </a:r>
            <a:endParaRPr lang="zh-CN" altLang="en-US" sz="9600">
              <a:solidFill>
                <a:srgbClr val="FF0000"/>
              </a:solidFill>
              <a:highlight>
                <a:srgbClr val="FFFF00"/>
              </a:highlight>
              <a:latin typeface="隶书" panose="02010509060101010101" charset="-122"/>
              <a:ea typeface="隶书" panose="020105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0" y="0"/>
          <a:ext cx="9832340" cy="6885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750"/>
                <a:gridCol w="1183548"/>
                <a:gridCol w="1183548"/>
                <a:gridCol w="1255898"/>
                <a:gridCol w="1183548"/>
                <a:gridCol w="1183548"/>
                <a:gridCol w="1280750"/>
                <a:gridCol w="1280750"/>
              </a:tblGrid>
              <a:tr h="674370"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40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</a:rPr>
                        <a:t>地   理</a:t>
                      </a:r>
                      <a:endParaRPr lang="zh-CN" altLang="en-US" sz="4000" b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4000" b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90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任课</a:t>
                      </a:r>
                      <a:endParaRPr lang="zh-CN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教师</a:t>
                      </a:r>
                      <a:endParaRPr lang="zh-CN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期末成绩</a:t>
                      </a:r>
                      <a:endParaRPr lang="zh-CN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基准成绩</a:t>
                      </a:r>
                      <a:endParaRPr lang="zh-CN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均分差推进</a:t>
                      </a:r>
                      <a:endParaRPr lang="zh-CN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二次均分差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90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90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吉玲利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65.72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0.759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57.96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-0.154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0.912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-1.706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艾云花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67.78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2.818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60.27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2.156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0.662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1.416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90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朱大琴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66.93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1.962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61.91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3.791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-1.828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-2.188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0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吉玲利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69.87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4.904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59.23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1.109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3.795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0.958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90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刘艳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68.15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3.182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61.47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3.350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-0.168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-2.530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李永佳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68.67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3.703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61.51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3.394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0.309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0.979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90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刘艳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57.74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-7.223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54.27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-3.845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-3.378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-1.021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0" y="0"/>
          <a:ext cx="8242935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653"/>
                <a:gridCol w="991913"/>
                <a:gridCol w="992466"/>
                <a:gridCol w="1053218"/>
                <a:gridCol w="992466"/>
                <a:gridCol w="991914"/>
                <a:gridCol w="1073652"/>
                <a:gridCol w="1073653"/>
              </a:tblGrid>
              <a:tr h="6699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朱大琴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59.63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-5.331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54.84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-3.279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-2.052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-2.390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刘艳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54.12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-10.844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53.48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-4.632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-6.211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-8.722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吉玲利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62.08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-2.885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57.50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-0.617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-2.268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-0.312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艾云花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64.98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0.017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55.98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-2.140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2.157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1.242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艾云花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64.79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-0.175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56.13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-1.990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1.815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2.459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李永佳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67.18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2.213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59.41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1.296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0.917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4.193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纪旭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66.58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1.621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56.34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-1.773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3.394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3.148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纪旭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64.40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-0.559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61.21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3.091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-3.650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-1.359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李永佳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63.61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-1.356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54.65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-3.468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2.112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1.252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合计</a:t>
                      </a:r>
                      <a:endParaRPr lang="zh-CN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64.96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58.12 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830580" y="520700"/>
            <a:ext cx="9563735" cy="3261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3600" b="1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两个均分差、均分差推进</a:t>
            </a:r>
            <a:r>
              <a:rPr lang="zh-CN" sz="4400" b="1">
                <a:solidFill>
                  <a:schemeClr val="tx2">
                    <a:lumMod val="50000"/>
                    <a:lumOff val="50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全优</a:t>
            </a:r>
            <a:r>
              <a:rPr lang="zh-CN" sz="3600" b="1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的教师及班级：</a:t>
            </a:r>
            <a:endParaRPr lang="zh-CN" sz="3600" b="1">
              <a:solidFill>
                <a:schemeClr val="tx2">
                  <a:lumMod val="50000"/>
                  <a:lumOff val="5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李永佳：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6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14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艾云花：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吉玲丽：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4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 altLang="en-US"/>
          </a:p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30580" y="3954145"/>
            <a:ext cx="1008253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两个均分差、均分差推进</a:t>
            </a:r>
            <a:r>
              <a:rPr lang="zh-CN" sz="4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全负</a:t>
            </a:r>
            <a:r>
              <a:rPr lang="zh-CN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的班级：</a:t>
            </a:r>
            <a:endParaRPr lang="zh-CN" sz="40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7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8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10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 altLang="en-US"/>
          </a:p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8500745" y="1332230"/>
            <a:ext cx="312356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9600">
                <a:solidFill>
                  <a:srgbClr val="FF0000"/>
                </a:solidFill>
                <a:highlight>
                  <a:srgbClr val="FFFF00"/>
                </a:highlight>
                <a:latin typeface="隶书" panose="02010509060101010101" charset="-122"/>
                <a:ea typeface="隶书" panose="02010509060101010101" charset="-122"/>
                <a:sym typeface="+mn-ea"/>
              </a:rPr>
              <a:t>地理</a:t>
            </a:r>
            <a:endParaRPr lang="zh-CN" altLang="en-US" sz="9600">
              <a:solidFill>
                <a:srgbClr val="FF0000"/>
              </a:solidFill>
              <a:highlight>
                <a:srgbClr val="FFFF00"/>
              </a:highlight>
              <a:latin typeface="隶书" panose="02010509060101010101" charset="-122"/>
              <a:ea typeface="隶书" panose="020105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3" name="标题 1"/>
          <p:cNvSpPr>
            <a:spLocks noGrp="1"/>
          </p:cNvSpPr>
          <p:nvPr>
            <p:ph type="title"/>
          </p:nvPr>
        </p:nvSpPr>
        <p:spPr>
          <a:xfrm>
            <a:off x="0" y="-317"/>
            <a:ext cx="8229600" cy="11430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5400" b="1" dirty="0">
                <a:solidFill>
                  <a:schemeClr val="accent1"/>
                </a:solidFill>
              </a:rPr>
              <a:t>期末考试质量分析（</a:t>
            </a:r>
            <a:r>
              <a:rPr lang="en-US" altLang="zh-CN" sz="5400" b="1" dirty="0">
                <a:solidFill>
                  <a:schemeClr val="accent1"/>
                </a:solidFill>
              </a:rPr>
              <a:t>3</a:t>
            </a:r>
            <a:r>
              <a:rPr lang="zh-CN" altLang="en-US" sz="5400" b="1" dirty="0">
                <a:solidFill>
                  <a:schemeClr val="accent1"/>
                </a:solidFill>
              </a:rPr>
              <a:t>）</a:t>
            </a:r>
            <a:endParaRPr lang="zh-CN" altLang="en-US" sz="5400" b="1" dirty="0">
              <a:solidFill>
                <a:schemeClr val="accent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862965" y="2368233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 fontScale="90000"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eaLnBrk="1" hangingPunct="1"/>
            <a:r>
              <a:rPr lang="en-US" altLang="zh-CN" sz="4400" b="1" dirty="0"/>
              <a:t>     1.</a:t>
            </a:r>
            <a:r>
              <a:rPr lang="zh-CN" altLang="en-US" sz="4400" b="1" dirty="0"/>
              <a:t>高二下期末三类学生情况</a:t>
            </a:r>
            <a:endParaRPr lang="zh-CN" altLang="en-US" sz="44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-97155" y="0"/>
          <a:ext cx="7233285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270"/>
                <a:gridCol w="1426845"/>
                <a:gridCol w="1426845"/>
                <a:gridCol w="1427480"/>
                <a:gridCol w="1426845"/>
              </a:tblGrid>
              <a:tr h="4984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A类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B类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临界生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总计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3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1">
                          <a:solidFill>
                            <a:schemeClr val="accent1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  <a:endParaRPr lang="en-US" altLang="en-US" sz="3200" b="1">
                        <a:solidFill>
                          <a:schemeClr val="accent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3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19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1">
                          <a:solidFill>
                            <a:schemeClr val="accent1"/>
                          </a:solidFill>
                          <a:latin typeface="宋体" panose="02010600030101010101" pitchFamily="2" charset="-122"/>
                        </a:rPr>
                        <a:t>32</a:t>
                      </a:r>
                      <a:endParaRPr lang="en-US" altLang="en-US" sz="3200" b="1">
                        <a:solidFill>
                          <a:schemeClr val="accent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3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1">
                          <a:solidFill>
                            <a:schemeClr val="accent1"/>
                          </a:solidFill>
                          <a:latin typeface="宋体" panose="02010600030101010101" pitchFamily="2" charset="-122"/>
                        </a:rPr>
                        <a:t>31</a:t>
                      </a:r>
                      <a:endParaRPr lang="en-US" altLang="en-US" sz="3200" b="1">
                        <a:solidFill>
                          <a:schemeClr val="accent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3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1">
                          <a:solidFill>
                            <a:schemeClr val="accent1"/>
                          </a:solidFill>
                          <a:latin typeface="宋体" panose="02010600030101010101" pitchFamily="2" charset="-122"/>
                        </a:rPr>
                        <a:t>34</a:t>
                      </a:r>
                      <a:endParaRPr lang="en-US" altLang="en-US" sz="3200" b="1">
                        <a:solidFill>
                          <a:schemeClr val="accent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3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1">
                          <a:solidFill>
                            <a:schemeClr val="accent1"/>
                          </a:solidFill>
                          <a:latin typeface="宋体" panose="02010600030101010101" pitchFamily="2" charset="-122"/>
                        </a:rPr>
                        <a:t>24</a:t>
                      </a:r>
                      <a:endParaRPr lang="en-US" altLang="en-US" sz="3200" b="1">
                        <a:solidFill>
                          <a:schemeClr val="accent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3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1">
                          <a:solidFill>
                            <a:schemeClr val="accent1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altLang="en-US" sz="3200" b="1">
                        <a:solidFill>
                          <a:schemeClr val="accent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1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合计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32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78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230</a:t>
                      </a:r>
                      <a:endParaRPr lang="en-US" altLang="en-US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/>
        </p:nvGraphicFramePr>
        <p:xfrm>
          <a:off x="7273925" y="614680"/>
          <a:ext cx="4313555" cy="2920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3555"/>
              </a:tblGrid>
              <a:tr h="9734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3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A类：500分以上</a:t>
                      </a:r>
                      <a:endParaRPr lang="zh-CN" altLang="en-US" sz="36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4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3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B类：470-500分</a:t>
                      </a:r>
                      <a:endParaRPr lang="zh-CN" altLang="en-US" sz="36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4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3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临界生：440-470分</a:t>
                      </a:r>
                      <a:endParaRPr lang="zh-CN" altLang="en-US" sz="36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-8890" y="0"/>
          <a:ext cx="1220978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620"/>
                <a:gridCol w="642620"/>
                <a:gridCol w="642620"/>
                <a:gridCol w="642620"/>
                <a:gridCol w="642620"/>
                <a:gridCol w="642620"/>
                <a:gridCol w="642620"/>
                <a:gridCol w="642620"/>
                <a:gridCol w="642620"/>
                <a:gridCol w="642620"/>
                <a:gridCol w="642620"/>
                <a:gridCol w="642620"/>
                <a:gridCol w="642620"/>
                <a:gridCol w="642620"/>
                <a:gridCol w="642620"/>
                <a:gridCol w="642620"/>
                <a:gridCol w="642620"/>
                <a:gridCol w="642620"/>
                <a:gridCol w="642620"/>
              </a:tblGrid>
              <a:tr h="64643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理科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语文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数学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英语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物理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化学（等）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生物（等）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政治（等）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地理（等）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理科总分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4643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均分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名次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均分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名次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均分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名次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均分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名次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均分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名次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均分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名次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均分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名次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均分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名次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均分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名次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566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临江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97.4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59.7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84.9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44.9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66.9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68.4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66.8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71.4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421.0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92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天印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101.7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79.6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96.6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54.9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72.7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73.5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73.8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75.3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477.7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4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秦淮</a:t>
                      </a:r>
                      <a:endParaRPr lang="zh-CN" altLang="en-US" sz="18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97.1 </a:t>
                      </a:r>
                      <a:endParaRPr lang="en-US" altLang="en-US" sz="18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 </a:t>
                      </a:r>
                      <a:endParaRPr lang="en-US" altLang="en-US" sz="18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rPr>
                        <a:t>63.8 </a:t>
                      </a:r>
                      <a:endParaRPr lang="en-US" altLang="en-US" sz="1800" b="0">
                        <a:solidFill>
                          <a:schemeClr val="accent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rPr>
                        <a:t>3 </a:t>
                      </a:r>
                      <a:endParaRPr lang="en-US" altLang="en-US" sz="1800" b="0">
                        <a:solidFill>
                          <a:schemeClr val="accent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83.4 </a:t>
                      </a:r>
                      <a:endParaRPr lang="en-US" altLang="en-US" sz="18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 </a:t>
                      </a:r>
                      <a:endParaRPr lang="en-US" altLang="en-US" sz="18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42.1 </a:t>
                      </a:r>
                      <a:endParaRPr lang="en-US" altLang="en-US" sz="18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 </a:t>
                      </a:r>
                      <a:endParaRPr lang="en-US" altLang="en-US" sz="18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62.4 </a:t>
                      </a:r>
                      <a:endParaRPr lang="en-US" altLang="en-US" sz="18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 </a:t>
                      </a:r>
                      <a:endParaRPr lang="en-US" altLang="en-US" sz="18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67.1 </a:t>
                      </a:r>
                      <a:endParaRPr lang="en-US" altLang="en-US" sz="18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 </a:t>
                      </a:r>
                      <a:endParaRPr lang="en-US" altLang="en-US" sz="18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rPr>
                        <a:t>66.8 </a:t>
                      </a:r>
                      <a:endParaRPr lang="en-US" altLang="en-US" sz="1800" b="0">
                        <a:solidFill>
                          <a:schemeClr val="accent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rPr>
                        <a:t>3 </a:t>
                      </a:r>
                      <a:endParaRPr lang="en-US" altLang="en-US" sz="1800" b="0">
                        <a:solidFill>
                          <a:schemeClr val="accent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64.8 </a:t>
                      </a:r>
                      <a:endParaRPr lang="en-US" altLang="en-US" sz="18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 </a:t>
                      </a:r>
                      <a:endParaRPr lang="en-US" altLang="en-US" sz="18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417.6 </a:t>
                      </a:r>
                      <a:endParaRPr lang="en-US" altLang="en-US" sz="18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 </a:t>
                      </a:r>
                      <a:endParaRPr lang="en-US" altLang="en-US" sz="18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48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南外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104.9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85.1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100.1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61.7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84.7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84.8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81.5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83.2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515.0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全体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99.5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71.2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90.2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49.1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70.1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71.0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70.3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70.9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449.2 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25167" y="940107"/>
            <a:ext cx="2954655" cy="497957"/>
          </a:xfrm>
          <a:prstGeom prst="rect">
            <a:avLst/>
          </a:prstGeom>
          <a:noFill/>
        </p:spPr>
        <p:txBody>
          <a:bodyPr wrap="square" rtlCol="0" anchor="t">
            <a:normAutofit lnSpcReduction="10000"/>
          </a:bodyPr>
          <a:p>
            <a:pPr algn="ctr">
              <a:lnSpc>
                <a:spcPct val="120000"/>
              </a:lnSpc>
            </a:pPr>
            <a:r>
              <a:rPr lang="zh-CN" altLang="en-US" sz="2400" b="1" spc="300">
                <a:solidFill>
                  <a:sysClr val="window" lastClr="FFFFFF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单击此处添加标题</a:t>
            </a:r>
            <a:endParaRPr lang="zh-CN" altLang="en-US" sz="2400" b="1" spc="300">
              <a:solidFill>
                <a:sysClr val="window" lastClr="FFFFFF"/>
              </a:solidFill>
              <a:latin typeface="微软雅黑" panose="020B0503020204020204" charset="-122"/>
              <a:ea typeface="微软雅黑" panose="020B0503020204020204" charset="-122"/>
              <a:cs typeface="+mj-cs"/>
              <a:sym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0" y="0"/>
          <a:ext cx="673735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470"/>
                <a:gridCol w="1347470"/>
                <a:gridCol w="1347470"/>
                <a:gridCol w="1347470"/>
                <a:gridCol w="1347470"/>
              </a:tblGrid>
              <a:tr h="6927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A类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B类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临界生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总计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8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12班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4400" b="1">
                          <a:solidFill>
                            <a:schemeClr val="accent1"/>
                          </a:solidFill>
                          <a:latin typeface="宋体" panose="02010600030101010101" pitchFamily="2" charset="-122"/>
                        </a:rPr>
                        <a:t>21</a:t>
                      </a:r>
                      <a:endParaRPr lang="en-US" altLang="en-US" sz="4400" b="1">
                        <a:solidFill>
                          <a:schemeClr val="accent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25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13班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4000" b="1">
                          <a:solidFill>
                            <a:schemeClr val="accent1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sz="4000" b="1">
                        <a:solidFill>
                          <a:schemeClr val="accent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8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14班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18</a:t>
                      </a:r>
                      <a:endParaRPr lang="en-US" sz="32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8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15班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4400" b="1">
                          <a:solidFill>
                            <a:schemeClr val="accent1"/>
                          </a:solidFill>
                          <a:latin typeface="宋体" panose="02010600030101010101" pitchFamily="2" charset="-122"/>
                        </a:rPr>
                        <a:t>21</a:t>
                      </a:r>
                      <a:endParaRPr lang="en-US" altLang="en-US" sz="4400" b="1">
                        <a:solidFill>
                          <a:schemeClr val="accent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6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16班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8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17班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19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8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18班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8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合计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48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61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123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/>
        </p:nvGraphicFramePr>
        <p:xfrm>
          <a:off x="7273925" y="614680"/>
          <a:ext cx="4313555" cy="2920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3555"/>
              </a:tblGrid>
              <a:tr h="9734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3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A类：500分以上</a:t>
                      </a:r>
                      <a:endParaRPr lang="zh-CN" altLang="en-US" sz="36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4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3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B类：470-500分</a:t>
                      </a:r>
                      <a:endParaRPr lang="zh-CN" altLang="en-US" sz="36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4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3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临界生：440-470分</a:t>
                      </a:r>
                      <a:endParaRPr lang="zh-CN" altLang="en-US" sz="36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1"/>
          <p:cNvSpPr>
            <a:spLocks noGrp="1"/>
          </p:cNvSpPr>
          <p:nvPr/>
        </p:nvSpPr>
        <p:spPr>
          <a:xfrm>
            <a:off x="-66040" y="762000"/>
            <a:ext cx="12324715" cy="1143000"/>
          </a:xfrm>
          <a:prstGeom prst="rect">
            <a:avLst/>
          </a:prstGeom>
        </p:spPr>
        <p:txBody>
          <a:bodyPr vert="horz" wrap="square" lIns="91440" tIns="45720" rIns="91440" bIns="45720" rtlCol="0" anchor="ctr" anchorCtr="0"/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eaLnBrk="1" hangingPunct="1"/>
            <a:r>
              <a:rPr lang="en-US" altLang="zh-CN" sz="4000" b="1" dirty="0"/>
              <a:t>2.</a:t>
            </a:r>
            <a:r>
              <a:rPr lang="zh-CN" altLang="en-US" sz="4000" b="1" dirty="0"/>
              <a:t>高二上期中（市统）、期末（区统）三类学生情况</a:t>
            </a:r>
            <a:endParaRPr lang="zh-CN" altLang="en-US" sz="40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6484620" y="0"/>
          <a:ext cx="570865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730"/>
                <a:gridCol w="1141730"/>
                <a:gridCol w="1141730"/>
                <a:gridCol w="1141730"/>
                <a:gridCol w="1141730"/>
              </a:tblGrid>
              <a:tr h="628650"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2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           </a:t>
                      </a:r>
                      <a:r>
                        <a:rPr lang="zh-CN" altLang="en-US" sz="2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高二下</a:t>
                      </a:r>
                      <a:r>
                        <a:rPr lang="en-US" altLang="zh-CN" sz="2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zh-CN" altLang="en-US" sz="2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期末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34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A类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B类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临界生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总计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2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1班</a:t>
                      </a:r>
                      <a:endParaRPr lang="zh-CN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  <a:endParaRPr 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2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2班</a:t>
                      </a:r>
                      <a:endParaRPr lang="zh-CN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19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32</a:t>
                      </a:r>
                      <a:endParaRPr 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26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3班</a:t>
                      </a:r>
                      <a:endParaRPr lang="zh-CN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31</a:t>
                      </a:r>
                      <a:endParaRPr 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4班</a:t>
                      </a:r>
                      <a:endParaRPr lang="zh-CN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34</a:t>
                      </a:r>
                      <a:endParaRPr 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5班</a:t>
                      </a:r>
                      <a:endParaRPr lang="zh-CN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24</a:t>
                      </a:r>
                      <a:endParaRPr 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2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6班</a:t>
                      </a:r>
                      <a:endParaRPr lang="zh-CN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2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7班</a:t>
                      </a:r>
                      <a:endParaRPr lang="zh-CN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2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8班</a:t>
                      </a:r>
                      <a:endParaRPr lang="zh-CN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9班</a:t>
                      </a:r>
                      <a:endParaRPr lang="zh-CN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10班</a:t>
                      </a:r>
                      <a:endParaRPr lang="zh-CN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11班</a:t>
                      </a:r>
                      <a:endParaRPr lang="zh-CN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</a:t>
                      </a:r>
                      <a:endParaRPr 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2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合计</a:t>
                      </a:r>
                      <a:endParaRPr lang="zh-CN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32</a:t>
                      </a:r>
                      <a:endParaRPr 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78</a:t>
                      </a:r>
                      <a:endParaRPr 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120</a:t>
                      </a:r>
                      <a:endParaRPr 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230</a:t>
                      </a:r>
                      <a:endParaRPr 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2"/>
            </p:custDataLst>
          </p:nvPr>
        </p:nvGraphicFramePr>
        <p:xfrm>
          <a:off x="0" y="0"/>
          <a:ext cx="5006975" cy="6884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395"/>
                <a:gridCol w="1001395"/>
                <a:gridCol w="1001395"/>
                <a:gridCol w="1001395"/>
                <a:gridCol w="1001395"/>
              </a:tblGrid>
              <a:tr h="629285"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22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                     </a:t>
                      </a:r>
                      <a:r>
                        <a:rPr lang="zh-CN" altLang="zh-CN" sz="22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高二上期末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7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A类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B类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临界生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总计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2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34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2班</a:t>
                      </a:r>
                      <a:endParaRPr lang="zh-CN" altLang="en-US" sz="2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2800" b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12</a:t>
                      </a:r>
                      <a:endParaRPr lang="en-US" altLang="en-US" sz="2800" b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13</a:t>
                      </a:r>
                      <a:endParaRPr lang="en-US" altLang="en-US" sz="2800" b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29</a:t>
                      </a:r>
                      <a:endParaRPr lang="en-US" altLang="en-US" sz="28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32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35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19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35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2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28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27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2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2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2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11班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26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合计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47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88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140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275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6111875" y="0"/>
          <a:ext cx="6080125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025"/>
                <a:gridCol w="1216025"/>
                <a:gridCol w="1216025"/>
                <a:gridCol w="1216025"/>
                <a:gridCol w="1216025"/>
              </a:tblGrid>
              <a:tr h="746760"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altLang="zh-CN" sz="22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   </a:t>
                      </a:r>
                      <a:r>
                        <a:rPr lang="en-US" altLang="zh-CN" sz="22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                        </a:t>
                      </a:r>
                      <a:r>
                        <a:rPr lang="zh-CN" altLang="zh-CN" sz="36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高二下 期末</a:t>
                      </a:r>
                      <a:endParaRPr lang="zh-CN" altLang="zh-CN" sz="3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A类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B类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临界生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总计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64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12班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64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13班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8707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14班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64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15班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64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16班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07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17班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19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07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18班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64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合计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48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61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123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/>
          <p:nvPr>
            <p:custDataLst>
              <p:tags r:id="rId2"/>
            </p:custDataLst>
          </p:nvPr>
        </p:nvGraphicFramePr>
        <p:xfrm>
          <a:off x="0" y="0"/>
          <a:ext cx="520065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130"/>
                <a:gridCol w="1040130"/>
                <a:gridCol w="1040130"/>
                <a:gridCol w="1040130"/>
                <a:gridCol w="1040130"/>
              </a:tblGrid>
              <a:tr h="718820">
                <a:tc gridSpan="5"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22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                   </a:t>
                      </a:r>
                      <a:r>
                        <a:rPr lang="en-US" altLang="zh-CN" sz="32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    高二</a:t>
                      </a:r>
                      <a:r>
                        <a:rPr lang="zh-CN" altLang="en-US" sz="32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上</a:t>
                      </a:r>
                      <a:r>
                        <a:rPr lang="en-US" altLang="zh-CN" sz="32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期</a:t>
                      </a:r>
                      <a:r>
                        <a:rPr lang="zh-CN" altLang="en-US" sz="32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末</a:t>
                      </a:r>
                      <a:endParaRPr lang="zh-CN" altLang="en-US" sz="3200" b="1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3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A类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B类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临界生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总计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961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12班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24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13班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24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8961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14班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961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15班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22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24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16班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24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17班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18班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3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24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合计</a:t>
                      </a:r>
                      <a:endParaRPr lang="zh-CN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45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78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131</a:t>
                      </a:r>
                      <a:endParaRPr lang="en-US" altLang="en-US" sz="3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1"/>
          <p:cNvSpPr>
            <a:spLocks noGrp="1"/>
          </p:cNvSpPr>
          <p:nvPr/>
        </p:nvSpPr>
        <p:spPr>
          <a:xfrm>
            <a:off x="0" y="-317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eaLnBrk="1" hangingPunct="1"/>
            <a:r>
              <a:rPr lang="zh-CN" altLang="en-US" sz="5400" b="1" dirty="0">
                <a:solidFill>
                  <a:schemeClr val="accent1"/>
                </a:solidFill>
              </a:rPr>
              <a:t>期末考试质量分析（</a:t>
            </a:r>
            <a:r>
              <a:rPr lang="en-US" altLang="zh-CN" sz="5400" b="1" dirty="0">
                <a:solidFill>
                  <a:schemeClr val="accent1"/>
                </a:solidFill>
              </a:rPr>
              <a:t>4</a:t>
            </a:r>
            <a:r>
              <a:rPr lang="zh-CN" altLang="en-US" sz="5400" b="1" dirty="0">
                <a:solidFill>
                  <a:schemeClr val="accent1"/>
                </a:solidFill>
              </a:rPr>
              <a:t>）</a:t>
            </a:r>
            <a:endParaRPr lang="zh-CN" altLang="en-US" sz="5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3002" name="文本框 83001"/>
          <p:cNvSpPr txBox="1"/>
          <p:nvPr/>
        </p:nvSpPr>
        <p:spPr>
          <a:xfrm>
            <a:off x="885825" y="1059180"/>
            <a:ext cx="10895330" cy="4831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ea typeface="宋体" panose="02010600030101010101" pitchFamily="2" charset="-122"/>
                <a:sym typeface="Arial" panose="020B0604020202020204" charset="-122"/>
              </a:rPr>
              <a:t>1、课堂的组织：</a:t>
            </a:r>
            <a:r>
              <a:rPr lang="zh-CN" altLang="en-US" sz="2000" b="1" dirty="0">
                <a:solidFill>
                  <a:srgbClr val="FF3300"/>
                </a:solidFill>
                <a:ea typeface="宋体" panose="02010600030101010101" pitchFamily="2" charset="-122"/>
                <a:sym typeface="Arial" panose="020B0604020202020204" charset="-122"/>
              </a:rPr>
              <a:t>先管后教、边教边管。</a:t>
            </a:r>
            <a:endParaRPr lang="zh-CN" altLang="en-US" sz="2000" b="1" dirty="0">
              <a:solidFill>
                <a:srgbClr val="FF3300"/>
              </a:solidFill>
              <a:ea typeface="宋体" panose="02010600030101010101" pitchFamily="2" charset="-122"/>
              <a:sym typeface="Arial" panose="020B0604020202020204" charset="-122"/>
            </a:endParaRPr>
          </a:p>
          <a:p>
            <a:endParaRPr lang="zh-CN" altLang="en-US" sz="2400" b="1" dirty="0">
              <a:solidFill>
                <a:srgbClr val="0000FF"/>
              </a:solidFill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ea typeface="宋体" panose="02010600030101010101" pitchFamily="2" charset="-122"/>
              </a:rPr>
              <a:t>2、教学内容的取舍；</a:t>
            </a:r>
            <a:endParaRPr lang="zh-CN" altLang="en-US" sz="2400" b="1" dirty="0">
              <a:solidFill>
                <a:srgbClr val="0000FF"/>
              </a:solidFill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ea typeface="宋体" panose="02010600030101010101" pitchFamily="2" charset="-122"/>
              </a:rPr>
              <a:t>                                    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 教材为主，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可操作性强，切勿好高骛远</a:t>
            </a:r>
            <a:endParaRPr lang="zh-CN" altLang="en-US" sz="2400" b="1" dirty="0">
              <a:solidFill>
                <a:srgbClr val="FF3300"/>
              </a:solidFill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ea typeface="宋体" panose="02010600030101010101" pitchFamily="2" charset="-122"/>
              </a:rPr>
              <a:t>3、教学难度的控制；</a:t>
            </a:r>
            <a:endParaRPr lang="zh-CN" altLang="en-US" sz="2400" b="1" dirty="0">
              <a:solidFill>
                <a:srgbClr val="0000FF"/>
              </a:solidFill>
              <a:ea typeface="宋体" panose="02010600030101010101" pitchFamily="2" charset="-122"/>
            </a:endParaRPr>
          </a:p>
          <a:p>
            <a:endParaRPr lang="zh-CN" altLang="en-US" sz="2400" b="1" dirty="0">
              <a:solidFill>
                <a:srgbClr val="0000FF"/>
              </a:solidFill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ea typeface="宋体" panose="02010600030101010101" pitchFamily="2" charset="-122"/>
              </a:rPr>
              <a:t>4、教学节奏的把控：</a:t>
            </a:r>
            <a:r>
              <a:rPr lang="zh-CN" altLang="en-US" b="1" dirty="0">
                <a:solidFill>
                  <a:srgbClr val="FF3300"/>
                </a:solidFill>
                <a:ea typeface="宋体" panose="02010600030101010101" pitchFamily="2" charset="-122"/>
              </a:rPr>
              <a:t>不贪多，不求快，充分备课，针对班情、学情对教学内容相应调整</a:t>
            </a:r>
            <a:endParaRPr lang="zh-CN" altLang="en-US" b="1" dirty="0">
              <a:solidFill>
                <a:srgbClr val="FF3300"/>
              </a:solidFill>
              <a:ea typeface="宋体" panose="02010600030101010101" pitchFamily="2" charset="-122"/>
            </a:endParaRPr>
          </a:p>
          <a:p>
            <a:endParaRPr lang="zh-CN" altLang="en-US" sz="2400" b="1" dirty="0">
              <a:solidFill>
                <a:srgbClr val="0000FF"/>
              </a:solidFill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ea typeface="宋体" panose="02010600030101010101" pitchFamily="2" charset="-122"/>
              </a:rPr>
              <a:t>5、必要的课堂教学范式：</a:t>
            </a:r>
            <a:r>
              <a:rPr lang="zh-CN" altLang="en-US" sz="2000" b="1" dirty="0">
                <a:solidFill>
                  <a:srgbClr val="FF3300"/>
                </a:solidFill>
                <a:ea typeface="宋体" panose="02010600030101010101" pitchFamily="2" charset="-122"/>
              </a:rPr>
              <a:t>问题热身、知识梳理、例题讲解、方法提炼、当堂巩固、总结提升。</a:t>
            </a:r>
            <a:r>
              <a:rPr lang="zh-CN" altLang="en-US" sz="2000" b="1" dirty="0">
                <a:solidFill>
                  <a:srgbClr val="9900FF"/>
                </a:solidFill>
                <a:ea typeface="宋体" panose="02010600030101010101" pitchFamily="2" charset="-122"/>
              </a:rPr>
              <a:t>（避免自己的个人表演）</a:t>
            </a:r>
            <a:endParaRPr lang="zh-CN" altLang="en-US" sz="2000" b="1" dirty="0">
              <a:solidFill>
                <a:srgbClr val="9900FF"/>
              </a:solidFill>
              <a:ea typeface="宋体" panose="02010600030101010101" pitchFamily="2" charset="-122"/>
            </a:endParaRPr>
          </a:p>
          <a:p>
            <a:endParaRPr lang="zh-CN" altLang="en-US" sz="2400" b="1" dirty="0">
              <a:solidFill>
                <a:srgbClr val="0000FF"/>
              </a:solidFill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ea typeface="宋体" panose="02010600030101010101" pitchFamily="2" charset="-122"/>
              </a:rPr>
              <a:t>6、训练的安排：</a:t>
            </a:r>
            <a:r>
              <a:rPr lang="zh-CN" altLang="en-US" b="1" dirty="0">
                <a:solidFill>
                  <a:srgbClr val="FF3300"/>
                </a:solidFill>
                <a:ea typeface="宋体" panose="02010600030101010101" pitchFamily="2" charset="-122"/>
              </a:rPr>
              <a:t>计划性、针对性。</a:t>
            </a:r>
            <a:endParaRPr lang="zh-CN" altLang="en-US" b="1" dirty="0">
              <a:solidFill>
                <a:srgbClr val="FF3300"/>
              </a:solidFill>
              <a:ea typeface="宋体" panose="02010600030101010101" pitchFamily="2" charset="-122"/>
            </a:endParaRPr>
          </a:p>
          <a:p>
            <a:endParaRPr lang="zh-CN" altLang="en-US" sz="2400" b="1" dirty="0">
              <a:solidFill>
                <a:srgbClr val="0000FF"/>
              </a:solidFill>
              <a:ea typeface="宋体" panose="02010600030101010101" pitchFamily="2" charset="-122"/>
              <a:sym typeface="Arial" panose="020B0604020202020204" charset="-122"/>
            </a:endParaRPr>
          </a:p>
        </p:txBody>
      </p:sp>
      <p:sp>
        <p:nvSpPr>
          <p:cNvPr id="83003" name="右大括号 83002"/>
          <p:cNvSpPr/>
          <p:nvPr/>
        </p:nvSpPr>
        <p:spPr>
          <a:xfrm>
            <a:off x="9734550" y="2126933"/>
            <a:ext cx="123825" cy="825500"/>
          </a:xfrm>
          <a:prstGeom prst="rightBrace">
            <a:avLst>
              <a:gd name="adj1" fmla="val 55555"/>
              <a:gd name="adj2" fmla="val 50000"/>
            </a:avLst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393700" y="6000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eaLnBrk="1" hangingPunct="1"/>
            <a:r>
              <a:rPr lang="en-US" altLang="zh-CN" sz="4400" b="1" dirty="0"/>
              <a:t>  </a:t>
            </a:r>
            <a:r>
              <a:rPr lang="zh-CN" altLang="en-US" sz="4400" b="1" dirty="0"/>
              <a:t>存在的问题及原因</a:t>
            </a:r>
            <a:endParaRPr lang="zh-CN" altLang="en-US" sz="4400" b="1" spc="0" dirty="0">
              <a:solidFill>
                <a:srgbClr val="0000FF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00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>
                                            <p:txEl>
                                              <p:charRg st="2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002">
                                            <p:txEl>
                                              <p:charRg st="2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>
                                            <p:txEl>
                                              <p:charRg st="73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002">
                                            <p:txEl>
                                              <p:charRg st="73" end="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>
                                            <p:txEl>
                                              <p:charRg st="31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3002">
                                            <p:txEl>
                                              <p:charRg st="31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>
                                            <p:txEl>
                                              <p:charRg st="85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3002">
                                            <p:txEl>
                                              <p:charRg st="85" end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>
                                            <p:txEl>
                                              <p:charRg st="130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3002">
                                            <p:txEl>
                                              <p:charRg st="130" end="1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>
                                            <p:txEl>
                                              <p:charRg st="185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3002">
                                            <p:txEl>
                                              <p:charRg st="185" end="2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3970" name="文本框 83969"/>
          <p:cNvSpPr txBox="1"/>
          <p:nvPr/>
        </p:nvSpPr>
        <p:spPr>
          <a:xfrm>
            <a:off x="513080" y="127000"/>
            <a:ext cx="4608830" cy="95313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 anchorCtr="0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ea typeface="宋体" panose="02010600030101010101" pitchFamily="2" charset="-122"/>
              </a:rPr>
              <a:t>改进措施</a:t>
            </a:r>
            <a:r>
              <a:rPr lang="zh-CN" altLang="en-US" sz="2800" b="1" dirty="0">
                <a:solidFill>
                  <a:srgbClr val="0000FF"/>
                </a:solidFill>
                <a:ea typeface="宋体" panose="02010600030101010101" pitchFamily="2" charset="-122"/>
              </a:rPr>
              <a:t>：</a:t>
            </a:r>
            <a:endParaRPr lang="zh-CN" altLang="en-US" sz="2800" b="1" dirty="0">
              <a:solidFill>
                <a:srgbClr val="0000FF"/>
              </a:solidFill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00FF"/>
                </a:solidFill>
                <a:ea typeface="宋体" panose="02010600030101010101" pitchFamily="2" charset="-122"/>
              </a:rPr>
              <a:t>“</a:t>
            </a:r>
            <a:r>
              <a:rPr lang="zh-CN" altLang="en-US" sz="2800" b="1" dirty="0">
                <a:solidFill>
                  <a:srgbClr val="0000FF"/>
                </a:solidFill>
                <a:ea typeface="宋体" panose="02010600030101010101" pitchFamily="2" charset="-122"/>
              </a:rPr>
              <a:t>盯人</a:t>
            </a:r>
            <a:r>
              <a:rPr lang="en-US" altLang="zh-CN" sz="2800" b="1" dirty="0">
                <a:solidFill>
                  <a:srgbClr val="0000FF"/>
                </a:solidFill>
                <a:ea typeface="宋体" panose="02010600030101010101" pitchFamily="2" charset="-122"/>
              </a:rPr>
              <a:t>”</a:t>
            </a:r>
            <a:r>
              <a:rPr lang="zh-CN" altLang="en-US" sz="2800" b="1" dirty="0">
                <a:solidFill>
                  <a:srgbClr val="0000FF"/>
                </a:solidFill>
                <a:ea typeface="宋体" panose="02010600030101010101" pitchFamily="2" charset="-122"/>
              </a:rPr>
              <a:t>思维</a:t>
            </a:r>
            <a:endParaRPr lang="zh-CN" altLang="en-US" sz="2800" b="1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83971" name="文本框 83970"/>
          <p:cNvSpPr txBox="1"/>
          <p:nvPr/>
        </p:nvSpPr>
        <p:spPr>
          <a:xfrm>
            <a:off x="1149350" y="1265238"/>
            <a:ext cx="7558088" cy="3651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endParaRPr>
              <a:ea typeface="宋体" panose="02010600030101010101" pitchFamily="2" charset="-122"/>
            </a:endParaRPr>
          </a:p>
        </p:txBody>
      </p:sp>
      <p:sp>
        <p:nvSpPr>
          <p:cNvPr id="83972" name="文本框 83971"/>
          <p:cNvSpPr txBox="1"/>
          <p:nvPr/>
        </p:nvSpPr>
        <p:spPr>
          <a:xfrm>
            <a:off x="353695" y="1099820"/>
            <a:ext cx="11499215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solidFill>
                  <a:srgbClr val="0000FF"/>
                </a:solidFill>
                <a:ea typeface="宋体" panose="02010600030101010101" pitchFamily="2" charset="-122"/>
              </a:rPr>
              <a:t>1、三类学生：最终高考的关键，增补困难是现状，避免流失才是抓手。</a:t>
            </a:r>
            <a:endParaRPr lang="zh-CN" altLang="en-US" sz="2800" b="1" dirty="0">
              <a:solidFill>
                <a:srgbClr val="0000FF"/>
              </a:solidFill>
              <a:ea typeface="宋体" panose="02010600030101010101" pitchFamily="2" charset="-122"/>
            </a:endParaRPr>
          </a:p>
          <a:p>
            <a:endParaRPr lang="zh-CN" altLang="en-US" sz="2800" b="1" dirty="0">
              <a:solidFill>
                <a:srgbClr val="0000FF"/>
              </a:solidFill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00FF"/>
                </a:solidFill>
                <a:ea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rgbClr val="0000FF"/>
                </a:solidFill>
                <a:ea typeface="宋体" panose="02010600030101010101" pitchFamily="2" charset="-122"/>
              </a:rPr>
              <a:t>学科指导：内容多提问，规范多指导，面批面改，用好晚自习（不一定要上课，减少玩手机【强国不是借口】，可以把检查笔记、指导笔记做为晚自习常规工作。</a:t>
            </a:r>
            <a:endParaRPr lang="zh-CN" altLang="en-US" sz="2800" b="1" dirty="0">
              <a:solidFill>
                <a:srgbClr val="0000FF"/>
              </a:solidFill>
              <a:ea typeface="宋体" panose="02010600030101010101" pitchFamily="2" charset="-122"/>
            </a:endParaRPr>
          </a:p>
          <a:p>
            <a:endParaRPr lang="zh-CN" altLang="en-US" sz="2800" b="1" dirty="0">
              <a:solidFill>
                <a:srgbClr val="0000FF"/>
              </a:solidFill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00FF"/>
                </a:solidFill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ea typeface="宋体" panose="02010600030101010101" pitchFamily="2" charset="-122"/>
              </a:rPr>
              <a:t>、生活关心：多谈心多交流，特别是学生的耐心与信心的问题，增进师生感情。</a:t>
            </a:r>
            <a:endParaRPr lang="zh-CN" altLang="en-US" sz="2800" b="1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2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charRg st="32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2">
                                            <p:txEl>
                                              <p:charRg st="32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4994" name="文本框 84993"/>
          <p:cNvSpPr txBox="1"/>
          <p:nvPr/>
        </p:nvSpPr>
        <p:spPr>
          <a:xfrm>
            <a:off x="3833813" y="2235200"/>
            <a:ext cx="5588000" cy="1920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12000" b="1" dirty="0">
                <a:solidFill>
                  <a:srgbClr val="0000FF"/>
                </a:solidFill>
                <a:latin typeface="楷体" panose="02010609060101010101" pitchFamily="2" charset="-122"/>
                <a:ea typeface="楷体" panose="02010609060101010101" pitchFamily="2" charset="-122"/>
              </a:rPr>
              <a:t>谢 谢！</a:t>
            </a:r>
            <a:endParaRPr lang="zh-CN" altLang="en-US" sz="12000" b="1" dirty="0">
              <a:solidFill>
                <a:srgbClr val="0000FF"/>
              </a:solidFill>
              <a:latin typeface="楷体" panose="02010609060101010101" pitchFamily="2" charset="-122"/>
              <a:ea typeface="楷体" panose="0201060906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-635" y="47625"/>
          <a:ext cx="12193270" cy="6811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765"/>
                <a:gridCol w="672465"/>
                <a:gridCol w="673735"/>
                <a:gridCol w="673100"/>
                <a:gridCol w="673100"/>
                <a:gridCol w="673735"/>
                <a:gridCol w="673100"/>
                <a:gridCol w="673100"/>
                <a:gridCol w="673100"/>
                <a:gridCol w="673100"/>
                <a:gridCol w="673100"/>
                <a:gridCol w="673735"/>
                <a:gridCol w="673100"/>
                <a:gridCol w="673100"/>
                <a:gridCol w="673735"/>
                <a:gridCol w="672465"/>
                <a:gridCol w="673735"/>
              </a:tblGrid>
              <a:tr h="88646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文科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语文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3200" b="1">
                          <a:solidFill>
                            <a:schemeClr val="accent1"/>
                          </a:solidFill>
                          <a:cs typeface="Arial" panose="020B0604020202020204" pitchFamily="34" charset="0"/>
                        </a:rPr>
                        <a:t>数学</a:t>
                      </a:r>
                      <a:endParaRPr lang="zh-CN" altLang="en-US" sz="3200" b="1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英语</a:t>
                      </a:r>
                      <a:endParaRPr lang="zh-CN" altLang="en-US" sz="18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历史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生物（等）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政治（等）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地理（等）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文科总分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6230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均分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名次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均分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名次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均分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名次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均分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名次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均分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名次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均分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名次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均分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名次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均分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名次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15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临江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101.3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45.2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90.4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64.0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65.0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67.6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72.5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433.4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34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天印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103.3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61.0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98.2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68.3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68.1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72.9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73.0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471.6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8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秦淮</a:t>
                      </a:r>
                      <a:endParaRPr lang="zh-CN" altLang="en-US" sz="20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98.5 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40.1 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86.4 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64.0 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65.9 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70.2 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65.3 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422.8 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15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南外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105.7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73.5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103.4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67.7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89.3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80.5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85.2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517.0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8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全体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101.2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50.4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92.3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65.9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67.1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71.3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70.1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447.2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3" name="标题 1"/>
          <p:cNvSpPr>
            <a:spLocks noGrp="1"/>
          </p:cNvSpPr>
          <p:nvPr>
            <p:ph type="title"/>
          </p:nvPr>
        </p:nvSpPr>
        <p:spPr>
          <a:xfrm>
            <a:off x="0" y="-317"/>
            <a:ext cx="8229600" cy="11430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5400" b="1" dirty="0">
                <a:solidFill>
                  <a:schemeClr val="accent1"/>
                </a:solidFill>
              </a:rPr>
              <a:t>期末考试质量分析（</a:t>
            </a:r>
            <a:r>
              <a:rPr lang="en-US" altLang="zh-CN" sz="5400" b="1" dirty="0">
                <a:solidFill>
                  <a:schemeClr val="accent1"/>
                </a:solidFill>
              </a:rPr>
              <a:t>2</a:t>
            </a:r>
            <a:r>
              <a:rPr lang="zh-CN" altLang="en-US" sz="5400" b="1" dirty="0">
                <a:solidFill>
                  <a:schemeClr val="accent1"/>
                </a:solidFill>
              </a:rPr>
              <a:t>）</a:t>
            </a:r>
            <a:endParaRPr lang="zh-CN" altLang="en-US" sz="5400" b="1" dirty="0">
              <a:solidFill>
                <a:schemeClr val="accent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1714500" y="261651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eaLnBrk="1" hangingPunct="1"/>
            <a:r>
              <a:rPr lang="en-US" altLang="zh-CN" sz="4400" b="1" dirty="0"/>
              <a:t> </a:t>
            </a:r>
            <a:r>
              <a:rPr lang="zh-CN" altLang="en-US" sz="4400" b="1" dirty="0"/>
              <a:t>各学科推进情况分析</a:t>
            </a:r>
            <a:endParaRPr lang="zh-CN" altLang="en-US" sz="4400" b="1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824230" y="4008755"/>
          <a:ext cx="11268075" cy="1338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8075"/>
              </a:tblGrid>
              <a:tr h="13385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基准分=</a:t>
                      </a:r>
                      <a:r>
                        <a:rPr lang="zh-CN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中考成绩</a:t>
                      </a:r>
                      <a:r>
                        <a:rPr lang="zh-CN"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*0.5</a:t>
                      </a: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lang="zh-CN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高一上期末成绩</a:t>
                      </a:r>
                      <a:r>
                        <a:rPr lang="zh-CN"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*0.3</a:t>
                      </a: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lang="zh-CN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高一下期中</a:t>
                      </a:r>
                      <a:r>
                        <a:rPr lang="zh-CN"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*0.2</a:t>
                      </a:r>
                      <a:endParaRPr lang="zh-CN" sz="2800" b="1">
                        <a:solidFill>
                          <a:schemeClr val="accent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生物、地理基准分=</a:t>
                      </a:r>
                      <a:r>
                        <a:rPr lang="zh-CN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高一上期末成绩</a:t>
                      </a:r>
                      <a:r>
                        <a:rPr lang="zh-CN"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*0.6</a:t>
                      </a: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lang="zh-CN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高一下期中</a:t>
                      </a:r>
                      <a:r>
                        <a:rPr lang="zh-CN"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*0.4</a:t>
                      </a: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）；</a:t>
                      </a:r>
                      <a:endParaRPr lang="zh-CN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</a:t>
                      </a:r>
                      <a:r>
                        <a:rPr lang="zh-CN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中考成绩</a:t>
                      </a: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进行折算</a:t>
                      </a:r>
                      <a:endParaRPr lang="zh-CN" altLang="en-US" sz="2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120650" y="0"/>
          <a:ext cx="10125075" cy="669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582"/>
                <a:gridCol w="1099573"/>
                <a:gridCol w="1145784"/>
                <a:gridCol w="1123514"/>
                <a:gridCol w="1122401"/>
                <a:gridCol w="1122957"/>
                <a:gridCol w="1122957"/>
                <a:gridCol w="1334770"/>
                <a:gridCol w="1365250"/>
              </a:tblGrid>
              <a:tr h="546100">
                <a:tc rowSpan="3"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班主任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32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</a:rPr>
                        <a:t>语</a:t>
                      </a:r>
                      <a:r>
                        <a:rPr lang="en-US" sz="32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</a:rPr>
                        <a:t>文</a:t>
                      </a:r>
                      <a:r>
                        <a:rPr lang="zh-CN" altLang="en-US" sz="32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</a:rPr>
                        <a:t>（</a:t>
                      </a:r>
                      <a:r>
                        <a:rPr lang="zh-CN" altLang="en-US" sz="3200" b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</a:rPr>
                        <a:t>物理方向</a:t>
                      </a:r>
                      <a:r>
                        <a:rPr lang="zh-CN" altLang="en-US" sz="32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</a:rPr>
                        <a:t>）</a:t>
                      </a:r>
                      <a:endParaRPr lang="zh-CN" altLang="en-US" sz="3200" b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3200" b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22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任课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教师</a:t>
                      </a: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期末成绩</a:t>
                      </a: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基准成绩</a:t>
                      </a: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均分差推进</a:t>
                      </a: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二次均分差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22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08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朱龙</a:t>
                      </a: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张秀</a:t>
                      </a:r>
                      <a:endParaRPr lang="zh-CN" altLang="en-US" sz="2400" b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98.48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1.359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103.16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1.083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0.276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-0.975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4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陈贤友</a:t>
                      </a: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李敏</a:t>
                      </a:r>
                      <a:endParaRPr lang="zh-CN" altLang="en-US" sz="2400" b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100.27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3.150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103.08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0.997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2.153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-0.145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1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张梦颖</a:t>
                      </a: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张居祥</a:t>
                      </a:r>
                      <a:endParaRPr lang="zh-CN" altLang="en-US" sz="2400" b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97.56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0.433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102.35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0.269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0.164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2.210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4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黑体" panose="02010609060101010101" charset="-122"/>
                        </a:rPr>
                        <a:t>4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黑体" panose="02010609060101010101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孙晓敏</a:t>
                      </a: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刘莉</a:t>
                      </a:r>
                      <a:endParaRPr lang="zh-CN" altLang="en-US" sz="2400" b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99.75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2.632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103.08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1.001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1.631 </a:t>
                      </a:r>
                      <a:endParaRPr lang="en-US" alt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-0.035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陈明珠</a:t>
                      </a: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陈明珠</a:t>
                      </a: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99.07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1.950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101.94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-0.143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2.094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0.891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4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吴宗新</a:t>
                      </a: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王旭秋</a:t>
                      </a: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97.98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0.859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101.83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-0.249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1.108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1.673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许航</a:t>
                      </a: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陈明珠</a:t>
                      </a: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98.24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1.118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102.06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-0.023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1.141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-0.661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4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杨珊珊</a:t>
                      </a: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钱泽舒</a:t>
                      </a: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97.47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0.347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102.73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0.652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-0.305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1.673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陶仁</a:t>
                      </a: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董小龙</a:t>
                      </a:r>
                      <a:endParaRPr lang="zh-CN" altLang="en-US" sz="2400" b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86.89 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-10.229 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98.58 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-3.504 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-6.725 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-3.934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4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王成</a:t>
                      </a: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张居祥</a:t>
                      </a:r>
                      <a:endParaRPr lang="zh-CN" altLang="en-US" sz="2400" b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93.18 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-3.946 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99.22 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-2.855 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-1.091 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-0.631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李洁</a:t>
                      </a: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白潮</a:t>
                      </a: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97.89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0.766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104.03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1.950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-1.184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-0.475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4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理科</a:t>
                      </a: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400" b="0">
                        <a:solidFill>
                          <a:srgbClr val="000000"/>
                        </a:solidFill>
                        <a:latin typeface="黑体" panose="02010609060101010101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97.12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102.08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0" y="0"/>
          <a:ext cx="9268460" cy="6910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385"/>
                <a:gridCol w="995045"/>
                <a:gridCol w="986155"/>
                <a:gridCol w="963930"/>
                <a:gridCol w="965200"/>
                <a:gridCol w="965200"/>
                <a:gridCol w="964565"/>
                <a:gridCol w="1503680"/>
                <a:gridCol w="1384300"/>
              </a:tblGrid>
              <a:tr h="607060"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班主任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36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  <a:sym typeface="+mn-ea"/>
                        </a:rPr>
                        <a:t>语</a:t>
                      </a:r>
                      <a:r>
                        <a:rPr lang="en-US" sz="36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  <a:sym typeface="+mn-ea"/>
                        </a:rPr>
                        <a:t>文</a:t>
                      </a:r>
                      <a:r>
                        <a:rPr lang="zh-CN" altLang="en-US" sz="32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  <a:sym typeface="+mn-ea"/>
                        </a:rPr>
                        <a:t>（</a:t>
                      </a:r>
                      <a:r>
                        <a:rPr lang="zh-CN" altLang="en-US" sz="3200" b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  <a:sym typeface="+mn-ea"/>
                        </a:rPr>
                        <a:t>历史方向</a:t>
                      </a:r>
                      <a:r>
                        <a:rPr lang="zh-CN" altLang="en-US" sz="32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  <a:sym typeface="+mn-ea"/>
                        </a:rPr>
                        <a:t>）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814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任课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教师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期末成绩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基准成绩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均分差推进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二次均分差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8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817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潘同同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张秀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101.56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3.019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105.79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0.306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2.713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-0.549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19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潘同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王旭秋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98.48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-0.058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105.33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-0.157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0.099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-0.540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19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翁员媛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张仕梅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97.71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-0.827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105.24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-0.246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-0.581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0.378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19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纪旭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董小龙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96.47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-2.067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105.81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0.324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-2.391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-0.805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136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白潮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白潮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96.70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-1.837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103.36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-2.126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0.289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0.932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汪韦燕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李敏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102.79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4.247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107.45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1.961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2.286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0.421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136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李永佳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王露浛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96.71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-1.833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105.73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0.246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-2.079 </a:t>
                      </a:r>
                      <a:endParaRPr lang="zh-CN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0.402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0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文科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98.54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105.48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830580" y="520700"/>
            <a:ext cx="9563735" cy="3692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3600" b="1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两个均分差、均分差推进全优的教师及班级：</a:t>
            </a:r>
            <a:endParaRPr lang="zh-CN" sz="3600" b="1">
              <a:solidFill>
                <a:schemeClr val="tx2">
                  <a:lumMod val="50000"/>
                  <a:lumOff val="5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张秀：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12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李敏：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17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放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刘莉：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4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张居祥：</a:t>
            </a:r>
            <a:r>
              <a:rPr lang="en-US" altLang="zh-CN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3</a:t>
            </a:r>
            <a:r>
              <a:rPr lang="zh-CN" altLang="en-US" sz="360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3600" b="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endParaRPr 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 altLang="en-US"/>
          </a:p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30580" y="3954145"/>
            <a:ext cx="9157970" cy="2153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两个均分差、均分差推进全负的班级：</a:t>
            </a:r>
            <a:endParaRPr lang="zh-CN" sz="40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9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10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班、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14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班</a:t>
            </a:r>
            <a:endParaRPr lang="zh-CN" altLang="en-US" sz="40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/>
            <a:endParaRPr lang="zh-CN" altLang="en-US"/>
          </a:p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8500745" y="1332230"/>
            <a:ext cx="312356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9600">
                <a:solidFill>
                  <a:srgbClr val="FF0000"/>
                </a:solidFill>
                <a:highlight>
                  <a:srgbClr val="FFFF00"/>
                </a:highlight>
                <a:latin typeface="隶书" panose="02010509060101010101" charset="-122"/>
                <a:ea typeface="隶书" panose="02010509060101010101" charset="-122"/>
                <a:sym typeface="+mn-ea"/>
              </a:rPr>
              <a:t>语</a:t>
            </a:r>
            <a:r>
              <a:rPr lang="en-US" sz="9600">
                <a:solidFill>
                  <a:srgbClr val="FF0000"/>
                </a:solidFill>
                <a:highlight>
                  <a:srgbClr val="FFFF00"/>
                </a:highlight>
                <a:latin typeface="隶书" panose="02010509060101010101" charset="-122"/>
                <a:ea typeface="隶书" panose="02010509060101010101" charset="-122"/>
                <a:sym typeface="+mn-ea"/>
              </a:rPr>
              <a:t>文</a:t>
            </a:r>
            <a:endParaRPr lang="en-US" altLang="en-US" sz="9600">
              <a:solidFill>
                <a:srgbClr val="FF0000"/>
              </a:solidFill>
              <a:highlight>
                <a:srgbClr val="FFFF00"/>
              </a:highlight>
              <a:latin typeface="隶书" panose="02010509060101010101" charset="-122"/>
              <a:ea typeface="隶书" panose="020105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0" y="0"/>
          <a:ext cx="103632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521"/>
                <a:gridCol w="1227932"/>
                <a:gridCol w="1253871"/>
                <a:gridCol w="1304644"/>
                <a:gridCol w="1253320"/>
                <a:gridCol w="1253871"/>
                <a:gridCol w="1356520"/>
                <a:gridCol w="1356521"/>
              </a:tblGrid>
              <a:tr h="455295"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32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  <a:sym typeface="+mn-ea"/>
                        </a:rPr>
                        <a:t>数学</a:t>
                      </a:r>
                      <a:r>
                        <a:rPr lang="zh-CN" altLang="en-US" sz="32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  <a:sym typeface="+mn-ea"/>
                        </a:rPr>
                        <a:t>（</a:t>
                      </a:r>
                      <a:r>
                        <a:rPr lang="zh-CN" altLang="en-US" sz="3200" b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  <a:sym typeface="+mn-ea"/>
                        </a:rPr>
                        <a:t>物理方向</a:t>
                      </a:r>
                      <a:r>
                        <a:rPr lang="zh-CN" altLang="en-US" sz="32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隶书" panose="02010509060101010101" charset="-122"/>
                          <a:ea typeface="隶书" panose="02010509060101010101" charset="-122"/>
                          <a:sym typeface="+mn-ea"/>
                        </a:rPr>
                        <a:t>）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93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任课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教师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期末成绩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基准成绩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均分差推进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二次均分差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83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9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黄发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71.91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8.121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101.59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2.979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5.142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2.143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黄发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68.85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5.068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100.17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1.560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3.509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1.716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8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张梦颖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78.56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14.769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101.63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3.016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11.754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6.013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47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张梦颖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71.62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7.836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99.95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1.338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6.498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4.728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8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蔡文银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68.87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5.087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99.37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0.753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4.333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4.189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8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蔡文银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69.19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5.399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100.14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1.524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70C0"/>
                          </a:solidFill>
                          <a:latin typeface="Times New Roman" panose="02020603050405020304" charset="0"/>
                        </a:rPr>
                        <a:t>3.875 </a:t>
                      </a:r>
                      <a:endParaRPr lang="en-US" sz="2400" b="0">
                        <a:solidFill>
                          <a:srgbClr val="0070C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4.106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8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许明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56.65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-7.138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97.67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-0.946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-6.192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-5.505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47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张彩转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53.37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-10.419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93.91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-4.704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-5.714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-6.441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8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沈和平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43.81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-19.978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94.04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-4.568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-15.410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-9.864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8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王成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60.04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-3.747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98.19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-0.419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-3.328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-1.439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47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郝圆圆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54.98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-8.805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97.13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-1.480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</a:rPr>
                        <a:t>-7.325 </a:t>
                      </a:r>
                      <a:endParaRPr 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</a:rPr>
                        <a:t>-1.709 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理科</a:t>
                      </a:r>
                      <a:endParaRPr lang="zh-CN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63.79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2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98.61 </a:t>
                      </a: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TABLE_BEAUTIFY" val="smartTable{d0ee7250-a0e2-483e-af7b-85645d323147}"/>
  <p:tag name="TABLE_ENDDRAG_ORIGIN_RECT" val="960*540"/>
  <p:tag name="TABLE_ENDDRAG_RECT" val="0*0*960*540"/>
</p:tagLst>
</file>

<file path=ppt/tags/tag64.xml><?xml version="1.0" encoding="utf-8"?>
<p:tagLst xmlns:p="http://schemas.openxmlformats.org/presentationml/2006/main">
  <p:tag name="KSO_WM_UNIT_TABLE_BEAUTIFY" val="smartTable{01a0f166-d0ee-4342-a990-cde18a4e115f}"/>
  <p:tag name="TABLE_ENDDRAG_ORIGIN_RECT" val="960*536"/>
  <p:tag name="TABLE_ENDDRAG_RECT" val="0*3*960*536"/>
</p:tagLst>
</file>

<file path=ppt/tags/tag65.xml><?xml version="1.0" encoding="utf-8"?>
<p:tagLst xmlns:p="http://schemas.openxmlformats.org/presentationml/2006/main">
  <p:tag name="TABLE_ENDDRAG_ORIGIN_RECT" val="887*95"/>
  <p:tag name="TABLE_ENDDRAG_RECT" val="13*339*887*95"/>
</p:tagLst>
</file>

<file path=ppt/tags/tag66.xml><?xml version="1.0" encoding="utf-8"?>
<p:tagLst xmlns:p="http://schemas.openxmlformats.org/presentationml/2006/main">
  <p:tag name="KSO_WM_UNIT_TABLE_BEAUTIFY" val="smartTable{04069147-b248-4de5-91e0-5666b3a99bee}"/>
  <p:tag name="TABLE_ENDDRAG_ORIGIN_RECT" val="100*444"/>
  <p:tag name="TABLE_ENDDRAG_RECT" val="785*45*100*444"/>
</p:tagLst>
</file>

<file path=ppt/tags/tag67.xml><?xml version="1.0" encoding="utf-8"?>
<p:tagLst xmlns:p="http://schemas.openxmlformats.org/presentationml/2006/main">
  <p:tag name="KSO_WM_UNIT_TABLE_BEAUTIFY" val="smartTable{7a91a34c-85b0-4889-a9b8-b25ea56d6c2b}"/>
  <p:tag name="TABLE_ENDDRAG_ORIGIN_RECT" val="668*540"/>
  <p:tag name="TABLE_ENDDRAG_RECT" val="0*0*668*540"/>
</p:tagLst>
</file>

<file path=ppt/tags/tag68.xml><?xml version="1.0" encoding="utf-8"?>
<p:tagLst xmlns:p="http://schemas.openxmlformats.org/presentationml/2006/main">
  <p:tag name="KSO_WM_UNIT_TABLE_BEAUTIFY" val="smartTable{4c76b363-90ec-4ef2-9848-5df9511ad17b}"/>
  <p:tag name="TABLE_ENDDRAG_ORIGIN_RECT" val="816*540"/>
  <p:tag name="TABLE_ENDDRAG_RECT" val="0*0*816*540"/>
</p:tagLst>
</file>

<file path=ppt/tags/tag69.xml><?xml version="1.0" encoding="utf-8"?>
<p:tagLst xmlns:p="http://schemas.openxmlformats.org/presentationml/2006/main">
  <p:tag name="KSO_WM_UNIT_TABLE_BEAUTIFY" val="smartTable{7aed5e6c-30da-429d-9118-6dbeccf47b1a}"/>
  <p:tag name="TABLE_ENDDRAG_ORIGIN_RECT" val="757*540"/>
  <p:tag name="TABLE_ENDDRAG_RECT" val="0*0*757*540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TABLE_BEAUTIFY" val="smartTable{3ce4037f-db39-4cf3-87ce-925eb4400ecf}"/>
  <p:tag name="TABLE_ENDDRAG_ORIGIN_RECT" val="798*540"/>
  <p:tag name="TABLE_ENDDRAG_RECT" val="0*0*798*540"/>
</p:tagLst>
</file>

<file path=ppt/tags/tag71.xml><?xml version="1.0" encoding="utf-8"?>
<p:tagLst xmlns:p="http://schemas.openxmlformats.org/presentationml/2006/main">
  <p:tag name="KSO_WM_UNIT_TABLE_BEAUTIFY" val="smartTable{8f3c041d-3ecc-43af-8379-f0e9db1c51db}"/>
  <p:tag name="TABLE_ENDDRAG_ORIGIN_RECT" val="647*535"/>
  <p:tag name="TABLE_ENDDRAG_RECT" val="0*4*647*535"/>
</p:tagLst>
</file>

<file path=ppt/tags/tag72.xml><?xml version="1.0" encoding="utf-8"?>
<p:tagLst xmlns:p="http://schemas.openxmlformats.org/presentationml/2006/main">
  <p:tag name="KSO_WM_UNIT_TABLE_BEAUTIFY" val="smartTable{b18ddab6-01e1-4075-aabf-00a39871e926}"/>
  <p:tag name="TABLE_ENDDRAG_ORIGIN_RECT" val="711*539"/>
  <p:tag name="TABLE_ENDDRAG_RECT" val="0*0*711*540"/>
</p:tagLst>
</file>

<file path=ppt/tags/tag73.xml><?xml version="1.0" encoding="utf-8"?>
<p:tagLst xmlns:p="http://schemas.openxmlformats.org/presentationml/2006/main">
  <p:tag name="KSO_WM_UNIT_TABLE_BEAUTIFY" val="smartTable{c54eae31-8ceb-4667-9356-33da531003c4}"/>
  <p:tag name="TABLE_ENDDRAG_ORIGIN_RECT" val="683*540"/>
  <p:tag name="TABLE_ENDDRAG_RECT" val="0*0*683*540"/>
</p:tagLst>
</file>

<file path=ppt/tags/tag74.xml><?xml version="1.0" encoding="utf-8"?>
<p:tagLst xmlns:p="http://schemas.openxmlformats.org/presentationml/2006/main">
  <p:tag name="KSO_WM_UNIT_TABLE_BEAUTIFY" val="smartTable{51d66c4c-fb81-4d11-91d0-8d9de844ed3c}"/>
  <p:tag name="TABLE_ENDDRAG_ORIGIN_RECT" val="793*519"/>
  <p:tag name="TABLE_ENDDRAG_RECT" val="0*0*793*519"/>
</p:tagLst>
</file>

<file path=ppt/tags/tag75.xml><?xml version="1.0" encoding="utf-8"?>
<p:tagLst xmlns:p="http://schemas.openxmlformats.org/presentationml/2006/main">
  <p:tag name="KSO_WM_UNIT_TABLE_BEAUTIFY" val="smartTable{6e8c7169-47c8-4189-ad8d-0263e7ba78e4}"/>
  <p:tag name="TABLE_ENDDRAG_ORIGIN_RECT" val="669*528"/>
  <p:tag name="TABLE_ENDDRAG_RECT" val="0*0*669*528"/>
</p:tagLst>
</file>

<file path=ppt/tags/tag76.xml><?xml version="1.0" encoding="utf-8"?>
<p:tagLst xmlns:p="http://schemas.openxmlformats.org/presentationml/2006/main">
  <p:tag name="KSO_WM_UNIT_TABLE_BEAUTIFY" val="smartTable{14598e25-664e-4c55-9307-544c0fdcf5a2}"/>
  <p:tag name="TABLE_ENDDRAG_ORIGIN_RECT" val="697*532"/>
  <p:tag name="TABLE_ENDDRAG_RECT" val="0*0*697*532"/>
</p:tagLst>
</file>

<file path=ppt/tags/tag77.xml><?xml version="1.0" encoding="utf-8"?>
<p:tagLst xmlns:p="http://schemas.openxmlformats.org/presentationml/2006/main">
  <p:tag name="KSO_WM_UNIT_TABLE_BEAUTIFY" val="smartTable{098565cc-a241-408f-9192-43b3ce32a7d1}"/>
  <p:tag name="TABLE_ENDDRAG_ORIGIN_RECT" val="569*539"/>
  <p:tag name="TABLE_ENDDRAG_RECT" val="0*0*569*540"/>
</p:tagLst>
</file>

<file path=ppt/tags/tag78.xml><?xml version="1.0" encoding="utf-8"?>
<p:tagLst xmlns:p="http://schemas.openxmlformats.org/presentationml/2006/main">
  <p:tag name="KSO_WM_UNIT_TABLE_BEAUTIFY" val="smartTable{e9ad6d9a-0eb8-4133-af98-cb54969b07e2}"/>
  <p:tag name="TABLE_ENDDRAG_ORIGIN_RECT" val="774*540"/>
  <p:tag name="TABLE_ENDDRAG_RECT" val="0*0*774*540"/>
</p:tagLst>
</file>

<file path=ppt/tags/tag79.xml><?xml version="1.0" encoding="utf-8"?>
<p:tagLst xmlns:p="http://schemas.openxmlformats.org/presentationml/2006/main">
  <p:tag name="KSO_WM_UNIT_TABLE_BEAUTIFY" val="smartTable{1063432a-ef06-4fb3-8892-58a81cf2ddbd}"/>
  <p:tag name="TABLE_ENDDRAG_ORIGIN_RECT" val="649*539"/>
  <p:tag name="TABLE_ENDDRAG_RECT" val="0*0*649*540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TABLE_BEAUTIFY" val="smartTable{4df53715-7ab3-4773-a8cb-5d1d2ad8818d}"/>
  <p:tag name="TABLE_ENDDRAG_ORIGIN_RECT" val="569*540"/>
  <p:tag name="TABLE_ENDDRAG_RECT" val="-7*0*569*540"/>
</p:tagLst>
</file>

<file path=ppt/tags/tag81.xml><?xml version="1.0" encoding="utf-8"?>
<p:tagLst xmlns:p="http://schemas.openxmlformats.org/presentationml/2006/main">
  <p:tag name="KSO_WM_UNIT_ISCONTENTSTITLE" val="0"/>
  <p:tag name="KSO_WM_UNIT_NOCLEAR" val="0"/>
  <p:tag name="KSO_WM_UNIT_SHOW_EDIT_AREA_INDICATION" val="0"/>
  <p:tag name="KSO_WM_UNIT_VALUE" val="9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a"/>
  <p:tag name="KSO_WM_UNIT_INDEX" val="1"/>
  <p:tag name="KSO_WM_UNIT_ID" val="diagram20187600_2*a*1"/>
  <p:tag name="KSO_WM_TEMPLATE_CATEGORY" val="diagram"/>
  <p:tag name="KSO_WM_TEMPLATE_INDEX" val="20187600"/>
  <p:tag name="KSO_WM_UNIT_LAYERLEVEL" val="1"/>
  <p:tag name="KSO_WM_TAG_VERSION" val="1.0"/>
  <p:tag name="KSO_WM_BEAUTIFY_FLAG" val="#wm#"/>
  <p:tag name="KSO_WM_UNIT_DIAGRAM_CONTRAST_TITLE_CNT" val="2"/>
  <p:tag name="KSO_WM_UNIT_DIAGRAM_DIMENSION_TITLE_CNT" val="2"/>
  <p:tag name="KSO_WM_UNIT_PRESET_TEXT" val="单击此处添加标题"/>
  <p:tag name="KSO_WM_UNIT_TEXT_FILL_FORE_SCHEMECOLOR_INDEX" val="14"/>
  <p:tag name="KSO_WM_UNIT_TEXT_FILL_TYPE" val="1"/>
  <p:tag name="KSO_WM_UNIT_USESOURCEFORMAT_APPLY" val="1"/>
</p:tagLst>
</file>

<file path=ppt/tags/tag82.xml><?xml version="1.0" encoding="utf-8"?>
<p:tagLst xmlns:p="http://schemas.openxmlformats.org/presentationml/2006/main">
  <p:tag name="KSO_WM_UNIT_TABLE_BEAUTIFY" val="smartTable{d09988b9-6042-4227-91ee-7e472bfed263}"/>
  <p:tag name="TABLE_ENDDRAG_ORIGIN_RECT" val="530*539"/>
  <p:tag name="TABLE_ENDDRAG_RECT" val="0*0*530*540"/>
</p:tagLst>
</file>

<file path=ppt/tags/tag83.xml><?xml version="1.0" encoding="utf-8"?>
<p:tagLst xmlns:p="http://schemas.openxmlformats.org/presentationml/2006/main">
  <p:tag name="KSO_WM_SLIDE_ID" val="diagram20187600_2"/>
  <p:tag name="KSO_WM_TEMPLATE_SUBCATEGORY" val="0"/>
  <p:tag name="KSO_WM_TEMPLATE_MASTER_TYPE" val="0"/>
  <p:tag name="KSO_WM_TEMPLATE_COLOR_TYPE" val="0"/>
  <p:tag name="KSO_WM_SLIDE_TYPE" val="text"/>
  <p:tag name="KSO_WM_SLIDE_SUBTYPE" val="diag"/>
  <p:tag name="KSO_WM_SLIDE_ITEM_CNT" val="4"/>
  <p:tag name="KSO_WM_SLIDE_INDEX" val="2"/>
  <p:tag name="KSO_WM_TEMPLATE_MASTER_THUMB_INDEX" val="0"/>
  <p:tag name="KSO_WM_UNIT_SHOW_EDIT_AREA_INDICATION" val="0"/>
  <p:tag name="KSO_WM_SLIDE_SIZE" val="872.766*388.326"/>
  <p:tag name="KSO_WM_SLIDE_POSITION" val="7.87402e-05*58.4999"/>
  <p:tag name="KSO_WM_DIAGRAM_GROUP_CODE" val="r1-1"/>
  <p:tag name="KSO_WM_SLIDE_DIAGTYPE" val="r"/>
  <p:tag name="KSO_WM_TAG_VERSION" val="1.0"/>
  <p:tag name="KSO_WM_BEAUTIFY_FLAG" val="#wm#"/>
  <p:tag name="KSO_WM_TEMPLATE_CATEGORY" val="diagram"/>
  <p:tag name="KSO_WM_TEMPLATE_INDEX" val="20187600"/>
  <p:tag name="KSO_WM_SLIDE_LAYOUT" val="a_r"/>
  <p:tag name="KSO_WM_SLIDE_LAYOUT_CNT" val="1_1"/>
</p:tagLst>
</file>

<file path=ppt/tags/tag84.xml><?xml version="1.0" encoding="utf-8"?>
<p:tagLst xmlns:p="http://schemas.openxmlformats.org/presentationml/2006/main">
  <p:tag name="KSO_WM_UNIT_TABLE_BEAUTIFY" val="smartTable{be381227-ff36-45bc-8bf7-fab69be5b904}"/>
  <p:tag name="TABLE_ENDDRAG_ORIGIN_RECT" val="449*540"/>
  <p:tag name="TABLE_ENDDRAG_RECT" val="510*0*449*540"/>
</p:tagLst>
</file>

<file path=ppt/tags/tag85.xml><?xml version="1.0" encoding="utf-8"?>
<p:tagLst xmlns:p="http://schemas.openxmlformats.org/presentationml/2006/main">
  <p:tag name="KSO_WM_UNIT_TABLE_BEAUTIFY" val="smartTable{eb62fb4f-ea78-4190-9d1f-7c0571e5685c}"/>
  <p:tag name="TABLE_ENDDRAG_ORIGIN_RECT" val="394*540"/>
  <p:tag name="TABLE_ENDDRAG_RECT" val="0*0*394*540"/>
</p:tagLst>
</file>

<file path=ppt/tags/tag86.xml><?xml version="1.0" encoding="utf-8"?>
<p:tagLst xmlns:p="http://schemas.openxmlformats.org/presentationml/2006/main">
  <p:tag name="KSO_WM_UNIT_TABLE_BEAUTIFY" val="smartTable{b3d29f3d-073a-41f8-b331-e625673164ab}"/>
  <p:tag name="TABLE_ENDDRAG_ORIGIN_RECT" val="478*540"/>
  <p:tag name="TABLE_ENDDRAG_RECT" val="481*0*478*540"/>
</p:tagLst>
</file>

<file path=ppt/tags/tag87.xml><?xml version="1.0" encoding="utf-8"?>
<p:tagLst xmlns:p="http://schemas.openxmlformats.org/presentationml/2006/main">
  <p:tag name="KSO_WM_UNIT_TABLE_BEAUTIFY" val="smartTable{15cb0f8f-7a33-4102-ad6d-1bb72286c16a}"/>
  <p:tag name="TABLE_ENDDRAG_ORIGIN_RECT" val="409*540"/>
  <p:tag name="TABLE_ENDDRAG_RECT" val="0*0*409*540"/>
</p:tagLst>
</file>

<file path=ppt/tags/tag88.xml><?xml version="1.0" encoding="utf-8"?>
<p:tagLst xmlns:p="http://schemas.openxmlformats.org/presentationml/2006/main">
  <p:tag name="KSO_WPP_MARK_KEY" val="e0b9464b-f4de-45d0-b12a-1893f4fc1b43"/>
  <p:tag name="COMMONDATA" val="eyJoZGlkIjoiNGVmZjQ1NjZiNTY4Mzg0M2M2MmM5YTkzOGFhZWEzODcifQ==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9290</Words>
  <Application>WPS 演示</Application>
  <PresentationFormat>宽屏</PresentationFormat>
  <Paragraphs>3812</Paragraphs>
  <Slides>37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50" baseType="lpstr">
      <vt:lpstr>Arial</vt:lpstr>
      <vt:lpstr>宋体</vt:lpstr>
      <vt:lpstr>Wingdings</vt:lpstr>
      <vt:lpstr>Wingdings</vt:lpstr>
      <vt:lpstr>隶书</vt:lpstr>
      <vt:lpstr>Times New Roman</vt:lpstr>
      <vt:lpstr>黑体</vt:lpstr>
      <vt:lpstr>微软雅黑</vt:lpstr>
      <vt:lpstr>Arial Unicode MS</vt:lpstr>
      <vt:lpstr>Calibri</vt:lpstr>
      <vt:lpstr>Arial</vt:lpstr>
      <vt:lpstr>楷体</vt:lpstr>
      <vt:lpstr>Office 主题​​</vt:lpstr>
      <vt:lpstr>高二上学期期末考试 质量分析会</vt:lpstr>
      <vt:lpstr>期末考试质量分析（1）</vt:lpstr>
      <vt:lpstr>PowerPoint 演示文稿</vt:lpstr>
      <vt:lpstr>PowerPoint 演示文稿</vt:lpstr>
      <vt:lpstr>期末考试质量分析（2）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期末考试质量分析（3）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小王</cp:lastModifiedBy>
  <cp:revision>177</cp:revision>
  <dcterms:created xsi:type="dcterms:W3CDTF">2019-06-19T02:08:00Z</dcterms:created>
  <dcterms:modified xsi:type="dcterms:W3CDTF">2022-11-07T10:41:47Z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CE76C7B1266A4010BB71E9FE0AE6DC78</vt:lpwstr>
  </property>
</Properties>
</file>