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2" r:id="rId5"/>
    <p:sldId id="261" r:id="rId6"/>
    <p:sldId id="266" r:id="rId7"/>
    <p:sldId id="263" r:id="rId8"/>
    <p:sldId id="265" r:id="rId9"/>
    <p:sldId id="267" r:id="rId10"/>
    <p:sldId id="268" r:id="rId11"/>
    <p:sldId id="269" r:id="rId12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3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念奴娇</a:t>
            </a:r>
            <a:r>
              <a:rPr lang="en-US" altLang="zh-CN"/>
              <a:t>·</a:t>
            </a:r>
            <a:r>
              <a:rPr lang="zh-CN" altLang="en-US"/>
              <a:t>赤壁怀古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3600"/>
              <a:t>苏轼</a:t>
            </a:r>
            <a:endParaRPr lang="zh-CN" altLang="en-US"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38275"/>
            <a:ext cx="10515600" cy="4351338"/>
          </a:xfrm>
        </p:spPr>
        <p:txBody>
          <a:bodyPr/>
          <a:p>
            <a:pPr marL="0" indent="0" algn="ctr">
              <a:buNone/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行香子·述怀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 algn="ctr">
              <a:buNone/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宋代：苏轼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清夜无尘，月色如银。酒斟时、须满十分。浮名浮利，虚苦劳神。叹隙中驹，石中火，梦中身。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虽抱文章，开口谁亲。且陶陶、乐尽天真。几时归去，作个闲人。对一张琴，一壶酒，一溪云。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学习任务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1005"/>
            <a:ext cx="10515600" cy="4351338"/>
          </a:xfrm>
        </p:spPr>
        <p:txBody>
          <a:bodyPr>
            <a:normAutofit lnSpcReduction="10000"/>
          </a:bodyPr>
          <a:p>
            <a:pPr>
              <a:lnSpc>
                <a:spcPct val="150000"/>
              </a:lnSpc>
            </a:pP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预习《念奴娇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·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赤壁怀古》时，有同学提出：这不是一首豪放词吗？为什么在结尾处苏轼会发出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人生如梦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的感慨，这是不是不太符合我们印象中苏东坡乐观旷达的形象呢？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请走进《念奴娇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·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赤壁怀古》，探寻苏轼的心路历程，为这位同学解答疑惑。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学习活动一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67055" y="1504315"/>
            <a:ext cx="10786745" cy="4672965"/>
          </a:xfrm>
        </p:spPr>
        <p:txBody>
          <a:bodyPr>
            <a:normAutofit lnSpcReduction="20000"/>
          </a:bodyPr>
          <a:p>
            <a:pPr>
              <a:lnSpc>
                <a:spcPct val="150000"/>
              </a:lnSpc>
            </a:pP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品读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人生如梦，一尊还酹江月。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它传达的是消极的情绪吗？</a:t>
            </a:r>
            <a:endParaRPr lang="en-US" altLang="zh-CN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学习提示：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你在古诗词中还见过哪些句子用到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梦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的比喻？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梦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这一喻体有怎样的特点？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酹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”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江月这一举动传达的情绪是怎样的？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学习活动二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03375"/>
            <a:ext cx="10515600" cy="4351338"/>
          </a:xfrm>
        </p:spPr>
        <p:txBody>
          <a:bodyPr/>
          <a:p>
            <a:r>
              <a:rPr lang="en-US" altLang="zh-CN"/>
              <a:t>         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标题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赤壁怀古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告诉我们，这是一首怀古词。怀古诗词是一类经常以历史事件、历史人物、历史陈迹为题材，借登高望远、咏叹史实、怀念古迹来抒发作者个人感慨的诗词。在这首词中，是怎样的所见、所思引发了诗人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人生如梦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的感慨呢？请诵读全词，梳理出词人的所见、所思、所感，了解词人的心路历程。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学习提示：可用词中原句完成表格。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717675" y="4940300"/>
          <a:ext cx="853313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040"/>
                <a:gridCol w="7197090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所见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所思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所感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1510" y="1640840"/>
            <a:ext cx="11050905" cy="4389120"/>
          </a:xfrm>
        </p:spPr>
        <p:txBody>
          <a:bodyPr>
            <a:normAutofit/>
          </a:bodyPr>
          <a:p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32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词中对周瑜还有哪些称呼，为什么在这里苏轼不直呼其名？</a:t>
            </a:r>
            <a:endParaRPr lang="zh-CN" altLang="en-US" sz="32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32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32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4045" y="467360"/>
            <a:ext cx="11050905" cy="4389120"/>
          </a:xfrm>
        </p:spPr>
        <p:txBody>
          <a:bodyPr>
            <a:normAutofit fontScale="25000"/>
          </a:bodyPr>
          <a:p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0665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en-US" altLang="zh-CN" sz="10665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128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华文行楷" panose="02010800040101010101" pitchFamily="2" charset="-122"/>
                <a:sym typeface="+mn-ea"/>
              </a:rPr>
              <a:t>围绕赤壁可怀想的人物那么多，为什么苏轼唯独怀想周瑜？</a:t>
            </a:r>
            <a:endParaRPr lang="zh-CN" altLang="en-US" sz="128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华文行楷" panose="02010800040101010101" pitchFamily="2" charset="-122"/>
            </a:endParaRPr>
          </a:p>
          <a:p>
            <a:endParaRPr lang="zh-CN" altLang="en-US" sz="128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华文行楷" panose="02010800040101010101" pitchFamily="2" charset="-122"/>
            </a:endParaRPr>
          </a:p>
          <a:p>
            <a:endParaRPr lang="zh-CN" altLang="en-US" sz="128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华文行楷" panose="02010800040101010101" pitchFamily="2" charset="-122"/>
            </a:endParaRPr>
          </a:p>
          <a:p>
            <a:endParaRPr lang="zh-CN" altLang="en-US" sz="128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华文行楷" panose="02010800040101010101" pitchFamily="2" charset="-122"/>
            </a:endParaRPr>
          </a:p>
          <a:p>
            <a:endParaRPr lang="zh-CN" altLang="en-US" sz="128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华文行楷" panose="02010800040101010101" pitchFamily="2" charset="-122"/>
            </a:endParaRPr>
          </a:p>
          <a:p>
            <a:endParaRPr lang="zh-CN" altLang="en-US" sz="128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华文行楷" panose="02010800040101010101" pitchFamily="2" charset="-122"/>
            </a:endParaRPr>
          </a:p>
          <a:p>
            <a:endParaRPr lang="zh-CN" altLang="en-US" sz="128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华文行楷" panose="02010800040101010101" pitchFamily="2" charset="-122"/>
            </a:endParaRPr>
          </a:p>
          <a:p>
            <a:endParaRPr lang="zh-CN" altLang="en-US" sz="128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华文行楷" panose="02010800040101010101" pitchFamily="2" charset="-122"/>
            </a:endParaRPr>
          </a:p>
          <a:p>
            <a:endParaRPr lang="zh-CN" altLang="en-US" sz="128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华文行楷" panose="02010800040101010101" pitchFamily="2" charset="-122"/>
            </a:endParaRPr>
          </a:p>
          <a:p>
            <a:r>
              <a:rPr lang="zh-CN" altLang="en-US" sz="128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华文行楷" panose="02010800040101010101" pitchFamily="2" charset="-122"/>
              </a:rPr>
              <a:t>羡慕源自内心深处与他人的比照</a:t>
            </a:r>
            <a:endParaRPr lang="zh-CN" altLang="en-US" sz="1280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435860" y="1631950"/>
          <a:ext cx="7319645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4260"/>
                <a:gridCol w="2545715"/>
                <a:gridCol w="2439670"/>
              </a:tblGrid>
              <a:tr h="57912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人生对比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周瑜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苏轼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年龄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34岁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47岁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/>
                </a:tc>
              </a:tr>
              <a:tr h="57912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生活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外貌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职位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东吴都督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团练副使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婚姻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7912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latin typeface="楷体" panose="02010609060101010101" charset="-122"/>
                          <a:ea typeface="楷体" panose="02010609060101010101" charset="-122"/>
                        </a:rPr>
                        <a:t>功业</a:t>
                      </a: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00505"/>
            <a:ext cx="10515600" cy="4351338"/>
          </a:xfrm>
        </p:spPr>
        <p:txBody>
          <a:bodyPr/>
          <a:p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在词人看来，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一时豪杰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风流人物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如周瑜，也终将被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浪淘尽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，那么，这首词中有没有不变的东西呢？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你在哪些古诗文中读到过类似的感慨？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76325"/>
            <a:ext cx="10515600" cy="4351338"/>
          </a:xfrm>
        </p:spPr>
        <p:txBody>
          <a:bodyPr/>
          <a:p>
            <a:pPr>
              <a:lnSpc>
                <a:spcPct val="15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无边落木萧萧下，不尽长江滚滚来。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寄蜉蝣于天地，渺沧海之一粟。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年年岁岁花相似，岁岁年年人不同。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今人不见古时月，今月曾经照古人。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</a:rPr>
              <a:t>人生代代无穷已，江月年年望相似。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50000"/>
              </a:lnSpc>
            </a:pP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既然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人生如梦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，周郎之辈的存在还有没有意义？词人是如何应对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人生如梦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的悲哀的？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6b0309ee-f294-49a1-a61e-d1845b2afd64}"/>
</p:tagLst>
</file>

<file path=ppt/tags/tag2.xml><?xml version="1.0" encoding="utf-8"?>
<p:tagLst xmlns:p="http://schemas.openxmlformats.org/presentationml/2006/main">
  <p:tag name="KSO_WM_UNIT_TABLE_BEAUTIFY" val="smartTable{36078b7b-23b3-4f97-b793-21ee72e26543}"/>
</p:tagLst>
</file>

<file path=ppt/tags/tag3.xml><?xml version="1.0" encoding="utf-8"?>
<p:tagLst xmlns:p="http://schemas.openxmlformats.org/presentationml/2006/main">
  <p:tag name="COMMONDATA" val="eyJoZGlkIjoiYjcyY2M5YzI5ZjFmMGYyMTgyZjc5ZDE4OTM1YTI1ND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821</Words>
  <Application>WPS 演示</Application>
  <PresentationFormat>宽屏</PresentationFormat>
  <Paragraphs>90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6" baseType="lpstr">
      <vt:lpstr>Arial</vt:lpstr>
      <vt:lpstr>宋体</vt:lpstr>
      <vt:lpstr>Wingdings</vt:lpstr>
      <vt:lpstr>Arial Unicode MS</vt:lpstr>
      <vt:lpstr>Calibri</vt:lpstr>
      <vt:lpstr>微软雅黑</vt:lpstr>
      <vt:lpstr>楷体</vt:lpstr>
      <vt:lpstr>华文行楷</vt:lpstr>
      <vt:lpstr>Times New Roman</vt:lpstr>
      <vt:lpstr>黑体</vt:lpstr>
      <vt:lpstr>华文中宋</vt:lpstr>
      <vt:lpstr>楷体_GB2312</vt:lpstr>
      <vt:lpstr>新宋体</vt:lpstr>
      <vt:lpstr>隶书</vt:lpstr>
      <vt:lpstr>华文宋体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王露浛</dc:creator>
  <cp:lastModifiedBy>王露浛</cp:lastModifiedBy>
  <cp:revision>4</cp:revision>
  <dcterms:created xsi:type="dcterms:W3CDTF">2022-10-15T00:30:00Z</dcterms:created>
  <dcterms:modified xsi:type="dcterms:W3CDTF">2022-10-15T03:41:47Z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15DB12562AD04262B0242CC38C5DD854</vt:lpwstr>
  </property>
  <property fmtid="{D5CDD505-2E9C-101B-9397-08002B2CF9AE}" pid="3" name="KSOProductBuildVer">
    <vt:lpwstr>2052-11.1.0.12598</vt:lpwstr>
  </property>
</Properties>
</file>