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93" r:id="rId5"/>
    <p:sldId id="294" r:id="rId6"/>
    <p:sldId id="295" r:id="rId7"/>
    <p:sldId id="296" r:id="rId8"/>
    <p:sldId id="297" r:id="rId9"/>
    <p:sldId id="298" r:id="rId10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66"/>
      </p:cViewPr>
      <p:guideLst>
        <p:guide orient="horz" pos="214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16T08:56:49.344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5650" y="1700530"/>
            <a:ext cx="712851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800" b="1"/>
              <a:t>2022-2023</a:t>
            </a:r>
            <a:r>
              <a:rPr lang="zh-CN" altLang="en-US" sz="4800" b="1"/>
              <a:t>高三数学组交流</a:t>
            </a:r>
            <a:endParaRPr lang="zh-CN" altLang="en-US" sz="4800" b="1"/>
          </a:p>
        </p:txBody>
      </p:sp>
      <p:sp>
        <p:nvSpPr>
          <p:cNvPr id="3" name="文本框 2"/>
          <p:cNvSpPr txBox="1"/>
          <p:nvPr/>
        </p:nvSpPr>
        <p:spPr>
          <a:xfrm>
            <a:off x="6391910" y="4359910"/>
            <a:ext cx="22840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秦淮中学高三数学组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51460" y="476885"/>
            <a:ext cx="63519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一、前期备课组的工作</a:t>
            </a:r>
            <a:endParaRPr lang="zh-CN" altLang="en-US" sz="3600" b="1"/>
          </a:p>
        </p:txBody>
      </p:sp>
      <p:sp>
        <p:nvSpPr>
          <p:cNvPr id="8" name="文本框 7"/>
          <p:cNvSpPr txBox="1"/>
          <p:nvPr/>
        </p:nvSpPr>
        <p:spPr>
          <a:xfrm>
            <a:off x="719455" y="1537970"/>
            <a:ext cx="6106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</a:t>
            </a:r>
            <a:r>
              <a:rPr lang="en-US" altLang="zh-CN" sz="2800" b="1"/>
              <a:t>1</a:t>
            </a:r>
            <a:r>
              <a:rPr lang="zh-CN" altLang="en-US" sz="2800" b="1"/>
              <a:t>）成绩的分析和定位</a:t>
            </a:r>
            <a:endParaRPr lang="zh-CN" altLang="en-US" sz="2800" b="1"/>
          </a:p>
        </p:txBody>
      </p:sp>
      <p:sp>
        <p:nvSpPr>
          <p:cNvPr id="9" name="文本框 8"/>
          <p:cNvSpPr txBox="1"/>
          <p:nvPr/>
        </p:nvSpPr>
        <p:spPr>
          <a:xfrm>
            <a:off x="702945" y="2095500"/>
            <a:ext cx="6106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</a:t>
            </a:r>
            <a:r>
              <a:rPr lang="en-US" altLang="zh-CN" sz="2800" b="1"/>
              <a:t>2</a:t>
            </a:r>
            <a:r>
              <a:rPr lang="zh-CN" altLang="en-US" sz="2800" b="1"/>
              <a:t>）教学内容顺序的调整</a:t>
            </a:r>
            <a:endParaRPr lang="zh-CN" altLang="en-US" sz="2800" b="1"/>
          </a:p>
        </p:txBody>
      </p:sp>
      <p:sp>
        <p:nvSpPr>
          <p:cNvPr id="10" name="文本框 9"/>
          <p:cNvSpPr txBox="1"/>
          <p:nvPr/>
        </p:nvSpPr>
        <p:spPr>
          <a:xfrm>
            <a:off x="702945" y="2669540"/>
            <a:ext cx="6106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</a:t>
            </a:r>
            <a:r>
              <a:rPr lang="en-US" altLang="zh-CN" sz="2800" b="1"/>
              <a:t>3</a:t>
            </a:r>
            <a:r>
              <a:rPr lang="zh-CN" altLang="en-US" sz="2800" b="1"/>
              <a:t>）专题化的</a:t>
            </a:r>
            <a:r>
              <a:rPr lang="zh-CN" altLang="en-US" sz="2800" b="1"/>
              <a:t>分工</a:t>
            </a:r>
            <a:endParaRPr lang="zh-CN" altLang="en-US" sz="2800" b="1"/>
          </a:p>
        </p:txBody>
      </p:sp>
      <p:sp>
        <p:nvSpPr>
          <p:cNvPr id="11" name="文本框 10"/>
          <p:cNvSpPr txBox="1"/>
          <p:nvPr/>
        </p:nvSpPr>
        <p:spPr>
          <a:xfrm>
            <a:off x="702945" y="3315335"/>
            <a:ext cx="6106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</a:t>
            </a:r>
            <a:r>
              <a:rPr lang="en-US" altLang="zh-CN" sz="2800" b="1"/>
              <a:t>4</a:t>
            </a:r>
            <a:r>
              <a:rPr lang="zh-CN" altLang="en-US" sz="2800" b="1"/>
              <a:t>）作业的设计及管理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3260" y="620395"/>
            <a:ext cx="515366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ym typeface="+mn-ea"/>
              </a:rPr>
              <a:t>（</a:t>
            </a:r>
            <a:r>
              <a:rPr lang="en-US" altLang="zh-CN" sz="3200" b="1">
                <a:sym typeface="+mn-ea"/>
              </a:rPr>
              <a:t>1</a:t>
            </a:r>
            <a:r>
              <a:rPr lang="zh-CN" altLang="en-US" sz="3200" b="1">
                <a:sym typeface="+mn-ea"/>
              </a:rPr>
              <a:t>）成绩的分析和定位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5075555" y="1268730"/>
            <a:ext cx="3133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2020</a:t>
            </a:r>
            <a:r>
              <a:rPr lang="zh-CN" altLang="en-US" sz="2400" b="1"/>
              <a:t>年山东卷</a:t>
            </a:r>
            <a:r>
              <a:rPr lang="en-US" altLang="zh-CN" sz="2400" b="1"/>
              <a:t>80</a:t>
            </a:r>
            <a:r>
              <a:rPr lang="zh-CN" altLang="en-US" sz="2400" b="1"/>
              <a:t>多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5059045" y="1898015"/>
            <a:ext cx="3133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2021</a:t>
            </a:r>
            <a:r>
              <a:rPr lang="zh-CN" altLang="en-US" sz="2400" b="1"/>
              <a:t>年新高考卷</a:t>
            </a:r>
            <a:r>
              <a:rPr lang="en-US" altLang="zh-CN" sz="2400" b="1"/>
              <a:t>9</a:t>
            </a:r>
            <a:r>
              <a:rPr lang="en-US" altLang="zh-CN" sz="2400" b="1"/>
              <a:t>0</a:t>
            </a:r>
            <a:r>
              <a:rPr lang="zh-CN" altLang="en-US" sz="2400" b="1"/>
              <a:t>多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5112385" y="3134995"/>
            <a:ext cx="3312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2023</a:t>
            </a:r>
            <a:r>
              <a:rPr lang="zh-CN" altLang="en-US" sz="2400" b="1"/>
              <a:t>年</a:t>
            </a:r>
            <a:r>
              <a:rPr lang="zh-CN" altLang="en-US" sz="2400" b="1">
                <a:sym typeface="+mn-ea"/>
              </a:rPr>
              <a:t>新高考卷</a:t>
            </a:r>
            <a:r>
              <a:rPr lang="en-US" sz="2400" b="1">
                <a:sym typeface="+mn-ea"/>
              </a:rPr>
              <a:t>84</a:t>
            </a:r>
            <a:r>
              <a:rPr lang="zh-CN" altLang="en-US" sz="2400" b="1">
                <a:sym typeface="+mn-ea"/>
              </a:rPr>
              <a:t>左右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5097780" y="2510790"/>
            <a:ext cx="39204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2022</a:t>
            </a:r>
            <a:r>
              <a:rPr lang="zh-CN" altLang="en-US" sz="2400" b="1"/>
              <a:t>年新高考卷</a:t>
            </a:r>
            <a:r>
              <a:rPr lang="en-US" sz="2400" b="1"/>
              <a:t>60</a:t>
            </a:r>
            <a:r>
              <a:rPr lang="zh-CN" altLang="en-US" sz="2400" b="1"/>
              <a:t>多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852170" y="1694180"/>
            <a:ext cx="3048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高考难度的预测</a:t>
            </a:r>
            <a:endParaRPr lang="zh-CN" altLang="en-US" sz="2800" b="1"/>
          </a:p>
        </p:txBody>
      </p:sp>
      <p:sp>
        <p:nvSpPr>
          <p:cNvPr id="8" name="文本框 7"/>
          <p:cNvSpPr txBox="1"/>
          <p:nvPr/>
        </p:nvSpPr>
        <p:spPr>
          <a:xfrm>
            <a:off x="899160" y="4076700"/>
            <a:ext cx="3765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高考数学学科贡献</a:t>
            </a:r>
            <a:r>
              <a:rPr lang="zh-CN" altLang="en-US" sz="2800" b="1"/>
              <a:t>率</a:t>
            </a:r>
            <a:endParaRPr lang="zh-CN" altLang="en-US" sz="2800" b="1"/>
          </a:p>
        </p:txBody>
      </p:sp>
      <p:sp>
        <p:nvSpPr>
          <p:cNvPr id="9" name="文本框 8"/>
          <p:cNvSpPr txBox="1"/>
          <p:nvPr/>
        </p:nvSpPr>
        <p:spPr>
          <a:xfrm>
            <a:off x="4859655" y="3789045"/>
            <a:ext cx="39204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2022</a:t>
            </a:r>
            <a:r>
              <a:rPr lang="zh-CN" altLang="en-US" sz="2400" b="1"/>
              <a:t>年文科</a:t>
            </a:r>
            <a:r>
              <a:rPr lang="en-US" altLang="zh-CN" sz="2400" b="1"/>
              <a:t>60-70</a:t>
            </a:r>
            <a:r>
              <a:rPr lang="zh-CN" altLang="en-US" sz="2400" b="1"/>
              <a:t>分</a:t>
            </a:r>
            <a:endParaRPr lang="zh-CN" altLang="en-US" sz="2400" b="1"/>
          </a:p>
          <a:p>
            <a:r>
              <a:rPr lang="en-US" altLang="zh-CN" sz="2400" b="1"/>
              <a:t>             </a:t>
            </a:r>
            <a:r>
              <a:rPr lang="zh-CN" altLang="en-US" sz="2400" b="1"/>
              <a:t>理科</a:t>
            </a:r>
            <a:r>
              <a:rPr lang="en-US" altLang="zh-CN" sz="2400" b="1"/>
              <a:t>70-80</a:t>
            </a:r>
            <a:r>
              <a:rPr lang="zh-CN" altLang="en-US" sz="2400" b="1"/>
              <a:t>分</a:t>
            </a:r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954405" y="5423535"/>
            <a:ext cx="3765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数学教学</a:t>
            </a:r>
            <a:r>
              <a:rPr lang="zh-CN" altLang="en-US" sz="2800" b="1"/>
              <a:t>共识</a:t>
            </a:r>
            <a:endParaRPr lang="zh-CN" altLang="en-US" sz="2800" b="1"/>
          </a:p>
        </p:txBody>
      </p:sp>
      <p:sp>
        <p:nvSpPr>
          <p:cNvPr id="11" name="文本框 10"/>
          <p:cNvSpPr txBox="1"/>
          <p:nvPr/>
        </p:nvSpPr>
        <p:spPr>
          <a:xfrm>
            <a:off x="4843145" y="4490085"/>
            <a:ext cx="39204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2023</a:t>
            </a:r>
            <a:r>
              <a:rPr lang="zh-CN" altLang="en-US" sz="2400" b="1"/>
              <a:t>年文科</a:t>
            </a:r>
            <a:r>
              <a:rPr lang="en-US" altLang="zh-CN" sz="2400" b="1"/>
              <a:t>65</a:t>
            </a:r>
            <a:r>
              <a:rPr lang="en-US" altLang="zh-CN" sz="2400" b="1"/>
              <a:t>-70</a:t>
            </a:r>
            <a:r>
              <a:rPr lang="zh-CN" altLang="en-US" sz="2400" b="1"/>
              <a:t>分</a:t>
            </a:r>
            <a:endParaRPr lang="zh-CN" altLang="en-US" sz="2400" b="1"/>
          </a:p>
          <a:p>
            <a:r>
              <a:rPr lang="en-US" altLang="zh-CN" sz="2400" b="1"/>
              <a:t>             </a:t>
            </a:r>
            <a:r>
              <a:rPr lang="zh-CN" altLang="en-US" sz="2400" b="1"/>
              <a:t>理科</a:t>
            </a:r>
            <a:r>
              <a:rPr lang="en-US" altLang="zh-CN" sz="2400" b="1"/>
              <a:t>75-80</a:t>
            </a:r>
            <a:r>
              <a:rPr lang="zh-CN" altLang="en-US" sz="2400" b="1"/>
              <a:t>分</a:t>
            </a:r>
            <a:endParaRPr lang="zh-CN" altLang="en-US" sz="2400" b="1"/>
          </a:p>
        </p:txBody>
      </p:sp>
      <p:sp>
        <p:nvSpPr>
          <p:cNvPr id="12" name="文本框 11"/>
          <p:cNvSpPr txBox="1"/>
          <p:nvPr/>
        </p:nvSpPr>
        <p:spPr>
          <a:xfrm>
            <a:off x="3779520" y="5499735"/>
            <a:ext cx="1635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强化四个模块</a:t>
            </a:r>
            <a:endParaRPr lang="zh-CN" altLang="en-US" b="1"/>
          </a:p>
        </p:txBody>
      </p:sp>
      <p:sp>
        <p:nvSpPr>
          <p:cNvPr id="13" name="文本框 12"/>
          <p:cNvSpPr txBox="1"/>
          <p:nvPr/>
        </p:nvSpPr>
        <p:spPr>
          <a:xfrm>
            <a:off x="5292090" y="5516880"/>
            <a:ext cx="1635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弱化</a:t>
            </a:r>
            <a:r>
              <a:rPr lang="zh-CN" altLang="en-US" b="1"/>
              <a:t>导数</a:t>
            </a:r>
            <a:endParaRPr lang="zh-CN" altLang="en-US" b="1"/>
          </a:p>
        </p:txBody>
      </p:sp>
      <p:sp>
        <p:nvSpPr>
          <p:cNvPr id="15" name="文本框 14"/>
          <p:cNvSpPr txBox="1"/>
          <p:nvPr/>
        </p:nvSpPr>
        <p:spPr>
          <a:xfrm>
            <a:off x="6372225" y="5508625"/>
            <a:ext cx="1510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低教学</a:t>
            </a:r>
            <a:r>
              <a:rPr lang="zh-CN" altLang="en-US" b="1"/>
              <a:t>起点</a:t>
            </a:r>
            <a:endParaRPr lang="zh-CN" altLang="en-US" b="1"/>
          </a:p>
        </p:txBody>
      </p:sp>
      <p:sp>
        <p:nvSpPr>
          <p:cNvPr id="16" name="文本框 15"/>
          <p:cNvSpPr txBox="1"/>
          <p:nvPr/>
        </p:nvSpPr>
        <p:spPr>
          <a:xfrm>
            <a:off x="7668260" y="5490845"/>
            <a:ext cx="1635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适度提高</a:t>
            </a:r>
            <a:r>
              <a:rPr lang="zh-CN" altLang="en-US" b="1"/>
              <a:t>总结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4" grpId="1"/>
      <p:bldP spid="6" grpId="0"/>
      <p:bldP spid="6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95605" y="476885"/>
            <a:ext cx="61067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（</a:t>
            </a:r>
            <a:r>
              <a:rPr lang="en-US" altLang="zh-CN" sz="3200" b="1"/>
              <a:t>2</a:t>
            </a:r>
            <a:r>
              <a:rPr lang="zh-CN" altLang="en-US" sz="3200" b="1"/>
              <a:t>）教学内容顺序的调整</a:t>
            </a:r>
            <a:endParaRPr lang="zh-CN" altLang="en-US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1187450" y="1124585"/>
            <a:ext cx="30689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集合与逻辑</a:t>
            </a:r>
            <a:endParaRPr lang="en-US" altLang="zh-CN" sz="2800" b="1"/>
          </a:p>
        </p:txBody>
      </p:sp>
      <p:sp>
        <p:nvSpPr>
          <p:cNvPr id="3" name="文本框 2"/>
          <p:cNvSpPr txBox="1"/>
          <p:nvPr/>
        </p:nvSpPr>
        <p:spPr>
          <a:xfrm>
            <a:off x="1187450" y="1701800"/>
            <a:ext cx="42030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函数方程不等式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1250950" y="2369185"/>
            <a:ext cx="29279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函数（除导数）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1259840" y="4292600"/>
            <a:ext cx="2437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向量与复数</a:t>
            </a:r>
            <a:endParaRPr lang="zh-CN" altLang="en-US" sz="2800" b="1"/>
          </a:p>
        </p:txBody>
      </p:sp>
      <p:sp>
        <p:nvSpPr>
          <p:cNvPr id="6" name="文本框 5"/>
          <p:cNvSpPr txBox="1"/>
          <p:nvPr/>
        </p:nvSpPr>
        <p:spPr>
          <a:xfrm>
            <a:off x="1259205" y="3068955"/>
            <a:ext cx="10864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三角</a:t>
            </a:r>
            <a:endParaRPr lang="zh-CN" altLang="en-US" sz="2800" b="1"/>
          </a:p>
        </p:txBody>
      </p:sp>
      <p:sp>
        <p:nvSpPr>
          <p:cNvPr id="7" name="文本框 6"/>
          <p:cNvSpPr txBox="1"/>
          <p:nvPr/>
        </p:nvSpPr>
        <p:spPr>
          <a:xfrm>
            <a:off x="1259205" y="3685540"/>
            <a:ext cx="10864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数列</a:t>
            </a:r>
            <a:endParaRPr lang="zh-CN" altLang="en-US" sz="2800" b="1"/>
          </a:p>
        </p:txBody>
      </p:sp>
      <p:sp>
        <p:nvSpPr>
          <p:cNvPr id="8" name="文本框 7"/>
          <p:cNvSpPr txBox="1"/>
          <p:nvPr/>
        </p:nvSpPr>
        <p:spPr>
          <a:xfrm>
            <a:off x="1250950" y="4952365"/>
            <a:ext cx="19354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立体几何</a:t>
            </a:r>
            <a:endParaRPr lang="zh-CN" altLang="en-US" sz="2800" b="1"/>
          </a:p>
        </p:txBody>
      </p:sp>
      <p:sp>
        <p:nvSpPr>
          <p:cNvPr id="10" name="文本框 9"/>
          <p:cNvSpPr txBox="1"/>
          <p:nvPr/>
        </p:nvSpPr>
        <p:spPr>
          <a:xfrm>
            <a:off x="1322705" y="5526405"/>
            <a:ext cx="18472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统计概率</a:t>
            </a:r>
            <a:endParaRPr lang="zh-CN" altLang="en-US" sz="2800" b="1"/>
          </a:p>
        </p:txBody>
      </p:sp>
      <p:sp>
        <p:nvSpPr>
          <p:cNvPr id="11" name="文本框 10"/>
          <p:cNvSpPr txBox="1"/>
          <p:nvPr/>
        </p:nvSpPr>
        <p:spPr>
          <a:xfrm>
            <a:off x="6560820" y="1149350"/>
            <a:ext cx="2124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解析几何</a:t>
            </a:r>
            <a:endParaRPr lang="zh-CN" altLang="en-US" sz="2800" b="1"/>
          </a:p>
        </p:txBody>
      </p:sp>
      <p:sp>
        <p:nvSpPr>
          <p:cNvPr id="12" name="文本框 11"/>
          <p:cNvSpPr txBox="1"/>
          <p:nvPr/>
        </p:nvSpPr>
        <p:spPr>
          <a:xfrm>
            <a:off x="6660515" y="1772920"/>
            <a:ext cx="10864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导数</a:t>
            </a:r>
            <a:endParaRPr lang="zh-CN" altLang="en-US" sz="2800" b="1"/>
          </a:p>
        </p:txBody>
      </p:sp>
      <p:sp>
        <p:nvSpPr>
          <p:cNvPr id="13" name="文本框 12"/>
          <p:cNvSpPr txBox="1"/>
          <p:nvPr/>
        </p:nvSpPr>
        <p:spPr>
          <a:xfrm>
            <a:off x="-344170" y="3068955"/>
            <a:ext cx="21107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（本学期）</a:t>
            </a:r>
            <a:endParaRPr lang="zh-CN" altLang="en-US" sz="2800" b="1"/>
          </a:p>
        </p:txBody>
      </p:sp>
      <p:sp>
        <p:nvSpPr>
          <p:cNvPr id="14" name="文本框 13"/>
          <p:cNvSpPr txBox="1"/>
          <p:nvPr/>
        </p:nvSpPr>
        <p:spPr>
          <a:xfrm>
            <a:off x="4662170" y="1545590"/>
            <a:ext cx="21107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（下学期）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4" grpId="0"/>
      <p:bldP spid="6" grpId="0"/>
      <p:bldP spid="7" grpId="0"/>
      <p:bldP spid="5" grpId="0"/>
      <p:bldP spid="8" grpId="0"/>
      <p:bldP spid="10" grpId="0"/>
      <p:bldP spid="14" grpId="0"/>
      <p:bldP spid="11" grpId="0"/>
      <p:bldP spid="1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9115" y="548640"/>
            <a:ext cx="32232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800" b="1">
                <a:sym typeface="+mn-ea"/>
              </a:rPr>
              <a:t>（</a:t>
            </a:r>
            <a:r>
              <a:rPr lang="en-US" altLang="zh-CN" sz="2800" b="1">
                <a:sym typeface="+mn-ea"/>
              </a:rPr>
              <a:t>3</a:t>
            </a:r>
            <a:r>
              <a:rPr lang="zh-CN" altLang="en-US" sz="2800" b="1">
                <a:sym typeface="+mn-ea"/>
              </a:rPr>
              <a:t>）专题话的分工</a:t>
            </a:r>
            <a:endParaRPr lang="zh-CN" altLang="en-US" sz="2800" b="1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1505" y="1979930"/>
            <a:ext cx="52501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校本讲义（例题，训练的</a:t>
            </a:r>
            <a:r>
              <a:rPr lang="zh-CN" altLang="en-US" sz="2800" b="1"/>
              <a:t>选择）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611505" y="3411220"/>
            <a:ext cx="47288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错题训练，考前</a:t>
            </a:r>
            <a:r>
              <a:rPr lang="zh-CN" altLang="en-US" sz="2800" b="1"/>
              <a:t>强化</a:t>
            </a:r>
            <a:endParaRPr lang="zh-CN" altLang="en-US" sz="2800" b="1"/>
          </a:p>
        </p:txBody>
      </p:sp>
      <p:sp>
        <p:nvSpPr>
          <p:cNvPr id="6" name="下箭头 5"/>
          <p:cNvSpPr/>
          <p:nvPr/>
        </p:nvSpPr>
        <p:spPr>
          <a:xfrm>
            <a:off x="1763395" y="4364990"/>
            <a:ext cx="1296035" cy="11518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形成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5650" y="5516880"/>
            <a:ext cx="47288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结构化的校本化的</a:t>
            </a:r>
            <a:r>
              <a:rPr lang="zh-CN" altLang="en-US" sz="2800" b="1"/>
              <a:t>资源</a:t>
            </a:r>
            <a:endParaRPr lang="zh-CN" altLang="en-US" sz="2800" b="1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95700" y="560705"/>
            <a:ext cx="5448300" cy="12668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5" y="2348865"/>
            <a:ext cx="5267325" cy="1085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1655" y="2204720"/>
            <a:ext cx="4845050" cy="17570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705" y="3860800"/>
            <a:ext cx="5574030" cy="9423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1655" y="4275455"/>
            <a:ext cx="4480560" cy="92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4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395605" y="548640"/>
            <a:ext cx="6106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（</a:t>
            </a:r>
            <a:r>
              <a:rPr lang="en-US" altLang="zh-CN" sz="2800" b="1"/>
              <a:t>4</a:t>
            </a:r>
            <a:r>
              <a:rPr lang="zh-CN" altLang="en-US" sz="2800" b="1"/>
              <a:t>）作业的设计及管理</a:t>
            </a:r>
            <a:endParaRPr lang="zh-CN" altLang="en-US" sz="2800" b="1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55465" y="-99695"/>
            <a:ext cx="4686300" cy="43262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245" y="3140710"/>
            <a:ext cx="4338955" cy="47059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11505" y="1556385"/>
            <a:ext cx="23761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题量：</a:t>
            </a:r>
            <a:r>
              <a:rPr lang="en-US" altLang="zh-CN" b="1"/>
              <a:t>4+2+2+2</a:t>
            </a:r>
            <a:endParaRPr lang="zh-CN" altLang="en-US" b="1"/>
          </a:p>
        </p:txBody>
      </p:sp>
      <p:sp>
        <p:nvSpPr>
          <p:cNvPr id="6" name="文本框 5"/>
          <p:cNvSpPr txBox="1"/>
          <p:nvPr/>
        </p:nvSpPr>
        <p:spPr>
          <a:xfrm>
            <a:off x="594995" y="2616200"/>
            <a:ext cx="34734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难度：课堂变式为主，</a:t>
            </a:r>
            <a:r>
              <a:rPr lang="en-US" altLang="zh-CN" b="1"/>
              <a:t>1</a:t>
            </a:r>
            <a:r>
              <a:rPr lang="zh-CN" altLang="en-US" b="1"/>
              <a:t>道</a:t>
            </a:r>
            <a:r>
              <a:rPr lang="zh-CN" altLang="en-US" b="1"/>
              <a:t>拓展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755650" y="4580890"/>
            <a:ext cx="23761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纠错：错题分类整理</a:t>
            </a:r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683895" y="2085975"/>
            <a:ext cx="23761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时常：</a:t>
            </a:r>
            <a:r>
              <a:rPr lang="en-US" altLang="zh-CN" b="1"/>
              <a:t>45</a:t>
            </a:r>
            <a:r>
              <a:rPr lang="zh-CN" altLang="en-US" b="1"/>
              <a:t>分钟</a:t>
            </a:r>
            <a:endParaRPr lang="zh-CN" altLang="en-US" b="1"/>
          </a:p>
        </p:txBody>
      </p:sp>
      <p:sp>
        <p:nvSpPr>
          <p:cNvPr id="9" name="文本框 8"/>
          <p:cNvSpPr txBox="1"/>
          <p:nvPr/>
        </p:nvSpPr>
        <p:spPr>
          <a:xfrm>
            <a:off x="1475740" y="5020945"/>
            <a:ext cx="2633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 </a:t>
            </a:r>
            <a:r>
              <a:rPr lang="zh-CN" altLang="en-US" b="1"/>
              <a:t>教师监督下</a:t>
            </a:r>
            <a:r>
              <a:rPr lang="zh-CN" altLang="en-US" b="1"/>
              <a:t>完成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8" grpId="0"/>
      <p:bldP spid="6" grpId="0"/>
      <p:bldP spid="4" grpId="1"/>
      <p:bldP spid="8" grpId="1"/>
      <p:bldP spid="6" grpId="1"/>
      <p:bldP spid="7" grpId="0"/>
      <p:bldP spid="9" grpId="0"/>
      <p:bldP spid="7" grpId="1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51460" y="476885"/>
            <a:ext cx="63519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二、备课组工作的困惑</a:t>
            </a:r>
            <a:endParaRPr lang="zh-CN" altLang="en-US" sz="3600" b="1"/>
          </a:p>
        </p:txBody>
      </p:sp>
      <p:sp>
        <p:nvSpPr>
          <p:cNvPr id="2" name="文本框 1"/>
          <p:cNvSpPr txBox="1"/>
          <p:nvPr/>
        </p:nvSpPr>
        <p:spPr>
          <a:xfrm>
            <a:off x="107315" y="1122045"/>
            <a:ext cx="97707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1</a:t>
            </a:r>
            <a:r>
              <a:rPr lang="zh-CN" altLang="en-US" sz="2800" b="1"/>
              <a:t>、学生概念不清晰，概念回忆</a:t>
            </a:r>
            <a:r>
              <a:rPr lang="zh-CN" altLang="en-US" sz="2800" b="1"/>
              <a:t>困难。</a:t>
            </a:r>
            <a:endParaRPr lang="zh-CN" altLang="en-US" sz="2800" b="1"/>
          </a:p>
        </p:txBody>
      </p:sp>
      <p:sp>
        <p:nvSpPr>
          <p:cNvPr id="3" name="文本框 2"/>
          <p:cNvSpPr txBox="1"/>
          <p:nvPr/>
        </p:nvSpPr>
        <p:spPr>
          <a:xfrm>
            <a:off x="107315" y="2493010"/>
            <a:ext cx="93884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2</a:t>
            </a:r>
            <a:r>
              <a:rPr lang="zh-CN" altLang="en-US" sz="2800" b="1"/>
              <a:t>、周测全考、讲评耗时；以近期为主</a:t>
            </a:r>
            <a:r>
              <a:rPr lang="en-US" altLang="zh-CN" sz="2800" b="1"/>
              <a:t> </a:t>
            </a:r>
            <a:r>
              <a:rPr lang="zh-CN" altLang="en-US" sz="2800" b="1"/>
              <a:t>、月考都是全考。</a:t>
            </a:r>
            <a:r>
              <a:rPr lang="en-US" altLang="zh-CN" sz="2800" b="1"/>
              <a:t>                                                               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179705" y="5229225"/>
            <a:ext cx="8454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4</a:t>
            </a:r>
            <a:r>
              <a:rPr lang="zh-CN" altLang="en-US" sz="2800" b="1"/>
              <a:t>、校本讲义的编写，重难点的选择有</a:t>
            </a:r>
            <a:r>
              <a:rPr lang="zh-CN" altLang="en-US" sz="2800" b="1"/>
              <a:t>分歧。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179705" y="3863975"/>
            <a:ext cx="94773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3</a:t>
            </a:r>
            <a:r>
              <a:rPr lang="zh-CN" altLang="en-US" sz="2800" b="1"/>
              <a:t>、数学学科作业时间</a:t>
            </a:r>
            <a:r>
              <a:rPr lang="en-US" altLang="zh-CN" sz="2800" b="1"/>
              <a:t>40</a:t>
            </a:r>
            <a:r>
              <a:rPr lang="zh-CN" altLang="en-US" sz="2800" b="1"/>
              <a:t>分钟，是否</a:t>
            </a:r>
            <a:r>
              <a:rPr lang="zh-CN" altLang="en-US" sz="2800" b="1"/>
              <a:t>合适。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1"/>
      <p:bldP spid="5" grpId="0"/>
      <p:bldP spid="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51460" y="476885"/>
            <a:ext cx="63519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三、备课组工作后期的改进</a:t>
            </a:r>
            <a:endParaRPr lang="zh-CN" altLang="en-US" sz="3600" b="1"/>
          </a:p>
        </p:txBody>
      </p:sp>
      <p:sp>
        <p:nvSpPr>
          <p:cNvPr id="2" name="文本框 1"/>
          <p:cNvSpPr txBox="1"/>
          <p:nvPr/>
        </p:nvSpPr>
        <p:spPr>
          <a:xfrm>
            <a:off x="251460" y="1412875"/>
            <a:ext cx="67646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/>
              <a:t>1</a:t>
            </a:r>
            <a:r>
              <a:rPr lang="zh-CN" altLang="en-US" sz="2400" b="1"/>
              <a:t>、进度在放慢点，</a:t>
            </a:r>
            <a:r>
              <a:rPr lang="zh-CN" altLang="en-US" sz="2400" b="1"/>
              <a:t>重要公式等还是要让学生推导</a:t>
            </a:r>
            <a:endParaRPr lang="zh-CN" altLang="en-US" sz="2400" b="1"/>
          </a:p>
        </p:txBody>
      </p:sp>
      <p:sp>
        <p:nvSpPr>
          <p:cNvPr id="3" name="文本框 2"/>
          <p:cNvSpPr txBox="1"/>
          <p:nvPr/>
        </p:nvSpPr>
        <p:spPr>
          <a:xfrm>
            <a:off x="251460" y="2636520"/>
            <a:ext cx="58464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/>
              <a:t>2</a:t>
            </a:r>
            <a:r>
              <a:rPr lang="zh-CN" altLang="en-US" sz="2400" b="1"/>
              <a:t>、周测一周全考，一周近期主要内容轮换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251460" y="5085715"/>
            <a:ext cx="67646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/>
              <a:t>4</a:t>
            </a:r>
            <a:r>
              <a:rPr lang="zh-CN" altLang="en-US" sz="2400" b="1"/>
              <a:t>、</a:t>
            </a:r>
            <a:r>
              <a:rPr lang="zh-CN" altLang="en-US" sz="2400" b="1">
                <a:sym typeface="+mn-ea"/>
              </a:rPr>
              <a:t>选题前增加高考考点分析，</a:t>
            </a:r>
            <a:r>
              <a:rPr lang="zh-CN" altLang="en-US" sz="2400" b="1"/>
              <a:t>增加组内推磨听课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251460" y="3860800"/>
            <a:ext cx="63068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/>
              <a:t>3</a:t>
            </a:r>
            <a:r>
              <a:rPr lang="zh-CN" altLang="en-US" sz="2400" b="1"/>
              <a:t>、降低作业的难度，增加解答题前</a:t>
            </a:r>
            <a:r>
              <a:rPr lang="en-US" altLang="zh-CN" sz="2400" b="1"/>
              <a:t>4</a:t>
            </a:r>
            <a:r>
              <a:rPr lang="zh-CN" altLang="en-US" sz="2400" b="1"/>
              <a:t>题的滚动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1908175" y="4436745"/>
            <a:ext cx="2286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考前强化</a:t>
            </a:r>
            <a:endParaRPr lang="zh-CN" altLang="en-US" sz="2800" b="1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40200" y="4436745"/>
            <a:ext cx="2286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每日一题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9" name="右箭头 8"/>
          <p:cNvSpPr/>
          <p:nvPr/>
        </p:nvSpPr>
        <p:spPr>
          <a:xfrm>
            <a:off x="3491865" y="4559300"/>
            <a:ext cx="576580" cy="2882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9" grpId="0" animBg="1"/>
      <p:bldP spid="8" grpId="0"/>
      <p:bldP spid="4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1995,&quot;width&quot;:8580}"/>
</p:tagLst>
</file>

<file path=ppt/tags/tag2.xml><?xml version="1.0" encoding="utf-8"?>
<p:tagLst xmlns:p="http://schemas.openxmlformats.org/presentationml/2006/main">
  <p:tag name="COMMONDATA" val="eyJoZGlkIjoiYjg5ZDE3YTA4ZDk3NjI4ODY4MWRiNzg4NzYyMzIxZTYifQ=="/>
  <p:tag name="KSO_WPP_MARK_KEY" val="f05a4c6e-65c3-429a-a678-4ec44a37da7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WPS 演示</Application>
  <PresentationFormat>全屏显示(4:3)</PresentationFormat>
  <Paragraphs>116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andy</dc:creator>
  <cp:lastModifiedBy>qt】</cp:lastModifiedBy>
  <cp:revision>88</cp:revision>
  <dcterms:created xsi:type="dcterms:W3CDTF">2017-11-13T02:58:00Z</dcterms:created>
  <dcterms:modified xsi:type="dcterms:W3CDTF">2022-10-18T01:52:07Z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4D488E10926146898E667A5D473FF408</vt:lpwstr>
  </property>
  <property fmtid="{D5CDD505-2E9C-101B-9397-08002B2CF9AE}" pid="3" name="KSOProductBuildVer">
    <vt:lpwstr>2052-11.1.0.12598</vt:lpwstr>
  </property>
</Properties>
</file>