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71" r:id="rId3"/>
    <p:sldId id="272" r:id="rId4"/>
    <p:sldId id="269" r:id="rId5"/>
    <p:sldId id="270" r:id="rId6"/>
    <p:sldId id="273" r:id="rId7"/>
    <p:sldId id="274" r:id="rId8"/>
    <p:sldId id="275" r:id="rId9"/>
    <p:sldId id="276" r:id="rId10"/>
    <p:sldId id="277" r:id="rId11"/>
    <p:sldId id="278" r:id="rId12"/>
    <p:sldId id="281" r:id="rId13"/>
    <p:sldId id="282" r:id="rId14"/>
    <p:sldId id="284" r:id="rId15"/>
    <p:sldId id="285" r:id="rId16"/>
    <p:sldId id="286" r:id="rId17"/>
    <p:sldId id="287" r:id="rId18"/>
    <p:sldId id="288" r:id="rId19"/>
    <p:sldId id="289" r:id="rId20"/>
    <p:sldId id="290" r:id="rId21"/>
    <p:sldId id="291" r:id="rId22"/>
    <p:sldId id="292" r:id="rId23"/>
    <p:sldId id="293" r:id="rId24"/>
    <p:sldId id="294" r:id="rId25"/>
  </p:sldIdLst>
  <p:sldSz cx="9144000" cy="6858000" type="screen4x3"/>
  <p:notesSz cx="6858000" cy="9144000"/>
  <p:custDataLst>
    <p:tags r:id="rId30"/>
  </p:custDataLst>
  <p:defaultTextStyle>
    <a:defPPr>
      <a:defRPr lang="zh-CN"/>
    </a:defPPr>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Font typeface="Arial" panose="020B0604020202020204" pitchFamily="34" charset="0"/>
      <a:buNone/>
      <a:defRPr b="1"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104" d="100"/>
          <a:sy n="104" d="100"/>
        </p:scale>
        <p:origin x="1824" y="114"/>
      </p:cViewPr>
      <p:guideLst>
        <p:guide orient="horz" pos="2178"/>
        <p:guide pos="2905"/>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gs" Target="tags/tag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buFont typeface="Arial" panose="020B0604020202020204" pitchFamily="34" charset="0"/>
              <a:buNone/>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19332F81-5740-4530-9BB7-E608283A4613}" type="datetimeFigureOut">
              <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1"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表格占位符 2"/>
          <p:cNvSpPr>
            <a:spLocks noGrp="1"/>
          </p:cNvSpPr>
          <p:nvPr>
            <p:ph type="tbl"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3200" b="0" i="0" u="none" strike="noStrike" kern="0" cap="none" spc="0" normalizeH="0" baseline="0" noProof="1">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3"/>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Rectangle 3"/>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buFontTx/>
              <a:buNone/>
              <a:defRPr sz="1400" b="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buFontTx/>
              <a:buNone/>
              <a:defRPr sz="1400" b="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b="0"/>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标题 1"/>
          <p:cNvSpPr>
            <a:spLocks noGrp="1" noChangeArrowheads="1"/>
          </p:cNvSpPr>
          <p:nvPr>
            <p:ph type="ctrTitle"/>
          </p:nvPr>
        </p:nvSpPr>
        <p:spPr/>
        <p:txBody>
          <a:bodyPr/>
          <a:lstStyle/>
          <a:p>
            <a:endParaRPr lang="zh-CN" altLang="en-US"/>
          </a:p>
        </p:txBody>
      </p:sp>
      <p:sp>
        <p:nvSpPr>
          <p:cNvPr id="3074" name="副标题 2"/>
          <p:cNvSpPr>
            <a:spLocks noGrp="1" noChangeArrowheads="1"/>
          </p:cNvSpPr>
          <p:nvPr>
            <p:ph type="subTitle" idx="1"/>
          </p:nvPr>
        </p:nvSpPr>
        <p:spPr/>
        <p:txBody>
          <a:bodyPr/>
          <a:lstStyle/>
          <a:p>
            <a:endParaRPr lang="zh-CN" altLang="en-US"/>
          </a:p>
        </p:txBody>
      </p:sp>
      <p:sp>
        <p:nvSpPr>
          <p:cNvPr id="5" name="TextBox 4"/>
          <p:cNvSpPr txBox="1"/>
          <p:nvPr/>
        </p:nvSpPr>
        <p:spPr>
          <a:xfrm>
            <a:off x="672454" y="2318930"/>
            <a:ext cx="7764966" cy="1129665"/>
          </a:xfrm>
          <a:prstGeom prst="rect">
            <a:avLst/>
          </a:prstGeom>
          <a:noFill/>
        </p:spPr>
        <p:txBody>
          <a:bodyPr wrap="square" rtlCol="0">
            <a:spAutoFit/>
          </a:bodyPr>
          <a:lstStyle/>
          <a:p>
            <a:pPr algn="ctr">
              <a:lnSpc>
                <a:spcPct val="150000"/>
              </a:lnSpc>
            </a:pPr>
            <a:r>
              <a:rPr lang="zh-CN" altLang="en-US" sz="4500" b="1">
                <a:solidFill>
                  <a:srgbClr val="FF0000"/>
                </a:solidFill>
                <a:latin typeface="黑体" panose="02010609060101010101" pitchFamily="49" charset="-122"/>
                <a:ea typeface="黑体" panose="02010609060101010101" pitchFamily="49" charset="-122"/>
              </a:rPr>
              <a:t>适应新课改，迎战新</a:t>
            </a:r>
            <a:r>
              <a:rPr lang="zh-CN" altLang="zh-CN" sz="4500" b="1">
                <a:solidFill>
                  <a:srgbClr val="FF0000"/>
                </a:solidFill>
                <a:latin typeface="黑体" panose="02010609060101010101" pitchFamily="49" charset="-122"/>
                <a:ea typeface="黑体" panose="02010609060101010101" pitchFamily="49" charset="-122"/>
              </a:rPr>
              <a:t>高考</a:t>
            </a:r>
            <a:endParaRPr lang="en-US" altLang="zh-CN" sz="4500" b="1">
              <a:solidFill>
                <a:srgbClr val="FF0000"/>
              </a:solidFill>
              <a:latin typeface="黑体" panose="02010609060101010101" pitchFamily="49" charset="-122"/>
              <a:ea typeface="黑体" panose="02010609060101010101" pitchFamily="49"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u="sng">
                <a:solidFill>
                  <a:srgbClr val="C00000"/>
                </a:solidFill>
              </a:rPr>
              <a:t>2</a:t>
            </a:r>
            <a:r>
              <a:rPr lang="zh-CN" altLang="en-US" u="sng">
                <a:solidFill>
                  <a:srgbClr val="C00000"/>
                </a:solidFill>
              </a:rPr>
              <a:t>、基础力行</a:t>
            </a:r>
            <a:endParaRPr lang="zh-CN" altLang="en-US" u="sng">
              <a:solidFill>
                <a:srgbClr val="C00000"/>
              </a:solidFill>
            </a:endParaRPr>
          </a:p>
          <a:p>
            <a:r>
              <a:rPr lang="zh-CN" altLang="en-US"/>
              <a:t>明确一轮复习的目标，设计达成目标的</a:t>
            </a:r>
            <a:r>
              <a:rPr lang="zh-CN" altLang="en-US"/>
              <a:t>路径</a:t>
            </a:r>
            <a:endParaRPr lang="zh-CN" altLang="en-US"/>
          </a:p>
          <a:p>
            <a:r>
              <a:rPr lang="zh-CN" altLang="en-US"/>
              <a:t>在滚动中反复夯实，在滚动中兼顾</a:t>
            </a:r>
            <a:r>
              <a:rPr lang="zh-CN" altLang="en-US"/>
              <a:t>综合</a:t>
            </a:r>
            <a:endParaRPr lang="zh-CN" altLang="en-US"/>
          </a:p>
          <a:p>
            <a:r>
              <a:rPr lang="en-US" altLang="zh-CN" u="sng">
                <a:solidFill>
                  <a:srgbClr val="C00000"/>
                </a:solidFill>
              </a:rPr>
              <a:t>3</a:t>
            </a:r>
            <a:r>
              <a:rPr lang="zh-CN" altLang="en-US" u="sng">
                <a:solidFill>
                  <a:srgbClr val="C00000"/>
                </a:solidFill>
              </a:rPr>
              <a:t>、讲练并行</a:t>
            </a:r>
            <a:endParaRPr lang="zh-CN" altLang="en-US" u="sng">
              <a:solidFill>
                <a:srgbClr val="C00000"/>
              </a:solidFill>
            </a:endParaRPr>
          </a:p>
          <a:p>
            <a:r>
              <a:rPr lang="en-US" altLang="zh-CN" u="sng">
                <a:solidFill>
                  <a:srgbClr val="C00000"/>
                </a:solidFill>
              </a:rPr>
              <a:t>4</a:t>
            </a:r>
            <a:r>
              <a:rPr lang="zh-CN" altLang="en-US" u="sng">
                <a:solidFill>
                  <a:srgbClr val="C00000"/>
                </a:solidFill>
              </a:rPr>
              <a:t>、时政随行</a:t>
            </a:r>
            <a:endParaRPr lang="zh-CN" altLang="en-US" u="sng">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5" name="矩形 4"/>
          <p:cNvSpPr/>
          <p:nvPr/>
        </p:nvSpPr>
        <p:spPr>
          <a:xfrm>
            <a:off x="1119915" y="1796060"/>
            <a:ext cx="6830290" cy="3830955"/>
          </a:xfrm>
          <a:prstGeom prst="rect">
            <a:avLst/>
          </a:prstGeom>
        </p:spPr>
        <p:txBody>
          <a:bodyPr wrap="square">
            <a:spAutoFit/>
          </a:bodyPr>
          <a:lstStyle/>
          <a:p>
            <a:pPr algn="ctr"/>
            <a:r>
              <a:rPr lang="en-US" altLang="zh-CN" sz="2700" b="1">
                <a:solidFill>
                  <a:srgbClr val="0000FF"/>
                </a:solidFill>
                <a:latin typeface="华文中宋" panose="02010600040101010101" pitchFamily="2" charset="-122"/>
                <a:ea typeface="华文中宋" panose="02010600040101010101" pitchFamily="2" charset="-122"/>
              </a:rPr>
              <a:t>1. </a:t>
            </a:r>
            <a:r>
              <a:rPr lang="zh-CN" altLang="zh-CN" sz="2700" b="1">
                <a:solidFill>
                  <a:srgbClr val="0000FF"/>
                </a:solidFill>
                <a:latin typeface="华文中宋" panose="02010600040101010101" pitchFamily="2" charset="-122"/>
                <a:ea typeface="华文中宋" panose="02010600040101010101" pitchFamily="2" charset="-122"/>
              </a:rPr>
              <a:t>坚持“素养至上”</a:t>
            </a:r>
            <a:endParaRPr lang="zh-CN"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 </a:t>
            </a:r>
            <a:endParaRPr lang="zh-CN"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2. </a:t>
            </a:r>
            <a:r>
              <a:rPr lang="zh-CN" altLang="zh-CN" sz="2700" b="1">
                <a:solidFill>
                  <a:srgbClr val="0000FF"/>
                </a:solidFill>
                <a:latin typeface="华文中宋" panose="02010600040101010101" pitchFamily="2" charset="-122"/>
                <a:ea typeface="华文中宋" panose="02010600040101010101" pitchFamily="2" charset="-122"/>
              </a:rPr>
              <a:t>坚持“时政</a:t>
            </a:r>
            <a:r>
              <a:rPr lang="zh-CN" altLang="en-US" sz="2700" b="1">
                <a:solidFill>
                  <a:srgbClr val="0000FF"/>
                </a:solidFill>
                <a:latin typeface="华文中宋" panose="02010600040101010101" pitchFamily="2" charset="-122"/>
                <a:ea typeface="华文中宋" panose="02010600040101010101" pitchFamily="2" charset="-122"/>
              </a:rPr>
              <a:t>引领</a:t>
            </a:r>
            <a:r>
              <a:rPr lang="zh-CN" altLang="zh-CN" sz="2700" b="1">
                <a:solidFill>
                  <a:srgbClr val="0000FF"/>
                </a:solidFill>
                <a:latin typeface="华文中宋" panose="02010600040101010101" pitchFamily="2" charset="-122"/>
                <a:ea typeface="华文中宋" panose="02010600040101010101" pitchFamily="2" charset="-122"/>
              </a:rPr>
              <a:t>”</a:t>
            </a:r>
            <a:endParaRPr lang="zh-CN" altLang="zh-CN" sz="2700" b="1">
              <a:solidFill>
                <a:srgbClr val="0000FF"/>
              </a:solidFill>
              <a:latin typeface="华文中宋" panose="02010600040101010101" pitchFamily="2" charset="-122"/>
              <a:ea typeface="华文中宋" panose="02010600040101010101" pitchFamily="2" charset="-122"/>
            </a:endParaRPr>
          </a:p>
          <a:p>
            <a:pPr algn="ctr"/>
            <a:endParaRPr lang="en-US"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3. </a:t>
            </a:r>
            <a:r>
              <a:rPr lang="zh-CN" altLang="zh-CN" sz="2700" b="1">
                <a:solidFill>
                  <a:srgbClr val="0000FF"/>
                </a:solidFill>
                <a:latin typeface="华文中宋" panose="02010600040101010101" pitchFamily="2" charset="-122"/>
                <a:ea typeface="华文中宋" panose="02010600040101010101" pitchFamily="2" charset="-122"/>
              </a:rPr>
              <a:t>坚持“基础为王”</a:t>
            </a:r>
            <a:endParaRPr lang="zh-CN"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 </a:t>
            </a:r>
            <a:endParaRPr lang="zh-CN"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4. </a:t>
            </a:r>
            <a:r>
              <a:rPr lang="zh-CN" altLang="en-US" sz="2700" b="1">
                <a:solidFill>
                  <a:srgbClr val="0000FF"/>
                </a:solidFill>
                <a:latin typeface="华文中宋" panose="02010600040101010101" pitchFamily="2" charset="-122"/>
                <a:ea typeface="华文中宋" panose="02010600040101010101" pitchFamily="2" charset="-122"/>
              </a:rPr>
              <a:t>坚持“情境为先”</a:t>
            </a:r>
            <a:endParaRPr lang="en-US" altLang="zh-CN" sz="2700" b="1">
              <a:solidFill>
                <a:srgbClr val="0000FF"/>
              </a:solidFill>
              <a:latin typeface="华文中宋" panose="02010600040101010101" pitchFamily="2" charset="-122"/>
              <a:ea typeface="华文中宋" panose="02010600040101010101" pitchFamily="2" charset="-122"/>
            </a:endParaRPr>
          </a:p>
          <a:p>
            <a:pPr algn="ctr"/>
            <a:endParaRPr lang="en-US" altLang="zh-CN" sz="2700" b="1">
              <a:solidFill>
                <a:srgbClr val="0000FF"/>
              </a:solidFill>
              <a:latin typeface="华文中宋" panose="02010600040101010101" pitchFamily="2" charset="-122"/>
              <a:ea typeface="华文中宋" panose="02010600040101010101" pitchFamily="2" charset="-122"/>
            </a:endParaRPr>
          </a:p>
          <a:p>
            <a:pPr algn="ctr"/>
            <a:r>
              <a:rPr lang="en-US" altLang="zh-CN" sz="2700" b="1">
                <a:solidFill>
                  <a:srgbClr val="0000FF"/>
                </a:solidFill>
                <a:latin typeface="华文中宋" panose="02010600040101010101" pitchFamily="2" charset="-122"/>
                <a:ea typeface="华文中宋" panose="02010600040101010101" pitchFamily="2" charset="-122"/>
              </a:rPr>
              <a:t>5. </a:t>
            </a:r>
            <a:r>
              <a:rPr lang="zh-CN" altLang="zh-CN" sz="2700" b="1">
                <a:solidFill>
                  <a:srgbClr val="0000FF"/>
                </a:solidFill>
                <a:latin typeface="华文中宋" panose="02010600040101010101" pitchFamily="2" charset="-122"/>
                <a:ea typeface="华文中宋" panose="02010600040101010101" pitchFamily="2" charset="-122"/>
              </a:rPr>
              <a:t>坚持“思维为重”</a:t>
            </a:r>
            <a:endParaRPr lang="en-US" altLang="zh-CN" sz="2700" b="1">
              <a:solidFill>
                <a:srgbClr val="0000FF"/>
              </a:solidFill>
              <a:latin typeface="华文中宋" panose="02010600040101010101" pitchFamily="2" charset="-122"/>
              <a:ea typeface="华文中宋" panose="02010600040101010101" pitchFamily="2" charset="-122"/>
            </a:endParaRPr>
          </a:p>
        </p:txBody>
      </p:sp>
      <p:sp>
        <p:nvSpPr>
          <p:cNvPr id="6" name="矩形 5"/>
          <p:cNvSpPr/>
          <p:nvPr/>
        </p:nvSpPr>
        <p:spPr>
          <a:xfrm>
            <a:off x="0" y="857250"/>
            <a:ext cx="7461885" cy="553085"/>
          </a:xfrm>
          <a:prstGeom prst="rect">
            <a:avLst/>
          </a:prstGeom>
          <a:solidFill>
            <a:srgbClr val="FF3300"/>
          </a:solidFill>
        </p:spPr>
        <p:txBody>
          <a:bodyPr wrap="none">
            <a:spAutoFit/>
          </a:bodyPr>
          <a:lstStyle/>
          <a:p>
            <a:r>
              <a:rPr lang="zh-CN" altLang="zh-CN" sz="3000" b="1">
                <a:solidFill>
                  <a:schemeClr val="bg1"/>
                </a:solidFill>
                <a:latin typeface="黑体" panose="02010609060101010101" pitchFamily="49" charset="-122"/>
                <a:ea typeface="黑体" panose="02010609060101010101" pitchFamily="49" charset="-122"/>
              </a:rPr>
              <a:t>二、</a:t>
            </a:r>
            <a:r>
              <a:rPr lang="en-US" altLang="zh-CN" sz="3000" b="1">
                <a:solidFill>
                  <a:schemeClr val="bg1"/>
                </a:solidFill>
                <a:latin typeface="黑体" panose="02010609060101010101" pitchFamily="49" charset="-122"/>
                <a:ea typeface="黑体" panose="02010609060101010101" pitchFamily="49" charset="-122"/>
              </a:rPr>
              <a:t>2023</a:t>
            </a:r>
            <a:r>
              <a:rPr lang="zh-CN" altLang="zh-CN" sz="3000" b="1">
                <a:solidFill>
                  <a:schemeClr val="bg1"/>
                </a:solidFill>
                <a:latin typeface="黑体" panose="02010609060101010101" pitchFamily="49" charset="-122"/>
                <a:ea typeface="黑体" panose="02010609060101010101" pitchFamily="49" charset="-122"/>
              </a:rPr>
              <a:t>届高考思想政治复习</a:t>
            </a:r>
            <a:r>
              <a:rPr lang="zh-CN" altLang="en-US" sz="3000" b="1">
                <a:solidFill>
                  <a:schemeClr val="bg1"/>
                </a:solidFill>
                <a:latin typeface="黑体" panose="02010609060101010101" pitchFamily="49" charset="-122"/>
                <a:ea typeface="黑体" panose="02010609060101010101" pitchFamily="49" charset="-122"/>
              </a:rPr>
              <a:t>迎考应对策略</a:t>
            </a:r>
            <a:endParaRPr lang="zh-CN" altLang="en-US" sz="3000">
              <a:solidFill>
                <a:schemeClr val="bg1"/>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slide(fromBottom)">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nodeType="clickEffect">
                                  <p:stCondLst>
                                    <p:cond delay="0"/>
                                  </p:stCondLst>
                                  <p:iterate type="lt">
                                    <p:tmPct val="10000"/>
                                  </p:iterate>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p:cTn id="20" dur="500" fill="hold"/>
                                        <p:tgtEl>
                                          <p:spTgt spid="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5">
                                            <p:txEl>
                                              <p:pRg st="4" end="4"/>
                                            </p:txEl>
                                          </p:spTgt>
                                        </p:tgtEl>
                                        <p:attrNameLst>
                                          <p:attrName>ppt_y</p:attrName>
                                        </p:attrNameLst>
                                      </p:cBhvr>
                                      <p:tavLst>
                                        <p:tav tm="0">
                                          <p:val>
                                            <p:strVal val="#ppt_y"/>
                                          </p:val>
                                        </p:tav>
                                        <p:tav tm="100000">
                                          <p:val>
                                            <p:strVal val="#ppt_y"/>
                                          </p:val>
                                        </p:tav>
                                      </p:tavLst>
                                    </p:anim>
                                    <p:anim calcmode="lin" valueType="num">
                                      <p:cBhvr>
                                        <p:cTn id="22" dur="500" fill="hold"/>
                                        <p:tgtEl>
                                          <p:spTgt spid="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nodeType="clickEffect">
                                  <p:stCondLst>
                                    <p:cond delay="0"/>
                                  </p:stCondLst>
                                  <p:iterate type="lt">
                                    <p:tmPct val="50000"/>
                                  </p:iterate>
                                  <p:childTnLst>
                                    <p:set>
                                      <p:cBhvr>
                                        <p:cTn id="28" dur="1" fill="hold">
                                          <p:stCondLst>
                                            <p:cond delay="0"/>
                                          </p:stCondLst>
                                        </p:cTn>
                                        <p:tgtEl>
                                          <p:spTgt spid="5">
                                            <p:txEl>
                                              <p:pRg st="6" end="6"/>
                                            </p:txEl>
                                          </p:spTgt>
                                        </p:tgtEl>
                                        <p:attrNameLst>
                                          <p:attrName>style.visibility</p:attrName>
                                        </p:attrNameLst>
                                      </p:cBhvr>
                                      <p:to>
                                        <p:strVal val="visible"/>
                                      </p:to>
                                    </p:set>
                                    <p:anim calcmode="discrete" valueType="clr">
                                      <p:cBhvr override="childStyle">
                                        <p:cTn id="29" dur="80"/>
                                        <p:tgtEl>
                                          <p:spTgt spid="5">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5">
                                            <p:txEl>
                                              <p:pRg st="6" end="6"/>
                                            </p:txEl>
                                          </p:spTgt>
                                        </p:tgtEl>
                                        <p:attrNameLst>
                                          <p:attrName>fillcolor</p:attrName>
                                        </p:attrNameLst>
                                      </p:cBhvr>
                                      <p:tavLst>
                                        <p:tav tm="0">
                                          <p:val>
                                            <p:clrVal>
                                              <a:schemeClr val="accent2"/>
                                            </p:clrVal>
                                          </p:val>
                                        </p:tav>
                                        <p:tav tm="50000">
                                          <p:val>
                                            <p:clrVal>
                                              <a:schemeClr val="hlink"/>
                                            </p:clrVal>
                                          </p:val>
                                        </p:tav>
                                      </p:tavLst>
                                    </p:anim>
                                    <p:set>
                                      <p:cBhvr>
                                        <p:cTn id="31" dur="80"/>
                                        <p:tgtEl>
                                          <p:spTgt spid="5">
                                            <p:txEl>
                                              <p:pRg st="6" end="6"/>
                                            </p:txEl>
                                          </p:spTgt>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nodeType="clickEffect">
                                  <p:stCondLst>
                                    <p:cond delay="0"/>
                                  </p:stCondLst>
                                  <p:iterate type="lt">
                                    <p:tmPct val="50000"/>
                                  </p:iterate>
                                  <p:childTnLst>
                                    <p:set>
                                      <p:cBhvr>
                                        <p:cTn id="35" dur="1" fill="hold">
                                          <p:stCondLst>
                                            <p:cond delay="0"/>
                                          </p:stCondLst>
                                        </p:cTn>
                                        <p:tgtEl>
                                          <p:spTgt spid="5">
                                            <p:txEl>
                                              <p:pRg st="8" end="8"/>
                                            </p:txEl>
                                          </p:spTgt>
                                        </p:tgtEl>
                                        <p:attrNameLst>
                                          <p:attrName>style.visibility</p:attrName>
                                        </p:attrNameLst>
                                      </p:cBhvr>
                                      <p:to>
                                        <p:strVal val="visible"/>
                                      </p:to>
                                    </p:set>
                                    <p:anim calcmode="discrete" valueType="clr">
                                      <p:cBhvr override="childStyle">
                                        <p:cTn id="36" dur="80"/>
                                        <p:tgtEl>
                                          <p:spTgt spid="5">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5">
                                            <p:txEl>
                                              <p:pRg st="8" end="8"/>
                                            </p:txEl>
                                          </p:spTgt>
                                        </p:tgtEl>
                                        <p:attrNameLst>
                                          <p:attrName>fillcolor</p:attrName>
                                        </p:attrNameLst>
                                      </p:cBhvr>
                                      <p:tavLst>
                                        <p:tav tm="0">
                                          <p:val>
                                            <p:clrVal>
                                              <a:schemeClr val="accent2"/>
                                            </p:clrVal>
                                          </p:val>
                                        </p:tav>
                                        <p:tav tm="50000">
                                          <p:val>
                                            <p:clrVal>
                                              <a:schemeClr val="hlink"/>
                                            </p:clrVal>
                                          </p:val>
                                        </p:tav>
                                      </p:tavLst>
                                    </p:anim>
                                    <p:set>
                                      <p:cBhvr>
                                        <p:cTn id="38" dur="80"/>
                                        <p:tgtEl>
                                          <p:spTgt spid="5">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626843" y="1196347"/>
            <a:ext cx="7906092" cy="4338320"/>
          </a:xfrm>
          <a:prstGeom prst="rect">
            <a:avLst/>
          </a:prstGeom>
        </p:spPr>
        <p:txBody>
          <a:bodyPr wrap="square">
            <a:spAutoFit/>
          </a:bodyPr>
          <a:lstStyle/>
          <a:p>
            <a:pPr algn="just"/>
            <a:r>
              <a:rPr lang="en-US" altLang="zh-CN" sz="21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1. </a:t>
            </a:r>
            <a:r>
              <a:rPr lang="zh-CN" altLang="zh-CN" sz="21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坚持“素养至上”</a:t>
            </a:r>
            <a:endParaRPr lang="zh-CN" altLang="zh-CN" sz="21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教考统一的标准——普通高中课程标准和中国高考评价体系</a:t>
            </a:r>
            <a:endParaRPr lang="zh-CN"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zh-CN" sz="2100" b="1" kern="100">
                <a:solidFill>
                  <a:schemeClr val="accent6"/>
                </a:solidFill>
                <a:effectLst/>
                <a:latin typeface="黑体" panose="02010609060101010101" pitchFamily="49" charset="-122"/>
                <a:ea typeface="黑体" panose="02010609060101010101" pitchFamily="49" charset="-122"/>
                <a:cs typeface="Times New Roman" panose="02020603050405020304" pitchFamily="18" charset="0"/>
              </a:rPr>
              <a:t>用好课程标准</a:t>
            </a:r>
            <a:endParaRPr lang="zh-CN" altLang="zh-CN" sz="2100" b="1" kern="100">
              <a:solidFill>
                <a:schemeClr val="accent6"/>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学科理念——四大学科基本理念</a:t>
            </a:r>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zh-CN"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学科目标——四大学科核心素养</a:t>
            </a:r>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zh-CN"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课程内容——四本必修三本选择性必修</a:t>
            </a:r>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zh-CN"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质量标准——</a:t>
            </a:r>
            <a:r>
              <a:rPr lang="zh-CN" altLang="en-US" sz="1800" b="1" kern="100">
                <a:effectLst/>
                <a:latin typeface="黑体" panose="02010609060101010101" pitchFamily="49" charset="-122"/>
                <a:ea typeface="黑体" panose="02010609060101010101" pitchFamily="49" charset="-122"/>
                <a:cs typeface="Times New Roman" panose="02020603050405020304" pitchFamily="18" charset="0"/>
              </a:rPr>
              <a:t>学科</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核心素养水平</a:t>
            </a:r>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3</a:t>
            </a:r>
            <a:endParaRPr lang="en-US"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1800" b="1" kern="100">
              <a:latin typeface="黑体" panose="02010609060101010101" pitchFamily="49" charset="-122"/>
              <a:ea typeface="黑体" panose="02010609060101010101" pitchFamily="49" charset="-122"/>
              <a:cs typeface="Times New Roman" panose="02020603050405020304" pitchFamily="18" charset="0"/>
            </a:endParaRPr>
          </a:p>
          <a:p>
            <a:pPr algn="just"/>
            <a:r>
              <a:rPr lang="en-US" altLang="zh-CN" sz="18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1800" b="1" kern="100">
                <a:effectLst/>
                <a:latin typeface="黑体" panose="02010609060101010101" pitchFamily="49" charset="-122"/>
                <a:ea typeface="黑体" panose="02010609060101010101" pitchFamily="49" charset="-122"/>
                <a:cs typeface="Times New Roman" panose="02020603050405020304" pitchFamily="18" charset="0"/>
              </a:rPr>
              <a:t>实施建议——三大实施建议</a:t>
            </a:r>
            <a:endParaRPr lang="zh-CN" altLang="zh-CN" sz="1800" b="1" kern="100">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wheel(1)">
                                      <p:cBhvr>
                                        <p:cTn id="29" dur="2000"/>
                                        <p:tgtEl>
                                          <p:spTgt spid="6">
                                            <p:txEl>
                                              <p:pRg st="6" end="6"/>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wheel(1)">
                                      <p:cBhvr>
                                        <p:cTn id="32" dur="2000"/>
                                        <p:tgtEl>
                                          <p:spTgt spid="6">
                                            <p:txEl>
                                              <p:pRg st="8" end="8"/>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animEffect transition="in" filter="wheel(1)">
                                      <p:cBhvr>
                                        <p:cTn id="35" dur="2000"/>
                                        <p:tgtEl>
                                          <p:spTgt spid="6">
                                            <p:txEl>
                                              <p:pRg st="10" end="10"/>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6">
                                            <p:txEl>
                                              <p:pRg st="12" end="12"/>
                                            </p:txEl>
                                          </p:spTgt>
                                        </p:tgtEl>
                                        <p:attrNameLst>
                                          <p:attrName>style.visibility</p:attrName>
                                        </p:attrNameLst>
                                      </p:cBhvr>
                                      <p:to>
                                        <p:strVal val="visible"/>
                                      </p:to>
                                    </p:set>
                                    <p:animEffect transition="in" filter="wheel(1)">
                                      <p:cBhvr>
                                        <p:cTn id="38" dur="2000"/>
                                        <p:tgtEl>
                                          <p:spTgt spid="6">
                                            <p:txEl>
                                              <p:pRg st="12" end="12"/>
                                            </p:txEl>
                                          </p:spTgt>
                                        </p:tgtEl>
                                      </p:cBhvr>
                                    </p:animEffect>
                                  </p:childTnLst>
                                </p:cTn>
                              </p:par>
                              <p:par>
                                <p:cTn id="39" presetID="21" presetClass="entr" presetSubtype="1" fill="hold" nodeType="withEffect">
                                  <p:stCondLst>
                                    <p:cond delay="0"/>
                                  </p:stCondLst>
                                  <p:childTnLst>
                                    <p:set>
                                      <p:cBhvr>
                                        <p:cTn id="40" dur="1" fill="hold">
                                          <p:stCondLst>
                                            <p:cond delay="0"/>
                                          </p:stCondLst>
                                        </p:cTn>
                                        <p:tgtEl>
                                          <p:spTgt spid="6">
                                            <p:txEl>
                                              <p:pRg st="14" end="14"/>
                                            </p:txEl>
                                          </p:spTgt>
                                        </p:tgtEl>
                                        <p:attrNameLst>
                                          <p:attrName>style.visibility</p:attrName>
                                        </p:attrNameLst>
                                      </p:cBhvr>
                                      <p:to>
                                        <p:strVal val="visible"/>
                                      </p:to>
                                    </p:set>
                                    <p:animEffect transition="in" filter="wheel(1)">
                                      <p:cBhvr>
                                        <p:cTn id="41" dur="20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877424" y="1592004"/>
            <a:ext cx="7523626" cy="3461385"/>
          </a:xfrm>
          <a:prstGeom prst="rect">
            <a:avLst/>
          </a:prstGeom>
        </p:spPr>
        <p:txBody>
          <a:bodyPr wrap="square">
            <a:spAutoFit/>
          </a:bodyPr>
          <a:lstStyle/>
          <a:p>
            <a:pPr algn="just"/>
            <a:r>
              <a:rPr lang="en-US" altLang="zh-CN" sz="27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2. </a:t>
            </a:r>
            <a:r>
              <a:rPr lang="zh-CN" altLang="zh-CN" sz="27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坚持“</a:t>
            </a:r>
            <a:r>
              <a:rPr lang="zh-CN" altLang="en-US" sz="27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时政引领</a:t>
            </a:r>
            <a:r>
              <a:rPr lang="zh-CN" altLang="zh-CN" sz="27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a:t>
            </a:r>
            <a:endParaRPr lang="zh-CN" altLang="zh-CN" sz="27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24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en-US" sz="2400" b="1" kern="100">
                <a:effectLst/>
                <a:latin typeface="黑体" panose="02010609060101010101" pitchFamily="49" charset="-122"/>
                <a:ea typeface="黑体" panose="02010609060101010101" pitchFamily="49" charset="-122"/>
                <a:cs typeface="Times New Roman" panose="02020603050405020304" pitchFamily="18" charset="0"/>
              </a:rPr>
              <a:t>命题方向：坚定正确的政治方向</a:t>
            </a:r>
            <a:endParaRPr lang="zh-CN" altLang="zh-CN" sz="24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24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en-US" sz="2400" b="1">
                <a:latin typeface="黑体" panose="02010609060101010101" pitchFamily="49" charset="-122"/>
                <a:ea typeface="黑体" panose="02010609060101010101" pitchFamily="49" charset="-122"/>
              </a:rPr>
              <a:t>    </a:t>
            </a:r>
            <a:r>
              <a:rPr lang="zh-CN" altLang="en-US" sz="2400" b="1">
                <a:solidFill>
                  <a:srgbClr val="FF3300"/>
                </a:solidFill>
                <a:latin typeface="黑体" panose="02010609060101010101" pitchFamily="49" charset="-122"/>
                <a:ea typeface="黑体" panose="02010609060101010101" pitchFamily="49" charset="-122"/>
              </a:rPr>
              <a:t>以</a:t>
            </a:r>
            <a:r>
              <a:rPr lang="zh-CN" altLang="zh-CN" sz="2400" b="1">
                <a:solidFill>
                  <a:srgbClr val="FF3300"/>
                </a:solidFill>
                <a:latin typeface="黑体" panose="02010609060101010101" pitchFamily="49" charset="-122"/>
                <a:ea typeface="黑体" panose="02010609060101010101" pitchFamily="49" charset="-122"/>
              </a:rPr>
              <a:t>习近平新时代中国特色社会主义思想为指导</a:t>
            </a:r>
            <a:endParaRPr lang="en-US" altLang="zh-CN" sz="2400" b="1">
              <a:solidFill>
                <a:srgbClr val="FF3300"/>
              </a:solidFill>
              <a:latin typeface="黑体" panose="02010609060101010101" pitchFamily="49" charset="-122"/>
              <a:ea typeface="黑体" panose="02010609060101010101" pitchFamily="49" charset="-122"/>
            </a:endParaRPr>
          </a:p>
          <a:p>
            <a:pPr algn="just"/>
            <a:endParaRPr lang="en-US" altLang="zh-CN" sz="2400" b="1">
              <a:solidFill>
                <a:srgbClr val="FF3300"/>
              </a:solidFill>
              <a:latin typeface="黑体" panose="02010609060101010101" pitchFamily="49" charset="-122"/>
              <a:ea typeface="黑体" panose="02010609060101010101" pitchFamily="49" charset="-122"/>
            </a:endParaRPr>
          </a:p>
          <a:p>
            <a:pPr algn="just"/>
            <a:r>
              <a:rPr lang="en-US" altLang="zh-CN" sz="2400" b="1">
                <a:solidFill>
                  <a:srgbClr val="FF3300"/>
                </a:solidFill>
                <a:latin typeface="黑体" panose="02010609060101010101" pitchFamily="49" charset="-122"/>
                <a:ea typeface="黑体" panose="02010609060101010101" pitchFamily="49" charset="-122"/>
              </a:rPr>
              <a:t>    </a:t>
            </a:r>
            <a:r>
              <a:rPr lang="zh-CN" altLang="en-US" sz="2400" b="1">
                <a:solidFill>
                  <a:srgbClr val="FF3300"/>
                </a:solidFill>
                <a:latin typeface="黑体" panose="02010609060101010101" pitchFamily="49" charset="-122"/>
                <a:ea typeface="黑体" panose="02010609060101010101" pitchFamily="49" charset="-122"/>
              </a:rPr>
              <a:t>以</a:t>
            </a:r>
            <a:r>
              <a:rPr lang="zh-CN" altLang="zh-CN" sz="2400" b="1">
                <a:solidFill>
                  <a:srgbClr val="FF3300"/>
                </a:solidFill>
                <a:latin typeface="黑体" panose="02010609060101010101" pitchFamily="49" charset="-122"/>
                <a:ea typeface="黑体" panose="02010609060101010101" pitchFamily="49" charset="-122"/>
              </a:rPr>
              <a:t>现阶段党和政府重大路线方针政策</a:t>
            </a:r>
            <a:r>
              <a:rPr lang="zh-CN" altLang="en-US" sz="2400" b="1">
                <a:solidFill>
                  <a:srgbClr val="FF3300"/>
                </a:solidFill>
                <a:latin typeface="黑体" panose="02010609060101010101" pitchFamily="49" charset="-122"/>
                <a:ea typeface="黑体" panose="02010609060101010101" pitchFamily="49" charset="-122"/>
              </a:rPr>
              <a:t>为</a:t>
            </a:r>
            <a:r>
              <a:rPr lang="zh-CN" altLang="zh-CN" sz="2400" b="1">
                <a:solidFill>
                  <a:srgbClr val="FF3300"/>
                </a:solidFill>
                <a:latin typeface="黑体" panose="02010609060101010101" pitchFamily="49" charset="-122"/>
                <a:ea typeface="黑体" panose="02010609060101010101" pitchFamily="49" charset="-122"/>
              </a:rPr>
              <a:t>指引</a:t>
            </a:r>
            <a:endParaRPr lang="en-US" altLang="zh-CN" sz="2400" b="1">
              <a:solidFill>
                <a:srgbClr val="FF3300"/>
              </a:solidFill>
              <a:latin typeface="黑体" panose="02010609060101010101" pitchFamily="49" charset="-122"/>
              <a:ea typeface="黑体" panose="02010609060101010101" pitchFamily="49" charset="-122"/>
            </a:endParaRPr>
          </a:p>
          <a:p>
            <a:pPr algn="just"/>
            <a:endParaRPr lang="en-US" altLang="zh-CN" sz="2400" b="1">
              <a:solidFill>
                <a:srgbClr val="FF3300"/>
              </a:solidFill>
              <a:latin typeface="黑体" panose="02010609060101010101" pitchFamily="49" charset="-122"/>
              <a:ea typeface="黑体" panose="02010609060101010101" pitchFamily="49" charset="-122"/>
            </a:endParaRPr>
          </a:p>
          <a:p>
            <a:pPr algn="just"/>
            <a:r>
              <a:rPr lang="en-US" altLang="zh-CN" sz="2400" b="1">
                <a:solidFill>
                  <a:srgbClr val="FF3300"/>
                </a:solidFill>
                <a:latin typeface="黑体" panose="02010609060101010101" pitchFamily="49" charset="-122"/>
                <a:ea typeface="黑体" panose="02010609060101010101" pitchFamily="49" charset="-122"/>
              </a:rPr>
              <a:t>    </a:t>
            </a:r>
            <a:r>
              <a:rPr lang="zh-CN" altLang="zh-CN" sz="2400" b="1">
                <a:solidFill>
                  <a:srgbClr val="FF3300"/>
                </a:solidFill>
                <a:latin typeface="黑体" panose="02010609060101010101" pitchFamily="49" charset="-122"/>
                <a:ea typeface="黑体" panose="02010609060101010101" pitchFamily="49" charset="-122"/>
              </a:rPr>
              <a:t>准确理解和把握当今时代发展潮流</a:t>
            </a:r>
            <a:endParaRPr lang="zh-CN" altLang="zh-CN" sz="2400" b="1" kern="100">
              <a:solidFill>
                <a:srgbClr val="FF3300"/>
              </a:solidFill>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wheel(1)">
                                      <p:cBhvr>
                                        <p:cTn id="25" dur="20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wheel(1)">
                                      <p:cBhvr>
                                        <p:cTn id="30" dur="2000"/>
                                        <p:tgtEl>
                                          <p:spTgt spid="6">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animEffect transition="in" filter="wheel(1)">
                                      <p:cBhvr>
                                        <p:cTn id="35" dur="2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1075249" y="1710698"/>
            <a:ext cx="7088407" cy="2999740"/>
          </a:xfrm>
          <a:prstGeom prst="rect">
            <a:avLst/>
          </a:prstGeom>
        </p:spPr>
        <p:txBody>
          <a:bodyPr wrap="square">
            <a:spAutoFit/>
          </a:bodyPr>
          <a:lstStyle/>
          <a:p>
            <a:pPr algn="just"/>
            <a:r>
              <a:rPr lang="zh-CN" altLang="zh-CN" sz="2700" b="1">
                <a:solidFill>
                  <a:srgbClr val="FF3300"/>
                </a:solidFill>
                <a:latin typeface="华文中宋" panose="02010600040101010101" pitchFamily="2" charset="-122"/>
                <a:ea typeface="华文中宋" panose="02010600040101010101" pitchFamily="2" charset="-122"/>
              </a:rPr>
              <a:t>中国共产党二十大</a:t>
            </a:r>
            <a:r>
              <a:rPr lang="zh-CN" altLang="en-US" sz="2700" b="1">
                <a:solidFill>
                  <a:srgbClr val="FF3300"/>
                </a:solidFill>
                <a:latin typeface="华文中宋" panose="02010600040101010101" pitchFamily="2" charset="-122"/>
                <a:ea typeface="华文中宋" panose="02010600040101010101" pitchFamily="2" charset="-122"/>
              </a:rPr>
              <a:t>召开</a:t>
            </a:r>
            <a:endParaRPr lang="en-US" altLang="zh-CN" sz="2700" b="1">
              <a:solidFill>
                <a:srgbClr val="FF3300"/>
              </a:solidFill>
              <a:latin typeface="华文中宋" panose="02010600040101010101" pitchFamily="2" charset="-122"/>
              <a:ea typeface="华文中宋" panose="02010600040101010101" pitchFamily="2" charset="-122"/>
            </a:endParaRPr>
          </a:p>
          <a:p>
            <a:pPr algn="just"/>
            <a:endParaRPr lang="en-US" altLang="zh-CN" sz="2700" b="1">
              <a:solidFill>
                <a:srgbClr val="FF3300"/>
              </a:solidFill>
              <a:latin typeface="华文中宋" panose="02010600040101010101" pitchFamily="2" charset="-122"/>
              <a:ea typeface="华文中宋" panose="02010600040101010101" pitchFamily="2" charset="-122"/>
            </a:endParaRPr>
          </a:p>
          <a:p>
            <a:pPr algn="just"/>
            <a:r>
              <a:rPr lang="zh-CN" altLang="zh-CN" sz="2700" b="1">
                <a:solidFill>
                  <a:srgbClr val="FF3300"/>
                </a:solidFill>
                <a:latin typeface="华文中宋" panose="02010600040101010101" pitchFamily="2" charset="-122"/>
                <a:ea typeface="华文中宋" panose="02010600040101010101" pitchFamily="2" charset="-122"/>
              </a:rPr>
              <a:t>十四届国家机构、政协机构产生</a:t>
            </a:r>
            <a:endParaRPr lang="en-US" altLang="zh-CN" sz="2700" b="1">
              <a:solidFill>
                <a:srgbClr val="FF3300"/>
              </a:solidFill>
              <a:latin typeface="华文中宋" panose="02010600040101010101" pitchFamily="2" charset="-122"/>
              <a:ea typeface="华文中宋" panose="02010600040101010101" pitchFamily="2" charset="-122"/>
            </a:endParaRPr>
          </a:p>
          <a:p>
            <a:pPr algn="just"/>
            <a:endParaRPr lang="en-US" altLang="zh-CN" sz="2700" b="1">
              <a:solidFill>
                <a:srgbClr val="FF3300"/>
              </a:solidFill>
              <a:latin typeface="华文中宋" panose="02010600040101010101" pitchFamily="2" charset="-122"/>
              <a:ea typeface="华文中宋" panose="02010600040101010101" pitchFamily="2" charset="-122"/>
            </a:endParaRPr>
          </a:p>
          <a:p>
            <a:pPr algn="just"/>
            <a:r>
              <a:rPr lang="zh-CN" altLang="zh-CN" sz="2700" b="1">
                <a:solidFill>
                  <a:srgbClr val="FF3300"/>
                </a:solidFill>
                <a:latin typeface="华文中宋" panose="02010600040101010101" pitchFamily="2" charset="-122"/>
                <a:ea typeface="华文中宋" panose="02010600040101010101" pitchFamily="2" charset="-122"/>
              </a:rPr>
              <a:t>百年变局和世纪疫情叠加影响</a:t>
            </a:r>
            <a:endParaRPr lang="en-US" altLang="zh-CN" sz="2700" b="1">
              <a:solidFill>
                <a:srgbClr val="FF3300"/>
              </a:solidFill>
              <a:latin typeface="华文中宋" panose="02010600040101010101" pitchFamily="2" charset="-122"/>
              <a:ea typeface="华文中宋" panose="02010600040101010101" pitchFamily="2" charset="-122"/>
            </a:endParaRPr>
          </a:p>
          <a:p>
            <a:pPr algn="just"/>
            <a:endParaRPr lang="en-US" altLang="zh-CN" sz="2700" b="1" kern="100">
              <a:solidFill>
                <a:srgbClr val="FF3300"/>
              </a:solidFill>
              <a:effectLst/>
              <a:latin typeface="华文中宋" panose="02010600040101010101" pitchFamily="2" charset="-122"/>
              <a:ea typeface="华文中宋" panose="02010600040101010101" pitchFamily="2" charset="-122"/>
              <a:cs typeface="Times New Roman" panose="02020603050405020304" pitchFamily="18" charset="0"/>
            </a:endParaRPr>
          </a:p>
          <a:p>
            <a:pPr algn="just"/>
            <a:r>
              <a:rPr lang="zh-CN" altLang="en-US" sz="2700" b="1" kern="100">
                <a:solidFill>
                  <a:srgbClr val="FF3300"/>
                </a:solidFill>
                <a:effectLst/>
                <a:latin typeface="华文中宋" panose="02010600040101010101" pitchFamily="2" charset="-122"/>
                <a:ea typeface="华文中宋" panose="02010600040101010101" pitchFamily="2" charset="-122"/>
                <a:cs typeface="Times New Roman" panose="02020603050405020304" pitchFamily="18" charset="0"/>
              </a:rPr>
              <a:t>国际国内重大事件</a:t>
            </a:r>
            <a:endParaRPr lang="zh-CN" altLang="zh-CN" sz="2700" b="1" kern="100">
              <a:solidFill>
                <a:srgbClr val="FF3300"/>
              </a:solidFill>
              <a:effectLst/>
              <a:latin typeface="华文中宋" panose="02010600040101010101" pitchFamily="2" charset="-122"/>
              <a:ea typeface="华文中宋" panose="0201060004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wipe(down)">
                                      <p:cBhvr>
                                        <p:cTn id="25" dur="580">
                                          <p:stCondLst>
                                            <p:cond delay="0"/>
                                          </p:stCondLst>
                                        </p:cTn>
                                        <p:tgtEl>
                                          <p:spTgt spid="6">
                                            <p:txEl>
                                              <p:pRg st="4" end="4"/>
                                            </p:txEl>
                                          </p:spTgt>
                                        </p:tgtEl>
                                      </p:cBhvr>
                                    </p:animEffect>
                                    <p:anim calcmode="lin" valueType="num">
                                      <p:cBhvr>
                                        <p:cTn id="26"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4" end="4"/>
                                            </p:txEl>
                                          </p:spTgt>
                                        </p:tgtEl>
                                      </p:cBhvr>
                                      <p:to x="100000" y="60000"/>
                                    </p:animScale>
                                    <p:animScale>
                                      <p:cBhvr>
                                        <p:cTn id="32" dur="166" decel="50000">
                                          <p:stCondLst>
                                            <p:cond delay="676"/>
                                          </p:stCondLst>
                                        </p:cTn>
                                        <p:tgtEl>
                                          <p:spTgt spid="6">
                                            <p:txEl>
                                              <p:pRg st="4" end="4"/>
                                            </p:txEl>
                                          </p:spTgt>
                                        </p:tgtEl>
                                      </p:cBhvr>
                                      <p:to x="100000" y="100000"/>
                                    </p:animScale>
                                    <p:animScale>
                                      <p:cBhvr>
                                        <p:cTn id="33" dur="26">
                                          <p:stCondLst>
                                            <p:cond delay="1312"/>
                                          </p:stCondLst>
                                        </p:cTn>
                                        <p:tgtEl>
                                          <p:spTgt spid="6">
                                            <p:txEl>
                                              <p:pRg st="4" end="4"/>
                                            </p:txEl>
                                          </p:spTgt>
                                        </p:tgtEl>
                                      </p:cBhvr>
                                      <p:to x="100000" y="80000"/>
                                    </p:animScale>
                                    <p:animScale>
                                      <p:cBhvr>
                                        <p:cTn id="34" dur="166" decel="50000">
                                          <p:stCondLst>
                                            <p:cond delay="1338"/>
                                          </p:stCondLst>
                                        </p:cTn>
                                        <p:tgtEl>
                                          <p:spTgt spid="6">
                                            <p:txEl>
                                              <p:pRg st="4" end="4"/>
                                            </p:txEl>
                                          </p:spTgt>
                                        </p:tgtEl>
                                      </p:cBhvr>
                                      <p:to x="100000" y="100000"/>
                                    </p:animScale>
                                    <p:animScale>
                                      <p:cBhvr>
                                        <p:cTn id="35" dur="26">
                                          <p:stCondLst>
                                            <p:cond delay="1642"/>
                                          </p:stCondLst>
                                        </p:cTn>
                                        <p:tgtEl>
                                          <p:spTgt spid="6">
                                            <p:txEl>
                                              <p:pRg st="4" end="4"/>
                                            </p:txEl>
                                          </p:spTgt>
                                        </p:tgtEl>
                                      </p:cBhvr>
                                      <p:to x="100000" y="90000"/>
                                    </p:animScale>
                                    <p:animScale>
                                      <p:cBhvr>
                                        <p:cTn id="36" dur="166" decel="50000">
                                          <p:stCondLst>
                                            <p:cond delay="1668"/>
                                          </p:stCondLst>
                                        </p:cTn>
                                        <p:tgtEl>
                                          <p:spTgt spid="6">
                                            <p:txEl>
                                              <p:pRg st="4" end="4"/>
                                            </p:txEl>
                                          </p:spTgt>
                                        </p:tgtEl>
                                      </p:cBhvr>
                                      <p:to x="100000" y="100000"/>
                                    </p:animScale>
                                    <p:animScale>
                                      <p:cBhvr>
                                        <p:cTn id="37" dur="26">
                                          <p:stCondLst>
                                            <p:cond delay="1808"/>
                                          </p:stCondLst>
                                        </p:cTn>
                                        <p:tgtEl>
                                          <p:spTgt spid="6">
                                            <p:txEl>
                                              <p:pRg st="4" end="4"/>
                                            </p:txEl>
                                          </p:spTgt>
                                        </p:tgtEl>
                                      </p:cBhvr>
                                      <p:to x="100000" y="95000"/>
                                    </p:animScale>
                                    <p:animScale>
                                      <p:cBhvr>
                                        <p:cTn id="38" dur="166" decel="50000">
                                          <p:stCondLst>
                                            <p:cond delay="1834"/>
                                          </p:stCondLst>
                                        </p:cTn>
                                        <p:tgtEl>
                                          <p:spTgt spid="6">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wipe(down)">
                                      <p:cBhvr>
                                        <p:cTn id="43" dur="580">
                                          <p:stCondLst>
                                            <p:cond delay="0"/>
                                          </p:stCondLst>
                                        </p:cTn>
                                        <p:tgtEl>
                                          <p:spTgt spid="6">
                                            <p:txEl>
                                              <p:pRg st="6" end="6"/>
                                            </p:txEl>
                                          </p:spTgt>
                                        </p:tgtEl>
                                      </p:cBhvr>
                                    </p:animEffect>
                                    <p:anim calcmode="lin" valueType="num">
                                      <p:cBhvr>
                                        <p:cTn id="44"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6" end="6"/>
                                            </p:txEl>
                                          </p:spTgt>
                                        </p:tgtEl>
                                      </p:cBhvr>
                                      <p:to x="100000" y="60000"/>
                                    </p:animScale>
                                    <p:animScale>
                                      <p:cBhvr>
                                        <p:cTn id="50" dur="166" decel="50000">
                                          <p:stCondLst>
                                            <p:cond delay="676"/>
                                          </p:stCondLst>
                                        </p:cTn>
                                        <p:tgtEl>
                                          <p:spTgt spid="6">
                                            <p:txEl>
                                              <p:pRg st="6" end="6"/>
                                            </p:txEl>
                                          </p:spTgt>
                                        </p:tgtEl>
                                      </p:cBhvr>
                                      <p:to x="100000" y="100000"/>
                                    </p:animScale>
                                    <p:animScale>
                                      <p:cBhvr>
                                        <p:cTn id="51" dur="26">
                                          <p:stCondLst>
                                            <p:cond delay="1312"/>
                                          </p:stCondLst>
                                        </p:cTn>
                                        <p:tgtEl>
                                          <p:spTgt spid="6">
                                            <p:txEl>
                                              <p:pRg st="6" end="6"/>
                                            </p:txEl>
                                          </p:spTgt>
                                        </p:tgtEl>
                                      </p:cBhvr>
                                      <p:to x="100000" y="80000"/>
                                    </p:animScale>
                                    <p:animScale>
                                      <p:cBhvr>
                                        <p:cTn id="52" dur="166" decel="50000">
                                          <p:stCondLst>
                                            <p:cond delay="1338"/>
                                          </p:stCondLst>
                                        </p:cTn>
                                        <p:tgtEl>
                                          <p:spTgt spid="6">
                                            <p:txEl>
                                              <p:pRg st="6" end="6"/>
                                            </p:txEl>
                                          </p:spTgt>
                                        </p:tgtEl>
                                      </p:cBhvr>
                                      <p:to x="100000" y="100000"/>
                                    </p:animScale>
                                    <p:animScale>
                                      <p:cBhvr>
                                        <p:cTn id="53" dur="26">
                                          <p:stCondLst>
                                            <p:cond delay="1642"/>
                                          </p:stCondLst>
                                        </p:cTn>
                                        <p:tgtEl>
                                          <p:spTgt spid="6">
                                            <p:txEl>
                                              <p:pRg st="6" end="6"/>
                                            </p:txEl>
                                          </p:spTgt>
                                        </p:tgtEl>
                                      </p:cBhvr>
                                      <p:to x="100000" y="90000"/>
                                    </p:animScale>
                                    <p:animScale>
                                      <p:cBhvr>
                                        <p:cTn id="54" dur="166" decel="50000">
                                          <p:stCondLst>
                                            <p:cond delay="1668"/>
                                          </p:stCondLst>
                                        </p:cTn>
                                        <p:tgtEl>
                                          <p:spTgt spid="6">
                                            <p:txEl>
                                              <p:pRg st="6" end="6"/>
                                            </p:txEl>
                                          </p:spTgt>
                                        </p:tgtEl>
                                      </p:cBhvr>
                                      <p:to x="100000" y="100000"/>
                                    </p:animScale>
                                    <p:animScale>
                                      <p:cBhvr>
                                        <p:cTn id="55" dur="26">
                                          <p:stCondLst>
                                            <p:cond delay="1808"/>
                                          </p:stCondLst>
                                        </p:cTn>
                                        <p:tgtEl>
                                          <p:spTgt spid="6">
                                            <p:txEl>
                                              <p:pRg st="6" end="6"/>
                                            </p:txEl>
                                          </p:spTgt>
                                        </p:tgtEl>
                                      </p:cBhvr>
                                      <p:to x="100000" y="95000"/>
                                    </p:animScale>
                                    <p:animScale>
                                      <p:cBhvr>
                                        <p:cTn id="56" dur="166" decel="50000">
                                          <p:stCondLst>
                                            <p:cond delay="1834"/>
                                          </p:stCondLst>
                                        </p:cTn>
                                        <p:tgtEl>
                                          <p:spTgt spid="6">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1563224" y="2040409"/>
            <a:ext cx="5518980" cy="2168525"/>
          </a:xfrm>
          <a:prstGeom prst="rect">
            <a:avLst/>
          </a:prstGeom>
        </p:spPr>
        <p:txBody>
          <a:bodyPr wrap="square">
            <a:spAutoFit/>
          </a:bodyPr>
          <a:lstStyle/>
          <a:p>
            <a:r>
              <a:rPr lang="zh-CN" altLang="zh-CN" sz="2700" b="1">
                <a:latin typeface="华文中宋" panose="02010600040101010101" pitchFamily="2" charset="-122"/>
                <a:ea typeface="华文中宋" panose="02010600040101010101" pitchFamily="2" charset="-122"/>
              </a:rPr>
              <a:t>（</a:t>
            </a:r>
            <a:r>
              <a:rPr lang="en-US" altLang="zh-CN" sz="2700" b="1">
                <a:latin typeface="华文中宋" panose="02010600040101010101" pitchFamily="2" charset="-122"/>
                <a:ea typeface="华文中宋" panose="02010600040101010101" pitchFamily="2" charset="-122"/>
              </a:rPr>
              <a:t>1</a:t>
            </a:r>
            <a:r>
              <a:rPr lang="zh-CN" altLang="zh-CN" sz="2700" b="1">
                <a:latin typeface="华文中宋" panose="02010600040101010101" pitchFamily="2" charset="-122"/>
                <a:ea typeface="华文中宋" panose="02010600040101010101" pitchFamily="2" charset="-122"/>
              </a:rPr>
              <a:t>）注重时政知识积累</a:t>
            </a:r>
            <a:endParaRPr lang="zh-CN" altLang="zh-CN" sz="2700" b="1">
              <a:latin typeface="华文中宋" panose="02010600040101010101" pitchFamily="2" charset="-122"/>
              <a:ea typeface="华文中宋" panose="02010600040101010101" pitchFamily="2" charset="-122"/>
            </a:endParaRPr>
          </a:p>
          <a:p>
            <a:endParaRPr lang="en-US" altLang="zh-CN" sz="2700" b="1">
              <a:latin typeface="华文中宋" panose="02010600040101010101" pitchFamily="2" charset="-122"/>
              <a:ea typeface="华文中宋" panose="02010600040101010101" pitchFamily="2" charset="-122"/>
            </a:endParaRPr>
          </a:p>
          <a:p>
            <a:r>
              <a:rPr lang="zh-CN" altLang="zh-CN" sz="2700" b="1">
                <a:latin typeface="华文中宋" panose="02010600040101010101" pitchFamily="2" charset="-122"/>
                <a:ea typeface="华文中宋" panose="02010600040101010101" pitchFamily="2" charset="-122"/>
              </a:rPr>
              <a:t>（</a:t>
            </a:r>
            <a:r>
              <a:rPr lang="en-US" altLang="zh-CN" sz="2700" b="1">
                <a:latin typeface="华文中宋" panose="02010600040101010101" pitchFamily="2" charset="-122"/>
                <a:ea typeface="华文中宋" panose="02010600040101010101" pitchFamily="2" charset="-122"/>
              </a:rPr>
              <a:t>2</a:t>
            </a:r>
            <a:r>
              <a:rPr lang="zh-CN" altLang="zh-CN" sz="2700" b="1">
                <a:latin typeface="华文中宋" panose="02010600040101010101" pitchFamily="2" charset="-122"/>
                <a:ea typeface="华文中宋" panose="02010600040101010101" pitchFamily="2" charset="-122"/>
              </a:rPr>
              <a:t>）注重结合教材分析</a:t>
            </a:r>
            <a:endParaRPr lang="zh-CN" altLang="zh-CN" sz="2700" b="1">
              <a:latin typeface="华文中宋" panose="02010600040101010101" pitchFamily="2" charset="-122"/>
              <a:ea typeface="华文中宋" panose="02010600040101010101" pitchFamily="2" charset="-122"/>
            </a:endParaRPr>
          </a:p>
          <a:p>
            <a:endParaRPr lang="en-US" altLang="zh-CN" sz="2700" b="1">
              <a:latin typeface="华文中宋" panose="02010600040101010101" pitchFamily="2" charset="-122"/>
              <a:ea typeface="华文中宋" panose="02010600040101010101" pitchFamily="2" charset="-122"/>
            </a:endParaRPr>
          </a:p>
          <a:p>
            <a:r>
              <a:rPr lang="zh-CN" altLang="zh-CN" sz="2700" b="1">
                <a:latin typeface="华文中宋" panose="02010600040101010101" pitchFamily="2" charset="-122"/>
                <a:ea typeface="华文中宋" panose="02010600040101010101" pitchFamily="2" charset="-122"/>
              </a:rPr>
              <a:t>（</a:t>
            </a:r>
            <a:r>
              <a:rPr lang="en-US" altLang="zh-CN" sz="2700" b="1">
                <a:latin typeface="华文中宋" panose="02010600040101010101" pitchFamily="2" charset="-122"/>
                <a:ea typeface="华文中宋" panose="02010600040101010101" pitchFamily="2" charset="-122"/>
              </a:rPr>
              <a:t>3</a:t>
            </a:r>
            <a:r>
              <a:rPr lang="zh-CN" altLang="zh-CN" sz="2700" b="1">
                <a:latin typeface="华文中宋" panose="02010600040101010101" pitchFamily="2" charset="-122"/>
                <a:ea typeface="华文中宋" panose="02010600040101010101" pitchFamily="2" charset="-122"/>
              </a:rPr>
              <a:t>）注重时政引领考试</a:t>
            </a:r>
            <a:endParaRPr lang="zh-CN" altLang="zh-CN" sz="3300" b="1" kern="100">
              <a:effectLst/>
              <a:latin typeface="华文中宋" panose="02010600040101010101" pitchFamily="2" charset="-122"/>
              <a:ea typeface="华文中宋" panose="0201060004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fade">
                                      <p:cBhvr>
                                        <p:cTn id="13" dur="1000"/>
                                        <p:tgtEl>
                                          <p:spTgt spid="6">
                                            <p:txEl>
                                              <p:pRg st="4" end="4"/>
                                            </p:txEl>
                                          </p:spTgt>
                                        </p:tgtEl>
                                      </p:cBhvr>
                                    </p:animEffect>
                                    <p:anim calcmode="lin" valueType="num">
                                      <p:cBhvr>
                                        <p:cTn id="14"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534521" y="1420550"/>
            <a:ext cx="8169860" cy="3646170"/>
          </a:xfrm>
          <a:prstGeom prst="rect">
            <a:avLst/>
          </a:prstGeom>
        </p:spPr>
        <p:txBody>
          <a:bodyPr wrap="square">
            <a:spAutoFit/>
          </a:bodyPr>
          <a:lstStyle/>
          <a:p>
            <a:pPr algn="just"/>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a:t>
            </a:r>
            <a:r>
              <a:rPr lang="en-US" altLang="zh-CN" sz="2100" b="1">
                <a:latin typeface="楷体" panose="02010609060101010101" pitchFamily="49" charset="-122"/>
                <a:ea typeface="楷体" panose="02010609060101010101" pitchFamily="49" charset="-122"/>
              </a:rPr>
              <a:t>2022</a:t>
            </a:r>
            <a:r>
              <a:rPr lang="zh-CN" altLang="zh-CN" sz="2100" b="1">
                <a:latin typeface="楷体" panose="02010609060101010101" pitchFamily="49" charset="-122"/>
                <a:ea typeface="楷体" panose="02010609060101010101" pitchFamily="49" charset="-122"/>
              </a:rPr>
              <a:t>年山东高考思想政治试题·</a:t>
            </a:r>
            <a:r>
              <a:rPr lang="en-US" altLang="zh-CN" sz="2100" b="1">
                <a:latin typeface="楷体" panose="02010609060101010101" pitchFamily="49" charset="-122"/>
                <a:ea typeface="楷体" panose="02010609060101010101" pitchFamily="49" charset="-122"/>
              </a:rPr>
              <a:t>8</a:t>
            </a:r>
            <a:r>
              <a:rPr lang="zh-CN" altLang="zh-CN" sz="2100" b="1">
                <a:latin typeface="楷体" panose="02010609060101010101" pitchFamily="49" charset="-122"/>
                <a:ea typeface="楷体" panose="02010609060101010101" pitchFamily="49" charset="-122"/>
              </a:rPr>
              <a:t>）中共中央、国务院印发的《关于加快建设全国统一大市场的意见》，从全局和战略高度对加快建设全国统一大市场作出部署。建设全国统一大市场，持续推动国内市场高效畅通，形成供需互促、产销并进、畅通高效的国内大循环，将推动国内市场由大到强，促进我国经济高质量发展。从哲学上看，持续推动国内市场高效畅通，是因为（ </a:t>
            </a:r>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a:t>
            </a:r>
            <a:endParaRPr lang="zh-CN" altLang="zh-CN" sz="2100" b="1">
              <a:latin typeface="楷体" panose="02010609060101010101" pitchFamily="49" charset="-122"/>
              <a:ea typeface="楷体" panose="02010609060101010101" pitchFamily="49" charset="-122"/>
            </a:endParaRPr>
          </a:p>
          <a:p>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①经济基础决定上层建筑，上层建筑要与经济基础状况相适合</a:t>
            </a:r>
            <a:endParaRPr lang="zh-CN" altLang="zh-CN" sz="2100" b="1">
              <a:latin typeface="楷体" panose="02010609060101010101" pitchFamily="49" charset="-122"/>
              <a:ea typeface="楷体" panose="02010609060101010101" pitchFamily="49" charset="-122"/>
            </a:endParaRPr>
          </a:p>
          <a:p>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②联系是客观的和普遍的，任何事物之间都存在着必然的联系</a:t>
            </a:r>
            <a:endParaRPr lang="zh-CN" altLang="zh-CN" sz="2100" b="1">
              <a:latin typeface="楷体" panose="02010609060101010101" pitchFamily="49" charset="-122"/>
              <a:ea typeface="楷体" panose="02010609060101010101" pitchFamily="49" charset="-122"/>
            </a:endParaRPr>
          </a:p>
          <a:p>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③通过调整和完善生产关系，可以更好地促进生产力的发展</a:t>
            </a:r>
            <a:endParaRPr lang="zh-CN" altLang="zh-CN" sz="2100" b="1">
              <a:latin typeface="楷体" panose="02010609060101010101" pitchFamily="49" charset="-122"/>
              <a:ea typeface="楷体" panose="02010609060101010101" pitchFamily="49" charset="-122"/>
            </a:endParaRPr>
          </a:p>
          <a:p>
            <a:r>
              <a:rPr lang="en-US" altLang="zh-CN" sz="2100" b="1">
                <a:latin typeface="楷体" panose="02010609060101010101" pitchFamily="49" charset="-122"/>
                <a:ea typeface="楷体" panose="02010609060101010101" pitchFamily="49" charset="-122"/>
              </a:rPr>
              <a:t>    </a:t>
            </a:r>
            <a:r>
              <a:rPr lang="zh-CN" altLang="zh-CN" sz="2100" b="1">
                <a:latin typeface="楷体" panose="02010609060101010101" pitchFamily="49" charset="-122"/>
                <a:ea typeface="楷体" panose="02010609060101010101" pitchFamily="49" charset="-122"/>
              </a:rPr>
              <a:t>④发展是渐进性和飞跃性的统一，事物的量变可以引起质变</a:t>
            </a:r>
            <a:endParaRPr lang="zh-CN" altLang="zh-CN" sz="2100" b="1">
              <a:latin typeface="楷体" panose="02010609060101010101" pitchFamily="49" charset="-122"/>
              <a:ea typeface="楷体" panose="02010609060101010101" pitchFamily="49" charset="-122"/>
            </a:endParaRPr>
          </a:p>
          <a:p>
            <a:r>
              <a:rPr lang="en-US" altLang="zh-CN" sz="2100" b="1">
                <a:latin typeface="楷体" panose="02010609060101010101" pitchFamily="49" charset="-122"/>
                <a:ea typeface="楷体" panose="02010609060101010101" pitchFamily="49" charset="-122"/>
              </a:rPr>
              <a:t>    A</a:t>
            </a:r>
            <a:r>
              <a:rPr lang="zh-CN" altLang="zh-CN" sz="2100" b="1">
                <a:latin typeface="楷体" panose="02010609060101010101" pitchFamily="49" charset="-122"/>
                <a:ea typeface="楷体" panose="02010609060101010101" pitchFamily="49" charset="-122"/>
              </a:rPr>
              <a:t>．①② </a:t>
            </a:r>
            <a:r>
              <a:rPr lang="en-US" altLang="zh-CN" sz="2100" b="1">
                <a:latin typeface="楷体" panose="02010609060101010101" pitchFamily="49" charset="-122"/>
                <a:ea typeface="楷体" panose="02010609060101010101" pitchFamily="49" charset="-122"/>
              </a:rPr>
              <a:t>        B</a:t>
            </a:r>
            <a:r>
              <a:rPr lang="zh-CN" altLang="zh-CN" sz="2100" b="1">
                <a:latin typeface="楷体" panose="02010609060101010101" pitchFamily="49" charset="-122"/>
                <a:ea typeface="楷体" panose="02010609060101010101" pitchFamily="49" charset="-122"/>
              </a:rPr>
              <a:t>．①③ </a:t>
            </a:r>
            <a:r>
              <a:rPr lang="en-US" altLang="zh-CN" sz="2100" b="1">
                <a:latin typeface="楷体" panose="02010609060101010101" pitchFamily="49" charset="-122"/>
                <a:ea typeface="楷体" panose="02010609060101010101" pitchFamily="49" charset="-122"/>
              </a:rPr>
              <a:t>        C</a:t>
            </a:r>
            <a:r>
              <a:rPr lang="zh-CN" altLang="zh-CN" sz="2100" b="1">
                <a:latin typeface="楷体" panose="02010609060101010101" pitchFamily="49" charset="-122"/>
                <a:ea typeface="楷体" panose="02010609060101010101" pitchFamily="49" charset="-122"/>
              </a:rPr>
              <a:t>．②④ </a:t>
            </a:r>
            <a:r>
              <a:rPr lang="en-US" altLang="zh-CN" sz="2100" b="1">
                <a:latin typeface="楷体" panose="02010609060101010101" pitchFamily="49" charset="-122"/>
                <a:ea typeface="楷体" panose="02010609060101010101" pitchFamily="49" charset="-122"/>
              </a:rPr>
              <a:t>      D</a:t>
            </a:r>
            <a:r>
              <a:rPr lang="zh-CN" altLang="zh-CN" sz="2100" b="1">
                <a:latin typeface="楷体" panose="02010609060101010101" pitchFamily="49" charset="-122"/>
                <a:ea typeface="楷体" panose="02010609060101010101" pitchFamily="49" charset="-122"/>
              </a:rPr>
              <a:t>．③④</a:t>
            </a:r>
            <a:endParaRPr lang="zh-CN" altLang="zh-CN" sz="2700" b="1"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7" name="文本框 6"/>
          <p:cNvSpPr txBox="1"/>
          <p:nvPr/>
        </p:nvSpPr>
        <p:spPr>
          <a:xfrm>
            <a:off x="4780818" y="4869656"/>
            <a:ext cx="666017" cy="783590"/>
          </a:xfrm>
          <a:prstGeom prst="rect">
            <a:avLst/>
          </a:prstGeom>
          <a:noFill/>
        </p:spPr>
        <p:txBody>
          <a:bodyPr wrap="square">
            <a:spAutoFit/>
          </a:bodyPr>
          <a:lstStyle/>
          <a:p>
            <a:r>
              <a:rPr lang="en-US" altLang="zh-CN" sz="4500" b="1">
                <a:solidFill>
                  <a:srgbClr val="FF3300"/>
                </a:solidFill>
                <a:effectLst/>
                <a:latin typeface="等线" panose="02010600030101010101" pitchFamily="2" charset="-122"/>
                <a:cs typeface="Times New Roman" panose="02020603050405020304" pitchFamily="18" charset="0"/>
              </a:rPr>
              <a:t>D</a:t>
            </a:r>
            <a:endParaRPr lang="zh-CN" altLang="en-US" sz="4500" b="1">
              <a:solidFill>
                <a:srgbClr val="FF33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481770" y="1104026"/>
            <a:ext cx="8262180" cy="4707890"/>
          </a:xfrm>
          <a:prstGeom prst="rect">
            <a:avLst/>
          </a:prstGeom>
        </p:spPr>
        <p:txBody>
          <a:bodyPr wrap="square">
            <a:spAutoFit/>
          </a:bodyPr>
          <a:lstStyle/>
          <a:p>
            <a:pPr algn="just"/>
            <a:r>
              <a:rPr lang="en-US"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3. </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坚持“</a:t>
            </a:r>
            <a:r>
              <a:rPr lang="zh-CN" altLang="en-US" sz="2400" b="1" kern="100">
                <a:solidFill>
                  <a:srgbClr val="0000FF"/>
                </a:solidFill>
                <a:latin typeface="黑体" panose="02010609060101010101" pitchFamily="49" charset="-122"/>
                <a:ea typeface="黑体" panose="02010609060101010101" pitchFamily="49" charset="-122"/>
                <a:cs typeface="Times New Roman" panose="02020603050405020304" pitchFamily="18" charset="0"/>
              </a:rPr>
              <a:t>基础为王</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a:t>
            </a:r>
            <a:endPar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21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en-US" sz="2400" b="1" kern="100">
                <a:solidFill>
                  <a:schemeClr val="accent6"/>
                </a:solidFill>
                <a:latin typeface="黑体" panose="02010609060101010101" pitchFamily="49" charset="-122"/>
                <a:ea typeface="黑体" panose="02010609060101010101" pitchFamily="49" charset="-122"/>
                <a:cs typeface="Times New Roman" panose="02020603050405020304" pitchFamily="18" charset="0"/>
              </a:rPr>
              <a:t>（</a:t>
            </a:r>
            <a:r>
              <a:rPr lang="en-US" altLang="zh-CN" sz="2400" b="1" kern="100">
                <a:solidFill>
                  <a:schemeClr val="accent6"/>
                </a:solidFill>
                <a:latin typeface="黑体" panose="02010609060101010101" pitchFamily="49" charset="-122"/>
                <a:ea typeface="黑体" panose="02010609060101010101" pitchFamily="49" charset="-122"/>
                <a:cs typeface="Times New Roman" panose="02020603050405020304" pitchFamily="18" charset="0"/>
              </a:rPr>
              <a:t>1</a:t>
            </a:r>
            <a:r>
              <a:rPr lang="zh-CN" altLang="en-US" sz="2400" b="1" kern="100">
                <a:solidFill>
                  <a:schemeClr val="accent6"/>
                </a:solidFill>
                <a:latin typeface="黑体" panose="02010609060101010101" pitchFamily="49" charset="-122"/>
                <a:ea typeface="黑体" panose="02010609060101010101" pitchFamily="49" charset="-122"/>
                <a:cs typeface="Times New Roman" panose="02020603050405020304" pitchFamily="18" charset="0"/>
              </a:rPr>
              <a:t>）</a:t>
            </a:r>
            <a:r>
              <a:rPr lang="zh-CN" altLang="zh-CN" sz="2400" b="1">
                <a:solidFill>
                  <a:schemeClr val="accent6"/>
                </a:solidFill>
                <a:latin typeface="黑体" panose="02010609060101010101" pitchFamily="49" charset="-122"/>
                <a:ea typeface="黑体" panose="02010609060101010101" pitchFamily="49" charset="-122"/>
              </a:rPr>
              <a:t>熟知教材必备知识</a:t>
            </a:r>
            <a:endParaRPr lang="zh-CN" altLang="zh-CN" sz="2400" b="1">
              <a:solidFill>
                <a:schemeClr val="accent6"/>
              </a:solidFill>
              <a:latin typeface="黑体" panose="02010609060101010101" pitchFamily="49" charset="-122"/>
              <a:ea typeface="黑体" panose="02010609060101010101" pitchFamily="49" charset="-122"/>
            </a:endParaRPr>
          </a:p>
          <a:p>
            <a:pPr algn="just"/>
            <a:endParaRPr lang="en-US" altLang="zh-CN" sz="2100" b="1">
              <a:latin typeface="黑体" panose="02010609060101010101" pitchFamily="49" charset="-122"/>
              <a:ea typeface="黑体" panose="02010609060101010101" pitchFamily="49" charset="-122"/>
            </a:endParaRPr>
          </a:p>
          <a:p>
            <a:pPr algn="just"/>
            <a:r>
              <a:rPr lang="en-US" altLang="zh-CN" sz="2100" b="1">
                <a:latin typeface="黑体" panose="02010609060101010101" pitchFamily="49" charset="-122"/>
                <a:ea typeface="黑体" panose="02010609060101010101" pitchFamily="49" charset="-122"/>
              </a:rPr>
              <a:t>    </a:t>
            </a:r>
            <a:r>
              <a:rPr lang="zh-CN" altLang="zh-CN" sz="2100" b="1">
                <a:latin typeface="黑体" panose="02010609060101010101" pitchFamily="49" charset="-122"/>
                <a:ea typeface="黑体" panose="02010609060101010101" pitchFamily="49" charset="-122"/>
              </a:rPr>
              <a:t>思想政治科的必备知识，是指即将进入高等学校的学习者通过本课程的学习实践活动所必须掌握的</a:t>
            </a:r>
            <a:r>
              <a:rPr lang="zh-CN" altLang="zh-CN" sz="2100" b="1">
                <a:solidFill>
                  <a:srgbClr val="FF3300"/>
                </a:solidFill>
                <a:latin typeface="黑体" panose="02010609060101010101" pitchFamily="49" charset="-122"/>
                <a:ea typeface="黑体" panose="02010609060101010101" pitchFamily="49" charset="-122"/>
              </a:rPr>
              <a:t>基础性、通用性</a:t>
            </a:r>
            <a:r>
              <a:rPr lang="zh-CN" altLang="zh-CN" sz="2100" b="1">
                <a:latin typeface="黑体" panose="02010609060101010101" pitchFamily="49" charset="-122"/>
                <a:ea typeface="黑体" panose="02010609060101010101" pitchFamily="49" charset="-122"/>
              </a:rPr>
              <a:t>知识，是学生今后进入大学学习社会科学相关学科，以及参与社会政治、经济、文化、法治生活，开展有关社会实践活动所必须运用的知识内容。其知识内容主要依据</a:t>
            </a:r>
            <a:r>
              <a:rPr lang="zh-CN" altLang="zh-CN" sz="2100" b="1">
                <a:solidFill>
                  <a:srgbClr val="FF3300"/>
                </a:solidFill>
                <a:latin typeface="黑体" panose="02010609060101010101" pitchFamily="49" charset="-122"/>
                <a:ea typeface="黑体" panose="02010609060101010101" pitchFamily="49" charset="-122"/>
              </a:rPr>
              <a:t>课程标准中的内容标准和高校人才选拔要求</a:t>
            </a:r>
            <a:r>
              <a:rPr lang="zh-CN" altLang="zh-CN" sz="2100" b="1">
                <a:latin typeface="黑体" panose="02010609060101010101" pitchFamily="49" charset="-122"/>
                <a:ea typeface="黑体" panose="02010609060101010101" pitchFamily="49" charset="-122"/>
              </a:rPr>
              <a:t>确定，覆盖学科主干知识，包括核心概念、主要原理、基本观点、基本方法、</a:t>
            </a:r>
            <a:r>
              <a:rPr lang="zh-CN" altLang="zh-CN" sz="2100" b="1">
                <a:solidFill>
                  <a:srgbClr val="0000FF"/>
                </a:solidFill>
                <a:latin typeface="黑体" panose="02010609060101010101" pitchFamily="49" charset="-122"/>
                <a:ea typeface="黑体" panose="02010609060101010101" pitchFamily="49" charset="-122"/>
              </a:rPr>
              <a:t>重要论断</a:t>
            </a:r>
            <a:r>
              <a:rPr lang="zh-CN" altLang="zh-CN" sz="2100" b="1">
                <a:latin typeface="黑体" panose="02010609060101010101" pitchFamily="49" charset="-122"/>
                <a:ea typeface="黑体" panose="02010609060101010101" pitchFamily="49" charset="-122"/>
              </a:rPr>
              <a:t>等等。</a:t>
            </a:r>
            <a:endParaRPr lang="zh-CN" altLang="zh-CN" sz="2100" b="1">
              <a:latin typeface="黑体" panose="02010609060101010101" pitchFamily="49" charset="-122"/>
              <a:ea typeface="黑体" panose="02010609060101010101" pitchFamily="49" charset="-122"/>
            </a:endParaRPr>
          </a:p>
          <a:p>
            <a:pPr algn="just"/>
            <a:r>
              <a:rPr lang="en-US" altLang="zh-CN" sz="2100" b="1">
                <a:latin typeface="黑体" panose="02010609060101010101" pitchFamily="49" charset="-122"/>
                <a:ea typeface="黑体" panose="02010609060101010101" pitchFamily="49" charset="-122"/>
              </a:rPr>
              <a:t>    </a:t>
            </a:r>
            <a:r>
              <a:rPr lang="zh-CN" altLang="zh-CN" sz="2100" b="1">
                <a:latin typeface="黑体" panose="02010609060101010101" pitchFamily="49" charset="-122"/>
                <a:ea typeface="黑体" panose="02010609060101010101" pitchFamily="49" charset="-122"/>
              </a:rPr>
              <a:t>这些知识从范围上看包括教材主干知识、重大时政知识、现代生活知识等，从类型上看包括：</a:t>
            </a:r>
            <a:r>
              <a:rPr lang="zh-CN" altLang="zh-CN" sz="2100" b="1">
                <a:solidFill>
                  <a:srgbClr val="0000FF"/>
                </a:solidFill>
                <a:latin typeface="黑体" panose="02010609060101010101" pitchFamily="49" charset="-122"/>
                <a:ea typeface="黑体" panose="02010609060101010101" pitchFamily="49" charset="-122"/>
              </a:rPr>
              <a:t>本质类知识、关系类知识</a:t>
            </a:r>
            <a:r>
              <a:rPr lang="zh-CN" altLang="zh-CN" sz="2100" b="1">
                <a:latin typeface="黑体" panose="02010609060101010101" pitchFamily="49" charset="-122"/>
                <a:ea typeface="黑体" panose="02010609060101010101" pitchFamily="49" charset="-122"/>
              </a:rPr>
              <a:t>、意义（功能）类知识、措施（建议）类知识。</a:t>
            </a:r>
            <a:endParaRPr lang="zh-CN" altLang="zh-CN" sz="2100" b="1" kern="100">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wipe(down)">
                                      <p:cBhvr>
                                        <p:cTn id="25" dur="580">
                                          <p:stCondLst>
                                            <p:cond delay="0"/>
                                          </p:stCondLst>
                                        </p:cTn>
                                        <p:tgtEl>
                                          <p:spTgt spid="6">
                                            <p:txEl>
                                              <p:pRg st="4" end="4"/>
                                            </p:txEl>
                                          </p:spTgt>
                                        </p:tgtEl>
                                      </p:cBhvr>
                                    </p:animEffect>
                                    <p:anim calcmode="lin" valueType="num">
                                      <p:cBhvr>
                                        <p:cTn id="26"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4" end="4"/>
                                            </p:txEl>
                                          </p:spTgt>
                                        </p:tgtEl>
                                      </p:cBhvr>
                                      <p:to x="100000" y="60000"/>
                                    </p:animScale>
                                    <p:animScale>
                                      <p:cBhvr>
                                        <p:cTn id="32" dur="166" decel="50000">
                                          <p:stCondLst>
                                            <p:cond delay="676"/>
                                          </p:stCondLst>
                                        </p:cTn>
                                        <p:tgtEl>
                                          <p:spTgt spid="6">
                                            <p:txEl>
                                              <p:pRg st="4" end="4"/>
                                            </p:txEl>
                                          </p:spTgt>
                                        </p:tgtEl>
                                      </p:cBhvr>
                                      <p:to x="100000" y="100000"/>
                                    </p:animScale>
                                    <p:animScale>
                                      <p:cBhvr>
                                        <p:cTn id="33" dur="26">
                                          <p:stCondLst>
                                            <p:cond delay="1312"/>
                                          </p:stCondLst>
                                        </p:cTn>
                                        <p:tgtEl>
                                          <p:spTgt spid="6">
                                            <p:txEl>
                                              <p:pRg st="4" end="4"/>
                                            </p:txEl>
                                          </p:spTgt>
                                        </p:tgtEl>
                                      </p:cBhvr>
                                      <p:to x="100000" y="80000"/>
                                    </p:animScale>
                                    <p:animScale>
                                      <p:cBhvr>
                                        <p:cTn id="34" dur="166" decel="50000">
                                          <p:stCondLst>
                                            <p:cond delay="1338"/>
                                          </p:stCondLst>
                                        </p:cTn>
                                        <p:tgtEl>
                                          <p:spTgt spid="6">
                                            <p:txEl>
                                              <p:pRg st="4" end="4"/>
                                            </p:txEl>
                                          </p:spTgt>
                                        </p:tgtEl>
                                      </p:cBhvr>
                                      <p:to x="100000" y="100000"/>
                                    </p:animScale>
                                    <p:animScale>
                                      <p:cBhvr>
                                        <p:cTn id="35" dur="26">
                                          <p:stCondLst>
                                            <p:cond delay="1642"/>
                                          </p:stCondLst>
                                        </p:cTn>
                                        <p:tgtEl>
                                          <p:spTgt spid="6">
                                            <p:txEl>
                                              <p:pRg st="4" end="4"/>
                                            </p:txEl>
                                          </p:spTgt>
                                        </p:tgtEl>
                                      </p:cBhvr>
                                      <p:to x="100000" y="90000"/>
                                    </p:animScale>
                                    <p:animScale>
                                      <p:cBhvr>
                                        <p:cTn id="36" dur="166" decel="50000">
                                          <p:stCondLst>
                                            <p:cond delay="1668"/>
                                          </p:stCondLst>
                                        </p:cTn>
                                        <p:tgtEl>
                                          <p:spTgt spid="6">
                                            <p:txEl>
                                              <p:pRg st="4" end="4"/>
                                            </p:txEl>
                                          </p:spTgt>
                                        </p:tgtEl>
                                      </p:cBhvr>
                                      <p:to x="100000" y="100000"/>
                                    </p:animScale>
                                    <p:animScale>
                                      <p:cBhvr>
                                        <p:cTn id="37" dur="26">
                                          <p:stCondLst>
                                            <p:cond delay="1808"/>
                                          </p:stCondLst>
                                        </p:cTn>
                                        <p:tgtEl>
                                          <p:spTgt spid="6">
                                            <p:txEl>
                                              <p:pRg st="4" end="4"/>
                                            </p:txEl>
                                          </p:spTgt>
                                        </p:tgtEl>
                                      </p:cBhvr>
                                      <p:to x="100000" y="95000"/>
                                    </p:animScale>
                                    <p:animScale>
                                      <p:cBhvr>
                                        <p:cTn id="38" dur="166" decel="50000">
                                          <p:stCondLst>
                                            <p:cond delay="1834"/>
                                          </p:stCondLst>
                                        </p:cTn>
                                        <p:tgtEl>
                                          <p:spTgt spid="6">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Effect transition="in" filter="wipe(down)">
                                      <p:cBhvr>
                                        <p:cTn id="43" dur="580">
                                          <p:stCondLst>
                                            <p:cond delay="0"/>
                                          </p:stCondLst>
                                        </p:cTn>
                                        <p:tgtEl>
                                          <p:spTgt spid="6">
                                            <p:txEl>
                                              <p:pRg st="5" end="5"/>
                                            </p:txEl>
                                          </p:spTgt>
                                        </p:tgtEl>
                                      </p:cBhvr>
                                    </p:animEffect>
                                    <p:anim calcmode="lin" valueType="num">
                                      <p:cBhvr>
                                        <p:cTn id="44" dur="1822"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5" end="5"/>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5" end="5"/>
                                            </p:txEl>
                                          </p:spTgt>
                                        </p:tgtEl>
                                      </p:cBhvr>
                                      <p:to x="100000" y="60000"/>
                                    </p:animScale>
                                    <p:animScale>
                                      <p:cBhvr>
                                        <p:cTn id="50" dur="166" decel="50000">
                                          <p:stCondLst>
                                            <p:cond delay="676"/>
                                          </p:stCondLst>
                                        </p:cTn>
                                        <p:tgtEl>
                                          <p:spTgt spid="6">
                                            <p:txEl>
                                              <p:pRg st="5" end="5"/>
                                            </p:txEl>
                                          </p:spTgt>
                                        </p:tgtEl>
                                      </p:cBhvr>
                                      <p:to x="100000" y="100000"/>
                                    </p:animScale>
                                    <p:animScale>
                                      <p:cBhvr>
                                        <p:cTn id="51" dur="26">
                                          <p:stCondLst>
                                            <p:cond delay="1312"/>
                                          </p:stCondLst>
                                        </p:cTn>
                                        <p:tgtEl>
                                          <p:spTgt spid="6">
                                            <p:txEl>
                                              <p:pRg st="5" end="5"/>
                                            </p:txEl>
                                          </p:spTgt>
                                        </p:tgtEl>
                                      </p:cBhvr>
                                      <p:to x="100000" y="80000"/>
                                    </p:animScale>
                                    <p:animScale>
                                      <p:cBhvr>
                                        <p:cTn id="52" dur="166" decel="50000">
                                          <p:stCondLst>
                                            <p:cond delay="1338"/>
                                          </p:stCondLst>
                                        </p:cTn>
                                        <p:tgtEl>
                                          <p:spTgt spid="6">
                                            <p:txEl>
                                              <p:pRg st="5" end="5"/>
                                            </p:txEl>
                                          </p:spTgt>
                                        </p:tgtEl>
                                      </p:cBhvr>
                                      <p:to x="100000" y="100000"/>
                                    </p:animScale>
                                    <p:animScale>
                                      <p:cBhvr>
                                        <p:cTn id="53" dur="26">
                                          <p:stCondLst>
                                            <p:cond delay="1642"/>
                                          </p:stCondLst>
                                        </p:cTn>
                                        <p:tgtEl>
                                          <p:spTgt spid="6">
                                            <p:txEl>
                                              <p:pRg st="5" end="5"/>
                                            </p:txEl>
                                          </p:spTgt>
                                        </p:tgtEl>
                                      </p:cBhvr>
                                      <p:to x="100000" y="90000"/>
                                    </p:animScale>
                                    <p:animScale>
                                      <p:cBhvr>
                                        <p:cTn id="54" dur="166" decel="50000">
                                          <p:stCondLst>
                                            <p:cond delay="1668"/>
                                          </p:stCondLst>
                                        </p:cTn>
                                        <p:tgtEl>
                                          <p:spTgt spid="6">
                                            <p:txEl>
                                              <p:pRg st="5" end="5"/>
                                            </p:txEl>
                                          </p:spTgt>
                                        </p:tgtEl>
                                      </p:cBhvr>
                                      <p:to x="100000" y="100000"/>
                                    </p:animScale>
                                    <p:animScale>
                                      <p:cBhvr>
                                        <p:cTn id="55" dur="26">
                                          <p:stCondLst>
                                            <p:cond delay="1808"/>
                                          </p:stCondLst>
                                        </p:cTn>
                                        <p:tgtEl>
                                          <p:spTgt spid="6">
                                            <p:txEl>
                                              <p:pRg st="5" end="5"/>
                                            </p:txEl>
                                          </p:spTgt>
                                        </p:tgtEl>
                                      </p:cBhvr>
                                      <p:to x="100000" y="95000"/>
                                    </p:animScale>
                                    <p:animScale>
                                      <p:cBhvr>
                                        <p:cTn id="56" dur="166" decel="50000">
                                          <p:stCondLst>
                                            <p:cond delay="1834"/>
                                          </p:stCondLst>
                                        </p:cTn>
                                        <p:tgtEl>
                                          <p:spTgt spid="6">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626843" y="1460114"/>
            <a:ext cx="7906092" cy="3784600"/>
          </a:xfrm>
          <a:prstGeom prst="rect">
            <a:avLst/>
          </a:prstGeom>
        </p:spPr>
        <p:txBody>
          <a:bodyPr wrap="square">
            <a:spAutoFit/>
          </a:bodyPr>
          <a:lstStyle/>
          <a:p>
            <a:pPr algn="just"/>
            <a:r>
              <a:rPr lang="zh-CN" altLang="zh-CN" sz="2400" b="1">
                <a:solidFill>
                  <a:schemeClr val="accent6"/>
                </a:solidFill>
                <a:latin typeface="黑体" panose="02010609060101010101" pitchFamily="49" charset="-122"/>
                <a:ea typeface="黑体" panose="02010609060101010101" pitchFamily="49" charset="-122"/>
              </a:rPr>
              <a:t>（</a:t>
            </a:r>
            <a:r>
              <a:rPr lang="en-US" altLang="zh-CN" sz="2400" b="1">
                <a:solidFill>
                  <a:schemeClr val="accent6"/>
                </a:solidFill>
                <a:latin typeface="黑体" panose="02010609060101010101" pitchFamily="49" charset="-122"/>
                <a:ea typeface="黑体" panose="02010609060101010101" pitchFamily="49" charset="-122"/>
              </a:rPr>
              <a:t>2</a:t>
            </a:r>
            <a:r>
              <a:rPr lang="zh-CN" altLang="zh-CN" sz="2400" b="1">
                <a:solidFill>
                  <a:schemeClr val="accent6"/>
                </a:solidFill>
                <a:latin typeface="黑体" panose="02010609060101010101" pitchFamily="49" charset="-122"/>
                <a:ea typeface="黑体" panose="02010609060101010101" pitchFamily="49" charset="-122"/>
              </a:rPr>
              <a:t>）合目的、合逻辑整合知识</a:t>
            </a:r>
            <a:endParaRPr lang="zh-CN" altLang="zh-CN" sz="2400" b="1">
              <a:solidFill>
                <a:schemeClr val="accent6"/>
              </a:solidFill>
              <a:latin typeface="黑体" panose="02010609060101010101" pitchFamily="49" charset="-122"/>
              <a:ea typeface="黑体" panose="02010609060101010101" pitchFamily="49" charset="-122"/>
            </a:endParaRPr>
          </a:p>
          <a:p>
            <a:pPr algn="just"/>
            <a:endParaRPr lang="en-US" altLang="zh-CN" sz="2400" b="1">
              <a:latin typeface="黑体" panose="02010609060101010101" pitchFamily="49" charset="-122"/>
              <a:ea typeface="黑体" panose="02010609060101010101" pitchFamily="49" charset="-122"/>
            </a:endParaRPr>
          </a:p>
          <a:p>
            <a:pPr algn="just"/>
            <a:r>
              <a:rPr lang="en-US" altLang="zh-CN" sz="2400" b="1">
                <a:latin typeface="黑体" panose="02010609060101010101" pitchFamily="49" charset="-122"/>
                <a:ea typeface="黑体" panose="02010609060101010101" pitchFamily="49" charset="-122"/>
              </a:rPr>
              <a:t>    </a:t>
            </a:r>
            <a:r>
              <a:rPr lang="zh-CN" altLang="zh-CN" sz="2400" b="1">
                <a:latin typeface="黑体" panose="02010609060101010101" pitchFamily="49" charset="-122"/>
                <a:ea typeface="黑体" panose="02010609060101010101" pitchFamily="49" charset="-122"/>
              </a:rPr>
              <a:t>就思想政治而言，其学科素养是在学科知识学习和技能提升中孕育出来的。基于高考试题情境的不确定性和任务的复杂性，它要求考生</a:t>
            </a:r>
            <a:r>
              <a:rPr lang="zh-CN" altLang="zh-CN" sz="2400" b="1">
                <a:solidFill>
                  <a:srgbClr val="FF0000"/>
                </a:solidFill>
                <a:latin typeface="黑体" panose="02010609060101010101" pitchFamily="49" charset="-122"/>
                <a:ea typeface="黑体" panose="02010609060101010101" pitchFamily="49" charset="-122"/>
              </a:rPr>
              <a:t>综合调动和运用所学知识和技能</a:t>
            </a:r>
            <a:r>
              <a:rPr lang="zh-CN" altLang="zh-CN" sz="2400" b="1">
                <a:latin typeface="黑体" panose="02010609060101010101" pitchFamily="49" charset="-122"/>
                <a:ea typeface="黑体" panose="02010609060101010101" pitchFamily="49" charset="-122"/>
              </a:rPr>
              <a:t>，而不是用单一的知识和技能处理复杂任务。</a:t>
            </a:r>
            <a:endParaRPr lang="zh-CN" altLang="zh-CN" sz="2400" b="1">
              <a:latin typeface="黑体" panose="02010609060101010101" pitchFamily="49" charset="-122"/>
              <a:ea typeface="黑体" panose="02010609060101010101" pitchFamily="49" charset="-122"/>
            </a:endParaRPr>
          </a:p>
          <a:p>
            <a:pPr algn="just"/>
            <a:endParaRPr lang="en-US" altLang="zh-CN" sz="2400" b="1">
              <a:latin typeface="黑体" panose="02010609060101010101" pitchFamily="49" charset="-122"/>
              <a:ea typeface="黑体" panose="02010609060101010101" pitchFamily="49" charset="-122"/>
            </a:endParaRPr>
          </a:p>
          <a:p>
            <a:pPr algn="just"/>
            <a:r>
              <a:rPr lang="en-US" altLang="zh-CN" sz="2400" b="1">
                <a:latin typeface="黑体" panose="02010609060101010101" pitchFamily="49" charset="-122"/>
                <a:ea typeface="黑体" panose="02010609060101010101" pitchFamily="49" charset="-122"/>
              </a:rPr>
              <a:t>    </a:t>
            </a:r>
            <a:r>
              <a:rPr lang="zh-CN" altLang="zh-CN" sz="2400" b="1">
                <a:latin typeface="黑体" panose="02010609060101010101" pitchFamily="49" charset="-122"/>
                <a:ea typeface="黑体" panose="02010609060101010101" pitchFamily="49" charset="-122"/>
              </a:rPr>
              <a:t>能恰当地综合运用</a:t>
            </a:r>
            <a:r>
              <a:rPr lang="zh-CN" altLang="zh-CN" sz="2400" b="1">
                <a:solidFill>
                  <a:srgbClr val="FF0000"/>
                </a:solidFill>
                <a:latin typeface="黑体" panose="02010609060101010101" pitchFamily="49" charset="-122"/>
                <a:ea typeface="黑体" panose="02010609060101010101" pitchFamily="49" charset="-122"/>
              </a:rPr>
              <a:t>结构化知识和技能</a:t>
            </a:r>
            <a:r>
              <a:rPr lang="zh-CN" altLang="zh-CN" sz="2400" b="1">
                <a:latin typeface="黑体" panose="02010609060101010101" pitchFamily="49" charset="-122"/>
                <a:ea typeface="黑体" panose="02010609060101010101" pitchFamily="49" charset="-122"/>
              </a:rPr>
              <a:t>回应试题中不同的问题情境是考生学科素养的基础。所谓知识结构化，简言之就是</a:t>
            </a:r>
            <a:r>
              <a:rPr lang="zh-CN" altLang="zh-CN" sz="2400" b="1">
                <a:solidFill>
                  <a:srgbClr val="0000FF"/>
                </a:solidFill>
                <a:latin typeface="黑体" panose="02010609060101010101" pitchFamily="49" charset="-122"/>
                <a:ea typeface="黑体" panose="02010609060101010101" pitchFamily="49" charset="-122"/>
              </a:rPr>
              <a:t>合目的、有逻辑地整合知识</a:t>
            </a:r>
            <a:r>
              <a:rPr lang="zh-CN" altLang="zh-CN" sz="2400" b="1">
                <a:latin typeface="黑体" panose="02010609060101010101" pitchFamily="49" charset="-122"/>
                <a:ea typeface="黑体" panose="02010609060101010101" pitchFamily="49" charset="-122"/>
              </a:rPr>
              <a:t>。</a:t>
            </a:r>
            <a:endParaRPr lang="zh-CN" altLang="zh-CN" sz="3000" b="1" kern="100">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barn(inVertical)">
                                      <p:cBhvr>
                                        <p:cTn id="1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659423" y="1499681"/>
            <a:ext cx="7768004" cy="3692525"/>
          </a:xfrm>
          <a:prstGeom prst="rect">
            <a:avLst/>
          </a:prstGeom>
        </p:spPr>
        <p:txBody>
          <a:bodyPr wrap="square">
            <a:spAutoFit/>
          </a:bodyPr>
          <a:lstStyle/>
          <a:p>
            <a:r>
              <a:rPr lang="zh-CN" altLang="zh-CN" sz="2700" b="1">
                <a:latin typeface="黑体" panose="02010609060101010101" pitchFamily="49" charset="-122"/>
                <a:ea typeface="黑体" panose="02010609060101010101" pitchFamily="49" charset="-122"/>
              </a:rPr>
              <a:t>推进知识结构化主要是把握两条：</a:t>
            </a:r>
            <a:endParaRPr lang="zh-CN" altLang="zh-CN" sz="2700" b="1">
              <a:latin typeface="黑体" panose="02010609060101010101" pitchFamily="49" charset="-122"/>
              <a:ea typeface="黑体" panose="02010609060101010101" pitchFamily="49" charset="-122"/>
            </a:endParaRPr>
          </a:p>
          <a:p>
            <a:endParaRPr lang="en-US" altLang="zh-CN" sz="2700" b="1">
              <a:latin typeface="黑体" panose="02010609060101010101" pitchFamily="49" charset="-122"/>
              <a:ea typeface="黑体" panose="02010609060101010101" pitchFamily="49" charset="-122"/>
            </a:endParaRPr>
          </a:p>
          <a:p>
            <a:r>
              <a:rPr lang="en-US" altLang="zh-CN" sz="2700" b="1">
                <a:latin typeface="黑体" panose="02010609060101010101" pitchFamily="49" charset="-122"/>
                <a:ea typeface="黑体" panose="02010609060101010101" pitchFamily="49" charset="-122"/>
              </a:rPr>
              <a:t>    </a:t>
            </a:r>
            <a:r>
              <a:rPr lang="zh-CN" altLang="zh-CN" sz="2700" b="1">
                <a:solidFill>
                  <a:srgbClr val="0000FF"/>
                </a:solidFill>
                <a:latin typeface="黑体" panose="02010609060101010101" pitchFamily="49" charset="-122"/>
                <a:ea typeface="黑体" panose="02010609060101010101" pitchFamily="49" charset="-122"/>
              </a:rPr>
              <a:t>一是，多维度整合知识</a:t>
            </a:r>
            <a:endParaRPr lang="zh-CN" altLang="zh-CN" sz="2700" b="1">
              <a:solidFill>
                <a:srgbClr val="0000FF"/>
              </a:solidFill>
              <a:latin typeface="黑体" panose="02010609060101010101" pitchFamily="49" charset="-122"/>
              <a:ea typeface="黑体" panose="02010609060101010101" pitchFamily="49" charset="-122"/>
            </a:endParaRPr>
          </a:p>
          <a:p>
            <a:endParaRPr lang="en-US" altLang="zh-CN" sz="2700" b="1">
              <a:solidFill>
                <a:srgbClr val="0000FF"/>
              </a:solidFill>
              <a:latin typeface="黑体" panose="02010609060101010101" pitchFamily="49" charset="-122"/>
              <a:ea typeface="黑体" panose="02010609060101010101" pitchFamily="49" charset="-122"/>
            </a:endParaRPr>
          </a:p>
          <a:p>
            <a:r>
              <a:rPr lang="en-US" altLang="zh-CN" sz="2700" b="1">
                <a:solidFill>
                  <a:srgbClr val="0000FF"/>
                </a:solidFill>
                <a:latin typeface="黑体" panose="02010609060101010101" pitchFamily="49" charset="-122"/>
                <a:ea typeface="黑体" panose="02010609060101010101" pitchFamily="49" charset="-122"/>
              </a:rPr>
              <a:t>    </a:t>
            </a:r>
            <a:r>
              <a:rPr lang="zh-CN" altLang="zh-CN" sz="2700" b="1">
                <a:solidFill>
                  <a:srgbClr val="0000FF"/>
                </a:solidFill>
                <a:latin typeface="黑体" panose="02010609060101010101" pitchFamily="49" charset="-122"/>
                <a:ea typeface="黑体" panose="02010609060101010101" pitchFamily="49" charset="-122"/>
              </a:rPr>
              <a:t>二是，注重知识的交集</a:t>
            </a:r>
            <a:endParaRPr lang="en-US" altLang="zh-CN" sz="2700" b="1">
              <a:solidFill>
                <a:srgbClr val="0000FF"/>
              </a:solidFill>
              <a:latin typeface="黑体" panose="02010609060101010101" pitchFamily="49" charset="-122"/>
              <a:ea typeface="黑体" panose="02010609060101010101" pitchFamily="49" charset="-122"/>
            </a:endParaRPr>
          </a:p>
          <a:p>
            <a:endParaRPr lang="en-US" altLang="zh-CN" sz="2700" b="1">
              <a:solidFill>
                <a:srgbClr val="0000FF"/>
              </a:solidFill>
              <a:latin typeface="黑体" panose="02010609060101010101" pitchFamily="49" charset="-122"/>
              <a:ea typeface="黑体" panose="02010609060101010101" pitchFamily="49" charset="-122"/>
            </a:endParaRPr>
          </a:p>
          <a:p>
            <a:pPr algn="just"/>
            <a:r>
              <a:rPr lang="en-US" altLang="zh-CN" sz="2400" b="1">
                <a:latin typeface="黑体" panose="02010609060101010101" pitchFamily="49" charset="-122"/>
                <a:ea typeface="黑体" panose="02010609060101010101" pitchFamily="49" charset="-122"/>
              </a:rPr>
              <a:t>    </a:t>
            </a:r>
            <a:r>
              <a:rPr lang="zh-CN" altLang="zh-CN" sz="2400" b="1">
                <a:latin typeface="华文中宋" panose="02010600040101010101" pitchFamily="2" charset="-122"/>
                <a:ea typeface="华文中宋" panose="02010600040101010101" pitchFamily="2" charset="-122"/>
              </a:rPr>
              <a:t>选择性必修内容是必修内容的</a:t>
            </a:r>
            <a:r>
              <a:rPr lang="zh-CN" altLang="zh-CN" sz="2400" b="1">
                <a:solidFill>
                  <a:srgbClr val="FF3300"/>
                </a:solidFill>
                <a:latin typeface="华文中宋" panose="02010600040101010101" pitchFamily="2" charset="-122"/>
                <a:ea typeface="华文中宋" panose="02010600040101010101" pitchFamily="2" charset="-122"/>
              </a:rPr>
              <a:t>延（伸）（拓）展</a:t>
            </a:r>
            <a:r>
              <a:rPr lang="zh-CN" altLang="zh-CN" sz="2400" b="1">
                <a:latin typeface="华文中宋" panose="02010600040101010101" pitchFamily="2" charset="-122"/>
                <a:ea typeface="华文中宋" panose="02010600040101010101" pitchFamily="2" charset="-122"/>
              </a:rPr>
              <a:t>。它们在内容上有很多交叉之处，而正是这些交叉点，往往也是高考考查的重点，自然也就是我们复习的重点。</a:t>
            </a:r>
            <a:endParaRPr lang="zh-CN" altLang="zh-CN" sz="4050" b="1">
              <a:solidFill>
                <a:srgbClr val="0000FF"/>
              </a:solidFill>
              <a:latin typeface="华文中宋" panose="02010600040101010101" pitchFamily="2" charset="-122"/>
              <a:ea typeface="华文中宋"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0"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animEffect transition="in" filter="wedge">
                                      <p:cBhvr>
                                        <p:cTn id="11" dur="2000"/>
                                        <p:tgtEl>
                                          <p:spTgt spid="6">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6">
                                            <p:txEl>
                                              <p:pRg st="6" end="6"/>
                                            </p:txEl>
                                          </p:spTgt>
                                        </p:tgtEl>
                                        <p:attrNameLst>
                                          <p:attrName>style.visibility</p:attrName>
                                        </p:attrNameLst>
                                      </p:cBhvr>
                                      <p:to>
                                        <p:strVal val="visible"/>
                                      </p:to>
                                    </p:set>
                                    <p:animEffect transition="in" filter="wedge">
                                      <p:cBhvr>
                                        <p:cTn id="16"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798293" y="2292463"/>
            <a:ext cx="7637929" cy="1753235"/>
          </a:xfrm>
          <a:prstGeom prst="rect">
            <a:avLst/>
          </a:prstGeom>
        </p:spPr>
        <p:txBody>
          <a:bodyPr wrap="square">
            <a:spAutoFit/>
          </a:bodyPr>
          <a:lstStyle/>
          <a:p>
            <a:pPr algn="ctr"/>
            <a:r>
              <a:rPr lang="zh-CN" altLang="zh-CN" sz="2700" b="1">
                <a:solidFill>
                  <a:srgbClr val="0000FF"/>
                </a:solidFill>
                <a:latin typeface="黑体" panose="02010609060101010101" pitchFamily="49" charset="-122"/>
                <a:ea typeface="黑体" panose="02010609060101010101" pitchFamily="49" charset="-122"/>
              </a:rPr>
              <a:t>一是，汇报范斌主任报告思想</a:t>
            </a:r>
            <a:endParaRPr lang="en-US" altLang="zh-CN" sz="2700" b="1">
              <a:solidFill>
                <a:srgbClr val="0000FF"/>
              </a:solidFill>
              <a:latin typeface="黑体" panose="02010609060101010101" pitchFamily="49" charset="-122"/>
              <a:ea typeface="黑体" panose="02010609060101010101" pitchFamily="49" charset="-122"/>
            </a:endParaRPr>
          </a:p>
          <a:p>
            <a:pPr algn="ctr"/>
            <a:endParaRPr lang="en-US" altLang="zh-CN" sz="2700" b="1">
              <a:solidFill>
                <a:srgbClr val="0000FF"/>
              </a:solidFill>
              <a:latin typeface="黑体" panose="02010609060101010101" pitchFamily="49" charset="-122"/>
              <a:ea typeface="黑体" panose="02010609060101010101" pitchFamily="49" charset="-122"/>
            </a:endParaRPr>
          </a:p>
          <a:p>
            <a:pPr algn="ctr"/>
            <a:endParaRPr lang="zh-CN" altLang="zh-CN" sz="2700" b="1">
              <a:solidFill>
                <a:srgbClr val="0000FF"/>
              </a:solidFill>
              <a:latin typeface="黑体" panose="02010609060101010101" pitchFamily="49" charset="-122"/>
              <a:ea typeface="黑体" panose="02010609060101010101" pitchFamily="49" charset="-122"/>
            </a:endParaRPr>
          </a:p>
          <a:p>
            <a:pPr algn="ctr"/>
            <a:r>
              <a:rPr lang="zh-CN" altLang="zh-CN" sz="2700" b="1">
                <a:solidFill>
                  <a:srgbClr val="0000FF"/>
                </a:solidFill>
                <a:latin typeface="黑体" panose="02010609060101010101" pitchFamily="49" charset="-122"/>
                <a:ea typeface="黑体" panose="02010609060101010101" pitchFamily="49" charset="-122"/>
              </a:rPr>
              <a:t>二是，</a:t>
            </a:r>
            <a:r>
              <a:rPr lang="en-US" altLang="zh-CN" sz="2700" b="1">
                <a:solidFill>
                  <a:srgbClr val="0000FF"/>
                </a:solidFill>
                <a:latin typeface="黑体" panose="02010609060101010101" pitchFamily="49" charset="-122"/>
                <a:ea typeface="黑体" panose="02010609060101010101" pitchFamily="49" charset="-122"/>
              </a:rPr>
              <a:t>2023</a:t>
            </a:r>
            <a:r>
              <a:rPr lang="zh-CN" altLang="zh-CN" sz="2700" b="1">
                <a:solidFill>
                  <a:srgbClr val="0000FF"/>
                </a:solidFill>
                <a:latin typeface="黑体" panose="02010609060101010101" pitchFamily="49" charset="-122"/>
                <a:ea typeface="黑体" panose="02010609060101010101" pitchFamily="49" charset="-122"/>
              </a:rPr>
              <a:t>届高考思想政治复习迎考应对策略</a:t>
            </a:r>
            <a:endParaRPr lang="zh-CN" altLang="en-US" sz="4950" b="1">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448408" y="1024896"/>
            <a:ext cx="8387861" cy="4846320"/>
          </a:xfrm>
          <a:prstGeom prst="rect">
            <a:avLst/>
          </a:prstGeom>
        </p:spPr>
        <p:txBody>
          <a:bodyPr wrap="square">
            <a:spAutoFit/>
          </a:bodyPr>
          <a:lstStyle/>
          <a:p>
            <a:pPr algn="just"/>
            <a:r>
              <a:rPr lang="en-US"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4. </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坚持“</a:t>
            </a:r>
            <a:r>
              <a:rPr lang="zh-CN" altLang="en-US"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情境为先</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a:t>
            </a:r>
            <a:endPar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21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en-US" sz="2400" b="1">
                <a:latin typeface="黑体" panose="02010609060101010101" pitchFamily="49" charset="-122"/>
                <a:ea typeface="黑体" panose="02010609060101010101" pitchFamily="49" charset="-122"/>
              </a:rPr>
              <a:t>    </a:t>
            </a:r>
            <a:r>
              <a:rPr lang="zh-CN" altLang="en-US" sz="2400" b="1">
                <a:latin typeface="华文中宋" panose="02010600040101010101" pitchFamily="2" charset="-122"/>
                <a:ea typeface="华文中宋" panose="02010600040101010101" pitchFamily="2" charset="-122"/>
              </a:rPr>
              <a:t>强调“情境为先”，实际上就是强调：</a:t>
            </a:r>
            <a:r>
              <a:rPr lang="zh-CN" altLang="zh-CN" sz="2400" b="1">
                <a:solidFill>
                  <a:srgbClr val="FF0000"/>
                </a:solidFill>
                <a:latin typeface="华文中宋" panose="02010600040101010101" pitchFamily="2" charset="-122"/>
                <a:ea typeface="华文中宋" panose="02010600040101010101" pitchFamily="2" charset="-122"/>
              </a:rPr>
              <a:t>实现高考突破的基本前提</a:t>
            </a:r>
            <a:r>
              <a:rPr lang="zh-CN" altLang="en-US" sz="2400" b="1">
                <a:solidFill>
                  <a:srgbClr val="FF0000"/>
                </a:solidFill>
                <a:latin typeface="华文中宋" panose="02010600040101010101" pitchFamily="2" charset="-122"/>
                <a:ea typeface="华文中宋" panose="02010600040101010101" pitchFamily="2" charset="-122"/>
              </a:rPr>
              <a:t>在于精准把握试题情境。</a:t>
            </a:r>
            <a:endParaRPr lang="zh-CN" altLang="zh-CN" sz="2400" b="1" kern="100">
              <a:solidFill>
                <a:srgbClr val="FF0000"/>
              </a:solidFill>
              <a:effectLst/>
              <a:latin typeface="华文中宋" panose="02010600040101010101" pitchFamily="2" charset="-122"/>
              <a:ea typeface="华文中宋" panose="02010600040101010101" pitchFamily="2" charset="-122"/>
              <a:cs typeface="Times New Roman" panose="02020603050405020304" pitchFamily="18" charset="0"/>
            </a:endParaRPr>
          </a:p>
          <a:p>
            <a:pPr algn="just"/>
            <a:endParaRPr lang="en-US" altLang="zh-CN" sz="2400" b="1" kern="100">
              <a:effectLst/>
              <a:latin typeface="黑体" panose="02010609060101010101" pitchFamily="49" charset="-122"/>
              <a:ea typeface="黑体" panose="02010609060101010101" pitchFamily="49" charset="-122"/>
              <a:cs typeface="Times New Roman" panose="02020603050405020304" pitchFamily="18" charset="0"/>
            </a:endParaRPr>
          </a:p>
          <a:p>
            <a:pPr algn="just"/>
            <a:r>
              <a:rPr lang="zh-CN" altLang="zh-CN" sz="2400" b="1">
                <a:latin typeface="黑体" panose="02010609060101010101" pitchFamily="49" charset="-122"/>
                <a:ea typeface="黑体" panose="02010609060101010101" pitchFamily="49" charset="-122"/>
              </a:rPr>
              <a:t>教育部《普通高中思想政治课程标准（</a:t>
            </a:r>
            <a:r>
              <a:rPr lang="en-US" altLang="zh-CN" sz="2400" b="1">
                <a:latin typeface="黑体" panose="02010609060101010101" pitchFamily="49" charset="-122"/>
                <a:ea typeface="黑体" panose="02010609060101010101" pitchFamily="49" charset="-122"/>
              </a:rPr>
              <a:t>2017</a:t>
            </a:r>
            <a:r>
              <a:rPr lang="zh-CN" altLang="zh-CN" sz="2400" b="1">
                <a:latin typeface="黑体" panose="02010609060101010101" pitchFamily="49" charset="-122"/>
                <a:ea typeface="黑体" panose="02010609060101010101" pitchFamily="49" charset="-122"/>
              </a:rPr>
              <a:t>年版</a:t>
            </a:r>
            <a:r>
              <a:rPr lang="en-US" altLang="zh-CN" sz="2400" b="1">
                <a:latin typeface="黑体" panose="02010609060101010101" pitchFamily="49" charset="-122"/>
                <a:ea typeface="黑体" panose="02010609060101010101" pitchFamily="49" charset="-122"/>
              </a:rPr>
              <a:t>2020</a:t>
            </a:r>
            <a:r>
              <a:rPr lang="zh-CN" altLang="zh-CN" sz="2400" b="1">
                <a:latin typeface="黑体" panose="02010609060101010101" pitchFamily="49" charset="-122"/>
                <a:ea typeface="黑体" panose="02010609060101010101" pitchFamily="49" charset="-122"/>
              </a:rPr>
              <a:t>年修订）》</a:t>
            </a:r>
            <a:r>
              <a:rPr lang="zh-CN" altLang="en-US" sz="2400" b="1">
                <a:latin typeface="黑体" panose="02010609060101010101" pitchFamily="49" charset="-122"/>
                <a:ea typeface="黑体" panose="02010609060101010101" pitchFamily="49" charset="-122"/>
              </a:rPr>
              <a:t>：</a:t>
            </a:r>
            <a:endParaRPr lang="en-US" altLang="zh-CN" sz="2400" b="1">
              <a:latin typeface="黑体" panose="02010609060101010101" pitchFamily="49" charset="-122"/>
              <a:ea typeface="黑体" panose="02010609060101010101" pitchFamily="49" charset="-122"/>
            </a:endParaRPr>
          </a:p>
          <a:p>
            <a:pPr algn="just"/>
            <a:r>
              <a:rPr lang="zh-CN" altLang="en-US" sz="2400" b="1">
                <a:latin typeface="黑体" panose="02010609060101010101" pitchFamily="49" charset="-122"/>
                <a:ea typeface="黑体" panose="02010609060101010101" pitchFamily="49" charset="-122"/>
              </a:rPr>
              <a:t>    </a:t>
            </a:r>
            <a:r>
              <a:rPr lang="zh-CN" altLang="en-US" sz="2400" b="1">
                <a:latin typeface="楷体" panose="02010609060101010101" pitchFamily="49" charset="-122"/>
                <a:ea typeface="楷体" panose="02010609060101010101" pitchFamily="49" charset="-122"/>
              </a:rPr>
              <a:t>高考（</a:t>
            </a:r>
            <a:r>
              <a:rPr lang="zh-CN" altLang="zh-CN" sz="2400" b="1">
                <a:latin typeface="楷体" panose="02010609060101010101" pitchFamily="49" charset="-122"/>
                <a:ea typeface="楷体" panose="02010609060101010101" pitchFamily="49" charset="-122"/>
              </a:rPr>
              <a:t>考查学生的核心素养发展水平</a:t>
            </a:r>
            <a:r>
              <a:rPr lang="zh-CN" altLang="en-US" sz="2400" b="1">
                <a:latin typeface="楷体" panose="02010609060101010101" pitchFamily="49" charset="-122"/>
                <a:ea typeface="楷体" panose="02010609060101010101" pitchFamily="49" charset="-122"/>
              </a:rPr>
              <a:t>）</a:t>
            </a:r>
            <a:r>
              <a:rPr lang="zh-CN" altLang="zh-CN" sz="2400" b="1">
                <a:latin typeface="楷体" panose="02010609060101010101" pitchFamily="49" charset="-122"/>
                <a:ea typeface="楷体" panose="02010609060101010101" pitchFamily="49" charset="-122"/>
              </a:rPr>
              <a:t>需要</a:t>
            </a:r>
            <a:r>
              <a:rPr lang="zh-CN" altLang="zh-CN" sz="2400" b="1">
                <a:solidFill>
                  <a:srgbClr val="FF0000"/>
                </a:solidFill>
                <a:latin typeface="楷体" panose="02010609060101010101" pitchFamily="49" charset="-122"/>
                <a:ea typeface="楷体" panose="02010609060101010101" pitchFamily="49" charset="-122"/>
              </a:rPr>
              <a:t>以具体的真实情境作为执行特定任务和运用学科内容的背景与依托</a:t>
            </a:r>
            <a:r>
              <a:rPr lang="zh-CN" altLang="zh-CN" sz="2400" b="1">
                <a:latin typeface="楷体" panose="02010609060101010101" pitchFamily="49" charset="-122"/>
                <a:ea typeface="楷体" panose="02010609060101010101" pitchFamily="49" charset="-122"/>
              </a:rPr>
              <a:t>。思想政治学科核心素养就是看学生</a:t>
            </a:r>
            <a:r>
              <a:rPr lang="zh-CN" altLang="zh-CN" sz="2400" b="1">
                <a:solidFill>
                  <a:srgbClr val="FF0000"/>
                </a:solidFill>
                <a:latin typeface="楷体" panose="02010609060101010101" pitchFamily="49" charset="-122"/>
                <a:ea typeface="楷体" panose="02010609060101010101" pitchFamily="49" charset="-122"/>
              </a:rPr>
              <a:t>能否运用学科内容应对各种复杂社会生活情境的问题和挑战</a:t>
            </a:r>
            <a:r>
              <a:rPr lang="zh-CN" altLang="zh-CN" sz="2400" b="1">
                <a:latin typeface="楷体" panose="02010609060101010101" pitchFamily="49" charset="-122"/>
                <a:ea typeface="楷体" panose="02010609060101010101" pitchFamily="49" charset="-122"/>
              </a:rPr>
              <a:t>。学科内容也只有与具体的问题情境相融合，才能体现出它的素养意义，反映学生真实的价值观、品格和能力。</a:t>
            </a:r>
            <a:endParaRPr lang="zh-CN" altLang="zh-CN" sz="2400" b="1">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2000"/>
                                        <p:tgtEl>
                                          <p:spTgt spid="6">
                                            <p:txEl>
                                              <p:pRg st="4" end="4"/>
                                            </p:txEl>
                                          </p:spTgt>
                                        </p:tgtEl>
                                      </p:cBhvr>
                                    </p:animEffect>
                                    <p:anim calcmode="lin" valueType="num">
                                      <p:cBhvr>
                                        <p:cTn id="26" dur="2000" fill="hold"/>
                                        <p:tgtEl>
                                          <p:spTgt spid="6">
                                            <p:txEl>
                                              <p:pRg st="4" end="4"/>
                                            </p:txEl>
                                          </p:spTgt>
                                        </p:tgtEl>
                                        <p:attrNameLst>
                                          <p:attrName>ppt_w</p:attrName>
                                        </p:attrNameLst>
                                      </p:cBhvr>
                                      <p:tavLst>
                                        <p:tav tm="0" fmla="#ppt_w*sin(2.5*pi*$)">
                                          <p:val>
                                            <p:fltVal val="0"/>
                                          </p:val>
                                        </p:tav>
                                        <p:tav tm="100000">
                                          <p:val>
                                            <p:fltVal val="1"/>
                                          </p:val>
                                        </p:tav>
                                      </p:tavLst>
                                    </p:anim>
                                    <p:anim calcmode="lin" valueType="num">
                                      <p:cBhvr>
                                        <p:cTn id="27" dur="2000" fill="hold"/>
                                        <p:tgtEl>
                                          <p:spTgt spid="6">
                                            <p:txEl>
                                              <p:pRg st="4" end="4"/>
                                            </p:txEl>
                                          </p:spTgt>
                                        </p:tgtEl>
                                        <p:attrNameLst>
                                          <p:attrName>ppt_h</p:attrName>
                                        </p:attrNameLst>
                                      </p:cBhvr>
                                      <p:tavLst>
                                        <p:tav tm="0">
                                          <p:val>
                                            <p:strVal val="#ppt_h"/>
                                          </p:val>
                                        </p:tav>
                                        <p:tav tm="100000">
                                          <p:val>
                                            <p:strVal val="#ppt_h"/>
                                          </p:val>
                                        </p:tav>
                                      </p:tavLst>
                                    </p:anim>
                                  </p:childTnLst>
                                </p:cTn>
                              </p:par>
                              <p:par>
                                <p:cTn id="28" presetID="45" presetClass="entr" presetSubtype="0" fill="hold"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2000"/>
                                        <p:tgtEl>
                                          <p:spTgt spid="6">
                                            <p:txEl>
                                              <p:pRg st="5" end="5"/>
                                            </p:txEl>
                                          </p:spTgt>
                                        </p:tgtEl>
                                      </p:cBhvr>
                                    </p:animEffect>
                                    <p:anim calcmode="lin" valueType="num">
                                      <p:cBhvr>
                                        <p:cTn id="31" dur="2000" fill="hold"/>
                                        <p:tgtEl>
                                          <p:spTgt spid="6">
                                            <p:txEl>
                                              <p:pRg st="5" end="5"/>
                                            </p:txEl>
                                          </p:spTgt>
                                        </p:tgtEl>
                                        <p:attrNameLst>
                                          <p:attrName>ppt_w</p:attrName>
                                        </p:attrNameLst>
                                      </p:cBhvr>
                                      <p:tavLst>
                                        <p:tav tm="0" fmla="#ppt_w*sin(2.5*pi*$)">
                                          <p:val>
                                            <p:fltVal val="0"/>
                                          </p:val>
                                        </p:tav>
                                        <p:tav tm="100000">
                                          <p:val>
                                            <p:fltVal val="1"/>
                                          </p:val>
                                        </p:tav>
                                      </p:tavLst>
                                    </p:anim>
                                    <p:anim calcmode="lin" valueType="num">
                                      <p:cBhvr>
                                        <p:cTn id="32" dur="2000" fill="hold"/>
                                        <p:tgtEl>
                                          <p:spTgt spid="6">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982934" y="1697513"/>
            <a:ext cx="6666376" cy="3046095"/>
          </a:xfrm>
          <a:prstGeom prst="rect">
            <a:avLst/>
          </a:prstGeom>
        </p:spPr>
        <p:txBody>
          <a:bodyPr wrap="square">
            <a:spAutoFit/>
          </a:bodyPr>
          <a:lstStyle/>
          <a:p>
            <a:pPr algn="just"/>
            <a:r>
              <a:rPr lang="en-US"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5. </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坚持“</a:t>
            </a:r>
            <a:r>
              <a:rPr lang="zh-CN" altLang="en-US"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思维为重</a:t>
            </a:r>
            <a:r>
              <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rPr>
              <a:t>”</a:t>
            </a:r>
            <a:endParaRPr lang="zh-CN" altLang="zh-CN" sz="2400" b="1" kern="100">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algn="just"/>
            <a:endParaRPr lang="en-US" altLang="zh-CN" sz="2100" b="1" kern="100">
              <a:effectLst/>
              <a:latin typeface="黑体" panose="02010609060101010101" pitchFamily="49" charset="-122"/>
              <a:ea typeface="黑体" panose="02010609060101010101" pitchFamily="49" charset="-122"/>
              <a:cs typeface="Times New Roman" panose="02020603050405020304" pitchFamily="18" charset="0"/>
            </a:endParaRPr>
          </a:p>
          <a:p>
            <a:r>
              <a:rPr lang="en-US" altLang="zh-CN" sz="2100" b="1" kern="100">
                <a:effectLst/>
                <a:latin typeface="黑体" panose="02010609060101010101" pitchFamily="49" charset="-122"/>
                <a:ea typeface="黑体" panose="02010609060101010101" pitchFamily="49" charset="-122"/>
                <a:cs typeface="Times New Roman" panose="02020603050405020304" pitchFamily="18" charset="0"/>
              </a:rPr>
              <a:t>    </a:t>
            </a:r>
            <a:r>
              <a:rPr lang="zh-CN" altLang="zh-CN" sz="2100" b="1">
                <a:solidFill>
                  <a:schemeClr val="accent6"/>
                </a:solidFill>
                <a:latin typeface="黑体" panose="02010609060101010101" pitchFamily="49" charset="-122"/>
                <a:ea typeface="黑体" panose="02010609060101010101" pitchFamily="49" charset="-122"/>
              </a:rPr>
              <a:t>（</a:t>
            </a:r>
            <a:r>
              <a:rPr lang="en-US" altLang="zh-CN" sz="2100" b="1">
                <a:solidFill>
                  <a:schemeClr val="accent6"/>
                </a:solidFill>
                <a:latin typeface="黑体" panose="02010609060101010101" pitchFamily="49" charset="-122"/>
                <a:ea typeface="黑体" panose="02010609060101010101" pitchFamily="49" charset="-122"/>
              </a:rPr>
              <a:t>1</a:t>
            </a:r>
            <a:r>
              <a:rPr lang="zh-CN" altLang="zh-CN" sz="2100" b="1">
                <a:solidFill>
                  <a:schemeClr val="accent6"/>
                </a:solidFill>
                <a:latin typeface="黑体" panose="02010609060101010101" pitchFamily="49" charset="-122"/>
                <a:ea typeface="黑体" panose="02010609060101010101" pitchFamily="49" charset="-122"/>
              </a:rPr>
              <a:t>）把握立意，找准</a:t>
            </a:r>
            <a:r>
              <a:rPr lang="zh-CN" altLang="en-US" sz="2100" b="1">
                <a:solidFill>
                  <a:schemeClr val="accent6"/>
                </a:solidFill>
                <a:latin typeface="黑体" panose="02010609060101010101" pitchFamily="49" charset="-122"/>
                <a:ea typeface="黑体" panose="02010609060101010101" pitchFamily="49" charset="-122"/>
              </a:rPr>
              <a:t>答题</a:t>
            </a:r>
            <a:r>
              <a:rPr lang="zh-CN" altLang="zh-CN" sz="2100" b="1">
                <a:solidFill>
                  <a:schemeClr val="accent6"/>
                </a:solidFill>
                <a:latin typeface="黑体" panose="02010609060101010101" pitchFamily="49" charset="-122"/>
                <a:ea typeface="黑体" panose="02010609060101010101" pitchFamily="49" charset="-122"/>
              </a:rPr>
              <a:t>逻辑起点</a:t>
            </a:r>
            <a:endParaRPr lang="zh-CN" altLang="zh-CN" sz="2100" b="1">
              <a:solidFill>
                <a:schemeClr val="accent6"/>
              </a:solidFill>
              <a:latin typeface="黑体" panose="02010609060101010101" pitchFamily="49" charset="-122"/>
              <a:ea typeface="黑体" panose="02010609060101010101" pitchFamily="49" charset="-122"/>
            </a:endParaRPr>
          </a:p>
          <a:p>
            <a:endParaRPr lang="en-US" altLang="zh-CN" sz="2100" b="1">
              <a:solidFill>
                <a:schemeClr val="accent6"/>
              </a:solidFill>
              <a:latin typeface="黑体" panose="02010609060101010101" pitchFamily="49" charset="-122"/>
              <a:ea typeface="黑体" panose="02010609060101010101" pitchFamily="49" charset="-122"/>
            </a:endParaRPr>
          </a:p>
          <a:p>
            <a:r>
              <a:rPr lang="en-US" altLang="zh-CN" sz="2100" b="1">
                <a:solidFill>
                  <a:schemeClr val="accent6"/>
                </a:solidFill>
                <a:latin typeface="黑体" panose="02010609060101010101" pitchFamily="49" charset="-122"/>
                <a:ea typeface="黑体" panose="02010609060101010101" pitchFamily="49" charset="-122"/>
              </a:rPr>
              <a:t>    </a:t>
            </a:r>
            <a:r>
              <a:rPr lang="zh-CN" altLang="zh-CN" sz="2100" b="1">
                <a:solidFill>
                  <a:schemeClr val="accent6"/>
                </a:solidFill>
                <a:latin typeface="黑体" panose="02010609060101010101" pitchFamily="49" charset="-122"/>
                <a:ea typeface="黑体" panose="02010609060101010101" pitchFamily="49" charset="-122"/>
              </a:rPr>
              <a:t>（</a:t>
            </a:r>
            <a:r>
              <a:rPr lang="en-US" altLang="zh-CN" sz="2100" b="1">
                <a:solidFill>
                  <a:schemeClr val="accent6"/>
                </a:solidFill>
                <a:latin typeface="黑体" panose="02010609060101010101" pitchFamily="49" charset="-122"/>
                <a:ea typeface="黑体" panose="02010609060101010101" pitchFamily="49" charset="-122"/>
              </a:rPr>
              <a:t>2</a:t>
            </a:r>
            <a:r>
              <a:rPr lang="zh-CN" altLang="zh-CN" sz="2100" b="1">
                <a:solidFill>
                  <a:schemeClr val="accent6"/>
                </a:solidFill>
                <a:latin typeface="黑体" panose="02010609060101010101" pitchFamily="49" charset="-122"/>
                <a:ea typeface="黑体" panose="02010609060101010101" pitchFamily="49" charset="-122"/>
              </a:rPr>
              <a:t>）审清设问，精准理解问题逻辑</a:t>
            </a:r>
            <a:endParaRPr lang="zh-CN" altLang="zh-CN" sz="2100" b="1">
              <a:solidFill>
                <a:schemeClr val="accent6"/>
              </a:solidFill>
              <a:latin typeface="黑体" panose="02010609060101010101" pitchFamily="49" charset="-122"/>
              <a:ea typeface="黑体" panose="02010609060101010101" pitchFamily="49" charset="-122"/>
            </a:endParaRPr>
          </a:p>
          <a:p>
            <a:endParaRPr lang="en-US" altLang="zh-CN" sz="2100" b="1">
              <a:solidFill>
                <a:schemeClr val="accent6"/>
              </a:solidFill>
              <a:latin typeface="黑体" panose="02010609060101010101" pitchFamily="49" charset="-122"/>
              <a:ea typeface="黑体" panose="02010609060101010101" pitchFamily="49" charset="-122"/>
            </a:endParaRPr>
          </a:p>
          <a:p>
            <a:r>
              <a:rPr lang="en-US" altLang="zh-CN" sz="2100" b="1">
                <a:solidFill>
                  <a:schemeClr val="accent6"/>
                </a:solidFill>
                <a:latin typeface="黑体" panose="02010609060101010101" pitchFamily="49" charset="-122"/>
                <a:ea typeface="黑体" panose="02010609060101010101" pitchFamily="49" charset="-122"/>
              </a:rPr>
              <a:t>    </a:t>
            </a:r>
            <a:r>
              <a:rPr lang="zh-CN" altLang="zh-CN" sz="2100" b="1">
                <a:solidFill>
                  <a:schemeClr val="accent6"/>
                </a:solidFill>
                <a:latin typeface="黑体" panose="02010609060101010101" pitchFamily="49" charset="-122"/>
                <a:ea typeface="黑体" panose="02010609060101010101" pitchFamily="49" charset="-122"/>
              </a:rPr>
              <a:t>（</a:t>
            </a:r>
            <a:r>
              <a:rPr lang="en-US" altLang="zh-CN" sz="2100" b="1">
                <a:solidFill>
                  <a:schemeClr val="accent6"/>
                </a:solidFill>
                <a:latin typeface="黑体" panose="02010609060101010101" pitchFamily="49" charset="-122"/>
                <a:ea typeface="黑体" panose="02010609060101010101" pitchFamily="49" charset="-122"/>
              </a:rPr>
              <a:t>3</a:t>
            </a:r>
            <a:r>
              <a:rPr lang="zh-CN" altLang="zh-CN" sz="2100" b="1">
                <a:solidFill>
                  <a:schemeClr val="accent6"/>
                </a:solidFill>
                <a:latin typeface="黑体" panose="02010609060101010101" pitchFamily="49" charset="-122"/>
                <a:ea typeface="黑体" panose="02010609060101010101" pitchFamily="49" charset="-122"/>
              </a:rPr>
              <a:t>）读懂材料，精细解读事实逻辑</a:t>
            </a:r>
            <a:endParaRPr lang="zh-CN" altLang="zh-CN" sz="2100" b="1">
              <a:solidFill>
                <a:schemeClr val="accent6"/>
              </a:solidFill>
              <a:latin typeface="黑体" panose="02010609060101010101" pitchFamily="49" charset="-122"/>
              <a:ea typeface="黑体" panose="02010609060101010101" pitchFamily="49" charset="-122"/>
            </a:endParaRPr>
          </a:p>
          <a:p>
            <a:endParaRPr lang="en-US" altLang="zh-CN" sz="2100" b="1">
              <a:solidFill>
                <a:schemeClr val="accent6"/>
              </a:solidFill>
              <a:latin typeface="黑体" panose="02010609060101010101" pitchFamily="49" charset="-122"/>
              <a:ea typeface="黑体" panose="02010609060101010101" pitchFamily="49" charset="-122"/>
            </a:endParaRPr>
          </a:p>
          <a:p>
            <a:r>
              <a:rPr lang="en-US" altLang="zh-CN" sz="2100" b="1">
                <a:solidFill>
                  <a:schemeClr val="accent6"/>
                </a:solidFill>
                <a:latin typeface="黑体" panose="02010609060101010101" pitchFamily="49" charset="-122"/>
                <a:ea typeface="黑体" panose="02010609060101010101" pitchFamily="49" charset="-122"/>
              </a:rPr>
              <a:t>    </a:t>
            </a:r>
            <a:r>
              <a:rPr lang="zh-CN" altLang="zh-CN" sz="2100" b="1">
                <a:solidFill>
                  <a:schemeClr val="accent6"/>
                </a:solidFill>
                <a:latin typeface="黑体" panose="02010609060101010101" pitchFamily="49" charset="-122"/>
                <a:ea typeface="黑体" panose="02010609060101010101" pitchFamily="49" charset="-122"/>
              </a:rPr>
              <a:t>（</a:t>
            </a:r>
            <a:r>
              <a:rPr lang="en-US" altLang="zh-CN" sz="2100" b="1">
                <a:solidFill>
                  <a:schemeClr val="accent6"/>
                </a:solidFill>
                <a:latin typeface="黑体" panose="02010609060101010101" pitchFamily="49" charset="-122"/>
                <a:ea typeface="黑体" panose="02010609060101010101" pitchFamily="49" charset="-122"/>
              </a:rPr>
              <a:t>4</a:t>
            </a:r>
            <a:r>
              <a:rPr lang="zh-CN" altLang="zh-CN" sz="2100" b="1">
                <a:solidFill>
                  <a:schemeClr val="accent6"/>
                </a:solidFill>
                <a:latin typeface="黑体" panose="02010609060101010101" pitchFamily="49" charset="-122"/>
                <a:ea typeface="黑体" panose="02010609060101010101" pitchFamily="49" charset="-122"/>
              </a:rPr>
              <a:t>）夯实基础，精确把握理论逻辑</a:t>
            </a:r>
            <a:endParaRPr lang="en-US" altLang="zh-CN" sz="21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down)">
                                      <p:cBhvr>
                                        <p:cTn id="7" dur="580">
                                          <p:stCondLst>
                                            <p:cond delay="0"/>
                                          </p:stCondLst>
                                        </p:cTn>
                                        <p:tgtEl>
                                          <p:spTgt spid="6">
                                            <p:txEl>
                                              <p:pRg st="2" end="2"/>
                                            </p:txEl>
                                          </p:spTgt>
                                        </p:tgtEl>
                                      </p:cBhvr>
                                    </p:animEffect>
                                    <p:anim calcmode="lin" valueType="num">
                                      <p:cBhvr>
                                        <p:cTn id="8"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2" end="2"/>
                                            </p:txEl>
                                          </p:spTgt>
                                        </p:tgtEl>
                                      </p:cBhvr>
                                      <p:to x="100000" y="60000"/>
                                    </p:animScale>
                                    <p:animScale>
                                      <p:cBhvr>
                                        <p:cTn id="14" dur="166" decel="50000">
                                          <p:stCondLst>
                                            <p:cond delay="676"/>
                                          </p:stCondLst>
                                        </p:cTn>
                                        <p:tgtEl>
                                          <p:spTgt spid="6">
                                            <p:txEl>
                                              <p:pRg st="2" end="2"/>
                                            </p:txEl>
                                          </p:spTgt>
                                        </p:tgtEl>
                                      </p:cBhvr>
                                      <p:to x="100000" y="100000"/>
                                    </p:animScale>
                                    <p:animScale>
                                      <p:cBhvr>
                                        <p:cTn id="15" dur="26">
                                          <p:stCondLst>
                                            <p:cond delay="1312"/>
                                          </p:stCondLst>
                                        </p:cTn>
                                        <p:tgtEl>
                                          <p:spTgt spid="6">
                                            <p:txEl>
                                              <p:pRg st="2" end="2"/>
                                            </p:txEl>
                                          </p:spTgt>
                                        </p:tgtEl>
                                      </p:cBhvr>
                                      <p:to x="100000" y="80000"/>
                                    </p:animScale>
                                    <p:animScale>
                                      <p:cBhvr>
                                        <p:cTn id="16" dur="166" decel="50000">
                                          <p:stCondLst>
                                            <p:cond delay="1338"/>
                                          </p:stCondLst>
                                        </p:cTn>
                                        <p:tgtEl>
                                          <p:spTgt spid="6">
                                            <p:txEl>
                                              <p:pRg st="2" end="2"/>
                                            </p:txEl>
                                          </p:spTgt>
                                        </p:tgtEl>
                                      </p:cBhvr>
                                      <p:to x="100000" y="100000"/>
                                    </p:animScale>
                                    <p:animScale>
                                      <p:cBhvr>
                                        <p:cTn id="17" dur="26">
                                          <p:stCondLst>
                                            <p:cond delay="1642"/>
                                          </p:stCondLst>
                                        </p:cTn>
                                        <p:tgtEl>
                                          <p:spTgt spid="6">
                                            <p:txEl>
                                              <p:pRg st="2" end="2"/>
                                            </p:txEl>
                                          </p:spTgt>
                                        </p:tgtEl>
                                      </p:cBhvr>
                                      <p:to x="100000" y="90000"/>
                                    </p:animScale>
                                    <p:animScale>
                                      <p:cBhvr>
                                        <p:cTn id="18" dur="166" decel="50000">
                                          <p:stCondLst>
                                            <p:cond delay="1668"/>
                                          </p:stCondLst>
                                        </p:cTn>
                                        <p:tgtEl>
                                          <p:spTgt spid="6">
                                            <p:txEl>
                                              <p:pRg st="2" end="2"/>
                                            </p:txEl>
                                          </p:spTgt>
                                        </p:tgtEl>
                                      </p:cBhvr>
                                      <p:to x="100000" y="100000"/>
                                    </p:animScale>
                                    <p:animScale>
                                      <p:cBhvr>
                                        <p:cTn id="19" dur="26">
                                          <p:stCondLst>
                                            <p:cond delay="1808"/>
                                          </p:stCondLst>
                                        </p:cTn>
                                        <p:tgtEl>
                                          <p:spTgt spid="6">
                                            <p:txEl>
                                              <p:pRg st="2" end="2"/>
                                            </p:txEl>
                                          </p:spTgt>
                                        </p:tgtEl>
                                      </p:cBhvr>
                                      <p:to x="100000" y="95000"/>
                                    </p:animScale>
                                    <p:animScale>
                                      <p:cBhvr>
                                        <p:cTn id="20" dur="166" decel="50000">
                                          <p:stCondLst>
                                            <p:cond delay="1834"/>
                                          </p:stCondLst>
                                        </p:cTn>
                                        <p:tgtEl>
                                          <p:spTgt spid="6">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wipe(down)">
                                      <p:cBhvr>
                                        <p:cTn id="25" dur="580">
                                          <p:stCondLst>
                                            <p:cond delay="0"/>
                                          </p:stCondLst>
                                        </p:cTn>
                                        <p:tgtEl>
                                          <p:spTgt spid="6">
                                            <p:txEl>
                                              <p:pRg st="4" end="4"/>
                                            </p:txEl>
                                          </p:spTgt>
                                        </p:tgtEl>
                                      </p:cBhvr>
                                    </p:animEffect>
                                    <p:anim calcmode="lin" valueType="num">
                                      <p:cBhvr>
                                        <p:cTn id="26"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4" end="4"/>
                                            </p:txEl>
                                          </p:spTgt>
                                        </p:tgtEl>
                                      </p:cBhvr>
                                      <p:to x="100000" y="60000"/>
                                    </p:animScale>
                                    <p:animScale>
                                      <p:cBhvr>
                                        <p:cTn id="32" dur="166" decel="50000">
                                          <p:stCondLst>
                                            <p:cond delay="676"/>
                                          </p:stCondLst>
                                        </p:cTn>
                                        <p:tgtEl>
                                          <p:spTgt spid="6">
                                            <p:txEl>
                                              <p:pRg st="4" end="4"/>
                                            </p:txEl>
                                          </p:spTgt>
                                        </p:tgtEl>
                                      </p:cBhvr>
                                      <p:to x="100000" y="100000"/>
                                    </p:animScale>
                                    <p:animScale>
                                      <p:cBhvr>
                                        <p:cTn id="33" dur="26">
                                          <p:stCondLst>
                                            <p:cond delay="1312"/>
                                          </p:stCondLst>
                                        </p:cTn>
                                        <p:tgtEl>
                                          <p:spTgt spid="6">
                                            <p:txEl>
                                              <p:pRg st="4" end="4"/>
                                            </p:txEl>
                                          </p:spTgt>
                                        </p:tgtEl>
                                      </p:cBhvr>
                                      <p:to x="100000" y="80000"/>
                                    </p:animScale>
                                    <p:animScale>
                                      <p:cBhvr>
                                        <p:cTn id="34" dur="166" decel="50000">
                                          <p:stCondLst>
                                            <p:cond delay="1338"/>
                                          </p:stCondLst>
                                        </p:cTn>
                                        <p:tgtEl>
                                          <p:spTgt spid="6">
                                            <p:txEl>
                                              <p:pRg st="4" end="4"/>
                                            </p:txEl>
                                          </p:spTgt>
                                        </p:tgtEl>
                                      </p:cBhvr>
                                      <p:to x="100000" y="100000"/>
                                    </p:animScale>
                                    <p:animScale>
                                      <p:cBhvr>
                                        <p:cTn id="35" dur="26">
                                          <p:stCondLst>
                                            <p:cond delay="1642"/>
                                          </p:stCondLst>
                                        </p:cTn>
                                        <p:tgtEl>
                                          <p:spTgt spid="6">
                                            <p:txEl>
                                              <p:pRg st="4" end="4"/>
                                            </p:txEl>
                                          </p:spTgt>
                                        </p:tgtEl>
                                      </p:cBhvr>
                                      <p:to x="100000" y="90000"/>
                                    </p:animScale>
                                    <p:animScale>
                                      <p:cBhvr>
                                        <p:cTn id="36" dur="166" decel="50000">
                                          <p:stCondLst>
                                            <p:cond delay="1668"/>
                                          </p:stCondLst>
                                        </p:cTn>
                                        <p:tgtEl>
                                          <p:spTgt spid="6">
                                            <p:txEl>
                                              <p:pRg st="4" end="4"/>
                                            </p:txEl>
                                          </p:spTgt>
                                        </p:tgtEl>
                                      </p:cBhvr>
                                      <p:to x="100000" y="100000"/>
                                    </p:animScale>
                                    <p:animScale>
                                      <p:cBhvr>
                                        <p:cTn id="37" dur="26">
                                          <p:stCondLst>
                                            <p:cond delay="1808"/>
                                          </p:stCondLst>
                                        </p:cTn>
                                        <p:tgtEl>
                                          <p:spTgt spid="6">
                                            <p:txEl>
                                              <p:pRg st="4" end="4"/>
                                            </p:txEl>
                                          </p:spTgt>
                                        </p:tgtEl>
                                      </p:cBhvr>
                                      <p:to x="100000" y="95000"/>
                                    </p:animScale>
                                    <p:animScale>
                                      <p:cBhvr>
                                        <p:cTn id="38" dur="166" decel="50000">
                                          <p:stCondLst>
                                            <p:cond delay="1834"/>
                                          </p:stCondLst>
                                        </p:cTn>
                                        <p:tgtEl>
                                          <p:spTgt spid="6">
                                            <p:txEl>
                                              <p:pRg st="4" end="4"/>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wipe(down)">
                                      <p:cBhvr>
                                        <p:cTn id="43" dur="580">
                                          <p:stCondLst>
                                            <p:cond delay="0"/>
                                          </p:stCondLst>
                                        </p:cTn>
                                        <p:tgtEl>
                                          <p:spTgt spid="6">
                                            <p:txEl>
                                              <p:pRg st="6" end="6"/>
                                            </p:txEl>
                                          </p:spTgt>
                                        </p:tgtEl>
                                      </p:cBhvr>
                                    </p:animEffect>
                                    <p:anim calcmode="lin" valueType="num">
                                      <p:cBhvr>
                                        <p:cTn id="44"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6" end="6"/>
                                            </p:txEl>
                                          </p:spTgt>
                                        </p:tgtEl>
                                      </p:cBhvr>
                                      <p:to x="100000" y="60000"/>
                                    </p:animScale>
                                    <p:animScale>
                                      <p:cBhvr>
                                        <p:cTn id="50" dur="166" decel="50000">
                                          <p:stCondLst>
                                            <p:cond delay="676"/>
                                          </p:stCondLst>
                                        </p:cTn>
                                        <p:tgtEl>
                                          <p:spTgt spid="6">
                                            <p:txEl>
                                              <p:pRg st="6" end="6"/>
                                            </p:txEl>
                                          </p:spTgt>
                                        </p:tgtEl>
                                      </p:cBhvr>
                                      <p:to x="100000" y="100000"/>
                                    </p:animScale>
                                    <p:animScale>
                                      <p:cBhvr>
                                        <p:cTn id="51" dur="26">
                                          <p:stCondLst>
                                            <p:cond delay="1312"/>
                                          </p:stCondLst>
                                        </p:cTn>
                                        <p:tgtEl>
                                          <p:spTgt spid="6">
                                            <p:txEl>
                                              <p:pRg st="6" end="6"/>
                                            </p:txEl>
                                          </p:spTgt>
                                        </p:tgtEl>
                                      </p:cBhvr>
                                      <p:to x="100000" y="80000"/>
                                    </p:animScale>
                                    <p:animScale>
                                      <p:cBhvr>
                                        <p:cTn id="52" dur="166" decel="50000">
                                          <p:stCondLst>
                                            <p:cond delay="1338"/>
                                          </p:stCondLst>
                                        </p:cTn>
                                        <p:tgtEl>
                                          <p:spTgt spid="6">
                                            <p:txEl>
                                              <p:pRg st="6" end="6"/>
                                            </p:txEl>
                                          </p:spTgt>
                                        </p:tgtEl>
                                      </p:cBhvr>
                                      <p:to x="100000" y="100000"/>
                                    </p:animScale>
                                    <p:animScale>
                                      <p:cBhvr>
                                        <p:cTn id="53" dur="26">
                                          <p:stCondLst>
                                            <p:cond delay="1642"/>
                                          </p:stCondLst>
                                        </p:cTn>
                                        <p:tgtEl>
                                          <p:spTgt spid="6">
                                            <p:txEl>
                                              <p:pRg st="6" end="6"/>
                                            </p:txEl>
                                          </p:spTgt>
                                        </p:tgtEl>
                                      </p:cBhvr>
                                      <p:to x="100000" y="90000"/>
                                    </p:animScale>
                                    <p:animScale>
                                      <p:cBhvr>
                                        <p:cTn id="54" dur="166" decel="50000">
                                          <p:stCondLst>
                                            <p:cond delay="1668"/>
                                          </p:stCondLst>
                                        </p:cTn>
                                        <p:tgtEl>
                                          <p:spTgt spid="6">
                                            <p:txEl>
                                              <p:pRg st="6" end="6"/>
                                            </p:txEl>
                                          </p:spTgt>
                                        </p:tgtEl>
                                      </p:cBhvr>
                                      <p:to x="100000" y="100000"/>
                                    </p:animScale>
                                    <p:animScale>
                                      <p:cBhvr>
                                        <p:cTn id="55" dur="26">
                                          <p:stCondLst>
                                            <p:cond delay="1808"/>
                                          </p:stCondLst>
                                        </p:cTn>
                                        <p:tgtEl>
                                          <p:spTgt spid="6">
                                            <p:txEl>
                                              <p:pRg st="6" end="6"/>
                                            </p:txEl>
                                          </p:spTgt>
                                        </p:tgtEl>
                                      </p:cBhvr>
                                      <p:to x="100000" y="95000"/>
                                    </p:animScale>
                                    <p:animScale>
                                      <p:cBhvr>
                                        <p:cTn id="56" dur="166" decel="50000">
                                          <p:stCondLst>
                                            <p:cond delay="1834"/>
                                          </p:stCondLst>
                                        </p:cTn>
                                        <p:tgtEl>
                                          <p:spTgt spid="6">
                                            <p:txEl>
                                              <p:pRg st="6" end="6"/>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6">
                                            <p:txEl>
                                              <p:pRg st="8" end="8"/>
                                            </p:txEl>
                                          </p:spTgt>
                                        </p:tgtEl>
                                        <p:attrNameLst>
                                          <p:attrName>style.visibility</p:attrName>
                                        </p:attrNameLst>
                                      </p:cBhvr>
                                      <p:to>
                                        <p:strVal val="visible"/>
                                      </p:to>
                                    </p:set>
                                    <p:animEffect transition="in" filter="wipe(down)">
                                      <p:cBhvr>
                                        <p:cTn id="61" dur="580">
                                          <p:stCondLst>
                                            <p:cond delay="0"/>
                                          </p:stCondLst>
                                        </p:cTn>
                                        <p:tgtEl>
                                          <p:spTgt spid="6">
                                            <p:txEl>
                                              <p:pRg st="8" end="8"/>
                                            </p:txEl>
                                          </p:spTgt>
                                        </p:tgtEl>
                                      </p:cBhvr>
                                    </p:animEffect>
                                    <p:anim calcmode="lin" valueType="num">
                                      <p:cBhvr>
                                        <p:cTn id="62"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xEl>
                                              <p:pRg st="8" end="8"/>
                                            </p:txEl>
                                          </p:spTgt>
                                        </p:tgtEl>
                                      </p:cBhvr>
                                      <p:to x="100000" y="60000"/>
                                    </p:animScale>
                                    <p:animScale>
                                      <p:cBhvr>
                                        <p:cTn id="68" dur="166" decel="50000">
                                          <p:stCondLst>
                                            <p:cond delay="676"/>
                                          </p:stCondLst>
                                        </p:cTn>
                                        <p:tgtEl>
                                          <p:spTgt spid="6">
                                            <p:txEl>
                                              <p:pRg st="8" end="8"/>
                                            </p:txEl>
                                          </p:spTgt>
                                        </p:tgtEl>
                                      </p:cBhvr>
                                      <p:to x="100000" y="100000"/>
                                    </p:animScale>
                                    <p:animScale>
                                      <p:cBhvr>
                                        <p:cTn id="69" dur="26">
                                          <p:stCondLst>
                                            <p:cond delay="1312"/>
                                          </p:stCondLst>
                                        </p:cTn>
                                        <p:tgtEl>
                                          <p:spTgt spid="6">
                                            <p:txEl>
                                              <p:pRg st="8" end="8"/>
                                            </p:txEl>
                                          </p:spTgt>
                                        </p:tgtEl>
                                      </p:cBhvr>
                                      <p:to x="100000" y="80000"/>
                                    </p:animScale>
                                    <p:animScale>
                                      <p:cBhvr>
                                        <p:cTn id="70" dur="166" decel="50000">
                                          <p:stCondLst>
                                            <p:cond delay="1338"/>
                                          </p:stCondLst>
                                        </p:cTn>
                                        <p:tgtEl>
                                          <p:spTgt spid="6">
                                            <p:txEl>
                                              <p:pRg st="8" end="8"/>
                                            </p:txEl>
                                          </p:spTgt>
                                        </p:tgtEl>
                                      </p:cBhvr>
                                      <p:to x="100000" y="100000"/>
                                    </p:animScale>
                                    <p:animScale>
                                      <p:cBhvr>
                                        <p:cTn id="71" dur="26">
                                          <p:stCondLst>
                                            <p:cond delay="1642"/>
                                          </p:stCondLst>
                                        </p:cTn>
                                        <p:tgtEl>
                                          <p:spTgt spid="6">
                                            <p:txEl>
                                              <p:pRg st="8" end="8"/>
                                            </p:txEl>
                                          </p:spTgt>
                                        </p:tgtEl>
                                      </p:cBhvr>
                                      <p:to x="100000" y="90000"/>
                                    </p:animScale>
                                    <p:animScale>
                                      <p:cBhvr>
                                        <p:cTn id="72" dur="166" decel="50000">
                                          <p:stCondLst>
                                            <p:cond delay="1668"/>
                                          </p:stCondLst>
                                        </p:cTn>
                                        <p:tgtEl>
                                          <p:spTgt spid="6">
                                            <p:txEl>
                                              <p:pRg st="8" end="8"/>
                                            </p:txEl>
                                          </p:spTgt>
                                        </p:tgtEl>
                                      </p:cBhvr>
                                      <p:to x="100000" y="100000"/>
                                    </p:animScale>
                                    <p:animScale>
                                      <p:cBhvr>
                                        <p:cTn id="73" dur="26">
                                          <p:stCondLst>
                                            <p:cond delay="1808"/>
                                          </p:stCondLst>
                                        </p:cTn>
                                        <p:tgtEl>
                                          <p:spTgt spid="6">
                                            <p:txEl>
                                              <p:pRg st="8" end="8"/>
                                            </p:txEl>
                                          </p:spTgt>
                                        </p:tgtEl>
                                      </p:cBhvr>
                                      <p:to x="100000" y="95000"/>
                                    </p:animScale>
                                    <p:animScale>
                                      <p:cBhvr>
                                        <p:cTn id="74" dur="166" decel="50000">
                                          <p:stCondLst>
                                            <p:cond delay="1834"/>
                                          </p:stCondLst>
                                        </p:cTn>
                                        <p:tgtEl>
                                          <p:spTgt spid="6">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6" name="矩形 5"/>
          <p:cNvSpPr/>
          <p:nvPr/>
        </p:nvSpPr>
        <p:spPr>
          <a:xfrm>
            <a:off x="369277" y="1239715"/>
            <a:ext cx="8484576" cy="4939030"/>
          </a:xfrm>
          <a:prstGeom prst="rect">
            <a:avLst/>
          </a:prstGeom>
        </p:spPr>
        <p:txBody>
          <a:bodyPr wrap="square">
            <a:spAutoFit/>
          </a:bodyPr>
          <a:lstStyle/>
          <a:p>
            <a:pPr algn="just"/>
            <a:r>
              <a:rPr lang="en-US" altLang="zh-CN" sz="2100" b="1">
                <a:latin typeface="黑体" panose="02010609060101010101" pitchFamily="49" charset="-122"/>
                <a:ea typeface="黑体" panose="02010609060101010101" pitchFamily="49" charset="-122"/>
              </a:rPr>
              <a:t>    </a:t>
            </a:r>
            <a:r>
              <a:rPr lang="zh-CN" altLang="zh-CN" sz="2100" b="1">
                <a:latin typeface="黑体" panose="02010609060101010101" pitchFamily="49" charset="-122"/>
                <a:ea typeface="黑体" panose="02010609060101010101" pitchFamily="49" charset="-122"/>
              </a:rPr>
              <a:t>总之，高考以素养立意，考查学生能否有效整合综合运用学科相关知识，参与社会实际生活，在真实情境中运用学科相关能力高质量认识问题、提出问题、分析问题、解决问题；重点关注能否坚持正确的思想政治方向，形成正确的世界观、人生观、价值观，是否展现出了适应当代社会发展和终身发展所需要的、必备的思想政治学科核心素养。</a:t>
            </a:r>
            <a:endParaRPr lang="en-US" altLang="zh-CN" sz="2100" b="1">
              <a:latin typeface="黑体" panose="02010609060101010101" pitchFamily="49" charset="-122"/>
              <a:ea typeface="黑体" panose="02010609060101010101" pitchFamily="49" charset="-122"/>
            </a:endParaRPr>
          </a:p>
          <a:p>
            <a:pPr algn="just"/>
            <a:r>
              <a:rPr lang="en-US" altLang="zh-CN" sz="2100" b="1">
                <a:latin typeface="黑体" panose="02010609060101010101" pitchFamily="49" charset="-122"/>
                <a:ea typeface="黑体" panose="02010609060101010101" pitchFamily="49" charset="-122"/>
              </a:rPr>
              <a:t>    </a:t>
            </a:r>
            <a:r>
              <a:rPr lang="zh-CN" altLang="zh-CN" sz="2100" b="1">
                <a:latin typeface="黑体" panose="02010609060101010101" pitchFamily="49" charset="-122"/>
                <a:ea typeface="黑体" panose="02010609060101010101" pitchFamily="49" charset="-122"/>
              </a:rPr>
              <a:t>学科核心素养培养需要在平时的常规教学中潜移默化地渗透。这些素养不能通过刷题、考试等方式来培养，必须要通过精心设计的课堂教学，创设真实情境，将理论讲深讲透，做到以理服人；通过日常教育教学中的情感渗透，做到以情动人；通过深入开展社会实践活动，让学生在活动中体验践行，亲身体悟，做到以行导人。无论何种课堂教学，都要注重培养学生在真实情境中高质量认识问题、提出问题、分析问题、解决问题，要进行深度教学和引导学生深度思维，引导学生的关注点从“解题”向“解决问题”、从“做题”向“做人做事”转变。</a:t>
            </a:r>
            <a:endParaRPr lang="zh-CN" altLang="zh-CN" sz="2700" b="1" kern="100">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circle(in)">
                                      <p:cBhvr>
                                        <p:cTn id="7"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noChangeArrowheads="1"/>
          </p:cNvSpPr>
          <p:nvPr>
            <p:ph type="ctrTitle"/>
          </p:nvPr>
        </p:nvSpPr>
        <p:spPr/>
        <p:txBody>
          <a:bodyPr/>
          <a:lstStyle/>
          <a:p>
            <a:endParaRPr lang="zh-CN" altLang="en-US"/>
          </a:p>
        </p:txBody>
      </p:sp>
      <p:sp>
        <p:nvSpPr>
          <p:cNvPr id="17410" name="副标题 2"/>
          <p:cNvSpPr>
            <a:spLocks noGrp="1" noChangeArrowheads="1"/>
          </p:cNvSpPr>
          <p:nvPr>
            <p:ph type="subTitle" idx="1"/>
          </p:nvPr>
        </p:nvSpPr>
        <p:spPr/>
        <p:txBody>
          <a:bodyPr/>
          <a:lstStyle/>
          <a:p>
            <a:endParaRPr lang="zh-CN" altLang="en-US"/>
          </a:p>
        </p:txBody>
      </p:sp>
      <p:sp>
        <p:nvSpPr>
          <p:cNvPr id="5" name="矩形 4"/>
          <p:cNvSpPr/>
          <p:nvPr/>
        </p:nvSpPr>
        <p:spPr>
          <a:xfrm>
            <a:off x="561109" y="2005138"/>
            <a:ext cx="7897090" cy="2168525"/>
          </a:xfrm>
          <a:prstGeom prst="rect">
            <a:avLst/>
          </a:prstGeom>
        </p:spPr>
        <p:txBody>
          <a:bodyPr wrap="square">
            <a:spAutoFit/>
          </a:bodyPr>
          <a:lstStyle/>
          <a:p>
            <a:pPr algn="ctr"/>
            <a:r>
              <a:rPr lang="zh-CN" altLang="en-US" sz="4500" b="1">
                <a:solidFill>
                  <a:srgbClr val="FF3300"/>
                </a:solidFill>
                <a:latin typeface="华文琥珀" panose="02010800040101010101" pitchFamily="2" charset="-122"/>
                <a:ea typeface="华文琥珀" panose="02010800040101010101" pitchFamily="2" charset="-122"/>
              </a:rPr>
              <a:t>高考的胜利一定会属于我们！</a:t>
            </a:r>
            <a:endParaRPr lang="en-US" altLang="zh-CN" sz="4500" b="1">
              <a:solidFill>
                <a:srgbClr val="FF3300"/>
              </a:solidFill>
              <a:latin typeface="华文琥珀" panose="02010800040101010101" pitchFamily="2" charset="-122"/>
              <a:ea typeface="华文琥珀" panose="02010800040101010101" pitchFamily="2" charset="-122"/>
            </a:endParaRPr>
          </a:p>
          <a:p>
            <a:pPr algn="ctr"/>
            <a:endParaRPr lang="en-US" altLang="zh-CN" sz="4500" b="1">
              <a:solidFill>
                <a:srgbClr val="FF3300"/>
              </a:solidFill>
              <a:latin typeface="华文琥珀" panose="02010800040101010101" pitchFamily="2" charset="-122"/>
              <a:ea typeface="华文琥珀" panose="02010800040101010101" pitchFamily="2" charset="-122"/>
            </a:endParaRPr>
          </a:p>
          <a:p>
            <a:pPr algn="ctr"/>
            <a:endParaRPr lang="en-US" altLang="zh-CN" sz="4500" b="1">
              <a:solidFill>
                <a:srgbClr val="FF3300"/>
              </a:solidFill>
              <a:latin typeface="华文琥珀" panose="02010800040101010101" pitchFamily="2" charset="-122"/>
              <a:ea typeface="华文琥珀" panose="02010800040101010101" pitchFamily="2" charset="-122"/>
            </a:endParaRPr>
          </a:p>
        </p:txBody>
      </p:sp>
      <p:pic>
        <p:nvPicPr>
          <p:cNvPr id="17412" name="New picture"/>
          <p:cNvPicPr/>
          <p:nvPr/>
        </p:nvPicPr>
        <p:blipFill>
          <a:blip r:embed="rId1"/>
          <a:stretch>
            <a:fillRect/>
          </a:stretch>
        </p:blipFill>
        <p:spPr>
          <a:xfrm>
            <a:off x="9477375" y="9744075"/>
            <a:ext cx="247650" cy="180975"/>
          </a:xfrm>
          <a:prstGeom prst="cube">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1"/>
          <p:cNvSpPr>
            <a:spLocks noGrp="1"/>
          </p:cNvSpPr>
          <p:nvPr>
            <p:ph type="title"/>
          </p:nvPr>
        </p:nvSpPr>
        <p:spPr>
          <a:xfrm>
            <a:off x="952500" y="1027430"/>
            <a:ext cx="7734300" cy="390525"/>
          </a:xfrm>
        </p:spPr>
        <p:txBody>
          <a:bodyPr vert="horz" wrap="square" lIns="91440" tIns="45720" rIns="91440" bIns="45720" anchor="ctr" anchorCtr="0"/>
          <a:p>
            <a:pPr>
              <a:buNone/>
            </a:pPr>
            <a:r>
              <a:rPr lang="zh-CN" altLang="en-US" sz="3600" dirty="0">
                <a:solidFill>
                  <a:srgbClr val="FF0000"/>
                </a:solidFill>
              </a:rPr>
              <a:t>主题：</a:t>
            </a:r>
            <a:r>
              <a:rPr lang="en-US" altLang="zh-CN" sz="3600" dirty="0">
                <a:solidFill>
                  <a:srgbClr val="FF0000"/>
                </a:solidFill>
              </a:rPr>
              <a:t>“</a:t>
            </a:r>
            <a:r>
              <a:rPr lang="zh-CN" altLang="en-US" sz="3600" dirty="0">
                <a:solidFill>
                  <a:srgbClr val="FF0000"/>
                </a:solidFill>
              </a:rPr>
              <a:t>知行合一</a:t>
            </a:r>
            <a:r>
              <a:rPr lang="en-US" altLang="zh-CN" sz="3600" dirty="0">
                <a:solidFill>
                  <a:srgbClr val="FF0000"/>
                </a:solidFill>
              </a:rPr>
              <a:t>”</a:t>
            </a:r>
            <a:r>
              <a:rPr lang="zh-CN" altLang="en-US" sz="3600" dirty="0">
                <a:solidFill>
                  <a:srgbClr val="FF0000"/>
                </a:solidFill>
              </a:rPr>
              <a:t>的高三策略思考</a:t>
            </a:r>
            <a:endParaRPr lang="zh-CN" altLang="en-US" sz="3600" dirty="0">
              <a:solidFill>
                <a:srgbClr val="FF0000"/>
              </a:solidFill>
            </a:endParaRPr>
          </a:p>
        </p:txBody>
      </p:sp>
      <p:sp>
        <p:nvSpPr>
          <p:cNvPr id="3075" name="内容占位符 2"/>
          <p:cNvSpPr>
            <a:spLocks noGrp="1"/>
          </p:cNvSpPr>
          <p:nvPr>
            <p:ph idx="1"/>
          </p:nvPr>
        </p:nvSpPr>
        <p:spPr/>
        <p:txBody>
          <a:bodyPr vert="horz" wrap="square" lIns="91440" tIns="45720" rIns="91440" bIns="45720" anchor="t" anchorCtr="0"/>
          <a:p>
            <a:r>
              <a:rPr lang="zh-CN" altLang="en-US" dirty="0"/>
              <a:t>一、知者行之</a:t>
            </a:r>
            <a:r>
              <a:rPr lang="zh-CN" altLang="en-US" dirty="0"/>
              <a:t>始</a:t>
            </a:r>
            <a:endParaRPr lang="zh-CN" altLang="en-US" dirty="0"/>
          </a:p>
          <a:p>
            <a:r>
              <a:rPr lang="zh-CN" altLang="en-US" dirty="0"/>
              <a:t>知己知彼，</a:t>
            </a:r>
            <a:r>
              <a:rPr lang="zh-CN" altLang="en-US" dirty="0"/>
              <a:t>百战不殆</a:t>
            </a:r>
            <a:endParaRPr lang="zh-CN" altLang="en-US" dirty="0"/>
          </a:p>
          <a:p>
            <a:r>
              <a:rPr lang="en-US" altLang="zh-CN" u="sng" dirty="0"/>
              <a:t>1</a:t>
            </a:r>
            <a:r>
              <a:rPr lang="zh-CN" altLang="en-US" u="sng" dirty="0"/>
              <a:t>、知彼</a:t>
            </a:r>
            <a:endParaRPr lang="zh-CN" altLang="en-US" u="sng" dirty="0"/>
          </a:p>
          <a:p>
            <a:r>
              <a:rPr lang="zh-CN" altLang="en-US" dirty="0"/>
              <a:t>新高考考什么？（</a:t>
            </a:r>
            <a:r>
              <a:rPr lang="zh-CN" altLang="en-US" dirty="0"/>
              <a:t>对象）</a:t>
            </a:r>
            <a:endParaRPr lang="zh-CN" altLang="en-US" dirty="0"/>
          </a:p>
          <a:p>
            <a:r>
              <a:rPr lang="zh-CN" altLang="en-US" dirty="0">
                <a:latin typeface="Calibri" panose="020F0502020204030204" charset="0"/>
              </a:rPr>
              <a:t>①知识到素养的</a:t>
            </a:r>
            <a:r>
              <a:rPr lang="zh-CN" altLang="en-US" dirty="0">
                <a:latin typeface="Calibri" panose="020F0502020204030204" charset="0"/>
              </a:rPr>
              <a:t>转变</a:t>
            </a:r>
            <a:endParaRPr lang="zh-CN" altLang="en-US" dirty="0">
              <a:latin typeface="Calibri" panose="020F0502020204030204" charset="0"/>
            </a:endParaRPr>
          </a:p>
          <a:p>
            <a:r>
              <a:rPr lang="zh-CN" altLang="en-US" dirty="0">
                <a:latin typeface="Calibri" panose="020F0502020204030204" charset="0"/>
              </a:rPr>
              <a:t>②做题到做人做事的</a:t>
            </a:r>
            <a:r>
              <a:rPr lang="zh-CN" altLang="en-US" dirty="0">
                <a:latin typeface="Calibri" panose="020F0502020204030204" charset="0"/>
              </a:rPr>
              <a:t>转变</a:t>
            </a:r>
            <a:endParaRPr lang="zh-CN" altLang="en-US" dirty="0">
              <a:latin typeface="Calibri" panose="020F0502020204030204" charset="0"/>
            </a:endParaRPr>
          </a:p>
          <a:p>
            <a:r>
              <a:rPr lang="zh-CN" altLang="en-US" dirty="0">
                <a:latin typeface="Calibri" panose="020F0502020204030204" charset="0"/>
              </a:rPr>
              <a:t>③学科逻辑到问题逻辑的</a:t>
            </a:r>
            <a:r>
              <a:rPr lang="zh-CN" altLang="en-US" dirty="0">
                <a:latin typeface="Calibri" panose="020F0502020204030204" charset="0"/>
              </a:rPr>
              <a:t>转变</a:t>
            </a:r>
            <a:endParaRPr lang="zh-CN" altLang="en-US" dirty="0">
              <a:latin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 calcmode="lin" valueType="num">
                                      <p:cBhvr additive="base">
                                        <p:cTn id="1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 calcmode="lin" valueType="num">
                                      <p:cBhvr additive="base">
                                        <p:cTn id="21"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07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075">
                                            <p:txEl>
                                              <p:pRg st="4" end="4"/>
                                            </p:txEl>
                                          </p:spTgt>
                                        </p:tgtEl>
                                        <p:attrNameLst>
                                          <p:attrName>style.visibility</p:attrName>
                                        </p:attrNameLst>
                                      </p:cBhvr>
                                      <p:to>
                                        <p:strVal val="visible"/>
                                      </p:to>
                                    </p:set>
                                    <p:anim calcmode="lin" valueType="num">
                                      <p:cBhvr additive="base">
                                        <p:cTn id="29"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07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075">
                                            <p:txEl>
                                              <p:pRg st="5" end="5"/>
                                            </p:txEl>
                                          </p:spTgt>
                                        </p:tgtEl>
                                        <p:attrNameLst>
                                          <p:attrName>style.visibility</p:attrName>
                                        </p:attrNameLst>
                                      </p:cBhvr>
                                      <p:to>
                                        <p:strVal val="visible"/>
                                      </p:to>
                                    </p:set>
                                    <p:anim calcmode="lin" valueType="num">
                                      <p:cBhvr additive="base">
                                        <p:cTn id="33"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075">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 calcmode="lin" valueType="num">
                                      <p:cBhvr additive="base">
                                        <p:cTn id="37"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1"/>
          <p:cNvSpPr>
            <a:spLocks noGrp="1"/>
          </p:cNvSpPr>
          <p:nvPr>
            <p:ph type="title"/>
          </p:nvPr>
        </p:nvSpPr>
        <p:spPr/>
        <p:txBody>
          <a:bodyPr vert="horz" wrap="square" lIns="91440" tIns="45720" rIns="91440" bIns="45720" anchor="ctr" anchorCtr="0"/>
          <a:p>
            <a:pPr>
              <a:buNone/>
            </a:pPr>
            <a:endParaRPr lang="zh-CN" altLang="en-US" dirty="0"/>
          </a:p>
        </p:txBody>
      </p:sp>
      <p:sp>
        <p:nvSpPr>
          <p:cNvPr id="4099" name="内容占位符 2"/>
          <p:cNvSpPr>
            <a:spLocks noGrp="1"/>
          </p:cNvSpPr>
          <p:nvPr>
            <p:ph idx="1"/>
          </p:nvPr>
        </p:nvSpPr>
        <p:spPr/>
        <p:txBody>
          <a:bodyPr vert="horz" wrap="square" lIns="91440" tIns="45720" rIns="91440" bIns="45720" anchor="t" anchorCtr="0"/>
          <a:p>
            <a:r>
              <a:rPr lang="en-US" altLang="zh-CN" dirty="0"/>
              <a:t>2</a:t>
            </a:r>
            <a:r>
              <a:rPr lang="zh-CN" altLang="en-US" dirty="0"/>
              <a:t>、新高考考多少？（</a:t>
            </a:r>
            <a:r>
              <a:rPr lang="zh-CN" altLang="en-US" dirty="0"/>
              <a:t>范围）</a:t>
            </a:r>
            <a:endParaRPr lang="zh-CN" altLang="en-US" dirty="0"/>
          </a:p>
          <a:p>
            <a:r>
              <a:rPr lang="zh-CN" altLang="en-US" dirty="0"/>
              <a:t>新教材（</a:t>
            </a:r>
            <a:r>
              <a:rPr lang="en-US" altLang="zh-CN" dirty="0"/>
              <a:t>4</a:t>
            </a:r>
            <a:r>
              <a:rPr lang="zh-CN" altLang="en-US" dirty="0"/>
              <a:t>本必修＋</a:t>
            </a:r>
            <a:r>
              <a:rPr lang="en-US" altLang="zh-CN" dirty="0"/>
              <a:t>3</a:t>
            </a:r>
            <a:r>
              <a:rPr lang="zh-CN" altLang="en-US" dirty="0"/>
              <a:t>本选择性</a:t>
            </a:r>
            <a:r>
              <a:rPr lang="zh-CN" altLang="en-US" dirty="0"/>
              <a:t>必修）</a:t>
            </a:r>
            <a:endParaRPr lang="zh-CN" altLang="en-US" dirty="0"/>
          </a:p>
          <a:p>
            <a:r>
              <a:rPr lang="zh-CN" altLang="en-US" dirty="0"/>
              <a:t>注意：选择性必修</a:t>
            </a:r>
            <a:r>
              <a:rPr lang="en-US" altLang="zh-CN" dirty="0"/>
              <a:t>3</a:t>
            </a:r>
            <a:r>
              <a:rPr lang="zh-CN" altLang="en-US" dirty="0"/>
              <a:t>的落脚点是必修而不是选</a:t>
            </a:r>
            <a:r>
              <a:rPr lang="zh-CN" altLang="en-US" dirty="0"/>
              <a:t>修</a:t>
            </a:r>
            <a:endParaRPr lang="zh-CN" altLang="en-US" dirty="0"/>
          </a:p>
          <a:p>
            <a:r>
              <a:rPr lang="en-US" altLang="zh-CN" dirty="0"/>
              <a:t>3</a:t>
            </a:r>
            <a:r>
              <a:rPr lang="zh-CN" altLang="en-US" dirty="0"/>
              <a:t>本选择性必修更能体现选修生的</a:t>
            </a:r>
            <a:r>
              <a:rPr lang="zh-CN" altLang="en-US" dirty="0"/>
              <a:t>内容</a:t>
            </a:r>
            <a:endParaRPr lang="zh-CN" altLang="en-US" dirty="0"/>
          </a:p>
          <a:p>
            <a:r>
              <a:rPr lang="zh-CN" altLang="en-US" dirty="0"/>
              <a:t>读本纳入到考察</a:t>
            </a:r>
            <a:r>
              <a:rPr lang="zh-CN" altLang="en-US" dirty="0"/>
              <a:t>范围</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099"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t>3</a:t>
            </a:r>
            <a:r>
              <a:rPr lang="zh-CN" altLang="en-US"/>
              <a:t>、新高考考到什么</a:t>
            </a:r>
            <a:r>
              <a:rPr lang="zh-CN" altLang="en-US"/>
              <a:t>程度？</a:t>
            </a:r>
            <a:endParaRPr lang="zh-CN" altLang="en-US"/>
          </a:p>
          <a:p>
            <a:r>
              <a:rPr lang="zh-CN" altLang="en-US"/>
              <a:t>学业质量水平</a:t>
            </a:r>
            <a:r>
              <a:rPr lang="en-US" altLang="zh-CN"/>
              <a:t>3</a:t>
            </a:r>
            <a:endParaRPr lang="en-US" altLang="zh-CN"/>
          </a:p>
          <a:p>
            <a:r>
              <a:rPr lang="zh-CN" altLang="en-US">
                <a:solidFill>
                  <a:srgbClr val="FF0000"/>
                </a:solidFill>
              </a:rPr>
              <a:t>关注课标的描述</a:t>
            </a:r>
            <a:endParaRPr lang="zh-CN" alt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t>4</a:t>
            </a:r>
            <a:r>
              <a:rPr lang="zh-CN" altLang="en-US"/>
              <a:t>、新高考怎么</a:t>
            </a:r>
            <a:r>
              <a:rPr lang="zh-CN" altLang="en-US"/>
              <a:t>考？</a:t>
            </a:r>
            <a:endParaRPr lang="zh-CN" altLang="en-US"/>
          </a:p>
          <a:p>
            <a:r>
              <a:rPr lang="zh-CN" altLang="en-US"/>
              <a:t>关键行为</a:t>
            </a:r>
            <a:r>
              <a:rPr lang="zh-CN" altLang="en-US"/>
              <a:t>表现</a:t>
            </a:r>
            <a:endParaRPr lang="zh-CN" altLang="en-US"/>
          </a:p>
          <a:p>
            <a:r>
              <a:rPr lang="zh-CN" altLang="en-US"/>
              <a:t>学科任务</a:t>
            </a:r>
            <a:endParaRPr lang="zh-CN" altLang="en-US"/>
          </a:p>
          <a:p>
            <a:r>
              <a:rPr lang="zh-CN" altLang="en-US"/>
              <a:t>评价</a:t>
            </a:r>
            <a:r>
              <a:rPr lang="zh-CN" altLang="en-US"/>
              <a:t>情境</a:t>
            </a:r>
            <a:endParaRPr lang="zh-CN" altLang="en-US"/>
          </a:p>
          <a:p>
            <a:r>
              <a:rPr lang="zh-CN" altLang="en-US"/>
              <a:t>学科</a:t>
            </a:r>
            <a:r>
              <a:rPr lang="zh-CN" altLang="en-US"/>
              <a:t>内容</a:t>
            </a:r>
            <a:endParaRPr lang="zh-CN" altLang="en-US"/>
          </a:p>
          <a:p>
            <a:r>
              <a:rPr lang="zh-CN" altLang="en-US"/>
              <a:t>（关注是什么，为什么，怎么做，应该怎么</a:t>
            </a:r>
            <a:r>
              <a:rPr lang="zh-CN" altLang="en-US"/>
              <a:t>做）</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u="sng">
                <a:solidFill>
                  <a:srgbClr val="FF0000"/>
                </a:solidFill>
              </a:rPr>
              <a:t>2</a:t>
            </a:r>
            <a:r>
              <a:rPr lang="zh-CN" altLang="en-US" u="sng">
                <a:solidFill>
                  <a:srgbClr val="FF0000"/>
                </a:solidFill>
              </a:rPr>
              <a:t>、知己</a:t>
            </a:r>
            <a:endParaRPr lang="zh-CN" altLang="en-US" u="sng">
              <a:solidFill>
                <a:srgbClr val="FF0000"/>
              </a:solidFill>
            </a:endParaRPr>
          </a:p>
          <a:p>
            <a:r>
              <a:rPr lang="zh-CN" altLang="en-US" b="1">
                <a:solidFill>
                  <a:srgbClr val="0000FF"/>
                </a:solidFill>
                <a:latin typeface="Calibri" panose="020F0502020204030204" charset="0"/>
              </a:rPr>
              <a:t>①学情</a:t>
            </a:r>
            <a:endParaRPr lang="zh-CN" altLang="en-US" b="1">
              <a:solidFill>
                <a:srgbClr val="0000FF"/>
              </a:solidFill>
              <a:latin typeface="Calibri" panose="020F0502020204030204" charset="0"/>
            </a:endParaRPr>
          </a:p>
          <a:p>
            <a:r>
              <a:rPr lang="zh-CN" altLang="en-US" u="sng">
                <a:solidFill>
                  <a:srgbClr val="FF0000"/>
                </a:solidFill>
              </a:rPr>
              <a:t>学生目前的</a:t>
            </a:r>
            <a:r>
              <a:rPr lang="zh-CN" altLang="en-US" u="sng">
                <a:solidFill>
                  <a:srgbClr val="FF0000"/>
                </a:solidFill>
              </a:rPr>
              <a:t>水平</a:t>
            </a:r>
            <a:endParaRPr lang="zh-CN" altLang="en-US" u="sng">
              <a:solidFill>
                <a:srgbClr val="FF0000"/>
              </a:solidFill>
            </a:endParaRPr>
          </a:p>
          <a:p>
            <a:r>
              <a:rPr lang="zh-CN" altLang="en-US" u="sng">
                <a:solidFill>
                  <a:srgbClr val="FF0000"/>
                </a:solidFill>
              </a:rPr>
              <a:t>学生的预期</a:t>
            </a:r>
            <a:r>
              <a:rPr lang="zh-CN" altLang="en-US" u="sng">
                <a:solidFill>
                  <a:srgbClr val="FF0000"/>
                </a:solidFill>
              </a:rPr>
              <a:t>水平</a:t>
            </a:r>
            <a:endParaRPr lang="zh-CN" altLang="en-US" u="sng">
              <a:solidFill>
                <a:srgbClr val="FF0000"/>
              </a:solidFill>
            </a:endParaRPr>
          </a:p>
          <a:p>
            <a:r>
              <a:rPr lang="zh-CN" altLang="en-US" u="sng">
                <a:solidFill>
                  <a:srgbClr val="FF0000"/>
                </a:solidFill>
              </a:rPr>
              <a:t>学生的学习习惯和</a:t>
            </a:r>
            <a:r>
              <a:rPr lang="zh-CN" altLang="en-US" u="sng">
                <a:solidFill>
                  <a:srgbClr val="FF0000"/>
                </a:solidFill>
              </a:rPr>
              <a:t>改进</a:t>
            </a:r>
            <a:endParaRPr lang="zh-CN" altLang="en-US" u="sng">
              <a:solidFill>
                <a:srgbClr val="FF0000"/>
              </a:solidFill>
            </a:endParaRPr>
          </a:p>
          <a:p>
            <a:r>
              <a:rPr lang="zh-CN" altLang="en-US" u="sng">
                <a:solidFill>
                  <a:srgbClr val="FF0000"/>
                </a:solidFill>
              </a:rPr>
              <a:t>学生的学习方法和</a:t>
            </a:r>
            <a:r>
              <a:rPr lang="zh-CN" altLang="en-US" u="sng">
                <a:solidFill>
                  <a:srgbClr val="FF0000"/>
                </a:solidFill>
              </a:rPr>
              <a:t>效率</a:t>
            </a:r>
            <a:endParaRPr lang="zh-CN" altLang="en-US" u="sng">
              <a:solidFill>
                <a:srgbClr val="FF0000"/>
              </a:solidFill>
            </a:endParaRPr>
          </a:p>
          <a:p>
            <a:endParaRPr lang="zh-CN" altLang="en-US" u="sng">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solidFill>
                  <a:srgbClr val="0000FF"/>
                </a:solidFill>
                <a:latin typeface="Calibri" panose="020F0502020204030204" charset="0"/>
              </a:rPr>
              <a:t>②教情</a:t>
            </a:r>
            <a:endParaRPr lang="zh-CN" altLang="en-US">
              <a:solidFill>
                <a:srgbClr val="0000FF"/>
              </a:solidFill>
              <a:latin typeface="Calibri" panose="020F0502020204030204" charset="0"/>
            </a:endParaRPr>
          </a:p>
          <a:p>
            <a:r>
              <a:rPr lang="zh-CN" altLang="en-US" u="sng">
                <a:solidFill>
                  <a:srgbClr val="C00000"/>
                </a:solidFill>
                <a:latin typeface="Calibri" panose="020F0502020204030204" charset="0"/>
              </a:rPr>
              <a:t>我的教学理念与教学策略</a:t>
            </a:r>
            <a:endParaRPr lang="zh-CN" altLang="en-US" u="sng">
              <a:solidFill>
                <a:srgbClr val="C00000"/>
              </a:solidFill>
              <a:latin typeface="Calibri" panose="020F0502020204030204" charset="0"/>
            </a:endParaRPr>
          </a:p>
          <a:p>
            <a:r>
              <a:rPr lang="zh-CN" altLang="en-US" u="sng">
                <a:solidFill>
                  <a:srgbClr val="C00000"/>
                </a:solidFill>
                <a:latin typeface="Calibri" panose="020F0502020204030204" charset="0"/>
              </a:rPr>
              <a:t>我的知识储备和更新</a:t>
            </a:r>
            <a:endParaRPr lang="zh-CN" altLang="en-US" u="sng">
              <a:solidFill>
                <a:srgbClr val="C00000"/>
              </a:solidFill>
              <a:latin typeface="Calibri" panose="020F0502020204030204" charset="0"/>
            </a:endParaRPr>
          </a:p>
          <a:p>
            <a:r>
              <a:rPr lang="zh-CN" altLang="en-US" u="sng">
                <a:solidFill>
                  <a:srgbClr val="C00000"/>
                </a:solidFill>
                <a:latin typeface="Calibri" panose="020F0502020204030204" charset="0"/>
              </a:rPr>
              <a:t>我的高考研究</a:t>
            </a:r>
            <a:endParaRPr lang="zh-CN" altLang="en-US" u="sng">
              <a:solidFill>
                <a:srgbClr val="C00000"/>
              </a:solidFill>
              <a:latin typeface="Calibri" panose="020F0502020204030204" charset="0"/>
            </a:endParaRPr>
          </a:p>
          <a:p>
            <a:r>
              <a:rPr lang="zh-CN" altLang="en-US" u="sng">
                <a:solidFill>
                  <a:srgbClr val="C00000"/>
                </a:solidFill>
                <a:latin typeface="Calibri" panose="020F0502020204030204" charset="0"/>
              </a:rPr>
              <a:t>我的教学常规</a:t>
            </a:r>
            <a:endParaRPr lang="zh-CN" altLang="en-US" u="sng">
              <a:solidFill>
                <a:srgbClr val="C00000"/>
              </a:solidFill>
              <a:latin typeface="Calibri" panose="020F0502020204030204" charset="0"/>
            </a:endParaRPr>
          </a:p>
          <a:p>
            <a:r>
              <a:rPr lang="zh-CN" altLang="en-US" u="sng">
                <a:solidFill>
                  <a:srgbClr val="C00000"/>
                </a:solidFill>
                <a:latin typeface="Calibri" panose="020F0502020204030204" charset="0"/>
              </a:rPr>
              <a:t>我的考试评价</a:t>
            </a:r>
            <a:endParaRPr lang="zh-CN" altLang="en-US" u="sng">
              <a:solidFill>
                <a:srgbClr val="C00000"/>
              </a:solidFill>
              <a:latin typeface="Calibri" panose="020F050202020403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二、行者知之</a:t>
            </a:r>
            <a:r>
              <a:rPr lang="zh-CN" altLang="en-US"/>
              <a:t>成</a:t>
            </a:r>
            <a:endParaRPr lang="zh-CN" altLang="en-US"/>
          </a:p>
          <a:p>
            <a:r>
              <a:rPr lang="zh-CN" altLang="en-US"/>
              <a:t>关于</a:t>
            </a:r>
            <a:r>
              <a:rPr lang="zh-CN" altLang="en-US"/>
              <a:t>行：</a:t>
            </a:r>
            <a:endParaRPr lang="zh-CN" altLang="en-US"/>
          </a:p>
          <a:p>
            <a:r>
              <a:rPr lang="en-US" altLang="zh-CN" u="sng">
                <a:solidFill>
                  <a:srgbClr val="C00000"/>
                </a:solidFill>
              </a:rPr>
              <a:t>1</a:t>
            </a:r>
            <a:r>
              <a:rPr lang="zh-CN" altLang="en-US" u="sng">
                <a:solidFill>
                  <a:srgbClr val="C00000"/>
                </a:solidFill>
              </a:rPr>
              <a:t>、研究先行</a:t>
            </a:r>
            <a:endParaRPr lang="zh-CN" altLang="en-US" u="sng">
              <a:solidFill>
                <a:srgbClr val="C00000"/>
              </a:solidFill>
            </a:endParaRPr>
          </a:p>
          <a:p>
            <a:r>
              <a:rPr lang="zh-CN" altLang="en-US"/>
              <a:t>（典型试卷，集体协作，网络交流等，切不可</a:t>
            </a:r>
            <a:r>
              <a:rPr lang="zh-CN" altLang="en-US"/>
              <a:t>单打独斗）</a:t>
            </a:r>
            <a:endParaRPr lang="zh-CN" altLang="en-US"/>
          </a:p>
        </p:txBody>
      </p:sp>
    </p:spTree>
  </p:cSld>
  <p:clrMapOvr>
    <a:masterClrMapping/>
  </p:clrMapOvr>
</p:sld>
</file>

<file path=ppt/tags/tag1.xml><?xml version="1.0" encoding="utf-8"?>
<p:tagLst xmlns:p="http://schemas.openxmlformats.org/presentationml/2006/main">
  <p:tag name="COMMONDATA" val="eyJoZGlkIjoiZTM0NzQyYTg4NzQ3MThhMDNjMWUxNzA1NzcxNzJkM2MifQ=="/>
  <p:tag name="KSO_WPP_MARK_KEY" val="320fa5ac-6ad0-427d-b778-1d7f386f2a3c"/>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2503</Words>
  <Application>WPS 演示</Application>
  <PresentationFormat>全屏显示(4:3)</PresentationFormat>
  <Paragraphs>166</Paragraphs>
  <Slides>23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23</vt:i4>
      </vt:variant>
    </vt:vector>
  </HeadingPairs>
  <TitlesOfParts>
    <vt:vector size="36" baseType="lpstr">
      <vt:lpstr>Arial</vt:lpstr>
      <vt:lpstr>宋体</vt:lpstr>
      <vt:lpstr>Wingdings</vt:lpstr>
      <vt:lpstr>黑体</vt:lpstr>
      <vt:lpstr>Calibri</vt:lpstr>
      <vt:lpstr>微软雅黑</vt:lpstr>
      <vt:lpstr>Arial Unicode MS</vt:lpstr>
      <vt:lpstr>华文中宋</vt:lpstr>
      <vt:lpstr>Times New Roman</vt:lpstr>
      <vt:lpstr>楷体</vt:lpstr>
      <vt:lpstr>等线</vt:lpstr>
      <vt:lpstr>华文琥珀</vt:lpstr>
      <vt:lpstr>默认设计模板</vt:lpstr>
      <vt:lpstr>PowerPoint 演示文稿</vt:lpstr>
      <vt:lpstr>PowerPoint 演示文稿</vt:lpstr>
      <vt:lpstr>主题：“知行合一”的高三策略思考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家用电脑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zhouguoyi</dc:creator>
  <cp:lastModifiedBy>张雯（张晨希）</cp:lastModifiedBy>
  <cp:revision>153</cp:revision>
  <dcterms:created xsi:type="dcterms:W3CDTF">2015-07-24T08:34:00Z</dcterms:created>
  <dcterms:modified xsi:type="dcterms:W3CDTF">2022-11-02T02:07:22Z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C881B9992E8B402F8CF448A1A454B78F</vt:lpwstr>
  </property>
</Properties>
</file>