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65" r:id="rId2"/>
    <p:sldId id="651" r:id="rId3"/>
    <p:sldId id="594" r:id="rId4"/>
    <p:sldId id="652" r:id="rId5"/>
    <p:sldId id="432" r:id="rId6"/>
    <p:sldId id="666" r:id="rId7"/>
    <p:sldId id="268" r:id="rId8"/>
    <p:sldId id="434" r:id="rId9"/>
    <p:sldId id="668" r:id="rId10"/>
    <p:sldId id="659" r:id="rId11"/>
    <p:sldId id="442" r:id="rId12"/>
    <p:sldId id="273" r:id="rId13"/>
    <p:sldId id="264" r:id="rId14"/>
    <p:sldId id="265" r:id="rId15"/>
    <p:sldId id="671" r:id="rId16"/>
    <p:sldId id="274" r:id="rId17"/>
    <p:sldId id="275" r:id="rId18"/>
    <p:sldId id="306" r:id="rId19"/>
    <p:sldId id="658" r:id="rId20"/>
    <p:sldId id="667" r:id="rId21"/>
    <p:sldId id="36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55326-0E14-44EC-9F2F-E779E1C9769D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5AE5B-9C1C-4705-B1A7-15A795E04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5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63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我们把此时受热均匀时的等压面画出来，假设近地面为</a:t>
            </a:r>
            <a:r>
              <a:rPr lang="en-US" altLang="zh-CN" dirty="0"/>
              <a:t>1010</a:t>
            </a:r>
            <a:r>
              <a:rPr lang="zh-CN" altLang="en-US" dirty="0"/>
              <a:t>，高空为</a:t>
            </a:r>
            <a:r>
              <a:rPr lang="en-US" altLang="zh-CN" dirty="0"/>
              <a:t>1000</a:t>
            </a:r>
            <a:r>
              <a:rPr lang="zh-CN" altLang="en-US" dirty="0"/>
              <a:t>；接下来，</a:t>
            </a:r>
            <a:r>
              <a:rPr lang="en-US" altLang="zh-CN" dirty="0"/>
              <a:t>A</a:t>
            </a:r>
            <a:r>
              <a:rPr lang="zh-CN" altLang="en-US" dirty="0"/>
              <a:t>地受热，</a:t>
            </a:r>
            <a:r>
              <a:rPr lang="en-US" altLang="zh-CN" dirty="0"/>
              <a:t>BC</a:t>
            </a:r>
            <a:r>
              <a:rPr lang="zh-CN" altLang="en-US" dirty="0"/>
              <a:t>两地冷却，将会直接导致</a:t>
            </a:r>
            <a:r>
              <a:rPr lang="en-US" altLang="zh-CN" dirty="0"/>
              <a:t>A</a:t>
            </a:r>
            <a:r>
              <a:rPr lang="zh-CN" altLang="en-US" dirty="0"/>
              <a:t>地上升，</a:t>
            </a:r>
            <a:r>
              <a:rPr lang="en-US" altLang="zh-CN" dirty="0"/>
              <a:t>BC</a:t>
            </a:r>
            <a:r>
              <a:rPr lang="zh-CN" altLang="en-US" dirty="0"/>
              <a:t>下沉，此时，同学们请看同一高度上，大气密度变了，气压变了，等压面还会平行吗？等压面发生了什么变化呢？（画图）现在高空的气压我们假设为，</a:t>
            </a:r>
            <a:r>
              <a:rPr lang="en-US" altLang="zh-CN" dirty="0"/>
              <a:t>998</a:t>
            </a:r>
            <a:r>
              <a:rPr lang="zh-CN" altLang="en-US" dirty="0"/>
              <a:t>，</a:t>
            </a:r>
            <a:r>
              <a:rPr lang="en-US" altLang="zh-CN" dirty="0"/>
              <a:t>1002</a:t>
            </a:r>
            <a:r>
              <a:rPr lang="zh-CN" altLang="en-US" dirty="0"/>
              <a:t>，</a:t>
            </a:r>
            <a:r>
              <a:rPr lang="en-US" altLang="zh-CN" dirty="0"/>
              <a:t>998 </a:t>
            </a:r>
            <a:r>
              <a:rPr lang="zh-CN" altLang="en-US" dirty="0"/>
              <a:t>，近地面为</a:t>
            </a:r>
            <a:r>
              <a:rPr lang="en-US" altLang="zh-CN" dirty="0"/>
              <a:t>1012.1008.1012</a:t>
            </a:r>
            <a:r>
              <a:rPr lang="zh-CN" altLang="en-US" dirty="0"/>
              <a:t>现在再来画出</a:t>
            </a:r>
            <a:r>
              <a:rPr lang="en-US" altLang="zh-CN" dirty="0"/>
              <a:t>1000</a:t>
            </a:r>
            <a:r>
              <a:rPr lang="zh-CN" altLang="en-US" dirty="0"/>
              <a:t>和</a:t>
            </a:r>
            <a:r>
              <a:rPr lang="en-US" altLang="zh-CN" dirty="0"/>
              <a:t>1010</a:t>
            </a:r>
            <a:r>
              <a:rPr lang="zh-CN" altLang="en-US" dirty="0"/>
              <a:t>的等压面，该如何画呢？ 同样的道理，近地面的等压面画出来。同学们会画了吗？你们总结出等压面的弯曲规律了吗？高凸低凹。然后同一水平面上存在气压差，会导致大气做水平运动，由高压流向低压，这就形成了完整的热力环流。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63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我们把此时受热均匀时的等压面画出来，假设近地面为</a:t>
            </a:r>
            <a:r>
              <a:rPr lang="en-US" altLang="zh-CN" dirty="0"/>
              <a:t>1010</a:t>
            </a:r>
            <a:r>
              <a:rPr lang="zh-CN" altLang="en-US" dirty="0"/>
              <a:t>，高空为</a:t>
            </a:r>
            <a:r>
              <a:rPr lang="en-US" altLang="zh-CN" dirty="0"/>
              <a:t>1000</a:t>
            </a:r>
            <a:r>
              <a:rPr lang="zh-CN" altLang="en-US" dirty="0"/>
              <a:t>；接下来，</a:t>
            </a:r>
            <a:r>
              <a:rPr lang="en-US" altLang="zh-CN" dirty="0"/>
              <a:t>A</a:t>
            </a:r>
            <a:r>
              <a:rPr lang="zh-CN" altLang="en-US" dirty="0"/>
              <a:t>地受热，</a:t>
            </a:r>
            <a:r>
              <a:rPr lang="en-US" altLang="zh-CN" dirty="0"/>
              <a:t>BC</a:t>
            </a:r>
            <a:r>
              <a:rPr lang="zh-CN" altLang="en-US" dirty="0"/>
              <a:t>两地冷却，将会直接导致</a:t>
            </a:r>
            <a:r>
              <a:rPr lang="en-US" altLang="zh-CN" dirty="0"/>
              <a:t>A</a:t>
            </a:r>
            <a:r>
              <a:rPr lang="zh-CN" altLang="en-US" dirty="0"/>
              <a:t>地上升，</a:t>
            </a:r>
            <a:r>
              <a:rPr lang="en-US" altLang="zh-CN" dirty="0"/>
              <a:t>BC</a:t>
            </a:r>
            <a:r>
              <a:rPr lang="zh-CN" altLang="en-US" dirty="0"/>
              <a:t>下沉，此时，同学们请看同一高度上，大气密度变了，气压变了，等压面还会平行吗？等压面发生了什么变化呢？（画图）现在高空的气压我们假设为，</a:t>
            </a:r>
            <a:r>
              <a:rPr lang="en-US" altLang="zh-CN" dirty="0"/>
              <a:t>998</a:t>
            </a:r>
            <a:r>
              <a:rPr lang="zh-CN" altLang="en-US" dirty="0"/>
              <a:t>，</a:t>
            </a:r>
            <a:r>
              <a:rPr lang="en-US" altLang="zh-CN" dirty="0"/>
              <a:t>1002</a:t>
            </a:r>
            <a:r>
              <a:rPr lang="zh-CN" altLang="en-US" dirty="0"/>
              <a:t>，</a:t>
            </a:r>
            <a:r>
              <a:rPr lang="en-US" altLang="zh-CN" dirty="0"/>
              <a:t>998 </a:t>
            </a:r>
            <a:r>
              <a:rPr lang="zh-CN" altLang="en-US" dirty="0"/>
              <a:t>，近地面为</a:t>
            </a:r>
            <a:r>
              <a:rPr lang="en-US" altLang="zh-CN" dirty="0"/>
              <a:t>1012.1008.1012</a:t>
            </a:r>
            <a:r>
              <a:rPr lang="zh-CN" altLang="en-US" dirty="0"/>
              <a:t>现在再来画出</a:t>
            </a:r>
            <a:r>
              <a:rPr lang="en-US" altLang="zh-CN" dirty="0"/>
              <a:t>1000</a:t>
            </a:r>
            <a:r>
              <a:rPr lang="zh-CN" altLang="en-US" dirty="0"/>
              <a:t>和</a:t>
            </a:r>
            <a:r>
              <a:rPr lang="en-US" altLang="zh-CN" dirty="0"/>
              <a:t>1010</a:t>
            </a:r>
            <a:r>
              <a:rPr lang="zh-CN" altLang="en-US" dirty="0"/>
              <a:t>的等压面，该如何画呢？ 同样的道理，近地面的等压面画出来。同学们会画了吗？你们总结出等压面的弯曲规律了吗？高凸低凹。然后同一水平面上存在气压差，会导致大气做水平运动，由高压流向低压，这就形成了完整的热力环流。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9527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7409">
            <a:extLst>
              <a:ext uri="{FF2B5EF4-FFF2-40B4-BE49-F238E27FC236}">
                <a16:creationId xmlns:a16="http://schemas.microsoft.com/office/drawing/2014/main" id="{74CB9AF1-620B-4D98-B814-E43E6384125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文本占位符 17410">
            <a:extLst>
              <a:ext uri="{FF2B5EF4-FFF2-40B4-BE49-F238E27FC236}">
                <a16:creationId xmlns:a16="http://schemas.microsoft.com/office/drawing/2014/main" id="{02C4EEC0-35E8-4F87-B65C-350A615685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 sz="2400">
              <a:latin typeface="Calibri" panose="020F0502020204030204" pitchFamily="34" charset="0"/>
              <a:ea typeface="仿宋_GB2312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再来看乡下的风城里的雨，无论白天还是黑夜，市区的温度总会高于郊区，成为一个热岛，近地面的风总是从郊区乡下吹过来，在市区上升，一旦上升就会遇冷凝结成云致雨，正所谓乡下的风，城里的雨。假如在图中建设有大气污染的工厂应建在</a:t>
            </a:r>
            <a:r>
              <a:rPr lang="en-US" altLang="zh-CN" dirty="0"/>
              <a:t>C</a:t>
            </a:r>
            <a:r>
              <a:rPr lang="zh-CN" altLang="en-US" dirty="0"/>
              <a:t>，而要改善城市空气质量，最好在</a:t>
            </a:r>
            <a:r>
              <a:rPr lang="en-US" altLang="zh-CN" dirty="0"/>
              <a:t>B</a:t>
            </a:r>
            <a:r>
              <a:rPr lang="zh-CN" altLang="en-US" dirty="0"/>
              <a:t>地进行植树造林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7278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重庆巴山一带为什么多夜雨呢？这与山谷地区的风向变化有关，当白天太阳照射到山谷，开始增温的时候，在这同一高度上，山坡增温快，而谷底上空增温慢，在近地面就会形成由谷吹向山的风，我们称之为谷风。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56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而到了夜晚，开始降温的时候，谷地里的热量不易散失，成为热源，气流上升，遇冷凝结形成降水，近地面改为吹山风，冷冷的山风，凄厉的夜雨，早就了那首凄美的诗词“君盼归期未有期，巴山夜雨涨秋池，何当共剪西窗烛，却话巴山夜雨时”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645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9D551-95F1-4F3B-8C4D-CA919D974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DB06E3-6631-4E71-9ADE-553B78408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1F56BE-0212-41C6-9D51-461D0F55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6B7EDB-8313-4F05-840E-A3344B7F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76F713-BF74-40E5-9649-4A8D3510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07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49798-F100-42C9-A57E-9185DCDC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06441-4187-4732-9DCA-45125EF87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83C4ED-58A0-44F5-8D18-B15F1ECC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BBB6E4-6622-4DD7-A5D4-C448215F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44CF12-B14F-4980-856F-9A19EE1A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6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ED2145-EACF-4472-9C1D-620FF3842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4341AA-D292-4235-9093-8BF0E95C0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426D42-2A2C-4384-8EAF-7690FA60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499902-0646-4988-A3CC-1CD516B3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9F83F-477F-40F6-B1D0-4C789A90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1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732CA96-70E8-4782-9D0E-5FC2DBE2BF7D}"/>
              </a:ext>
            </a:extLst>
          </p:cNvPr>
          <p:cNvSpPr/>
          <p:nvPr userDrawn="1"/>
        </p:nvSpPr>
        <p:spPr>
          <a:xfrm>
            <a:off x="0" y="-1"/>
            <a:ext cx="12192000" cy="847166"/>
          </a:xfrm>
          <a:prstGeom prst="rect">
            <a:avLst/>
          </a:prstGeom>
          <a:solidFill>
            <a:schemeClr val="accent5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E1132FD-1C90-4278-A73A-3989D6A47BCC}"/>
              </a:ext>
            </a:extLst>
          </p:cNvPr>
          <p:cNvCxnSpPr/>
          <p:nvPr userDrawn="1"/>
        </p:nvCxnSpPr>
        <p:spPr>
          <a:xfrm>
            <a:off x="0" y="847165"/>
            <a:ext cx="12192000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包含 天空, 风车, 户外, 户外艺术系列&#10;&#10;描述已自动生成">
            <a:extLst>
              <a:ext uri="{FF2B5EF4-FFF2-40B4-BE49-F238E27FC236}">
                <a16:creationId xmlns:a16="http://schemas.microsoft.com/office/drawing/2014/main" id="{A6FE3356-7548-4FA3-BD39-481879AE5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2781"/>
          <a:stretch>
            <a:fillRect/>
          </a:stretch>
        </p:blipFill>
        <p:spPr>
          <a:xfrm>
            <a:off x="0" y="873760"/>
            <a:ext cx="12192000" cy="598424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866775"/>
            <a:ext cx="12192000" cy="5991225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8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C602C-792C-468C-B3C7-84881AFA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24343-7678-4C66-BE8E-E181DA7A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D835D-6498-404C-99F2-DC42BCD2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D89D6-D1B4-4A36-A84C-1CE5059A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9DDF52-8197-4F4E-9C13-DE960441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E3176-0428-473E-B183-FEA2A055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E1E221-7FFE-470A-89D9-B23534EB0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6C4F87-C7E2-4045-81A0-2EFEF900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81DE74-C80B-4678-82E9-72F6ED03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DA0AA3-D786-4070-BA5E-6AD7F0AE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6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B2557-B626-4A16-B079-A414E1A5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038945-88B5-47EE-ABC5-C798FCA1B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443229-7D5D-4E61-B729-7A21DA543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38571C-C1BA-490C-AC45-3171CE7F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9F221A-A61D-4E2A-AEB7-544EF95A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4E7CDF-7393-4F89-B81C-8F6BDBFF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1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67227-4778-4B2B-B554-DEE6E8A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B5C74C-B162-4F02-AF78-9A24A724C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C2C79D-3986-414D-95A1-729AD9EBB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3BAC37-D59A-41D6-AEAA-CB7290201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B691BC-8D52-4713-B247-3FFCF5C28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3049A0-31BF-4B86-B98D-847B31D8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775788-EB0C-4739-B780-C85C79CD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335F78-5817-435F-A403-EB77A05D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20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087CD-1613-49FA-8525-42E1E737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3DCA8C-9CBB-4CA6-A43E-ADE099FA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6A6181-BAFF-4503-BA75-7BA826A7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807E92-E942-4351-B382-7DF1ECB1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7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556DB9-9B71-457D-A470-110EDE8F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034269-9020-4F32-9E9D-C5E89ACF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7AC4D9-E5CA-4C6E-8B0D-FF9CC574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B7757A-B670-4B59-B09A-6012FA1D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E5011-3723-4566-A88D-2B235A99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45FADE-3BCF-4053-93AD-8FF53768E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3B2608-5DDD-4257-87A1-A2208695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309A1-B29E-4848-8A9C-5B40A301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F79DD9-8BDB-43F2-85FE-D3C5E4C6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78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03198-D852-4B01-B829-AD864292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D0C42F-A433-4B27-B493-3E8A012A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A709AC-A8F0-4AA8-BFB0-3C1EFE720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11D89-EA6C-4CE4-9991-35EF8B9A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D8D79D-D244-49A7-94C3-CC29C968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79AD83-E5CD-4BC0-B81B-CEA8A6C5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629BA9-0119-4983-8754-4C4460CB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B2B8C0-11C0-4B1E-8FA6-9C2F5C8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C97B82-6064-4EF3-B4B3-B1D522ED5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060F-F67A-4348-987A-BA47D16EC87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74A88E-7FB0-4C25-BEE7-0B837695B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17DF1-1BD6-4071-ADAF-1F4D96642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73DB-08E2-4CBB-B530-8B996C1DA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89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ppt/slides/ppt/slides/ppt/slides/&#32819;&#26426;211.t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F:\&#22320;&#29702;&#28248;&#25945;&#29256;\&#22320;&#29702;&#28248;&#25945;&#29256;\X1-207.T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441FDCC-8C00-400E-91DD-DADBF4D404E7}"/>
              </a:ext>
            </a:extLst>
          </p:cNvPr>
          <p:cNvGrpSpPr/>
          <p:nvPr/>
        </p:nvGrpSpPr>
        <p:grpSpPr>
          <a:xfrm>
            <a:off x="119336" y="332656"/>
            <a:ext cx="6840760" cy="1284643"/>
            <a:chOff x="-144016" y="811376"/>
            <a:chExt cx="6840760" cy="128464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rgbClr val="0070C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schemeClr val="bg1">
                <a:alpha val="40000"/>
              </a:schemeClr>
            </a:outerShdw>
            <a:reflection endPos="0" dist="50800" dir="5400000" sy="-100000" algn="bl" rotWithShape="0"/>
          </a:effectLst>
        </p:grpSpPr>
        <p:sp>
          <p:nvSpPr>
            <p:cNvPr id="3" name="流程图: 决策 2">
              <a:extLst>
                <a:ext uri="{FF2B5EF4-FFF2-40B4-BE49-F238E27FC236}">
                  <a16:creationId xmlns:a16="http://schemas.microsoft.com/office/drawing/2014/main" id="{2CBEED7B-47AD-4172-9AEE-BDB9D496A498}"/>
                </a:ext>
              </a:extLst>
            </p:cNvPr>
            <p:cNvSpPr/>
            <p:nvPr/>
          </p:nvSpPr>
          <p:spPr>
            <a:xfrm flipV="1">
              <a:off x="-144016" y="811376"/>
              <a:ext cx="6840760" cy="1284643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ACE35D9-E0CB-4C49-9EE6-F15FD9591936}"/>
                </a:ext>
              </a:extLst>
            </p:cNvPr>
            <p:cNvSpPr txBox="1"/>
            <p:nvPr/>
          </p:nvSpPr>
          <p:spPr>
            <a:xfrm>
              <a:off x="2448272" y="1171416"/>
              <a:ext cx="1800200" cy="707886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Picture 2" descr="http://pic.90sjimg.com/design/00/51/83/32/568b356fd1393.jpg">
            <a:extLst>
              <a:ext uri="{FF2B5EF4-FFF2-40B4-BE49-F238E27FC236}">
                <a16:creationId xmlns:a16="http://schemas.microsoft.com/office/drawing/2014/main" id="{51D249B5-843F-4B56-A178-96927EBA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03" y="980728"/>
            <a:ext cx="12261583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537F519-B8F0-4491-9D99-A17F4BCB8695}"/>
              </a:ext>
            </a:extLst>
          </p:cNvPr>
          <p:cNvGrpSpPr/>
          <p:nvPr/>
        </p:nvGrpSpPr>
        <p:grpSpPr>
          <a:xfrm>
            <a:off x="2423592" y="4016723"/>
            <a:ext cx="1297399" cy="1284485"/>
            <a:chOff x="1486694" y="2665507"/>
            <a:chExt cx="1297399" cy="128448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6BAFBC0-01AA-4956-9EC2-FF9A7A51CAFE}"/>
                </a:ext>
              </a:extLst>
            </p:cNvPr>
            <p:cNvSpPr/>
            <p:nvPr/>
          </p:nvSpPr>
          <p:spPr bwMode="auto">
            <a:xfrm rot="5400000">
              <a:off x="1476182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800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BAFEC86-7EC6-4AA2-A1B0-34306A9220FE}"/>
                </a:ext>
              </a:extLst>
            </p:cNvPr>
            <p:cNvSpPr/>
            <p:nvPr/>
          </p:nvSpPr>
          <p:spPr>
            <a:xfrm>
              <a:off x="1486694" y="3047437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/>
                <a:t>01</a:t>
              </a:r>
              <a:endParaRPr lang="zh-CN" altLang="en-US" sz="4800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170610F-2359-412E-A39A-B1009F121AC5}"/>
              </a:ext>
            </a:extLst>
          </p:cNvPr>
          <p:cNvGrpSpPr/>
          <p:nvPr/>
        </p:nvGrpSpPr>
        <p:grpSpPr>
          <a:xfrm>
            <a:off x="5447928" y="4016723"/>
            <a:ext cx="1297399" cy="1284485"/>
            <a:chOff x="4222998" y="2665507"/>
            <a:chExt cx="1297399" cy="128448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E8BB459-39A2-41EF-90D6-645AB19FD1D8}"/>
                </a:ext>
              </a:extLst>
            </p:cNvPr>
            <p:cNvSpPr/>
            <p:nvPr/>
          </p:nvSpPr>
          <p:spPr bwMode="auto">
            <a:xfrm rot="5400000">
              <a:off x="4226425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8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E49D05F-CC0C-469E-BB26-055EF7D4CA17}"/>
                </a:ext>
              </a:extLst>
            </p:cNvPr>
            <p:cNvSpPr/>
            <p:nvPr/>
          </p:nvSpPr>
          <p:spPr>
            <a:xfrm>
              <a:off x="4222998" y="3078969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/>
                <a:t>02</a:t>
              </a:r>
              <a:endParaRPr lang="zh-CN" altLang="en-US" sz="4800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8BED1A-1B72-4A4F-BF71-F45CB8303078}"/>
              </a:ext>
            </a:extLst>
          </p:cNvPr>
          <p:cNvGrpSpPr/>
          <p:nvPr/>
        </p:nvGrpSpPr>
        <p:grpSpPr>
          <a:xfrm>
            <a:off x="8543017" y="4016723"/>
            <a:ext cx="1297399" cy="1284485"/>
            <a:chOff x="6940252" y="2689493"/>
            <a:chExt cx="1297399" cy="128448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A152AE5-D4B3-4F30-857B-7EF8D9133046}"/>
                </a:ext>
              </a:extLst>
            </p:cNvPr>
            <p:cNvSpPr/>
            <p:nvPr/>
          </p:nvSpPr>
          <p:spPr bwMode="auto">
            <a:xfrm rot="5400000">
              <a:off x="6967655" y="2752168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8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B17EFDE-74FC-46BE-A91B-9A1884238F7E}"/>
                </a:ext>
              </a:extLst>
            </p:cNvPr>
            <p:cNvSpPr/>
            <p:nvPr/>
          </p:nvSpPr>
          <p:spPr>
            <a:xfrm>
              <a:off x="6940252" y="3087353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/>
                <a:t>03</a:t>
              </a:r>
              <a:endParaRPr lang="zh-CN" altLang="en-US" sz="4800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307ED104-9978-41A0-B411-617F6A79027F}"/>
              </a:ext>
            </a:extLst>
          </p:cNvPr>
          <p:cNvSpPr/>
          <p:nvPr/>
        </p:nvSpPr>
        <p:spPr>
          <a:xfrm>
            <a:off x="745588" y="5499318"/>
            <a:ext cx="457988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大气的受热过程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9BC732-18E2-4365-99CE-84D98D7AE9FE}"/>
              </a:ext>
            </a:extLst>
          </p:cNvPr>
          <p:cNvSpPr/>
          <p:nvPr/>
        </p:nvSpPr>
        <p:spPr>
          <a:xfrm>
            <a:off x="5325472" y="5499318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4619B47-9744-4A9B-93A9-2F65E85DF824}"/>
              </a:ext>
            </a:extLst>
          </p:cNvPr>
          <p:cNvSpPr/>
          <p:nvPr/>
        </p:nvSpPr>
        <p:spPr>
          <a:xfrm>
            <a:off x="7896200" y="5499318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大气的水平运动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B9B0DE-2226-794E-9108-4F6F65A1D6F4}"/>
              </a:ext>
            </a:extLst>
          </p:cNvPr>
          <p:cNvSpPr txBox="1"/>
          <p:nvPr/>
        </p:nvSpPr>
        <p:spPr>
          <a:xfrm>
            <a:off x="2475755" y="2213381"/>
            <a:ext cx="73917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大气的受热过程和大气运动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07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1353F7-FCCC-4198-BDE6-F1582C927CEF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21CA2AC-A59B-45E7-9DDD-903836779B08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FC08C054-0707-45EC-B86C-E49601E8E0B8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4">
              <a:extLst>
                <a:ext uri="{FF2B5EF4-FFF2-40B4-BE49-F238E27FC236}">
                  <a16:creationId xmlns:a16="http://schemas.microsoft.com/office/drawing/2014/main" id="{54517012-72A7-4DDB-B490-059BC8E4B905}"/>
                </a:ext>
              </a:extLst>
            </p:cNvPr>
            <p:cNvSpPr txBox="1"/>
            <p:nvPr/>
          </p:nvSpPr>
          <p:spPr>
            <a:xfrm>
              <a:off x="64968" y="956247"/>
              <a:ext cx="1960341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探究活动：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54390B19-8DC1-4CD2-B5A3-82D7E873924C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DF0369F4-E9DC-41D3-84A0-56DBA41B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656" y="147690"/>
            <a:ext cx="4220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</a:p>
        </p:txBody>
      </p:sp>
      <p:pic>
        <p:nvPicPr>
          <p:cNvPr id="8" name="Picture 11" descr="耳机211.tif">
            <a:extLst>
              <a:ext uri="{FF2B5EF4-FFF2-40B4-BE49-F238E27FC236}">
                <a16:creationId xmlns:a16="http://schemas.microsoft.com/office/drawing/2014/main" id="{0E502105-B070-4AFB-B2CE-9399DFD5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15" y="1298113"/>
            <a:ext cx="5014772" cy="436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E4DC8C5-E639-45C9-867F-A6F16389F7E4}"/>
              </a:ext>
            </a:extLst>
          </p:cNvPr>
          <p:cNvSpPr txBox="1"/>
          <p:nvPr/>
        </p:nvSpPr>
        <p:spPr>
          <a:xfrm>
            <a:off x="56271" y="1406770"/>
            <a:ext cx="37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完成热力环流示意图</a:t>
            </a:r>
          </a:p>
        </p:txBody>
      </p:sp>
      <p:sp>
        <p:nvSpPr>
          <p:cNvPr id="10" name="右箭头 36">
            <a:extLst>
              <a:ext uri="{FF2B5EF4-FFF2-40B4-BE49-F238E27FC236}">
                <a16:creationId xmlns:a16="http://schemas.microsoft.com/office/drawing/2014/main" id="{E8E0ABD2-8744-4C50-994F-6DEE379FFD6B}"/>
              </a:ext>
            </a:extLst>
          </p:cNvPr>
          <p:cNvSpPr/>
          <p:nvPr/>
        </p:nvSpPr>
        <p:spPr>
          <a:xfrm rot="16200000">
            <a:off x="7641820" y="2096071"/>
            <a:ext cx="408562" cy="33559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37">
            <a:extLst>
              <a:ext uri="{FF2B5EF4-FFF2-40B4-BE49-F238E27FC236}">
                <a16:creationId xmlns:a16="http://schemas.microsoft.com/office/drawing/2014/main" id="{1A88F4AB-C74C-4A3D-836C-37163259F665}"/>
              </a:ext>
            </a:extLst>
          </p:cNvPr>
          <p:cNvSpPr/>
          <p:nvPr/>
        </p:nvSpPr>
        <p:spPr>
          <a:xfrm rot="5400000">
            <a:off x="10271496" y="4013406"/>
            <a:ext cx="408562" cy="25323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8">
            <a:extLst>
              <a:ext uri="{FF2B5EF4-FFF2-40B4-BE49-F238E27FC236}">
                <a16:creationId xmlns:a16="http://schemas.microsoft.com/office/drawing/2014/main" id="{6485DCC4-0CF8-4D6B-A5DC-C386CE4B9336}"/>
              </a:ext>
            </a:extLst>
          </p:cNvPr>
          <p:cNvSpPr/>
          <p:nvPr/>
        </p:nvSpPr>
        <p:spPr>
          <a:xfrm>
            <a:off x="9954630" y="1679806"/>
            <a:ext cx="408562" cy="3368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35">
            <a:extLst>
              <a:ext uri="{FF2B5EF4-FFF2-40B4-BE49-F238E27FC236}">
                <a16:creationId xmlns:a16="http://schemas.microsoft.com/office/drawing/2014/main" id="{43579ADD-2959-4287-B89D-0D6F8D0FED47}"/>
              </a:ext>
            </a:extLst>
          </p:cNvPr>
          <p:cNvSpPr/>
          <p:nvPr/>
        </p:nvSpPr>
        <p:spPr>
          <a:xfrm rot="10800000">
            <a:off x="8013897" y="4389850"/>
            <a:ext cx="408562" cy="28089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44B2A6-B1F9-43C9-9C4C-85C84B899664}"/>
              </a:ext>
            </a:extLst>
          </p:cNvPr>
          <p:cNvSpPr txBox="1"/>
          <p:nvPr/>
        </p:nvSpPr>
        <p:spPr>
          <a:xfrm>
            <a:off x="28135" y="2477978"/>
            <a:ext cx="506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比较甲、乙、丙、丁的气压大小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98A6D5-15AF-4836-A8F1-4D1A36B4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55" y="3193366"/>
            <a:ext cx="341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50000"/>
              </a:spcBef>
            </a:pP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</a:t>
            </a:r>
            <a:endParaRPr lang="en-US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425F04-BB73-449E-8F81-0F9E0896B59E}"/>
              </a:ext>
            </a:extLst>
          </p:cNvPr>
          <p:cNvSpPr txBox="1"/>
          <p:nvPr/>
        </p:nvSpPr>
        <p:spPr>
          <a:xfrm>
            <a:off x="56270" y="3882637"/>
            <a:ext cx="679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比较甲、乙、丙、丁的气温高低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E4051B-4527-4205-A2B8-796FF20F1D9D}"/>
              </a:ext>
            </a:extLst>
          </p:cNvPr>
          <p:cNvSpPr txBox="1"/>
          <p:nvPr/>
        </p:nvSpPr>
        <p:spPr>
          <a:xfrm>
            <a:off x="702301" y="4571908"/>
            <a:ext cx="343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03EA85B-DF92-584A-826F-97B057B2C27B}"/>
              </a:ext>
            </a:extLst>
          </p:cNvPr>
          <p:cNvSpPr/>
          <p:nvPr/>
        </p:nvSpPr>
        <p:spPr>
          <a:xfrm>
            <a:off x="7356296" y="5118644"/>
            <a:ext cx="3821987" cy="919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2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385">
            <a:extLst>
              <a:ext uri="{FF2B5EF4-FFF2-40B4-BE49-F238E27FC236}">
                <a16:creationId xmlns:a16="http://schemas.microsoft.com/office/drawing/2014/main" id="{33603EB1-8843-497F-9CC1-3A04E961C45F}"/>
              </a:ext>
            </a:extLst>
          </p:cNvPr>
          <p:cNvGrpSpPr>
            <a:grpSpLocks/>
          </p:cNvGrpSpPr>
          <p:nvPr/>
        </p:nvGrpSpPr>
        <p:grpSpPr bwMode="auto">
          <a:xfrm>
            <a:off x="5519738" y="2276476"/>
            <a:ext cx="792162" cy="1800225"/>
            <a:chOff x="0" y="0"/>
            <a:chExt cx="499" cy="1134"/>
          </a:xfrm>
        </p:grpSpPr>
        <p:sp>
          <p:nvSpPr>
            <p:cNvPr id="17410" name="上箭头 16386">
              <a:extLst>
                <a:ext uri="{FF2B5EF4-FFF2-40B4-BE49-F238E27FC236}">
                  <a16:creationId xmlns:a16="http://schemas.microsoft.com/office/drawing/2014/main" id="{E2FB706A-8957-4FDC-86AB-08B81620F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99" cy="1134"/>
            </a:xfrm>
            <a:prstGeom prst="upArrow">
              <a:avLst>
                <a:gd name="adj1" fmla="val 50000"/>
                <a:gd name="adj2" fmla="val 56803"/>
              </a:avLst>
            </a:prstGeom>
            <a:solidFill>
              <a:srgbClr val="FF0000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11" name="文本框 16387">
              <a:extLst>
                <a:ext uri="{FF2B5EF4-FFF2-40B4-BE49-F238E27FC236}">
                  <a16:creationId xmlns:a16="http://schemas.microsoft.com/office/drawing/2014/main" id="{449A9D90-522E-44A1-8360-C99B7E21A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" y="91"/>
              <a:ext cx="384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chemeClr val="bg1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气流上升</a:t>
              </a:r>
            </a:p>
          </p:txBody>
        </p:sp>
      </p:grpSp>
      <p:grpSp>
        <p:nvGrpSpPr>
          <p:cNvPr id="16389" name="组合 16388">
            <a:extLst>
              <a:ext uri="{FF2B5EF4-FFF2-40B4-BE49-F238E27FC236}">
                <a16:creationId xmlns:a16="http://schemas.microsoft.com/office/drawing/2014/main" id="{93B49169-AF61-414B-B4E1-03A3B6A8F64F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4918075"/>
            <a:ext cx="7985125" cy="382588"/>
            <a:chOff x="0" y="0"/>
            <a:chExt cx="5030" cy="241"/>
          </a:xfrm>
        </p:grpSpPr>
        <p:sp>
          <p:nvSpPr>
            <p:cNvPr id="17413" name="左弧形箭头 16389">
              <a:extLst>
                <a:ext uri="{FF2B5EF4-FFF2-40B4-BE49-F238E27FC236}">
                  <a16:creationId xmlns:a16="http://schemas.microsoft.com/office/drawing/2014/main" id="{38CE7E76-FCFC-4FD6-A6EE-46F26DF00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7470" flipH="1" flipV="1">
              <a:off x="529" y="-529"/>
              <a:ext cx="240" cy="1297"/>
            </a:xfrm>
            <a:prstGeom prst="curvedRightArrow">
              <a:avLst>
                <a:gd name="adj1" fmla="val 108083"/>
                <a:gd name="adj2" fmla="val 216167"/>
                <a:gd name="adj3" fmla="val 33329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14" name="左弧形箭头 16390">
              <a:extLst>
                <a:ext uri="{FF2B5EF4-FFF2-40B4-BE49-F238E27FC236}">
                  <a16:creationId xmlns:a16="http://schemas.microsoft.com/office/drawing/2014/main" id="{0B5837B2-779D-4B28-B72C-4DD5E998EB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97770" flipV="1">
              <a:off x="4358" y="-431"/>
              <a:ext cx="240" cy="1104"/>
            </a:xfrm>
            <a:prstGeom prst="curvedRightArrow">
              <a:avLst>
                <a:gd name="adj1" fmla="val 92000"/>
                <a:gd name="adj2" fmla="val 184000"/>
                <a:gd name="adj3" fmla="val 33329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392" name="组合 16391">
            <a:extLst>
              <a:ext uri="{FF2B5EF4-FFF2-40B4-BE49-F238E27FC236}">
                <a16:creationId xmlns:a16="http://schemas.microsoft.com/office/drawing/2014/main" id="{EE8950FE-FDFA-408B-941D-9D35A9AA98D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913063"/>
            <a:ext cx="8001000" cy="1524000"/>
            <a:chOff x="0" y="0"/>
            <a:chExt cx="4906" cy="1344"/>
          </a:xfrm>
        </p:grpSpPr>
        <p:sp>
          <p:nvSpPr>
            <p:cNvPr id="17416" name="上箭头 16392">
              <a:extLst>
                <a:ext uri="{FF2B5EF4-FFF2-40B4-BE49-F238E27FC236}">
                  <a16:creationId xmlns:a16="http://schemas.microsoft.com/office/drawing/2014/main" id="{610F82AC-3F14-4819-B603-6C766FE9E4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134716">
              <a:off x="0" y="48"/>
              <a:ext cx="303" cy="1296"/>
            </a:xfrm>
            <a:prstGeom prst="upArrow">
              <a:avLst>
                <a:gd name="adj1" fmla="val 50000"/>
                <a:gd name="adj2" fmla="val 106911"/>
              </a:avLst>
            </a:prstGeom>
            <a:solidFill>
              <a:srgbClr val="0000FF"/>
            </a:solidFill>
            <a:ln w="9525">
              <a:solidFill>
                <a:srgbClr val="33CC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17" name="右箭头 16393">
              <a:extLst>
                <a:ext uri="{FF2B5EF4-FFF2-40B4-BE49-F238E27FC236}">
                  <a16:creationId xmlns:a16="http://schemas.microsoft.com/office/drawing/2014/main" id="{48CE535C-266B-4188-AF78-2AB88C1192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18485">
              <a:off x="4113" y="486"/>
              <a:ext cx="1269" cy="298"/>
            </a:xfrm>
            <a:prstGeom prst="rightArrow">
              <a:avLst>
                <a:gd name="adj1" fmla="val 50000"/>
                <a:gd name="adj2" fmla="val 106440"/>
              </a:avLst>
            </a:prstGeom>
            <a:solidFill>
              <a:srgbClr val="0000FF"/>
            </a:solidFill>
            <a:ln w="9525">
              <a:solidFill>
                <a:srgbClr val="33CC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418" name="矩形 16394">
            <a:extLst>
              <a:ext uri="{FF2B5EF4-FFF2-40B4-BE49-F238E27FC236}">
                <a16:creationId xmlns:a16="http://schemas.microsoft.com/office/drawing/2014/main" id="{232B8E9E-5E99-4CB0-9FA4-946A13F06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7419" name="文本框 16395">
            <a:extLst>
              <a:ext uri="{FF2B5EF4-FFF2-40B4-BE49-F238E27FC236}">
                <a16:creationId xmlns:a16="http://schemas.microsoft.com/office/drawing/2014/main" id="{71F5F57A-4B71-4FC3-B233-9B8F8C44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6162675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 区</a:t>
            </a:r>
          </a:p>
        </p:txBody>
      </p:sp>
      <p:grpSp>
        <p:nvGrpSpPr>
          <p:cNvPr id="16397" name="组合 16396">
            <a:extLst>
              <a:ext uri="{FF2B5EF4-FFF2-40B4-BE49-F238E27FC236}">
                <a16:creationId xmlns:a16="http://schemas.microsoft.com/office/drawing/2014/main" id="{8370BE52-4D39-4D98-AA83-312892988488}"/>
              </a:ext>
            </a:extLst>
          </p:cNvPr>
          <p:cNvGrpSpPr>
            <a:grpSpLocks/>
          </p:cNvGrpSpPr>
          <p:nvPr/>
        </p:nvGrpSpPr>
        <p:grpSpPr bwMode="auto">
          <a:xfrm>
            <a:off x="2782888" y="3933826"/>
            <a:ext cx="6286500" cy="746125"/>
            <a:chOff x="0" y="0"/>
            <a:chExt cx="3960" cy="470"/>
          </a:xfrm>
        </p:grpSpPr>
        <p:sp>
          <p:nvSpPr>
            <p:cNvPr id="17421" name="文本框 16397">
              <a:extLst>
                <a:ext uri="{FF2B5EF4-FFF2-40B4-BE49-F238E27FC236}">
                  <a16:creationId xmlns:a16="http://schemas.microsoft.com/office/drawing/2014/main" id="{6BCEE810-6C38-4AD7-8900-487FC6BF1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280302">
              <a:off x="0" y="0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由郊区流向市区</a:t>
              </a:r>
            </a:p>
          </p:txBody>
        </p:sp>
        <p:sp>
          <p:nvSpPr>
            <p:cNvPr id="17422" name="文本框 16398">
              <a:extLst>
                <a:ext uri="{FF2B5EF4-FFF2-40B4-BE49-F238E27FC236}">
                  <a16:creationId xmlns:a16="http://schemas.microsoft.com/office/drawing/2014/main" id="{8453F7D2-87F4-40CE-9658-45B7A60D7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56764">
              <a:off x="2424" y="182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由郊区流向市区</a:t>
              </a:r>
            </a:p>
          </p:txBody>
        </p:sp>
      </p:grpSp>
      <p:sp>
        <p:nvSpPr>
          <p:cNvPr id="17424" name="文本框 16400">
            <a:extLst>
              <a:ext uri="{FF2B5EF4-FFF2-40B4-BE49-F238E27FC236}">
                <a16:creationId xmlns:a16="http://schemas.microsoft.com/office/drawing/2014/main" id="{D242C3F6-23D3-4094-B85B-1ADAE1587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25" y="4592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7425" name="文本框 16401">
            <a:extLst>
              <a:ext uri="{FF2B5EF4-FFF2-40B4-BE49-F238E27FC236}">
                <a16:creationId xmlns:a16="http://schemas.microsoft.com/office/drawing/2014/main" id="{88687B44-3BD8-43FC-9901-4E218440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7" y="6237289"/>
            <a:ext cx="135572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郊 区</a:t>
            </a:r>
          </a:p>
        </p:txBody>
      </p:sp>
      <p:sp>
        <p:nvSpPr>
          <p:cNvPr id="17426" name="文本框 16402">
            <a:extLst>
              <a:ext uri="{FF2B5EF4-FFF2-40B4-BE49-F238E27FC236}">
                <a16:creationId xmlns:a16="http://schemas.microsoft.com/office/drawing/2014/main" id="{9DA62375-8FD0-4EF3-ABA9-AA33F409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726" y="6234114"/>
            <a:ext cx="1419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郊 区</a:t>
            </a:r>
          </a:p>
        </p:txBody>
      </p:sp>
      <p:grpSp>
        <p:nvGrpSpPr>
          <p:cNvPr id="17427" name="组合 16403">
            <a:extLst>
              <a:ext uri="{FF2B5EF4-FFF2-40B4-BE49-F238E27FC236}">
                <a16:creationId xmlns:a16="http://schemas.microsoft.com/office/drawing/2014/main" id="{98F80A53-A638-4F38-AD38-81B9F31165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4806951"/>
            <a:ext cx="9144000" cy="1501775"/>
            <a:chOff x="0" y="0"/>
            <a:chExt cx="5760" cy="946"/>
          </a:xfrm>
        </p:grpSpPr>
        <p:pic>
          <p:nvPicPr>
            <p:cNvPr id="17428" name="图片 16404" descr="BL00381_">
              <a:extLst>
                <a:ext uri="{FF2B5EF4-FFF2-40B4-BE49-F238E27FC236}">
                  <a16:creationId xmlns:a16="http://schemas.microsoft.com/office/drawing/2014/main" id="{2246D11F-BD96-4242-8966-7551D579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" t="22795" r="5630" b="8250"/>
            <a:stretch>
              <a:fillRect/>
            </a:stretch>
          </p:blipFill>
          <p:spPr bwMode="auto">
            <a:xfrm>
              <a:off x="1824" y="0"/>
              <a:ext cx="189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图片 16405" descr="RM_0039">
              <a:extLst>
                <a:ext uri="{FF2B5EF4-FFF2-40B4-BE49-F238E27FC236}">
                  <a16:creationId xmlns:a16="http://schemas.microsoft.com/office/drawing/2014/main" id="{1559FB0C-AEAC-4B41-B327-E409B0CED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2499" r="2499" b="7500"/>
            <a:stretch>
              <a:fillRect/>
            </a:stretch>
          </p:blipFill>
          <p:spPr bwMode="auto">
            <a:xfrm>
              <a:off x="5184" y="432"/>
              <a:ext cx="576" cy="4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0" name="图片 16406" descr="RM_0039">
              <a:extLst>
                <a:ext uri="{FF2B5EF4-FFF2-40B4-BE49-F238E27FC236}">
                  <a16:creationId xmlns:a16="http://schemas.microsoft.com/office/drawing/2014/main" id="{46942C70-54D5-4E05-9B50-222BB31CD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2499" r="2499" b="7500"/>
            <a:stretch>
              <a:fillRect/>
            </a:stretch>
          </p:blipFill>
          <p:spPr bwMode="auto">
            <a:xfrm>
              <a:off x="48" y="432"/>
              <a:ext cx="576" cy="4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1" name="图片 16407" descr="ZW_052">
              <a:extLst>
                <a:ext uri="{FF2B5EF4-FFF2-40B4-BE49-F238E27FC236}">
                  <a16:creationId xmlns:a16="http://schemas.microsoft.com/office/drawing/2014/main" id="{2BB2F2F1-78A7-42F3-859B-ACBD4703D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480"/>
              <a:ext cx="274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图片 16408" descr="ZW_052">
              <a:extLst>
                <a:ext uri="{FF2B5EF4-FFF2-40B4-BE49-F238E27FC236}">
                  <a16:creationId xmlns:a16="http://schemas.microsoft.com/office/drawing/2014/main" id="{02EB45D7-892B-44B6-97E2-078819A0C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274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图片 16409" descr="CAR_019">
              <a:extLst>
                <a:ext uri="{FF2B5EF4-FFF2-40B4-BE49-F238E27FC236}">
                  <a16:creationId xmlns:a16="http://schemas.microsoft.com/office/drawing/2014/main" id="{DBE84BA4-979D-4855-832D-648680362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528"/>
              <a:ext cx="45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4" name="任意多边形 16410">
            <a:extLst>
              <a:ext uri="{FF2B5EF4-FFF2-40B4-BE49-F238E27FC236}">
                <a16:creationId xmlns:a16="http://schemas.microsoft.com/office/drawing/2014/main" id="{E5B6D509-3AAD-4B0B-8C2C-C7512D3C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4440239"/>
            <a:ext cx="1482725" cy="357187"/>
          </a:xfrm>
          <a:custGeom>
            <a:avLst/>
            <a:gdLst>
              <a:gd name="T0" fmla="*/ 0 w 934"/>
              <a:gd name="T1" fmla="*/ 214 h 225"/>
              <a:gd name="T2" fmla="*/ 65 w 934"/>
              <a:gd name="T3" fmla="*/ 127 h 225"/>
              <a:gd name="T4" fmla="*/ 87 w 934"/>
              <a:gd name="T5" fmla="*/ 94 h 225"/>
              <a:gd name="T6" fmla="*/ 152 w 934"/>
              <a:gd name="T7" fmla="*/ 73 h 225"/>
              <a:gd name="T8" fmla="*/ 239 w 934"/>
              <a:gd name="T9" fmla="*/ 149 h 225"/>
              <a:gd name="T10" fmla="*/ 271 w 934"/>
              <a:gd name="T11" fmla="*/ 116 h 225"/>
              <a:gd name="T12" fmla="*/ 293 w 934"/>
              <a:gd name="T13" fmla="*/ 51 h 225"/>
              <a:gd name="T14" fmla="*/ 358 w 934"/>
              <a:gd name="T15" fmla="*/ 7 h 225"/>
              <a:gd name="T16" fmla="*/ 456 w 934"/>
              <a:gd name="T17" fmla="*/ 18 h 225"/>
              <a:gd name="T18" fmla="*/ 489 w 934"/>
              <a:gd name="T19" fmla="*/ 84 h 225"/>
              <a:gd name="T20" fmla="*/ 521 w 934"/>
              <a:gd name="T21" fmla="*/ 94 h 225"/>
              <a:gd name="T22" fmla="*/ 652 w 934"/>
              <a:gd name="T23" fmla="*/ 18 h 225"/>
              <a:gd name="T24" fmla="*/ 869 w 934"/>
              <a:gd name="T25" fmla="*/ 84 h 225"/>
              <a:gd name="T26" fmla="*/ 934 w 934"/>
              <a:gd name="T27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34" h="225">
                <a:moveTo>
                  <a:pt x="0" y="214"/>
                </a:moveTo>
                <a:cubicBezTo>
                  <a:pt x="14" y="171"/>
                  <a:pt x="27" y="153"/>
                  <a:pt x="65" y="127"/>
                </a:cubicBezTo>
                <a:cubicBezTo>
                  <a:pt x="72" y="116"/>
                  <a:pt x="76" y="101"/>
                  <a:pt x="87" y="94"/>
                </a:cubicBezTo>
                <a:cubicBezTo>
                  <a:pt x="106" y="82"/>
                  <a:pt x="152" y="73"/>
                  <a:pt x="152" y="73"/>
                </a:cubicBezTo>
                <a:cubicBezTo>
                  <a:pt x="221" y="87"/>
                  <a:pt x="218" y="85"/>
                  <a:pt x="239" y="149"/>
                </a:cubicBezTo>
                <a:cubicBezTo>
                  <a:pt x="250" y="138"/>
                  <a:pt x="264" y="129"/>
                  <a:pt x="271" y="116"/>
                </a:cubicBezTo>
                <a:cubicBezTo>
                  <a:pt x="282" y="96"/>
                  <a:pt x="274" y="64"/>
                  <a:pt x="293" y="51"/>
                </a:cubicBezTo>
                <a:cubicBezTo>
                  <a:pt x="315" y="36"/>
                  <a:pt x="358" y="7"/>
                  <a:pt x="358" y="7"/>
                </a:cubicBezTo>
                <a:cubicBezTo>
                  <a:pt x="391" y="11"/>
                  <a:pt x="425" y="7"/>
                  <a:pt x="456" y="18"/>
                </a:cubicBezTo>
                <a:cubicBezTo>
                  <a:pt x="488" y="30"/>
                  <a:pt x="471" y="66"/>
                  <a:pt x="489" y="84"/>
                </a:cubicBezTo>
                <a:cubicBezTo>
                  <a:pt x="497" y="92"/>
                  <a:pt x="510" y="91"/>
                  <a:pt x="521" y="94"/>
                </a:cubicBezTo>
                <a:cubicBezTo>
                  <a:pt x="566" y="65"/>
                  <a:pt x="602" y="35"/>
                  <a:pt x="652" y="18"/>
                </a:cubicBezTo>
                <a:cubicBezTo>
                  <a:pt x="918" y="36"/>
                  <a:pt x="743" y="0"/>
                  <a:pt x="869" y="84"/>
                </a:cubicBezTo>
                <a:cubicBezTo>
                  <a:pt x="887" y="137"/>
                  <a:pt x="934" y="161"/>
                  <a:pt x="934" y="22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6412" name="组合 16411">
            <a:extLst>
              <a:ext uri="{FF2B5EF4-FFF2-40B4-BE49-F238E27FC236}">
                <a16:creationId xmlns:a16="http://schemas.microsoft.com/office/drawing/2014/main" id="{A9A51D41-49E2-43A0-B1A0-1B0D0087890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157664"/>
            <a:ext cx="3995738" cy="566737"/>
            <a:chOff x="0" y="0"/>
            <a:chExt cx="2517" cy="357"/>
          </a:xfrm>
        </p:grpSpPr>
        <p:sp>
          <p:nvSpPr>
            <p:cNvPr id="17436" name="右箭头 16412">
              <a:extLst>
                <a:ext uri="{FF2B5EF4-FFF2-40B4-BE49-F238E27FC236}">
                  <a16:creationId xmlns:a16="http://schemas.microsoft.com/office/drawing/2014/main" id="{AF87F340-FBCE-45C0-B750-9F5D6BEEA5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08098">
              <a:off x="0" y="0"/>
              <a:ext cx="865" cy="233"/>
            </a:xfrm>
            <a:prstGeom prst="rightArrow">
              <a:avLst>
                <a:gd name="adj1" fmla="val 50000"/>
                <a:gd name="adj2" fmla="val 92794"/>
              </a:avLst>
            </a:prstGeom>
            <a:solidFill>
              <a:srgbClr val="0000FF"/>
            </a:solidFill>
            <a:ln w="9525">
              <a:solidFill>
                <a:srgbClr val="33CC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37" name="右箭头 16413">
              <a:extLst>
                <a:ext uri="{FF2B5EF4-FFF2-40B4-BE49-F238E27FC236}">
                  <a16:creationId xmlns:a16="http://schemas.microsoft.com/office/drawing/2014/main" id="{ED153E0D-8FC5-42CC-AFB4-AED0A66B81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79442" flipV="1">
              <a:off x="1652" y="124"/>
              <a:ext cx="865" cy="233"/>
            </a:xfrm>
            <a:prstGeom prst="rightArrow">
              <a:avLst>
                <a:gd name="adj1" fmla="val 50000"/>
                <a:gd name="adj2" fmla="val 92794"/>
              </a:avLst>
            </a:prstGeom>
            <a:solidFill>
              <a:srgbClr val="0000FF"/>
            </a:solidFill>
            <a:ln w="9525">
              <a:solidFill>
                <a:srgbClr val="33CC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415" name="椭圆 16414">
            <a:extLst>
              <a:ext uri="{FF2B5EF4-FFF2-40B4-BE49-F238E27FC236}">
                <a16:creationId xmlns:a16="http://schemas.microsoft.com/office/drawing/2014/main" id="{F135336B-188B-4580-AF44-1C16E3242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183063"/>
            <a:ext cx="7620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热</a:t>
            </a:r>
          </a:p>
        </p:txBody>
      </p:sp>
      <p:grpSp>
        <p:nvGrpSpPr>
          <p:cNvPr id="16416" name="组合 16415">
            <a:extLst>
              <a:ext uri="{FF2B5EF4-FFF2-40B4-BE49-F238E27FC236}">
                <a16:creationId xmlns:a16="http://schemas.microsoft.com/office/drawing/2014/main" id="{4694159F-97B6-4A37-8F4B-BE414246992E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1727200"/>
            <a:ext cx="7315200" cy="2133600"/>
            <a:chOff x="0" y="0"/>
            <a:chExt cx="4368" cy="768"/>
          </a:xfrm>
        </p:grpSpPr>
        <p:sp>
          <p:nvSpPr>
            <p:cNvPr id="17440" name="任意多边形 16416">
              <a:extLst>
                <a:ext uri="{FF2B5EF4-FFF2-40B4-BE49-F238E27FC236}">
                  <a16:creationId xmlns:a16="http://schemas.microsoft.com/office/drawing/2014/main" id="{8B9A916D-78A5-4A07-A1D0-FA41BFCD2B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2646">
              <a:off x="2112" y="0"/>
              <a:ext cx="2256" cy="768"/>
            </a:xfrm>
            <a:custGeom>
              <a:avLst/>
              <a:gdLst>
                <a:gd name="T0" fmla="*/ 19148 w 21600"/>
                <a:gd name="T1" fmla="*/ 7791 h 21600"/>
                <a:gd name="T2" fmla="*/ 10800 w 21600"/>
                <a:gd name="T3" fmla="*/ 1926 h 21600"/>
                <a:gd name="T4" fmla="*/ 3207 w 21600"/>
                <a:gd name="T5" fmla="*/ 6204 h 21600"/>
                <a:gd name="T6" fmla="*/ 1560 w 21600"/>
                <a:gd name="T7" fmla="*/ 5208 h 21600"/>
                <a:gd name="T8" fmla="*/ 10800 w 21600"/>
                <a:gd name="T9" fmla="*/ 0 h 21600"/>
                <a:gd name="T10" fmla="*/ 20962 w 21600"/>
                <a:gd name="T11" fmla="*/ 7134 h 21600"/>
                <a:gd name="T12" fmla="*/ 23500 w 21600"/>
                <a:gd name="T13" fmla="*/ 6222 h 21600"/>
                <a:gd name="T14" fmla="*/ 21296 w 21600"/>
                <a:gd name="T15" fmla="*/ 10910 h 21600"/>
                <a:gd name="T16" fmla="*/ 16608 w 21600"/>
                <a:gd name="T17" fmla="*/ 8706 h 21600"/>
                <a:gd name="T18" fmla="*/ 19148 w 21600"/>
                <a:gd name="T19" fmla="*/ 77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19148" y="7791"/>
                  </a:moveTo>
                  <a:cubicBezTo>
                    <a:pt x="17916" y="4369"/>
                    <a:pt x="14643" y="1926"/>
                    <a:pt x="10800" y="1926"/>
                  </a:cubicBezTo>
                  <a:cubicBezTo>
                    <a:pt x="7581" y="1926"/>
                    <a:pt x="4763" y="3640"/>
                    <a:pt x="3207" y="6204"/>
                  </a:cubicBezTo>
                  <a:lnTo>
                    <a:pt x="1560" y="5208"/>
                  </a:lnTo>
                  <a:cubicBezTo>
                    <a:pt x="3453" y="2085"/>
                    <a:pt x="6883" y="0"/>
                    <a:pt x="10800" y="0"/>
                  </a:cubicBezTo>
                  <a:cubicBezTo>
                    <a:pt x="15478" y="0"/>
                    <a:pt x="19462" y="2975"/>
                    <a:pt x="20962" y="7134"/>
                  </a:cubicBezTo>
                  <a:lnTo>
                    <a:pt x="23500" y="6222"/>
                  </a:lnTo>
                  <a:lnTo>
                    <a:pt x="21296" y="10910"/>
                  </a:lnTo>
                  <a:lnTo>
                    <a:pt x="16608" y="8706"/>
                  </a:lnTo>
                  <a:lnTo>
                    <a:pt x="19148" y="779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41" name="任意多边形 16417">
              <a:extLst>
                <a:ext uri="{FF2B5EF4-FFF2-40B4-BE49-F238E27FC236}">
                  <a16:creationId xmlns:a16="http://schemas.microsoft.com/office/drawing/2014/main" id="{8889CF99-B725-46CB-9380-7864DBDEE4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87141" flipV="1">
              <a:off x="0" y="0"/>
              <a:ext cx="2256" cy="768"/>
            </a:xfrm>
            <a:custGeom>
              <a:avLst/>
              <a:gdLst>
                <a:gd name="T0" fmla="*/ 19148 w 21600"/>
                <a:gd name="T1" fmla="*/ 7791 h 21600"/>
                <a:gd name="T2" fmla="*/ 10800 w 21600"/>
                <a:gd name="T3" fmla="*/ 1926 h 21600"/>
                <a:gd name="T4" fmla="*/ 3207 w 21600"/>
                <a:gd name="T5" fmla="*/ 6204 h 21600"/>
                <a:gd name="T6" fmla="*/ 1560 w 21600"/>
                <a:gd name="T7" fmla="*/ 5208 h 21600"/>
                <a:gd name="T8" fmla="*/ 10800 w 21600"/>
                <a:gd name="T9" fmla="*/ 0 h 21600"/>
                <a:gd name="T10" fmla="*/ 20962 w 21600"/>
                <a:gd name="T11" fmla="*/ 7134 h 21600"/>
                <a:gd name="T12" fmla="*/ 23500 w 21600"/>
                <a:gd name="T13" fmla="*/ 6222 h 21600"/>
                <a:gd name="T14" fmla="*/ 21296 w 21600"/>
                <a:gd name="T15" fmla="*/ 10910 h 21600"/>
                <a:gd name="T16" fmla="*/ 16608 w 21600"/>
                <a:gd name="T17" fmla="*/ 8706 h 21600"/>
                <a:gd name="T18" fmla="*/ 19148 w 21600"/>
                <a:gd name="T19" fmla="*/ 77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19148" y="7791"/>
                  </a:moveTo>
                  <a:cubicBezTo>
                    <a:pt x="17916" y="4369"/>
                    <a:pt x="14643" y="1926"/>
                    <a:pt x="10800" y="1926"/>
                  </a:cubicBezTo>
                  <a:cubicBezTo>
                    <a:pt x="7581" y="1926"/>
                    <a:pt x="4763" y="3640"/>
                    <a:pt x="3207" y="6204"/>
                  </a:cubicBezTo>
                  <a:lnTo>
                    <a:pt x="1560" y="5208"/>
                  </a:lnTo>
                  <a:cubicBezTo>
                    <a:pt x="3453" y="2085"/>
                    <a:pt x="6883" y="0"/>
                    <a:pt x="10800" y="0"/>
                  </a:cubicBezTo>
                  <a:cubicBezTo>
                    <a:pt x="15478" y="0"/>
                    <a:pt x="19462" y="2975"/>
                    <a:pt x="20962" y="7134"/>
                  </a:cubicBezTo>
                  <a:lnTo>
                    <a:pt x="23500" y="6222"/>
                  </a:lnTo>
                  <a:lnTo>
                    <a:pt x="21296" y="10910"/>
                  </a:lnTo>
                  <a:lnTo>
                    <a:pt x="16608" y="8706"/>
                  </a:lnTo>
                  <a:lnTo>
                    <a:pt x="19148" y="779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442" name="文本框 16418">
            <a:extLst>
              <a:ext uri="{FF2B5EF4-FFF2-40B4-BE49-F238E27FC236}">
                <a16:creationId xmlns:a16="http://schemas.microsoft.com/office/drawing/2014/main" id="{5BB978F7-8324-483D-9A20-D1BB4C12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88" y="955703"/>
            <a:ext cx="11268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为什么</a:t>
            </a:r>
            <a:r>
              <a:rPr lang="zh-CN" altLang="en-US" sz="2800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城市气温明显高于郊区？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FEB8DC8-E1AF-4C8D-8D4F-321E32D40BD5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1F7DB14-774E-4775-9E08-D21368A96E8A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CA28D124-6A54-44A7-9690-99ABB333F948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4">
              <a:extLst>
                <a:ext uri="{FF2B5EF4-FFF2-40B4-BE49-F238E27FC236}">
                  <a16:creationId xmlns:a16="http://schemas.microsoft.com/office/drawing/2014/main" id="{E81030C9-167F-47B2-A5BB-1E719BE42C48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实例应用：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1F7C9BE-147F-4044-B687-6EED6FC05880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91FB7DE2-CC8D-4B4A-93D4-6B56647A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48" y="147690"/>
            <a:ext cx="4304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城市热岛环流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B063828-6B49-ACF8-963D-9503EF96A125}"/>
              </a:ext>
            </a:extLst>
          </p:cNvPr>
          <p:cNvSpPr txBox="1"/>
          <p:nvPr/>
        </p:nvSpPr>
        <p:spPr>
          <a:xfrm>
            <a:off x="8497856" y="1017258"/>
            <a:ext cx="300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为什么城市也是雨岛？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FDCE5F-0523-A86D-CDAC-093983D83850}"/>
              </a:ext>
            </a:extLst>
          </p:cNvPr>
          <p:cNvSpPr txBox="1"/>
          <p:nvPr/>
        </p:nvSpPr>
        <p:spPr>
          <a:xfrm>
            <a:off x="10210800" y="1628332"/>
            <a:ext cx="1915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工厂选址？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 animBg="1"/>
      <p:bldP spid="17442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2529" descr="城市风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762001"/>
            <a:ext cx="8534400" cy="383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2530" descr="城市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762001"/>
            <a:ext cx="8534400" cy="383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文本框 22531"/>
          <p:cNvSpPr txBox="1"/>
          <p:nvPr/>
        </p:nvSpPr>
        <p:spPr>
          <a:xfrm>
            <a:off x="375416" y="111125"/>
            <a:ext cx="2286000" cy="6508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实例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22533" name="组合 22532"/>
          <p:cNvGrpSpPr/>
          <p:nvPr/>
        </p:nvGrpSpPr>
        <p:grpSpPr>
          <a:xfrm>
            <a:off x="4267200" y="3352800"/>
            <a:ext cx="6096000" cy="717550"/>
            <a:chOff x="0" y="0"/>
            <a:chExt cx="3840" cy="452"/>
          </a:xfrm>
        </p:grpSpPr>
        <p:sp>
          <p:nvSpPr>
            <p:cNvPr id="22534" name="文本框 22533"/>
            <p:cNvSpPr txBox="1"/>
            <p:nvPr/>
          </p:nvSpPr>
          <p:spPr>
            <a:xfrm>
              <a:off x="2160" y="48"/>
              <a:ext cx="3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535" name="文本框 22534"/>
            <p:cNvSpPr txBox="1"/>
            <p:nvPr/>
          </p:nvSpPr>
          <p:spPr>
            <a:xfrm>
              <a:off x="0" y="48"/>
              <a:ext cx="3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536" name="文本框 22535"/>
            <p:cNvSpPr txBox="1"/>
            <p:nvPr/>
          </p:nvSpPr>
          <p:spPr>
            <a:xfrm>
              <a:off x="3456" y="0"/>
              <a:ext cx="3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2537" name="文本框 22536"/>
          <p:cNvSpPr txBox="1"/>
          <p:nvPr/>
        </p:nvSpPr>
        <p:spPr>
          <a:xfrm>
            <a:off x="1981201" y="4953000"/>
            <a:ext cx="84359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、对空气有污染的工厂应建设在</a:t>
            </a: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中的</a:t>
            </a:r>
            <a:r>
              <a:rPr lang="zh-CN" altLang="en-US" sz="2400" b="1" u="sng"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latin typeface="Times New Roman" panose="02020603050405020304" pitchFamily="18" charset="0"/>
              </a:rPr>
              <a:t>地 ；</a:t>
            </a:r>
          </a:p>
        </p:txBody>
      </p:sp>
      <p:sp>
        <p:nvSpPr>
          <p:cNvPr id="22538" name="文本框 22537"/>
          <p:cNvSpPr txBox="1"/>
          <p:nvPr/>
        </p:nvSpPr>
        <p:spPr>
          <a:xfrm>
            <a:off x="1981200" y="5638800"/>
            <a:ext cx="868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、要改善城市空气质量，最好在 </a:t>
            </a:r>
            <a:r>
              <a:rPr lang="zh-CN" altLang="en-US" sz="2400" b="1" u="sng"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latin typeface="Times New Roman" panose="02020603050405020304" pitchFamily="18" charset="0"/>
              </a:rPr>
              <a:t>  地进行植树造林。</a:t>
            </a:r>
          </a:p>
        </p:txBody>
      </p:sp>
      <p:sp>
        <p:nvSpPr>
          <p:cNvPr id="22539" name="文本框 22538"/>
          <p:cNvSpPr txBox="1"/>
          <p:nvPr/>
        </p:nvSpPr>
        <p:spPr>
          <a:xfrm>
            <a:off x="8534400" y="47244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40" name="文本框 22539"/>
          <p:cNvSpPr txBox="1"/>
          <p:nvPr/>
        </p:nvSpPr>
        <p:spPr>
          <a:xfrm>
            <a:off x="6705600" y="5410200"/>
            <a:ext cx="1335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grpSp>
        <p:nvGrpSpPr>
          <p:cNvPr id="22542" name="组合 22541"/>
          <p:cNvGrpSpPr/>
          <p:nvPr/>
        </p:nvGrpSpPr>
        <p:grpSpPr>
          <a:xfrm>
            <a:off x="4872039" y="1"/>
            <a:ext cx="2663825" cy="2232025"/>
            <a:chOff x="2744" y="981"/>
            <a:chExt cx="1406" cy="1360"/>
          </a:xfrm>
        </p:grpSpPr>
        <p:sp>
          <p:nvSpPr>
            <p:cNvPr id="22543" name="云形标注 22542"/>
            <p:cNvSpPr/>
            <p:nvPr/>
          </p:nvSpPr>
          <p:spPr>
            <a:xfrm>
              <a:off x="2744" y="981"/>
              <a:ext cx="1406" cy="408"/>
            </a:xfrm>
            <a:prstGeom prst="cloudCallout">
              <a:avLst>
                <a:gd name="adj1" fmla="val -43102"/>
                <a:gd name="adj2" fmla="val 70097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544" name="直接连接符 22543"/>
            <p:cNvSpPr/>
            <p:nvPr/>
          </p:nvSpPr>
          <p:spPr>
            <a:xfrm flipH="1">
              <a:off x="2925" y="1344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2545" name="直接连接符 22544"/>
            <p:cNvSpPr/>
            <p:nvPr/>
          </p:nvSpPr>
          <p:spPr>
            <a:xfrm flipH="1">
              <a:off x="3061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2546" name="直接连接符 22545"/>
            <p:cNvSpPr/>
            <p:nvPr/>
          </p:nvSpPr>
          <p:spPr>
            <a:xfrm flipH="1">
              <a:off x="3197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2547" name="直接连接符 22546"/>
            <p:cNvSpPr/>
            <p:nvPr/>
          </p:nvSpPr>
          <p:spPr>
            <a:xfrm flipH="1">
              <a:off x="3333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2548" name="直接连接符 22547"/>
            <p:cNvSpPr/>
            <p:nvPr/>
          </p:nvSpPr>
          <p:spPr>
            <a:xfrm flipH="1">
              <a:off x="3469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2549" name="直接连接符 22548"/>
            <p:cNvSpPr/>
            <p:nvPr/>
          </p:nvSpPr>
          <p:spPr>
            <a:xfrm flipH="1">
              <a:off x="3605" y="1344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2550" name="直接连接符 22549"/>
            <p:cNvSpPr/>
            <p:nvPr/>
          </p:nvSpPr>
          <p:spPr>
            <a:xfrm flipH="1">
              <a:off x="3741" y="1344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517615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"/>
          <p:cNvSpPr/>
          <p:nvPr/>
        </p:nvSpPr>
        <p:spPr>
          <a:xfrm>
            <a:off x="1695450" y="669926"/>
            <a:ext cx="95250" cy="519113"/>
          </a:xfrm>
          <a:prstGeom prst="rect">
            <a:avLst/>
          </a:prstGeom>
          <a:solidFill>
            <a:srgbClr val="02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endParaRPr lang="en-US" altLang="en-US" sz="100">
              <a:solidFill>
                <a:srgbClr val="FFFFFF"/>
              </a:solidFill>
            </a:endParaRPr>
          </a:p>
        </p:txBody>
      </p:sp>
      <p:cxnSp>
        <p:nvCxnSpPr>
          <p:cNvPr id="26628" name="直接连接符 7"/>
          <p:cNvCxnSpPr/>
          <p:nvPr/>
        </p:nvCxnSpPr>
        <p:spPr>
          <a:xfrm>
            <a:off x="3321050" y="3365501"/>
            <a:ext cx="573088" cy="8286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</p:cxnSp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1790700" y="2746376"/>
            <a:ext cx="21590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Tx/>
            </a:pPr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白天陆地升温快</a:t>
            </a:r>
          </a:p>
          <a:p>
            <a:pPr algn="ctr" eaLnBrk="1" hangingPunct="1">
              <a:buFontTx/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（相对为热源</a:t>
            </a:r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cxnSp>
        <p:nvCxnSpPr>
          <p:cNvPr id="26630" name="直接连接符 9"/>
          <p:cNvCxnSpPr/>
          <p:nvPr/>
        </p:nvCxnSpPr>
        <p:spPr>
          <a:xfrm flipH="1">
            <a:off x="7835900" y="4000500"/>
            <a:ext cx="615950" cy="8016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</p:cxnSp>
      <p:sp>
        <p:nvSpPr>
          <p:cNvPr id="26631" name="Text Box 23"/>
          <p:cNvSpPr txBox="1">
            <a:spLocks noChangeArrowheads="1"/>
          </p:cNvSpPr>
          <p:nvPr/>
        </p:nvSpPr>
        <p:spPr bwMode="auto">
          <a:xfrm>
            <a:off x="8193089" y="3378201"/>
            <a:ext cx="2160587" cy="644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Tx/>
            </a:pPr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白天海洋升温慢</a:t>
            </a:r>
          </a:p>
          <a:p>
            <a:pPr algn="ctr" eaLnBrk="1" hangingPunct="1">
              <a:buFontTx/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（相对为冷源</a:t>
            </a:r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2663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64" y="1069975"/>
            <a:ext cx="1133475" cy="10302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33" name="Text Box 38"/>
          <p:cNvSpPr/>
          <p:nvPr/>
        </p:nvSpPr>
        <p:spPr>
          <a:xfrm>
            <a:off x="6000751" y="3786189"/>
            <a:ext cx="8112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270BC"/>
                </a:solidFill>
                <a:latin typeface="微软雅黑" pitchFamily="34" charset="-122"/>
                <a:ea typeface="微软雅黑" pitchFamily="34" charset="-122"/>
              </a:rPr>
              <a:t>海风</a:t>
            </a:r>
          </a:p>
        </p:txBody>
      </p:sp>
      <p:sp>
        <p:nvSpPr>
          <p:cNvPr id="26634" name="AutoShape 25"/>
          <p:cNvSpPr/>
          <p:nvPr/>
        </p:nvSpPr>
        <p:spPr>
          <a:xfrm>
            <a:off x="4252913" y="2374901"/>
            <a:ext cx="417512" cy="1541463"/>
          </a:xfrm>
          <a:prstGeom prst="upArrow">
            <a:avLst>
              <a:gd name="adj1" fmla="val 50000"/>
              <a:gd name="adj2" fmla="val 87497"/>
            </a:avLst>
          </a:prstGeom>
          <a:solidFill>
            <a:srgbClr val="FF0000"/>
          </a:solidFill>
          <a:ln>
            <a:noFill/>
            <a:miter lim="800000"/>
          </a:ln>
        </p:spPr>
        <p:txBody>
          <a:bodyPr rot="10800000" vert="eaVert"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Tx/>
            </a:pPr>
            <a:endParaRPr lang="zh-CN" altLang="en-US" sz="2400" b="1">
              <a:solidFill>
                <a:srgbClr val="EBEBD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6635" name="AutoShape 25"/>
          <p:cNvSpPr/>
          <p:nvPr/>
        </p:nvSpPr>
        <p:spPr>
          <a:xfrm flipV="1">
            <a:off x="7272338" y="2635250"/>
            <a:ext cx="417512" cy="1473200"/>
          </a:xfrm>
          <a:prstGeom prst="upArrow">
            <a:avLst>
              <a:gd name="adj1" fmla="val 50000"/>
              <a:gd name="adj2" fmla="val 87494"/>
            </a:avLst>
          </a:prstGeom>
          <a:solidFill>
            <a:srgbClr val="00B0F0"/>
          </a:solidFill>
          <a:ln>
            <a:noFill/>
            <a:miter lim="800000"/>
          </a:ln>
        </p:spPr>
        <p:txBody>
          <a:bodyPr rot="10800000" vert="eaVert"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Tx/>
            </a:pPr>
            <a:endParaRPr lang="zh-CN" altLang="en-US" sz="2400" b="1">
              <a:solidFill>
                <a:srgbClr val="00B0F0"/>
              </a:solidFill>
              <a:ea typeface="黑体" pitchFamily="49" charset="-122"/>
            </a:endParaRPr>
          </a:p>
        </p:txBody>
      </p:sp>
      <p:sp>
        <p:nvSpPr>
          <p:cNvPr id="26636" name="AutoShape 26"/>
          <p:cNvSpPr/>
          <p:nvPr/>
        </p:nvSpPr>
        <p:spPr>
          <a:xfrm rot="1020000" flipH="1">
            <a:off x="4657725" y="4095751"/>
            <a:ext cx="2686050" cy="301625"/>
          </a:xfrm>
          <a:prstGeom prst="rightArrow">
            <a:avLst>
              <a:gd name="adj1" fmla="val 50000"/>
              <a:gd name="adj2" fmla="val 175013"/>
            </a:avLst>
          </a:prstGeom>
          <a:solidFill>
            <a:srgbClr val="40404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Tx/>
            </a:pPr>
            <a:endParaRPr lang="zh-CN" altLang="en-US" sz="2400" b="1">
              <a:solidFill>
                <a:srgbClr val="EBEBDF"/>
              </a:solidFill>
              <a:latin typeface="Times New Roman" pitchFamily="18" charset="0"/>
              <a:ea typeface="黑体" pitchFamily="49" charset="-122"/>
            </a:endParaRPr>
          </a:p>
        </p:txBody>
      </p:sp>
      <p:grpSp>
        <p:nvGrpSpPr>
          <p:cNvPr id="26637" name="组合 20"/>
          <p:cNvGrpSpPr/>
          <p:nvPr/>
        </p:nvGrpSpPr>
        <p:grpSpPr>
          <a:xfrm>
            <a:off x="1930400" y="3833814"/>
            <a:ext cx="8331200" cy="2166937"/>
            <a:chOff x="1470269" y="3986975"/>
            <a:chExt cx="9251461" cy="2406515"/>
          </a:xfrm>
        </p:grpSpPr>
        <p:pic>
          <p:nvPicPr>
            <p:cNvPr id="26639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0269" y="3986975"/>
              <a:ext cx="9251461" cy="240651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6640" name="文本框 22"/>
            <p:cNvSpPr/>
            <p:nvPr/>
          </p:nvSpPr>
          <p:spPr>
            <a:xfrm>
              <a:off x="3347250" y="4386311"/>
              <a:ext cx="795530" cy="4598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zh-CN" altLang="en-US" sz="2100">
                  <a:latin typeface="华文楷体" panose="02010600040101010101" pitchFamily="2" charset="-122"/>
                  <a:ea typeface="华文楷体" panose="02010600040101010101" pitchFamily="2" charset="-122"/>
                </a:rPr>
                <a:t>陆地</a:t>
              </a:r>
            </a:p>
          </p:txBody>
        </p:sp>
        <p:sp>
          <p:nvSpPr>
            <p:cNvPr id="26641" name="文本框 23"/>
            <p:cNvSpPr/>
            <p:nvPr/>
          </p:nvSpPr>
          <p:spPr>
            <a:xfrm>
              <a:off x="7436547" y="5091231"/>
              <a:ext cx="795530" cy="4598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zh-CN" altLang="en-US" sz="2100">
                  <a:latin typeface="华文楷体" panose="02010600040101010101" pitchFamily="2" charset="-122"/>
                  <a:ea typeface="华文楷体" panose="02010600040101010101" pitchFamily="2" charset="-122"/>
                </a:rPr>
                <a:t>海洋</a:t>
              </a:r>
            </a:p>
          </p:txBody>
        </p:sp>
      </p:grpSp>
      <p:sp>
        <p:nvSpPr>
          <p:cNvPr id="26638" name="AutoShape 26"/>
          <p:cNvSpPr/>
          <p:nvPr/>
        </p:nvSpPr>
        <p:spPr>
          <a:xfrm>
            <a:off x="4657725" y="2233614"/>
            <a:ext cx="2686050" cy="300037"/>
          </a:xfrm>
          <a:prstGeom prst="rightArrow">
            <a:avLst>
              <a:gd name="adj1" fmla="val 50000"/>
              <a:gd name="adj2" fmla="val 174986"/>
            </a:avLst>
          </a:prstGeom>
          <a:solidFill>
            <a:srgbClr val="40404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Tx/>
            </a:pPr>
            <a:endParaRPr lang="zh-CN" altLang="en-US" sz="2400" b="1">
              <a:solidFill>
                <a:schemeClr val="bg1"/>
              </a:solidFill>
              <a:latin typeface="Times New Roman" pitchFamily="18" charset="0"/>
              <a:ea typeface="黑体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9D753B2-4E33-28AF-5B56-872E21CD7A24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A4DC8EF-270D-D0D5-56BC-823667DA6521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DA828A19-9FB6-B8F0-FFEF-AAAF0962A530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D363AE4-52F4-67F1-CAB5-E0FA7980B43C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实例应用：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6176BAB1-232C-C763-40E8-FF3DEB654127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2A21330-4922-E409-7271-9851D6380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48" y="147690"/>
            <a:ext cx="4304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海陆风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79F824-5327-4C5C-31E6-F17B345C9C74}"/>
              </a:ext>
            </a:extLst>
          </p:cNvPr>
          <p:cNvSpPr txBox="1"/>
          <p:nvPr/>
        </p:nvSpPr>
        <p:spPr>
          <a:xfrm>
            <a:off x="9698805" y="2390626"/>
            <a:ext cx="232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风向：风的来向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 fill="hold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 fill="hold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 fill="hold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 fill="hold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  <p:bldP spid="26633" grpId="0"/>
      <p:bldP spid="26634" grpId="0" animBg="1"/>
      <p:bldP spid="26635" grpId="0" animBg="1"/>
      <p:bldP spid="26636" grpId="0" animBg="1"/>
      <p:bldP spid="26638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/>
          <p:nvPr/>
        </p:nvSpPr>
        <p:spPr>
          <a:xfrm>
            <a:off x="1524001" y="857250"/>
            <a:ext cx="9142413" cy="51435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Tx/>
            </a:pPr>
            <a:endParaRPr lang="en-US" altLang="zh-CN">
              <a:solidFill>
                <a:srgbClr val="FFFFFF"/>
              </a:solidFill>
              <a:latin typeface="Segoe UI" pitchFamily="34" charset="0"/>
              <a:ea typeface="微软雅黑" pitchFamily="34" charset="-122"/>
              <a:sym typeface="+mn-lt"/>
            </a:endParaRPr>
          </a:p>
        </p:txBody>
      </p:sp>
      <p:grpSp>
        <p:nvGrpSpPr>
          <p:cNvPr id="27651" name="组合 2"/>
          <p:cNvGrpSpPr/>
          <p:nvPr/>
        </p:nvGrpSpPr>
        <p:grpSpPr>
          <a:xfrm>
            <a:off x="1930400" y="3833814"/>
            <a:ext cx="8331200" cy="2166937"/>
            <a:chOff x="1470269" y="3986975"/>
            <a:chExt cx="9251461" cy="2406515"/>
          </a:xfrm>
        </p:grpSpPr>
        <p:pic>
          <p:nvPicPr>
            <p:cNvPr id="27662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0269" y="3986975"/>
              <a:ext cx="9251461" cy="240651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7663" name="文本框 4"/>
            <p:cNvSpPr/>
            <p:nvPr/>
          </p:nvSpPr>
          <p:spPr>
            <a:xfrm>
              <a:off x="3347250" y="4386311"/>
              <a:ext cx="795530" cy="4598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zh-CN" altLang="en-US" sz="2100">
                  <a:latin typeface="华文楷体" panose="02010600040101010101" pitchFamily="2" charset="-122"/>
                  <a:ea typeface="华文楷体" panose="02010600040101010101" pitchFamily="2" charset="-122"/>
                </a:rPr>
                <a:t>陆地</a:t>
              </a:r>
            </a:p>
          </p:txBody>
        </p:sp>
        <p:sp>
          <p:nvSpPr>
            <p:cNvPr id="27664" name="文本框 5"/>
            <p:cNvSpPr/>
            <p:nvPr/>
          </p:nvSpPr>
          <p:spPr>
            <a:xfrm>
              <a:off x="7436547" y="5091231"/>
              <a:ext cx="795530" cy="4598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zh-CN" altLang="en-US" sz="2100">
                  <a:latin typeface="华文楷体" panose="02010600040101010101" pitchFamily="2" charset="-122"/>
                  <a:ea typeface="华文楷体" panose="02010600040101010101" pitchFamily="2" charset="-122"/>
                </a:rPr>
                <a:t>海洋</a:t>
              </a:r>
            </a:p>
          </p:txBody>
        </p:sp>
      </p:grpSp>
      <p:pic>
        <p:nvPicPr>
          <p:cNvPr id="2765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3" y="1127126"/>
            <a:ext cx="958850" cy="87312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7653" name="直接连接符 7"/>
          <p:cNvCxnSpPr/>
          <p:nvPr/>
        </p:nvCxnSpPr>
        <p:spPr>
          <a:xfrm>
            <a:off x="3287714" y="3365501"/>
            <a:ext cx="573087" cy="8286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</p:cxnSp>
      <p:sp>
        <p:nvSpPr>
          <p:cNvPr id="27654" name="Text Box 22"/>
          <p:cNvSpPr txBox="1">
            <a:spLocks noChangeArrowheads="1"/>
          </p:cNvSpPr>
          <p:nvPr/>
        </p:nvSpPr>
        <p:spPr bwMode="auto">
          <a:xfrm>
            <a:off x="1800225" y="2738439"/>
            <a:ext cx="2159000" cy="644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夜晚陆地降温快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（相对为冷源</a:t>
            </a:r>
            <a:r>
              <a:rPr lang="en-US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cxnSp>
        <p:nvCxnSpPr>
          <p:cNvPr id="27655" name="直接连接符 9"/>
          <p:cNvCxnSpPr/>
          <p:nvPr/>
        </p:nvCxnSpPr>
        <p:spPr>
          <a:xfrm flipH="1">
            <a:off x="7770813" y="4025900"/>
            <a:ext cx="615950" cy="8016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</p:spPr>
      </p:cxnSp>
      <p:sp>
        <p:nvSpPr>
          <p:cNvPr id="27656" name="Text Box 23"/>
          <p:cNvSpPr txBox="1">
            <a:spLocks noChangeArrowheads="1"/>
          </p:cNvSpPr>
          <p:nvPr/>
        </p:nvSpPr>
        <p:spPr bwMode="auto">
          <a:xfrm>
            <a:off x="8054975" y="3390901"/>
            <a:ext cx="2160588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夜晚海洋降温慢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（相对为热源</a:t>
            </a:r>
            <a:r>
              <a:rPr lang="en-US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27657" name="AutoShape 25"/>
          <p:cNvSpPr/>
          <p:nvPr/>
        </p:nvSpPr>
        <p:spPr>
          <a:xfrm flipV="1">
            <a:off x="4510089" y="2584450"/>
            <a:ext cx="415925" cy="1322388"/>
          </a:xfrm>
          <a:prstGeom prst="upArrow">
            <a:avLst>
              <a:gd name="adj1" fmla="val 50000"/>
              <a:gd name="adj2" fmla="val 87492"/>
            </a:avLst>
          </a:prstGeom>
          <a:solidFill>
            <a:srgbClr val="00B0F0"/>
          </a:solidFill>
          <a:ln>
            <a:noFill/>
            <a:miter lim="800000"/>
          </a:ln>
        </p:spPr>
        <p:txBody>
          <a:bodyPr rot="10800000" vert="eaVert"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Tx/>
            </a:pPr>
            <a:endParaRPr lang="zh-CN" altLang="en-US" sz="2400" b="1">
              <a:solidFill>
                <a:srgbClr val="00B0F0"/>
              </a:solidFill>
              <a:ea typeface="黑体" pitchFamily="49" charset="-122"/>
            </a:endParaRPr>
          </a:p>
        </p:txBody>
      </p:sp>
      <p:sp>
        <p:nvSpPr>
          <p:cNvPr id="27658" name="AutoShape 26"/>
          <p:cNvSpPr/>
          <p:nvPr/>
        </p:nvSpPr>
        <p:spPr>
          <a:xfrm rot="900000">
            <a:off x="4873626" y="4079876"/>
            <a:ext cx="2684463" cy="301625"/>
          </a:xfrm>
          <a:prstGeom prst="rightArrow">
            <a:avLst>
              <a:gd name="adj1" fmla="val 50000"/>
              <a:gd name="adj2" fmla="val 174992"/>
            </a:avLst>
          </a:prstGeom>
          <a:solidFill>
            <a:schemeClr val="bg1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Tx/>
            </a:pPr>
            <a:endParaRPr lang="zh-CN" altLang="en-US" sz="2400" b="1">
              <a:solidFill>
                <a:schemeClr val="bg1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7659" name="AutoShape 25"/>
          <p:cNvSpPr/>
          <p:nvPr/>
        </p:nvSpPr>
        <p:spPr>
          <a:xfrm>
            <a:off x="7265989" y="2584451"/>
            <a:ext cx="415925" cy="1541463"/>
          </a:xfrm>
          <a:prstGeom prst="upArrow">
            <a:avLst>
              <a:gd name="adj1" fmla="val 50000"/>
              <a:gd name="adj2" fmla="val 87488"/>
            </a:avLst>
          </a:prstGeom>
          <a:solidFill>
            <a:srgbClr val="FF0000"/>
          </a:solidFill>
          <a:ln>
            <a:noFill/>
            <a:miter lim="800000"/>
          </a:ln>
        </p:spPr>
        <p:txBody>
          <a:bodyPr rot="10800000" vert="eaVert"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Tx/>
            </a:pPr>
            <a:endParaRPr lang="zh-CN" altLang="en-US" sz="2400" b="1">
              <a:solidFill>
                <a:srgbClr val="EBEBD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7660" name="AutoShape 26"/>
          <p:cNvSpPr/>
          <p:nvPr/>
        </p:nvSpPr>
        <p:spPr>
          <a:xfrm flipH="1">
            <a:off x="4751388" y="2176464"/>
            <a:ext cx="2686050" cy="301625"/>
          </a:xfrm>
          <a:prstGeom prst="rightArrow">
            <a:avLst>
              <a:gd name="adj1" fmla="val 50000"/>
              <a:gd name="adj2" fmla="val 175013"/>
            </a:avLst>
          </a:prstGeom>
          <a:solidFill>
            <a:schemeClr val="bg1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Tx/>
            </a:pPr>
            <a:endParaRPr lang="zh-CN" altLang="en-US" sz="2400" b="1">
              <a:solidFill>
                <a:srgbClr val="EBEBD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7661" name="Text Box 38"/>
          <p:cNvSpPr/>
          <p:nvPr/>
        </p:nvSpPr>
        <p:spPr>
          <a:xfrm>
            <a:off x="5984876" y="3703639"/>
            <a:ext cx="8112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陆风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AD97ECC-3DCF-98FB-FA40-F25E6E935F34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EAFB320-8016-D73F-7FBD-67EBD82CA280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9F8D812-EDED-C99A-3BD5-F5C80EB2F7C9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93EA0D8-0019-318C-4D56-EA8375156C85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实例应用：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8A22691-B4BD-1933-6725-5C0BED0D16B2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03D592E-C074-6776-CFEC-A59F4617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48" y="147690"/>
            <a:ext cx="4304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海陆风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 fill="hold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 fill="hold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 fill="hold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AD97ECC-3DCF-98FB-FA40-F25E6E935F34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EAFB320-8016-D73F-7FBD-67EBD82CA280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E9F8D812-EDED-C99A-3BD5-F5C80EB2F7C9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93EA0D8-0019-318C-4D56-EA8375156C85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实例应用：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8A22691-B4BD-1933-6725-5C0BED0D16B2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03D592E-C074-6776-CFEC-A59F4617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48" y="147690"/>
            <a:ext cx="4304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海陆风的成因及作用</a:t>
            </a:r>
          </a:p>
        </p:txBody>
      </p:sp>
      <p:pic>
        <p:nvPicPr>
          <p:cNvPr id="35" name="图片 2" descr="2_1281624491ycxX.jpg">
            <a:extLst>
              <a:ext uri="{FF2B5EF4-FFF2-40B4-BE49-F238E27FC236}">
                <a16:creationId xmlns:a16="http://schemas.microsoft.com/office/drawing/2014/main" id="{533F83BB-7CD4-9D23-FB5C-660628B62B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733" y="797226"/>
            <a:ext cx="5132724" cy="385471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6" name="TextBox 6">
            <a:extLst>
              <a:ext uri="{FF2B5EF4-FFF2-40B4-BE49-F238E27FC236}">
                <a16:creationId xmlns:a16="http://schemas.microsoft.com/office/drawing/2014/main" id="{3B11F231-2133-735C-DA66-777776741499}"/>
              </a:ext>
            </a:extLst>
          </p:cNvPr>
          <p:cNvSpPr txBox="1"/>
          <p:nvPr/>
        </p:nvSpPr>
        <p:spPr>
          <a:xfrm>
            <a:off x="1726067" y="4897990"/>
            <a:ext cx="9678573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来自海洋的风比较凉爽湿润，对滨海地区能够起到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的作用；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夜晚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来自陆地的风比较温热干燥，对滨海地区能够起到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的作用；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海陆风共同作用使滨海地区的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气温日较差较小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400C0A8-05AE-882E-2A7C-0A588BD81C30}"/>
              </a:ext>
            </a:extLst>
          </p:cNvPr>
          <p:cNvSpPr txBox="1"/>
          <p:nvPr/>
        </p:nvSpPr>
        <p:spPr>
          <a:xfrm>
            <a:off x="7606393" y="3990137"/>
            <a:ext cx="458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成因：海陆热力性质差异</a:t>
            </a:r>
          </a:p>
        </p:txBody>
      </p:sp>
    </p:spTree>
    <p:extLst>
      <p:ext uri="{BB962C8B-B14F-4D97-AF65-F5344CB8AC3E}">
        <p14:creationId xmlns:p14="http://schemas.microsoft.com/office/powerpoint/2010/main" val="1631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>
          <a:xfrm>
            <a:off x="3503614" y="3779838"/>
            <a:ext cx="6556375" cy="3078162"/>
            <a:chOff x="68" y="2409"/>
            <a:chExt cx="2767" cy="1457"/>
          </a:xfrm>
        </p:grpSpPr>
        <p:sp>
          <p:nvSpPr>
            <p:cNvPr id="24579" name="Freeform 3"/>
            <p:cNvSpPr/>
            <p:nvPr/>
          </p:nvSpPr>
          <p:spPr>
            <a:xfrm>
              <a:off x="68" y="2409"/>
              <a:ext cx="2767" cy="1074"/>
            </a:xfrm>
            <a:custGeom>
              <a:avLst/>
              <a:gdLst>
                <a:gd name="txL" fmla="*/ 0 w 2767"/>
                <a:gd name="txT" fmla="*/ 0 h 1074"/>
                <a:gd name="txR" fmla="*/ 2767 w 2767"/>
                <a:gd name="txB" fmla="*/ 1074 h 1074"/>
              </a:gdLst>
              <a:ahLst/>
              <a:cxnLst>
                <a:cxn ang="0">
                  <a:pos x="0" y="613"/>
                </a:cxn>
                <a:cxn ang="0">
                  <a:pos x="181" y="295"/>
                </a:cxn>
                <a:cxn ang="0">
                  <a:pos x="363" y="159"/>
                </a:cxn>
                <a:cxn ang="0">
                  <a:pos x="544" y="69"/>
                </a:cxn>
                <a:cxn ang="0">
                  <a:pos x="680" y="69"/>
                </a:cxn>
                <a:cxn ang="0">
                  <a:pos x="816" y="205"/>
                </a:cxn>
                <a:cxn ang="0">
                  <a:pos x="907" y="431"/>
                </a:cxn>
                <a:cxn ang="0">
                  <a:pos x="1043" y="749"/>
                </a:cxn>
                <a:cxn ang="0">
                  <a:pos x="1134" y="930"/>
                </a:cxn>
                <a:cxn ang="0">
                  <a:pos x="1315" y="1066"/>
                </a:cxn>
                <a:cxn ang="0">
                  <a:pos x="1587" y="976"/>
                </a:cxn>
                <a:cxn ang="0">
                  <a:pos x="1859" y="704"/>
                </a:cxn>
                <a:cxn ang="0">
                  <a:pos x="2041" y="205"/>
                </a:cxn>
                <a:cxn ang="0">
                  <a:pos x="2222" y="69"/>
                </a:cxn>
                <a:cxn ang="0">
                  <a:pos x="2313" y="23"/>
                </a:cxn>
                <a:cxn ang="0">
                  <a:pos x="2494" y="205"/>
                </a:cxn>
                <a:cxn ang="0">
                  <a:pos x="2676" y="794"/>
                </a:cxn>
                <a:cxn ang="0">
                  <a:pos x="2767" y="1021"/>
                </a:cxn>
              </a:cxnLst>
              <a:rect l="txL" t="txT" r="txR" b="txB"/>
              <a:pathLst>
                <a:path w="2767" h="1074">
                  <a:moveTo>
                    <a:pt x="0" y="613"/>
                  </a:moveTo>
                  <a:cubicBezTo>
                    <a:pt x="60" y="492"/>
                    <a:pt x="121" y="371"/>
                    <a:pt x="181" y="295"/>
                  </a:cubicBezTo>
                  <a:cubicBezTo>
                    <a:pt x="241" y="219"/>
                    <a:pt x="303" y="197"/>
                    <a:pt x="363" y="159"/>
                  </a:cubicBezTo>
                  <a:cubicBezTo>
                    <a:pt x="423" y="121"/>
                    <a:pt x="491" y="84"/>
                    <a:pt x="544" y="69"/>
                  </a:cubicBezTo>
                  <a:cubicBezTo>
                    <a:pt x="597" y="54"/>
                    <a:pt x="635" y="46"/>
                    <a:pt x="680" y="69"/>
                  </a:cubicBezTo>
                  <a:cubicBezTo>
                    <a:pt x="725" y="92"/>
                    <a:pt x="778" y="145"/>
                    <a:pt x="816" y="205"/>
                  </a:cubicBezTo>
                  <a:cubicBezTo>
                    <a:pt x="854" y="265"/>
                    <a:pt x="869" y="340"/>
                    <a:pt x="907" y="431"/>
                  </a:cubicBezTo>
                  <a:cubicBezTo>
                    <a:pt x="945" y="522"/>
                    <a:pt x="1005" y="666"/>
                    <a:pt x="1043" y="749"/>
                  </a:cubicBezTo>
                  <a:cubicBezTo>
                    <a:pt x="1081" y="832"/>
                    <a:pt x="1089" y="877"/>
                    <a:pt x="1134" y="930"/>
                  </a:cubicBezTo>
                  <a:cubicBezTo>
                    <a:pt x="1179" y="983"/>
                    <a:pt x="1240" y="1058"/>
                    <a:pt x="1315" y="1066"/>
                  </a:cubicBezTo>
                  <a:cubicBezTo>
                    <a:pt x="1390" y="1074"/>
                    <a:pt x="1496" y="1036"/>
                    <a:pt x="1587" y="976"/>
                  </a:cubicBezTo>
                  <a:cubicBezTo>
                    <a:pt x="1678" y="916"/>
                    <a:pt x="1783" y="832"/>
                    <a:pt x="1859" y="704"/>
                  </a:cubicBezTo>
                  <a:cubicBezTo>
                    <a:pt x="1935" y="576"/>
                    <a:pt x="1980" y="311"/>
                    <a:pt x="2041" y="205"/>
                  </a:cubicBezTo>
                  <a:cubicBezTo>
                    <a:pt x="2102" y="99"/>
                    <a:pt x="2177" y="99"/>
                    <a:pt x="2222" y="69"/>
                  </a:cubicBezTo>
                  <a:cubicBezTo>
                    <a:pt x="2267" y="39"/>
                    <a:pt x="2268" y="0"/>
                    <a:pt x="2313" y="23"/>
                  </a:cubicBezTo>
                  <a:cubicBezTo>
                    <a:pt x="2358" y="46"/>
                    <a:pt x="2434" y="77"/>
                    <a:pt x="2494" y="205"/>
                  </a:cubicBezTo>
                  <a:cubicBezTo>
                    <a:pt x="2554" y="333"/>
                    <a:pt x="2631" y="658"/>
                    <a:pt x="2676" y="794"/>
                  </a:cubicBezTo>
                  <a:cubicBezTo>
                    <a:pt x="2721" y="930"/>
                    <a:pt x="2752" y="983"/>
                    <a:pt x="2767" y="1021"/>
                  </a:cubicBezTo>
                </a:path>
              </a:pathLst>
            </a:custGeom>
            <a:noFill/>
            <a:ln w="38100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4580" name="Group 4"/>
            <p:cNvGrpSpPr/>
            <p:nvPr/>
          </p:nvGrpSpPr>
          <p:grpSpPr>
            <a:xfrm>
              <a:off x="113" y="2451"/>
              <a:ext cx="2666" cy="1415"/>
              <a:chOff x="113" y="2451"/>
              <a:chExt cx="2666" cy="1415"/>
            </a:xfrm>
          </p:grpSpPr>
          <p:sp>
            <p:nvSpPr>
              <p:cNvPr id="24581" name="Line 5"/>
              <p:cNvSpPr/>
              <p:nvPr/>
            </p:nvSpPr>
            <p:spPr>
              <a:xfrm flipH="1">
                <a:off x="113" y="2605"/>
                <a:ext cx="272" cy="589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2" name="Line 6"/>
              <p:cNvSpPr/>
              <p:nvPr/>
            </p:nvSpPr>
            <p:spPr>
              <a:xfrm flipH="1">
                <a:off x="158" y="2460"/>
                <a:ext cx="499" cy="1134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3" name="Line 7"/>
              <p:cNvSpPr/>
              <p:nvPr/>
            </p:nvSpPr>
            <p:spPr>
              <a:xfrm flipH="1">
                <a:off x="385" y="2614"/>
                <a:ext cx="499" cy="1179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4" name="Line 8"/>
              <p:cNvSpPr/>
              <p:nvPr/>
            </p:nvSpPr>
            <p:spPr>
              <a:xfrm flipH="1">
                <a:off x="666" y="2986"/>
                <a:ext cx="363" cy="862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5" name="Line 9"/>
              <p:cNvSpPr/>
              <p:nvPr/>
            </p:nvSpPr>
            <p:spPr>
              <a:xfrm flipH="1">
                <a:off x="939" y="3294"/>
                <a:ext cx="226" cy="545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6" name="Line 10"/>
              <p:cNvSpPr/>
              <p:nvPr/>
            </p:nvSpPr>
            <p:spPr>
              <a:xfrm flipH="1">
                <a:off x="1247" y="3475"/>
                <a:ext cx="136" cy="363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7" name="Line 11"/>
              <p:cNvSpPr/>
              <p:nvPr/>
            </p:nvSpPr>
            <p:spPr>
              <a:xfrm flipH="1">
                <a:off x="1565" y="3348"/>
                <a:ext cx="136" cy="499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8" name="Line 12"/>
              <p:cNvSpPr/>
              <p:nvPr/>
            </p:nvSpPr>
            <p:spPr>
              <a:xfrm flipH="1">
                <a:off x="1827" y="2641"/>
                <a:ext cx="273" cy="1225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9" name="Line 13"/>
              <p:cNvSpPr/>
              <p:nvPr/>
            </p:nvSpPr>
            <p:spPr>
              <a:xfrm flipH="1">
                <a:off x="2127" y="2451"/>
                <a:ext cx="272" cy="1406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90" name="Line 14"/>
              <p:cNvSpPr/>
              <p:nvPr/>
            </p:nvSpPr>
            <p:spPr>
              <a:xfrm flipH="1">
                <a:off x="2426" y="2777"/>
                <a:ext cx="182" cy="1043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91" name="Line 15"/>
              <p:cNvSpPr/>
              <p:nvPr/>
            </p:nvSpPr>
            <p:spPr>
              <a:xfrm flipH="1">
                <a:off x="2689" y="3294"/>
                <a:ext cx="90" cy="545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43034" name="AutoShape 26"/>
          <p:cNvSpPr/>
          <p:nvPr/>
        </p:nvSpPr>
        <p:spPr>
          <a:xfrm>
            <a:off x="4757738" y="1939926"/>
            <a:ext cx="322262" cy="1628775"/>
          </a:xfrm>
          <a:prstGeom prst="upArrow">
            <a:avLst>
              <a:gd name="adj1" fmla="val 50000"/>
              <a:gd name="adj2" fmla="val 126354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35" name="AutoShape 27"/>
          <p:cNvSpPr/>
          <p:nvPr/>
        </p:nvSpPr>
        <p:spPr>
          <a:xfrm>
            <a:off x="8839201" y="1871664"/>
            <a:ext cx="322263" cy="1628775"/>
          </a:xfrm>
          <a:prstGeom prst="upArrow">
            <a:avLst>
              <a:gd name="adj1" fmla="val 50000"/>
              <a:gd name="adj2" fmla="val 126354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94" name="AutoShape 28"/>
          <p:cNvSpPr/>
          <p:nvPr/>
        </p:nvSpPr>
        <p:spPr>
          <a:xfrm rot="10800000">
            <a:off x="6888163" y="3573464"/>
            <a:ext cx="322262" cy="1628775"/>
          </a:xfrm>
          <a:prstGeom prst="upArrow">
            <a:avLst>
              <a:gd name="adj1" fmla="val 50000"/>
              <a:gd name="adj2" fmla="val 126354"/>
            </a:avLst>
          </a:prstGeom>
          <a:solidFill>
            <a:srgbClr val="000080"/>
          </a:solidFill>
          <a:ln w="9525">
            <a:noFill/>
          </a:ln>
        </p:spPr>
        <p:txBody>
          <a:bodyPr rot="10800000"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95" name="AutoShape 29"/>
          <p:cNvSpPr/>
          <p:nvPr/>
        </p:nvSpPr>
        <p:spPr>
          <a:xfrm rot="10800000">
            <a:off x="6475413" y="3568701"/>
            <a:ext cx="322262" cy="1628775"/>
          </a:xfrm>
          <a:prstGeom prst="upArrow">
            <a:avLst>
              <a:gd name="adj1" fmla="val 50000"/>
              <a:gd name="adj2" fmla="val 126354"/>
            </a:avLst>
          </a:prstGeom>
          <a:solidFill>
            <a:srgbClr val="000080"/>
          </a:solidFill>
          <a:ln w="9525">
            <a:noFill/>
          </a:ln>
        </p:spPr>
        <p:txBody>
          <a:bodyPr rot="10800000"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96" name="AutoShape 30"/>
          <p:cNvSpPr/>
          <p:nvPr/>
        </p:nvSpPr>
        <p:spPr>
          <a:xfrm rot="8753565">
            <a:off x="5830888" y="1844676"/>
            <a:ext cx="322262" cy="1628775"/>
          </a:xfrm>
          <a:prstGeom prst="upArrow">
            <a:avLst>
              <a:gd name="adj1" fmla="val 50000"/>
              <a:gd name="adj2" fmla="val 126354"/>
            </a:avLst>
          </a:prstGeom>
          <a:solidFill>
            <a:srgbClr val="000080"/>
          </a:solidFill>
          <a:ln w="9525">
            <a:noFill/>
          </a:ln>
        </p:spPr>
        <p:txBody>
          <a:bodyPr rot="10800000"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39" name="AutoShape 31"/>
          <p:cNvSpPr/>
          <p:nvPr/>
        </p:nvSpPr>
        <p:spPr>
          <a:xfrm rot="-1872279">
            <a:off x="5618164" y="3473451"/>
            <a:ext cx="320675" cy="1628775"/>
          </a:xfrm>
          <a:prstGeom prst="upArrow">
            <a:avLst>
              <a:gd name="adj1" fmla="val 50000"/>
              <a:gd name="adj2" fmla="val 12698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98" name="AutoShape 32"/>
          <p:cNvSpPr/>
          <p:nvPr/>
        </p:nvSpPr>
        <p:spPr>
          <a:xfrm rot="-8049831" flipH="1">
            <a:off x="7781925" y="1839914"/>
            <a:ext cx="287338" cy="1825625"/>
          </a:xfrm>
          <a:prstGeom prst="upArrow">
            <a:avLst>
              <a:gd name="adj1" fmla="val 50000"/>
              <a:gd name="adj2" fmla="val 158839"/>
            </a:avLst>
          </a:prstGeom>
          <a:solidFill>
            <a:srgbClr val="000080"/>
          </a:solidFill>
          <a:ln w="9525">
            <a:noFill/>
          </a:ln>
        </p:spPr>
        <p:txBody>
          <a:bodyPr rot="10800000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41" name="AutoShape 33"/>
          <p:cNvSpPr/>
          <p:nvPr/>
        </p:nvSpPr>
        <p:spPr>
          <a:xfrm rot="2750169" flipH="1">
            <a:off x="7891464" y="3470276"/>
            <a:ext cx="287337" cy="1827213"/>
          </a:xfrm>
          <a:prstGeom prst="upArrow">
            <a:avLst>
              <a:gd name="adj1" fmla="val 50000"/>
              <a:gd name="adj2" fmla="val 15897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42" name="Text Box 34"/>
          <p:cNvSpPr txBox="1"/>
          <p:nvPr/>
        </p:nvSpPr>
        <p:spPr>
          <a:xfrm>
            <a:off x="4219576" y="3473451"/>
            <a:ext cx="144462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增温快</a:t>
            </a:r>
            <a:b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</a:b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43" name="Text Box 35"/>
          <p:cNvSpPr txBox="1"/>
          <p:nvPr/>
        </p:nvSpPr>
        <p:spPr>
          <a:xfrm>
            <a:off x="8193088" y="3433763"/>
            <a:ext cx="15748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增温快</a:t>
            </a:r>
            <a:b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</a:b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44" name="Text Box 36"/>
          <p:cNvSpPr txBox="1"/>
          <p:nvPr/>
        </p:nvSpPr>
        <p:spPr>
          <a:xfrm>
            <a:off x="5732846" y="3622420"/>
            <a:ext cx="215106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增温慢</a:t>
            </a:r>
            <a:b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</a:br>
            <a:endParaRPr lang="zh-CN" altLang="en-US" sz="2400" b="1" dirty="0">
              <a:solidFill>
                <a:srgbClr val="CC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045" name="Text Box 37"/>
          <p:cNvSpPr txBox="1"/>
          <p:nvPr/>
        </p:nvSpPr>
        <p:spPr>
          <a:xfrm rot="-2716770">
            <a:off x="6951664" y="3941763"/>
            <a:ext cx="15446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谷风</a:t>
            </a:r>
          </a:p>
        </p:txBody>
      </p:sp>
      <p:sp>
        <p:nvSpPr>
          <p:cNvPr id="43047" name="Text Box 39"/>
          <p:cNvSpPr txBox="1"/>
          <p:nvPr/>
        </p:nvSpPr>
        <p:spPr>
          <a:xfrm>
            <a:off x="1919288" y="1989138"/>
            <a:ext cx="1439862" cy="3416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白天谷风</a:t>
            </a:r>
          </a:p>
        </p:txBody>
      </p:sp>
      <p:pic>
        <p:nvPicPr>
          <p:cNvPr id="24605" name="Picture 29" descr="FamilyPicture8477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7283">
            <a:off x="9018586" y="535752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07" name="直接连接符 24606"/>
          <p:cNvSpPr/>
          <p:nvPr/>
        </p:nvSpPr>
        <p:spPr>
          <a:xfrm>
            <a:off x="4918869" y="3844815"/>
            <a:ext cx="38893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865CD3D-2E89-6846-8635-CB190D27BC27}"/>
              </a:ext>
            </a:extLst>
          </p:cNvPr>
          <p:cNvSpPr/>
          <p:nvPr/>
        </p:nvSpPr>
        <p:spPr>
          <a:xfrm>
            <a:off x="1923072" y="0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59A3ABD-32C4-444E-844A-041743881016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BB8A261-0943-324D-B790-D3B0AD641CB6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等腰三角形 70">
              <a:extLst>
                <a:ext uri="{FF2B5EF4-FFF2-40B4-BE49-F238E27FC236}">
                  <a16:creationId xmlns:a16="http://schemas.microsoft.com/office/drawing/2014/main" id="{B1251650-F143-8448-BF51-513A4728F765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4">
              <a:extLst>
                <a:ext uri="{FF2B5EF4-FFF2-40B4-BE49-F238E27FC236}">
                  <a16:creationId xmlns:a16="http://schemas.microsoft.com/office/drawing/2014/main" id="{820AF7DC-A1EE-6B43-942C-4BCB376629BD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实例应用：</a:t>
              </a:r>
            </a:p>
          </p:txBody>
        </p:sp>
      </p:grpSp>
      <p:sp>
        <p:nvSpPr>
          <p:cNvPr id="37" name="TextBox 1">
            <a:extLst>
              <a:ext uri="{FF2B5EF4-FFF2-40B4-BE49-F238E27FC236}">
                <a16:creationId xmlns:a16="http://schemas.microsoft.com/office/drawing/2014/main" id="{B952E3AD-42B7-794A-965A-E870EEC2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48" y="147690"/>
            <a:ext cx="4304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山风和谷风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AFF87B8-9F22-0D4F-958C-993CA006E024}"/>
              </a:ext>
            </a:extLst>
          </p:cNvPr>
          <p:cNvSpPr/>
          <p:nvPr/>
        </p:nvSpPr>
        <p:spPr>
          <a:xfrm>
            <a:off x="1491400" y="1347674"/>
            <a:ext cx="993393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山坡升温快，比同高度的大气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温度高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，空气膨胀上升，形成谷风。</a:t>
            </a:r>
          </a:p>
        </p:txBody>
      </p:sp>
    </p:spTree>
    <p:extLst>
      <p:ext uri="{BB962C8B-B14F-4D97-AF65-F5344CB8AC3E}">
        <p14:creationId xmlns:p14="http://schemas.microsoft.com/office/powerpoint/2010/main" val="610648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4" grpId="0" animBg="1"/>
      <p:bldP spid="43035" grpId="0" animBg="1"/>
      <p:bldP spid="24594" grpId="0" animBg="1"/>
      <p:bldP spid="24595" grpId="0" animBg="1"/>
      <p:bldP spid="24596" grpId="0" animBg="1"/>
      <p:bldP spid="43039" grpId="0" animBg="1"/>
      <p:bldP spid="24598" grpId="0" animBg="1"/>
      <p:bldP spid="43041" grpId="0" animBg="1"/>
      <p:bldP spid="43042" grpId="0"/>
      <p:bldP spid="43043" grpId="0"/>
      <p:bldP spid="43044" grpId="0"/>
      <p:bldP spid="43045" grpId="0"/>
      <p:bldP spid="43047" grpId="0"/>
      <p:bldP spid="38" grpId="0"/>
      <p:bldP spid="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/>
          <p:nvPr/>
        </p:nvGrpSpPr>
        <p:grpSpPr>
          <a:xfrm>
            <a:off x="3000375" y="3814764"/>
            <a:ext cx="7416800" cy="3043237"/>
            <a:chOff x="68" y="2409"/>
            <a:chExt cx="2767" cy="1457"/>
          </a:xfrm>
        </p:grpSpPr>
        <p:sp>
          <p:nvSpPr>
            <p:cNvPr id="26627" name="Freeform 4"/>
            <p:cNvSpPr/>
            <p:nvPr/>
          </p:nvSpPr>
          <p:spPr>
            <a:xfrm>
              <a:off x="68" y="2409"/>
              <a:ext cx="2767" cy="1074"/>
            </a:xfrm>
            <a:custGeom>
              <a:avLst/>
              <a:gdLst>
                <a:gd name="txL" fmla="*/ 0 w 2767"/>
                <a:gd name="txT" fmla="*/ 0 h 1074"/>
                <a:gd name="txR" fmla="*/ 2767 w 2767"/>
                <a:gd name="txB" fmla="*/ 1074 h 1074"/>
              </a:gdLst>
              <a:ahLst/>
              <a:cxnLst>
                <a:cxn ang="0">
                  <a:pos x="0" y="613"/>
                </a:cxn>
                <a:cxn ang="0">
                  <a:pos x="181" y="295"/>
                </a:cxn>
                <a:cxn ang="0">
                  <a:pos x="363" y="159"/>
                </a:cxn>
                <a:cxn ang="0">
                  <a:pos x="544" y="69"/>
                </a:cxn>
                <a:cxn ang="0">
                  <a:pos x="680" y="69"/>
                </a:cxn>
                <a:cxn ang="0">
                  <a:pos x="816" y="205"/>
                </a:cxn>
                <a:cxn ang="0">
                  <a:pos x="907" y="431"/>
                </a:cxn>
                <a:cxn ang="0">
                  <a:pos x="1043" y="749"/>
                </a:cxn>
                <a:cxn ang="0">
                  <a:pos x="1134" y="930"/>
                </a:cxn>
                <a:cxn ang="0">
                  <a:pos x="1315" y="1066"/>
                </a:cxn>
                <a:cxn ang="0">
                  <a:pos x="1587" y="976"/>
                </a:cxn>
                <a:cxn ang="0">
                  <a:pos x="1859" y="704"/>
                </a:cxn>
                <a:cxn ang="0">
                  <a:pos x="2041" y="205"/>
                </a:cxn>
                <a:cxn ang="0">
                  <a:pos x="2222" y="69"/>
                </a:cxn>
                <a:cxn ang="0">
                  <a:pos x="2313" y="23"/>
                </a:cxn>
                <a:cxn ang="0">
                  <a:pos x="2494" y="205"/>
                </a:cxn>
                <a:cxn ang="0">
                  <a:pos x="2676" y="794"/>
                </a:cxn>
                <a:cxn ang="0">
                  <a:pos x="2767" y="1021"/>
                </a:cxn>
              </a:cxnLst>
              <a:rect l="txL" t="txT" r="txR" b="txB"/>
              <a:pathLst>
                <a:path w="2767" h="1074">
                  <a:moveTo>
                    <a:pt x="0" y="613"/>
                  </a:moveTo>
                  <a:cubicBezTo>
                    <a:pt x="60" y="492"/>
                    <a:pt x="121" y="371"/>
                    <a:pt x="181" y="295"/>
                  </a:cubicBezTo>
                  <a:cubicBezTo>
                    <a:pt x="241" y="219"/>
                    <a:pt x="303" y="197"/>
                    <a:pt x="363" y="159"/>
                  </a:cubicBezTo>
                  <a:cubicBezTo>
                    <a:pt x="423" y="121"/>
                    <a:pt x="491" y="84"/>
                    <a:pt x="544" y="69"/>
                  </a:cubicBezTo>
                  <a:cubicBezTo>
                    <a:pt x="597" y="54"/>
                    <a:pt x="635" y="46"/>
                    <a:pt x="680" y="69"/>
                  </a:cubicBezTo>
                  <a:cubicBezTo>
                    <a:pt x="725" y="92"/>
                    <a:pt x="778" y="145"/>
                    <a:pt x="816" y="205"/>
                  </a:cubicBezTo>
                  <a:cubicBezTo>
                    <a:pt x="854" y="265"/>
                    <a:pt x="869" y="340"/>
                    <a:pt x="907" y="431"/>
                  </a:cubicBezTo>
                  <a:cubicBezTo>
                    <a:pt x="945" y="522"/>
                    <a:pt x="1005" y="666"/>
                    <a:pt x="1043" y="749"/>
                  </a:cubicBezTo>
                  <a:cubicBezTo>
                    <a:pt x="1081" y="832"/>
                    <a:pt x="1089" y="877"/>
                    <a:pt x="1134" y="930"/>
                  </a:cubicBezTo>
                  <a:cubicBezTo>
                    <a:pt x="1179" y="983"/>
                    <a:pt x="1240" y="1058"/>
                    <a:pt x="1315" y="1066"/>
                  </a:cubicBezTo>
                  <a:cubicBezTo>
                    <a:pt x="1390" y="1074"/>
                    <a:pt x="1496" y="1036"/>
                    <a:pt x="1587" y="976"/>
                  </a:cubicBezTo>
                  <a:cubicBezTo>
                    <a:pt x="1678" y="916"/>
                    <a:pt x="1783" y="832"/>
                    <a:pt x="1859" y="704"/>
                  </a:cubicBezTo>
                  <a:cubicBezTo>
                    <a:pt x="1935" y="576"/>
                    <a:pt x="1980" y="311"/>
                    <a:pt x="2041" y="205"/>
                  </a:cubicBezTo>
                  <a:cubicBezTo>
                    <a:pt x="2102" y="99"/>
                    <a:pt x="2177" y="99"/>
                    <a:pt x="2222" y="69"/>
                  </a:cubicBezTo>
                  <a:cubicBezTo>
                    <a:pt x="2267" y="39"/>
                    <a:pt x="2268" y="0"/>
                    <a:pt x="2313" y="23"/>
                  </a:cubicBezTo>
                  <a:cubicBezTo>
                    <a:pt x="2358" y="46"/>
                    <a:pt x="2434" y="77"/>
                    <a:pt x="2494" y="205"/>
                  </a:cubicBezTo>
                  <a:cubicBezTo>
                    <a:pt x="2554" y="333"/>
                    <a:pt x="2631" y="658"/>
                    <a:pt x="2676" y="794"/>
                  </a:cubicBezTo>
                  <a:cubicBezTo>
                    <a:pt x="2721" y="930"/>
                    <a:pt x="2752" y="983"/>
                    <a:pt x="2767" y="1021"/>
                  </a:cubicBezTo>
                </a:path>
              </a:pathLst>
            </a:custGeom>
            <a:noFill/>
            <a:ln w="38100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6628" name="Group 5"/>
            <p:cNvGrpSpPr/>
            <p:nvPr/>
          </p:nvGrpSpPr>
          <p:grpSpPr>
            <a:xfrm>
              <a:off x="113" y="2451"/>
              <a:ext cx="2666" cy="1415"/>
              <a:chOff x="113" y="2451"/>
              <a:chExt cx="2666" cy="1415"/>
            </a:xfrm>
          </p:grpSpPr>
          <p:sp>
            <p:nvSpPr>
              <p:cNvPr id="26629" name="Line 6"/>
              <p:cNvSpPr/>
              <p:nvPr/>
            </p:nvSpPr>
            <p:spPr>
              <a:xfrm flipH="1">
                <a:off x="113" y="2605"/>
                <a:ext cx="272" cy="589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0" name="Line 7"/>
              <p:cNvSpPr/>
              <p:nvPr/>
            </p:nvSpPr>
            <p:spPr>
              <a:xfrm flipH="1">
                <a:off x="158" y="2460"/>
                <a:ext cx="499" cy="1134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1" name="Line 8"/>
              <p:cNvSpPr/>
              <p:nvPr/>
            </p:nvSpPr>
            <p:spPr>
              <a:xfrm flipH="1">
                <a:off x="385" y="2614"/>
                <a:ext cx="499" cy="1179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2" name="Line 9"/>
              <p:cNvSpPr/>
              <p:nvPr/>
            </p:nvSpPr>
            <p:spPr>
              <a:xfrm flipH="1">
                <a:off x="666" y="2986"/>
                <a:ext cx="363" cy="862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3" name="Line 10"/>
              <p:cNvSpPr/>
              <p:nvPr/>
            </p:nvSpPr>
            <p:spPr>
              <a:xfrm flipH="1">
                <a:off x="939" y="3294"/>
                <a:ext cx="226" cy="545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4" name="Line 11"/>
              <p:cNvSpPr/>
              <p:nvPr/>
            </p:nvSpPr>
            <p:spPr>
              <a:xfrm flipH="1">
                <a:off x="1247" y="3475"/>
                <a:ext cx="136" cy="363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5" name="Line 12"/>
              <p:cNvSpPr/>
              <p:nvPr/>
            </p:nvSpPr>
            <p:spPr>
              <a:xfrm flipH="1">
                <a:off x="1565" y="3348"/>
                <a:ext cx="136" cy="499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6" name="Line 13"/>
              <p:cNvSpPr/>
              <p:nvPr/>
            </p:nvSpPr>
            <p:spPr>
              <a:xfrm flipH="1">
                <a:off x="1827" y="2641"/>
                <a:ext cx="273" cy="1225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7" name="Line 14"/>
              <p:cNvSpPr/>
              <p:nvPr/>
            </p:nvSpPr>
            <p:spPr>
              <a:xfrm flipH="1">
                <a:off x="2127" y="2451"/>
                <a:ext cx="272" cy="1406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8" name="Line 15"/>
              <p:cNvSpPr/>
              <p:nvPr/>
            </p:nvSpPr>
            <p:spPr>
              <a:xfrm flipH="1">
                <a:off x="2426" y="2777"/>
                <a:ext cx="182" cy="1043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9" name="Line 16"/>
              <p:cNvSpPr/>
              <p:nvPr/>
            </p:nvSpPr>
            <p:spPr>
              <a:xfrm flipH="1">
                <a:off x="2689" y="3294"/>
                <a:ext cx="90" cy="545"/>
              </a:xfrm>
              <a:prstGeom prst="line">
                <a:avLst/>
              </a:prstGeom>
              <a:ln w="2857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6640" name="AutoShape 17"/>
          <p:cNvSpPr/>
          <p:nvPr/>
        </p:nvSpPr>
        <p:spPr>
          <a:xfrm flipV="1">
            <a:off x="4338639" y="1844676"/>
            <a:ext cx="365125" cy="1611313"/>
          </a:xfrm>
          <a:prstGeom prst="upArrow">
            <a:avLst>
              <a:gd name="adj1" fmla="val 50000"/>
              <a:gd name="adj2" fmla="val 110326"/>
            </a:avLst>
          </a:prstGeom>
          <a:solidFill>
            <a:srgbClr val="000080"/>
          </a:solidFill>
          <a:ln w="9525">
            <a:noFill/>
          </a:ln>
        </p:spPr>
        <p:txBody>
          <a:bodyPr rot="10800000"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41" name="AutoShape 18"/>
          <p:cNvSpPr/>
          <p:nvPr/>
        </p:nvSpPr>
        <p:spPr>
          <a:xfrm flipV="1">
            <a:off x="8956675" y="1773238"/>
            <a:ext cx="363538" cy="1611312"/>
          </a:xfrm>
          <a:prstGeom prst="upArrow">
            <a:avLst>
              <a:gd name="adj1" fmla="val 50000"/>
              <a:gd name="adj2" fmla="val 110807"/>
            </a:avLst>
          </a:prstGeom>
          <a:solidFill>
            <a:srgbClr val="000080"/>
          </a:solidFill>
          <a:ln w="9525">
            <a:noFill/>
          </a:ln>
        </p:spPr>
        <p:txBody>
          <a:bodyPr rot="10800000"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51" name="AutoShape 19"/>
          <p:cNvSpPr/>
          <p:nvPr/>
        </p:nvSpPr>
        <p:spPr>
          <a:xfrm rot="-10800000" flipV="1">
            <a:off x="6770689" y="3578226"/>
            <a:ext cx="363537" cy="1609725"/>
          </a:xfrm>
          <a:prstGeom prst="upArrow">
            <a:avLst>
              <a:gd name="adj1" fmla="val 50000"/>
              <a:gd name="adj2" fmla="val 11069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52" name="AutoShape 20"/>
          <p:cNvSpPr/>
          <p:nvPr/>
        </p:nvSpPr>
        <p:spPr>
          <a:xfrm rot="-10800000" flipV="1">
            <a:off x="6281739" y="3578226"/>
            <a:ext cx="363537" cy="1609725"/>
          </a:xfrm>
          <a:prstGeom prst="upArrow">
            <a:avLst>
              <a:gd name="adj1" fmla="val 50000"/>
              <a:gd name="adj2" fmla="val 11069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53" name="AutoShape 21"/>
          <p:cNvSpPr/>
          <p:nvPr/>
        </p:nvSpPr>
        <p:spPr>
          <a:xfrm rot="8753565" flipH="1" flipV="1">
            <a:off x="5480050" y="1639889"/>
            <a:ext cx="393700" cy="1855787"/>
          </a:xfrm>
          <a:prstGeom prst="upArrow">
            <a:avLst>
              <a:gd name="adj1" fmla="val 50000"/>
              <a:gd name="adj2" fmla="val 117842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45" name="AutoShape 22"/>
          <p:cNvSpPr/>
          <p:nvPr/>
        </p:nvSpPr>
        <p:spPr>
          <a:xfrm rot="-1872279" flipH="1" flipV="1">
            <a:off x="5310189" y="3484564"/>
            <a:ext cx="365125" cy="1609725"/>
          </a:xfrm>
          <a:prstGeom prst="upArrow">
            <a:avLst>
              <a:gd name="adj1" fmla="val 50000"/>
              <a:gd name="adj2" fmla="val 110217"/>
            </a:avLst>
          </a:prstGeom>
          <a:solidFill>
            <a:srgbClr val="000080"/>
          </a:solidFill>
          <a:ln w="9525">
            <a:noFill/>
          </a:ln>
        </p:spPr>
        <p:txBody>
          <a:bodyPr rot="10800000"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55" name="AutoShape 23"/>
          <p:cNvSpPr/>
          <p:nvPr/>
        </p:nvSpPr>
        <p:spPr>
          <a:xfrm rot="-8049831" flipV="1">
            <a:off x="7631113" y="1706564"/>
            <a:ext cx="355600" cy="1825625"/>
          </a:xfrm>
          <a:prstGeom prst="upArrow">
            <a:avLst>
              <a:gd name="adj1" fmla="val 50000"/>
              <a:gd name="adj2" fmla="val 12834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47" name="AutoShape 24"/>
          <p:cNvSpPr/>
          <p:nvPr/>
        </p:nvSpPr>
        <p:spPr>
          <a:xfrm rot="2750169" flipV="1">
            <a:off x="7767638" y="3436939"/>
            <a:ext cx="355600" cy="2066925"/>
          </a:xfrm>
          <a:prstGeom prst="upArrow">
            <a:avLst>
              <a:gd name="adj1" fmla="val 50000"/>
              <a:gd name="adj2" fmla="val 145312"/>
            </a:avLst>
          </a:prstGeom>
          <a:solidFill>
            <a:srgbClr val="000080"/>
          </a:solidFill>
          <a:ln w="9525">
            <a:noFill/>
          </a:ln>
        </p:spPr>
        <p:txBody>
          <a:bodyPr rot="10800000"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57" name="Text Box 25"/>
          <p:cNvSpPr txBox="1"/>
          <p:nvPr/>
        </p:nvSpPr>
        <p:spPr>
          <a:xfrm>
            <a:off x="3657601" y="3505200"/>
            <a:ext cx="16938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降温快</a:t>
            </a:r>
          </a:p>
        </p:txBody>
      </p:sp>
      <p:sp>
        <p:nvSpPr>
          <p:cNvPr id="44058" name="Text Box 26"/>
          <p:cNvSpPr txBox="1"/>
          <p:nvPr/>
        </p:nvSpPr>
        <p:spPr>
          <a:xfrm>
            <a:off x="8385176" y="3444875"/>
            <a:ext cx="1527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降温快</a:t>
            </a:r>
          </a:p>
        </p:txBody>
      </p:sp>
      <p:sp>
        <p:nvSpPr>
          <p:cNvPr id="44059" name="Text Box 27"/>
          <p:cNvSpPr txBox="1"/>
          <p:nvPr/>
        </p:nvSpPr>
        <p:spPr>
          <a:xfrm>
            <a:off x="5951539" y="3614738"/>
            <a:ext cx="16414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降温慢</a:t>
            </a:r>
            <a:endParaRPr lang="zh-CN" altLang="en-US" sz="2400" b="1" dirty="0">
              <a:solidFill>
                <a:srgbClr val="CC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60" name="Text Box 28"/>
          <p:cNvSpPr txBox="1"/>
          <p:nvPr/>
        </p:nvSpPr>
        <p:spPr>
          <a:xfrm rot="-2716770">
            <a:off x="7146925" y="3987801"/>
            <a:ext cx="11382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山风</a:t>
            </a:r>
          </a:p>
        </p:txBody>
      </p:sp>
      <p:sp>
        <p:nvSpPr>
          <p:cNvPr id="26652" name="AutoShape 29"/>
          <p:cNvSpPr/>
          <p:nvPr/>
        </p:nvSpPr>
        <p:spPr>
          <a:xfrm rot="-1617851">
            <a:off x="10375136" y="1609726"/>
            <a:ext cx="363538" cy="758825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53" name="Text Box 30"/>
          <p:cNvSpPr txBox="1"/>
          <p:nvPr/>
        </p:nvSpPr>
        <p:spPr>
          <a:xfrm>
            <a:off x="2640013" y="1989138"/>
            <a:ext cx="7921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44063" name="Text Box 31"/>
          <p:cNvSpPr txBox="1"/>
          <p:nvPr/>
        </p:nvSpPr>
        <p:spPr>
          <a:xfrm>
            <a:off x="1992313" y="1916113"/>
            <a:ext cx="1295400" cy="3416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楷体_GB2312" panose="02010609030101010101" pitchFamily="49" charset="-122"/>
              </a:rPr>
              <a:t>夜晚山风</a:t>
            </a:r>
          </a:p>
        </p:txBody>
      </p:sp>
      <p:sp>
        <p:nvSpPr>
          <p:cNvPr id="26657" name="直接连接符 26656"/>
          <p:cNvSpPr/>
          <p:nvPr/>
        </p:nvSpPr>
        <p:spPr>
          <a:xfrm>
            <a:off x="4943476" y="4076700"/>
            <a:ext cx="38893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26658" name="组合 26657"/>
          <p:cNvGrpSpPr/>
          <p:nvPr/>
        </p:nvGrpSpPr>
        <p:grpSpPr>
          <a:xfrm>
            <a:off x="5880101" y="1484314"/>
            <a:ext cx="2663825" cy="2232025"/>
            <a:chOff x="2744" y="981"/>
            <a:chExt cx="1406" cy="1360"/>
          </a:xfrm>
        </p:grpSpPr>
        <p:sp>
          <p:nvSpPr>
            <p:cNvPr id="26659" name="云形标注 26658"/>
            <p:cNvSpPr/>
            <p:nvPr/>
          </p:nvSpPr>
          <p:spPr>
            <a:xfrm>
              <a:off x="2744" y="981"/>
              <a:ext cx="1406" cy="408"/>
            </a:xfrm>
            <a:prstGeom prst="cloudCallout">
              <a:avLst>
                <a:gd name="adj1" fmla="val -43102"/>
                <a:gd name="adj2" fmla="val 70097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6660" name="直接连接符 26659"/>
            <p:cNvSpPr/>
            <p:nvPr/>
          </p:nvSpPr>
          <p:spPr>
            <a:xfrm flipH="1">
              <a:off x="2925" y="1344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6661" name="直接连接符 26660"/>
            <p:cNvSpPr/>
            <p:nvPr/>
          </p:nvSpPr>
          <p:spPr>
            <a:xfrm flipH="1">
              <a:off x="3061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6662" name="直接连接符 26661"/>
            <p:cNvSpPr/>
            <p:nvPr/>
          </p:nvSpPr>
          <p:spPr>
            <a:xfrm flipH="1">
              <a:off x="3197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6663" name="直接连接符 26662"/>
            <p:cNvSpPr/>
            <p:nvPr/>
          </p:nvSpPr>
          <p:spPr>
            <a:xfrm flipH="1">
              <a:off x="3333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6664" name="直接连接符 26663"/>
            <p:cNvSpPr/>
            <p:nvPr/>
          </p:nvSpPr>
          <p:spPr>
            <a:xfrm flipH="1">
              <a:off x="3469" y="1389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6665" name="直接连接符 26664"/>
            <p:cNvSpPr/>
            <p:nvPr/>
          </p:nvSpPr>
          <p:spPr>
            <a:xfrm flipH="1">
              <a:off x="3605" y="1344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6666" name="直接连接符 26665"/>
            <p:cNvSpPr/>
            <p:nvPr/>
          </p:nvSpPr>
          <p:spPr>
            <a:xfrm flipH="1">
              <a:off x="3741" y="1344"/>
              <a:ext cx="46" cy="9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313B825-B9D6-6348-9296-00355216C710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29FC238-F75D-4D43-8640-B864E084BEC4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等腰三角形 70">
              <a:extLst>
                <a:ext uri="{FF2B5EF4-FFF2-40B4-BE49-F238E27FC236}">
                  <a16:creationId xmlns:a16="http://schemas.microsoft.com/office/drawing/2014/main" id="{E0B6C92E-8D0D-364D-AE91-EA72702F9E46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">
              <a:extLst>
                <a:ext uri="{FF2B5EF4-FFF2-40B4-BE49-F238E27FC236}">
                  <a16:creationId xmlns:a16="http://schemas.microsoft.com/office/drawing/2014/main" id="{0D8253A0-356D-5944-9928-1309B7904578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实例应用：</a:t>
              </a: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D1BA97B5-D80A-4245-A939-A6F95FC1FD72}"/>
              </a:ext>
            </a:extLst>
          </p:cNvPr>
          <p:cNvSpPr/>
          <p:nvPr/>
        </p:nvSpPr>
        <p:spPr>
          <a:xfrm>
            <a:off x="1923072" y="0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576F23E4-AC98-6D4A-A225-E0B0F833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48" y="147690"/>
            <a:ext cx="4304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山风和谷风</a:t>
            </a:r>
          </a:p>
        </p:txBody>
      </p:sp>
      <p:sp>
        <p:nvSpPr>
          <p:cNvPr id="51" name="TextBox 66">
            <a:extLst>
              <a:ext uri="{FF2B5EF4-FFF2-40B4-BE49-F238E27FC236}">
                <a16:creationId xmlns:a16="http://schemas.microsoft.com/office/drawing/2014/main" id="{B1540D4B-1E61-6E41-8D86-AC259DE165DD}"/>
              </a:ext>
            </a:extLst>
          </p:cNvPr>
          <p:cNvSpPr txBox="1"/>
          <p:nvPr/>
        </p:nvSpPr>
        <p:spPr>
          <a:xfrm>
            <a:off x="205600" y="5573787"/>
            <a:ext cx="3918857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夜雨寄北</a:t>
            </a:r>
          </a:p>
          <a:p>
            <a:pPr algn="ctr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李商隐 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唐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君问归期未有期，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巴山夜雨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涨秋池。</a:t>
            </a:r>
            <a:br>
              <a:rPr lang="zh-CN" altLang="en-US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何当共剪西窗烛，却话巴山夜雨时。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711B53E-9392-364B-9221-7152D0A4AB2F}"/>
              </a:ext>
            </a:extLst>
          </p:cNvPr>
          <p:cNvSpPr/>
          <p:nvPr/>
        </p:nvSpPr>
        <p:spPr>
          <a:xfrm>
            <a:off x="547488" y="1096364"/>
            <a:ext cx="9687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夜间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山坡降温快，比同高度的大气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，空气冷却下沉，形成山风。</a:t>
            </a:r>
          </a:p>
        </p:txBody>
      </p:sp>
    </p:spTree>
    <p:extLst>
      <p:ext uri="{BB962C8B-B14F-4D97-AF65-F5344CB8AC3E}">
        <p14:creationId xmlns:p14="http://schemas.microsoft.com/office/powerpoint/2010/main" val="201228425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 animBg="1"/>
      <p:bldP spid="26641" grpId="0" animBg="1"/>
      <p:bldP spid="44051" grpId="0" animBg="1"/>
      <p:bldP spid="44052" grpId="0" animBg="1"/>
      <p:bldP spid="44053" grpId="0" animBg="1"/>
      <p:bldP spid="26645" grpId="0" animBg="1"/>
      <p:bldP spid="44055" grpId="0" animBg="1"/>
      <p:bldP spid="26647" grpId="0" animBg="1"/>
      <p:bldP spid="44057" grpId="0"/>
      <p:bldP spid="44058" grpId="0"/>
      <p:bldP spid="44059" grpId="0"/>
      <p:bldP spid="44060" grpId="0"/>
      <p:bldP spid="44063" grpId="0"/>
      <p:bldP spid="51" grpId="0" animBg="1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4DAAB4-44D7-48A2-BE70-4F4738C1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073" y="187463"/>
            <a:ext cx="8133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读某季节我国东部沿海高空等压面分布示意图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4096A4A1-CCE1-44B0-B149-3AEB6F75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652964"/>
            <a:ext cx="7920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气压大小的排列顺序正确的是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D&gt;C&gt;A&gt;B                 B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A&gt;B&gt;D&gt;C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C&gt;D&gt;A&gt;B                 D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C&gt;D&gt;B&gt;A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图示季节为北半球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（夏季、冬季）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7719F36A-9BC5-4258-BF64-266004D7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4581526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D71500EF-F02A-42A1-9E56-F3814569B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5862638"/>
            <a:ext cx="100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ea typeface="华文中宋" panose="02010600040101010101" pitchFamily="2" charset="-122"/>
              </a:rPr>
              <a:t>夏季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883569-2B82-488A-B684-14AF093BBCD0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7B05FC-1159-46FC-A761-D82E0EF8A67B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FA6A0A65-CAA6-4F88-A9ED-0B89008C58A1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49733DF9-93E4-4157-83DB-50A9879DCE73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课后练习：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A59EF2F7-4B0F-475F-BCC0-5A18D4EC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7" y="844249"/>
            <a:ext cx="51847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4FA0664F-90A9-4D34-937F-B62272EE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3500438"/>
            <a:ext cx="1008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ea typeface="华文中宋" panose="02010600040101010101" pitchFamily="2" charset="-122"/>
              </a:rPr>
              <a:t>热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7A37A485-3087-41C6-972E-C0FC02ED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3557588"/>
            <a:ext cx="1008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ea typeface="华文中宋" panose="02010600040101010101" pitchFamily="2" charset="-122"/>
              </a:rPr>
              <a:t>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C6D43FF-D111-4F71-B1D9-9D3F48EB6D60}"/>
              </a:ext>
            </a:extLst>
          </p:cNvPr>
          <p:cNvSpPr/>
          <p:nvPr/>
        </p:nvSpPr>
        <p:spPr>
          <a:xfrm>
            <a:off x="1912584" y="-93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9D31652-E0B8-471E-AF68-6E4FD904BBC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70473" y="147690"/>
            <a:ext cx="3840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影响气压的因素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5AF6A830-4B22-493A-B47B-6EF4A5EAD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1707613"/>
            <a:ext cx="4164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随着海拔升高，气压降低。</a:t>
            </a:r>
          </a:p>
        </p:txBody>
      </p:sp>
      <p:sp>
        <p:nvSpPr>
          <p:cNvPr id="10" name="矩形 51">
            <a:extLst>
              <a:ext uri="{FF2B5EF4-FFF2-40B4-BE49-F238E27FC236}">
                <a16:creationId xmlns:a16="http://schemas.microsoft.com/office/drawing/2014/main" id="{EA1AD05B-F22C-4EE5-BA31-8B78F047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328" y="1083212"/>
            <a:ext cx="1659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热力因素</a:t>
            </a:r>
          </a:p>
        </p:txBody>
      </p:sp>
      <p:sp>
        <p:nvSpPr>
          <p:cNvPr id="11" name="矩形 51">
            <a:extLst>
              <a:ext uri="{FF2B5EF4-FFF2-40B4-BE49-F238E27FC236}">
                <a16:creationId xmlns:a16="http://schemas.microsoft.com/office/drawing/2014/main" id="{44E638E0-7544-402E-8459-71D269C3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584" y="1083212"/>
            <a:ext cx="2448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海拔高低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29">
            <a:extLst>
              <a:ext uri="{FF2B5EF4-FFF2-40B4-BE49-F238E27FC236}">
                <a16:creationId xmlns:a16="http://schemas.microsoft.com/office/drawing/2014/main" id="{F9B49044-B62A-4356-B66E-53B4BEC4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603" y="1707613"/>
            <a:ext cx="6652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5261C"/>
                    </a:gs>
                    <a:gs pos="3000">
                      <a:srgbClr val="EBDAD4"/>
                    </a:gs>
                    <a:gs pos="14499">
                      <a:srgbClr val="C0524E"/>
                    </a:gs>
                    <a:gs pos="21000">
                      <a:srgbClr val="80302D"/>
                    </a:gs>
                    <a:gs pos="22000">
                      <a:srgbClr val="9C6563"/>
                    </a:gs>
                    <a:gs pos="24000">
                      <a:srgbClr val="FFFFFF"/>
                    </a:gs>
                    <a:gs pos="39500">
                      <a:srgbClr val="83A7C3"/>
                    </a:gs>
                    <a:gs pos="43500">
                      <a:srgbClr val="768FB9"/>
                    </a:gs>
                    <a:gs pos="46000">
                      <a:srgbClr val="83A7C3"/>
                    </a:gs>
                    <a:gs pos="50000">
                      <a:srgbClr val="DCEBF5"/>
                    </a:gs>
                    <a:gs pos="54000">
                      <a:srgbClr val="83A7C3"/>
                    </a:gs>
                    <a:gs pos="56500">
                      <a:srgbClr val="768FB9"/>
                    </a:gs>
                    <a:gs pos="60501">
                      <a:srgbClr val="83A7C3"/>
                    </a:gs>
                    <a:gs pos="76000">
                      <a:srgbClr val="FFFFFF"/>
                    </a:gs>
                    <a:gs pos="78000">
                      <a:srgbClr val="9C6563"/>
                    </a:gs>
                    <a:gs pos="79000">
                      <a:srgbClr val="80302D"/>
                    </a:gs>
                    <a:gs pos="85501">
                      <a:srgbClr val="C0524E"/>
                    </a:gs>
                    <a:gs pos="97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空气受热膨胀上升，密度变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，气压变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空气冷却收缩下沉，密度变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，气压变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29" name="图片 128">
            <a:extLst>
              <a:ext uri="{FF2B5EF4-FFF2-40B4-BE49-F238E27FC236}">
                <a16:creationId xmlns:a16="http://schemas.microsoft.com/office/drawing/2014/main" id="{07FB64C8-478B-4FD1-8483-DC4BE1F4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43" y="2867500"/>
            <a:ext cx="5347428" cy="3618443"/>
          </a:xfrm>
          <a:prstGeom prst="rect">
            <a:avLst/>
          </a:prstGeom>
        </p:spPr>
      </p:pic>
      <p:pic>
        <p:nvPicPr>
          <p:cNvPr id="211" name="图片 210">
            <a:extLst>
              <a:ext uri="{FF2B5EF4-FFF2-40B4-BE49-F238E27FC236}">
                <a16:creationId xmlns:a16="http://schemas.microsoft.com/office/drawing/2014/main" id="{11C6FA17-978C-4A9E-B72C-D1A755063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2643135"/>
            <a:ext cx="4657725" cy="406717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00F811DE-3B65-42AC-ADE0-70FC93F6D859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E677DA6-4516-43D1-85AF-212A2348D3D4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FB926378-298C-4568-B621-CDF151593230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4">
              <a:extLst>
                <a:ext uri="{FF2B5EF4-FFF2-40B4-BE49-F238E27FC236}">
                  <a16:creationId xmlns:a16="http://schemas.microsoft.com/office/drawing/2014/main" id="{F321BF02-873D-4D05-9DE0-E2DAA7CE4CE7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知识补充：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9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4657118-1A08-4561-8A10-BCD2F3D5701B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5FC6B18-D0AC-4246-A9D7-6ADB1629D66F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70AE3ADF-FD5C-474B-808E-7451D04678B8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4">
              <a:extLst>
                <a:ext uri="{FF2B5EF4-FFF2-40B4-BE49-F238E27FC236}">
                  <a16:creationId xmlns:a16="http://schemas.microsoft.com/office/drawing/2014/main" id="{71239C42-34B8-498F-9730-7E2B09082F43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9D332FE-F60C-49F8-9F1C-96C13CEAB63C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ea typeface="微软雅黑" panose="020B0503020204020204" pitchFamily="34" charset="-122"/>
              </a:rPr>
              <a:t>赏古诗   探究竟</a:t>
            </a:r>
          </a:p>
        </p:txBody>
      </p: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6F319CAC-1217-3341-BA99-BFF828B40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22" y="1231992"/>
            <a:ext cx="2947563" cy="52242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04CE3E9-7FDB-9E43-8859-3690E07A9506}"/>
              </a:ext>
            </a:extLst>
          </p:cNvPr>
          <p:cNvSpPr txBox="1"/>
          <p:nvPr/>
        </p:nvSpPr>
        <p:spPr>
          <a:xfrm>
            <a:off x="1733842" y="1231992"/>
            <a:ext cx="467307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0" i="0" u="none" strike="noStrike" dirty="0">
                <a:solidFill>
                  <a:srgbClr val="333333"/>
                </a:solidFill>
                <a:effectLst/>
                <a:latin typeface="Heiti SC Medium" pitchFamily="2" charset="-128"/>
                <a:ea typeface="Heiti SC Medium" pitchFamily="2" charset="-128"/>
              </a:rPr>
              <a:t>《</a:t>
            </a:r>
            <a:r>
              <a:rPr lang="zh-CN" altLang="en-US" sz="4000" b="0" i="0" u="none" strike="noStrike" dirty="0">
                <a:solidFill>
                  <a:srgbClr val="333333"/>
                </a:solidFill>
                <a:effectLst/>
                <a:latin typeface="Heiti SC Medium" pitchFamily="2" charset="-128"/>
                <a:ea typeface="Heiti SC Medium" pitchFamily="2" charset="-128"/>
              </a:rPr>
              <a:t>秋怀四首其二</a:t>
            </a:r>
            <a:r>
              <a:rPr lang="en-US" altLang="zh-CN" sz="4000" b="0" i="0" u="none" strike="noStrike" dirty="0">
                <a:solidFill>
                  <a:srgbClr val="333333"/>
                </a:solidFill>
                <a:effectLst/>
                <a:latin typeface="Heiti SC Medium" pitchFamily="2" charset="-128"/>
                <a:ea typeface="Heiti SC Medium" pitchFamily="2" charset="-128"/>
              </a:rPr>
              <a:t>》 </a:t>
            </a:r>
          </a:p>
          <a:p>
            <a:pPr algn="ctr"/>
            <a:r>
              <a:rPr lang="zh-CN" altLang="en-US" sz="3200" dirty="0">
                <a:solidFill>
                  <a:srgbClr val="333333"/>
                </a:solidFill>
                <a:latin typeface="Heiti SC Medium" pitchFamily="2" charset="-128"/>
                <a:ea typeface="Heiti SC Medium" pitchFamily="2" charset="-128"/>
              </a:rPr>
              <a:t>陆游</a:t>
            </a:r>
            <a:endParaRPr lang="en-US" altLang="zh-CN" sz="3200" b="0" i="0" u="none" strike="noStrike" dirty="0">
              <a:solidFill>
                <a:srgbClr val="333333"/>
              </a:solidFill>
              <a:effectLst/>
              <a:latin typeface="Heiti SC Medium" pitchFamily="2" charset="-128"/>
              <a:ea typeface="Heiti SC Medium" pitchFamily="2" charset="-128"/>
            </a:endParaRPr>
          </a:p>
          <a:p>
            <a:pPr algn="ctr"/>
            <a:endParaRPr lang="en-US" altLang="zh-CN" sz="4000" b="0" i="0" u="none" strike="noStrike" dirty="0">
              <a:solidFill>
                <a:srgbClr val="333333"/>
              </a:solidFill>
              <a:effectLst/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altLang="en-US" sz="4000" b="0" i="0" u="none" strike="noStrike" dirty="0">
                <a:solidFill>
                  <a:srgbClr val="333333"/>
                </a:solidFill>
                <a:effectLst/>
                <a:latin typeface="Heiti SC Medium" pitchFamily="2" charset="-128"/>
                <a:ea typeface="Heiti SC Medium" pitchFamily="2" charset="-128"/>
              </a:rPr>
              <a:t>园丁傍架摘黄瓜</a:t>
            </a:r>
            <a:r>
              <a:rPr lang="en-US" altLang="zh-CN" sz="4000" b="0" i="0" u="none" strike="noStrike" dirty="0">
                <a:solidFill>
                  <a:srgbClr val="333333"/>
                </a:solidFill>
                <a:effectLst/>
                <a:latin typeface="Heiti SC Medium" pitchFamily="2" charset="-128"/>
                <a:ea typeface="Heiti SC Medium" pitchFamily="2" charset="-128"/>
              </a:rPr>
              <a:t>,</a:t>
            </a:r>
          </a:p>
          <a:p>
            <a:pPr algn="ctr"/>
            <a:r>
              <a:rPr lang="zh-CN" altLang="en-US" sz="4000" b="0" i="0" u="none" strike="noStrike" dirty="0">
                <a:solidFill>
                  <a:srgbClr val="333333"/>
                </a:solidFill>
                <a:effectLst/>
                <a:latin typeface="Heiti SC Medium" pitchFamily="2" charset="-128"/>
                <a:ea typeface="Heiti SC Medium" pitchFamily="2" charset="-128"/>
              </a:rPr>
              <a:t>   村女沿篱采碧花。</a:t>
            </a:r>
            <a:endParaRPr lang="en-US" altLang="zh-CN" sz="4000" b="0" i="0" u="none" strike="noStrike" dirty="0">
              <a:solidFill>
                <a:srgbClr val="333333"/>
              </a:solidFill>
              <a:effectLst/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altLang="en-US" sz="4000" b="0" i="0" u="none" strike="noStrike" dirty="0">
                <a:solidFill>
                  <a:srgbClr val="F73131"/>
                </a:solidFill>
                <a:effectLst/>
                <a:latin typeface="Heiti SC Medium" pitchFamily="2" charset="-128"/>
                <a:ea typeface="Heiti SC Medium" pitchFamily="2" charset="-128"/>
              </a:rPr>
              <a:t>城市尚余三伏热</a:t>
            </a:r>
            <a:r>
              <a:rPr lang="en-US" altLang="zh-CN" sz="4000" b="0" i="0" u="none" strike="noStrike" dirty="0">
                <a:solidFill>
                  <a:srgbClr val="333333"/>
                </a:solidFill>
                <a:effectLst/>
                <a:latin typeface="Heiti SC Medium" pitchFamily="2" charset="-128"/>
                <a:ea typeface="Heiti SC Medium" pitchFamily="2" charset="-128"/>
              </a:rPr>
              <a:t>,</a:t>
            </a:r>
          </a:p>
          <a:p>
            <a:pPr algn="ctr"/>
            <a:r>
              <a:rPr lang="zh-CN" altLang="en-US" sz="4000" b="0" i="0" u="none" strike="noStrike" dirty="0">
                <a:solidFill>
                  <a:srgbClr val="FF0000"/>
                </a:solidFill>
                <a:effectLst/>
                <a:latin typeface="Heiti SC Medium" pitchFamily="2" charset="-128"/>
                <a:ea typeface="Heiti SC Medium" pitchFamily="2" charset="-128"/>
              </a:rPr>
              <a:t>  </a:t>
            </a:r>
            <a:r>
              <a:rPr lang="en-US" altLang="zh-CN" sz="4000" b="0" i="0" u="none" strike="noStrike" dirty="0">
                <a:solidFill>
                  <a:srgbClr val="FF0000"/>
                </a:solidFill>
                <a:effectLst/>
                <a:latin typeface="Heiti SC Medium" pitchFamily="2" charset="-128"/>
                <a:ea typeface="Heiti SC Medium" pitchFamily="2" charset="-128"/>
              </a:rPr>
              <a:t> </a:t>
            </a:r>
            <a:r>
              <a:rPr lang="zh-CN" altLang="en-US" sz="4000" b="0" i="0" u="none" strike="noStrike" dirty="0">
                <a:solidFill>
                  <a:srgbClr val="FF0000"/>
                </a:solidFill>
                <a:effectLst/>
                <a:latin typeface="Heiti SC Medium" pitchFamily="2" charset="-128"/>
                <a:ea typeface="Heiti SC Medium" pitchFamily="2" charset="-128"/>
              </a:rPr>
              <a:t>秋光先到野人家。</a:t>
            </a:r>
            <a:endParaRPr kumimoji="1" lang="zh-CN" altLang="en-US" sz="4000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12A9EE-025C-E045-BFF9-53769956257E}"/>
              </a:ext>
            </a:extLst>
          </p:cNvPr>
          <p:cNvSpPr txBox="1"/>
          <p:nvPr/>
        </p:nvSpPr>
        <p:spPr>
          <a:xfrm>
            <a:off x="-5598" y="5932998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00B0F0"/>
                </a:solidFill>
              </a:rPr>
              <a:t>思考：城市与农村的气温差异现象是如何产生的呢？</a:t>
            </a:r>
          </a:p>
        </p:txBody>
      </p:sp>
    </p:spTree>
    <p:extLst>
      <p:ext uri="{BB962C8B-B14F-4D97-AF65-F5344CB8AC3E}">
        <p14:creationId xmlns:p14="http://schemas.microsoft.com/office/powerpoint/2010/main" val="7986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1353F7-FCCC-4198-BDE6-F1582C927CEF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21CA2AC-A59B-45E7-9DDD-903836779B08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FC08C054-0707-45EC-B86C-E49601E8E0B8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4">
              <a:extLst>
                <a:ext uri="{FF2B5EF4-FFF2-40B4-BE49-F238E27FC236}">
                  <a16:creationId xmlns:a16="http://schemas.microsoft.com/office/drawing/2014/main" id="{54517012-72A7-4DDB-B490-059BC8E4B905}"/>
                </a:ext>
              </a:extLst>
            </p:cNvPr>
            <p:cNvSpPr txBox="1"/>
            <p:nvPr/>
          </p:nvSpPr>
          <p:spPr>
            <a:xfrm>
              <a:off x="64968" y="956247"/>
              <a:ext cx="1960341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总结提炼：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54390B19-8DC1-4CD2-B5A3-82D7E873924C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DF0369F4-E9DC-41D3-84A0-56DBA41B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656" y="147690"/>
            <a:ext cx="4220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47D597-F370-498A-8955-C833C6C48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44" y="1281769"/>
            <a:ext cx="7766977" cy="530398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92EB053-00B0-47B0-ACCB-CE7891B89133}"/>
              </a:ext>
            </a:extLst>
          </p:cNvPr>
          <p:cNvSpPr/>
          <p:nvPr/>
        </p:nvSpPr>
        <p:spPr>
          <a:xfrm>
            <a:off x="-24730" y="1736812"/>
            <a:ext cx="24158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地面低温处是高压，高温处是低压；高空相反。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同一垂直方向，海拔越高，气压越低。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63816D8-C991-4D8B-88DC-203EB3F8276C}"/>
              </a:ext>
            </a:extLst>
          </p:cNvPr>
          <p:cNvSpPr/>
          <p:nvPr/>
        </p:nvSpPr>
        <p:spPr>
          <a:xfrm>
            <a:off x="9757700" y="1736812"/>
            <a:ext cx="2444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先有大气的垂直运动，而后有高压低压，最后有大气水平运动。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上升的气流容易降雨，下沉的空气不会降雨。</a:t>
            </a:r>
          </a:p>
        </p:txBody>
      </p:sp>
    </p:spTree>
    <p:extLst>
      <p:ext uri="{BB962C8B-B14F-4D97-AF65-F5344CB8AC3E}">
        <p14:creationId xmlns:p14="http://schemas.microsoft.com/office/powerpoint/2010/main" val="14179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926" y="1657739"/>
            <a:ext cx="408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热力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环流的形成过程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9" y="2761861"/>
            <a:ext cx="81176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冷热不均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2681" y="2774301"/>
            <a:ext cx="79932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垂直运动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2273" y="2802294"/>
            <a:ext cx="174171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u="sng" dirty="0">
                <a:latin typeface="楷体" pitchFamily="49" charset="-122"/>
                <a:ea typeface="楷体" pitchFamily="49" charset="-122"/>
              </a:rPr>
              <a:t>同一高度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上气压不相等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4256" y="2811623"/>
            <a:ext cx="80865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水平运动</a:t>
            </a:r>
          </a:p>
        </p:txBody>
      </p:sp>
      <p:sp>
        <p:nvSpPr>
          <p:cNvPr id="9" name="右箭头 8"/>
          <p:cNvSpPr/>
          <p:nvPr/>
        </p:nvSpPr>
        <p:spPr>
          <a:xfrm>
            <a:off x="3256385" y="3097766"/>
            <a:ext cx="503854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599994" y="3097763"/>
            <a:ext cx="541176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945086" y="3138196"/>
            <a:ext cx="541176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15927" y="3754017"/>
            <a:ext cx="356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的热力环流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4489" y="4509796"/>
            <a:ext cx="11165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城市风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836" y="4494238"/>
            <a:ext cx="112278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海陆风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9986" y="4494243"/>
            <a:ext cx="113211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山谷风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7705" y="1769055"/>
            <a:ext cx="2348203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气压高低的比较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4304" y="1753048"/>
            <a:ext cx="1104122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等压面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7003" y="3803778"/>
            <a:ext cx="5741437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理解其形成过程，并能解释相关地理现象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2953" y="4982545"/>
            <a:ext cx="2290947" cy="13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188" y="5019871"/>
            <a:ext cx="2183363" cy="12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"/>
          <p:cNvGrpSpPr>
            <a:grpSpLocks/>
          </p:cNvGrpSpPr>
          <p:nvPr/>
        </p:nvGrpSpPr>
        <p:grpSpPr bwMode="auto">
          <a:xfrm>
            <a:off x="4241281" y="5017630"/>
            <a:ext cx="2299477" cy="1131239"/>
            <a:chOff x="3656" y="10617"/>
            <a:chExt cx="4404" cy="1648"/>
          </a:xfrm>
        </p:grpSpPr>
        <p:pic>
          <p:nvPicPr>
            <p:cNvPr id="22" name="图片 3" descr="未命名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3656" y="10617"/>
              <a:ext cx="4404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任意多边形 4"/>
            <p:cNvSpPr>
              <a:spLocks noChangeArrowheads="1"/>
            </p:cNvSpPr>
            <p:nvPr/>
          </p:nvSpPr>
          <p:spPr bwMode="auto">
            <a:xfrm>
              <a:off x="5141" y="11184"/>
              <a:ext cx="122" cy="468"/>
            </a:xfrm>
            <a:custGeom>
              <a:avLst/>
              <a:gdLst>
                <a:gd name="T0" fmla="*/ 0 w 122"/>
                <a:gd name="T1" fmla="*/ 468 h 468"/>
                <a:gd name="T2" fmla="*/ 105 w 122"/>
                <a:gd name="T3" fmla="*/ 156 h 468"/>
                <a:gd name="T4" fmla="*/ 105 w 122"/>
                <a:gd name="T5" fmla="*/ 0 h 468"/>
                <a:gd name="T6" fmla="*/ 0 60000 65536"/>
                <a:gd name="T7" fmla="*/ 0 60000 65536"/>
                <a:gd name="T8" fmla="*/ 0 60000 65536"/>
                <a:gd name="T9" fmla="*/ 0 w 122"/>
                <a:gd name="T10" fmla="*/ 0 h 468"/>
                <a:gd name="T11" fmla="*/ 122 w 122"/>
                <a:gd name="T12" fmla="*/ 468 h 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468">
                  <a:moveTo>
                    <a:pt x="0" y="468"/>
                  </a:moveTo>
                  <a:cubicBezTo>
                    <a:pt x="44" y="351"/>
                    <a:pt x="88" y="234"/>
                    <a:pt x="105" y="156"/>
                  </a:cubicBezTo>
                  <a:cubicBezTo>
                    <a:pt x="122" y="78"/>
                    <a:pt x="105" y="26"/>
                    <a:pt x="10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5"/>
            <p:cNvSpPr>
              <a:spLocks noChangeArrowheads="1"/>
            </p:cNvSpPr>
            <p:nvPr/>
          </p:nvSpPr>
          <p:spPr bwMode="auto">
            <a:xfrm>
              <a:off x="4406" y="11274"/>
              <a:ext cx="630" cy="1"/>
            </a:xfrm>
            <a:custGeom>
              <a:avLst/>
              <a:gdLst>
                <a:gd name="T0" fmla="*/ 630 w 630"/>
                <a:gd name="T1" fmla="*/ 0 h 1"/>
                <a:gd name="T2" fmla="*/ 105 w 630"/>
                <a:gd name="T3" fmla="*/ 0 h 1"/>
                <a:gd name="T4" fmla="*/ 0 w 630"/>
                <a:gd name="T5" fmla="*/ 0 h 1"/>
                <a:gd name="T6" fmla="*/ 0 60000 65536"/>
                <a:gd name="T7" fmla="*/ 0 60000 65536"/>
                <a:gd name="T8" fmla="*/ 0 60000 65536"/>
                <a:gd name="T9" fmla="*/ 0 w 630"/>
                <a:gd name="T10" fmla="*/ 0 h 1"/>
                <a:gd name="T11" fmla="*/ 630 w 63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">
                  <a:moveTo>
                    <a:pt x="630" y="0"/>
                  </a:moveTo>
                  <a:cubicBezTo>
                    <a:pt x="420" y="0"/>
                    <a:pt x="210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任意多边形 6"/>
            <p:cNvSpPr>
              <a:spLocks noChangeArrowheads="1"/>
            </p:cNvSpPr>
            <p:nvPr/>
          </p:nvSpPr>
          <p:spPr bwMode="auto">
            <a:xfrm>
              <a:off x="4301" y="11430"/>
              <a:ext cx="1" cy="312"/>
            </a:xfrm>
            <a:custGeom>
              <a:avLst/>
              <a:gdLst>
                <a:gd name="T0" fmla="*/ 0 w 1"/>
                <a:gd name="T1" fmla="*/ 0 h 312"/>
                <a:gd name="T2" fmla="*/ 0 w 1"/>
                <a:gd name="T3" fmla="*/ 312 h 312"/>
                <a:gd name="T4" fmla="*/ 0 60000 65536"/>
                <a:gd name="T5" fmla="*/ 0 60000 65536"/>
                <a:gd name="T6" fmla="*/ 0 w 1"/>
                <a:gd name="T7" fmla="*/ 0 h 312"/>
                <a:gd name="T8" fmla="*/ 1 w 1"/>
                <a:gd name="T9" fmla="*/ 312 h 3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2">
                  <a:moveTo>
                    <a:pt x="0" y="0"/>
                  </a:moveTo>
                  <a:cubicBezTo>
                    <a:pt x="0" y="130"/>
                    <a:pt x="0" y="260"/>
                    <a:pt x="0" y="31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直线 7"/>
            <p:cNvSpPr>
              <a:spLocks noChangeShapeType="1"/>
            </p:cNvSpPr>
            <p:nvPr/>
          </p:nvSpPr>
          <p:spPr bwMode="auto">
            <a:xfrm>
              <a:off x="4511" y="11742"/>
              <a:ext cx="6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任意多边形 8"/>
            <p:cNvSpPr>
              <a:spLocks noChangeArrowheads="1"/>
            </p:cNvSpPr>
            <p:nvPr/>
          </p:nvSpPr>
          <p:spPr bwMode="auto">
            <a:xfrm>
              <a:off x="7464" y="11139"/>
              <a:ext cx="122" cy="468"/>
            </a:xfrm>
            <a:custGeom>
              <a:avLst/>
              <a:gdLst>
                <a:gd name="T0" fmla="*/ 0 w 122"/>
                <a:gd name="T1" fmla="*/ 468 h 468"/>
                <a:gd name="T2" fmla="*/ 105 w 122"/>
                <a:gd name="T3" fmla="*/ 156 h 468"/>
                <a:gd name="T4" fmla="*/ 105 w 122"/>
                <a:gd name="T5" fmla="*/ 0 h 468"/>
                <a:gd name="T6" fmla="*/ 0 60000 65536"/>
                <a:gd name="T7" fmla="*/ 0 60000 65536"/>
                <a:gd name="T8" fmla="*/ 0 60000 65536"/>
                <a:gd name="T9" fmla="*/ 0 w 122"/>
                <a:gd name="T10" fmla="*/ 0 h 468"/>
                <a:gd name="T11" fmla="*/ 122 w 122"/>
                <a:gd name="T12" fmla="*/ 468 h 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468">
                  <a:moveTo>
                    <a:pt x="0" y="468"/>
                  </a:moveTo>
                  <a:cubicBezTo>
                    <a:pt x="44" y="351"/>
                    <a:pt x="88" y="234"/>
                    <a:pt x="105" y="156"/>
                  </a:cubicBezTo>
                  <a:cubicBezTo>
                    <a:pt x="122" y="78"/>
                    <a:pt x="105" y="26"/>
                    <a:pt x="10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任意多边形 9"/>
            <p:cNvSpPr>
              <a:spLocks noChangeArrowheads="1"/>
            </p:cNvSpPr>
            <p:nvPr/>
          </p:nvSpPr>
          <p:spPr bwMode="auto">
            <a:xfrm>
              <a:off x="6729" y="11229"/>
              <a:ext cx="630" cy="1"/>
            </a:xfrm>
            <a:custGeom>
              <a:avLst/>
              <a:gdLst>
                <a:gd name="T0" fmla="*/ 630 w 630"/>
                <a:gd name="T1" fmla="*/ 0 h 1"/>
                <a:gd name="T2" fmla="*/ 105 w 630"/>
                <a:gd name="T3" fmla="*/ 0 h 1"/>
                <a:gd name="T4" fmla="*/ 0 w 630"/>
                <a:gd name="T5" fmla="*/ 0 h 1"/>
                <a:gd name="T6" fmla="*/ 0 60000 65536"/>
                <a:gd name="T7" fmla="*/ 0 60000 65536"/>
                <a:gd name="T8" fmla="*/ 0 60000 65536"/>
                <a:gd name="T9" fmla="*/ 0 w 630"/>
                <a:gd name="T10" fmla="*/ 0 h 1"/>
                <a:gd name="T11" fmla="*/ 630 w 63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">
                  <a:moveTo>
                    <a:pt x="630" y="0"/>
                  </a:moveTo>
                  <a:cubicBezTo>
                    <a:pt x="420" y="0"/>
                    <a:pt x="210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任意多边形 10"/>
            <p:cNvSpPr>
              <a:spLocks noChangeArrowheads="1"/>
            </p:cNvSpPr>
            <p:nvPr/>
          </p:nvSpPr>
          <p:spPr bwMode="auto">
            <a:xfrm>
              <a:off x="6624" y="11385"/>
              <a:ext cx="1" cy="312"/>
            </a:xfrm>
            <a:custGeom>
              <a:avLst/>
              <a:gdLst>
                <a:gd name="T0" fmla="*/ 0 w 1"/>
                <a:gd name="T1" fmla="*/ 0 h 312"/>
                <a:gd name="T2" fmla="*/ 0 w 1"/>
                <a:gd name="T3" fmla="*/ 312 h 312"/>
                <a:gd name="T4" fmla="*/ 0 60000 65536"/>
                <a:gd name="T5" fmla="*/ 0 60000 65536"/>
                <a:gd name="T6" fmla="*/ 0 w 1"/>
                <a:gd name="T7" fmla="*/ 0 h 312"/>
                <a:gd name="T8" fmla="*/ 1 w 1"/>
                <a:gd name="T9" fmla="*/ 312 h 3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2">
                  <a:moveTo>
                    <a:pt x="0" y="0"/>
                  </a:moveTo>
                  <a:cubicBezTo>
                    <a:pt x="0" y="130"/>
                    <a:pt x="0" y="260"/>
                    <a:pt x="0" y="31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直线 11"/>
            <p:cNvSpPr>
              <a:spLocks noChangeShapeType="1"/>
            </p:cNvSpPr>
            <p:nvPr/>
          </p:nvSpPr>
          <p:spPr bwMode="auto">
            <a:xfrm>
              <a:off x="6834" y="11697"/>
              <a:ext cx="6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447E7C7-6D73-404D-95AA-CD415091E2AC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DDE6E18-E121-4F18-8AA8-A458E294705A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4B185413-D694-4205-8FC9-E5BD32966422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4">
              <a:extLst>
                <a:ext uri="{FF2B5EF4-FFF2-40B4-BE49-F238E27FC236}">
                  <a16:creationId xmlns:a16="http://schemas.microsoft.com/office/drawing/2014/main" id="{0FC09C5E-B4A5-4DDC-B609-9ADBAD3B2307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3240F992-B0FB-47CF-9871-1D0559155236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内容占位符 2">
            <a:extLst>
              <a:ext uri="{FF2B5EF4-FFF2-40B4-BE49-F238E27FC236}">
                <a16:creationId xmlns:a16="http://schemas.microsoft.com/office/drawing/2014/main" id="{B5B709B4-2827-494D-AF0B-629C80C07138}"/>
              </a:ext>
            </a:extLst>
          </p:cNvPr>
          <p:cNvSpPr txBox="1">
            <a:spLocks/>
          </p:cNvSpPr>
          <p:nvPr/>
        </p:nvSpPr>
        <p:spPr>
          <a:xfrm>
            <a:off x="2416629" y="147690"/>
            <a:ext cx="8246309" cy="649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大气运动最简单的形式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id="{1A80953D-BEC7-45F2-BBE6-D132C5285653}"/>
              </a:ext>
            </a:extLst>
          </p:cNvPr>
          <p:cNvSpPr/>
          <p:nvPr/>
        </p:nvSpPr>
        <p:spPr>
          <a:xfrm>
            <a:off x="0" y="6001200"/>
            <a:ext cx="12192000" cy="856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09B577B-D8DB-459A-B2B1-F876D591F295}"/>
              </a:ext>
            </a:extLst>
          </p:cNvPr>
          <p:cNvGrpSpPr/>
          <p:nvPr/>
        </p:nvGrpSpPr>
        <p:grpSpPr>
          <a:xfrm>
            <a:off x="0" y="1635786"/>
            <a:ext cx="8097000" cy="1158074"/>
            <a:chOff x="1936143" y="435656"/>
            <a:chExt cx="5206275" cy="115807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6D52FC5-041A-4282-9E5F-0AB3F52504F7}"/>
                </a:ext>
              </a:extLst>
            </p:cNvPr>
            <p:cNvSpPr txBox="1"/>
            <p:nvPr/>
          </p:nvSpPr>
          <p:spPr>
            <a:xfrm>
              <a:off x="3313564" y="435656"/>
              <a:ext cx="3828854" cy="115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大气运动有哪几种形式？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437D742-A505-4D7A-8337-A4117D468216}"/>
                </a:ext>
              </a:extLst>
            </p:cNvPr>
            <p:cNvSpPr txBox="1"/>
            <p:nvPr/>
          </p:nvSpPr>
          <p:spPr>
            <a:xfrm>
              <a:off x="1936143" y="473716"/>
              <a:ext cx="1456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charset="-122"/>
                  <a:ea typeface="黑体"/>
                </a:rPr>
                <a:t>【</a:t>
              </a:r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charset="-122"/>
                  <a:ea typeface="黑体"/>
                </a:rPr>
                <a:t>问题</a:t>
              </a:r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黑体" panose="02010609060101010101" charset="-122"/>
                  <a:ea typeface="黑体"/>
                </a:rPr>
                <a:t>】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890850FE-8DDD-4681-9A33-4016D2E16E30}"/>
              </a:ext>
            </a:extLst>
          </p:cNvPr>
          <p:cNvSpPr txBox="1"/>
          <p:nvPr/>
        </p:nvSpPr>
        <p:spPr>
          <a:xfrm>
            <a:off x="3025373" y="110757"/>
            <a:ext cx="6638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  大气运动的形式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711C030-22CF-4E7F-9613-C30D92AA16EE}"/>
              </a:ext>
            </a:extLst>
          </p:cNvPr>
          <p:cNvSpPr txBox="1"/>
          <p:nvPr/>
        </p:nvSpPr>
        <p:spPr>
          <a:xfrm>
            <a:off x="442912" y="2272684"/>
            <a:ext cx="11306175" cy="11060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marR="0" lvl="0" indent="-342900" algn="just" fontAlgn="auto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400" dirty="0"/>
              <a:t>大气运动有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垂直运动</a:t>
            </a:r>
            <a:r>
              <a:rPr lang="zh-CN" altLang="en-US" sz="2400" dirty="0"/>
              <a:t>和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水平运动</a:t>
            </a:r>
            <a:r>
              <a:rPr lang="zh-CN" altLang="en-US" sz="2400" dirty="0"/>
              <a:t>之分。</a:t>
            </a:r>
            <a:endParaRPr lang="en-US" altLang="zh-CN" sz="2400" dirty="0"/>
          </a:p>
          <a:p>
            <a:r>
              <a:rPr lang="zh-CN" altLang="en-US" sz="2400" dirty="0"/>
              <a:t>大气的垂直运动表现为气流上升或气流下沉，大气的水平运动即是风。</a:t>
            </a:r>
          </a:p>
        </p:txBody>
      </p:sp>
      <p:sp>
        <p:nvSpPr>
          <p:cNvPr id="45" name="箭头: 下 44">
            <a:extLst>
              <a:ext uri="{FF2B5EF4-FFF2-40B4-BE49-F238E27FC236}">
                <a16:creationId xmlns:a16="http://schemas.microsoft.com/office/drawing/2014/main" id="{F5C9D07D-951B-4637-92F5-CFCAC5D3D112}"/>
              </a:ext>
            </a:extLst>
          </p:cNvPr>
          <p:cNvSpPr/>
          <p:nvPr/>
        </p:nvSpPr>
        <p:spPr>
          <a:xfrm rot="10800000">
            <a:off x="3162875" y="3797273"/>
            <a:ext cx="360000" cy="2160000"/>
          </a:xfrm>
          <a:prstGeom prst="downArrow">
            <a:avLst>
              <a:gd name="adj1" fmla="val 50000"/>
              <a:gd name="adj2" fmla="val 124329"/>
            </a:avLst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78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箭头: 下 45">
            <a:extLst>
              <a:ext uri="{FF2B5EF4-FFF2-40B4-BE49-F238E27FC236}">
                <a16:creationId xmlns:a16="http://schemas.microsoft.com/office/drawing/2014/main" id="{285F437A-F475-4914-B359-0B0D1165167B}"/>
              </a:ext>
            </a:extLst>
          </p:cNvPr>
          <p:cNvSpPr/>
          <p:nvPr/>
        </p:nvSpPr>
        <p:spPr>
          <a:xfrm rot="10800000" flipV="1">
            <a:off x="2469997" y="3797273"/>
            <a:ext cx="360370" cy="2160000"/>
          </a:xfrm>
          <a:prstGeom prst="downArrow">
            <a:avLst>
              <a:gd name="adj1" fmla="val 50000"/>
              <a:gd name="adj2" fmla="val 124329"/>
            </a:avLst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78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1997F5D-5274-4D6E-A2E5-A2373B86DEB4}"/>
              </a:ext>
            </a:extLst>
          </p:cNvPr>
          <p:cNvSpPr txBox="1"/>
          <p:nvPr/>
        </p:nvSpPr>
        <p:spPr>
          <a:xfrm>
            <a:off x="2214896" y="60900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solidFill>
                  <a:schemeClr val="bg1"/>
                </a:solidFill>
                <a:latin typeface="+mn-ea"/>
              </a:rPr>
              <a:t>垂直运动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836E83E-D59A-443C-A881-2645D93779A8}"/>
              </a:ext>
            </a:extLst>
          </p:cNvPr>
          <p:cNvSpPr txBox="1"/>
          <p:nvPr/>
        </p:nvSpPr>
        <p:spPr>
          <a:xfrm>
            <a:off x="7289002" y="60900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solidFill>
                  <a:schemeClr val="bg1"/>
                </a:solidFill>
                <a:latin typeface="+mn-ea"/>
              </a:rPr>
              <a:t>水平运动</a:t>
            </a:r>
          </a:p>
        </p:txBody>
      </p:sp>
      <p:sp>
        <p:nvSpPr>
          <p:cNvPr id="49" name="箭头: 下 48">
            <a:extLst>
              <a:ext uri="{FF2B5EF4-FFF2-40B4-BE49-F238E27FC236}">
                <a16:creationId xmlns:a16="http://schemas.microsoft.com/office/drawing/2014/main" id="{DA9897AD-B915-44A2-B644-5CFFF9DAE549}"/>
              </a:ext>
            </a:extLst>
          </p:cNvPr>
          <p:cNvSpPr/>
          <p:nvPr/>
        </p:nvSpPr>
        <p:spPr>
          <a:xfrm rot="5400000">
            <a:off x="7750480" y="4480541"/>
            <a:ext cx="360000" cy="2160000"/>
          </a:xfrm>
          <a:prstGeom prst="downArrow">
            <a:avLst>
              <a:gd name="adj1" fmla="val 50000"/>
              <a:gd name="adj2" fmla="val 124329"/>
            </a:avLst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78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B193E12F-2931-4AB0-A844-36CB8F1F4AA3}"/>
              </a:ext>
            </a:extLst>
          </p:cNvPr>
          <p:cNvSpPr/>
          <p:nvPr/>
        </p:nvSpPr>
        <p:spPr>
          <a:xfrm rot="5400000" flipV="1">
            <a:off x="7750295" y="3764570"/>
            <a:ext cx="360370" cy="2160000"/>
          </a:xfrm>
          <a:prstGeom prst="downArrow">
            <a:avLst>
              <a:gd name="adj1" fmla="val 50000"/>
              <a:gd name="adj2" fmla="val 124329"/>
            </a:avLst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78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BADEB0BA-0D2F-426B-A1FA-B11F3A3EC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0965" y="187326"/>
            <a:ext cx="516071" cy="40776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38B0D5C-1430-7F81-548A-3BA386DAE834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7A167C6-E0FD-5448-CE50-F548D18A9514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DD60613C-C294-4B37-C1F5-5BD41A1A6DEF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>
              <a:extLst>
                <a:ext uri="{FF2B5EF4-FFF2-40B4-BE49-F238E27FC236}">
                  <a16:creationId xmlns:a16="http://schemas.microsoft.com/office/drawing/2014/main" id="{3D9468FF-AE5C-B833-6D04-37050C358A7F}"/>
                </a:ext>
              </a:extLst>
            </p:cNvPr>
            <p:cNvSpPr txBox="1"/>
            <p:nvPr/>
          </p:nvSpPr>
          <p:spPr>
            <a:xfrm>
              <a:off x="0" y="987856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新知讲授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17130C2-164F-8A90-1D55-4DC2C21D1074}"/>
              </a:ext>
            </a:extLst>
          </p:cNvPr>
          <p:cNvSpPr txBox="1"/>
          <p:nvPr/>
        </p:nvSpPr>
        <p:spPr>
          <a:xfrm>
            <a:off x="517435" y="3429000"/>
            <a:ext cx="10291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大气中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热量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水汽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的输送，以及各种天气变化，都是通过大气运动实现的。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7D2843-E1DD-3C4D-AC42-613F8DF0A5A3}"/>
              </a:ext>
            </a:extLst>
          </p:cNvPr>
          <p:cNvSpPr txBox="1"/>
          <p:nvPr/>
        </p:nvSpPr>
        <p:spPr>
          <a:xfrm>
            <a:off x="517435" y="996946"/>
            <a:ext cx="10574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由于地面冷热不均而形成的空气环流，称为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大气热力环流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713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4657118-1A08-4561-8A10-BCD2F3D5701B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5FC6B18-D0AC-4246-A9D7-6ADB1629D66F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70AE3ADF-FD5C-474B-808E-7451D04678B8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4">
              <a:extLst>
                <a:ext uri="{FF2B5EF4-FFF2-40B4-BE49-F238E27FC236}">
                  <a16:creationId xmlns:a16="http://schemas.microsoft.com/office/drawing/2014/main" id="{71239C42-34B8-498F-9730-7E2B09082F43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知识补充：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9D332FE-F60C-49F8-9F1C-96C13CEAB63C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637CC7F-6094-4649-9CDD-A2BBF231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497" y="147690"/>
            <a:ext cx="1788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8E9CDA-7915-42EB-B1DC-3172BDBBFD55}"/>
              </a:ext>
            </a:extLst>
          </p:cNvPr>
          <p:cNvSpPr/>
          <p:nvPr/>
        </p:nvSpPr>
        <p:spPr>
          <a:xfrm>
            <a:off x="845334" y="918239"/>
            <a:ext cx="10676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气压：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指观测点单位面积垂直向上延伸到大气层顶空气柱的总重量。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D7A9628-4A30-4146-AF87-7AC94C2DBB30}"/>
              </a:ext>
            </a:extLst>
          </p:cNvPr>
          <p:cNvGrpSpPr>
            <a:grpSpLocks/>
          </p:cNvGrpSpPr>
          <p:nvPr/>
        </p:nvGrpSpPr>
        <p:grpSpPr bwMode="auto">
          <a:xfrm>
            <a:off x="3905412" y="1954482"/>
            <a:ext cx="1439863" cy="3528060"/>
            <a:chOff x="0" y="0"/>
            <a:chExt cx="2268" cy="5557"/>
          </a:xfrm>
        </p:grpSpPr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6A6636ED-F0D0-4013-8F99-B9EDFBBE8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68" cy="5556"/>
            </a:xfrm>
            <a:prstGeom prst="cube">
              <a:avLst>
                <a:gd name="adj" fmla="val 25000"/>
              </a:avLst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E99E1847-448F-4D13-BD2D-E0F3B26D9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7" y="4990"/>
              <a:ext cx="1700" cy="1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BE4346B9-9D7E-4D87-A345-3CB05C46B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0"/>
              <a:ext cx="1" cy="499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2C46B20E-E135-4BCD-8FA1-0A91E66FD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990"/>
              <a:ext cx="567" cy="567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AutoShape 12">
            <a:extLst>
              <a:ext uri="{FF2B5EF4-FFF2-40B4-BE49-F238E27FC236}">
                <a16:creationId xmlns:a16="http://schemas.microsoft.com/office/drawing/2014/main" id="{2075730C-420C-4572-9EF7-C857EFBF4BCC}"/>
              </a:ext>
            </a:extLst>
          </p:cNvPr>
          <p:cNvSpPr>
            <a:spLocks/>
          </p:cNvSpPr>
          <p:nvPr/>
        </p:nvSpPr>
        <p:spPr bwMode="auto">
          <a:xfrm flipH="1">
            <a:off x="4584299" y="2304158"/>
            <a:ext cx="298335" cy="3167062"/>
          </a:xfrm>
          <a:prstGeom prst="rightBrace">
            <a:avLst>
              <a:gd name="adj1" fmla="val 143319"/>
              <a:gd name="adj2" fmla="val 50000"/>
            </a:avLst>
          </a:prstGeom>
          <a:noFill/>
          <a:ln w="2222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7CA0D758-0505-4210-8154-52285E50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411" y="3615630"/>
            <a:ext cx="678887" cy="5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="1" baseline="-25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1BE5CD80-3130-4DBC-8E1A-A75C55C75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0753" y="3349166"/>
            <a:ext cx="3163887" cy="1587"/>
          </a:xfrm>
          <a:prstGeom prst="line">
            <a:avLst/>
          </a:prstGeom>
          <a:noFill/>
          <a:ln w="38100" cmpd="sng">
            <a:solidFill>
              <a:srgbClr val="FF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1BE5CD80-3130-4DBC-8E1A-A75C55C75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0753" y="5490909"/>
            <a:ext cx="2749974" cy="26018"/>
          </a:xfrm>
          <a:prstGeom prst="line">
            <a:avLst/>
          </a:prstGeom>
          <a:noFill/>
          <a:ln w="38100" cmpd="sng">
            <a:solidFill>
              <a:srgbClr val="FF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1BE5CD80-3130-4DBC-8E1A-A75C55C75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610" y="1945480"/>
            <a:ext cx="3163887" cy="1587"/>
          </a:xfrm>
          <a:prstGeom prst="line">
            <a:avLst/>
          </a:prstGeom>
          <a:noFill/>
          <a:ln w="38100" cmpd="sng">
            <a:solidFill>
              <a:srgbClr val="FF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E639BF5C-A625-47CF-89A2-E7E9A05F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36" y="5159849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近地面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E639BF5C-A625-47CF-89A2-E7E9A05F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34" y="1698151"/>
            <a:ext cx="1737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大气上界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1E3789F-6808-4520-BD2F-18639F91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990" y="3031897"/>
            <a:ext cx="602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H</a:t>
            </a:r>
            <a:r>
              <a:rPr lang="en-US" altLang="zh-CN" sz="2800" baseline="-25000"/>
              <a:t>0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CE069BA-667A-44C0-97AC-A461CF5AD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312" y="2521425"/>
            <a:ext cx="602118" cy="5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="1" baseline="-25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03F7F062-9CC9-4568-AAD8-D2B2A9FAA770}"/>
              </a:ext>
            </a:extLst>
          </p:cNvPr>
          <p:cNvSpPr>
            <a:spLocks/>
          </p:cNvSpPr>
          <p:nvPr/>
        </p:nvSpPr>
        <p:spPr bwMode="auto">
          <a:xfrm flipH="1">
            <a:off x="3664430" y="2378817"/>
            <a:ext cx="222249" cy="868363"/>
          </a:xfrm>
          <a:prstGeom prst="rightBrace">
            <a:avLst>
              <a:gd name="adj1" fmla="val 94965"/>
              <a:gd name="adj2" fmla="val 50000"/>
            </a:avLst>
          </a:prstGeom>
          <a:noFill/>
          <a:ln w="2222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EAC8202-CDDB-47A9-AC70-05358745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001" y="2120318"/>
            <a:ext cx="3441163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近地面的气压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P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的气压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P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DD0F73-0E2F-4BAF-8E65-FDC6E0F6F47E}"/>
              </a:ext>
            </a:extLst>
          </p:cNvPr>
          <p:cNvSpPr/>
          <p:nvPr/>
        </p:nvSpPr>
        <p:spPr>
          <a:xfrm>
            <a:off x="590843" y="6024122"/>
            <a:ext cx="1093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特别注意：同一地点，近地面气压与高空气压相比，近地面气压较大。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2108066-A85A-07F9-9B48-E7D90E4878E7}"/>
              </a:ext>
            </a:extLst>
          </p:cNvPr>
          <p:cNvSpPr txBox="1"/>
          <p:nvPr/>
        </p:nvSpPr>
        <p:spPr>
          <a:xfrm>
            <a:off x="8004035" y="4399922"/>
            <a:ext cx="6169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P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8258F52-CA03-9D93-6011-68294E7E83C2}"/>
              </a:ext>
            </a:extLst>
          </p:cNvPr>
          <p:cNvSpPr txBox="1"/>
          <p:nvPr/>
        </p:nvSpPr>
        <p:spPr>
          <a:xfrm>
            <a:off x="7332001" y="3718194"/>
            <a:ext cx="312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比较两地气压大小？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340ED1-04E6-7A40-BF47-BB0870F311CB}"/>
              </a:ext>
            </a:extLst>
          </p:cNvPr>
          <p:cNvSpPr txBox="1"/>
          <p:nvPr/>
        </p:nvSpPr>
        <p:spPr>
          <a:xfrm>
            <a:off x="5510151" y="188817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dirty="0"/>
              <a:t>A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A24465A-85C9-0C48-A286-90349CA935C2}"/>
              </a:ext>
            </a:extLst>
          </p:cNvPr>
          <p:cNvSpPr txBox="1"/>
          <p:nvPr/>
        </p:nvSpPr>
        <p:spPr>
          <a:xfrm>
            <a:off x="5557652" y="32300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dirty="0"/>
              <a:t>B</a:t>
            </a:r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363C344-A288-D54E-902A-E6BFCE8BD036}"/>
              </a:ext>
            </a:extLst>
          </p:cNvPr>
          <p:cNvSpPr txBox="1"/>
          <p:nvPr/>
        </p:nvSpPr>
        <p:spPr>
          <a:xfrm>
            <a:off x="5462649" y="503513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dirty="0"/>
              <a:t>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7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4" name="文本框 11290">
            <a:extLst>
              <a:ext uri="{FF2B5EF4-FFF2-40B4-BE49-F238E27FC236}">
                <a16:creationId xmlns:a16="http://schemas.microsoft.com/office/drawing/2014/main" id="{43943205-8724-4F9E-A948-5B4DDBA3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4" y="-14288"/>
            <a:ext cx="442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二、等压面</a:t>
            </a:r>
            <a:r>
              <a:rPr lang="zh-CN" altLang="en-US" sz="3200" b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</a:t>
            </a:r>
          </a:p>
        </p:txBody>
      </p:sp>
      <p:sp>
        <p:nvSpPr>
          <p:cNvPr id="12315" name="文本框 11291">
            <a:extLst>
              <a:ext uri="{FF2B5EF4-FFF2-40B4-BE49-F238E27FC236}">
                <a16:creationId xmlns:a16="http://schemas.microsoft.com/office/drawing/2014/main" id="{5BC9FB78-9BA2-4C95-B09C-274F8CBA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67" y="6194752"/>
            <a:ext cx="8986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0" dirty="0">
                <a:solidFill>
                  <a:srgbClr val="FF0000"/>
                </a:solidFill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等压面</a:t>
            </a:r>
            <a:r>
              <a:rPr lang="zh-CN" altLang="en-US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大气中</a:t>
            </a:r>
            <a:r>
              <a:rPr lang="zh-CN" altLang="en-US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气压值</a:t>
            </a: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相等的点所构成的</a:t>
            </a:r>
            <a:r>
              <a:rPr lang="zh-CN" altLang="en-US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3A51640-DC1A-436D-A6E2-628D63AE5F9B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1D3FC722-426D-417E-9C30-3A4A69B2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656" y="147690"/>
            <a:ext cx="4220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等压面</a:t>
            </a:r>
          </a:p>
        </p:txBody>
      </p:sp>
      <p:sp>
        <p:nvSpPr>
          <p:cNvPr id="36" name="文本框 11291">
            <a:extLst>
              <a:ext uri="{FF2B5EF4-FFF2-40B4-BE49-F238E27FC236}">
                <a16:creationId xmlns:a16="http://schemas.microsoft.com/office/drawing/2014/main" id="{79409005-167E-42C5-B3C4-7592F28C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542" y="861263"/>
            <a:ext cx="981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假设地表性质均一，受热均匀</a:t>
            </a:r>
            <a:r>
              <a:rPr lang="zh-CN" altLang="en-US" sz="2800" dirty="0"/>
              <a:t>，</a:t>
            </a:r>
            <a:r>
              <a:rPr lang="zh-CN" alt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在同一高度上气压相同吗？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56C1A00-3911-42BA-A339-065F71C2C065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EE0EBB5-F909-46AB-A102-172935D61E28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A4FDF821-8537-44AF-A695-B595B3E957DD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">
              <a:extLst>
                <a:ext uri="{FF2B5EF4-FFF2-40B4-BE49-F238E27FC236}">
                  <a16:creationId xmlns:a16="http://schemas.microsoft.com/office/drawing/2014/main" id="{92EE4C93-09D9-4CA2-A975-A639B1643FC3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知识补充：</a:t>
              </a:r>
            </a:p>
          </p:txBody>
        </p:sp>
      </p:grpSp>
      <p:sp>
        <p:nvSpPr>
          <p:cNvPr id="2" name="Rectangle 34">
            <a:extLst>
              <a:ext uri="{FF2B5EF4-FFF2-40B4-BE49-F238E27FC236}">
                <a16:creationId xmlns:a16="http://schemas.microsoft.com/office/drawing/2014/main" id="{9059BB32-15FB-A97E-F485-1B6AEAECF1AA}"/>
              </a:ext>
            </a:extLst>
          </p:cNvPr>
          <p:cNvSpPr/>
          <p:nvPr/>
        </p:nvSpPr>
        <p:spPr>
          <a:xfrm>
            <a:off x="1881188" y="6188075"/>
            <a:ext cx="820896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dirty="0"/>
              <a:t>        </a:t>
            </a:r>
            <a:endParaRPr lang="zh-CN" altLang="en-US" sz="2800" b="1" dirty="0"/>
          </a:p>
        </p:txBody>
      </p:sp>
      <p:grpSp>
        <p:nvGrpSpPr>
          <p:cNvPr id="3" name="组合 18">
            <a:extLst>
              <a:ext uri="{FF2B5EF4-FFF2-40B4-BE49-F238E27FC236}">
                <a16:creationId xmlns:a16="http://schemas.microsoft.com/office/drawing/2014/main" id="{C65A2AE5-3E74-5A7B-F014-6B111224D0F1}"/>
              </a:ext>
            </a:extLst>
          </p:cNvPr>
          <p:cNvGrpSpPr/>
          <p:nvPr/>
        </p:nvGrpSpPr>
        <p:grpSpPr>
          <a:xfrm>
            <a:off x="9953626" y="1618923"/>
            <a:ext cx="1038225" cy="3962400"/>
            <a:chOff x="8429652" y="1357298"/>
            <a:chExt cx="1038198" cy="3962415"/>
          </a:xfrm>
        </p:grpSpPr>
        <p:cxnSp>
          <p:nvCxnSpPr>
            <p:cNvPr id="4" name="直接箭头连接符 7">
              <a:extLst>
                <a:ext uri="{FF2B5EF4-FFF2-40B4-BE49-F238E27FC236}">
                  <a16:creationId xmlns:a16="http://schemas.microsoft.com/office/drawing/2014/main" id="{83FA3192-7BA3-789D-3560-A051C83E3ABF}"/>
                </a:ext>
              </a:extLst>
            </p:cNvPr>
            <p:cNvCxnSpPr/>
            <p:nvPr/>
          </p:nvCxnSpPr>
          <p:spPr>
            <a:xfrm rot="5400000" flipH="1" flipV="1">
              <a:off x="6846115" y="2940835"/>
              <a:ext cx="3168662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arrow"/>
            </a:ln>
            <a:effectLst>
              <a:outerShdw dist="23000" dir="5400000">
                <a:srgbClr val="000000">
                  <a:alpha val="34999"/>
                </a:srgbClr>
              </a:outerShdw>
            </a:effectLst>
          </p:spPr>
        </p:cxn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9D002265-30EA-92E1-18FD-98A63B616561}"/>
                </a:ext>
              </a:extLst>
            </p:cNvPr>
            <p:cNvSpPr/>
            <p:nvPr/>
          </p:nvSpPr>
          <p:spPr>
            <a:xfrm>
              <a:off x="8604250" y="4797425"/>
              <a:ext cx="792163" cy="522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高</a:t>
              </a: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845CC1A7-735B-E985-43B0-D87B7D561D0B}"/>
                </a:ext>
              </a:extLst>
            </p:cNvPr>
            <p:cNvSpPr/>
            <p:nvPr/>
          </p:nvSpPr>
          <p:spPr>
            <a:xfrm>
              <a:off x="8675688" y="1700213"/>
              <a:ext cx="792162" cy="523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低</a:t>
              </a:r>
            </a:p>
          </p:txBody>
        </p:sp>
      </p:grpSp>
      <p:sp>
        <p:nvSpPr>
          <p:cNvPr id="7" name="Rectangle 8" descr="宽上对角线">
            <a:extLst>
              <a:ext uri="{FF2B5EF4-FFF2-40B4-BE49-F238E27FC236}">
                <a16:creationId xmlns:a16="http://schemas.microsoft.com/office/drawing/2014/main" id="{35919F37-2EFB-2287-E903-9A29A30121E6}"/>
              </a:ext>
            </a:extLst>
          </p:cNvPr>
          <p:cNvSpPr/>
          <p:nvPr/>
        </p:nvSpPr>
        <p:spPr>
          <a:xfrm>
            <a:off x="2381250" y="5333673"/>
            <a:ext cx="7200900" cy="3603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FF"/>
            </a:bgClr>
          </a:patt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zh-CN" altLang="en-US" sz="2400"/>
              <a:t>地         面</a:t>
            </a:r>
          </a:p>
        </p:txBody>
      </p:sp>
      <p:grpSp>
        <p:nvGrpSpPr>
          <p:cNvPr id="8" name="组合 17">
            <a:extLst>
              <a:ext uri="{FF2B5EF4-FFF2-40B4-BE49-F238E27FC236}">
                <a16:creationId xmlns:a16="http://schemas.microsoft.com/office/drawing/2014/main" id="{100E0DD8-565E-4FB0-0DA2-89EB23A4340A}"/>
              </a:ext>
            </a:extLst>
          </p:cNvPr>
          <p:cNvGrpSpPr/>
          <p:nvPr/>
        </p:nvGrpSpPr>
        <p:grpSpPr>
          <a:xfrm>
            <a:off x="2524126" y="4047798"/>
            <a:ext cx="6715125" cy="1008062"/>
            <a:chOff x="1000100" y="3786190"/>
            <a:chExt cx="6715172" cy="1008063"/>
          </a:xfrm>
        </p:grpSpPr>
        <p:sp>
          <p:nvSpPr>
            <p:cNvPr id="9" name="平行四边形 4">
              <a:extLst>
                <a:ext uri="{FF2B5EF4-FFF2-40B4-BE49-F238E27FC236}">
                  <a16:creationId xmlns:a16="http://schemas.microsoft.com/office/drawing/2014/main" id="{B142DF8C-5EC3-F622-6B21-409B00416AC3}"/>
                </a:ext>
              </a:extLst>
            </p:cNvPr>
            <p:cNvSpPr/>
            <p:nvPr/>
          </p:nvSpPr>
          <p:spPr>
            <a:xfrm>
              <a:off x="1000100" y="3786190"/>
              <a:ext cx="6624684" cy="1008063"/>
            </a:xfrm>
            <a:prstGeom prst="parallelogram">
              <a:avLst>
                <a:gd name="adj" fmla="val 191735"/>
              </a:avLst>
            </a:prstGeom>
            <a:gradFill rotWithShape="1">
              <a:gsLst>
                <a:gs pos="0">
                  <a:srgbClr val="9CCDFF"/>
                </a:gs>
                <a:gs pos="35001">
                  <a:srgbClr val="BADBFF"/>
                </a:gs>
                <a:gs pos="100000">
                  <a:srgbClr val="E2F0FF"/>
                </a:gs>
              </a:gsLst>
              <a:lin ang="16200000" scaled="1"/>
            </a:gradFill>
            <a:ln>
              <a:solidFill>
                <a:srgbClr val="5998D8"/>
              </a:solidFill>
              <a:miter lim="800000"/>
            </a:ln>
            <a:effectLst>
              <a:outerShdw dist="20000" dir="5400000">
                <a:srgbClr val="000000">
                  <a:alpha val="37999"/>
                </a:srgbClr>
              </a:outerShdw>
            </a:effectLst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 eaLnBrk="1" hangingPunct="1">
                <a:buFontTx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22423A6-E67F-530D-9420-18ABB1CE34ED}"/>
                </a:ext>
              </a:extLst>
            </p:cNvPr>
            <p:cNvSpPr/>
            <p:nvPr/>
          </p:nvSpPr>
          <p:spPr>
            <a:xfrm>
              <a:off x="6929451" y="4071944"/>
              <a:ext cx="785821" cy="3683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en-US" altLang="zh-CN"/>
                <a:t>1010</a:t>
              </a:r>
              <a:endParaRPr lang="zh-CN" altLang="en-US"/>
            </a:p>
          </p:txBody>
        </p:sp>
      </p:grpSp>
      <p:grpSp>
        <p:nvGrpSpPr>
          <p:cNvPr id="11" name="组合 15">
            <a:extLst>
              <a:ext uri="{FF2B5EF4-FFF2-40B4-BE49-F238E27FC236}">
                <a16:creationId xmlns:a16="http://schemas.microsoft.com/office/drawing/2014/main" id="{12006067-4A38-E667-149E-59E2A8B27061}"/>
              </a:ext>
            </a:extLst>
          </p:cNvPr>
          <p:cNvGrpSpPr/>
          <p:nvPr/>
        </p:nvGrpSpPr>
        <p:grpSpPr>
          <a:xfrm>
            <a:off x="3095626" y="2761923"/>
            <a:ext cx="6734175" cy="1009650"/>
            <a:chOff x="1285852" y="2571744"/>
            <a:chExt cx="6734198" cy="1009650"/>
          </a:xfrm>
        </p:grpSpPr>
        <p:sp>
          <p:nvSpPr>
            <p:cNvPr id="12" name="平行四边形 3">
              <a:extLst>
                <a:ext uri="{FF2B5EF4-FFF2-40B4-BE49-F238E27FC236}">
                  <a16:creationId xmlns:a16="http://schemas.microsoft.com/office/drawing/2014/main" id="{E454EEBB-DF96-63F3-FCCC-09769A9E6B96}"/>
                </a:ext>
              </a:extLst>
            </p:cNvPr>
            <p:cNvSpPr/>
            <p:nvPr/>
          </p:nvSpPr>
          <p:spPr>
            <a:xfrm>
              <a:off x="1285852" y="2571744"/>
              <a:ext cx="6624661" cy="1009650"/>
            </a:xfrm>
            <a:prstGeom prst="parallelogram">
              <a:avLst>
                <a:gd name="adj" fmla="val 217071"/>
              </a:avLst>
            </a:prstGeom>
            <a:gradFill rotWithShape="1">
              <a:gsLst>
                <a:gs pos="0">
                  <a:srgbClr val="9CCDFF"/>
                </a:gs>
                <a:gs pos="35001">
                  <a:srgbClr val="BADBFF"/>
                </a:gs>
                <a:gs pos="100000">
                  <a:srgbClr val="E2F0FF"/>
                </a:gs>
              </a:gsLst>
              <a:lin ang="16200000" scaled="1"/>
            </a:gradFill>
            <a:ln>
              <a:solidFill>
                <a:srgbClr val="5998D8"/>
              </a:solidFill>
              <a:miter lim="800000"/>
            </a:ln>
            <a:effectLst>
              <a:outerShdw dist="20000" dir="5400000">
                <a:srgbClr val="000000">
                  <a:alpha val="37999"/>
                </a:srgbClr>
              </a:outerShdw>
            </a:effectLst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 eaLnBrk="1" hangingPunct="1">
                <a:buFontTx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31BBD17F-04FD-8A00-E821-2BF25FFDD119}"/>
                </a:ext>
              </a:extLst>
            </p:cNvPr>
            <p:cNvSpPr/>
            <p:nvPr/>
          </p:nvSpPr>
          <p:spPr>
            <a:xfrm>
              <a:off x="6732588" y="2924175"/>
              <a:ext cx="1287462" cy="3698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en-US" altLang="zh-CN"/>
                <a:t>1005</a:t>
              </a:r>
              <a:endParaRPr lang="zh-CN" altLang="en-US"/>
            </a:p>
          </p:txBody>
        </p:sp>
      </p:grpSp>
      <p:grpSp>
        <p:nvGrpSpPr>
          <p:cNvPr id="14" name="组合 16">
            <a:extLst>
              <a:ext uri="{FF2B5EF4-FFF2-40B4-BE49-F238E27FC236}">
                <a16:creationId xmlns:a16="http://schemas.microsoft.com/office/drawing/2014/main" id="{4DDBDEDE-EA55-8437-B83C-6A9882EA9327}"/>
              </a:ext>
            </a:extLst>
          </p:cNvPr>
          <p:cNvGrpSpPr/>
          <p:nvPr/>
        </p:nvGrpSpPr>
        <p:grpSpPr>
          <a:xfrm>
            <a:off x="3167063" y="1547486"/>
            <a:ext cx="7105650" cy="1008063"/>
            <a:chOff x="1643042" y="1285860"/>
            <a:chExt cx="7105671" cy="1008063"/>
          </a:xfrm>
        </p:grpSpPr>
        <p:sp>
          <p:nvSpPr>
            <p:cNvPr id="15" name="平行四边形 2">
              <a:extLst>
                <a:ext uri="{FF2B5EF4-FFF2-40B4-BE49-F238E27FC236}">
                  <a16:creationId xmlns:a16="http://schemas.microsoft.com/office/drawing/2014/main" id="{248CEA41-3E0C-A29B-4271-6F307E56EC2C}"/>
                </a:ext>
              </a:extLst>
            </p:cNvPr>
            <p:cNvSpPr/>
            <p:nvPr/>
          </p:nvSpPr>
          <p:spPr>
            <a:xfrm>
              <a:off x="1643042" y="1285860"/>
              <a:ext cx="6624657" cy="1008063"/>
            </a:xfrm>
            <a:prstGeom prst="parallelogram">
              <a:avLst>
                <a:gd name="adj" fmla="val 254439"/>
              </a:avLst>
            </a:prstGeom>
            <a:gradFill rotWithShape="1">
              <a:gsLst>
                <a:gs pos="0">
                  <a:srgbClr val="9CCDFF"/>
                </a:gs>
                <a:gs pos="35001">
                  <a:srgbClr val="BADBFF"/>
                </a:gs>
                <a:gs pos="100000">
                  <a:srgbClr val="E2F0FF"/>
                </a:gs>
              </a:gsLst>
              <a:lin ang="16200000" scaled="1"/>
            </a:gradFill>
            <a:ln>
              <a:solidFill>
                <a:srgbClr val="5998D8"/>
              </a:solidFill>
              <a:miter lim="800000"/>
            </a:ln>
            <a:effectLst>
              <a:outerShdw dist="20000" dir="5400000">
                <a:srgbClr val="000000">
                  <a:alpha val="37999"/>
                </a:srgbClr>
              </a:outerShdw>
            </a:effectLst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 eaLnBrk="1" hangingPunct="1">
                <a:buFontTx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E50CFCD5-E877-CFCB-3D1A-5D985BAE2638}"/>
                </a:ext>
              </a:extLst>
            </p:cNvPr>
            <p:cNvSpPr/>
            <p:nvPr/>
          </p:nvSpPr>
          <p:spPr>
            <a:xfrm>
              <a:off x="7092950" y="1628775"/>
              <a:ext cx="1655763" cy="3698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lang="en-US" alt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1000</a:t>
              </a:r>
              <a:r>
                <a:rPr lang="zh-CN" altLang="en-US">
                  <a:latin typeface="华文楷体" panose="02010600040101010101" pitchFamily="2" charset="-122"/>
                  <a:ea typeface="华文楷体" panose="02010600040101010101" pitchFamily="2" charset="-122"/>
                </a:rPr>
                <a:t>（百帕）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2EA1A7-2645-C41E-D722-D35BDC134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16"/>
          <a:stretch/>
        </p:blipFill>
        <p:spPr>
          <a:xfrm>
            <a:off x="1602858" y="1515163"/>
            <a:ext cx="8986283" cy="409452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01EC6E4-8D1D-1777-C167-84BF7F6DC8C9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D6C4AAC-4363-0B61-04E6-B07EC093ED3B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2C022E5-110E-2998-B6F2-81AC71A75444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22394BB-42C3-2CFC-40C6-6D2A38BAFA7B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文本框 4">
              <a:extLst>
                <a:ext uri="{FF2B5EF4-FFF2-40B4-BE49-F238E27FC236}">
                  <a16:creationId xmlns:a16="http://schemas.microsoft.com/office/drawing/2014/main" id="{C3B1967A-1608-E29C-EDE0-51FB3B5947AD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知识补充：</a:t>
              </a: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126EA5A0-4F0C-487B-5239-2455389EB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656" y="147690"/>
            <a:ext cx="4220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等压面</a:t>
            </a:r>
          </a:p>
        </p:txBody>
      </p:sp>
    </p:spTree>
    <p:extLst>
      <p:ext uri="{BB962C8B-B14F-4D97-AF65-F5344CB8AC3E}">
        <p14:creationId xmlns:p14="http://schemas.microsoft.com/office/powerpoint/2010/main" val="57537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矩形 14343"/>
          <p:cNvSpPr/>
          <p:nvPr/>
        </p:nvSpPr>
        <p:spPr>
          <a:xfrm>
            <a:off x="3503131" y="4767262"/>
            <a:ext cx="882650" cy="744538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45" name="椭圆 14344"/>
          <p:cNvSpPr/>
          <p:nvPr/>
        </p:nvSpPr>
        <p:spPr>
          <a:xfrm flipH="1" flipV="1">
            <a:off x="3628544" y="5387976"/>
            <a:ext cx="127000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椭圆 14345"/>
          <p:cNvSpPr/>
          <p:nvPr/>
        </p:nvSpPr>
        <p:spPr>
          <a:xfrm flipH="1" flipV="1">
            <a:off x="3755544" y="5264151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椭圆 14346"/>
          <p:cNvSpPr/>
          <p:nvPr/>
        </p:nvSpPr>
        <p:spPr>
          <a:xfrm flipH="1" flipV="1">
            <a:off x="4007957" y="5387976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椭圆 14347"/>
          <p:cNvSpPr/>
          <p:nvPr/>
        </p:nvSpPr>
        <p:spPr>
          <a:xfrm flipH="1" flipV="1">
            <a:off x="4133369" y="5264151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9" name="椭圆 14348"/>
          <p:cNvSpPr/>
          <p:nvPr/>
        </p:nvSpPr>
        <p:spPr>
          <a:xfrm flipH="1" flipV="1">
            <a:off x="4385782" y="5264151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0" name="椭圆 14349"/>
          <p:cNvSpPr/>
          <p:nvPr/>
        </p:nvSpPr>
        <p:spPr>
          <a:xfrm flipH="1" flipV="1">
            <a:off x="3628544" y="5014913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椭圆 14350"/>
          <p:cNvSpPr/>
          <p:nvPr/>
        </p:nvSpPr>
        <p:spPr>
          <a:xfrm flipH="1" flipV="1">
            <a:off x="3880956" y="5014913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椭圆 14351"/>
          <p:cNvSpPr/>
          <p:nvPr/>
        </p:nvSpPr>
        <p:spPr>
          <a:xfrm flipH="1" flipV="1">
            <a:off x="4133369" y="5014913"/>
            <a:ext cx="125412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椭圆 14352"/>
          <p:cNvSpPr/>
          <p:nvPr/>
        </p:nvSpPr>
        <p:spPr>
          <a:xfrm flipH="1" flipV="1">
            <a:off x="4385782" y="5014913"/>
            <a:ext cx="125413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椭圆 14353"/>
          <p:cNvSpPr/>
          <p:nvPr/>
        </p:nvSpPr>
        <p:spPr>
          <a:xfrm flipH="1" flipV="1">
            <a:off x="3755544" y="4767263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椭圆 14354"/>
          <p:cNvSpPr/>
          <p:nvPr/>
        </p:nvSpPr>
        <p:spPr>
          <a:xfrm flipH="1" flipV="1">
            <a:off x="4007957" y="4767263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椭圆 14355"/>
          <p:cNvSpPr/>
          <p:nvPr/>
        </p:nvSpPr>
        <p:spPr>
          <a:xfrm flipH="1" flipV="1">
            <a:off x="3980969" y="4767263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7" name="矩形 14356"/>
          <p:cNvSpPr/>
          <p:nvPr/>
        </p:nvSpPr>
        <p:spPr>
          <a:xfrm>
            <a:off x="6024081" y="4767262"/>
            <a:ext cx="819150" cy="744538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58" name="椭圆 14357"/>
          <p:cNvSpPr/>
          <p:nvPr/>
        </p:nvSpPr>
        <p:spPr>
          <a:xfrm flipH="1" flipV="1">
            <a:off x="6141557" y="5387976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9" name="椭圆 14358"/>
          <p:cNvSpPr/>
          <p:nvPr/>
        </p:nvSpPr>
        <p:spPr>
          <a:xfrm flipH="1" flipV="1">
            <a:off x="6259031" y="5264151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0" name="椭圆 14359"/>
          <p:cNvSpPr/>
          <p:nvPr/>
        </p:nvSpPr>
        <p:spPr>
          <a:xfrm flipH="1" flipV="1">
            <a:off x="6492395" y="5387976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1" name="椭圆 14360"/>
          <p:cNvSpPr/>
          <p:nvPr/>
        </p:nvSpPr>
        <p:spPr>
          <a:xfrm flipH="1" flipV="1">
            <a:off x="6609870" y="5264151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椭圆 14361"/>
          <p:cNvSpPr/>
          <p:nvPr/>
        </p:nvSpPr>
        <p:spPr>
          <a:xfrm flipH="1" flipV="1">
            <a:off x="6843232" y="5264151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3" name="椭圆 14362"/>
          <p:cNvSpPr/>
          <p:nvPr/>
        </p:nvSpPr>
        <p:spPr>
          <a:xfrm flipH="1" flipV="1">
            <a:off x="6141557" y="5014913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4" name="椭圆 14363"/>
          <p:cNvSpPr/>
          <p:nvPr/>
        </p:nvSpPr>
        <p:spPr>
          <a:xfrm flipH="1" flipV="1">
            <a:off x="6374920" y="5014913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椭圆 14364"/>
          <p:cNvSpPr/>
          <p:nvPr/>
        </p:nvSpPr>
        <p:spPr>
          <a:xfrm flipH="1" flipV="1">
            <a:off x="6609870" y="5014913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6" name="椭圆 14365"/>
          <p:cNvSpPr/>
          <p:nvPr/>
        </p:nvSpPr>
        <p:spPr>
          <a:xfrm flipH="1" flipV="1">
            <a:off x="6843232" y="5014913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7" name="椭圆 14366"/>
          <p:cNvSpPr/>
          <p:nvPr/>
        </p:nvSpPr>
        <p:spPr>
          <a:xfrm flipH="1" flipV="1">
            <a:off x="6259031" y="4767263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椭圆 14367"/>
          <p:cNvSpPr/>
          <p:nvPr/>
        </p:nvSpPr>
        <p:spPr>
          <a:xfrm flipH="1" flipV="1">
            <a:off x="6492395" y="4767263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9" name="椭圆 14368"/>
          <p:cNvSpPr/>
          <p:nvPr/>
        </p:nvSpPr>
        <p:spPr>
          <a:xfrm flipH="1" flipV="1">
            <a:off x="6468581" y="4767263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0" name="矩形 14369"/>
          <p:cNvSpPr/>
          <p:nvPr/>
        </p:nvSpPr>
        <p:spPr>
          <a:xfrm>
            <a:off x="8472006" y="4767262"/>
            <a:ext cx="882650" cy="744538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71" name="椭圆 14370"/>
          <p:cNvSpPr/>
          <p:nvPr/>
        </p:nvSpPr>
        <p:spPr>
          <a:xfrm flipH="1" flipV="1">
            <a:off x="8597419" y="5387976"/>
            <a:ext cx="127000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2" name="椭圆 14371"/>
          <p:cNvSpPr/>
          <p:nvPr/>
        </p:nvSpPr>
        <p:spPr>
          <a:xfrm flipH="1" flipV="1">
            <a:off x="8724419" y="5264151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3" name="椭圆 14372"/>
          <p:cNvSpPr/>
          <p:nvPr/>
        </p:nvSpPr>
        <p:spPr>
          <a:xfrm flipH="1" flipV="1">
            <a:off x="8976832" y="5387976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4" name="椭圆 14373"/>
          <p:cNvSpPr/>
          <p:nvPr/>
        </p:nvSpPr>
        <p:spPr>
          <a:xfrm flipH="1" flipV="1">
            <a:off x="9102244" y="5264151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5" name="椭圆 14374"/>
          <p:cNvSpPr/>
          <p:nvPr/>
        </p:nvSpPr>
        <p:spPr>
          <a:xfrm flipH="1" flipV="1">
            <a:off x="9354657" y="5264151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6" name="椭圆 14375"/>
          <p:cNvSpPr/>
          <p:nvPr/>
        </p:nvSpPr>
        <p:spPr>
          <a:xfrm flipH="1" flipV="1">
            <a:off x="8597419" y="5014913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7" name="椭圆 14376"/>
          <p:cNvSpPr/>
          <p:nvPr/>
        </p:nvSpPr>
        <p:spPr>
          <a:xfrm flipH="1" flipV="1">
            <a:off x="8849831" y="5014913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8" name="椭圆 14377"/>
          <p:cNvSpPr/>
          <p:nvPr/>
        </p:nvSpPr>
        <p:spPr>
          <a:xfrm flipH="1" flipV="1">
            <a:off x="9102244" y="5014913"/>
            <a:ext cx="125412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9" name="椭圆 14378"/>
          <p:cNvSpPr/>
          <p:nvPr/>
        </p:nvSpPr>
        <p:spPr>
          <a:xfrm flipH="1" flipV="1">
            <a:off x="9354657" y="5014913"/>
            <a:ext cx="125413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0" name="椭圆 14379"/>
          <p:cNvSpPr/>
          <p:nvPr/>
        </p:nvSpPr>
        <p:spPr>
          <a:xfrm flipH="1" flipV="1">
            <a:off x="8724419" y="4767263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1" name="椭圆 14380"/>
          <p:cNvSpPr/>
          <p:nvPr/>
        </p:nvSpPr>
        <p:spPr>
          <a:xfrm flipH="1" flipV="1">
            <a:off x="8976832" y="4767263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2" name="椭圆 14381"/>
          <p:cNvSpPr/>
          <p:nvPr/>
        </p:nvSpPr>
        <p:spPr>
          <a:xfrm flipH="1" flipV="1">
            <a:off x="8949844" y="4767263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3" name="文本框 14382"/>
          <p:cNvSpPr txBox="1"/>
          <p:nvPr/>
        </p:nvSpPr>
        <p:spPr>
          <a:xfrm>
            <a:off x="1775932" y="5054600"/>
            <a:ext cx="14398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近地面</a:t>
            </a:r>
          </a:p>
        </p:txBody>
      </p:sp>
      <p:sp>
        <p:nvSpPr>
          <p:cNvPr id="14384" name="文本框 14383"/>
          <p:cNvSpPr txBox="1"/>
          <p:nvPr/>
        </p:nvSpPr>
        <p:spPr>
          <a:xfrm>
            <a:off x="1847369" y="2174875"/>
            <a:ext cx="1389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高　空</a:t>
            </a:r>
          </a:p>
        </p:txBody>
      </p:sp>
      <p:sp>
        <p:nvSpPr>
          <p:cNvPr id="14385" name="矩形 14384"/>
          <p:cNvSpPr/>
          <p:nvPr/>
        </p:nvSpPr>
        <p:spPr>
          <a:xfrm>
            <a:off x="3503132" y="1973262"/>
            <a:ext cx="855663" cy="704850"/>
          </a:xfrm>
          <a:prstGeom prst="rect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86" name="矩形 14385"/>
          <p:cNvSpPr/>
          <p:nvPr/>
        </p:nvSpPr>
        <p:spPr>
          <a:xfrm>
            <a:off x="5952644" y="1973262"/>
            <a:ext cx="855662" cy="704850"/>
          </a:xfrm>
          <a:prstGeom prst="rect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87" name="矩形 14386"/>
          <p:cNvSpPr/>
          <p:nvPr/>
        </p:nvSpPr>
        <p:spPr>
          <a:xfrm>
            <a:off x="8400569" y="1973262"/>
            <a:ext cx="855662" cy="704850"/>
          </a:xfrm>
          <a:prstGeom prst="rect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88" name="文本框 14387"/>
          <p:cNvSpPr txBox="1"/>
          <p:nvPr/>
        </p:nvSpPr>
        <p:spPr>
          <a:xfrm>
            <a:off x="5952644" y="6278562"/>
            <a:ext cx="1871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C0451"/>
                </a:solidFill>
                <a:latin typeface="Arial" panose="020B0604020202020204" pitchFamily="34" charset="0"/>
              </a:rPr>
              <a:t>受热</a:t>
            </a:r>
          </a:p>
        </p:txBody>
      </p:sp>
      <p:sp>
        <p:nvSpPr>
          <p:cNvPr id="14389" name="文本框 14388"/>
          <p:cNvSpPr txBox="1"/>
          <p:nvPr/>
        </p:nvSpPr>
        <p:spPr>
          <a:xfrm>
            <a:off x="3431694" y="6278562"/>
            <a:ext cx="2305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冷却</a:t>
            </a:r>
          </a:p>
        </p:txBody>
      </p:sp>
      <p:sp>
        <p:nvSpPr>
          <p:cNvPr id="14390" name="椭圆 14389"/>
          <p:cNvSpPr/>
          <p:nvPr/>
        </p:nvSpPr>
        <p:spPr>
          <a:xfrm flipH="1" flipV="1">
            <a:off x="3647595" y="2533651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1" name="椭圆 14390"/>
          <p:cNvSpPr/>
          <p:nvPr/>
        </p:nvSpPr>
        <p:spPr>
          <a:xfrm flipH="1" flipV="1">
            <a:off x="3792056" y="2174876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2" name="椭圆 14391"/>
          <p:cNvSpPr/>
          <p:nvPr/>
        </p:nvSpPr>
        <p:spPr>
          <a:xfrm flipH="1" flipV="1">
            <a:off x="4079395" y="2533651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3" name="椭圆 14392"/>
          <p:cNvSpPr/>
          <p:nvPr/>
        </p:nvSpPr>
        <p:spPr>
          <a:xfrm flipH="1" flipV="1">
            <a:off x="4223856" y="2030413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4" name="椭圆 14393"/>
          <p:cNvSpPr/>
          <p:nvPr/>
        </p:nvSpPr>
        <p:spPr>
          <a:xfrm flipH="1" flipV="1">
            <a:off x="3720620" y="1958976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5" name="椭圆 14394"/>
          <p:cNvSpPr/>
          <p:nvPr/>
        </p:nvSpPr>
        <p:spPr>
          <a:xfrm flipH="1" flipV="1">
            <a:off x="4368320" y="2390776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6" name="椭圆 14395"/>
          <p:cNvSpPr/>
          <p:nvPr/>
        </p:nvSpPr>
        <p:spPr>
          <a:xfrm flipH="1" flipV="1">
            <a:off x="6239981" y="2174876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7" name="椭圆 14396"/>
          <p:cNvSpPr/>
          <p:nvPr/>
        </p:nvSpPr>
        <p:spPr>
          <a:xfrm flipH="1" flipV="1">
            <a:off x="6095520" y="2533651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8" name="椭圆 14397"/>
          <p:cNvSpPr/>
          <p:nvPr/>
        </p:nvSpPr>
        <p:spPr>
          <a:xfrm flipH="1" flipV="1">
            <a:off x="6816245" y="2317751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9" name="椭圆 14398"/>
          <p:cNvSpPr/>
          <p:nvPr/>
        </p:nvSpPr>
        <p:spPr>
          <a:xfrm flipH="1" flipV="1">
            <a:off x="6455881" y="2533651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0" name="椭圆 14399"/>
          <p:cNvSpPr/>
          <p:nvPr/>
        </p:nvSpPr>
        <p:spPr>
          <a:xfrm flipH="1" flipV="1">
            <a:off x="6455881" y="2030413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1" name="椭圆 14400"/>
          <p:cNvSpPr/>
          <p:nvPr/>
        </p:nvSpPr>
        <p:spPr>
          <a:xfrm flipH="1" flipV="1">
            <a:off x="6095520" y="2030413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2" name="椭圆 14401"/>
          <p:cNvSpPr/>
          <p:nvPr/>
        </p:nvSpPr>
        <p:spPr>
          <a:xfrm flipH="1" flipV="1">
            <a:off x="9264170" y="2317751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3" name="椭圆 14402"/>
          <p:cNvSpPr/>
          <p:nvPr/>
        </p:nvSpPr>
        <p:spPr>
          <a:xfrm flipH="1" flipV="1">
            <a:off x="9048270" y="2030413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4" name="椭圆 14403"/>
          <p:cNvSpPr/>
          <p:nvPr/>
        </p:nvSpPr>
        <p:spPr>
          <a:xfrm flipH="1" flipV="1">
            <a:off x="8545031" y="2030413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5" name="椭圆 14404"/>
          <p:cNvSpPr/>
          <p:nvPr/>
        </p:nvSpPr>
        <p:spPr>
          <a:xfrm flipH="1" flipV="1">
            <a:off x="8760931" y="2174876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6" name="椭圆 14405"/>
          <p:cNvSpPr/>
          <p:nvPr/>
        </p:nvSpPr>
        <p:spPr>
          <a:xfrm flipH="1" flipV="1">
            <a:off x="8976831" y="2533651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7" name="椭圆 14406"/>
          <p:cNvSpPr/>
          <p:nvPr/>
        </p:nvSpPr>
        <p:spPr>
          <a:xfrm flipH="1" flipV="1">
            <a:off x="8616470" y="2533651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8" name="文本框 14407"/>
          <p:cNvSpPr txBox="1"/>
          <p:nvPr/>
        </p:nvSpPr>
        <p:spPr>
          <a:xfrm>
            <a:off x="8545031" y="6278562"/>
            <a:ext cx="1943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冷却</a:t>
            </a:r>
          </a:p>
        </p:txBody>
      </p:sp>
      <p:sp>
        <p:nvSpPr>
          <p:cNvPr id="14409" name="上箭头 14408"/>
          <p:cNvSpPr/>
          <p:nvPr/>
        </p:nvSpPr>
        <p:spPr>
          <a:xfrm>
            <a:off x="6168544" y="2894013"/>
            <a:ext cx="533400" cy="1490663"/>
          </a:xfrm>
          <a:prstGeom prst="upArrow">
            <a:avLst>
              <a:gd name="adj1" fmla="val 50000"/>
              <a:gd name="adj2" fmla="val 69866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23529"/>
                  <a:invGamma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410" name="组合 14409"/>
          <p:cNvGrpSpPr/>
          <p:nvPr/>
        </p:nvGrpSpPr>
        <p:grpSpPr>
          <a:xfrm>
            <a:off x="3576157" y="2894013"/>
            <a:ext cx="5649913" cy="1584325"/>
            <a:chOff x="1022" y="845"/>
            <a:chExt cx="3604" cy="1392"/>
          </a:xfrm>
        </p:grpSpPr>
        <p:sp>
          <p:nvSpPr>
            <p:cNvPr id="14411" name="上箭头 14410"/>
            <p:cNvSpPr/>
            <p:nvPr/>
          </p:nvSpPr>
          <p:spPr>
            <a:xfrm flipV="1">
              <a:off x="4286" y="845"/>
              <a:ext cx="340" cy="1392"/>
            </a:xfrm>
            <a:prstGeom prst="upArrow">
              <a:avLst>
                <a:gd name="adj1" fmla="val 50000"/>
                <a:gd name="adj2" fmla="val 102352"/>
              </a:avLst>
            </a:prstGeom>
            <a:gradFill rotWithShape="0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上箭头 14411"/>
            <p:cNvSpPr/>
            <p:nvPr/>
          </p:nvSpPr>
          <p:spPr>
            <a:xfrm flipV="1">
              <a:off x="1022" y="845"/>
              <a:ext cx="340" cy="1392"/>
            </a:xfrm>
            <a:prstGeom prst="upArrow">
              <a:avLst>
                <a:gd name="adj1" fmla="val 50000"/>
                <a:gd name="adj2" fmla="val 102352"/>
              </a:avLst>
            </a:prstGeom>
            <a:gradFill rotWithShape="0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13" name="上箭头 14412"/>
          <p:cNvSpPr/>
          <p:nvPr/>
        </p:nvSpPr>
        <p:spPr>
          <a:xfrm rot="5400000">
            <a:off x="7486169" y="1863726"/>
            <a:ext cx="533400" cy="866775"/>
          </a:xfrm>
          <a:prstGeom prst="upArrow">
            <a:avLst>
              <a:gd name="adj1" fmla="val 50000"/>
              <a:gd name="adj2" fmla="val 40625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23529"/>
                  <a:invGamma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4" name="上箭头 14413"/>
          <p:cNvSpPr/>
          <p:nvPr/>
        </p:nvSpPr>
        <p:spPr>
          <a:xfrm rot="16200000">
            <a:off x="4966806" y="1863726"/>
            <a:ext cx="533400" cy="866775"/>
          </a:xfrm>
          <a:prstGeom prst="upArrow">
            <a:avLst>
              <a:gd name="adj1" fmla="val 50000"/>
              <a:gd name="adj2" fmla="val 40625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23529"/>
                  <a:invGamma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5" name="上箭头 14414"/>
          <p:cNvSpPr/>
          <p:nvPr/>
        </p:nvSpPr>
        <p:spPr>
          <a:xfrm rot="16200000" flipV="1">
            <a:off x="4965219" y="4745038"/>
            <a:ext cx="539750" cy="1014413"/>
          </a:xfrm>
          <a:prstGeom prst="upArrow">
            <a:avLst>
              <a:gd name="adj1" fmla="val 50000"/>
              <a:gd name="adj2" fmla="val 46985"/>
            </a:avLst>
          </a:prstGeom>
          <a:gradFill rotWithShape="0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6" name="上箭头 14415"/>
          <p:cNvSpPr/>
          <p:nvPr/>
        </p:nvSpPr>
        <p:spPr>
          <a:xfrm rot="48600000" flipV="1">
            <a:off x="7556019" y="4745038"/>
            <a:ext cx="539750" cy="1014413"/>
          </a:xfrm>
          <a:prstGeom prst="upArrow">
            <a:avLst>
              <a:gd name="adj1" fmla="val 50000"/>
              <a:gd name="adj2" fmla="val 46985"/>
            </a:avLst>
          </a:prstGeom>
          <a:gradFill rotWithShape="0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7" name="文本框 14416"/>
          <p:cNvSpPr txBox="1"/>
          <p:nvPr/>
        </p:nvSpPr>
        <p:spPr>
          <a:xfrm>
            <a:off x="5864538" y="1225550"/>
            <a:ext cx="14398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高气压</a:t>
            </a:r>
          </a:p>
        </p:txBody>
      </p:sp>
      <p:sp>
        <p:nvSpPr>
          <p:cNvPr id="14418" name="文本框 14417"/>
          <p:cNvSpPr txBox="1"/>
          <p:nvPr/>
        </p:nvSpPr>
        <p:spPr>
          <a:xfrm>
            <a:off x="6024082" y="5486400"/>
            <a:ext cx="16557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低气压</a:t>
            </a:r>
          </a:p>
        </p:txBody>
      </p:sp>
      <p:sp>
        <p:nvSpPr>
          <p:cNvPr id="14419" name="文本框 14418"/>
          <p:cNvSpPr txBox="1"/>
          <p:nvPr/>
        </p:nvSpPr>
        <p:spPr>
          <a:xfrm>
            <a:off x="8472007" y="5486400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高气压</a:t>
            </a:r>
          </a:p>
        </p:txBody>
      </p:sp>
      <p:sp>
        <p:nvSpPr>
          <p:cNvPr id="14420" name="文本框 14419"/>
          <p:cNvSpPr txBox="1"/>
          <p:nvPr/>
        </p:nvSpPr>
        <p:spPr>
          <a:xfrm>
            <a:off x="3431694" y="5486400"/>
            <a:ext cx="18716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高气压</a:t>
            </a:r>
          </a:p>
        </p:txBody>
      </p:sp>
      <p:sp>
        <p:nvSpPr>
          <p:cNvPr id="14421" name="文本框 14420"/>
          <p:cNvSpPr txBox="1"/>
          <p:nvPr/>
        </p:nvSpPr>
        <p:spPr>
          <a:xfrm>
            <a:off x="3476144" y="1216630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低气压</a:t>
            </a:r>
          </a:p>
        </p:txBody>
      </p:sp>
      <p:sp>
        <p:nvSpPr>
          <p:cNvPr id="14422" name="文本框 14421"/>
          <p:cNvSpPr txBox="1"/>
          <p:nvPr/>
        </p:nvSpPr>
        <p:spPr>
          <a:xfrm>
            <a:off x="8422000" y="1185219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低气压</a:t>
            </a:r>
          </a:p>
        </p:txBody>
      </p:sp>
      <p:sp>
        <p:nvSpPr>
          <p:cNvPr id="14423" name="椭圆 14422"/>
          <p:cNvSpPr/>
          <p:nvPr/>
        </p:nvSpPr>
        <p:spPr>
          <a:xfrm flipH="1" flipV="1">
            <a:off x="4223856" y="4767263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24" name="椭圆 14423"/>
          <p:cNvSpPr/>
          <p:nvPr/>
        </p:nvSpPr>
        <p:spPr>
          <a:xfrm flipH="1" flipV="1">
            <a:off x="6744806" y="4767263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25" name="椭圆 14424"/>
          <p:cNvSpPr/>
          <p:nvPr/>
        </p:nvSpPr>
        <p:spPr>
          <a:xfrm flipH="1" flipV="1">
            <a:off x="9264170" y="4767263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34830C4-AF74-83B8-9F45-F76365D58093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4E381C6-F840-40D2-8B03-B369BF7D8373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49094EDC-BCC2-4C58-8C30-ED768C8F0306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4">
              <a:extLst>
                <a:ext uri="{FF2B5EF4-FFF2-40B4-BE49-F238E27FC236}">
                  <a16:creationId xmlns:a16="http://schemas.microsoft.com/office/drawing/2014/main" id="{05A44C2B-29DC-F0AE-8A37-A41CD3095C13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新课讲授：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15F574B-A831-9DA5-B3A6-538DDDB2A112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BFD9ACC-AF30-3F77-F438-FEA74B3D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656" y="147690"/>
            <a:ext cx="4220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B68EA18-35F7-2939-0C84-48C1FD0F367D}"/>
              </a:ext>
            </a:extLst>
          </p:cNvPr>
          <p:cNvGrpSpPr/>
          <p:nvPr/>
        </p:nvGrpSpPr>
        <p:grpSpPr>
          <a:xfrm>
            <a:off x="3378592" y="5884863"/>
            <a:ext cx="6265863" cy="584200"/>
            <a:chOff x="1152" y="3264"/>
            <a:chExt cx="3600" cy="368"/>
          </a:xfrm>
        </p:grpSpPr>
        <p:sp>
          <p:nvSpPr>
            <p:cNvPr id="3" name="直接连接符 2">
              <a:extLst>
                <a:ext uri="{FF2B5EF4-FFF2-40B4-BE49-F238E27FC236}">
                  <a16:creationId xmlns:a16="http://schemas.microsoft.com/office/drawing/2014/main" id="{65283E54-7F84-49BF-C8F3-9F83A1F02616}"/>
                </a:ext>
              </a:extLst>
            </p:cNvPr>
            <p:cNvSpPr/>
            <p:nvPr/>
          </p:nvSpPr>
          <p:spPr>
            <a:xfrm>
              <a:off x="1152" y="3264"/>
              <a:ext cx="3600" cy="0"/>
            </a:xfrm>
            <a:prstGeom prst="line">
              <a:avLst/>
            </a:prstGeom>
            <a:ln w="76200" cap="flat" cmpd="sng">
              <a:solidFill>
                <a:srgbClr val="CC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738C6DF-9E48-7CA4-D1C9-E5FAA24CC7A5}"/>
                </a:ext>
              </a:extLst>
            </p:cNvPr>
            <p:cNvSpPr/>
            <p:nvPr/>
          </p:nvSpPr>
          <p:spPr>
            <a:xfrm>
              <a:off x="1152" y="3264"/>
              <a:ext cx="3600" cy="192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tint val="0"/>
                    <a:invGamma/>
                  </a:srgbClr>
                </a:gs>
              </a:gsLst>
              <a:lin ang="5400000" scaled="1"/>
              <a:tileRect/>
            </a:gradFill>
            <a:ln w="12700" cap="flat" cmpd="sng">
              <a:solidFill>
                <a:schemeClr val="bg1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5678E15-2322-8C20-DD70-13889E43831E}"/>
                </a:ext>
              </a:extLst>
            </p:cNvPr>
            <p:cNvSpPr txBox="1"/>
            <p:nvPr/>
          </p:nvSpPr>
          <p:spPr>
            <a:xfrm>
              <a:off x="2832" y="3264"/>
              <a:ext cx="66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32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A</a:t>
              </a:r>
              <a:r>
                <a:rPr lang="en-US" altLang="zh-CN" sz="2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1</a:t>
              </a:r>
              <a:endPara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19E01D8-BF6A-B59F-C4B9-FBCD55334EE8}"/>
                </a:ext>
              </a:extLst>
            </p:cNvPr>
            <p:cNvSpPr txBox="1"/>
            <p:nvPr/>
          </p:nvSpPr>
          <p:spPr>
            <a:xfrm>
              <a:off x="1152" y="3264"/>
              <a:ext cx="52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B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1</a:t>
              </a:r>
              <a:endPara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B9E8F1B-B1D3-A3DF-FAD5-22B5097453D0}"/>
                </a:ext>
              </a:extLst>
            </p:cNvPr>
            <p:cNvSpPr txBox="1"/>
            <p:nvPr/>
          </p:nvSpPr>
          <p:spPr>
            <a:xfrm>
              <a:off x="4320" y="3264"/>
              <a:ext cx="41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C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1</a:t>
              </a:r>
              <a:endPara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895A72A-5ADA-7394-A879-152127864934}"/>
              </a:ext>
            </a:extLst>
          </p:cNvPr>
          <p:cNvSpPr txBox="1"/>
          <p:nvPr/>
        </p:nvSpPr>
        <p:spPr>
          <a:xfrm>
            <a:off x="6126475" y="713710"/>
            <a:ext cx="8905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A</a:t>
            </a:r>
            <a:r>
              <a:rPr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2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E126EC-1D01-66C6-66F5-0DC3E4E68FBA}"/>
              </a:ext>
            </a:extLst>
          </p:cNvPr>
          <p:cNvSpPr txBox="1"/>
          <p:nvPr/>
        </p:nvSpPr>
        <p:spPr>
          <a:xfrm>
            <a:off x="3542846" y="735257"/>
            <a:ext cx="79990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B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2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42550B6-D95A-0AD3-A954-590229A19B4E}"/>
              </a:ext>
            </a:extLst>
          </p:cNvPr>
          <p:cNvSpPr txBox="1"/>
          <p:nvPr/>
        </p:nvSpPr>
        <p:spPr>
          <a:xfrm>
            <a:off x="8820081" y="694814"/>
            <a:ext cx="66655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C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2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7CAC10C-4FB4-D48D-056F-27A36EB89422}"/>
              </a:ext>
            </a:extLst>
          </p:cNvPr>
          <p:cNvCxnSpPr/>
          <p:nvPr/>
        </p:nvCxnSpPr>
        <p:spPr>
          <a:xfrm>
            <a:off x="3102796" y="2298701"/>
            <a:ext cx="689395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30238AE-CB39-17E6-8F9C-3583DDBC7D6A}"/>
              </a:ext>
            </a:extLst>
          </p:cNvPr>
          <p:cNvCxnSpPr/>
          <p:nvPr/>
        </p:nvCxnSpPr>
        <p:spPr>
          <a:xfrm>
            <a:off x="3102796" y="5253877"/>
            <a:ext cx="689395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04791 L -0.00534 -0.38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7939 L 0.00039 -0.412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9584 L -0.00625 0.429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02245 L -0.02201 0.35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4 0.06436 L -0.00624 0.3976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4352 L -0.01406 0.376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2267 0.022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11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-0.01945 L 0.23008 -0.009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5208 0.0236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18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25 -4.07407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/>
      <p:bldP spid="14389" grpId="0"/>
      <p:bldP spid="14408" grpId="0"/>
      <p:bldP spid="14417" grpId="0"/>
      <p:bldP spid="14418" grpId="0"/>
      <p:bldP spid="14419" grpId="0"/>
      <p:bldP spid="14420" grpId="0"/>
      <p:bldP spid="14421" grpId="0"/>
      <p:bldP spid="14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E08B8911-E5F7-40AD-A12F-DEF990F7316F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7A48BFF2-DE50-4E43-AFF5-402767D869BB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7" name="等腰三角形 216">
              <a:extLst>
                <a:ext uri="{FF2B5EF4-FFF2-40B4-BE49-F238E27FC236}">
                  <a16:creationId xmlns:a16="http://schemas.microsoft.com/office/drawing/2014/main" id="{67450F61-4656-471A-B97F-C4222E0E24C3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8" name="文本框 4">
              <a:extLst>
                <a:ext uri="{FF2B5EF4-FFF2-40B4-BE49-F238E27FC236}">
                  <a16:creationId xmlns:a16="http://schemas.microsoft.com/office/drawing/2014/main" id="{1D4018C6-2AD3-47F1-91E7-A9E4502ED885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新课讲授：</a:t>
              </a:r>
            </a:p>
          </p:txBody>
        </p:sp>
      </p:grpSp>
      <p:sp>
        <p:nvSpPr>
          <p:cNvPr id="219" name="矩形 218">
            <a:extLst>
              <a:ext uri="{FF2B5EF4-FFF2-40B4-BE49-F238E27FC236}">
                <a16:creationId xmlns:a16="http://schemas.microsoft.com/office/drawing/2014/main" id="{BF4806DD-9A1C-4B5F-AE6B-4783B8028476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0" name="TextBox 1">
            <a:extLst>
              <a:ext uri="{FF2B5EF4-FFF2-40B4-BE49-F238E27FC236}">
                <a16:creationId xmlns:a16="http://schemas.microsoft.com/office/drawing/2014/main" id="{43AB749A-3CA8-4BA7-9E5F-388781DEE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123" y="147690"/>
            <a:ext cx="4209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</a:p>
        </p:txBody>
      </p:sp>
      <p:sp>
        <p:nvSpPr>
          <p:cNvPr id="221" name="TextBox 7">
            <a:extLst>
              <a:ext uri="{FF2B5EF4-FFF2-40B4-BE49-F238E27FC236}">
                <a16:creationId xmlns:a16="http://schemas.microsoft.com/office/drawing/2014/main" id="{A9AE67E1-F727-44BD-8EE5-700833AF4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361" y="2631002"/>
            <a:ext cx="223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空气的上升或下沉运动</a:t>
            </a:r>
          </a:p>
        </p:txBody>
      </p:sp>
      <p:sp>
        <p:nvSpPr>
          <p:cNvPr id="222" name="TextBox 8">
            <a:extLst>
              <a:ext uri="{FF2B5EF4-FFF2-40B4-BE49-F238E27FC236}">
                <a16:creationId xmlns:a16="http://schemas.microsoft.com/office/drawing/2014/main" id="{C35BCE21-519B-49DA-8713-0101ECEDA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861" y="2631002"/>
            <a:ext cx="21145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同一水平面的气压差异</a:t>
            </a:r>
          </a:p>
        </p:txBody>
      </p:sp>
      <p:sp>
        <p:nvSpPr>
          <p:cNvPr id="223" name="右箭头​​ 10">
            <a:extLst>
              <a:ext uri="{FF2B5EF4-FFF2-40B4-BE49-F238E27FC236}">
                <a16:creationId xmlns:a16="http://schemas.microsoft.com/office/drawing/2014/main" id="{EA29BD1C-C0E4-4C0F-BA02-0657DC4D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6" y="2794514"/>
            <a:ext cx="971736" cy="739778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4" name="右箭头​​ 11">
            <a:extLst>
              <a:ext uri="{FF2B5EF4-FFF2-40B4-BE49-F238E27FC236}">
                <a16:creationId xmlns:a16="http://schemas.microsoft.com/office/drawing/2014/main" id="{027C1105-F4B2-4E28-82CD-8262E1D2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410" y="2815154"/>
            <a:ext cx="539751" cy="719137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5" name="右箭头​​ 12">
            <a:extLst>
              <a:ext uri="{FF2B5EF4-FFF2-40B4-BE49-F238E27FC236}">
                <a16:creationId xmlns:a16="http://schemas.microsoft.com/office/drawing/2014/main" id="{713216C0-F1AF-4A82-AD97-D46B88ECE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474" y="2794513"/>
            <a:ext cx="1103352" cy="719139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6" name="TextBox 8">
            <a:extLst>
              <a:ext uri="{FF2B5EF4-FFF2-40B4-BE49-F238E27FC236}">
                <a16:creationId xmlns:a16="http://schemas.microsoft.com/office/drawing/2014/main" id="{E5B50CE6-4B0D-43BB-951B-8C684E52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116" y="2846445"/>
            <a:ext cx="286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空气的水平运动</a:t>
            </a:r>
          </a:p>
        </p:txBody>
      </p:sp>
      <p:sp>
        <p:nvSpPr>
          <p:cNvPr id="227" name="TextBox 6">
            <a:extLst>
              <a:ext uri="{FF2B5EF4-FFF2-40B4-BE49-F238E27FC236}">
                <a16:creationId xmlns:a16="http://schemas.microsoft.com/office/drawing/2014/main" id="{E20E94B7-D0F1-4766-A570-7F781A47ACA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1165" y="2885700"/>
            <a:ext cx="1923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冷热不均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8CBDF6-AC54-9E42-CEAA-939C56652FE1}"/>
              </a:ext>
            </a:extLst>
          </p:cNvPr>
          <p:cNvSpPr txBox="1"/>
          <p:nvPr/>
        </p:nvSpPr>
        <p:spPr>
          <a:xfrm>
            <a:off x="2051638" y="2004744"/>
            <a:ext cx="1447800" cy="903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根本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原因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205B0C-A4EC-2A46-BA6E-339F653AE058}"/>
              </a:ext>
            </a:extLst>
          </p:cNvPr>
          <p:cNvSpPr txBox="1"/>
          <p:nvPr/>
        </p:nvSpPr>
        <p:spPr>
          <a:xfrm>
            <a:off x="7542254" y="1982413"/>
            <a:ext cx="1447800" cy="903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直接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86A6F8-2762-3C57-C889-7B1DC308B4A2}"/>
              </a:ext>
            </a:extLst>
          </p:cNvPr>
          <p:cNvSpPr txBox="1"/>
          <p:nvPr/>
        </p:nvSpPr>
        <p:spPr>
          <a:xfrm>
            <a:off x="442913" y="4477242"/>
            <a:ext cx="11306174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marR="0" lvl="0" indent="-342900" algn="just" fontAlgn="auto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由于地面冷热不均而形成的空气环流，称为大气</a:t>
            </a:r>
            <a:r>
              <a:rPr lang="zh-CN" altLang="en-US" sz="3200" b="1" dirty="0">
                <a:solidFill>
                  <a:srgbClr val="FF0000"/>
                </a:solidFill>
              </a:rPr>
              <a:t>热力环流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。是大气运动最简单的形式。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223" grpId="0" animBg="1"/>
      <p:bldP spid="224" grpId="0" animBg="1"/>
      <p:bldP spid="225" grpId="0" animBg="1"/>
      <p:bldP spid="226" grpId="0"/>
      <p:bldP spid="227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337"/>
          <p:cNvGrpSpPr/>
          <p:nvPr/>
        </p:nvGrpSpPr>
        <p:grpSpPr>
          <a:xfrm>
            <a:off x="3310392" y="5708029"/>
            <a:ext cx="6265863" cy="584200"/>
            <a:chOff x="1152" y="3264"/>
            <a:chExt cx="3600" cy="368"/>
          </a:xfrm>
        </p:grpSpPr>
        <p:sp>
          <p:nvSpPr>
            <p:cNvPr id="14339" name="直接连接符 14338"/>
            <p:cNvSpPr/>
            <p:nvPr/>
          </p:nvSpPr>
          <p:spPr>
            <a:xfrm>
              <a:off x="1152" y="3264"/>
              <a:ext cx="3600" cy="0"/>
            </a:xfrm>
            <a:prstGeom prst="line">
              <a:avLst/>
            </a:prstGeom>
            <a:ln w="76200" cap="flat" cmpd="sng">
              <a:solidFill>
                <a:srgbClr val="CC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0" name="矩形 14339"/>
            <p:cNvSpPr/>
            <p:nvPr/>
          </p:nvSpPr>
          <p:spPr>
            <a:xfrm>
              <a:off x="1152" y="3264"/>
              <a:ext cx="3600" cy="192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tint val="0"/>
                    <a:invGamma/>
                  </a:srgbClr>
                </a:gs>
              </a:gsLst>
              <a:lin ang="5400000" scaled="1"/>
              <a:tileRect/>
            </a:gradFill>
            <a:ln w="12700" cap="flat" cmpd="sng">
              <a:solidFill>
                <a:schemeClr val="bg1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1" name="文本框 14340"/>
            <p:cNvSpPr txBox="1"/>
            <p:nvPr/>
          </p:nvSpPr>
          <p:spPr>
            <a:xfrm>
              <a:off x="2832" y="3264"/>
              <a:ext cx="66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32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A</a:t>
              </a:r>
              <a:r>
                <a:rPr lang="en-US" altLang="zh-CN" sz="2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1</a:t>
              </a:r>
              <a:endPara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  <p:sp>
          <p:nvSpPr>
            <p:cNvPr id="14342" name="文本框 14341"/>
            <p:cNvSpPr txBox="1"/>
            <p:nvPr/>
          </p:nvSpPr>
          <p:spPr>
            <a:xfrm>
              <a:off x="1152" y="3264"/>
              <a:ext cx="52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B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1</a:t>
              </a:r>
              <a:endPara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  <p:sp>
          <p:nvSpPr>
            <p:cNvPr id="14343" name="文本框 14342"/>
            <p:cNvSpPr txBox="1"/>
            <p:nvPr/>
          </p:nvSpPr>
          <p:spPr>
            <a:xfrm>
              <a:off x="4320" y="3264"/>
              <a:ext cx="41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C</a:t>
              </a:r>
              <a:r>
                <a:rPr lang="en-US" altLang="zh-CN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1</a:t>
              </a:r>
              <a:endPara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</p:grpSp>
      <p:sp>
        <p:nvSpPr>
          <p:cNvPr id="14344" name="矩形 14343"/>
          <p:cNvSpPr/>
          <p:nvPr/>
        </p:nvSpPr>
        <p:spPr>
          <a:xfrm>
            <a:off x="3453266" y="4557086"/>
            <a:ext cx="882650" cy="744538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45" name="椭圆 14344"/>
          <p:cNvSpPr/>
          <p:nvPr/>
        </p:nvSpPr>
        <p:spPr>
          <a:xfrm flipH="1" flipV="1">
            <a:off x="3578679" y="5177800"/>
            <a:ext cx="127000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椭圆 14345"/>
          <p:cNvSpPr/>
          <p:nvPr/>
        </p:nvSpPr>
        <p:spPr>
          <a:xfrm flipH="1" flipV="1">
            <a:off x="3705679" y="5053975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椭圆 14346"/>
          <p:cNvSpPr/>
          <p:nvPr/>
        </p:nvSpPr>
        <p:spPr>
          <a:xfrm flipH="1" flipV="1">
            <a:off x="3958092" y="5177800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椭圆 14347"/>
          <p:cNvSpPr/>
          <p:nvPr/>
        </p:nvSpPr>
        <p:spPr>
          <a:xfrm flipH="1" flipV="1">
            <a:off x="4083504" y="5053975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9" name="椭圆 14348"/>
          <p:cNvSpPr/>
          <p:nvPr/>
        </p:nvSpPr>
        <p:spPr>
          <a:xfrm flipH="1" flipV="1">
            <a:off x="4335917" y="5053975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0" name="椭圆 14349"/>
          <p:cNvSpPr/>
          <p:nvPr/>
        </p:nvSpPr>
        <p:spPr>
          <a:xfrm flipH="1" flipV="1">
            <a:off x="3578679" y="4804737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椭圆 14350"/>
          <p:cNvSpPr/>
          <p:nvPr/>
        </p:nvSpPr>
        <p:spPr>
          <a:xfrm flipH="1" flipV="1">
            <a:off x="3831091" y="4804737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椭圆 14351"/>
          <p:cNvSpPr/>
          <p:nvPr/>
        </p:nvSpPr>
        <p:spPr>
          <a:xfrm flipH="1" flipV="1">
            <a:off x="4083504" y="4804737"/>
            <a:ext cx="125412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椭圆 14352"/>
          <p:cNvSpPr/>
          <p:nvPr/>
        </p:nvSpPr>
        <p:spPr>
          <a:xfrm flipH="1" flipV="1">
            <a:off x="4335917" y="4804737"/>
            <a:ext cx="125413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椭圆 14353"/>
          <p:cNvSpPr/>
          <p:nvPr/>
        </p:nvSpPr>
        <p:spPr>
          <a:xfrm flipH="1" flipV="1">
            <a:off x="3705679" y="4557087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椭圆 14354"/>
          <p:cNvSpPr/>
          <p:nvPr/>
        </p:nvSpPr>
        <p:spPr>
          <a:xfrm flipH="1" flipV="1">
            <a:off x="3958092" y="4557087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椭圆 14355"/>
          <p:cNvSpPr/>
          <p:nvPr/>
        </p:nvSpPr>
        <p:spPr>
          <a:xfrm flipH="1" flipV="1">
            <a:off x="3931104" y="4557087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7" name="矩形 14356"/>
          <p:cNvSpPr/>
          <p:nvPr/>
        </p:nvSpPr>
        <p:spPr>
          <a:xfrm>
            <a:off x="5974216" y="4557086"/>
            <a:ext cx="819150" cy="744538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58" name="椭圆 14357"/>
          <p:cNvSpPr/>
          <p:nvPr/>
        </p:nvSpPr>
        <p:spPr>
          <a:xfrm flipH="1" flipV="1">
            <a:off x="6091692" y="5177800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9" name="椭圆 14358"/>
          <p:cNvSpPr/>
          <p:nvPr/>
        </p:nvSpPr>
        <p:spPr>
          <a:xfrm flipH="1" flipV="1">
            <a:off x="6209166" y="5053975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0" name="椭圆 14359"/>
          <p:cNvSpPr/>
          <p:nvPr/>
        </p:nvSpPr>
        <p:spPr>
          <a:xfrm flipH="1" flipV="1">
            <a:off x="6442530" y="5177800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1" name="椭圆 14360"/>
          <p:cNvSpPr/>
          <p:nvPr/>
        </p:nvSpPr>
        <p:spPr>
          <a:xfrm flipH="1" flipV="1">
            <a:off x="6560005" y="5053975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椭圆 14361"/>
          <p:cNvSpPr/>
          <p:nvPr/>
        </p:nvSpPr>
        <p:spPr>
          <a:xfrm flipH="1" flipV="1">
            <a:off x="6793367" y="5053975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3" name="椭圆 14362"/>
          <p:cNvSpPr/>
          <p:nvPr/>
        </p:nvSpPr>
        <p:spPr>
          <a:xfrm flipH="1" flipV="1">
            <a:off x="6091692" y="4804737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4" name="椭圆 14363"/>
          <p:cNvSpPr/>
          <p:nvPr/>
        </p:nvSpPr>
        <p:spPr>
          <a:xfrm flipH="1" flipV="1">
            <a:off x="6325055" y="4804737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椭圆 14364"/>
          <p:cNvSpPr/>
          <p:nvPr/>
        </p:nvSpPr>
        <p:spPr>
          <a:xfrm flipH="1" flipV="1">
            <a:off x="6560005" y="4804737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6" name="椭圆 14365"/>
          <p:cNvSpPr/>
          <p:nvPr/>
        </p:nvSpPr>
        <p:spPr>
          <a:xfrm flipH="1" flipV="1">
            <a:off x="6793367" y="4804737"/>
            <a:ext cx="117475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7" name="椭圆 14366"/>
          <p:cNvSpPr/>
          <p:nvPr/>
        </p:nvSpPr>
        <p:spPr>
          <a:xfrm flipH="1" flipV="1">
            <a:off x="6209166" y="4557087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椭圆 14367"/>
          <p:cNvSpPr/>
          <p:nvPr/>
        </p:nvSpPr>
        <p:spPr>
          <a:xfrm flipH="1" flipV="1">
            <a:off x="6442530" y="4557087"/>
            <a:ext cx="117475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9" name="椭圆 14368"/>
          <p:cNvSpPr/>
          <p:nvPr/>
        </p:nvSpPr>
        <p:spPr>
          <a:xfrm flipH="1" flipV="1">
            <a:off x="6418716" y="4557087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0" name="矩形 14369"/>
          <p:cNvSpPr/>
          <p:nvPr/>
        </p:nvSpPr>
        <p:spPr>
          <a:xfrm>
            <a:off x="8422141" y="4557086"/>
            <a:ext cx="882650" cy="744538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71" name="椭圆 14370"/>
          <p:cNvSpPr/>
          <p:nvPr/>
        </p:nvSpPr>
        <p:spPr>
          <a:xfrm flipH="1" flipV="1">
            <a:off x="8547554" y="5177800"/>
            <a:ext cx="127000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2" name="椭圆 14371"/>
          <p:cNvSpPr/>
          <p:nvPr/>
        </p:nvSpPr>
        <p:spPr>
          <a:xfrm flipH="1" flipV="1">
            <a:off x="8674554" y="5053975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3" name="椭圆 14372"/>
          <p:cNvSpPr/>
          <p:nvPr/>
        </p:nvSpPr>
        <p:spPr>
          <a:xfrm flipH="1" flipV="1">
            <a:off x="8926967" y="5177800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4" name="椭圆 14373"/>
          <p:cNvSpPr/>
          <p:nvPr/>
        </p:nvSpPr>
        <p:spPr>
          <a:xfrm flipH="1" flipV="1">
            <a:off x="9052379" y="5053975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5" name="椭圆 14374"/>
          <p:cNvSpPr/>
          <p:nvPr/>
        </p:nvSpPr>
        <p:spPr>
          <a:xfrm flipH="1" flipV="1">
            <a:off x="9304792" y="5053975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6" name="椭圆 14375"/>
          <p:cNvSpPr/>
          <p:nvPr/>
        </p:nvSpPr>
        <p:spPr>
          <a:xfrm flipH="1" flipV="1">
            <a:off x="8547554" y="4804737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7" name="椭圆 14376"/>
          <p:cNvSpPr/>
          <p:nvPr/>
        </p:nvSpPr>
        <p:spPr>
          <a:xfrm flipH="1" flipV="1">
            <a:off x="8799966" y="4804737"/>
            <a:ext cx="127000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8" name="椭圆 14377"/>
          <p:cNvSpPr/>
          <p:nvPr/>
        </p:nvSpPr>
        <p:spPr>
          <a:xfrm flipH="1" flipV="1">
            <a:off x="9052379" y="4804737"/>
            <a:ext cx="125412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9" name="椭圆 14378"/>
          <p:cNvSpPr/>
          <p:nvPr/>
        </p:nvSpPr>
        <p:spPr>
          <a:xfrm flipH="1" flipV="1">
            <a:off x="9304792" y="4804737"/>
            <a:ext cx="125413" cy="125413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0" name="椭圆 14379"/>
          <p:cNvSpPr/>
          <p:nvPr/>
        </p:nvSpPr>
        <p:spPr>
          <a:xfrm flipH="1" flipV="1">
            <a:off x="8674554" y="4557087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1" name="椭圆 14380"/>
          <p:cNvSpPr/>
          <p:nvPr/>
        </p:nvSpPr>
        <p:spPr>
          <a:xfrm flipH="1" flipV="1">
            <a:off x="8926967" y="4557087"/>
            <a:ext cx="125413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2" name="椭圆 14381"/>
          <p:cNvSpPr/>
          <p:nvPr/>
        </p:nvSpPr>
        <p:spPr>
          <a:xfrm flipH="1" flipV="1">
            <a:off x="8899979" y="4557087"/>
            <a:ext cx="125412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3" name="文本框 14382"/>
          <p:cNvSpPr txBox="1"/>
          <p:nvPr/>
        </p:nvSpPr>
        <p:spPr>
          <a:xfrm>
            <a:off x="1726067" y="4844424"/>
            <a:ext cx="14398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近地面</a:t>
            </a:r>
          </a:p>
        </p:txBody>
      </p:sp>
      <p:sp>
        <p:nvSpPr>
          <p:cNvPr id="14384" name="文本框 14383"/>
          <p:cNvSpPr txBox="1"/>
          <p:nvPr/>
        </p:nvSpPr>
        <p:spPr>
          <a:xfrm>
            <a:off x="1797504" y="1964699"/>
            <a:ext cx="1389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高　空</a:t>
            </a:r>
          </a:p>
        </p:txBody>
      </p:sp>
      <p:sp>
        <p:nvSpPr>
          <p:cNvPr id="14385" name="矩形 14384"/>
          <p:cNvSpPr/>
          <p:nvPr/>
        </p:nvSpPr>
        <p:spPr>
          <a:xfrm>
            <a:off x="3453267" y="1763086"/>
            <a:ext cx="855663" cy="704850"/>
          </a:xfrm>
          <a:prstGeom prst="rect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86" name="矩形 14385"/>
          <p:cNvSpPr/>
          <p:nvPr/>
        </p:nvSpPr>
        <p:spPr>
          <a:xfrm>
            <a:off x="5902779" y="1763086"/>
            <a:ext cx="855662" cy="704850"/>
          </a:xfrm>
          <a:prstGeom prst="rect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87" name="矩形 14386"/>
          <p:cNvSpPr/>
          <p:nvPr/>
        </p:nvSpPr>
        <p:spPr>
          <a:xfrm>
            <a:off x="8350704" y="1763086"/>
            <a:ext cx="855662" cy="704850"/>
          </a:xfrm>
          <a:prstGeom prst="rect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4388" name="文本框 14387"/>
          <p:cNvSpPr txBox="1"/>
          <p:nvPr/>
        </p:nvSpPr>
        <p:spPr>
          <a:xfrm>
            <a:off x="5902779" y="6068386"/>
            <a:ext cx="1871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C0451"/>
                </a:solidFill>
                <a:latin typeface="Arial" panose="020B0604020202020204" pitchFamily="34" charset="0"/>
              </a:rPr>
              <a:t>受热</a:t>
            </a:r>
          </a:p>
        </p:txBody>
      </p:sp>
      <p:sp>
        <p:nvSpPr>
          <p:cNvPr id="14389" name="文本框 14388"/>
          <p:cNvSpPr txBox="1"/>
          <p:nvPr/>
        </p:nvSpPr>
        <p:spPr>
          <a:xfrm>
            <a:off x="3381829" y="6068386"/>
            <a:ext cx="2305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冷却</a:t>
            </a:r>
          </a:p>
        </p:txBody>
      </p:sp>
      <p:sp>
        <p:nvSpPr>
          <p:cNvPr id="14390" name="椭圆 14389"/>
          <p:cNvSpPr/>
          <p:nvPr/>
        </p:nvSpPr>
        <p:spPr>
          <a:xfrm flipH="1" flipV="1">
            <a:off x="3597730" y="2323475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1" name="椭圆 14390"/>
          <p:cNvSpPr/>
          <p:nvPr/>
        </p:nvSpPr>
        <p:spPr>
          <a:xfrm flipH="1" flipV="1">
            <a:off x="3742191" y="1964700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2" name="椭圆 14391"/>
          <p:cNvSpPr/>
          <p:nvPr/>
        </p:nvSpPr>
        <p:spPr>
          <a:xfrm flipH="1" flipV="1">
            <a:off x="4029530" y="2323475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3" name="椭圆 14392"/>
          <p:cNvSpPr/>
          <p:nvPr/>
        </p:nvSpPr>
        <p:spPr>
          <a:xfrm flipH="1" flipV="1">
            <a:off x="4173991" y="1820237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4" name="椭圆 14393"/>
          <p:cNvSpPr/>
          <p:nvPr/>
        </p:nvSpPr>
        <p:spPr>
          <a:xfrm flipH="1" flipV="1">
            <a:off x="3670755" y="1748800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5" name="椭圆 14394"/>
          <p:cNvSpPr/>
          <p:nvPr/>
        </p:nvSpPr>
        <p:spPr>
          <a:xfrm flipH="1" flipV="1">
            <a:off x="4318455" y="2180600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6" name="椭圆 14395"/>
          <p:cNvSpPr/>
          <p:nvPr/>
        </p:nvSpPr>
        <p:spPr>
          <a:xfrm flipH="1" flipV="1">
            <a:off x="6190116" y="1964700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7" name="椭圆 14396"/>
          <p:cNvSpPr/>
          <p:nvPr/>
        </p:nvSpPr>
        <p:spPr>
          <a:xfrm flipH="1" flipV="1">
            <a:off x="6045655" y="2323475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8" name="椭圆 14397"/>
          <p:cNvSpPr/>
          <p:nvPr/>
        </p:nvSpPr>
        <p:spPr>
          <a:xfrm flipH="1" flipV="1">
            <a:off x="6766380" y="2107575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9" name="椭圆 14398"/>
          <p:cNvSpPr/>
          <p:nvPr/>
        </p:nvSpPr>
        <p:spPr>
          <a:xfrm flipH="1" flipV="1">
            <a:off x="6406016" y="2323475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0" name="椭圆 14399"/>
          <p:cNvSpPr/>
          <p:nvPr/>
        </p:nvSpPr>
        <p:spPr>
          <a:xfrm flipH="1" flipV="1">
            <a:off x="6406016" y="1820237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1" name="椭圆 14400"/>
          <p:cNvSpPr/>
          <p:nvPr/>
        </p:nvSpPr>
        <p:spPr>
          <a:xfrm flipH="1" flipV="1">
            <a:off x="6045655" y="1820237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2" name="椭圆 14401"/>
          <p:cNvSpPr/>
          <p:nvPr/>
        </p:nvSpPr>
        <p:spPr>
          <a:xfrm flipH="1" flipV="1">
            <a:off x="9214305" y="2107575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3" name="椭圆 14402"/>
          <p:cNvSpPr/>
          <p:nvPr/>
        </p:nvSpPr>
        <p:spPr>
          <a:xfrm flipH="1" flipV="1">
            <a:off x="8998405" y="1820237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4" name="椭圆 14403"/>
          <p:cNvSpPr/>
          <p:nvPr/>
        </p:nvSpPr>
        <p:spPr>
          <a:xfrm flipH="1" flipV="1">
            <a:off x="8495166" y="1820237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5" name="椭圆 14404"/>
          <p:cNvSpPr/>
          <p:nvPr/>
        </p:nvSpPr>
        <p:spPr>
          <a:xfrm flipH="1" flipV="1">
            <a:off x="8711066" y="1964700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6" name="椭圆 14405"/>
          <p:cNvSpPr/>
          <p:nvPr/>
        </p:nvSpPr>
        <p:spPr>
          <a:xfrm flipH="1" flipV="1">
            <a:off x="8926966" y="2323475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7" name="椭圆 14406"/>
          <p:cNvSpPr/>
          <p:nvPr/>
        </p:nvSpPr>
        <p:spPr>
          <a:xfrm flipH="1" flipV="1">
            <a:off x="8566605" y="2323475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8" name="文本框 14407"/>
          <p:cNvSpPr txBox="1"/>
          <p:nvPr/>
        </p:nvSpPr>
        <p:spPr>
          <a:xfrm>
            <a:off x="8495166" y="6068386"/>
            <a:ext cx="1943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冷却</a:t>
            </a:r>
          </a:p>
        </p:txBody>
      </p:sp>
      <p:sp>
        <p:nvSpPr>
          <p:cNvPr id="14409" name="上箭头 14408"/>
          <p:cNvSpPr/>
          <p:nvPr/>
        </p:nvSpPr>
        <p:spPr>
          <a:xfrm>
            <a:off x="6118679" y="2683837"/>
            <a:ext cx="533400" cy="1490663"/>
          </a:xfrm>
          <a:prstGeom prst="upArrow">
            <a:avLst>
              <a:gd name="adj1" fmla="val 50000"/>
              <a:gd name="adj2" fmla="val 69866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23529"/>
                  <a:invGamma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410" name="组合 14409"/>
          <p:cNvGrpSpPr/>
          <p:nvPr/>
        </p:nvGrpSpPr>
        <p:grpSpPr>
          <a:xfrm>
            <a:off x="3526292" y="2683837"/>
            <a:ext cx="5649913" cy="1584325"/>
            <a:chOff x="1022" y="845"/>
            <a:chExt cx="3604" cy="1392"/>
          </a:xfrm>
        </p:grpSpPr>
        <p:sp>
          <p:nvSpPr>
            <p:cNvPr id="14411" name="上箭头 14410"/>
            <p:cNvSpPr/>
            <p:nvPr/>
          </p:nvSpPr>
          <p:spPr>
            <a:xfrm flipV="1">
              <a:off x="4286" y="845"/>
              <a:ext cx="340" cy="1392"/>
            </a:xfrm>
            <a:prstGeom prst="upArrow">
              <a:avLst>
                <a:gd name="adj1" fmla="val 50000"/>
                <a:gd name="adj2" fmla="val 102352"/>
              </a:avLst>
            </a:prstGeom>
            <a:gradFill rotWithShape="0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上箭头 14411"/>
            <p:cNvSpPr/>
            <p:nvPr/>
          </p:nvSpPr>
          <p:spPr>
            <a:xfrm flipV="1">
              <a:off x="1022" y="845"/>
              <a:ext cx="340" cy="1392"/>
            </a:xfrm>
            <a:prstGeom prst="upArrow">
              <a:avLst>
                <a:gd name="adj1" fmla="val 50000"/>
                <a:gd name="adj2" fmla="val 102352"/>
              </a:avLst>
            </a:prstGeom>
            <a:gradFill rotWithShape="0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  <a:tileRect/>
            </a:gradFill>
            <a:ln w="762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13" name="上箭头 14412"/>
          <p:cNvSpPr/>
          <p:nvPr/>
        </p:nvSpPr>
        <p:spPr>
          <a:xfrm rot="5400000">
            <a:off x="7436304" y="1653550"/>
            <a:ext cx="533400" cy="866775"/>
          </a:xfrm>
          <a:prstGeom prst="upArrow">
            <a:avLst>
              <a:gd name="adj1" fmla="val 50000"/>
              <a:gd name="adj2" fmla="val 40625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23529"/>
                  <a:invGamma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4" name="上箭头 14413"/>
          <p:cNvSpPr/>
          <p:nvPr/>
        </p:nvSpPr>
        <p:spPr>
          <a:xfrm rot="16200000">
            <a:off x="4916941" y="1653550"/>
            <a:ext cx="533400" cy="866775"/>
          </a:xfrm>
          <a:prstGeom prst="upArrow">
            <a:avLst>
              <a:gd name="adj1" fmla="val 50000"/>
              <a:gd name="adj2" fmla="val 40625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23529"/>
                  <a:invGamma/>
                </a:srgbClr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5" name="上箭头 14414"/>
          <p:cNvSpPr/>
          <p:nvPr/>
        </p:nvSpPr>
        <p:spPr>
          <a:xfrm rot="16200000" flipV="1">
            <a:off x="4915354" y="4534862"/>
            <a:ext cx="539750" cy="1014413"/>
          </a:xfrm>
          <a:prstGeom prst="upArrow">
            <a:avLst>
              <a:gd name="adj1" fmla="val 50000"/>
              <a:gd name="adj2" fmla="val 46985"/>
            </a:avLst>
          </a:prstGeom>
          <a:gradFill rotWithShape="0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6" name="上箭头 14415"/>
          <p:cNvSpPr/>
          <p:nvPr/>
        </p:nvSpPr>
        <p:spPr>
          <a:xfrm rot="48600000" flipV="1">
            <a:off x="7506154" y="4534862"/>
            <a:ext cx="539750" cy="1014413"/>
          </a:xfrm>
          <a:prstGeom prst="upArrow">
            <a:avLst>
              <a:gd name="adj1" fmla="val 50000"/>
              <a:gd name="adj2" fmla="val 46985"/>
            </a:avLst>
          </a:prstGeom>
          <a:gradFill rotWithShape="0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lin ang="5400000" scaled="1"/>
            <a:tileRect/>
          </a:gradFill>
          <a:ln w="762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7" name="文本框 14416"/>
          <p:cNvSpPr txBox="1"/>
          <p:nvPr/>
        </p:nvSpPr>
        <p:spPr>
          <a:xfrm>
            <a:off x="5817927" y="1092369"/>
            <a:ext cx="14398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高气压</a:t>
            </a:r>
          </a:p>
        </p:txBody>
      </p:sp>
      <p:sp>
        <p:nvSpPr>
          <p:cNvPr id="14418" name="文本框 14417"/>
          <p:cNvSpPr txBox="1"/>
          <p:nvPr/>
        </p:nvSpPr>
        <p:spPr>
          <a:xfrm>
            <a:off x="5974217" y="5276224"/>
            <a:ext cx="16557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低气压</a:t>
            </a:r>
          </a:p>
        </p:txBody>
      </p:sp>
      <p:sp>
        <p:nvSpPr>
          <p:cNvPr id="14419" name="文本框 14418"/>
          <p:cNvSpPr txBox="1"/>
          <p:nvPr/>
        </p:nvSpPr>
        <p:spPr>
          <a:xfrm>
            <a:off x="8422142" y="5276224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高气压</a:t>
            </a:r>
          </a:p>
        </p:txBody>
      </p:sp>
      <p:sp>
        <p:nvSpPr>
          <p:cNvPr id="14420" name="文本框 14419"/>
          <p:cNvSpPr txBox="1"/>
          <p:nvPr/>
        </p:nvSpPr>
        <p:spPr>
          <a:xfrm>
            <a:off x="3381829" y="5276224"/>
            <a:ext cx="18716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高气压</a:t>
            </a:r>
          </a:p>
        </p:txBody>
      </p:sp>
      <p:sp>
        <p:nvSpPr>
          <p:cNvPr id="14421" name="文本框 14420"/>
          <p:cNvSpPr txBox="1"/>
          <p:nvPr/>
        </p:nvSpPr>
        <p:spPr>
          <a:xfrm>
            <a:off x="3453267" y="1092369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低气压</a:t>
            </a:r>
          </a:p>
        </p:txBody>
      </p:sp>
      <p:sp>
        <p:nvSpPr>
          <p:cNvPr id="14422" name="文本框 14421"/>
          <p:cNvSpPr txBox="1"/>
          <p:nvPr/>
        </p:nvSpPr>
        <p:spPr>
          <a:xfrm>
            <a:off x="8340358" y="1092369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低气压</a:t>
            </a:r>
          </a:p>
        </p:txBody>
      </p:sp>
      <p:sp>
        <p:nvSpPr>
          <p:cNvPr id="14423" name="椭圆 14422"/>
          <p:cNvSpPr/>
          <p:nvPr/>
        </p:nvSpPr>
        <p:spPr>
          <a:xfrm flipH="1" flipV="1">
            <a:off x="4173991" y="4557087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24" name="椭圆 14423"/>
          <p:cNvSpPr/>
          <p:nvPr/>
        </p:nvSpPr>
        <p:spPr>
          <a:xfrm flipH="1" flipV="1">
            <a:off x="6694941" y="4557087"/>
            <a:ext cx="115888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25" name="椭圆 14424"/>
          <p:cNvSpPr/>
          <p:nvPr/>
        </p:nvSpPr>
        <p:spPr>
          <a:xfrm flipH="1" flipV="1">
            <a:off x="9214305" y="4557087"/>
            <a:ext cx="115887" cy="123825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28" name="任意多边形 14427"/>
          <p:cNvSpPr/>
          <p:nvPr/>
        </p:nvSpPr>
        <p:spPr>
          <a:xfrm>
            <a:off x="2878591" y="1675775"/>
            <a:ext cx="6840538" cy="1273175"/>
          </a:xfrm>
          <a:custGeom>
            <a:avLst/>
            <a:gdLst/>
            <a:ahLst/>
            <a:cxnLst/>
            <a:rect l="0" t="0" r="0" b="0"/>
            <a:pathLst>
              <a:path w="3597" h="236">
                <a:moveTo>
                  <a:pt x="0" y="236"/>
                </a:moveTo>
                <a:cubicBezTo>
                  <a:pt x="306" y="197"/>
                  <a:pt x="1235" y="0"/>
                  <a:pt x="1834" y="0"/>
                </a:cubicBezTo>
                <a:cubicBezTo>
                  <a:pt x="2433" y="0"/>
                  <a:pt x="3230" y="187"/>
                  <a:pt x="3597" y="236"/>
                </a:cubicBezTo>
              </a:path>
            </a:pathLst>
          </a:custGeom>
          <a:noFill/>
          <a:ln w="28575" cap="flat" cmpd="sng">
            <a:solidFill>
              <a:srgbClr val="00CC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29" name="任意多边形 14428"/>
          <p:cNvSpPr/>
          <p:nvPr/>
        </p:nvSpPr>
        <p:spPr>
          <a:xfrm>
            <a:off x="2950029" y="4052261"/>
            <a:ext cx="6769100" cy="1512888"/>
          </a:xfrm>
          <a:custGeom>
            <a:avLst/>
            <a:gdLst/>
            <a:ahLst/>
            <a:cxnLst/>
            <a:rect l="0" t="0" r="0" b="0"/>
            <a:pathLst>
              <a:path w="3597" h="249">
                <a:moveTo>
                  <a:pt x="0" y="11"/>
                </a:moveTo>
                <a:cubicBezTo>
                  <a:pt x="300" y="48"/>
                  <a:pt x="1200" y="249"/>
                  <a:pt x="1799" y="247"/>
                </a:cubicBezTo>
                <a:cubicBezTo>
                  <a:pt x="2398" y="245"/>
                  <a:pt x="3223" y="51"/>
                  <a:pt x="3597" y="0"/>
                </a:cubicBezTo>
              </a:path>
            </a:pathLst>
          </a:custGeom>
          <a:noFill/>
          <a:ln w="28575" cap="flat" cmpd="sng">
            <a:solidFill>
              <a:srgbClr val="00CC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31" name="AutoShape 146"/>
          <p:cNvSpPr/>
          <p:nvPr/>
        </p:nvSpPr>
        <p:spPr>
          <a:xfrm>
            <a:off x="3670755" y="2467937"/>
            <a:ext cx="5214937" cy="18002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2400" b="1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等压面弯曲规律：</a:t>
            </a:r>
          </a:p>
          <a:p>
            <a:r>
              <a:rPr lang="zh-CN" altLang="en-US" sz="2400" b="1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高压上凸、低压下凹</a:t>
            </a:r>
            <a:r>
              <a:rPr lang="zh-CN" altLang="en-US" sz="2400" b="1" dirty="0">
                <a:solidFill>
                  <a:srgbClr val="CC0000"/>
                </a:solidFill>
                <a:latin typeface="Arial" panose="020B0604020202020204" pitchFamily="34" charset="0"/>
              </a:rPr>
              <a:t> 。</a:t>
            </a:r>
            <a:endParaRPr lang="en-US" altLang="zh-CN" sz="24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400" b="1" u="sng" dirty="0">
                <a:solidFill>
                  <a:srgbClr val="C00000"/>
                </a:solidFill>
                <a:latin typeface="Arial" panose="020B0604020202020204" pitchFamily="34" charset="0"/>
              </a:rPr>
              <a:t>高高低低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34830C4-AF74-83B8-9F45-F76365D58093}"/>
              </a:ext>
            </a:extLst>
          </p:cNvPr>
          <p:cNvGrpSpPr/>
          <p:nvPr/>
        </p:nvGrpSpPr>
        <p:grpSpPr>
          <a:xfrm>
            <a:off x="-5598" y="-21786"/>
            <a:ext cx="1928670" cy="819013"/>
            <a:chOff x="0" y="821094"/>
            <a:chExt cx="2025310" cy="65314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4E381C6-F840-40D2-8B03-B369BF7D8373}"/>
                </a:ext>
              </a:extLst>
            </p:cNvPr>
            <p:cNvSpPr/>
            <p:nvPr/>
          </p:nvSpPr>
          <p:spPr>
            <a:xfrm>
              <a:off x="0" y="821094"/>
              <a:ext cx="1631504" cy="653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49094EDC-BCC2-4C58-8C30-ED768C8F0306}"/>
                </a:ext>
              </a:extLst>
            </p:cNvPr>
            <p:cNvSpPr/>
            <p:nvPr/>
          </p:nvSpPr>
          <p:spPr>
            <a:xfrm rot="5400000">
              <a:off x="1491863" y="940791"/>
              <a:ext cx="653142" cy="41375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4">
              <a:extLst>
                <a:ext uri="{FF2B5EF4-FFF2-40B4-BE49-F238E27FC236}">
                  <a16:creationId xmlns:a16="http://schemas.microsoft.com/office/drawing/2014/main" id="{05A44C2B-29DC-F0AE-8A37-A41CD3095C13}"/>
                </a:ext>
              </a:extLst>
            </p:cNvPr>
            <p:cNvSpPr txBox="1"/>
            <p:nvPr/>
          </p:nvSpPr>
          <p:spPr>
            <a:xfrm>
              <a:off x="5878" y="956247"/>
              <a:ext cx="2019432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新课讲授：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15F574B-A831-9DA5-B3A6-538DDDB2A112}"/>
              </a:ext>
            </a:extLst>
          </p:cNvPr>
          <p:cNvSpPr/>
          <p:nvPr/>
        </p:nvSpPr>
        <p:spPr>
          <a:xfrm>
            <a:off x="1923073" y="-21786"/>
            <a:ext cx="10268928" cy="8190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BFD9ACC-AF30-3F77-F438-FEA74B3D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656" y="147690"/>
            <a:ext cx="4220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D03D266-B5A3-D0E9-F6C8-8C702712BC0B}"/>
              </a:ext>
            </a:extLst>
          </p:cNvPr>
          <p:cNvSpPr txBox="1"/>
          <p:nvPr/>
        </p:nvSpPr>
        <p:spPr>
          <a:xfrm>
            <a:off x="60128" y="3107449"/>
            <a:ext cx="338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思考：此时，等压面还是平行的吗？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5253A4-275E-CDCE-6D97-1C1F20638455}"/>
              </a:ext>
            </a:extLst>
          </p:cNvPr>
          <p:cNvSpPr txBox="1"/>
          <p:nvPr/>
        </p:nvSpPr>
        <p:spPr>
          <a:xfrm>
            <a:off x="5965458" y="651721"/>
            <a:ext cx="8905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A</a:t>
            </a:r>
            <a:r>
              <a:rPr lang="en-US" altLang="zh-CN" sz="2000" b="1" dirty="0">
                <a:solidFill>
                  <a:srgbClr val="FF0066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2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1978F8-ED36-700F-780E-B2CE98E6BAE6}"/>
              </a:ext>
            </a:extLst>
          </p:cNvPr>
          <p:cNvSpPr txBox="1"/>
          <p:nvPr/>
        </p:nvSpPr>
        <p:spPr>
          <a:xfrm>
            <a:off x="3381829" y="673268"/>
            <a:ext cx="79990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B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2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0375F2C-BA26-0435-2DF4-5791CBE52225}"/>
              </a:ext>
            </a:extLst>
          </p:cNvPr>
          <p:cNvSpPr txBox="1"/>
          <p:nvPr/>
        </p:nvSpPr>
        <p:spPr>
          <a:xfrm>
            <a:off x="8659064" y="632825"/>
            <a:ext cx="66655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C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2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9245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1671</Words>
  <Application>Microsoft Macintosh PowerPoint</Application>
  <PresentationFormat>宽屏</PresentationFormat>
  <Paragraphs>231</Paragraphs>
  <Slides>21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等线</vt:lpstr>
      <vt:lpstr>等线 Light</vt:lpstr>
      <vt:lpstr>黑体</vt:lpstr>
      <vt:lpstr>华文楷体</vt:lpstr>
      <vt:lpstr>楷体</vt:lpstr>
      <vt:lpstr>隶书</vt:lpstr>
      <vt:lpstr>微软雅黑</vt:lpstr>
      <vt:lpstr>Heiti SC Medium</vt:lpstr>
      <vt:lpstr>Arial</vt:lpstr>
      <vt:lpstr>Arial Black</vt:lpstr>
      <vt:lpstr>Calibri</vt:lpstr>
      <vt:lpstr>Segoe UI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凯</dc:creator>
  <cp:lastModifiedBy>qowu</cp:lastModifiedBy>
  <cp:revision>34</cp:revision>
  <dcterms:created xsi:type="dcterms:W3CDTF">2019-09-30T07:38:06Z</dcterms:created>
  <dcterms:modified xsi:type="dcterms:W3CDTF">2022-10-21T09:57:00Z</dcterms:modified>
</cp:coreProperties>
</file>