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3" r:id="rId4"/>
  </p:sldMasterIdLst>
  <p:notesMasterIdLst>
    <p:notesMasterId r:id="rId6"/>
  </p:notesMasterIdLst>
  <p:sldIdLst>
    <p:sldId id="410" r:id="rId5"/>
    <p:sldId id="588" r:id="rId7"/>
    <p:sldId id="448" r:id="rId8"/>
    <p:sldId id="580" r:id="rId9"/>
    <p:sldId id="581" r:id="rId10"/>
    <p:sldId id="598" r:id="rId11"/>
    <p:sldId id="582" r:id="rId12"/>
    <p:sldId id="583" r:id="rId13"/>
    <p:sldId id="599" r:id="rId14"/>
    <p:sldId id="584" r:id="rId15"/>
    <p:sldId id="585" r:id="rId16"/>
    <p:sldId id="600" r:id="rId17"/>
    <p:sldId id="586" r:id="rId18"/>
    <p:sldId id="419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73A05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47"/>
        <p:guide pos="400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7" Type="http://schemas.openxmlformats.org/officeDocument/2006/relationships/image" Target="../media/image19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7" Type="http://schemas.openxmlformats.org/officeDocument/2006/relationships/tags" Target="../tags/tag84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7" Type="http://schemas.openxmlformats.org/officeDocument/2006/relationships/tags" Target="../tags/tag115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32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-25400"/>
            <a:ext cx="12207875" cy="5695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15240" y="6430645"/>
            <a:ext cx="12208510" cy="4273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 userDrawn="1"/>
        </p:nvSpPr>
        <p:spPr>
          <a:xfrm>
            <a:off x="440055" y="29210"/>
            <a:ext cx="5880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3.2 </a:t>
            </a:r>
            <a:r>
              <a:rPr lang="zh-CN" altLang="en-US" sz="2400" b="1"/>
              <a:t>摩擦力</a:t>
            </a:r>
            <a:endParaRPr lang="zh-CN" altLang="en-US" sz="2400" b="1"/>
          </a:p>
        </p:txBody>
      </p:sp>
      <p:sp>
        <p:nvSpPr>
          <p:cNvPr id="12" name="文本框 11"/>
          <p:cNvSpPr txBox="1"/>
          <p:nvPr userDrawn="1"/>
        </p:nvSpPr>
        <p:spPr>
          <a:xfrm>
            <a:off x="8702040" y="6456045"/>
            <a:ext cx="34899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崇德樂善</a:t>
            </a:r>
            <a:r>
              <a:rPr lang="en-US" altLang="zh-CN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知行合一</a:t>
            </a:r>
            <a:endParaRPr lang="zh-CN" altLang="en-US" sz="24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440055" y="6430645"/>
            <a:ext cx="8384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必修第一册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相互作用——力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C7ED9">
                  <a:alpha val="100000"/>
                </a:srgbClr>
              </a:clrFrom>
              <a:clrTo>
                <a:srgbClr val="0C7ED9">
                  <a:alpha val="100000"/>
                  <a:alpha val="0"/>
                </a:srgbClr>
              </a:clrTo>
            </a:clrChange>
            <a:lum bright="12000"/>
          </a:blip>
          <a:stretch>
            <a:fillRect/>
          </a:stretch>
        </p:blipFill>
        <p:spPr>
          <a:xfrm>
            <a:off x="8921750" y="-98425"/>
            <a:ext cx="2651125" cy="657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-25400"/>
            <a:ext cx="12207875" cy="5695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15240" y="6430645"/>
            <a:ext cx="12208510" cy="4273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 userDrawn="1"/>
        </p:nvSpPr>
        <p:spPr>
          <a:xfrm>
            <a:off x="440055" y="29210"/>
            <a:ext cx="2635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位移和时间的</a:t>
            </a:r>
            <a:r>
              <a:rPr lang="zh-CN" altLang="en-US" sz="2400" b="1"/>
              <a:t>测量</a:t>
            </a:r>
            <a:endParaRPr lang="zh-CN" altLang="en-US" sz="2400" b="1"/>
          </a:p>
        </p:txBody>
      </p:sp>
      <p:sp>
        <p:nvSpPr>
          <p:cNvPr id="12" name="文本框 11"/>
          <p:cNvSpPr txBox="1"/>
          <p:nvPr userDrawn="1"/>
        </p:nvSpPr>
        <p:spPr>
          <a:xfrm>
            <a:off x="8702040" y="6456045"/>
            <a:ext cx="34899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崇德樂善</a:t>
            </a:r>
            <a:r>
              <a:rPr lang="en-US" altLang="zh-CN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知行合一</a:t>
            </a:r>
            <a:endParaRPr lang="zh-CN" altLang="en-US" sz="24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440055" y="6430645"/>
            <a:ext cx="46970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必修第一册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第一章 运动的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描述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C7ED9">
                  <a:alpha val="100000"/>
                </a:srgbClr>
              </a:clrFrom>
              <a:clrTo>
                <a:srgbClr val="0C7ED9">
                  <a:alpha val="100000"/>
                  <a:alpha val="0"/>
                </a:srgbClr>
              </a:clrTo>
            </a:clrChange>
            <a:lum bright="12000"/>
          </a:blip>
          <a:stretch>
            <a:fillRect/>
          </a:stretch>
        </p:blipFill>
        <p:spPr>
          <a:xfrm>
            <a:off x="8921750" y="-98425"/>
            <a:ext cx="2651125" cy="657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 userDrawn="1"/>
        </p:nvCxnSpPr>
        <p:spPr>
          <a:xfrm>
            <a:off x="619125" y="2815590"/>
            <a:ext cx="11130915" cy="0"/>
          </a:xfrm>
          <a:prstGeom prst="line">
            <a:avLst/>
          </a:prstGeom>
          <a:ln w="412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869315" y="2952115"/>
            <a:ext cx="104540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 userDrawn="1"/>
        </p:nvSpPr>
        <p:spPr>
          <a:xfrm>
            <a:off x="9986010" y="262255"/>
            <a:ext cx="19253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高一物理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19125" y="156845"/>
            <a:ext cx="3984625" cy="828040"/>
            <a:chOff x="942" y="546"/>
            <a:chExt cx="6275" cy="1304"/>
          </a:xfrm>
        </p:grpSpPr>
        <p:pic>
          <p:nvPicPr>
            <p:cNvPr id="4" name="图片 3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0C7ED9">
                    <a:alpha val="100000"/>
                  </a:srgbClr>
                </a:clrFrom>
                <a:clrTo>
                  <a:srgbClr val="0C7ED9">
                    <a:alpha val="100000"/>
                    <a:alpha val="0"/>
                  </a:srgbClr>
                </a:clrTo>
              </a:clrChange>
              <a:lum contrast="-6000"/>
            </a:blip>
            <a:srcRect r="77507"/>
            <a:stretch>
              <a:fillRect/>
            </a:stretch>
          </p:blipFill>
          <p:spPr>
            <a:xfrm>
              <a:off x="942" y="546"/>
              <a:ext cx="1245" cy="1305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 userDrawn="1"/>
          </p:nvSpPr>
          <p:spPr>
            <a:xfrm>
              <a:off x="2187" y="738"/>
              <a:ext cx="503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lvl="0" algn="dist"/>
              <a:r>
                <a:rPr lang="zh-CN" altLang="en-US" sz="2800" b="1">
                  <a:latin typeface="华文楷体" panose="02010600040101010101" charset="-122"/>
                  <a:ea typeface="华文楷体" panose="02010600040101010101" charset="-122"/>
                </a:rPr>
                <a:t>南京市秦淮中学</a:t>
              </a:r>
              <a:endParaRPr lang="zh-CN" altLang="en-US" sz="2800" b="1">
                <a:latin typeface="华文楷体" panose="02010600040101010101" charset="-122"/>
                <a:ea typeface="华文楷体" panose="02010600040101010101" charset="-122"/>
              </a:endParaRPr>
            </a:p>
            <a:p>
              <a:pPr algn="l"/>
              <a:r>
                <a:rPr lang="en-US" altLang="zh-CN" sz="1200">
                  <a:latin typeface="Times New Roman" panose="02020603050405020304" charset="0"/>
                  <a:cs typeface="Times New Roman" panose="02020603050405020304" charset="0"/>
                </a:rPr>
                <a:t>NANJING QINHUAI SENIOR HIGH SCHOOL</a:t>
              </a:r>
              <a:endParaRPr lang="en-US" altLang="zh-CN" sz="12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pic>
        <p:nvPicPr>
          <p:cNvPr id="32774" name="图片 1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EEF1F4"/>
              </a:clrFrom>
              <a:clrTo>
                <a:srgbClr val="EEF1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5848" y="4492943"/>
            <a:ext cx="4259262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6F3E2">
                  <a:alpha val="100000"/>
                </a:srgbClr>
              </a:clrFrom>
              <a:clrTo>
                <a:srgbClr val="F6F3E2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65695" y="4323715"/>
            <a:ext cx="2381250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-25400"/>
            <a:ext cx="12207875" cy="5695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-15240" y="6430645"/>
            <a:ext cx="12208510" cy="4273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40055" y="29210"/>
            <a:ext cx="55949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实验：探究小车速度随时间变化的</a:t>
            </a:r>
            <a:r>
              <a:rPr lang="zh-CN" altLang="en-US" sz="2400" b="1"/>
              <a:t>规律</a:t>
            </a:r>
            <a:endParaRPr lang="zh-CN" altLang="en-US" sz="2400" b="1"/>
          </a:p>
        </p:txBody>
      </p:sp>
      <p:sp>
        <p:nvSpPr>
          <p:cNvPr id="8" name="文本框 7"/>
          <p:cNvSpPr txBox="1"/>
          <p:nvPr userDrawn="1"/>
        </p:nvSpPr>
        <p:spPr>
          <a:xfrm>
            <a:off x="8702040" y="6456045"/>
            <a:ext cx="34899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崇德樂善</a:t>
            </a:r>
            <a:r>
              <a:rPr lang="en-US" altLang="zh-CN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知行合一</a:t>
            </a:r>
            <a:endParaRPr lang="zh-CN" altLang="en-US" sz="24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440055" y="6430645"/>
            <a:ext cx="67284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必修第一册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第二章 匀变速直线运动的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C7ED9">
                  <a:alpha val="100000"/>
                </a:srgbClr>
              </a:clrFrom>
              <a:clrTo>
                <a:srgbClr val="0C7ED9">
                  <a:alpha val="100000"/>
                  <a:alpha val="0"/>
                </a:srgbClr>
              </a:clrTo>
            </a:clrChange>
            <a:lum bright="12000"/>
          </a:blip>
          <a:stretch>
            <a:fillRect/>
          </a:stretch>
        </p:blipFill>
        <p:spPr>
          <a:xfrm>
            <a:off x="8921750" y="-98425"/>
            <a:ext cx="2651125" cy="657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 userDrawn="1"/>
        </p:nvCxnSpPr>
        <p:spPr>
          <a:xfrm>
            <a:off x="619125" y="2815590"/>
            <a:ext cx="11130915" cy="0"/>
          </a:xfrm>
          <a:prstGeom prst="line">
            <a:avLst/>
          </a:prstGeom>
          <a:ln w="412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869315" y="2952115"/>
            <a:ext cx="104540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 userDrawn="1"/>
        </p:nvSpPr>
        <p:spPr>
          <a:xfrm>
            <a:off x="9938385" y="262255"/>
            <a:ext cx="1972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高一物理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19125" y="156845"/>
            <a:ext cx="3984625" cy="828040"/>
            <a:chOff x="942" y="546"/>
            <a:chExt cx="6275" cy="1304"/>
          </a:xfrm>
        </p:grpSpPr>
        <p:pic>
          <p:nvPicPr>
            <p:cNvPr id="4" name="图片 3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0C7ED9">
                    <a:alpha val="100000"/>
                  </a:srgbClr>
                </a:clrFrom>
                <a:clrTo>
                  <a:srgbClr val="0C7ED9">
                    <a:alpha val="100000"/>
                    <a:alpha val="0"/>
                  </a:srgbClr>
                </a:clrTo>
              </a:clrChange>
              <a:lum contrast="-6000"/>
            </a:blip>
            <a:srcRect r="77507"/>
            <a:stretch>
              <a:fillRect/>
            </a:stretch>
          </p:blipFill>
          <p:spPr>
            <a:xfrm>
              <a:off x="942" y="546"/>
              <a:ext cx="1245" cy="1305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 userDrawn="1"/>
          </p:nvSpPr>
          <p:spPr>
            <a:xfrm>
              <a:off x="2187" y="738"/>
              <a:ext cx="503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lvl="0" algn="dist"/>
              <a:r>
                <a:rPr lang="zh-CN" altLang="en-US" sz="2800" b="1">
                  <a:latin typeface="华文楷体" panose="02010600040101010101" charset="-122"/>
                  <a:ea typeface="华文楷体" panose="02010600040101010101" charset="-122"/>
                </a:rPr>
                <a:t>南京市秦淮中学</a:t>
              </a:r>
              <a:endParaRPr lang="zh-CN" altLang="en-US" sz="2800" b="1">
                <a:latin typeface="华文楷体" panose="02010600040101010101" charset="-122"/>
                <a:ea typeface="华文楷体" panose="02010600040101010101" charset="-122"/>
              </a:endParaRPr>
            </a:p>
            <a:p>
              <a:pPr algn="l"/>
              <a:r>
                <a:rPr lang="en-US" altLang="zh-CN" sz="1200">
                  <a:latin typeface="Times New Roman" panose="02020603050405020304" charset="0"/>
                  <a:cs typeface="Times New Roman" panose="02020603050405020304" charset="0"/>
                </a:rPr>
                <a:t>NANJING QINHUAI SENIOR HIGH SCHOOL</a:t>
              </a:r>
              <a:endParaRPr lang="en-US" altLang="zh-CN" sz="12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pic>
        <p:nvPicPr>
          <p:cNvPr id="100" name="图片 99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1041400" y="4144645"/>
            <a:ext cx="2960370" cy="20866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4705985" y="4159250"/>
            <a:ext cx="2780665" cy="20434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" name="图片 101"/>
          <p:cNvPicPr/>
          <p:nvPr userDrawn="1"/>
        </p:nvPicPr>
        <p:blipFill>
          <a:blip r:embed="rId5"/>
          <a:stretch>
            <a:fillRect/>
          </a:stretch>
        </p:blipFill>
        <p:spPr>
          <a:xfrm>
            <a:off x="8001000" y="3872230"/>
            <a:ext cx="3193415" cy="25882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-25400"/>
            <a:ext cx="12207875" cy="5695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-15240" y="6430645"/>
            <a:ext cx="12208510" cy="4273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 userDrawn="1"/>
        </p:nvSpPr>
        <p:spPr>
          <a:xfrm>
            <a:off x="440055" y="29210"/>
            <a:ext cx="5880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3.2 </a:t>
            </a:r>
            <a:r>
              <a:rPr lang="zh-CN" altLang="en-US" sz="2400" b="1"/>
              <a:t>摩擦力</a:t>
            </a:r>
            <a:endParaRPr lang="zh-CN" altLang="en-US" sz="2400" b="1"/>
          </a:p>
        </p:txBody>
      </p:sp>
      <p:sp>
        <p:nvSpPr>
          <p:cNvPr id="12" name="文本框 11"/>
          <p:cNvSpPr txBox="1"/>
          <p:nvPr userDrawn="1"/>
        </p:nvSpPr>
        <p:spPr>
          <a:xfrm>
            <a:off x="8702040" y="6456045"/>
            <a:ext cx="34899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崇德樂善</a:t>
            </a:r>
            <a:r>
              <a:rPr lang="en-US" altLang="zh-CN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r>
              <a:rPr lang="zh-CN" altLang="en-US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知行合一</a:t>
            </a:r>
            <a:endParaRPr lang="zh-CN" altLang="en-US" sz="24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440055" y="6430645"/>
            <a:ext cx="8384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必修第一册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相互作用——力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C7ED9">
                  <a:alpha val="100000"/>
                </a:srgbClr>
              </a:clrFrom>
              <a:clrTo>
                <a:srgbClr val="0C7ED9">
                  <a:alpha val="100000"/>
                  <a:alpha val="0"/>
                </a:srgbClr>
              </a:clrTo>
            </a:clrChange>
            <a:lum bright="12000"/>
          </a:blip>
          <a:stretch>
            <a:fillRect/>
          </a:stretch>
        </p:blipFill>
        <p:spPr>
          <a:xfrm>
            <a:off x="8921750" y="-98425"/>
            <a:ext cx="2651125" cy="657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 userDrawn="1"/>
        </p:nvCxnSpPr>
        <p:spPr>
          <a:xfrm>
            <a:off x="619125" y="2815590"/>
            <a:ext cx="11130915" cy="0"/>
          </a:xfrm>
          <a:prstGeom prst="line">
            <a:avLst/>
          </a:prstGeom>
          <a:ln w="412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869315" y="2952115"/>
            <a:ext cx="104540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 userDrawn="1"/>
        </p:nvSpPr>
        <p:spPr>
          <a:xfrm>
            <a:off x="9938385" y="262255"/>
            <a:ext cx="19729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高一物理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19125" y="156845"/>
            <a:ext cx="3984625" cy="828040"/>
            <a:chOff x="942" y="546"/>
            <a:chExt cx="6275" cy="1304"/>
          </a:xfrm>
        </p:grpSpPr>
        <p:pic>
          <p:nvPicPr>
            <p:cNvPr id="4" name="图片 3"/>
            <p:cNvPicPr>
              <a:picLocks noChangeAspect="1"/>
            </p:cNvPicPr>
            <p:nvPr userDrawn="1"/>
          </p:nvPicPr>
          <p:blipFill>
            <a:blip r:embed="rId2">
              <a:clrChange>
                <a:clrFrom>
                  <a:srgbClr val="0C7ED9">
                    <a:alpha val="100000"/>
                  </a:srgbClr>
                </a:clrFrom>
                <a:clrTo>
                  <a:srgbClr val="0C7ED9">
                    <a:alpha val="100000"/>
                    <a:alpha val="0"/>
                  </a:srgbClr>
                </a:clrTo>
              </a:clrChange>
              <a:lum contrast="-6000"/>
            </a:blip>
            <a:srcRect r="77507"/>
            <a:stretch>
              <a:fillRect/>
            </a:stretch>
          </p:blipFill>
          <p:spPr>
            <a:xfrm>
              <a:off x="942" y="546"/>
              <a:ext cx="1245" cy="1305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 userDrawn="1"/>
          </p:nvSpPr>
          <p:spPr>
            <a:xfrm>
              <a:off x="2187" y="738"/>
              <a:ext cx="5030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lvl="0" algn="dist"/>
              <a:r>
                <a:rPr lang="zh-CN" altLang="en-US" sz="2800" b="1">
                  <a:latin typeface="华文楷体" panose="02010600040101010101" charset="-122"/>
                  <a:ea typeface="华文楷体" panose="02010600040101010101" charset="-122"/>
                </a:rPr>
                <a:t>南京市秦淮中学</a:t>
              </a:r>
              <a:endParaRPr lang="zh-CN" altLang="en-US" sz="2800" b="1">
                <a:latin typeface="华文楷体" panose="02010600040101010101" charset="-122"/>
                <a:ea typeface="华文楷体" panose="02010600040101010101" charset="-122"/>
              </a:endParaRPr>
            </a:p>
            <a:p>
              <a:pPr algn="l"/>
              <a:r>
                <a:rPr lang="en-US" altLang="zh-CN" sz="1200">
                  <a:latin typeface="Times New Roman" panose="02020603050405020304" charset="0"/>
                  <a:cs typeface="Times New Roman" panose="02020603050405020304" charset="0"/>
                </a:rPr>
                <a:t>NANJING QINHUAI SENIOR HIGH SCHOOL</a:t>
              </a:r>
              <a:endParaRPr lang="en-US" altLang="zh-CN" sz="1200"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</p:grpSp>
      <p:pic>
        <p:nvPicPr>
          <p:cNvPr id="100" name="图片 99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1041400" y="4144645"/>
            <a:ext cx="2960370" cy="20866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4705985" y="4159250"/>
            <a:ext cx="2780665" cy="20434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" name="图片 101"/>
          <p:cNvPicPr/>
          <p:nvPr userDrawn="1"/>
        </p:nvPicPr>
        <p:blipFill>
          <a:blip r:embed="rId5"/>
          <a:stretch>
            <a:fillRect/>
          </a:stretch>
        </p:blipFill>
        <p:spPr>
          <a:xfrm>
            <a:off x="8001000" y="3872230"/>
            <a:ext cx="3193415" cy="25882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52.xml"/><Relationship Id="rId16" Type="http://schemas.openxmlformats.org/officeDocument/2006/relationships/tags" Target="../tags/tag51.xml"/><Relationship Id="rId15" Type="http://schemas.openxmlformats.org/officeDocument/2006/relationships/tags" Target="../tags/tag50.xml"/><Relationship Id="rId14" Type="http://schemas.openxmlformats.org/officeDocument/2006/relationships/tags" Target="../tags/tag49.xml"/><Relationship Id="rId13" Type="http://schemas.openxmlformats.org/officeDocument/2006/relationships/tags" Target="../tags/tag48.xml"/><Relationship Id="rId12" Type="http://schemas.openxmlformats.org/officeDocument/2006/relationships/tags" Target="../tags/tag4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18" Type="http://schemas.openxmlformats.org/officeDocument/2006/relationships/tags" Target="../tags/tag104.xml"/><Relationship Id="rId17" Type="http://schemas.openxmlformats.org/officeDocument/2006/relationships/tags" Target="../tags/tag103.xml"/><Relationship Id="rId16" Type="http://schemas.openxmlformats.org/officeDocument/2006/relationships/tags" Target="../tags/tag102.xml"/><Relationship Id="rId15" Type="http://schemas.openxmlformats.org/officeDocument/2006/relationships/tags" Target="../tags/tag101.xml"/><Relationship Id="rId14" Type="http://schemas.openxmlformats.org/officeDocument/2006/relationships/tags" Target="../tags/tag100.xml"/><Relationship Id="rId13" Type="http://schemas.openxmlformats.org/officeDocument/2006/relationships/tags" Target="../tags/tag99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8" Type="http://schemas.openxmlformats.org/officeDocument/2006/relationships/theme" Target="../theme/theme3.xml"/><Relationship Id="rId17" Type="http://schemas.openxmlformats.org/officeDocument/2006/relationships/tags" Target="../tags/tag156.xml"/><Relationship Id="rId16" Type="http://schemas.openxmlformats.org/officeDocument/2006/relationships/tags" Target="../tags/tag155.xml"/><Relationship Id="rId15" Type="http://schemas.openxmlformats.org/officeDocument/2006/relationships/tags" Target="../tags/tag154.xml"/><Relationship Id="rId14" Type="http://schemas.openxmlformats.org/officeDocument/2006/relationships/tags" Target="../tags/tag153.xml"/><Relationship Id="rId13" Type="http://schemas.openxmlformats.org/officeDocument/2006/relationships/tags" Target="../tags/tag152.xml"/><Relationship Id="rId12" Type="http://schemas.openxmlformats.org/officeDocument/2006/relationships/tags" Target="../tags/tag151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66.xml"/><Relationship Id="rId1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67.xml"/><Relationship Id="rId1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68.xml"/><Relationship Id="rId2" Type="http://schemas.openxmlformats.org/officeDocument/2006/relationships/image" Target="../media/image23.wmf"/><Relationship Id="rId1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69.xml"/><Relationship Id="rId1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58.xml"/><Relationship Id="rId1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60.xml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4.xml"/><Relationship Id="rId3" Type="http://schemas.openxmlformats.org/officeDocument/2006/relationships/tags" Target="../tags/tag161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2.xml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1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3.wmf"/><Relationship Id="rId17" Type="http://schemas.openxmlformats.org/officeDocument/2006/relationships/vmlDrawing" Target="../drawings/vmlDrawing1.vml"/><Relationship Id="rId16" Type="http://schemas.openxmlformats.org/officeDocument/2006/relationships/slideLayout" Target="../slideLayouts/slideLayout24.xml"/><Relationship Id="rId15" Type="http://schemas.openxmlformats.org/officeDocument/2006/relationships/tags" Target="../tags/tag163.xml"/><Relationship Id="rId14" Type="http://schemas.openxmlformats.org/officeDocument/2006/relationships/image" Target="../media/image19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18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17.wmf"/><Relationship Id="rId1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64.xml"/><Relationship Id="rId1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 userDrawn="1"/>
        </p:nvSpPr>
        <p:spPr>
          <a:xfrm>
            <a:off x="1177290" y="1921510"/>
            <a:ext cx="9836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/>
            <a:r>
              <a:rPr lang="zh-CN" altLang="en-US" sz="4400" b="1"/>
              <a:t> </a:t>
            </a:r>
            <a:r>
              <a:rPr lang="en-US" altLang="zh-CN" sz="4400" b="1"/>
              <a:t>3.2  </a:t>
            </a:r>
            <a:r>
              <a:rPr lang="zh-CN" altLang="en-US" sz="4400" b="1"/>
              <a:t>摩擦力</a:t>
            </a:r>
            <a:endParaRPr lang="zh-CN" altLang="en-US" sz="4400" b="1"/>
          </a:p>
        </p:txBody>
      </p:sp>
      <p:sp>
        <p:nvSpPr>
          <p:cNvPr id="14" name="文本框 13"/>
          <p:cNvSpPr txBox="1"/>
          <p:nvPr userDrawn="1"/>
        </p:nvSpPr>
        <p:spPr>
          <a:xfrm>
            <a:off x="3505835" y="3168015"/>
            <a:ext cx="5179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>
                <a:latin typeface="+mj-ea"/>
                <a:ea typeface="+mj-ea"/>
                <a:cs typeface="+mj-ea"/>
              </a:rPr>
              <a:t>第三章  相互作用</a:t>
            </a:r>
            <a:r>
              <a:rPr lang="en-US" altLang="zh-CN" sz="2800">
                <a:latin typeface="+mj-ea"/>
                <a:ea typeface="+mj-ea"/>
                <a:cs typeface="+mj-ea"/>
              </a:rPr>
              <a:t>——</a:t>
            </a:r>
            <a:r>
              <a:rPr lang="zh-CN" altLang="en-US" sz="2800">
                <a:latin typeface="+mj-ea"/>
                <a:ea typeface="+mj-ea"/>
                <a:cs typeface="+mj-ea"/>
              </a:rPr>
              <a:t>力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11" grpId="1"/>
      <p:bldP spid="1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2610" y="798195"/>
            <a:ext cx="4813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一、静摩擦力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5" name="图片 104"/>
          <p:cNvPicPr/>
          <p:nvPr/>
        </p:nvPicPr>
        <p:blipFill>
          <a:blip r:embed="rId1"/>
          <a:stretch>
            <a:fillRect/>
          </a:stretch>
        </p:blipFill>
        <p:spPr>
          <a:xfrm>
            <a:off x="9059545" y="1210310"/>
            <a:ext cx="2809875" cy="23228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562610" y="1506220"/>
            <a:ext cx="82162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定义：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两个相互接触的物体</a:t>
            </a:r>
            <a:r>
              <a:rPr lang="zh-CN" altLang="en-US" sz="2800" u="sng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只有相对运动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的趋势，而</a:t>
            </a:r>
            <a:r>
              <a:rPr lang="zh-CN" altLang="en-US" sz="2800" u="sng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没有相对运动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，这时的摩擦力叫做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静摩擦力滑动。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2610" y="2886710"/>
            <a:ext cx="4063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产生条件：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71575" y="3624580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①两个物体相互接触；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71575" y="4316730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Calibri" panose="020F0502020204030204" charset="0"/>
                <a:ea typeface="楷体" panose="02010609060101010101" pitchFamily="49" charset="-122"/>
              </a:rPr>
              <a:t>②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两个物体相互挤压，存在压力；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71575" y="4993640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Calibri" panose="020F0502020204030204" charset="0"/>
                <a:ea typeface="楷体" panose="02010609060101010101" pitchFamily="49" charset="-122"/>
              </a:rPr>
              <a:t>③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两个物体之间有</a:t>
            </a:r>
            <a:r>
              <a:rPr lang="zh-CN" altLang="en-US" sz="2800" u="sng">
                <a:latin typeface="楷体" panose="02010609060101010101" pitchFamily="49" charset="-122"/>
                <a:ea typeface="楷体" panose="02010609060101010101" pitchFamily="49" charset="-122"/>
              </a:rPr>
              <a:t>相对运动的趋势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71575" y="5670550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④两个物体的接触面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粗糙。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3" grpId="0"/>
      <p:bldP spid="3" grpId="1"/>
      <p:bldP spid="4" grpId="0"/>
      <p:bldP spid="6" grpId="0"/>
      <p:bldP spid="7" grpId="0"/>
      <p:bldP spid="4" grpId="1"/>
      <p:bldP spid="6" grpId="1"/>
      <p:bldP spid="7" grpId="1"/>
      <p:bldP spid="8" grpId="0"/>
      <p:bldP spid="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07695" y="1630680"/>
            <a:ext cx="4063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方向：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61415" y="2385060"/>
            <a:ext cx="8377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沿着接触面，并且跟物体相对运动趋势的方向相反。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5"/>
          <p:cNvSpPr txBox="1"/>
          <p:nvPr/>
        </p:nvSpPr>
        <p:spPr>
          <a:xfrm>
            <a:off x="607695" y="856615"/>
            <a:ext cx="40195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3.作用点：</a:t>
            </a:r>
            <a:r>
              <a:rPr lang="zh-CN" altLang="en-US" sz="2800" b="1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接触面上。</a:t>
            </a:r>
            <a:endParaRPr lang="zh-CN" altLang="en-US" sz="2800" b="1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07695" y="3383915"/>
            <a:ext cx="107067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2400" b="1">
                <a:ea typeface="宋体" panose="02010600030101010101" pitchFamily="2" charset="-122"/>
              </a:rPr>
              <a:t>例：</a:t>
            </a:r>
            <a:r>
              <a:rPr lang="zh-CN" sz="2400" b="0">
                <a:ea typeface="宋体" panose="02010600030101010101" pitchFamily="2" charset="-122"/>
              </a:rPr>
              <a:t>下列物体处于静止状态，画出物体所受静摩擦力的示意图。</a:t>
            </a:r>
            <a:endParaRPr lang="zh-CN" altLang="en-US" sz="2400" b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9" name="图片 8"/>
          <p:cNvPicPr/>
          <p:nvPr/>
        </p:nvPicPr>
        <p:blipFill>
          <a:blip r:embed="rId1"/>
          <a:stretch>
            <a:fillRect/>
          </a:stretch>
        </p:blipFill>
        <p:spPr>
          <a:xfrm>
            <a:off x="2426970" y="4197350"/>
            <a:ext cx="5852160" cy="193484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100" grpId="0"/>
      <p:bldP spid="10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76580" y="938530"/>
            <a:ext cx="4063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大小：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70000" y="2952750"/>
            <a:ext cx="88874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https://v.youku.com/v_show/id_XNDkyODU1NzQ4MA==.html?fromvsogou=1&amp;ctid=16be3949de72c4ed&amp;refer=pgy_operation.wulin.tl_00003189_1000_mymaia_19060400</a:t>
            </a:r>
            <a:endParaRPr lang="zh-CN" altLang="en-US"/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38905" y="1460500"/>
          <a:ext cx="2197735" cy="628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800100" imgH="228600" progId="Equation.KSEE3">
                  <p:embed/>
                </p:oleObj>
              </mc:Choice>
              <mc:Fallback>
                <p:oleObj name="" r:id="rId1" imgW="8001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38905" y="1460500"/>
                        <a:ext cx="2197735" cy="62801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2278380" y="2368550"/>
            <a:ext cx="60807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（静摩擦力的大小随拉力的变化实验见链接）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/>
        </p:nvPicPr>
        <p:blipFill>
          <a:blip r:embed="rId1"/>
          <a:stretch>
            <a:fillRect/>
          </a:stretch>
        </p:blipFill>
        <p:spPr>
          <a:xfrm>
            <a:off x="7030720" y="4502150"/>
            <a:ext cx="4621530" cy="1844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6"/>
          <p:cNvSpPr txBox="1"/>
          <p:nvPr/>
        </p:nvSpPr>
        <p:spPr>
          <a:xfrm>
            <a:off x="742315" y="782320"/>
            <a:ext cx="18649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zh-CN" altLang="en-US" sz="32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例题：</a:t>
            </a:r>
            <a:endParaRPr lang="zh-CN" altLang="en-US" sz="32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65225" y="1532890"/>
            <a:ext cx="1048702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/>
            <a:r>
              <a:rPr 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1. 一木块放在水平桌面上，在水平方向共受到三个力即F1、F2和摩擦力的作用，木块处于静止状态，如图所示，其中F1＝10 N，F2＝2 N.若撤去F1，则木块受到的摩擦力为（　　）A. 10 N，方向向左　　  B. 6 N，方向向右C. 2 N，方向向右　　   D. 0</a:t>
            </a:r>
            <a:endParaRPr 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65225" y="3127375"/>
            <a:ext cx="10487025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2. 如图甲所示，用一拉力传感器（能感应力大小的装置）水平向右拉一水平面上的木块，A端的拉力均匀增加，0～t1时间木块静止；木块运动后改变拉力大小，使木块在t2时刻后处于匀速直线运动状态.计算机对数据拟合处理后，得到如图乙所示的拉力随时间变化的图线.则：当用F＝5.3 N的水平拉力拉静止的木块时，木块所受摩擦力大小为_______N；若用F＝5.8 N的水平拉力拉木块，木块所受摩擦力大小为________N.</a:t>
            </a:r>
            <a:endParaRPr 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3" grpId="0"/>
      <p:bldP spid="4" grpId="0"/>
      <p:bldP spid="3" grpId="1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 userDrawn="1"/>
        </p:nvSpPr>
        <p:spPr>
          <a:xfrm>
            <a:off x="5036185" y="1755775"/>
            <a:ext cx="25019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/>
            <a:r>
              <a:rPr lang="zh-CN" altLang="en-US" sz="4400" b="1"/>
              <a:t>谢谢观看</a:t>
            </a:r>
            <a:endParaRPr lang="zh-CN" altLang="en-US" sz="4400" b="1"/>
          </a:p>
        </p:txBody>
      </p:sp>
      <p:sp>
        <p:nvSpPr>
          <p:cNvPr id="14" name="文本框 13"/>
          <p:cNvSpPr txBox="1"/>
          <p:nvPr userDrawn="1"/>
        </p:nvSpPr>
        <p:spPr>
          <a:xfrm>
            <a:off x="2614295" y="3088640"/>
            <a:ext cx="734377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>
                <a:latin typeface="+mj-ea"/>
                <a:ea typeface="+mj-ea"/>
                <a:cs typeface="+mj-ea"/>
              </a:rPr>
              <a:t>第二章  相互作用</a:t>
            </a:r>
            <a:r>
              <a:rPr lang="en-US" altLang="zh-CN" sz="2800">
                <a:latin typeface="+mj-ea"/>
                <a:ea typeface="+mj-ea"/>
                <a:cs typeface="+mj-ea"/>
              </a:rPr>
              <a:t>——</a:t>
            </a:r>
            <a:r>
              <a:rPr lang="zh-CN" altLang="en-US" sz="2800">
                <a:latin typeface="+mj-ea"/>
                <a:ea typeface="+mj-ea"/>
                <a:cs typeface="+mj-ea"/>
              </a:rPr>
              <a:t>力</a:t>
            </a:r>
            <a:endParaRPr lang="zh-CN" altLang="en-US" sz="2800">
              <a:latin typeface="+mj-ea"/>
              <a:ea typeface="+mj-ea"/>
              <a:cs typeface="+mj-ea"/>
            </a:endParaRPr>
          </a:p>
          <a:p>
            <a:pPr algn="ctr"/>
            <a:r>
              <a:rPr lang="zh-CN" altLang="en-US" sz="2800">
                <a:latin typeface="+mj-ea"/>
                <a:ea typeface="+mj-ea"/>
                <a:cs typeface="+mj-ea"/>
              </a:rPr>
              <a:t>（</a:t>
            </a:r>
            <a:r>
              <a:rPr lang="en-US" altLang="zh-CN" sz="2800">
                <a:latin typeface="+mj-ea"/>
                <a:ea typeface="+mj-ea"/>
                <a:cs typeface="+mj-ea"/>
              </a:rPr>
              <a:t>3.2 </a:t>
            </a:r>
            <a:r>
              <a:rPr lang="zh-CN" altLang="en-US" sz="2800">
                <a:latin typeface="+mj-ea"/>
                <a:ea typeface="+mj-ea"/>
                <a:cs typeface="+mj-ea"/>
              </a:rPr>
              <a:t>摩擦力）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  <p:bldLst>
      <p:bldP spid="11" grpId="1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lum bright="-6000"/>
          </a:blip>
          <a:srcRect t="3231"/>
          <a:stretch>
            <a:fillRect/>
          </a:stretch>
        </p:blipFill>
        <p:spPr>
          <a:xfrm>
            <a:off x="889635" y="2442210"/>
            <a:ext cx="4417060" cy="2244090"/>
          </a:xfrm>
          <a:prstGeom prst="rect">
            <a:avLst/>
          </a:prstGeom>
        </p:spPr>
      </p:pic>
      <p:sp>
        <p:nvSpPr>
          <p:cNvPr id="6" name="前凸带形 5"/>
          <p:cNvSpPr/>
          <p:nvPr/>
        </p:nvSpPr>
        <p:spPr>
          <a:xfrm>
            <a:off x="889635" y="1116965"/>
            <a:ext cx="1471930" cy="610870"/>
          </a:xfrm>
          <a:prstGeom prst="ribb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>
                <a:solidFill>
                  <a:schemeClr val="tx1"/>
                </a:solidFill>
              </a:rPr>
              <a:t>回顾</a:t>
            </a:r>
            <a:endParaRPr lang="zh-CN" altLang="en-US" sz="2000">
              <a:solidFill>
                <a:schemeClr val="tx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750560" y="2840990"/>
            <a:ext cx="5957570" cy="1446530"/>
            <a:chOff x="9223" y="3656"/>
            <a:chExt cx="9382" cy="3489"/>
          </a:xfrm>
        </p:grpSpPr>
        <p:sp>
          <p:nvSpPr>
            <p:cNvPr id="3" name="文本框 2"/>
            <p:cNvSpPr txBox="1"/>
            <p:nvPr/>
          </p:nvSpPr>
          <p:spPr>
            <a:xfrm>
              <a:off x="9575" y="4316"/>
              <a:ext cx="9030" cy="2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latin typeface="楷体" panose="02010609060101010101" pitchFamily="49" charset="-122"/>
                  <a:ea typeface="楷体" panose="02010609060101010101" pitchFamily="49" charset="-122"/>
                </a:rPr>
                <a:t>初中时，我们定性地学习了摩擦力。本节课再来定量地认识摩擦力</a:t>
              </a:r>
              <a:endParaRPr lang="zh-CN" altLang="en-US" sz="28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9223" y="3656"/>
              <a:ext cx="9382" cy="3489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zh-CN" altLang="en-US"/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65810" y="1149985"/>
            <a:ext cx="2063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charset="0"/>
              <a:buNone/>
            </a:pP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摩擦力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定义：</a:t>
            </a:r>
            <a:endParaRPr lang="zh-CN" altLang="en-US" sz="2800" b="1">
              <a:solidFill>
                <a:schemeClr val="accent1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65810" y="1927225"/>
            <a:ext cx="106908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当相互</a:t>
            </a:r>
            <a:r>
              <a:rPr lang="zh-CN" altLang="en-US" sz="2800" u="sng">
                <a:solidFill>
                  <a:schemeClr val="accent5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接触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且相互</a:t>
            </a:r>
            <a:r>
              <a:rPr lang="zh-CN" altLang="en-US" sz="2800" u="sng">
                <a:solidFill>
                  <a:schemeClr val="accent5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挤压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的物体之间有</a:t>
            </a:r>
            <a:r>
              <a:rPr lang="zh-CN" altLang="en-US" sz="2800" u="sng">
                <a:solidFill>
                  <a:schemeClr val="accent5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相对运动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或</a:t>
            </a:r>
            <a:r>
              <a:rPr lang="zh-CN" altLang="en-US" sz="2800" u="sng">
                <a:solidFill>
                  <a:schemeClr val="accent5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相对运动趋势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时，接触面间产生的</a:t>
            </a:r>
            <a:r>
              <a:rPr lang="zh-CN" altLang="en-US" sz="2800" u="sng">
                <a:solidFill>
                  <a:schemeClr val="accent5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阻碍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相对运动或相对运动趋势的力。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左中括号 7"/>
          <p:cNvSpPr/>
          <p:nvPr/>
        </p:nvSpPr>
        <p:spPr>
          <a:xfrm>
            <a:off x="2014220" y="3858895"/>
            <a:ext cx="172085" cy="114236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326005" y="3691255"/>
            <a:ext cx="4948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滑动摩擦力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有相对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运动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26005" y="4627880"/>
            <a:ext cx="58743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静摩擦力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只有相对运动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趋势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99515" y="3976370"/>
            <a:ext cx="675005" cy="90741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eaVert" wrap="square" rtlCol="0">
            <a:spAutoFit/>
          </a:bodyPr>
          <a:p>
            <a:r>
              <a:rPr lang="zh-CN" altLang="en-US" sz="3200">
                <a:latin typeface="楷体" panose="02010609060101010101" pitchFamily="49" charset="-122"/>
                <a:ea typeface="楷体" panose="02010609060101010101" pitchFamily="49" charset="-122"/>
              </a:rPr>
              <a:t>两类</a:t>
            </a:r>
            <a:endParaRPr lang="zh-CN" altLang="en-US" sz="3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/>
      <p:bldP spid="10" grpId="0"/>
      <p:bldP spid="11" grpId="0" animBg="1"/>
      <p:bldP spid="4" grpId="1"/>
      <p:bldP spid="5" grpId="1"/>
      <p:bldP spid="8" grpId="1" animBg="1"/>
      <p:bldP spid="9" grpId="1"/>
      <p:bldP spid="10" grpId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2610" y="798195"/>
            <a:ext cx="4813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一、滑动摩擦力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50570" y="1661160"/>
            <a:ext cx="106908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定义：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两个相互接触的物体，当它们相对滑动时，在接触面上会产生一种阻碍相对运动的力，这种力就叫做滑动摩擦力。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0570" y="3168015"/>
            <a:ext cx="10690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产生条件：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59535" y="3814445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①两个物体相互接触；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59535" y="4460875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Calibri" panose="020F0502020204030204" charset="0"/>
                <a:ea typeface="楷体" panose="02010609060101010101" pitchFamily="49" charset="-122"/>
              </a:rPr>
              <a:t>②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两个物体相互挤压，存在压力；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59535" y="5107305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Calibri" panose="020F0502020204030204" charset="0"/>
                <a:ea typeface="楷体" panose="02010609060101010101" pitchFamily="49" charset="-122"/>
              </a:rPr>
              <a:t>③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两个物体之间有</a:t>
            </a:r>
            <a:r>
              <a:rPr lang="zh-CN" altLang="en-US" sz="2800" u="sng">
                <a:latin typeface="楷体" panose="02010609060101010101" pitchFamily="49" charset="-122"/>
                <a:ea typeface="楷体" panose="02010609060101010101" pitchFamily="49" charset="-122"/>
              </a:rPr>
              <a:t>相对运动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3" name="图片 102"/>
          <p:cNvPicPr/>
          <p:nvPr/>
        </p:nvPicPr>
        <p:blipFill>
          <a:blip r:embed="rId1"/>
          <a:stretch>
            <a:fillRect/>
          </a:stretch>
        </p:blipFill>
        <p:spPr>
          <a:xfrm>
            <a:off x="7220585" y="2687955"/>
            <a:ext cx="3487420" cy="27755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1359535" y="5753735"/>
            <a:ext cx="6017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④两个物体的接触面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粗糙。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3" grpId="0"/>
      <p:bldP spid="3" grpId="1"/>
      <p:bldP spid="2" grpId="0"/>
      <p:bldP spid="2" grpId="1"/>
      <p:bldP spid="4" grpId="0"/>
      <p:bldP spid="6" grpId="0"/>
      <p:bldP spid="7" grpId="0"/>
      <p:bldP spid="4" grpId="1"/>
      <p:bldP spid="6" grpId="1"/>
      <p:bldP spid="7" grpId="1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5"/>
          <p:cNvSpPr txBox="1"/>
          <p:nvPr/>
        </p:nvSpPr>
        <p:spPr>
          <a:xfrm>
            <a:off x="476885" y="734060"/>
            <a:ext cx="40195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3.作用点：</a:t>
            </a:r>
            <a:r>
              <a:rPr lang="zh-CN" altLang="en-US" sz="2800" b="1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接触面上。</a:t>
            </a:r>
            <a:endParaRPr lang="zh-CN" altLang="en-US" sz="2800" b="1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5" name="文本框 6"/>
          <p:cNvSpPr txBox="1"/>
          <p:nvPr/>
        </p:nvSpPr>
        <p:spPr>
          <a:xfrm>
            <a:off x="476885" y="1589405"/>
            <a:ext cx="166560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4.方向</a:t>
            </a:r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：</a:t>
            </a:r>
            <a:endParaRPr lang="zh-CN" altLang="en-US" sz="3200" b="1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8215" y="2329180"/>
            <a:ext cx="76898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沿着接触面，并且跟物体相对运动的方向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相反。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7171" descr="深色木质"/>
          <p:cNvSpPr/>
          <p:nvPr/>
        </p:nvSpPr>
        <p:spPr>
          <a:xfrm rot="5400000">
            <a:off x="3856355" y="1115060"/>
            <a:ext cx="444500" cy="6149975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713480" y="3348355"/>
            <a:ext cx="3281045" cy="622300"/>
            <a:chOff x="1830" y="3024"/>
            <a:chExt cx="2202" cy="432"/>
          </a:xfrm>
        </p:grpSpPr>
        <p:sp>
          <p:nvSpPr>
            <p:cNvPr id="75" name="矩形 7173" descr="栎木"/>
            <p:cNvSpPr/>
            <p:nvPr/>
          </p:nvSpPr>
          <p:spPr>
            <a:xfrm>
              <a:off x="3504" y="3024"/>
              <a:ext cx="528" cy="432"/>
            </a:xfrm>
            <a:prstGeom prst="rect">
              <a:avLst/>
            </a:prstGeom>
            <a:blipFill rotWithShape="1">
              <a:blip r:embed="rId2"/>
            </a:blipFill>
            <a:ln w="9525">
              <a:noFill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76" name="组合 7174"/>
            <p:cNvGrpSpPr/>
            <p:nvPr/>
          </p:nvGrpSpPr>
          <p:grpSpPr>
            <a:xfrm rot="-5400000">
              <a:off x="2236" y="2707"/>
              <a:ext cx="197" cy="1016"/>
              <a:chOff x="3152" y="1350"/>
              <a:chExt cx="600" cy="2917"/>
            </a:xfrm>
          </p:grpSpPr>
          <p:sp>
            <p:nvSpPr>
              <p:cNvPr id="77" name="任意多边形 7175"/>
              <p:cNvSpPr/>
              <p:nvPr/>
            </p:nvSpPr>
            <p:spPr>
              <a:xfrm flipV="1">
                <a:off x="3348" y="1350"/>
                <a:ext cx="212" cy="212"/>
              </a:xfrm>
              <a:custGeom>
                <a:avLst/>
                <a:gdLst/>
                <a:ahLst/>
                <a:cxnLst>
                  <a:cxn ang="270">
                    <a:pos x="10800" y="0"/>
                  </a:cxn>
                  <a:cxn ang="270">
                    <a:pos x="3163" y="3163"/>
                  </a:cxn>
                  <a:cxn ang="180">
                    <a:pos x="0" y="10800"/>
                  </a:cxn>
                  <a:cxn ang="90">
                    <a:pos x="3163" y="18437"/>
                  </a:cxn>
                  <a:cxn ang="90">
                    <a:pos x="10800" y="21600"/>
                  </a:cxn>
                  <a:cxn ang="90">
                    <a:pos x="18437" y="18437"/>
                  </a:cxn>
                  <a:cxn ang="0">
                    <a:pos x="21600" y="10800"/>
                  </a:cxn>
                  <a:cxn ang="270">
                    <a:pos x="18437" y="3163"/>
                  </a:cxn>
                </a:cxnLst>
                <a:rect l="0" t="0" r="0" b="0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056" y="10800"/>
                    </a:moveTo>
                    <a:cubicBezTo>
                      <a:pt x="3056" y="15077"/>
                      <a:pt x="6523" y="18544"/>
                      <a:pt x="10800" y="18544"/>
                    </a:cubicBezTo>
                    <a:cubicBezTo>
                      <a:pt x="15077" y="18544"/>
                      <a:pt x="18544" y="15077"/>
                      <a:pt x="18544" y="10800"/>
                    </a:cubicBezTo>
                    <a:cubicBezTo>
                      <a:pt x="18544" y="6523"/>
                      <a:pt x="15077" y="3056"/>
                      <a:pt x="10800" y="3056"/>
                    </a:cubicBezTo>
                    <a:cubicBezTo>
                      <a:pt x="6523" y="3056"/>
                      <a:pt x="3056" y="6523"/>
                      <a:pt x="3056" y="10800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78" name="直接连接符 7176"/>
              <p:cNvSpPr/>
              <p:nvPr/>
            </p:nvSpPr>
            <p:spPr>
              <a:xfrm>
                <a:off x="3319" y="2414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79" name="直接连接符 7177"/>
              <p:cNvSpPr/>
              <p:nvPr/>
            </p:nvSpPr>
            <p:spPr>
              <a:xfrm>
                <a:off x="3320" y="2570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0" name="直接连接符 7178"/>
              <p:cNvSpPr/>
              <p:nvPr/>
            </p:nvSpPr>
            <p:spPr>
              <a:xfrm>
                <a:off x="3312" y="2726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1" name="直接连接符 7179"/>
              <p:cNvSpPr/>
              <p:nvPr/>
            </p:nvSpPr>
            <p:spPr>
              <a:xfrm>
                <a:off x="3327" y="2882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2" name="直接连接符 7180"/>
              <p:cNvSpPr/>
              <p:nvPr/>
            </p:nvSpPr>
            <p:spPr>
              <a:xfrm>
                <a:off x="3326" y="3038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3" name="直接连接符 7181"/>
              <p:cNvSpPr/>
              <p:nvPr/>
            </p:nvSpPr>
            <p:spPr>
              <a:xfrm>
                <a:off x="3327" y="3194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4" name="直接连接符 7182"/>
              <p:cNvSpPr/>
              <p:nvPr/>
            </p:nvSpPr>
            <p:spPr>
              <a:xfrm>
                <a:off x="3319" y="3350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5" name="直接连接符 7183"/>
              <p:cNvSpPr/>
              <p:nvPr/>
            </p:nvSpPr>
            <p:spPr>
              <a:xfrm>
                <a:off x="3320" y="2258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6" name="直接连接符 7184"/>
              <p:cNvSpPr/>
              <p:nvPr/>
            </p:nvSpPr>
            <p:spPr>
              <a:xfrm>
                <a:off x="3324" y="2104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7" name="任意多边形 7185"/>
              <p:cNvSpPr/>
              <p:nvPr/>
            </p:nvSpPr>
            <p:spPr>
              <a:xfrm>
                <a:off x="3256" y="1589"/>
                <a:ext cx="382" cy="153"/>
              </a:xfrm>
              <a:custGeom>
                <a:avLst/>
                <a:gdLst/>
                <a:ahLst/>
                <a:cxnLst/>
                <a:rect l="0" t="0" r="0" b="0"/>
                <a:pathLst>
                  <a:path w="570" h="228">
                    <a:moveTo>
                      <a:pt x="0" y="228"/>
                    </a:moveTo>
                    <a:cubicBezTo>
                      <a:pt x="95" y="117"/>
                      <a:pt x="191" y="6"/>
                      <a:pt x="286" y="3"/>
                    </a:cubicBezTo>
                    <a:cubicBezTo>
                      <a:pt x="381" y="0"/>
                      <a:pt x="475" y="106"/>
                      <a:pt x="570" y="213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8" name="矩形 7186"/>
              <p:cNvSpPr/>
              <p:nvPr/>
            </p:nvSpPr>
            <p:spPr>
              <a:xfrm>
                <a:off x="3152" y="1742"/>
                <a:ext cx="600" cy="1860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9" name="直接连接符 7187"/>
              <p:cNvSpPr/>
              <p:nvPr/>
            </p:nvSpPr>
            <p:spPr>
              <a:xfrm>
                <a:off x="3302" y="1742"/>
                <a:ext cx="300" cy="0"/>
              </a:xfrm>
              <a:prstGeom prst="line">
                <a:avLst/>
              </a:prstGeom>
              <a:ln w="19050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0" name="矩形 7188"/>
              <p:cNvSpPr/>
              <p:nvPr/>
            </p:nvSpPr>
            <p:spPr>
              <a:xfrm>
                <a:off x="3377" y="1951"/>
                <a:ext cx="120" cy="1555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91" name="组合 7189"/>
              <p:cNvGrpSpPr/>
              <p:nvPr/>
            </p:nvGrpSpPr>
            <p:grpSpPr>
              <a:xfrm>
                <a:off x="3256" y="3599"/>
                <a:ext cx="382" cy="153"/>
                <a:chOff x="4604" y="4497"/>
                <a:chExt cx="382" cy="153"/>
              </a:xfrm>
            </p:grpSpPr>
            <p:sp>
              <p:nvSpPr>
                <p:cNvPr id="92" name="任意多边形 7190"/>
                <p:cNvSpPr/>
                <p:nvPr/>
              </p:nvSpPr>
              <p:spPr>
                <a:xfrm flipV="1">
                  <a:off x="4604" y="4497"/>
                  <a:ext cx="382" cy="15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70" h="228">
                      <a:moveTo>
                        <a:pt x="0" y="228"/>
                      </a:moveTo>
                      <a:cubicBezTo>
                        <a:pt x="95" y="117"/>
                        <a:pt x="191" y="6"/>
                        <a:pt x="286" y="3"/>
                      </a:cubicBezTo>
                      <a:cubicBezTo>
                        <a:pt x="381" y="0"/>
                        <a:pt x="475" y="106"/>
                        <a:pt x="570" y="213"/>
                      </a:cubicBezTo>
                    </a:path>
                  </a:pathLst>
                </a:custGeom>
                <a:solidFill>
                  <a:srgbClr val="FFFFFF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93" name="直接连接符 7191"/>
                <p:cNvSpPr/>
                <p:nvPr/>
              </p:nvSpPr>
              <p:spPr>
                <a:xfrm>
                  <a:off x="4634" y="4500"/>
                  <a:ext cx="300" cy="0"/>
                </a:xfrm>
                <a:prstGeom prst="line">
                  <a:avLst/>
                </a:prstGeom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94" name="直接连接符 7192"/>
              <p:cNvSpPr/>
              <p:nvPr/>
            </p:nvSpPr>
            <p:spPr>
              <a:xfrm>
                <a:off x="3316" y="1950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5" name="直接连接符 7193"/>
              <p:cNvSpPr/>
              <p:nvPr/>
            </p:nvSpPr>
            <p:spPr>
              <a:xfrm>
                <a:off x="3316" y="3506"/>
                <a:ext cx="24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6" name="矩形 7194"/>
              <p:cNvSpPr/>
              <p:nvPr/>
            </p:nvSpPr>
            <p:spPr>
              <a:xfrm>
                <a:off x="3438" y="1533"/>
                <a:ext cx="30" cy="66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97" name="组合 7195"/>
              <p:cNvGrpSpPr/>
              <p:nvPr/>
            </p:nvGrpSpPr>
            <p:grpSpPr>
              <a:xfrm>
                <a:off x="3277" y="1967"/>
                <a:ext cx="171" cy="2300"/>
                <a:chOff x="4622" y="2850"/>
                <a:chExt cx="171" cy="2300"/>
              </a:xfrm>
            </p:grpSpPr>
            <p:sp>
              <p:nvSpPr>
                <p:cNvPr id="98" name="新月形 7196"/>
                <p:cNvSpPr/>
                <p:nvPr/>
              </p:nvSpPr>
              <p:spPr>
                <a:xfrm rot="-5822794">
                  <a:off x="4641" y="4998"/>
                  <a:ext cx="127" cy="171"/>
                </a:xfrm>
                <a:prstGeom prst="moon">
                  <a:avLst>
                    <a:gd name="adj" fmla="val 10417"/>
                  </a:avLst>
                </a:prstGeom>
                <a:noFill/>
                <a:ln w="1905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9" name="矩形 7197"/>
                <p:cNvSpPr/>
                <p:nvPr/>
              </p:nvSpPr>
              <p:spPr>
                <a:xfrm>
                  <a:off x="4770" y="2850"/>
                  <a:ext cx="20" cy="2184"/>
                </a:xfrm>
                <a:prstGeom prst="rect">
                  <a:avLst/>
                </a:prstGeom>
                <a:noFill/>
                <a:ln w="1905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100" name="直接连接符 7198"/>
            <p:cNvSpPr/>
            <p:nvPr/>
          </p:nvSpPr>
          <p:spPr>
            <a:xfrm>
              <a:off x="2802" y="3234"/>
              <a:ext cx="72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01" name="组合 100"/>
          <p:cNvGrpSpPr/>
          <p:nvPr/>
        </p:nvGrpSpPr>
        <p:grpSpPr>
          <a:xfrm>
            <a:off x="3713480" y="3124835"/>
            <a:ext cx="4433570" cy="829945"/>
            <a:chOff x="1824" y="240"/>
            <a:chExt cx="2976" cy="576"/>
          </a:xfrm>
        </p:grpSpPr>
        <p:grpSp>
          <p:nvGrpSpPr>
            <p:cNvPr id="102" name="组合 7200"/>
            <p:cNvGrpSpPr/>
            <p:nvPr/>
          </p:nvGrpSpPr>
          <p:grpSpPr>
            <a:xfrm>
              <a:off x="1824" y="384"/>
              <a:ext cx="2202" cy="432"/>
              <a:chOff x="1830" y="3024"/>
              <a:chExt cx="2202" cy="432"/>
            </a:xfrm>
          </p:grpSpPr>
          <p:sp>
            <p:nvSpPr>
              <p:cNvPr id="103" name="矩形 7201" descr="栎木"/>
              <p:cNvSpPr/>
              <p:nvPr/>
            </p:nvSpPr>
            <p:spPr>
              <a:xfrm>
                <a:off x="3504" y="3024"/>
                <a:ext cx="528" cy="432"/>
              </a:xfrm>
              <a:prstGeom prst="rect">
                <a:avLst/>
              </a:prstGeom>
              <a:blipFill rotWithShape="1">
                <a:blip r:embed="rId2"/>
              </a:blipFill>
              <a:ln w="9525">
                <a:noFill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104" name="组合 7202"/>
              <p:cNvGrpSpPr/>
              <p:nvPr/>
            </p:nvGrpSpPr>
            <p:grpSpPr>
              <a:xfrm rot="-5400000">
                <a:off x="2236" y="2707"/>
                <a:ext cx="197" cy="1016"/>
                <a:chOff x="3152" y="1350"/>
                <a:chExt cx="600" cy="2917"/>
              </a:xfrm>
            </p:grpSpPr>
            <p:sp>
              <p:nvSpPr>
                <p:cNvPr id="105" name="任意多边形 7203"/>
                <p:cNvSpPr/>
                <p:nvPr/>
              </p:nvSpPr>
              <p:spPr>
                <a:xfrm flipV="1">
                  <a:off x="3348" y="1350"/>
                  <a:ext cx="212" cy="212"/>
                </a:xfrm>
                <a:custGeom>
                  <a:avLst/>
                  <a:gdLst/>
                  <a:ahLst/>
                  <a:cxnLst>
                    <a:cxn ang="270">
                      <a:pos x="10800" y="0"/>
                    </a:cxn>
                    <a:cxn ang="270">
                      <a:pos x="3163" y="3163"/>
                    </a:cxn>
                    <a:cxn ang="180">
                      <a:pos x="0" y="10800"/>
                    </a:cxn>
                    <a:cxn ang="90">
                      <a:pos x="3163" y="18437"/>
                    </a:cxn>
                    <a:cxn ang="90">
                      <a:pos x="10800" y="21600"/>
                    </a:cxn>
                    <a:cxn ang="90">
                      <a:pos x="18437" y="18437"/>
                    </a:cxn>
                    <a:cxn ang="0">
                      <a:pos x="21600" y="10800"/>
                    </a:cxn>
                    <a:cxn ang="270">
                      <a:pos x="18437" y="3163"/>
                    </a:cxn>
                  </a:cxnLst>
                  <a:rect l="0" t="0" r="0" b="0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056" y="10800"/>
                      </a:moveTo>
                      <a:cubicBezTo>
                        <a:pt x="3056" y="15077"/>
                        <a:pt x="6523" y="18544"/>
                        <a:pt x="10800" y="18544"/>
                      </a:cubicBezTo>
                      <a:cubicBezTo>
                        <a:pt x="15077" y="18544"/>
                        <a:pt x="18544" y="15077"/>
                        <a:pt x="18544" y="10800"/>
                      </a:cubicBezTo>
                      <a:cubicBezTo>
                        <a:pt x="18544" y="6523"/>
                        <a:pt x="15077" y="3056"/>
                        <a:pt x="10800" y="3056"/>
                      </a:cubicBezTo>
                      <a:cubicBezTo>
                        <a:pt x="6523" y="3056"/>
                        <a:pt x="3056" y="6523"/>
                        <a:pt x="3056" y="10800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6" name="直接连接符 7204"/>
                <p:cNvSpPr/>
                <p:nvPr/>
              </p:nvSpPr>
              <p:spPr>
                <a:xfrm>
                  <a:off x="3319" y="2414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07" name="直接连接符 7205"/>
                <p:cNvSpPr/>
                <p:nvPr/>
              </p:nvSpPr>
              <p:spPr>
                <a:xfrm>
                  <a:off x="3320" y="2570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08" name="直接连接符 7206"/>
                <p:cNvSpPr/>
                <p:nvPr/>
              </p:nvSpPr>
              <p:spPr>
                <a:xfrm>
                  <a:off x="3312" y="2726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09" name="直接连接符 7207"/>
                <p:cNvSpPr/>
                <p:nvPr/>
              </p:nvSpPr>
              <p:spPr>
                <a:xfrm>
                  <a:off x="3327" y="2882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0" name="直接连接符 7208"/>
                <p:cNvSpPr/>
                <p:nvPr/>
              </p:nvSpPr>
              <p:spPr>
                <a:xfrm>
                  <a:off x="3326" y="3038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1" name="直接连接符 7209"/>
                <p:cNvSpPr/>
                <p:nvPr/>
              </p:nvSpPr>
              <p:spPr>
                <a:xfrm>
                  <a:off x="3327" y="3194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2" name="直接连接符 7210"/>
                <p:cNvSpPr/>
                <p:nvPr/>
              </p:nvSpPr>
              <p:spPr>
                <a:xfrm>
                  <a:off x="3319" y="3350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3" name="直接连接符 7211"/>
                <p:cNvSpPr/>
                <p:nvPr/>
              </p:nvSpPr>
              <p:spPr>
                <a:xfrm>
                  <a:off x="3320" y="2258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4" name="直接连接符 7212"/>
                <p:cNvSpPr/>
                <p:nvPr/>
              </p:nvSpPr>
              <p:spPr>
                <a:xfrm>
                  <a:off x="3324" y="2104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5" name="任意多边形 7213"/>
                <p:cNvSpPr/>
                <p:nvPr/>
              </p:nvSpPr>
              <p:spPr>
                <a:xfrm>
                  <a:off x="3256" y="1589"/>
                  <a:ext cx="382" cy="153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70" h="228">
                      <a:moveTo>
                        <a:pt x="0" y="228"/>
                      </a:moveTo>
                      <a:cubicBezTo>
                        <a:pt x="95" y="117"/>
                        <a:pt x="191" y="6"/>
                        <a:pt x="286" y="3"/>
                      </a:cubicBezTo>
                      <a:cubicBezTo>
                        <a:pt x="381" y="0"/>
                        <a:pt x="475" y="106"/>
                        <a:pt x="570" y="213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16" name="矩形 7214"/>
                <p:cNvSpPr/>
                <p:nvPr/>
              </p:nvSpPr>
              <p:spPr>
                <a:xfrm>
                  <a:off x="3152" y="1742"/>
                  <a:ext cx="600" cy="1860"/>
                </a:xfrm>
                <a:prstGeom prst="rect">
                  <a:avLst/>
                </a:prstGeom>
                <a:noFill/>
                <a:ln w="1905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17" name="直接连接符 7215"/>
                <p:cNvSpPr/>
                <p:nvPr/>
              </p:nvSpPr>
              <p:spPr>
                <a:xfrm>
                  <a:off x="3302" y="1742"/>
                  <a:ext cx="300" cy="0"/>
                </a:xfrm>
                <a:prstGeom prst="line">
                  <a:avLst/>
                </a:prstGeom>
                <a:ln w="19050" cap="flat" cmpd="sng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18" name="矩形 7216"/>
                <p:cNvSpPr/>
                <p:nvPr/>
              </p:nvSpPr>
              <p:spPr>
                <a:xfrm>
                  <a:off x="3377" y="1951"/>
                  <a:ext cx="120" cy="1555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119" name="组合 7217"/>
                <p:cNvGrpSpPr/>
                <p:nvPr/>
              </p:nvGrpSpPr>
              <p:grpSpPr>
                <a:xfrm>
                  <a:off x="3256" y="3599"/>
                  <a:ext cx="382" cy="153"/>
                  <a:chOff x="4604" y="4497"/>
                  <a:chExt cx="382" cy="153"/>
                </a:xfrm>
              </p:grpSpPr>
              <p:sp>
                <p:nvSpPr>
                  <p:cNvPr id="120" name="任意多边形 7218"/>
                  <p:cNvSpPr/>
                  <p:nvPr/>
                </p:nvSpPr>
                <p:spPr>
                  <a:xfrm flipV="1">
                    <a:off x="4604" y="4497"/>
                    <a:ext cx="382" cy="153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70" h="228">
                        <a:moveTo>
                          <a:pt x="0" y="228"/>
                        </a:moveTo>
                        <a:cubicBezTo>
                          <a:pt x="95" y="117"/>
                          <a:pt x="191" y="6"/>
                          <a:pt x="286" y="3"/>
                        </a:cubicBezTo>
                        <a:cubicBezTo>
                          <a:pt x="381" y="0"/>
                          <a:pt x="475" y="106"/>
                          <a:pt x="570" y="213"/>
                        </a:cubicBezTo>
                      </a:path>
                    </a:pathLst>
                  </a:cu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21" name="直接连接符 7219"/>
                  <p:cNvSpPr/>
                  <p:nvPr/>
                </p:nvSpPr>
                <p:spPr>
                  <a:xfrm>
                    <a:off x="4634" y="4500"/>
                    <a:ext cx="300" cy="0"/>
                  </a:xfrm>
                  <a:prstGeom prst="line">
                    <a:avLst/>
                  </a:prstGeom>
                  <a:ln w="19050" cap="flat" cmpd="sng">
                    <a:solidFill>
                      <a:srgbClr val="FFFFFF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22" name="直接连接符 7220"/>
                <p:cNvSpPr/>
                <p:nvPr/>
              </p:nvSpPr>
              <p:spPr>
                <a:xfrm>
                  <a:off x="3316" y="1950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3" name="直接连接符 7221"/>
                <p:cNvSpPr/>
                <p:nvPr/>
              </p:nvSpPr>
              <p:spPr>
                <a:xfrm>
                  <a:off x="3316" y="3506"/>
                  <a:ext cx="240" cy="0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24" name="矩形 7222"/>
                <p:cNvSpPr/>
                <p:nvPr/>
              </p:nvSpPr>
              <p:spPr>
                <a:xfrm>
                  <a:off x="3438" y="1533"/>
                  <a:ext cx="30" cy="66"/>
                </a:xfrm>
                <a:prstGeom prst="rect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125" name="组合 7223"/>
                <p:cNvGrpSpPr/>
                <p:nvPr/>
              </p:nvGrpSpPr>
              <p:grpSpPr>
                <a:xfrm>
                  <a:off x="3277" y="1967"/>
                  <a:ext cx="171" cy="2300"/>
                  <a:chOff x="4622" y="2850"/>
                  <a:chExt cx="171" cy="2300"/>
                </a:xfrm>
              </p:grpSpPr>
              <p:sp>
                <p:nvSpPr>
                  <p:cNvPr id="126" name="新月形 7224"/>
                  <p:cNvSpPr/>
                  <p:nvPr/>
                </p:nvSpPr>
                <p:spPr>
                  <a:xfrm rot="-5822794">
                    <a:off x="4641" y="4998"/>
                    <a:ext cx="127" cy="171"/>
                  </a:xfrm>
                  <a:prstGeom prst="moon">
                    <a:avLst>
                      <a:gd name="adj" fmla="val 10417"/>
                    </a:avLst>
                  </a:prstGeom>
                  <a:noFill/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p>
                    <a:endParaRPr lang="zh-CN" altLang="en-US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27" name="矩形 7225"/>
                  <p:cNvSpPr/>
                  <p:nvPr/>
                </p:nvSpPr>
                <p:spPr>
                  <a:xfrm>
                    <a:off x="4770" y="2850"/>
                    <a:ext cx="20" cy="2184"/>
                  </a:xfrm>
                  <a:prstGeom prst="rect">
                    <a:avLst/>
                  </a:prstGeom>
                  <a:noFill/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p>
                    <a:endParaRPr lang="zh-CN" altLang="en-US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sp>
            <p:nvSpPr>
              <p:cNvPr id="128" name="直接连接符 7226"/>
              <p:cNvSpPr/>
              <p:nvPr/>
            </p:nvSpPr>
            <p:spPr>
              <a:xfrm>
                <a:off x="2802" y="3234"/>
                <a:ext cx="72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29" name="组合 7227"/>
            <p:cNvGrpSpPr/>
            <p:nvPr/>
          </p:nvGrpSpPr>
          <p:grpSpPr>
            <a:xfrm>
              <a:off x="3744" y="240"/>
              <a:ext cx="1056" cy="500"/>
              <a:chOff x="5184" y="2256"/>
              <a:chExt cx="1056" cy="500"/>
            </a:xfrm>
          </p:grpSpPr>
          <p:sp>
            <p:nvSpPr>
              <p:cNvPr id="130" name="直接连接符 7228"/>
              <p:cNvSpPr/>
              <p:nvPr/>
            </p:nvSpPr>
            <p:spPr>
              <a:xfrm>
                <a:off x="5184" y="2756"/>
                <a:ext cx="672" cy="0"/>
              </a:xfrm>
              <a:prstGeom prst="line">
                <a:avLst/>
              </a:prstGeom>
              <a:ln w="57150" cap="flat" cmpd="sng">
                <a:solidFill>
                  <a:srgbClr val="FF0000"/>
                </a:solidFill>
                <a:prstDash val="solid"/>
                <a:round/>
                <a:headEnd type="diamond" w="med" len="med"/>
                <a:tailEnd type="triangle" w="med" len="med"/>
              </a:ln>
            </p:spPr>
          </p:sp>
          <p:sp>
            <p:nvSpPr>
              <p:cNvPr id="131" name="文本框 7229"/>
              <p:cNvSpPr txBox="1"/>
              <p:nvPr/>
            </p:nvSpPr>
            <p:spPr>
              <a:xfrm>
                <a:off x="5520" y="2256"/>
                <a:ext cx="720" cy="4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Clr>
                    <a:schemeClr val="bg1"/>
                  </a:buClr>
                </a:pPr>
                <a:r>
                  <a:rPr lang="en-US" altLang="zh-CN" sz="3200" b="1" i="1">
                    <a:solidFill>
                      <a:srgbClr val="FF0000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f</a:t>
                </a:r>
                <a:endParaRPr lang="en-US" altLang="zh-CN" sz="3200" b="1" i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</p:grpSp>
      </p:grpSp>
      <p:sp>
        <p:nvSpPr>
          <p:cNvPr id="132" name="矩形 131" descr="深色木质"/>
          <p:cNvSpPr/>
          <p:nvPr/>
        </p:nvSpPr>
        <p:spPr>
          <a:xfrm rot="5400000">
            <a:off x="5156200" y="2443480"/>
            <a:ext cx="408305" cy="6435725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" name="矩形 132" descr="栎木"/>
          <p:cNvSpPr/>
          <p:nvPr/>
        </p:nvSpPr>
        <p:spPr>
          <a:xfrm>
            <a:off x="4128135" y="4780280"/>
            <a:ext cx="786765" cy="685800"/>
          </a:xfrm>
          <a:prstGeom prst="rect">
            <a:avLst/>
          </a:prstGeom>
          <a:blipFill rotWithShape="1">
            <a:blip r:embed="rId2"/>
          </a:blipFill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34" name="组合 133"/>
          <p:cNvGrpSpPr/>
          <p:nvPr/>
        </p:nvGrpSpPr>
        <p:grpSpPr>
          <a:xfrm>
            <a:off x="3137535" y="4564380"/>
            <a:ext cx="1686560" cy="901700"/>
            <a:chOff x="4358" y="2750"/>
            <a:chExt cx="1132" cy="568"/>
          </a:xfrm>
        </p:grpSpPr>
        <p:sp>
          <p:nvSpPr>
            <p:cNvPr id="135" name="矩形 7233" descr="栎木"/>
            <p:cNvSpPr/>
            <p:nvPr/>
          </p:nvSpPr>
          <p:spPr>
            <a:xfrm>
              <a:off x="4962" y="2886"/>
              <a:ext cx="528" cy="432"/>
            </a:xfrm>
            <a:prstGeom prst="rect">
              <a:avLst/>
            </a:prstGeom>
            <a:blipFill rotWithShape="1">
              <a:blip r:embed="rId2"/>
            </a:blipFill>
            <a:ln w="9525">
              <a:noFill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6" name="直接连接符 7234"/>
            <p:cNvSpPr/>
            <p:nvPr/>
          </p:nvSpPr>
          <p:spPr>
            <a:xfrm flipH="1" flipV="1">
              <a:off x="4358" y="3199"/>
              <a:ext cx="609" cy="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37" name="文本框 7235"/>
            <p:cNvSpPr txBox="1"/>
            <p:nvPr/>
          </p:nvSpPr>
          <p:spPr>
            <a:xfrm>
              <a:off x="4513" y="2750"/>
              <a:ext cx="816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en-US" altLang="zh-CN" sz="3600" i="1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f</a:t>
              </a:r>
              <a:endParaRPr lang="en-US" altLang="zh-CN" sz="3600" i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38" name="矩形 137" descr="深色木质"/>
          <p:cNvSpPr/>
          <p:nvPr/>
        </p:nvSpPr>
        <p:spPr>
          <a:xfrm rot="5400000">
            <a:off x="5128260" y="2489835"/>
            <a:ext cx="473075" cy="6435725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40" name="组合 139"/>
          <p:cNvGrpSpPr/>
          <p:nvPr/>
        </p:nvGrpSpPr>
        <p:grpSpPr>
          <a:xfrm>
            <a:off x="8263255" y="3465808"/>
            <a:ext cx="3531235" cy="1446530"/>
            <a:chOff x="13111" y="533"/>
            <a:chExt cx="5561" cy="3489"/>
          </a:xfrm>
        </p:grpSpPr>
        <p:sp>
          <p:nvSpPr>
            <p:cNvPr id="141" name="文本框 140"/>
            <p:cNvSpPr txBox="1"/>
            <p:nvPr/>
          </p:nvSpPr>
          <p:spPr>
            <a:xfrm>
              <a:off x="13493" y="617"/>
              <a:ext cx="4797" cy="3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latin typeface="楷体" panose="02010609060101010101" pitchFamily="49" charset="-122"/>
                  <a:ea typeface="楷体" panose="02010609060101010101" pitchFamily="49" charset="-122"/>
                  <a:sym typeface="+mn-ea"/>
                </a:rPr>
                <a:t>物体相对运动方向与实际运动方向是否相同？</a:t>
              </a:r>
              <a:endParaRPr lang="zh-CN" altLang="en-US" sz="28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42" name="圆角矩形 141"/>
            <p:cNvSpPr/>
            <p:nvPr/>
          </p:nvSpPr>
          <p:spPr>
            <a:xfrm>
              <a:off x="13111" y="533"/>
              <a:ext cx="5561" cy="3489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zh-CN" altLang="en-US"/>
            </a:p>
          </p:txBody>
        </p:sp>
      </p:grpSp>
    </p:spTree>
    <p:custDataLst>
      <p:tags r:id="rId3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60116E-6 L -0.3625 -0.00138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27746E-6 L -0.42969 0.00625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0" dur="5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2.77457E-6 L -0.65 -2.77457E-6 " pathEditMode="relative" rAng="0" ptsTypes="AA">
                                      <p:cBhvr>
                                        <p:cTn id="52" dur="5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4" grpId="1"/>
      <p:bldP spid="5" grpId="1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6"/>
          <p:cNvSpPr txBox="1"/>
          <p:nvPr/>
        </p:nvSpPr>
        <p:spPr>
          <a:xfrm>
            <a:off x="742315" y="782320"/>
            <a:ext cx="18649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zh-CN" altLang="en-US" sz="32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例题：</a:t>
            </a:r>
            <a:endParaRPr lang="zh-CN" altLang="en-US" sz="32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391285" y="1786890"/>
            <a:ext cx="94087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24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画出下面各图中物体</a:t>
            </a:r>
            <a:r>
              <a:rPr lang="en-US" sz="24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A</a:t>
            </a:r>
            <a:r>
              <a:rPr lang="zh-CN" sz="24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所受滑动摩擦力的方向。</a:t>
            </a:r>
            <a:endParaRPr lang="zh-CN" altLang="en-US" sz="2400" b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27530" y="2961640"/>
            <a:ext cx="7546340" cy="2047240"/>
            <a:chOff x="2878" y="4664"/>
            <a:chExt cx="11884" cy="3224"/>
          </a:xfrm>
        </p:grpSpPr>
        <p:pic>
          <p:nvPicPr>
            <p:cNvPr id="-2147482481" name="图片 -214748248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78" y="4664"/>
              <a:ext cx="11885" cy="233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" name="文本框 9"/>
            <p:cNvSpPr txBox="1"/>
            <p:nvPr/>
          </p:nvSpPr>
          <p:spPr>
            <a:xfrm>
              <a:off x="3739" y="7164"/>
              <a:ext cx="1034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甲</a:t>
              </a:r>
              <a:endParaRPr lang="zh-CN"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5173980" y="4549140"/>
            <a:ext cx="656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乙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973695" y="4549140"/>
            <a:ext cx="6565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丙</a:t>
            </a:r>
            <a:endParaRPr lang="zh-CN" altLang="en-US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6"/>
          <p:cNvSpPr txBox="1"/>
          <p:nvPr/>
        </p:nvSpPr>
        <p:spPr>
          <a:xfrm>
            <a:off x="429895" y="945515"/>
            <a:ext cx="166560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5.</a:t>
            </a:r>
            <a:r>
              <a:rPr lang="zh-CN" altLang="en-US" sz="2800" b="1">
                <a:solidFill>
                  <a:schemeClr val="accent2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大小</a:t>
            </a:r>
            <a:r>
              <a:rPr lang="zh-CN" altLang="en-US" sz="3200" b="1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：</a:t>
            </a:r>
            <a:endParaRPr lang="zh-CN" altLang="en-US" sz="3200" b="1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2590" y="1751330"/>
            <a:ext cx="1004824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滑动摩擦力大小跟接触面上的</a:t>
            </a:r>
            <a:r>
              <a:rPr lang="zh-CN" altLang="en-US" sz="2800" u="sng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压力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、接触面的</a:t>
            </a:r>
            <a:r>
              <a:rPr lang="zh-CN" altLang="en-US" sz="2800" u="sng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粗糙程度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有关。（实验见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链接）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59780" y="775970"/>
            <a:ext cx="597725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https://www.ixigua.com/6946453594375881253?fromvsogou=1&amp;utm_source=sogou_duanshipin&amp;utm_medium=sogou_referral&amp;utm_campaign=cooperation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02590" y="2955290"/>
            <a:ext cx="110032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进一步的定量实验表明，测量同一接触面、不同压力下的滑动摩擦力的大小，结果表明：</a:t>
            </a:r>
            <a:r>
              <a:rPr lang="zh-CN" altLang="en-US" sz="2800" b="1" u="sng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滑动摩擦力的大小跟压力的大小成正比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73505" y="4069080"/>
          <a:ext cx="2242185" cy="703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647700" imgH="241300" progId="Equation.KSEE3">
                  <p:embed/>
                </p:oleObj>
              </mc:Choice>
              <mc:Fallback>
                <p:oleObj name="" r:id="rId1" imgW="6477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73505" y="4069080"/>
                        <a:ext cx="2242185" cy="70358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组合 8"/>
          <p:cNvGrpSpPr/>
          <p:nvPr/>
        </p:nvGrpSpPr>
        <p:grpSpPr>
          <a:xfrm>
            <a:off x="720090" y="5366385"/>
            <a:ext cx="6913245" cy="525780"/>
            <a:chOff x="1539" y="8495"/>
            <a:chExt cx="10887" cy="828"/>
          </a:xfrm>
        </p:grpSpPr>
        <p:sp>
          <p:nvSpPr>
            <p:cNvPr id="7" name="文本框 6"/>
            <p:cNvSpPr txBox="1"/>
            <p:nvPr/>
          </p:nvSpPr>
          <p:spPr>
            <a:xfrm>
              <a:off x="1915" y="8495"/>
              <a:ext cx="10511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：比例常数，动摩擦因数，与接触面有</a:t>
              </a:r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关。</a:t>
              </a:r>
              <a:endParaRPr lang="zh-CN"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8" name="对象 7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539" y="8615"/>
            <a:ext cx="653" cy="7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3" imgW="152400" imgH="165100" progId="Equation.KSEE3">
                    <p:embed/>
                  </p:oleObj>
                </mc:Choice>
                <mc:Fallback>
                  <p:oleObj name="" r:id="rId3" imgW="152400" imgH="1651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39" y="8615"/>
                          <a:ext cx="653" cy="7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组合 9"/>
          <p:cNvGrpSpPr/>
          <p:nvPr/>
        </p:nvGrpSpPr>
        <p:grpSpPr>
          <a:xfrm>
            <a:off x="4572000" y="4175125"/>
            <a:ext cx="3335024" cy="597535"/>
            <a:chOff x="1607" y="8106"/>
            <a:chExt cx="12736" cy="941"/>
          </a:xfrm>
        </p:grpSpPr>
        <p:sp>
          <p:nvSpPr>
            <p:cNvPr id="11" name="文本框 10"/>
            <p:cNvSpPr txBox="1"/>
            <p:nvPr/>
          </p:nvSpPr>
          <p:spPr>
            <a:xfrm>
              <a:off x="3832" y="8180"/>
              <a:ext cx="10511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：动摩擦</a:t>
              </a:r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大小。</a:t>
              </a:r>
              <a:endParaRPr lang="zh-CN"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2" name="对象 11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607" y="8106"/>
            <a:ext cx="2224" cy="9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" name="" r:id="rId5" imgW="203200" imgH="241300" progId="Equation.KSEE3">
                    <p:embed/>
                  </p:oleObj>
                </mc:Choice>
                <mc:Fallback>
                  <p:oleObj name="" r:id="rId5" imgW="203200" imgH="2413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07" y="8106"/>
                          <a:ext cx="2224" cy="9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7598410" y="4083685"/>
            <a:ext cx="2954655" cy="566420"/>
            <a:chOff x="1558" y="8131"/>
            <a:chExt cx="4653" cy="892"/>
          </a:xfrm>
        </p:grpSpPr>
        <p:sp>
          <p:nvSpPr>
            <p:cNvPr id="15" name="文本框 14"/>
            <p:cNvSpPr txBox="1"/>
            <p:nvPr/>
          </p:nvSpPr>
          <p:spPr>
            <a:xfrm>
              <a:off x="2280" y="8229"/>
              <a:ext cx="3931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：动摩擦</a:t>
              </a:r>
              <a:r>
                <a:rPr lang="zh-CN" altLang="en-US" sz="2400">
                  <a:latin typeface="楷体" panose="02010609060101010101" pitchFamily="49" charset="-122"/>
                  <a:ea typeface="楷体" panose="02010609060101010101" pitchFamily="49" charset="-122"/>
                </a:rPr>
                <a:t>大小。</a:t>
              </a:r>
              <a:endParaRPr lang="zh-CN" altLang="en-US" sz="24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graphicFrame>
          <p:nvGraphicFramePr>
            <p:cNvPr id="16" name="对象 15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558" y="8131"/>
            <a:ext cx="890" cy="8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" name="" r:id="rId7" imgW="228600" imgH="228600" progId="Equation.KSEE3">
                    <p:embed/>
                  </p:oleObj>
                </mc:Choice>
                <mc:Fallback>
                  <p:oleObj name="" r:id="rId7" imgW="228600" imgH="2286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558" y="8131"/>
                          <a:ext cx="890" cy="89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18325" y="5067300"/>
          <a:ext cx="1191895" cy="1046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9" imgW="520700" imgH="457200" progId="Equation.KSEE3">
                  <p:embed/>
                </p:oleObj>
              </mc:Choice>
              <mc:Fallback>
                <p:oleObj name="" r:id="rId9" imgW="520700" imgH="4572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18325" y="5067300"/>
                        <a:ext cx="1191895" cy="1046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组合 31"/>
          <p:cNvGrpSpPr/>
          <p:nvPr/>
        </p:nvGrpSpPr>
        <p:grpSpPr>
          <a:xfrm>
            <a:off x="8668385" y="4580255"/>
            <a:ext cx="3001010" cy="1859280"/>
            <a:chOff x="14179" y="7238"/>
            <a:chExt cx="4726" cy="2928"/>
          </a:xfrm>
        </p:grpSpPr>
        <p:grpSp>
          <p:nvGrpSpPr>
            <p:cNvPr id="31" name="组合 30"/>
            <p:cNvGrpSpPr/>
            <p:nvPr/>
          </p:nvGrpSpPr>
          <p:grpSpPr>
            <a:xfrm>
              <a:off x="14179" y="7276"/>
              <a:ext cx="4726" cy="2890"/>
              <a:chOff x="14179" y="6868"/>
              <a:chExt cx="4726" cy="2890"/>
            </a:xfrm>
          </p:grpSpPr>
          <p:grpSp>
            <p:nvGrpSpPr>
              <p:cNvPr id="27" name="组合 26"/>
              <p:cNvGrpSpPr/>
              <p:nvPr/>
            </p:nvGrpSpPr>
            <p:grpSpPr>
              <a:xfrm>
                <a:off x="14179" y="7374"/>
                <a:ext cx="4726" cy="1591"/>
                <a:chOff x="14179" y="7374"/>
                <a:chExt cx="4726" cy="1591"/>
              </a:xfrm>
            </p:grpSpPr>
            <p:grpSp>
              <p:nvGrpSpPr>
                <p:cNvPr id="25" name="组合 24"/>
                <p:cNvGrpSpPr/>
                <p:nvPr/>
              </p:nvGrpSpPr>
              <p:grpSpPr>
                <a:xfrm>
                  <a:off x="14179" y="7374"/>
                  <a:ext cx="4726" cy="1591"/>
                  <a:chOff x="14179" y="7374"/>
                  <a:chExt cx="4726" cy="1591"/>
                </a:xfrm>
              </p:grpSpPr>
              <p:grpSp>
                <p:nvGrpSpPr>
                  <p:cNvPr id="22" name="组合 21"/>
                  <p:cNvGrpSpPr/>
                  <p:nvPr/>
                </p:nvGrpSpPr>
                <p:grpSpPr>
                  <a:xfrm>
                    <a:off x="14179" y="7374"/>
                    <a:ext cx="4726" cy="1591"/>
                    <a:chOff x="14179" y="7420"/>
                    <a:chExt cx="4726" cy="1591"/>
                  </a:xfrm>
                </p:grpSpPr>
                <p:sp>
                  <p:nvSpPr>
                    <p:cNvPr id="19" name="矩形 18"/>
                    <p:cNvSpPr/>
                    <p:nvPr/>
                  </p:nvSpPr>
                  <p:spPr>
                    <a:xfrm>
                      <a:off x="16619" y="8001"/>
                      <a:ext cx="812" cy="837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20" name="矩形 19"/>
                    <p:cNvSpPr/>
                    <p:nvPr/>
                  </p:nvSpPr>
                  <p:spPr>
                    <a:xfrm>
                      <a:off x="14179" y="8814"/>
                      <a:ext cx="4726" cy="197"/>
                    </a:xfrm>
                    <a:prstGeom prst="rect">
                      <a:avLst/>
                    </a:prstGeom>
                    <a:solidFill>
                      <a:schemeClr val="accent2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p>
                      <a:pPr algn="ctr"/>
                      <a:endParaRPr lang="zh-CN" altLang="en-US"/>
                    </a:p>
                  </p:txBody>
                </p:sp>
                <p:cxnSp>
                  <p:nvCxnSpPr>
                    <p:cNvPr id="21" name="直接箭头连接符 20"/>
                    <p:cNvCxnSpPr/>
                    <p:nvPr/>
                  </p:nvCxnSpPr>
                  <p:spPr>
                    <a:xfrm flipH="1">
                      <a:off x="15057" y="7748"/>
                      <a:ext cx="890" cy="0"/>
                    </a:xfrm>
                    <a:prstGeom prst="straightConnector1">
                      <a:avLst/>
                    </a:prstGeom>
                    <a:ln>
                      <a:tailEnd type="arrow" w="med" len="med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" name="文本框 22"/>
                    <p:cNvSpPr txBox="1"/>
                    <p:nvPr/>
                  </p:nvSpPr>
                  <p:spPr>
                    <a:xfrm>
                      <a:off x="14565" y="7420"/>
                      <a:ext cx="789" cy="72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p>
                      <a:r>
                        <a:rPr lang="en-US" altLang="zh-CN" sz="240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v</a:t>
                      </a:r>
                      <a:endParaRPr lang="en-US" altLang="zh-CN" sz="2400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p:txBody>
                </p:sp>
              </p:grpSp>
              <p:sp>
                <p:nvSpPr>
                  <p:cNvPr id="24" name="椭圆 23"/>
                  <p:cNvSpPr/>
                  <p:nvPr/>
                </p:nvSpPr>
                <p:spPr>
                  <a:xfrm>
                    <a:off x="16986" y="8692"/>
                    <a:ext cx="172" cy="173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p>
                    <a:pPr algn="ctr"/>
                    <a:endParaRPr lang="zh-CN" altLang="en-US"/>
                  </a:p>
                </p:txBody>
              </p:sp>
            </p:grpSp>
            <p:cxnSp>
              <p:nvCxnSpPr>
                <p:cNvPr id="26" name="直接箭头连接符 25"/>
                <p:cNvCxnSpPr/>
                <p:nvPr/>
              </p:nvCxnSpPr>
              <p:spPr>
                <a:xfrm>
                  <a:off x="17011" y="8789"/>
                  <a:ext cx="1549" cy="0"/>
                </a:xfrm>
                <a:prstGeom prst="straightConnector1">
                  <a:avLst/>
                </a:prstGeom>
                <a:ln w="25400">
                  <a:tailEnd type="arrow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29" name="对象 28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17997" y="8994"/>
              <a:ext cx="644" cy="7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" name="" r:id="rId11" imgW="203200" imgH="241300" progId="Equation.KSEE3">
                      <p:embed/>
                    </p:oleObj>
                  </mc:Choice>
                  <mc:Fallback>
                    <p:oleObj name="" r:id="rId11" imgW="203200" imgH="241300" progId="Equation.KSEE3">
                      <p:embed/>
                      <p:pic>
                        <p:nvPicPr>
                          <p:cNvPr id="0" name="图片 1027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17997" y="8994"/>
                            <a:ext cx="644" cy="764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对象 29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17158" y="6868"/>
              <a:ext cx="788" cy="83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9" name="" r:id="rId13" imgW="215900" imgH="228600" progId="Equation.KSEE3">
                      <p:embed/>
                    </p:oleObj>
                  </mc:Choice>
                  <mc:Fallback>
                    <p:oleObj name="" r:id="rId13" imgW="215900" imgH="228600" progId="Equation.KSEE3">
                      <p:embed/>
                      <p:pic>
                        <p:nvPicPr>
                          <p:cNvPr id="0" name="图片 1028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17158" y="6868"/>
                            <a:ext cx="788" cy="834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8" name="直接箭头连接符 27"/>
            <p:cNvCxnSpPr/>
            <p:nvPr/>
          </p:nvCxnSpPr>
          <p:spPr>
            <a:xfrm flipV="1">
              <a:off x="17083" y="7238"/>
              <a:ext cx="0" cy="1452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custDataLst>
      <p:tags r:id="rId15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" grpId="0"/>
      <p:bldP spid="5" grpId="1"/>
      <p:bldP spid="2" grpId="1"/>
      <p:bldP spid="4" grpId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6"/>
          <p:cNvSpPr txBox="1"/>
          <p:nvPr/>
        </p:nvSpPr>
        <p:spPr>
          <a:xfrm>
            <a:off x="742315" y="782320"/>
            <a:ext cx="18649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457200" indent="-457200">
              <a:buFont typeface="Wingdings" panose="05000000000000000000" charset="0"/>
              <a:buChar char="Ø"/>
            </a:pPr>
            <a:r>
              <a:rPr lang="zh-CN" altLang="en-US" sz="3200" b="1" dirty="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例题：</a:t>
            </a:r>
            <a:endParaRPr lang="zh-CN" altLang="en-US" sz="3200" b="1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969010" y="1442085"/>
            <a:ext cx="1025398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1. 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关于滑动摩擦力与弹力的关系，下列说法正确的是（　　）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A. 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有弹力一定有滑动摩擦力　　　　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B. 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有滑动摩擦力一定有弹力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C. 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弹力越大，滑动摩擦力越大　　　  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D. 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滑动摩擦力越大，弹力一定越大</a:t>
            </a:r>
            <a:endParaRPr lang="zh-CN" altLang="en-US" sz="2000" b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62990" y="2689860"/>
            <a:ext cx="10066655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2. 关于摩擦力，下列说法正确的是（　　）A. 滑动摩擦力的方向与物体相对运动方向相反　  B. 静止的物体不可能受到滑动摩擦力C. 滑动摩擦力一定是阻力　  D. 静摩擦力不可能是动力</a:t>
            </a:r>
            <a:endParaRPr lang="en-US" sz="2000" b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1"/>
          <a:stretch>
            <a:fillRect/>
          </a:stretch>
        </p:blipFill>
        <p:spPr>
          <a:xfrm>
            <a:off x="7553960" y="5316220"/>
            <a:ext cx="3669030" cy="921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5" name="文本框 104"/>
          <p:cNvSpPr txBox="1"/>
          <p:nvPr/>
        </p:nvSpPr>
        <p:spPr>
          <a:xfrm>
            <a:off x="1021715" y="4568190"/>
            <a:ext cx="1073785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/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3. 如图所示，三个相同的木块放在粗糙的同一水平面上，分别受到F1、F2、F3作用后都向右运动，关于它们所受的摩擦力f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大小的比较，正确的是（　　）A. 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&gt;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&gt;</a:t>
            </a:r>
            <a:r>
              <a:rPr lang="en-US" sz="200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　　   B. 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＝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&gt;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C.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 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＝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＝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　　 D. 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＝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&lt;</a:t>
            </a:r>
            <a:r>
              <a:rPr lang="en-US" sz="2000" b="0" i="1">
                <a:latin typeface="Times New Roman" panose="02020603050405020304" charset="0"/>
                <a:ea typeface="楷体" panose="02010609060101010101" pitchFamily="49" charset="-122"/>
                <a:cs typeface="Times New Roman" panose="02020603050405020304" charset="0"/>
              </a:rPr>
              <a:t>f</a:t>
            </a:r>
            <a:r>
              <a:rPr lang="en-US" sz="2000" b="0" baseline="-25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endParaRPr lang="en-US" sz="2000" b="0" baseline="-25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04" grpId="0"/>
      <p:bldP spid="2" grpId="0"/>
      <p:bldP spid="105" grpId="0"/>
      <p:bldP spid="104" grpId="1"/>
      <p:bldP spid="2" grpId="1"/>
      <p:bldP spid="10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6300" y="1059815"/>
            <a:ext cx="10549255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4.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在我国东北寒冷的冬季，有些地方用雪橇作为运输工具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.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一个有钢制滑板的雪橇，连同车上木料的总质量为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4.9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×10</a:t>
            </a:r>
            <a:r>
              <a:rPr lang="en-US" sz="2000" b="0" baseline="30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3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kg.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在水平的冰道上，马要在水平方向用多大的力，才能够拉着雪橇匀速前进？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g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取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10 N/kg.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（有关动摩擦因数数据可在教材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“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几种材料间的动摩擦因数</a:t>
            </a:r>
            <a:r>
              <a:rPr lang="en-US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”</a:t>
            </a:r>
            <a:r>
              <a:rPr lang="zh-CN" sz="2000" b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表格中查得）</a:t>
            </a:r>
            <a:endParaRPr lang="zh-CN" altLang="en-US" sz="2000" b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15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5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1793</Words>
  <Application>WPS 演示</Application>
  <PresentationFormat>宽屏</PresentationFormat>
  <Paragraphs>129</Paragraphs>
  <Slides>14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14</vt:i4>
      </vt:variant>
    </vt:vector>
  </HeadingPairs>
  <TitlesOfParts>
    <vt:vector size="38" baseType="lpstr">
      <vt:lpstr>Arial</vt:lpstr>
      <vt:lpstr>宋体</vt:lpstr>
      <vt:lpstr>Wingdings</vt:lpstr>
      <vt:lpstr>微软雅黑</vt:lpstr>
      <vt:lpstr>Wingdings</vt:lpstr>
      <vt:lpstr>隶书</vt:lpstr>
      <vt:lpstr>华文隶书</vt:lpstr>
      <vt:lpstr>华文楷体</vt:lpstr>
      <vt:lpstr>Times New Roman</vt:lpstr>
      <vt:lpstr>楷体</vt:lpstr>
      <vt:lpstr>Calibri</vt:lpstr>
      <vt:lpstr>Arial Unicode MS</vt:lpstr>
      <vt:lpstr>华文行楷</vt:lpstr>
      <vt:lpstr>Office 主题​​</vt:lpstr>
      <vt:lpstr>1_Office 主题​​</vt:lpstr>
      <vt:lpstr>2_Office 主题​​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l.清音</cp:lastModifiedBy>
  <cp:revision>2609</cp:revision>
  <dcterms:created xsi:type="dcterms:W3CDTF">2019-06-19T02:08:00Z</dcterms:created>
  <dcterms:modified xsi:type="dcterms:W3CDTF">2021-10-13T05:22:02Z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0C940DC8533E49CFB79F16E5BFAD9BB6</vt:lpwstr>
  </property>
</Properties>
</file>