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62" r:id="rId5"/>
    <p:sldId id="258" r:id="rId6"/>
    <p:sldId id="272" r:id="rId7"/>
    <p:sldId id="271" r:id="rId8"/>
    <p:sldId id="261" r:id="rId9"/>
    <p:sldId id="273" r:id="rId10"/>
    <p:sldId id="263" r:id="rId11"/>
    <p:sldId id="276" r:id="rId12"/>
    <p:sldId id="277" r:id="rId13"/>
    <p:sldId id="268" r:id="rId14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5" clrIdx="0"/>
  <p:cmAuthor id="1" name="zhao" initials="z" lastIdx="3" clrIdx="1"/>
  <p:cmAuthor id="2" name="作者" initials="A" lastIdx="0" clrIdx="1"/>
  <p:cmAuthor id="3" name="陈辉" initials="陈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402DF6"/>
    <a:srgbClr val="99CCFF"/>
    <a:srgbClr val="4C1FE1"/>
    <a:srgbClr val="E5E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67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4" Type="http://schemas.openxmlformats.org/officeDocument/2006/relationships/image" Target="../media/image14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9" Type="http://schemas.openxmlformats.org/officeDocument/2006/relationships/image" Target="../media/image27.wmf"/><Relationship Id="rId8" Type="http://schemas.openxmlformats.org/officeDocument/2006/relationships/image" Target="../media/image26.wmf"/><Relationship Id="rId7" Type="http://schemas.openxmlformats.org/officeDocument/2006/relationships/image" Target="../media/image25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1" Type="http://schemas.openxmlformats.org/officeDocument/2006/relationships/image" Target="../media/image29.wmf"/><Relationship Id="rId10" Type="http://schemas.openxmlformats.org/officeDocument/2006/relationships/image" Target="../media/image28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4" Type="http://schemas.openxmlformats.org/officeDocument/2006/relationships/image" Target="../media/image33.wmf"/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5" Type="http://schemas.openxmlformats.org/officeDocument/2006/relationships/image" Target="../media/image14.wmf"/><Relationship Id="rId4" Type="http://schemas.openxmlformats.org/officeDocument/2006/relationships/image" Target="../media/image39.wmf"/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512A2AB-5CFC-4599-BFC7-1E7BE1661EA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BBE0B-BB56-4B5E-ABF9-B31368E309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BBE0B-BB56-4B5E-ABF9-B31368E309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BBE0B-BB56-4B5E-ABF9-B31368E309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BBE0B-BB56-4B5E-ABF9-B31368E309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BBE0B-BB56-4B5E-ABF9-B31368E309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BBE0B-BB56-4B5E-ABF9-B31368E309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02167" y="6019800"/>
            <a:ext cx="3052233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0198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1" y="6019800"/>
            <a:ext cx="3052233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3EB28-ECA4-4EE7-9890-DE680E01BA8E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117601" y="2362201"/>
            <a:ext cx="5027084" cy="3724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347884" y="2362200"/>
            <a:ext cx="5027083" cy="1785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347884" y="4300539"/>
            <a:ext cx="5027083" cy="1785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3251201" y="6248401"/>
            <a:ext cx="2840567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7721600" y="6248401"/>
            <a:ext cx="3862917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112184" y="6242050"/>
            <a:ext cx="783167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4AC2203-6840-4AD8-94BA-67396FF33FF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25.xml"/><Relationship Id="rId8" Type="http://schemas.openxmlformats.org/officeDocument/2006/relationships/tags" Target="../tags/tag24.xml"/><Relationship Id="rId7" Type="http://schemas.openxmlformats.org/officeDocument/2006/relationships/tags" Target="../tags/tag23.xml"/><Relationship Id="rId6" Type="http://schemas.openxmlformats.org/officeDocument/2006/relationships/tags" Target="../tags/tag22.xml"/><Relationship Id="rId58" Type="http://schemas.openxmlformats.org/officeDocument/2006/relationships/vmlDrawing" Target="../drawings/vmlDrawing8.vml"/><Relationship Id="rId57" Type="http://schemas.openxmlformats.org/officeDocument/2006/relationships/slideLayout" Target="../slideLayouts/slideLayout4.xml"/><Relationship Id="rId56" Type="http://schemas.openxmlformats.org/officeDocument/2006/relationships/oleObject" Target="../embeddings/oleObject38.bin"/><Relationship Id="rId55" Type="http://schemas.openxmlformats.org/officeDocument/2006/relationships/tags" Target="../tags/tag66.xml"/><Relationship Id="rId54" Type="http://schemas.openxmlformats.org/officeDocument/2006/relationships/oleObject" Target="../embeddings/oleObject37.bin"/><Relationship Id="rId53" Type="http://schemas.openxmlformats.org/officeDocument/2006/relationships/tags" Target="../tags/tag65.xml"/><Relationship Id="rId52" Type="http://schemas.openxmlformats.org/officeDocument/2006/relationships/tags" Target="../tags/tag64.xml"/><Relationship Id="rId51" Type="http://schemas.openxmlformats.org/officeDocument/2006/relationships/tags" Target="../tags/tag63.xml"/><Relationship Id="rId50" Type="http://schemas.openxmlformats.org/officeDocument/2006/relationships/tags" Target="../tags/tag62.xml"/><Relationship Id="rId5" Type="http://schemas.openxmlformats.org/officeDocument/2006/relationships/tags" Target="../tags/tag21.xml"/><Relationship Id="rId49" Type="http://schemas.openxmlformats.org/officeDocument/2006/relationships/tags" Target="../tags/tag61.xml"/><Relationship Id="rId48" Type="http://schemas.openxmlformats.org/officeDocument/2006/relationships/tags" Target="../tags/tag60.xml"/><Relationship Id="rId47" Type="http://schemas.openxmlformats.org/officeDocument/2006/relationships/tags" Target="../tags/tag59.xml"/><Relationship Id="rId46" Type="http://schemas.openxmlformats.org/officeDocument/2006/relationships/tags" Target="../tags/tag58.xml"/><Relationship Id="rId45" Type="http://schemas.openxmlformats.org/officeDocument/2006/relationships/tags" Target="../tags/tag57.xml"/><Relationship Id="rId44" Type="http://schemas.openxmlformats.org/officeDocument/2006/relationships/tags" Target="../tags/tag56.xml"/><Relationship Id="rId43" Type="http://schemas.openxmlformats.org/officeDocument/2006/relationships/tags" Target="../tags/tag55.xml"/><Relationship Id="rId42" Type="http://schemas.openxmlformats.org/officeDocument/2006/relationships/tags" Target="../tags/tag54.xml"/><Relationship Id="rId41" Type="http://schemas.openxmlformats.org/officeDocument/2006/relationships/tags" Target="../tags/tag53.xml"/><Relationship Id="rId40" Type="http://schemas.openxmlformats.org/officeDocument/2006/relationships/tags" Target="../tags/tag52.xml"/><Relationship Id="rId4" Type="http://schemas.openxmlformats.org/officeDocument/2006/relationships/tags" Target="../tags/tag20.xml"/><Relationship Id="rId39" Type="http://schemas.openxmlformats.org/officeDocument/2006/relationships/tags" Target="../tags/tag51.xml"/><Relationship Id="rId38" Type="http://schemas.openxmlformats.org/officeDocument/2006/relationships/tags" Target="../tags/tag50.xml"/><Relationship Id="rId37" Type="http://schemas.openxmlformats.org/officeDocument/2006/relationships/tags" Target="../tags/tag49.xml"/><Relationship Id="rId36" Type="http://schemas.openxmlformats.org/officeDocument/2006/relationships/tags" Target="../tags/tag48.xml"/><Relationship Id="rId35" Type="http://schemas.openxmlformats.org/officeDocument/2006/relationships/tags" Target="../tags/tag47.xml"/><Relationship Id="rId34" Type="http://schemas.openxmlformats.org/officeDocument/2006/relationships/tags" Target="../tags/tag46.xml"/><Relationship Id="rId33" Type="http://schemas.openxmlformats.org/officeDocument/2006/relationships/tags" Target="../tags/tag45.xml"/><Relationship Id="rId32" Type="http://schemas.openxmlformats.org/officeDocument/2006/relationships/tags" Target="../tags/tag44.xml"/><Relationship Id="rId31" Type="http://schemas.openxmlformats.org/officeDocument/2006/relationships/image" Target="../media/image35.wmf"/><Relationship Id="rId30" Type="http://schemas.openxmlformats.org/officeDocument/2006/relationships/oleObject" Target="../embeddings/oleObject36.bin"/><Relationship Id="rId3" Type="http://schemas.openxmlformats.org/officeDocument/2006/relationships/tags" Target="../tags/tag19.xml"/><Relationship Id="rId29" Type="http://schemas.openxmlformats.org/officeDocument/2006/relationships/tags" Target="../tags/tag43.xml"/><Relationship Id="rId28" Type="http://schemas.openxmlformats.org/officeDocument/2006/relationships/image" Target="../media/image34.wmf"/><Relationship Id="rId27" Type="http://schemas.openxmlformats.org/officeDocument/2006/relationships/oleObject" Target="../embeddings/oleObject35.bin"/><Relationship Id="rId26" Type="http://schemas.openxmlformats.org/officeDocument/2006/relationships/tags" Target="../tags/tag42.xml"/><Relationship Id="rId25" Type="http://schemas.openxmlformats.org/officeDocument/2006/relationships/tags" Target="../tags/tag41.xml"/><Relationship Id="rId24" Type="http://schemas.openxmlformats.org/officeDocument/2006/relationships/tags" Target="../tags/tag40.xml"/><Relationship Id="rId23" Type="http://schemas.openxmlformats.org/officeDocument/2006/relationships/tags" Target="../tags/tag39.xml"/><Relationship Id="rId22" Type="http://schemas.openxmlformats.org/officeDocument/2006/relationships/tags" Target="../tags/tag38.xml"/><Relationship Id="rId21" Type="http://schemas.openxmlformats.org/officeDocument/2006/relationships/tags" Target="../tags/tag37.xml"/><Relationship Id="rId20" Type="http://schemas.openxmlformats.org/officeDocument/2006/relationships/tags" Target="../tags/tag36.xml"/><Relationship Id="rId2" Type="http://schemas.openxmlformats.org/officeDocument/2006/relationships/tags" Target="../tags/tag18.xml"/><Relationship Id="rId19" Type="http://schemas.openxmlformats.org/officeDocument/2006/relationships/tags" Target="../tags/tag35.xml"/><Relationship Id="rId18" Type="http://schemas.openxmlformats.org/officeDocument/2006/relationships/tags" Target="../tags/tag34.xml"/><Relationship Id="rId17" Type="http://schemas.openxmlformats.org/officeDocument/2006/relationships/tags" Target="../tags/tag33.xml"/><Relationship Id="rId16" Type="http://schemas.openxmlformats.org/officeDocument/2006/relationships/tags" Target="../tags/tag32.xml"/><Relationship Id="rId15" Type="http://schemas.openxmlformats.org/officeDocument/2006/relationships/tags" Target="../tags/tag31.xml"/><Relationship Id="rId14" Type="http://schemas.openxmlformats.org/officeDocument/2006/relationships/tags" Target="../tags/tag30.xml"/><Relationship Id="rId13" Type="http://schemas.openxmlformats.org/officeDocument/2006/relationships/tags" Target="../tags/tag29.xml"/><Relationship Id="rId12" Type="http://schemas.openxmlformats.org/officeDocument/2006/relationships/tags" Target="../tags/tag28.xml"/><Relationship Id="rId11" Type="http://schemas.openxmlformats.org/officeDocument/2006/relationships/tags" Target="../tags/tag27.xml"/><Relationship Id="rId10" Type="http://schemas.openxmlformats.org/officeDocument/2006/relationships/tags" Target="../tags/tag26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3.bin"/><Relationship Id="rId8" Type="http://schemas.openxmlformats.org/officeDocument/2006/relationships/image" Target="../media/image39.wmf"/><Relationship Id="rId7" Type="http://schemas.openxmlformats.org/officeDocument/2006/relationships/oleObject" Target="../embeddings/oleObject42.bin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7.wmf"/><Relationship Id="rId3" Type="http://schemas.openxmlformats.org/officeDocument/2006/relationships/oleObject" Target="../embeddings/oleObject40.bin"/><Relationship Id="rId2" Type="http://schemas.openxmlformats.org/officeDocument/2006/relationships/image" Target="../media/image36.wmf"/><Relationship Id="rId13" Type="http://schemas.openxmlformats.org/officeDocument/2006/relationships/notesSlide" Target="../notesSlides/notesSlide7.xml"/><Relationship Id="rId12" Type="http://schemas.openxmlformats.org/officeDocument/2006/relationships/vmlDrawing" Target="../drawings/vmlDrawing9.vml"/><Relationship Id="rId11" Type="http://schemas.openxmlformats.org/officeDocument/2006/relationships/slideLayout" Target="../slideLayouts/slideLayout13.xml"/><Relationship Id="rId10" Type="http://schemas.openxmlformats.org/officeDocument/2006/relationships/image" Target="../media/image14.wmf"/><Relationship Id="rId1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13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8" Type="http://schemas.openxmlformats.org/officeDocument/2006/relationships/image" Target="../media/image8.w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5.wmf"/><Relationship Id="rId18" Type="http://schemas.openxmlformats.org/officeDocument/2006/relationships/notesSlide" Target="../notesSlides/notesSlide3.xml"/><Relationship Id="rId17" Type="http://schemas.openxmlformats.org/officeDocument/2006/relationships/vmlDrawing" Target="../drawings/vmlDrawing2.vml"/><Relationship Id="rId16" Type="http://schemas.openxmlformats.org/officeDocument/2006/relationships/slideLayout" Target="../slideLayouts/slideLayout13.xml"/><Relationship Id="rId15" Type="http://schemas.openxmlformats.org/officeDocument/2006/relationships/tags" Target="../tags/tag3.xml"/><Relationship Id="rId14" Type="http://schemas.openxmlformats.org/officeDocument/2006/relationships/tags" Target="../tags/tag2.xml"/><Relationship Id="rId13" Type="http://schemas.openxmlformats.org/officeDocument/2006/relationships/image" Target="../media/image10.wmf"/><Relationship Id="rId12" Type="http://schemas.openxmlformats.org/officeDocument/2006/relationships/oleObject" Target="../embeddings/oleObject9.bin"/><Relationship Id="rId11" Type="http://schemas.openxmlformats.org/officeDocument/2006/relationships/tags" Target="../tags/tag1.xml"/><Relationship Id="rId10" Type="http://schemas.openxmlformats.org/officeDocument/2006/relationships/image" Target="../media/image9.wmf"/><Relationship Id="rId1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3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3.wmf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Relationship Id="rId3" Type="http://schemas.openxmlformats.org/officeDocument/2006/relationships/image" Target="../media/image11.wmf"/><Relationship Id="rId2" Type="http://schemas.openxmlformats.org/officeDocument/2006/relationships/oleObject" Target="../embeddings/oleObject10.bin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image" Target="../media/image14.wmf"/><Relationship Id="rId7" Type="http://schemas.openxmlformats.org/officeDocument/2006/relationships/oleObject" Target="../embeddings/oleObject16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2.wmf"/><Relationship Id="rId11" Type="http://schemas.openxmlformats.org/officeDocument/2006/relationships/notesSlide" Target="../notesSlides/notesSlide4.xml"/><Relationship Id="rId10" Type="http://schemas.openxmlformats.org/officeDocument/2006/relationships/vmlDrawing" Target="../drawings/vmlDrawing4.vml"/><Relationship Id="rId1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8.png"/><Relationship Id="rId8" Type="http://schemas.openxmlformats.org/officeDocument/2006/relationships/image" Target="../media/image17.wmf"/><Relationship Id="rId7" Type="http://schemas.openxmlformats.org/officeDocument/2006/relationships/oleObject" Target="../embeddings/oleObject19.bin"/><Relationship Id="rId6" Type="http://schemas.openxmlformats.org/officeDocument/2006/relationships/tags" Target="../tags/tag8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8.bin"/><Relationship Id="rId3" Type="http://schemas.openxmlformats.org/officeDocument/2006/relationships/image" Target="../media/image15.wmf"/><Relationship Id="rId2" Type="http://schemas.openxmlformats.org/officeDocument/2006/relationships/oleObject" Target="../embeddings/oleObject17.bin"/><Relationship Id="rId11" Type="http://schemas.openxmlformats.org/officeDocument/2006/relationships/vmlDrawing" Target="../drawings/vmlDrawing5.v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4.bin"/><Relationship Id="rId8" Type="http://schemas.openxmlformats.org/officeDocument/2006/relationships/image" Target="../media/image22.wmf"/><Relationship Id="rId7" Type="http://schemas.openxmlformats.org/officeDocument/2006/relationships/oleObject" Target="../embeddings/oleObject23.bin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21.bin"/><Relationship Id="rId28" Type="http://schemas.openxmlformats.org/officeDocument/2006/relationships/notesSlide" Target="../notesSlides/notesSlide6.xml"/><Relationship Id="rId27" Type="http://schemas.openxmlformats.org/officeDocument/2006/relationships/vmlDrawing" Target="../drawings/vmlDrawing6.vml"/><Relationship Id="rId26" Type="http://schemas.openxmlformats.org/officeDocument/2006/relationships/slideLayout" Target="../slideLayouts/slideLayout13.xml"/><Relationship Id="rId25" Type="http://schemas.openxmlformats.org/officeDocument/2006/relationships/tags" Target="../tags/tag11.xml"/><Relationship Id="rId24" Type="http://schemas.openxmlformats.org/officeDocument/2006/relationships/tags" Target="../tags/tag10.xml"/><Relationship Id="rId23" Type="http://schemas.openxmlformats.org/officeDocument/2006/relationships/image" Target="../media/image29.wmf"/><Relationship Id="rId22" Type="http://schemas.openxmlformats.org/officeDocument/2006/relationships/oleObject" Target="../embeddings/oleObject30.bin"/><Relationship Id="rId21" Type="http://schemas.openxmlformats.org/officeDocument/2006/relationships/tags" Target="../tags/tag9.xml"/><Relationship Id="rId20" Type="http://schemas.openxmlformats.org/officeDocument/2006/relationships/image" Target="../media/image28.wmf"/><Relationship Id="rId2" Type="http://schemas.openxmlformats.org/officeDocument/2006/relationships/image" Target="../media/image19.wmf"/><Relationship Id="rId19" Type="http://schemas.openxmlformats.org/officeDocument/2006/relationships/oleObject" Target="../embeddings/oleObject29.bin"/><Relationship Id="rId18" Type="http://schemas.openxmlformats.org/officeDocument/2006/relationships/image" Target="../media/image27.wmf"/><Relationship Id="rId17" Type="http://schemas.openxmlformats.org/officeDocument/2006/relationships/oleObject" Target="../embeddings/oleObject28.bin"/><Relationship Id="rId16" Type="http://schemas.openxmlformats.org/officeDocument/2006/relationships/image" Target="../media/image26.wmf"/><Relationship Id="rId15" Type="http://schemas.openxmlformats.org/officeDocument/2006/relationships/oleObject" Target="../embeddings/oleObject27.bin"/><Relationship Id="rId14" Type="http://schemas.openxmlformats.org/officeDocument/2006/relationships/image" Target="../media/image25.wmf"/><Relationship Id="rId13" Type="http://schemas.openxmlformats.org/officeDocument/2006/relationships/oleObject" Target="../embeddings/oleObject26.bin"/><Relationship Id="rId12" Type="http://schemas.openxmlformats.org/officeDocument/2006/relationships/image" Target="../media/image24.wmf"/><Relationship Id="rId11" Type="http://schemas.openxmlformats.org/officeDocument/2006/relationships/oleObject" Target="../embeddings/oleObject25.bin"/><Relationship Id="rId10" Type="http://schemas.openxmlformats.org/officeDocument/2006/relationships/image" Target="../media/image23.wmf"/><Relationship Id="rId1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32.wmf"/><Relationship Id="rId8" Type="http://schemas.openxmlformats.org/officeDocument/2006/relationships/oleObject" Target="../embeddings/oleObject33.bin"/><Relationship Id="rId7" Type="http://schemas.openxmlformats.org/officeDocument/2006/relationships/tags" Target="../tags/tag14.x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2.bin"/><Relationship Id="rId4" Type="http://schemas.openxmlformats.org/officeDocument/2006/relationships/tags" Target="../tags/tag13.xml"/><Relationship Id="rId3" Type="http://schemas.openxmlformats.org/officeDocument/2006/relationships/image" Target="../media/image30.wmf"/><Relationship Id="rId2" Type="http://schemas.openxmlformats.org/officeDocument/2006/relationships/oleObject" Target="../embeddings/oleObject31.bin"/><Relationship Id="rId15" Type="http://schemas.openxmlformats.org/officeDocument/2006/relationships/vmlDrawing" Target="../drawings/vmlDrawing7.vml"/><Relationship Id="rId14" Type="http://schemas.openxmlformats.org/officeDocument/2006/relationships/slideLayout" Target="../slideLayouts/slideLayout4.xml"/><Relationship Id="rId13" Type="http://schemas.openxmlformats.org/officeDocument/2006/relationships/image" Target="../media/image33.wmf"/><Relationship Id="rId12" Type="http://schemas.openxmlformats.org/officeDocument/2006/relationships/oleObject" Target="../embeddings/oleObject34.bin"/><Relationship Id="rId11" Type="http://schemas.openxmlformats.org/officeDocument/2006/relationships/tags" Target="../tags/tag16.xml"/><Relationship Id="rId10" Type="http://schemas.openxmlformats.org/officeDocument/2006/relationships/tags" Target="../tags/tag15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596265" y="1134745"/>
            <a:ext cx="11367770" cy="1981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1610" tIns="40806" rIns="81610" bIns="40806" anchor="b"/>
          <a:lstStyle/>
          <a:p>
            <a:pPr marL="0" marR="0" lvl="0" indent="0" algn="l" defTabSz="81661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0" cap="none" spc="0" normalizeH="0" baseline="0" noProof="1">
                <a:ln w="12700">
                  <a:solidFill>
                    <a:srgbClr val="0070C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第二章  匀变速直线运动的研究</a:t>
            </a:r>
            <a:endParaRPr kumimoji="0" lang="zh-CN" altLang="en-US" sz="6000" b="0" i="0" u="none" strike="noStrike" kern="0" cap="none" spc="0" normalizeH="0" baseline="0" noProof="1">
              <a:ln w="12700">
                <a:solidFill>
                  <a:srgbClr val="0070C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229995" y="3258820"/>
            <a:ext cx="9347835" cy="12719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1610" tIns="40806" rIns="81610" bIns="40806" anchor="b"/>
          <a:lstStyle/>
          <a:p>
            <a:pPr marL="0" marR="0" lvl="0" indent="0" algn="l" defTabSz="81661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0" i="0" u="none" strike="noStrike" kern="0" cap="none" spc="0" normalizeH="0" baseline="0" noProof="1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方正姚体" panose="02010601030101010101" pitchFamily="2" charset="-122"/>
                <a:ea typeface="方正大黑简体"/>
                <a:cs typeface="+mn-ea"/>
              </a:rPr>
              <a:t>2.3.3</a:t>
            </a:r>
            <a:r>
              <a:rPr kumimoji="0" lang="zh-CN" altLang="en-US" sz="4800" b="0" i="0" u="none" strike="noStrike" kern="0" cap="none" spc="0" normalizeH="0" baseline="0" noProof="1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方正姚体" panose="02010601030101010101" pitchFamily="2" charset="-122"/>
                <a:ea typeface="方正大黑简体"/>
                <a:cs typeface="+mn-ea"/>
              </a:rPr>
              <a:t>  </a:t>
            </a:r>
            <a:r>
              <a:rPr lang="zh-CN" altLang="en-US" sz="4800" kern="0" noProof="1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方正姚体" panose="02010601030101010101" pitchFamily="2" charset="-122"/>
                <a:ea typeface="方正大黑简体"/>
                <a:cs typeface="+mn-ea"/>
              </a:rPr>
              <a:t>匀变速直线运动规律的应用</a:t>
            </a:r>
            <a:endParaRPr kumimoji="0" lang="en-US" altLang="zh-CN" sz="4800" b="0" i="0" u="none" strike="noStrike" kern="0" cap="none" spc="0" normalizeH="0" baseline="0" noProof="1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方正姚体" panose="02010601030101010101" pitchFamily="2" charset="-122"/>
              <a:ea typeface="方正大黑简体"/>
              <a:cs typeface="+mn-cs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2011364" y="3479416"/>
            <a:ext cx="8201025" cy="460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0 w 1000"/>
              <a:gd name="T11" fmla="*/ 0 h 1000"/>
              <a:gd name="T12" fmla="*/ 2147483647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合 42"/>
          <p:cNvGrpSpPr/>
          <p:nvPr>
            <p:custDataLst>
              <p:tags r:id="rId1"/>
            </p:custDataLst>
          </p:nvPr>
        </p:nvGrpSpPr>
        <p:grpSpPr>
          <a:xfrm rot="0">
            <a:off x="586740" y="1690056"/>
            <a:ext cx="5332730" cy="3552528"/>
            <a:chOff x="6720" y="2498"/>
            <a:chExt cx="3833" cy="3479"/>
          </a:xfrm>
        </p:grpSpPr>
        <p:sp>
          <p:nvSpPr>
            <p:cNvPr id="3" name="Line 3"/>
            <p:cNvSpPr/>
            <p:nvPr>
              <p:custDataLst>
                <p:tags r:id="rId2"/>
              </p:custDataLst>
            </p:nvPr>
          </p:nvSpPr>
          <p:spPr>
            <a:xfrm flipH="1">
              <a:off x="7650" y="4619"/>
              <a:ext cx="1772" cy="0"/>
            </a:xfrm>
            <a:prstGeom prst="line">
              <a:avLst/>
            </a:prstGeom>
            <a:ln w="254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35"/>
            </a:p>
          </p:txBody>
        </p:sp>
        <p:grpSp>
          <p:nvGrpSpPr>
            <p:cNvPr id="12" name="Group 5"/>
            <p:cNvGrpSpPr/>
            <p:nvPr>
              <p:custDataLst>
                <p:tags r:id="rId3"/>
              </p:custDataLst>
            </p:nvPr>
          </p:nvGrpSpPr>
          <p:grpSpPr>
            <a:xfrm>
              <a:off x="6720" y="2498"/>
              <a:ext cx="3833" cy="3479"/>
              <a:chOff x="4049" y="2110"/>
              <a:chExt cx="1533" cy="1307"/>
            </a:xfrm>
          </p:grpSpPr>
          <p:sp>
            <p:nvSpPr>
              <p:cNvPr id="13" name="Line 6"/>
              <p:cNvSpPr/>
              <p:nvPr>
                <p:custDataLst>
                  <p:tags r:id="rId4"/>
                </p:custDataLst>
              </p:nvPr>
            </p:nvSpPr>
            <p:spPr>
              <a:xfrm flipH="1">
                <a:off x="5144" y="2874"/>
                <a:ext cx="0" cy="0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14" name="Line 7"/>
              <p:cNvSpPr/>
              <p:nvPr>
                <p:custDataLst>
                  <p:tags r:id="rId5"/>
                </p:custDataLst>
              </p:nvPr>
            </p:nvSpPr>
            <p:spPr>
              <a:xfrm flipH="1">
                <a:off x="5096" y="3306"/>
                <a:ext cx="0" cy="48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15" name="Line 8"/>
              <p:cNvSpPr/>
              <p:nvPr>
                <p:custDataLst>
                  <p:tags r:id="rId6"/>
                </p:custDataLst>
              </p:nvPr>
            </p:nvSpPr>
            <p:spPr>
              <a:xfrm flipH="1" flipV="1">
                <a:off x="4424" y="2154"/>
                <a:ext cx="0" cy="1056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16" name="Line 9"/>
              <p:cNvSpPr/>
              <p:nvPr>
                <p:custDataLst>
                  <p:tags r:id="rId7"/>
                </p:custDataLst>
              </p:nvPr>
            </p:nvSpPr>
            <p:spPr>
              <a:xfrm>
                <a:off x="4424" y="3210"/>
                <a:ext cx="1152" cy="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19" name="Line 10"/>
              <p:cNvSpPr/>
              <p:nvPr>
                <p:custDataLst>
                  <p:tags r:id="rId8"/>
                </p:custDataLst>
              </p:nvPr>
            </p:nvSpPr>
            <p:spPr>
              <a:xfrm flipV="1">
                <a:off x="4424" y="2330"/>
                <a:ext cx="837" cy="592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25" name="Text Box 11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4049" y="2797"/>
                <a:ext cx="455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665" b="1" i="1" baseline="-2500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endParaRPr lang="en-US" altLang="zh-CN" sz="2665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Text Box 12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5451" y="3226"/>
                <a:ext cx="131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t</a:t>
                </a:r>
                <a:endParaRPr lang="en-US" altLang="zh-CN" sz="2665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 Box 13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4326" y="2110"/>
                <a:ext cx="313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endParaRPr lang="en-US" altLang="zh-CN" sz="2665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Text Box 14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5058" y="3232"/>
                <a:ext cx="131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t</a:t>
                </a:r>
                <a:endParaRPr lang="en-US" altLang="zh-CN" sz="2665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Line 15"/>
              <p:cNvSpPr/>
              <p:nvPr>
                <p:custDataLst>
                  <p:tags r:id="rId13"/>
                </p:custDataLst>
              </p:nvPr>
            </p:nvSpPr>
            <p:spPr>
              <a:xfrm flipH="1">
                <a:off x="5120" y="2443"/>
                <a:ext cx="0" cy="766"/>
              </a:xfrm>
              <a:prstGeom prst="line">
                <a:avLst/>
              </a:prstGeom>
              <a:ln w="25400" cap="flat" cmpd="sng">
                <a:solidFill>
                  <a:srgbClr val="000000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30" name="Line 16"/>
              <p:cNvSpPr/>
              <p:nvPr>
                <p:custDataLst>
                  <p:tags r:id="rId14"/>
                </p:custDataLst>
              </p:nvPr>
            </p:nvSpPr>
            <p:spPr>
              <a:xfrm flipH="1" flipV="1">
                <a:off x="4425" y="2437"/>
                <a:ext cx="695" cy="6"/>
              </a:xfrm>
              <a:prstGeom prst="line">
                <a:avLst/>
              </a:prstGeom>
              <a:ln w="25400" cap="flat" cmpd="sng">
                <a:solidFill>
                  <a:srgbClr val="000000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31" name="Text Box 17"/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4184" y="2254"/>
                <a:ext cx="244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endParaRPr lang="en-US" altLang="zh-CN" sz="2665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 Box 18"/>
              <p:cNvSpPr txBox="1"/>
              <p:nvPr>
                <p:custDataLst>
                  <p:tags r:id="rId16"/>
                </p:custDataLst>
              </p:nvPr>
            </p:nvSpPr>
            <p:spPr>
              <a:xfrm>
                <a:off x="4280" y="3111"/>
                <a:ext cx="148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0</a:t>
                </a:r>
                <a:endParaRPr lang="en-US" altLang="zh-CN" sz="2665" b="1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9" name="文本框 8"/>
          <p:cNvSpPr txBox="1"/>
          <p:nvPr>
            <p:custDataLst>
              <p:tags r:id="rId17"/>
            </p:custDataLst>
          </p:nvPr>
        </p:nvSpPr>
        <p:spPr>
          <a:xfrm>
            <a:off x="291089" y="428625"/>
            <a:ext cx="42633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方法二：图像法</a:t>
            </a:r>
            <a:endParaRPr lang="zh-CN" altLang="en-US" sz="3600" b="1" dirty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18"/>
            </p:custDataLst>
          </p:nvPr>
        </p:nvSpPr>
        <p:spPr>
          <a:xfrm>
            <a:off x="241935" y="1101090"/>
            <a:ext cx="54203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（</a:t>
            </a:r>
            <a:r>
              <a:rPr lang="en-US" altLang="zh-CN" sz="3200" b="1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</a:t>
            </a:r>
            <a:r>
              <a:rPr lang="zh-CN" altLang="en-US" sz="3200" b="1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）物体做匀加速直线运动</a:t>
            </a:r>
            <a:endParaRPr lang="zh-CN" altLang="en-US" sz="3200" b="1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19"/>
            </p:custDataLst>
          </p:nvPr>
        </p:nvSpPr>
        <p:spPr>
          <a:xfrm>
            <a:off x="6376035" y="1100455"/>
            <a:ext cx="54552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（2）物体做匀减速直线运动</a:t>
            </a:r>
            <a:endParaRPr lang="zh-CN" altLang="en-US" sz="3200" b="1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75920" y="5655310"/>
            <a:ext cx="1144016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3200" b="1">
                <a:solidFill>
                  <a:srgbClr val="402DF6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 pitchFamily="18" charset="0"/>
                <a:sym typeface="+mn-ea"/>
              </a:rPr>
              <a:t>匀变速直线运动中，无论是匀加速还是匀减速均有</a:t>
            </a:r>
            <a:r>
              <a:rPr lang="zh-CN" altLang="en-US" sz="4000" b="1">
                <a:solidFill>
                  <a:srgbClr val="402DF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：</a:t>
            </a:r>
            <a:r>
              <a:rPr lang="en-US" altLang="zh-CN" sz="4000" b="1" i="1">
                <a:solidFill>
                  <a:srgbClr val="402DF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v</a:t>
            </a:r>
            <a:r>
              <a:rPr lang="en-US" altLang="zh-CN" sz="4000" b="1" i="1" baseline="-25000">
                <a:solidFill>
                  <a:srgbClr val="402DF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4000" b="1" baseline="-25000">
                <a:solidFill>
                  <a:srgbClr val="402DF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/2</a:t>
            </a:r>
            <a:r>
              <a:rPr lang="en-US" altLang="zh-CN" sz="4000" b="1">
                <a:solidFill>
                  <a:srgbClr val="402DF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4000" b="1">
                <a:solidFill>
                  <a:srgbClr val="402DF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&gt; </a:t>
            </a:r>
            <a:r>
              <a:rPr lang="en-US" altLang="zh-CN" sz="4000" b="1" i="1">
                <a:solidFill>
                  <a:srgbClr val="402DF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v</a:t>
            </a:r>
            <a:r>
              <a:rPr lang="en-US" altLang="zh-CN" sz="4000" b="1" i="1" baseline="-25000">
                <a:solidFill>
                  <a:srgbClr val="402DF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</a:t>
            </a:r>
            <a:r>
              <a:rPr lang="en-US" altLang="zh-CN" sz="4000" b="1" baseline="-25000">
                <a:solidFill>
                  <a:srgbClr val="402DF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/2</a:t>
            </a:r>
            <a:endParaRPr lang="en-US" altLang="zh-CN" sz="4000" b="1" baseline="-25000">
              <a:solidFill>
                <a:srgbClr val="402DF6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20"/>
            </p:custDataLst>
          </p:nvPr>
        </p:nvCxnSpPr>
        <p:spPr>
          <a:xfrm flipV="1">
            <a:off x="3086023" y="3320934"/>
            <a:ext cx="6350" cy="1383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</p:cxnSp>
      <p:sp>
        <p:nvSpPr>
          <p:cNvPr id="42" name="Line 3"/>
          <p:cNvSpPr/>
          <p:nvPr>
            <p:custDataLst>
              <p:tags r:id="rId21"/>
            </p:custDataLst>
          </p:nvPr>
        </p:nvSpPr>
        <p:spPr>
          <a:xfrm flipH="1">
            <a:off x="1906270" y="3289300"/>
            <a:ext cx="1169670" cy="6985"/>
          </a:xfrm>
          <a:prstGeom prst="line">
            <a:avLst/>
          </a:prstGeom>
          <a:ln w="254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txBody>
          <a:bodyPr/>
          <a:p>
            <a:endParaRPr sz="135"/>
          </a:p>
        </p:txBody>
      </p:sp>
      <p:cxnSp>
        <p:nvCxnSpPr>
          <p:cNvPr id="45" name="直接连接符 44"/>
          <p:cNvCxnSpPr/>
          <p:nvPr>
            <p:custDataLst>
              <p:tags r:id="rId22"/>
            </p:custDataLst>
          </p:nvPr>
        </p:nvCxnSpPr>
        <p:spPr>
          <a:xfrm flipV="1">
            <a:off x="3306246" y="3150993"/>
            <a:ext cx="0" cy="15709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</p:spPr>
      </p:cxnSp>
      <p:sp>
        <p:nvSpPr>
          <p:cNvPr id="46" name="Line 3"/>
          <p:cNvSpPr/>
          <p:nvPr>
            <p:custDataLst>
              <p:tags r:id="rId23"/>
            </p:custDataLst>
          </p:nvPr>
        </p:nvSpPr>
        <p:spPr>
          <a:xfrm flipH="1" flipV="1">
            <a:off x="1803400" y="3123565"/>
            <a:ext cx="1502410" cy="635"/>
          </a:xfrm>
          <a:prstGeom prst="line">
            <a:avLst/>
          </a:prstGeom>
          <a:ln w="25400" cap="flat" cmpd="sng">
            <a:solidFill>
              <a:srgbClr val="00B0F0"/>
            </a:solidFill>
            <a:prstDash val="dash"/>
            <a:headEnd type="none" w="med" len="med"/>
            <a:tailEnd type="none" w="med" len="med"/>
          </a:ln>
        </p:spPr>
        <p:txBody>
          <a:bodyPr/>
          <a:p>
            <a:endParaRPr sz="135"/>
          </a:p>
        </p:txBody>
      </p:sp>
      <p:sp>
        <p:nvSpPr>
          <p:cNvPr id="48" name="文本框 47"/>
          <p:cNvSpPr txBox="1"/>
          <p:nvPr>
            <p:custDataLst>
              <p:tags r:id="rId24"/>
            </p:custDataLst>
          </p:nvPr>
        </p:nvSpPr>
        <p:spPr>
          <a:xfrm>
            <a:off x="1036090" y="2578748"/>
            <a:ext cx="870969" cy="61277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60958" tIns="60958" rIns="60958" bIns="60958" numCol="1" spcCol="38100" rtlCol="0" anchor="t" forceAA="0">
            <a:spAutoFit/>
          </a:bodyPr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200" b="1" i="1">
                <a:solidFill>
                  <a:srgbClr val="00B0F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v</a:t>
            </a:r>
            <a:r>
              <a:rPr lang="en-US" altLang="zh-CN" sz="3200" b="1" i="1" baseline="-25000">
                <a:solidFill>
                  <a:srgbClr val="00B0F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x</a:t>
            </a:r>
            <a:r>
              <a:rPr lang="en-US" altLang="zh-CN" sz="3200" b="1" baseline="-25000">
                <a:solidFill>
                  <a:srgbClr val="00B0F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/2</a:t>
            </a:r>
            <a:r>
              <a:rPr lang="en-US" altLang="zh-CN" sz="2400" b="1">
                <a:solidFill>
                  <a:srgbClr val="00B0F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 </a:t>
            </a:r>
            <a:endParaRPr kumimoji="0" lang="en-US" altLang="zh-CN" sz="2400" b="1" i="0" u="none" strike="noStrike" cap="none" spc="0" normalizeH="0" baseline="0">
              <a:ln>
                <a:noFill/>
              </a:ln>
              <a:solidFill>
                <a:srgbClr val="00B0F0"/>
              </a:solidFill>
              <a:effectLst/>
              <a:uFillTx/>
              <a:latin typeface="Times New Roman" panose="02020603050405020304" pitchFamily="18" charset="0"/>
              <a:ea typeface="Arial" panose="020B0604020202020204"/>
              <a:cs typeface="Arial" panose="020B0604020202020204" pitchFamily="34" charset="0"/>
              <a:sym typeface="+mn-ea"/>
            </a:endParaRPr>
          </a:p>
        </p:txBody>
      </p:sp>
      <p:sp>
        <p:nvSpPr>
          <p:cNvPr id="49" name="文本框 48"/>
          <p:cNvSpPr txBox="1"/>
          <p:nvPr>
            <p:custDataLst>
              <p:tags r:id="rId25"/>
            </p:custDataLst>
          </p:nvPr>
        </p:nvSpPr>
        <p:spPr>
          <a:xfrm>
            <a:off x="1012536" y="2986492"/>
            <a:ext cx="918797" cy="61277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60958" tIns="60958" rIns="60958" bIns="60958" numCol="1" spcCol="38100" rtlCol="0" anchor="t" forceAA="0">
            <a:spAutoFit/>
          </a:bodyPr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v</a:t>
            </a:r>
            <a:r>
              <a:rPr lang="en-US" altLang="zh-CN" sz="3200" b="1" i="1" baseline="-250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t</a:t>
            </a:r>
            <a:r>
              <a:rPr lang="en-US" altLang="zh-CN" sz="3200" b="1" baseline="-250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/2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 </a:t>
            </a:r>
            <a:endParaRPr kumimoji="0" lang="en-US" altLang="zh-CN" sz="2400" b="0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Times New Roman" panose="02020603050405020304" pitchFamily="18" charset="0"/>
              <a:ea typeface="Arial" panose="020B0604020202020204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50" name="对象 49">
            <a:hlinkClick r:id="" action="ppaction://ole?verb=0"/>
          </p:cNvPr>
          <p:cNvGraphicFramePr>
            <a:graphicFrameLocks noChangeAspect="1"/>
          </p:cNvGraphicFramePr>
          <p:nvPr>
            <p:custDataLst>
              <p:tags r:id="rId26"/>
            </p:custDataLst>
          </p:nvPr>
        </p:nvGraphicFramePr>
        <p:xfrm>
          <a:off x="2769170" y="4677712"/>
          <a:ext cx="365934" cy="84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" name="" r:id="rId27" imgW="152400" imgH="393700" progId="Equation.KSEE3">
                  <p:embed/>
                </p:oleObj>
              </mc:Choice>
              <mc:Fallback>
                <p:oleObj name="" r:id="rId27" imgW="1524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2769170" y="4677712"/>
                        <a:ext cx="365934" cy="8422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对象 51">
            <a:hlinkClick r:id="" action="ppaction://ole?verb=0"/>
          </p:cNvPr>
          <p:cNvGraphicFramePr>
            <a:graphicFrameLocks noChangeAspect="1"/>
          </p:cNvGraphicFramePr>
          <p:nvPr>
            <p:custDataLst>
              <p:tags r:id="rId29"/>
            </p:custDataLst>
          </p:nvPr>
        </p:nvGraphicFramePr>
        <p:xfrm>
          <a:off x="3135243" y="4657573"/>
          <a:ext cx="384333" cy="892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" name="" r:id="rId30" imgW="152400" imgH="393700" progId="Equation.KSEE3">
                  <p:embed/>
                </p:oleObj>
              </mc:Choice>
              <mc:Fallback>
                <p:oleObj name="" r:id="rId30" imgW="1524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3135243" y="4657573"/>
                        <a:ext cx="384333" cy="892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/>
          <p:cNvGrpSpPr/>
          <p:nvPr>
            <p:custDataLst>
              <p:tags r:id="rId32"/>
            </p:custDataLst>
          </p:nvPr>
        </p:nvGrpSpPr>
        <p:grpSpPr>
          <a:xfrm rot="0">
            <a:off x="6233873" y="1671006"/>
            <a:ext cx="5113577" cy="3552528"/>
            <a:chOff x="6878" y="2498"/>
            <a:chExt cx="3675" cy="3479"/>
          </a:xfrm>
        </p:grpSpPr>
        <p:sp>
          <p:nvSpPr>
            <p:cNvPr id="4" name="Line 3"/>
            <p:cNvSpPr/>
            <p:nvPr>
              <p:custDataLst>
                <p:tags r:id="rId33"/>
              </p:custDataLst>
            </p:nvPr>
          </p:nvSpPr>
          <p:spPr>
            <a:xfrm flipH="1">
              <a:off x="7650" y="4619"/>
              <a:ext cx="1748" cy="17"/>
            </a:xfrm>
            <a:prstGeom prst="line">
              <a:avLst/>
            </a:prstGeom>
            <a:ln w="254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  <p:txBody>
            <a:bodyPr/>
            <a:lstStyle/>
            <a:p>
              <a:endParaRPr sz="135"/>
            </a:p>
          </p:txBody>
        </p:sp>
        <p:grpSp>
          <p:nvGrpSpPr>
            <p:cNvPr id="5" name="Group 5"/>
            <p:cNvGrpSpPr/>
            <p:nvPr>
              <p:custDataLst>
                <p:tags r:id="rId34"/>
              </p:custDataLst>
            </p:nvPr>
          </p:nvGrpSpPr>
          <p:grpSpPr>
            <a:xfrm>
              <a:off x="6878" y="2498"/>
              <a:ext cx="3675" cy="3479"/>
              <a:chOff x="4112" y="2110"/>
              <a:chExt cx="1470" cy="1307"/>
            </a:xfrm>
          </p:grpSpPr>
          <p:sp>
            <p:nvSpPr>
              <p:cNvPr id="6" name="Line 6"/>
              <p:cNvSpPr/>
              <p:nvPr>
                <p:custDataLst>
                  <p:tags r:id="rId35"/>
                </p:custDataLst>
              </p:nvPr>
            </p:nvSpPr>
            <p:spPr>
              <a:xfrm flipH="1">
                <a:off x="5144" y="2874"/>
                <a:ext cx="0" cy="0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7" name="Line 7"/>
              <p:cNvSpPr/>
              <p:nvPr>
                <p:custDataLst>
                  <p:tags r:id="rId36"/>
                </p:custDataLst>
              </p:nvPr>
            </p:nvSpPr>
            <p:spPr>
              <a:xfrm flipH="1">
                <a:off x="5096" y="3306"/>
                <a:ext cx="0" cy="48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8" name="Line 8"/>
              <p:cNvSpPr/>
              <p:nvPr>
                <p:custDataLst>
                  <p:tags r:id="rId37"/>
                </p:custDataLst>
              </p:nvPr>
            </p:nvSpPr>
            <p:spPr>
              <a:xfrm flipH="1" flipV="1">
                <a:off x="4424" y="2154"/>
                <a:ext cx="0" cy="1056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11" name="Line 9"/>
              <p:cNvSpPr/>
              <p:nvPr>
                <p:custDataLst>
                  <p:tags r:id="rId38"/>
                </p:custDataLst>
              </p:nvPr>
            </p:nvSpPr>
            <p:spPr>
              <a:xfrm>
                <a:off x="4424" y="3210"/>
                <a:ext cx="1152" cy="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18" name="Line 10"/>
              <p:cNvSpPr/>
              <p:nvPr>
                <p:custDataLst>
                  <p:tags r:id="rId39"/>
                </p:custDataLst>
              </p:nvPr>
            </p:nvSpPr>
            <p:spPr>
              <a:xfrm rot="3000000" flipV="1">
                <a:off x="4268" y="2562"/>
                <a:ext cx="1254" cy="40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20" name="Text Box 11"/>
              <p:cNvSpPr txBox="1"/>
              <p:nvPr>
                <p:custDataLst>
                  <p:tags r:id="rId40"/>
                </p:custDataLst>
              </p:nvPr>
            </p:nvSpPr>
            <p:spPr>
              <a:xfrm>
                <a:off x="4112" y="2348"/>
                <a:ext cx="455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665" b="1" i="1" baseline="-2500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endParaRPr lang="en-US" altLang="zh-CN" sz="2665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 Box 12"/>
              <p:cNvSpPr txBox="1"/>
              <p:nvPr>
                <p:custDataLst>
                  <p:tags r:id="rId41"/>
                </p:custDataLst>
              </p:nvPr>
            </p:nvSpPr>
            <p:spPr>
              <a:xfrm>
                <a:off x="5451" y="3226"/>
                <a:ext cx="131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t</a:t>
                </a:r>
                <a:endParaRPr lang="en-US" altLang="zh-CN" sz="2665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 Box 13"/>
              <p:cNvSpPr txBox="1"/>
              <p:nvPr>
                <p:custDataLst>
                  <p:tags r:id="rId42"/>
                </p:custDataLst>
              </p:nvPr>
            </p:nvSpPr>
            <p:spPr>
              <a:xfrm>
                <a:off x="4326" y="2110"/>
                <a:ext cx="313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endParaRPr lang="en-US" altLang="zh-CN" sz="2665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Text Box 14"/>
              <p:cNvSpPr txBox="1"/>
              <p:nvPr>
                <p:custDataLst>
                  <p:tags r:id="rId43"/>
                </p:custDataLst>
              </p:nvPr>
            </p:nvSpPr>
            <p:spPr>
              <a:xfrm>
                <a:off x="5058" y="3232"/>
                <a:ext cx="131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t</a:t>
                </a:r>
                <a:endParaRPr lang="en-US" altLang="zh-CN" sz="2665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Line 15"/>
              <p:cNvSpPr/>
              <p:nvPr>
                <p:custDataLst>
                  <p:tags r:id="rId44"/>
                </p:custDataLst>
              </p:nvPr>
            </p:nvSpPr>
            <p:spPr>
              <a:xfrm flipH="1">
                <a:off x="5120" y="2909"/>
                <a:ext cx="0" cy="300"/>
              </a:xfrm>
              <a:prstGeom prst="line">
                <a:avLst/>
              </a:prstGeom>
              <a:ln w="25400" cap="flat" cmpd="sng">
                <a:solidFill>
                  <a:srgbClr val="000000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135"/>
              </a:p>
            </p:txBody>
          </p:sp>
          <p:sp>
            <p:nvSpPr>
              <p:cNvPr id="35" name="Text Box 17"/>
              <p:cNvSpPr txBox="1"/>
              <p:nvPr>
                <p:custDataLst>
                  <p:tags r:id="rId45"/>
                </p:custDataLst>
              </p:nvPr>
            </p:nvSpPr>
            <p:spPr>
              <a:xfrm>
                <a:off x="4201" y="2784"/>
                <a:ext cx="244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endParaRPr lang="en-US" altLang="zh-CN" sz="2665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Text Box 18"/>
              <p:cNvSpPr txBox="1"/>
              <p:nvPr>
                <p:custDataLst>
                  <p:tags r:id="rId46"/>
                </p:custDataLst>
              </p:nvPr>
            </p:nvSpPr>
            <p:spPr>
              <a:xfrm>
                <a:off x="4297" y="3089"/>
                <a:ext cx="148" cy="1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v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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Char char="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5000"/>
                  <a:buFont typeface="Wingdings" panose="05000000000000000000" pitchFamily="2" charset="2"/>
                  <a:buChar char="v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665" b="1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0</a:t>
                </a:r>
                <a:endParaRPr lang="en-US" altLang="zh-CN" sz="2665" b="1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p:grpSp>
      </p:grpSp>
      <p:cxnSp>
        <p:nvCxnSpPr>
          <p:cNvPr id="37" name="直接连接符 36"/>
          <p:cNvCxnSpPr/>
          <p:nvPr>
            <p:custDataLst>
              <p:tags r:id="rId47"/>
            </p:custDataLst>
          </p:nvPr>
        </p:nvCxnSpPr>
        <p:spPr>
          <a:xfrm flipV="1">
            <a:off x="8514003" y="3257434"/>
            <a:ext cx="6350" cy="1383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</p:cxnSp>
      <p:sp>
        <p:nvSpPr>
          <p:cNvPr id="39" name="Line 3"/>
          <p:cNvSpPr/>
          <p:nvPr>
            <p:custDataLst>
              <p:tags r:id="rId48"/>
            </p:custDataLst>
          </p:nvPr>
        </p:nvSpPr>
        <p:spPr>
          <a:xfrm flipH="1">
            <a:off x="7334250" y="3225800"/>
            <a:ext cx="1169670" cy="6985"/>
          </a:xfrm>
          <a:prstGeom prst="line">
            <a:avLst/>
          </a:prstGeom>
          <a:ln w="254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txBody>
          <a:bodyPr/>
          <a:p>
            <a:endParaRPr sz="135"/>
          </a:p>
        </p:txBody>
      </p:sp>
      <p:sp>
        <p:nvSpPr>
          <p:cNvPr id="40" name="文本框 39"/>
          <p:cNvSpPr txBox="1"/>
          <p:nvPr>
            <p:custDataLst>
              <p:tags r:id="rId49"/>
            </p:custDataLst>
          </p:nvPr>
        </p:nvSpPr>
        <p:spPr>
          <a:xfrm>
            <a:off x="6565611" y="2944582"/>
            <a:ext cx="918797" cy="61277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60958" tIns="60958" rIns="60958" bIns="60958" numCol="1" spcCol="38100" rtlCol="0" anchor="t" forceAA="0">
            <a:spAutoFit/>
          </a:bodyPr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v</a:t>
            </a:r>
            <a:r>
              <a:rPr lang="en-US" altLang="zh-CN" sz="3200" b="1" i="1" baseline="-250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t</a:t>
            </a:r>
            <a:r>
              <a:rPr lang="en-US" altLang="zh-CN" sz="3200" b="1" baseline="-250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/2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 </a:t>
            </a:r>
            <a:endParaRPr kumimoji="0" lang="en-US" altLang="zh-CN" sz="2400" b="0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Times New Roman" panose="02020603050405020304" pitchFamily="18" charset="0"/>
              <a:ea typeface="Arial" panose="020B0604020202020204"/>
              <a:cs typeface="Arial" panose="020B0604020202020204" pitchFamily="34" charset="0"/>
              <a:sym typeface="+mn-ea"/>
            </a:endParaRPr>
          </a:p>
        </p:txBody>
      </p:sp>
      <p:cxnSp>
        <p:nvCxnSpPr>
          <p:cNvPr id="41" name="直接连接符 40"/>
          <p:cNvCxnSpPr/>
          <p:nvPr>
            <p:custDataLst>
              <p:tags r:id="rId50"/>
            </p:custDataLst>
          </p:nvPr>
        </p:nvCxnSpPr>
        <p:spPr>
          <a:xfrm flipV="1">
            <a:off x="8337986" y="3109083"/>
            <a:ext cx="0" cy="15709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</p:spPr>
      </p:cxnSp>
      <p:sp>
        <p:nvSpPr>
          <p:cNvPr id="54" name="Line 3"/>
          <p:cNvSpPr/>
          <p:nvPr>
            <p:custDataLst>
              <p:tags r:id="rId51"/>
            </p:custDataLst>
          </p:nvPr>
        </p:nvSpPr>
        <p:spPr>
          <a:xfrm flipH="1" flipV="1">
            <a:off x="7318375" y="3081655"/>
            <a:ext cx="1019175" cy="27305"/>
          </a:xfrm>
          <a:prstGeom prst="line">
            <a:avLst/>
          </a:prstGeom>
          <a:ln w="25400" cap="flat" cmpd="sng">
            <a:solidFill>
              <a:srgbClr val="00B0F0"/>
            </a:solidFill>
            <a:prstDash val="dash"/>
            <a:headEnd type="none" w="med" len="med"/>
            <a:tailEnd type="none" w="med" len="med"/>
          </a:ln>
        </p:spPr>
        <p:txBody>
          <a:bodyPr/>
          <a:p>
            <a:endParaRPr sz="135"/>
          </a:p>
        </p:txBody>
      </p:sp>
      <p:sp>
        <p:nvSpPr>
          <p:cNvPr id="55" name="文本框 54"/>
          <p:cNvSpPr txBox="1"/>
          <p:nvPr>
            <p:custDataLst>
              <p:tags r:id="rId52"/>
            </p:custDataLst>
          </p:nvPr>
        </p:nvSpPr>
        <p:spPr>
          <a:xfrm>
            <a:off x="6601865" y="2584463"/>
            <a:ext cx="870969" cy="61277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60958" tIns="60958" rIns="60958" bIns="60958" numCol="1" spcCol="38100" rtlCol="0" anchor="t" forceAA="0">
            <a:spAutoFit/>
          </a:bodyPr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200" b="1" i="1">
                <a:solidFill>
                  <a:srgbClr val="00B0F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v</a:t>
            </a:r>
            <a:r>
              <a:rPr lang="en-US" altLang="zh-CN" sz="3200" b="1" i="1" baseline="-25000">
                <a:solidFill>
                  <a:srgbClr val="00B0F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x</a:t>
            </a:r>
            <a:r>
              <a:rPr lang="en-US" altLang="zh-CN" sz="3200" b="1" baseline="-25000">
                <a:solidFill>
                  <a:srgbClr val="00B0F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/2</a:t>
            </a:r>
            <a:r>
              <a:rPr lang="en-US" altLang="zh-CN" sz="2400" b="1">
                <a:solidFill>
                  <a:srgbClr val="00B0F0"/>
                </a:solidFill>
                <a:latin typeface="Times New Roman" panose="02020603050405020304" pitchFamily="18" charset="0"/>
                <a:cs typeface="Arial" panose="020B0604020202020204" pitchFamily="34" charset="0"/>
                <a:sym typeface="+mn-ea"/>
              </a:rPr>
              <a:t> </a:t>
            </a:r>
            <a:endParaRPr kumimoji="0" lang="en-US" altLang="zh-CN" sz="2400" b="1" i="0" u="none" strike="noStrike" cap="none" spc="0" normalizeH="0" baseline="0">
              <a:ln>
                <a:noFill/>
              </a:ln>
              <a:solidFill>
                <a:srgbClr val="00B0F0"/>
              </a:solidFill>
              <a:effectLst/>
              <a:uFillTx/>
              <a:latin typeface="Times New Roman" panose="02020603050405020304" pitchFamily="18" charset="0"/>
              <a:ea typeface="Arial" panose="020B0604020202020204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56" name="对象 55">
            <a:hlinkClick r:id="" action="ppaction://ole?verb=0"/>
          </p:cNvPr>
          <p:cNvGraphicFramePr>
            <a:graphicFrameLocks noChangeAspect="1"/>
          </p:cNvGraphicFramePr>
          <p:nvPr>
            <p:custDataLst>
              <p:tags r:id="rId53"/>
            </p:custDataLst>
          </p:nvPr>
        </p:nvGraphicFramePr>
        <p:xfrm>
          <a:off x="8452420" y="4628182"/>
          <a:ext cx="365934" cy="84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" name="" r:id="rId54" imgW="152400" imgH="393700" progId="Equation.KSEE3">
                  <p:embed/>
                </p:oleObj>
              </mc:Choice>
              <mc:Fallback>
                <p:oleObj name="" r:id="rId54" imgW="1524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8452420" y="4628182"/>
                        <a:ext cx="365934" cy="8422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对象 57">
            <a:hlinkClick r:id="" action="ppaction://ole?verb=0"/>
          </p:cNvPr>
          <p:cNvGraphicFramePr>
            <a:graphicFrameLocks noChangeAspect="1"/>
          </p:cNvGraphicFramePr>
          <p:nvPr>
            <p:custDataLst>
              <p:tags r:id="rId55"/>
            </p:custDataLst>
          </p:nvPr>
        </p:nvGraphicFramePr>
        <p:xfrm>
          <a:off x="8067923" y="4627728"/>
          <a:ext cx="384333" cy="892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" name="" r:id="rId56" imgW="152400" imgH="393700" progId="Equation.KSEE3">
                  <p:embed/>
                </p:oleObj>
              </mc:Choice>
              <mc:Fallback>
                <p:oleObj name="" r:id="rId56" imgW="1524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8067923" y="4627728"/>
                        <a:ext cx="384333" cy="892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21" grpId="0"/>
      <p:bldP spid="21" grpId="1"/>
      <p:bldP spid="48" grpId="0" bldLvl="0" animBg="1"/>
      <p:bldP spid="48" grpId="1" animBg="1"/>
      <p:bldP spid="49" grpId="0" bldLvl="0" animBg="1"/>
      <p:bldP spid="49" grpId="1" animBg="1"/>
      <p:bldP spid="40" grpId="0" bldLvl="0" animBg="1"/>
      <p:bldP spid="40" grpId="1" animBg="1"/>
      <p:bldP spid="55" grpId="0" bldLvl="0" animBg="1"/>
      <p:bldP spid="5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522874" y="287033"/>
            <a:ext cx="6729413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zh-CN" altLang="en-US" sz="4000" dirty="0">
                <a:latin typeface="华文楷体" panose="02010600040101010101" charset="-122"/>
                <a:ea typeface="华文楷体" panose="02010600040101010101" charset="-122"/>
              </a:rPr>
              <a:t>三、匀变速直线运动规律：</a:t>
            </a:r>
            <a:endParaRPr kumimoji="1" lang="zh-CN" altLang="en-US" sz="4000" dirty="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96510" y="3251058"/>
            <a:ext cx="6181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en-US" altLang="zh-CN" sz="3200" dirty="0">
                <a:solidFill>
                  <a:srgbClr val="FF0000"/>
                </a:solidFill>
                <a:ea typeface="黑体" panose="02010609060101010101" charset="-122"/>
              </a:rPr>
              <a:t>3. </a:t>
            </a:r>
            <a:r>
              <a:rPr kumimoji="1" lang="zh-CN" altLang="en-US" sz="3200" dirty="0">
                <a:solidFill>
                  <a:srgbClr val="FF0000"/>
                </a:solidFill>
                <a:ea typeface="黑体" panose="02010609060101010101" charset="-122"/>
              </a:rPr>
              <a:t>位移与速度关系 </a:t>
            </a:r>
            <a:r>
              <a:rPr kumimoji="1" lang="en-US" altLang="zh-CN" sz="3200" dirty="0">
                <a:solidFill>
                  <a:srgbClr val="FF0000"/>
                </a:solidFill>
                <a:ea typeface="黑体" panose="02010609060101010101" charset="-122"/>
              </a:rPr>
              <a:t>……</a:t>
            </a:r>
            <a:endParaRPr kumimoji="1" lang="en-US" altLang="zh-CN" sz="3200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796559" y="2301386"/>
            <a:ext cx="56530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en-US" altLang="zh-CN" sz="3200" dirty="0">
                <a:solidFill>
                  <a:srgbClr val="FF0000"/>
                </a:solidFill>
                <a:ea typeface="黑体" panose="02010609060101010101" charset="-122"/>
              </a:rPr>
              <a:t>2. </a:t>
            </a:r>
            <a:r>
              <a:rPr kumimoji="1" lang="zh-CN" altLang="en-US" sz="3200" dirty="0">
                <a:solidFill>
                  <a:srgbClr val="FF0000"/>
                </a:solidFill>
                <a:ea typeface="黑体" panose="02010609060101010101" charset="-122"/>
              </a:rPr>
              <a:t>位移公式 </a:t>
            </a:r>
            <a:r>
              <a:rPr kumimoji="1" lang="en-US" altLang="zh-CN" sz="3200" dirty="0">
                <a:solidFill>
                  <a:srgbClr val="FF0000"/>
                </a:solidFill>
                <a:ea typeface="黑体" panose="02010609060101010101" charset="-122"/>
              </a:rPr>
              <a:t>……………</a:t>
            </a:r>
            <a:endParaRPr kumimoji="1" lang="en-US" altLang="zh-CN" sz="3200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796559" y="1277192"/>
            <a:ext cx="629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en-US" altLang="zh-CN" sz="3200" dirty="0">
                <a:solidFill>
                  <a:srgbClr val="FF0000"/>
                </a:solidFill>
                <a:ea typeface="黑体" panose="02010609060101010101" charset="-122"/>
              </a:rPr>
              <a:t>1. </a:t>
            </a:r>
            <a:r>
              <a:rPr kumimoji="1" lang="zh-CN" altLang="en-US" sz="3200" dirty="0">
                <a:solidFill>
                  <a:srgbClr val="FF0000"/>
                </a:solidFill>
                <a:ea typeface="黑体" panose="02010609060101010101" charset="-122"/>
              </a:rPr>
              <a:t>速度公式 </a:t>
            </a:r>
            <a:r>
              <a:rPr kumimoji="1" lang="en-US" altLang="zh-CN" sz="3200" dirty="0">
                <a:solidFill>
                  <a:srgbClr val="FF0000"/>
                </a:solidFill>
                <a:ea typeface="黑体" panose="02010609060101010101" charset="-122"/>
              </a:rPr>
              <a:t>……………</a:t>
            </a:r>
            <a:endParaRPr kumimoji="1" lang="en-US" altLang="zh-CN" sz="3200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6191885" y="1145540"/>
          <a:ext cx="2575560" cy="710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公式" r:id="rId1" imgW="660400" imgH="228600" progId="Equation.3">
                  <p:embed/>
                </p:oleObj>
              </mc:Choice>
              <mc:Fallback>
                <p:oleObj name="公式" r:id="rId1" imgW="6604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885" y="1145540"/>
                        <a:ext cx="2575560" cy="710565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6214110" y="2007870"/>
          <a:ext cx="29972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公式" r:id="rId3" imgW="876300" imgH="393700" progId="Equation.3">
                  <p:embed/>
                </p:oleObj>
              </mc:Choice>
              <mc:Fallback>
                <p:oleObj name="公式" r:id="rId3" imgW="8763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4110" y="2007870"/>
                        <a:ext cx="2997200" cy="98425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6191885" y="3152140"/>
          <a:ext cx="3041650" cy="777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公式" r:id="rId5" imgW="876300" imgH="254000" progId="Equation.3">
                  <p:embed/>
                </p:oleObj>
              </mc:Choice>
              <mc:Fallback>
                <p:oleObj name="公式" r:id="rId5" imgW="876300" imgH="254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885" y="3152140"/>
                        <a:ext cx="3041650" cy="77724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96559" y="4394469"/>
            <a:ext cx="58388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en-US" altLang="zh-CN" sz="3200" dirty="0">
                <a:solidFill>
                  <a:srgbClr val="FF0000"/>
                </a:solidFill>
                <a:ea typeface="黑体" panose="02010609060101010101" charset="-122"/>
              </a:rPr>
              <a:t>4. </a:t>
            </a:r>
            <a:r>
              <a:rPr kumimoji="1" lang="zh-CN" altLang="en-US" sz="3200" dirty="0">
                <a:solidFill>
                  <a:srgbClr val="FF0000"/>
                </a:solidFill>
                <a:ea typeface="黑体" panose="02010609060101010101" charset="-122"/>
              </a:rPr>
              <a:t>平均速度公式</a:t>
            </a:r>
            <a:r>
              <a:rPr kumimoji="1" lang="en-US" altLang="zh-CN" sz="3200" dirty="0">
                <a:solidFill>
                  <a:srgbClr val="FF0000"/>
                </a:solidFill>
                <a:ea typeface="黑体" panose="02010609060101010101" charset="-122"/>
              </a:rPr>
              <a:t>………</a:t>
            </a:r>
            <a:endParaRPr kumimoji="1" lang="en-US" altLang="zh-CN" sz="3200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96559" y="5630323"/>
            <a:ext cx="67624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en-US" altLang="zh-CN" sz="3200" dirty="0">
                <a:solidFill>
                  <a:srgbClr val="FF0000"/>
                </a:solidFill>
                <a:ea typeface="黑体" panose="02010609060101010101" charset="-122"/>
              </a:rPr>
              <a:t>5. </a:t>
            </a:r>
            <a:r>
              <a:rPr kumimoji="1" lang="zh-CN" altLang="en-US" sz="3200" dirty="0">
                <a:solidFill>
                  <a:srgbClr val="FF0000"/>
                </a:solidFill>
                <a:ea typeface="黑体" panose="02010609060101010101" charset="-122"/>
              </a:rPr>
              <a:t>中间位置瞬时速度</a:t>
            </a:r>
            <a:r>
              <a:rPr kumimoji="1" lang="en-US" altLang="zh-CN" sz="3200" dirty="0">
                <a:solidFill>
                  <a:srgbClr val="FF0000"/>
                </a:solidFill>
                <a:ea typeface="黑体" panose="02010609060101010101" charset="-122"/>
              </a:rPr>
              <a:t>…</a:t>
            </a:r>
            <a:endParaRPr kumimoji="1" lang="en-US" altLang="zh-CN" sz="3200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graphicFrame>
        <p:nvGraphicFramePr>
          <p:cNvPr id="21" name="Object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191885" y="5443220"/>
          <a:ext cx="2384425" cy="1386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7" imgW="939800" imgH="495300" progId="Equation.KSEE3">
                  <p:embed/>
                </p:oleObj>
              </mc:Choice>
              <mc:Fallback>
                <p:oleObj name="" r:id="rId7" imgW="939800" imgH="495300" progId="Equation.KSEE3">
                  <p:embed/>
                  <p:pic>
                    <p:nvPicPr>
                      <p:cNvPr id="0" name="Object 5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91885" y="5443220"/>
                        <a:ext cx="2384425" cy="138684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6191885" y="4014788"/>
          <a:ext cx="5349240" cy="1342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公式" r:id="rId9" imgW="1371600" imgH="431800" progId="Equation.3">
                  <p:embed/>
                </p:oleObj>
              </mc:Choice>
              <mc:Fallback>
                <p:oleObj name="公式" r:id="rId9" imgW="13716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885" y="4014788"/>
                        <a:ext cx="5349240" cy="134239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26989" y="523460"/>
            <a:ext cx="6729413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zh-CN" altLang="en-US" sz="4000" dirty="0">
                <a:latin typeface="华文楷体" panose="02010600040101010101" charset="-122"/>
                <a:ea typeface="华文楷体" panose="02010600040101010101" charset="-122"/>
              </a:rPr>
              <a:t>一、匀变速直线运动规律：</a:t>
            </a:r>
            <a:endParaRPr kumimoji="1" lang="zh-CN" altLang="en-US" sz="4000" dirty="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90184" y="4527928"/>
            <a:ext cx="61817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zh-CN" altLang="en-US" sz="4000" dirty="0">
                <a:solidFill>
                  <a:srgbClr val="FF0000"/>
                </a:solidFill>
                <a:ea typeface="黑体" panose="02010609060101010101" charset="-122"/>
              </a:rPr>
              <a:t>3. 位移与速度关系 …</a:t>
            </a:r>
            <a:endParaRPr kumimoji="1" lang="zh-CN" altLang="en-US" sz="4000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42254" y="3080763"/>
            <a:ext cx="5653088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zh-CN" altLang="en-US" sz="4000" dirty="0">
                <a:solidFill>
                  <a:srgbClr val="FF0000"/>
                </a:solidFill>
                <a:ea typeface="黑体" panose="02010609060101010101" charset="-122"/>
              </a:rPr>
              <a:t>2. 位移公式 …………</a:t>
            </a:r>
            <a:endParaRPr kumimoji="1" lang="en-US" altLang="zh-CN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642254" y="1712180"/>
            <a:ext cx="629920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en-US" altLang="zh-CN" sz="4000" dirty="0">
                <a:solidFill>
                  <a:srgbClr val="FF0000"/>
                </a:solidFill>
                <a:ea typeface="黑体" panose="02010609060101010101" charset="-122"/>
              </a:rPr>
              <a:t>1. </a:t>
            </a:r>
            <a:r>
              <a:rPr kumimoji="1" lang="zh-CN" altLang="en-US" sz="4000" dirty="0">
                <a:solidFill>
                  <a:srgbClr val="FF0000"/>
                </a:solidFill>
                <a:ea typeface="黑体" panose="02010609060101010101" charset="-122"/>
              </a:rPr>
              <a:t>速度公式 </a:t>
            </a:r>
            <a:r>
              <a:rPr kumimoji="1" lang="en-US" altLang="zh-CN" sz="4000" dirty="0">
                <a:solidFill>
                  <a:srgbClr val="FF0000"/>
                </a:solidFill>
                <a:ea typeface="黑体" panose="02010609060101010101" charset="-122"/>
              </a:rPr>
              <a:t>…………</a:t>
            </a:r>
            <a:endParaRPr kumimoji="1" lang="en-US" altLang="zh-CN" sz="4000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6160135" y="1623695"/>
          <a:ext cx="3408680" cy="88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公式" r:id="rId1" imgW="660400" imgH="228600" progId="Equation.3">
                  <p:embed/>
                </p:oleObj>
              </mc:Choice>
              <mc:Fallback>
                <p:oleObj name="公式" r:id="rId1" imgW="6604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0135" y="1623695"/>
                        <a:ext cx="3408680" cy="883285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6160135" y="2744470"/>
          <a:ext cx="3010535" cy="1271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公式" r:id="rId3" imgW="876300" imgH="393700" progId="Equation.3">
                  <p:embed/>
                </p:oleObj>
              </mc:Choice>
              <mc:Fallback>
                <p:oleObj name="公式" r:id="rId3" imgW="8763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0135" y="2744470"/>
                        <a:ext cx="3010535" cy="127127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6160135" y="4341495"/>
          <a:ext cx="4256405" cy="1039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公式" r:id="rId5" imgW="876300" imgH="254000" progId="Equation.3">
                  <p:embed/>
                </p:oleObj>
              </mc:Choice>
              <mc:Fallback>
                <p:oleObj name="公式" r:id="rId5" imgW="876300" imgH="254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0135" y="4341495"/>
                        <a:ext cx="4256405" cy="1039495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4"/>
          <p:cNvSpPr txBox="1"/>
          <p:nvPr/>
        </p:nvSpPr>
        <p:spPr>
          <a:xfrm>
            <a:off x="-12065" y="826770"/>
            <a:ext cx="5715000" cy="5077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457200" fontAlgn="auto">
              <a:lnSpc>
                <a:spcPct val="150000"/>
              </a:lnSpc>
            </a:pPr>
            <a:r>
              <a:rPr kumimoji="1" lang="en-US" altLang="zh-CN" sz="3600" dirty="0">
                <a:solidFill>
                  <a:srgbClr val="402DF6"/>
                </a:solidFill>
                <a:uFillTx/>
                <a:ea typeface="黑体" panose="02010609060101010101" charset="-122"/>
                <a:sym typeface="+mn-ea"/>
              </a:rPr>
              <a:t>【</a:t>
            </a:r>
            <a:r>
              <a:rPr kumimoji="1" lang="zh-CN" altLang="en-US" sz="3600" dirty="0">
                <a:solidFill>
                  <a:srgbClr val="402DF6"/>
                </a:solidFill>
                <a:uFillTx/>
                <a:ea typeface="黑体" panose="02010609060101010101" charset="-122"/>
                <a:sym typeface="+mn-ea"/>
              </a:rPr>
              <a:t>思考</a:t>
            </a:r>
            <a:r>
              <a:rPr kumimoji="1" lang="en-US" altLang="zh-CN" sz="3600" dirty="0">
                <a:solidFill>
                  <a:srgbClr val="402DF6"/>
                </a:solidFill>
                <a:uFillTx/>
                <a:ea typeface="黑体" panose="02010609060101010101" charset="-122"/>
                <a:sym typeface="+mn-ea"/>
              </a:rPr>
              <a:t>1】</a:t>
            </a:r>
            <a:r>
              <a:rPr lang="zh-CN" altLang="en-US" sz="3600" b="1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设物体的初速度为</a:t>
            </a:r>
            <a:r>
              <a:rPr lang="en-US" altLang="zh-CN" sz="3600" b="1" i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v</a:t>
            </a:r>
            <a:r>
              <a:rPr lang="en-US" altLang="zh-CN" sz="3600" b="1" i="1" baseline="-25000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0</a:t>
            </a:r>
            <a:r>
              <a:rPr lang="zh-CN" altLang="en-US" sz="3600" b="1" i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 </a:t>
            </a:r>
            <a:r>
              <a:rPr lang="zh-CN" altLang="en-US" sz="3600" b="1" i="1" dirty="0"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，</a:t>
            </a:r>
            <a:r>
              <a:rPr lang="zh-CN" altLang="en-US" sz="3600" b="1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做匀变速直线运动的加速度为</a:t>
            </a:r>
            <a:r>
              <a:rPr lang="zh-CN" altLang="en-US" sz="36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楷体" panose="02010609060101010101" charset="-122"/>
                <a:cs typeface="黑体" panose="02010609060101010101" charset="-122"/>
              </a:rPr>
              <a:t>a</a:t>
            </a:r>
            <a:r>
              <a:rPr lang="en-US" altLang="zh-CN" sz="3600" b="1" i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 </a:t>
            </a:r>
            <a:r>
              <a:rPr lang="zh-CN" altLang="en-US" sz="3600" b="1" i="1" dirty="0">
                <a:solidFill>
                  <a:schemeClr val="tx1"/>
                </a:solidFill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</a:t>
            </a:r>
            <a:r>
              <a:rPr lang="zh-CN" altLang="en-US" sz="3600" b="1" i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t</a:t>
            </a:r>
            <a:r>
              <a:rPr lang="en-US" altLang="zh-CN" sz="3600" b="1" i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秒末的速度为</a:t>
            </a:r>
            <a:r>
              <a:rPr lang="en-US" altLang="zh-CN" sz="3600" b="1" i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v</a:t>
            </a:r>
            <a:r>
              <a:rPr lang="zh-CN" altLang="en-US" sz="36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。</a:t>
            </a:r>
            <a:r>
              <a:rPr lang="en-US" altLang="zh-CN" sz="3600" b="1" dirty="0">
                <a:solidFill>
                  <a:schemeClr val="tx1"/>
                </a:solidFill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endParaRPr lang="en-US" altLang="zh-CN" sz="3600" b="1" dirty="0">
              <a:solidFill>
                <a:schemeClr val="tx1"/>
              </a:solidFill>
              <a:uFillTx/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  <a:sym typeface="+mn-ea"/>
              </a:rPr>
              <a:t>求：（</a:t>
            </a:r>
            <a:r>
              <a:rPr lang="en-US" altLang="zh-CN" sz="3600" b="1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  <a:sym typeface="+mn-ea"/>
              </a:rPr>
              <a:t>1</a:t>
            </a:r>
            <a:r>
              <a:rPr lang="zh-CN" altLang="en-US" sz="3600" b="1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  <a:sym typeface="+mn-ea"/>
              </a:rPr>
              <a:t>）平均速度；</a:t>
            </a:r>
            <a:endParaRPr lang="zh-CN" altLang="en-US" sz="3600" b="1" dirty="0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黑体" panose="02010609060101010101" charset="-122"/>
              <a:sym typeface="+mn-ea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  <a:sym typeface="+mn-ea"/>
              </a:rPr>
              <a:t>（</a:t>
            </a:r>
            <a:r>
              <a:rPr lang="en-US" altLang="zh-CN" sz="3600" b="1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  <a:sym typeface="+mn-ea"/>
              </a:rPr>
              <a:t>2</a:t>
            </a:r>
            <a:r>
              <a:rPr lang="zh-CN" altLang="en-US" sz="3600" b="1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  <a:sym typeface="+mn-ea"/>
              </a:rPr>
              <a:t>）中间时刻瞬时速度。</a:t>
            </a:r>
            <a:endParaRPr lang="en-US" altLang="zh-CN" sz="3600" b="1" dirty="0">
              <a:solidFill>
                <a:schemeClr val="tx1"/>
              </a:solidFill>
              <a:uFillTx/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graphicFrame>
        <p:nvGraphicFramePr>
          <p:cNvPr id="44" name="Object 1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243955" y="1704340"/>
          <a:ext cx="2739390" cy="1217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1" imgW="876300" imgH="393700" progId="Equation.KSEE3">
                  <p:embed/>
                </p:oleObj>
              </mc:Choice>
              <mc:Fallback>
                <p:oleObj name="" r:id="rId1" imgW="876300" imgH="393700" progId="Equation.KSEE3">
                  <p:embed/>
                  <p:pic>
                    <p:nvPicPr>
                      <p:cNvPr id="0" name="Object 12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243955" y="1704340"/>
                        <a:ext cx="2739390" cy="12179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9631045" y="2411730"/>
          <a:ext cx="1908175" cy="1210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3" imgW="622300" imgH="393700" progId="Equation.KSEE3">
                  <p:embed/>
                </p:oleObj>
              </mc:Choice>
              <mc:Fallback>
                <p:oleObj name="" r:id="rId3" imgW="622300" imgH="393700" progId="Equation.KSEE3">
                  <p:embed/>
                  <p:pic>
                    <p:nvPicPr>
                      <p:cNvPr id="0" name="Object 4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31045" y="2411730"/>
                        <a:ext cx="1908175" cy="121031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202805" y="2891155"/>
          <a:ext cx="1108075" cy="1313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5" imgW="368300" imgH="393700" progId="Equation.KSEE3">
                  <p:embed/>
                </p:oleObj>
              </mc:Choice>
              <mc:Fallback>
                <p:oleObj name="" r:id="rId5" imgW="368300" imgH="393700" progId="Equation.KSEE3">
                  <p:embed/>
                  <p:pic>
                    <p:nvPicPr>
                      <p:cNvPr id="0" name="Object 11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02805" y="2891155"/>
                        <a:ext cx="1108075" cy="13138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972300" y="5198110"/>
          <a:ext cx="1338580" cy="1383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7" imgW="381000" imgH="393700" progId="Equation.3">
                  <p:embed/>
                </p:oleObj>
              </mc:Choice>
              <mc:Fallback>
                <p:oleObj name="" r:id="rId7" imgW="381000" imgH="393700" progId="Equation.3">
                  <p:embed/>
                  <p:pic>
                    <p:nvPicPr>
                      <p:cNvPr id="0" name="Object 7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72300" y="5198110"/>
                        <a:ext cx="1338580" cy="13836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9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9542145" y="4638040"/>
          <a:ext cx="2086610" cy="1266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9" imgW="711200" imgH="431800" progId="Equation.3">
                  <p:embed/>
                </p:oleObj>
              </mc:Choice>
              <mc:Fallback>
                <p:oleObj name="" r:id="rId9" imgW="711200" imgH="431800" progId="Equation.3">
                  <p:embed/>
                  <p:pic>
                    <p:nvPicPr>
                      <p:cNvPr id="0" name="Object 9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542145" y="4638040"/>
                        <a:ext cx="2086610" cy="126619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>
            <p:custDataLst>
              <p:tags r:id="rId11"/>
            </p:custDataLst>
          </p:nvPr>
        </p:nvSpPr>
        <p:spPr>
          <a:xfrm>
            <a:off x="6221730" y="1149032"/>
            <a:ext cx="42633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</a:rPr>
              <a:t>方法一：基本公式法</a:t>
            </a:r>
            <a:endParaRPr lang="zh-CN" altLang="en-US" sz="3200" b="1" dirty="0"/>
          </a:p>
        </p:txBody>
      </p:sp>
      <p:cxnSp>
        <p:nvCxnSpPr>
          <p:cNvPr id="13" name="直接连接符 12"/>
          <p:cNvCxnSpPr/>
          <p:nvPr/>
        </p:nvCxnSpPr>
        <p:spPr>
          <a:xfrm>
            <a:off x="5718175" y="798195"/>
            <a:ext cx="26035" cy="5443220"/>
          </a:xfrm>
          <a:prstGeom prst="line">
            <a:avLst/>
          </a:prstGeom>
          <a:ln w="285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0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209030" y="4418330"/>
          <a:ext cx="2587625" cy="779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2" imgW="673100" imgH="228600" progId="Equation.3">
                  <p:embed/>
                </p:oleObj>
              </mc:Choice>
              <mc:Fallback>
                <p:oleObj name="" r:id="rId12" imgW="673100" imgH="228600" progId="Equation.3">
                  <p:embed/>
                  <p:pic>
                    <p:nvPicPr>
                      <p:cNvPr id="0" name="Object 10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209030" y="4418330"/>
                        <a:ext cx="2587625" cy="7797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右大括号 20"/>
          <p:cNvSpPr/>
          <p:nvPr>
            <p:custDataLst>
              <p:tags r:id="rId14"/>
            </p:custDataLst>
          </p:nvPr>
        </p:nvSpPr>
        <p:spPr>
          <a:xfrm>
            <a:off x="8883650" y="2242820"/>
            <a:ext cx="485775" cy="1547495"/>
          </a:xfrm>
          <a:prstGeom prst="rightBrace">
            <a:avLst>
              <a:gd name="adj1" fmla="val 8333"/>
              <a:gd name="adj2" fmla="val 5175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vertOverflow="overflow" horzOverflow="overflow" vert="horz" wrap="square" lIns="121918" tIns="60958" rIns="121918" bIns="60958" numCol="1" spcCol="38100" rtlCol="0" anchor="t" forceAA="0">
            <a:noAutofit/>
          </a:bodyPr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2" name="右大括号 21"/>
          <p:cNvSpPr/>
          <p:nvPr>
            <p:custDataLst>
              <p:tags r:id="rId15"/>
            </p:custDataLst>
          </p:nvPr>
        </p:nvSpPr>
        <p:spPr>
          <a:xfrm>
            <a:off x="8883650" y="4638040"/>
            <a:ext cx="485775" cy="1547495"/>
          </a:xfrm>
          <a:prstGeom prst="rightBrace">
            <a:avLst>
              <a:gd name="adj1" fmla="val 8333"/>
              <a:gd name="adj2" fmla="val 5175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vertOverflow="overflow" horzOverflow="overflow" vert="horz" wrap="square" lIns="121918" tIns="60958" rIns="121918" bIns="60958" numCol="1" spcCol="38100" rtlCol="0" anchor="t" forceAA="0">
            <a:noAutofit/>
          </a:bodyPr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1" grpId="1" animBg="1"/>
      <p:bldP spid="22" grpId="0" bldLvl="0" animBg="1"/>
      <p:bldP spid="22" grpId="1" animBg="1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13995" y="483870"/>
            <a:ext cx="1124902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25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推论：</a:t>
            </a:r>
            <a:r>
              <a:rPr lang="zh-CN" altLang="en-US" sz="3200" b="1" dirty="0" smtClean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匀变速直线运动的物体，一段时间内平均速度等于这段时间内中间时刻的速度，等于初、末速度矢量和一半。</a:t>
            </a:r>
            <a:endParaRPr lang="zh-CN" altLang="en-US" sz="3200" b="1" dirty="0" smtClean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2255573" y="5640671"/>
            <a:ext cx="3552395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V="1">
            <a:off x="2255573" y="2088276"/>
            <a:ext cx="0" cy="355239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19936" y="5544660"/>
            <a:ext cx="2959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zh-CN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55573" y="1896255"/>
            <a:ext cx="3632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zh-CN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75520" y="5640671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CN" alt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48039" y="5523067"/>
            <a:ext cx="28194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zh-CN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20003" y="5535305"/>
            <a:ext cx="4616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8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64804" y="2895620"/>
            <a:ext cx="3632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zh-CN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98903" y="4139002"/>
            <a:ext cx="4953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32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40026" y="3431448"/>
            <a:ext cx="6426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3200" b="1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lang="zh-CN" altLang="en-US" sz="32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V="1">
            <a:off x="2255573" y="3111237"/>
            <a:ext cx="2592288" cy="131907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4613896" y="3219947"/>
            <a:ext cx="0" cy="2420724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2255573" y="3219947"/>
            <a:ext cx="2358323" cy="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3407701" y="3864473"/>
            <a:ext cx="0" cy="1776197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H="1">
            <a:off x="2255573" y="3864473"/>
            <a:ext cx="1179161" cy="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直角三角形 56"/>
          <p:cNvSpPr/>
          <p:nvPr/>
        </p:nvSpPr>
        <p:spPr>
          <a:xfrm flipV="1">
            <a:off x="2264334" y="3854311"/>
            <a:ext cx="1124951" cy="547263"/>
          </a:xfrm>
          <a:prstGeom prst="rtTriangle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28260" y="2362200"/>
            <a:ext cx="343916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latin typeface="华文楷体" panose="02010600040101010101" charset="-122"/>
                <a:ea typeface="华文楷体" panose="02010600040101010101" charset="-122"/>
              </a:rPr>
              <a:t>这段时间的位移：</a:t>
            </a:r>
            <a:endParaRPr lang="zh-CN" altLang="en-US" sz="3200" b="1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65800" y="3424555"/>
            <a:ext cx="22180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latin typeface="华文楷体" panose="02010600040101010101" charset="-122"/>
                <a:ea typeface="华文楷体" panose="02010600040101010101" charset="-122"/>
              </a:rPr>
              <a:t>平均速度：</a:t>
            </a:r>
            <a:endParaRPr lang="zh-CN" altLang="en-US" sz="3200" b="1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52" name="左大括号 51"/>
          <p:cNvSpPr/>
          <p:nvPr>
            <p:custDataLst>
              <p:tags r:id="rId1"/>
            </p:custDataLst>
          </p:nvPr>
        </p:nvSpPr>
        <p:spPr bwMode="auto">
          <a:xfrm rot="10800000">
            <a:off x="4631690" y="3864610"/>
            <a:ext cx="260350" cy="1775460"/>
          </a:xfrm>
          <a:prstGeom prst="leftBrace">
            <a:avLst>
              <a:gd name="adj1" fmla="val 60578"/>
              <a:gd name="adj2" fmla="val 51694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"/>
          </a:p>
        </p:txBody>
      </p:sp>
      <p:graphicFrame>
        <p:nvGraphicFramePr>
          <p:cNvPr id="45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479155" y="2082800"/>
          <a:ext cx="202311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2" imgW="698500" imgH="393700" progId="Equation.KSEE3">
                  <p:embed/>
                </p:oleObj>
              </mc:Choice>
              <mc:Fallback>
                <p:oleObj name="" r:id="rId2" imgW="698500" imgH="393700" progId="Equation.KSEE3">
                  <p:embed/>
                  <p:pic>
                    <p:nvPicPr>
                      <p:cNvPr id="0" name="Object 4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479155" y="2082800"/>
                        <a:ext cx="2023110" cy="1143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096885" y="3225800"/>
          <a:ext cx="1864360" cy="1183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4" imgW="622300" imgH="393700" progId="Equation.KSEE3">
                  <p:embed/>
                </p:oleObj>
              </mc:Choice>
              <mc:Fallback>
                <p:oleObj name="" r:id="rId4" imgW="622300" imgH="393700" progId="Equation.KSEE3">
                  <p:embed/>
                  <p:pic>
                    <p:nvPicPr>
                      <p:cNvPr id="0" name="Object 4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96885" y="3225800"/>
                        <a:ext cx="1864360" cy="11830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5233035" y="4486910"/>
            <a:ext cx="66954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latin typeface="华文楷体" panose="02010600040101010101" charset="-122"/>
                <a:ea typeface="华文楷体" panose="02010600040101010101" charset="-122"/>
              </a:rPr>
              <a:t>中间时刻瞬时速度对应中位线的高：</a:t>
            </a:r>
            <a:endParaRPr lang="zh-CN" altLang="en-US" sz="3200" b="1">
              <a:latin typeface="华文楷体" panose="02010600040101010101" charset="-122"/>
              <a:ea typeface="华文楷体" panose="02010600040101010101" charset="-122"/>
            </a:endParaRPr>
          </a:p>
        </p:txBody>
      </p:sp>
      <p:graphicFrame>
        <p:nvGraphicFramePr>
          <p:cNvPr id="12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341235" y="4979035"/>
          <a:ext cx="2755900" cy="1323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6" imgW="901700" imgH="431800" progId="Equation.KSEE3">
                  <p:embed/>
                </p:oleObj>
              </mc:Choice>
              <mc:Fallback>
                <p:oleObj name="" r:id="rId6" imgW="901700" imgH="431800" progId="Equation.KSEE3">
                  <p:embed/>
                  <p:pic>
                    <p:nvPicPr>
                      <p:cNvPr id="0" name="Object 4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41235" y="4979035"/>
                        <a:ext cx="2755900" cy="132334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689610" y="2231390"/>
            <a:ext cx="675005" cy="34315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</a:rPr>
              <a:t>方法二：</a:t>
            </a:r>
            <a:r>
              <a:rPr lang="en-US" altLang="zh-CN" sz="3200" b="1" dirty="0">
                <a:solidFill>
                  <a:srgbClr val="FF0000"/>
                </a:solidFill>
              </a:rPr>
              <a:t>   </a:t>
            </a:r>
            <a:r>
              <a:rPr lang="zh-CN" altLang="en-US" sz="3200" b="1" dirty="0">
                <a:solidFill>
                  <a:srgbClr val="FF0000"/>
                </a:solidFill>
              </a:rPr>
              <a:t> 图像法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251710" y="4431030"/>
            <a:ext cx="2344420" cy="1209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直角三角形 20"/>
          <p:cNvSpPr/>
          <p:nvPr/>
        </p:nvSpPr>
        <p:spPr>
          <a:xfrm rot="16200000">
            <a:off x="2830830" y="2674620"/>
            <a:ext cx="1207135" cy="2331720"/>
          </a:xfrm>
          <a:prstGeom prst="rt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5" name="直接连接符 24"/>
          <p:cNvCxnSpPr/>
          <p:nvPr/>
        </p:nvCxnSpPr>
        <p:spPr>
          <a:xfrm>
            <a:off x="2228268" y="3864473"/>
            <a:ext cx="2358323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直角三角形 36"/>
          <p:cNvSpPr/>
          <p:nvPr/>
        </p:nvSpPr>
        <p:spPr>
          <a:xfrm flipH="1">
            <a:off x="3407700" y="3225563"/>
            <a:ext cx="1206195" cy="638911"/>
          </a:xfrm>
          <a:prstGeom prst="rtTriangle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1" grpId="0"/>
      <p:bldP spid="57" grpId="0" bldLvl="0" animBg="1"/>
      <p:bldP spid="3" grpId="0"/>
      <p:bldP spid="3" grpId="1"/>
      <p:bldP spid="4" grpId="0"/>
      <p:bldP spid="4" grpId="1"/>
      <p:bldP spid="52" grpId="0" animBg="1"/>
      <p:bldP spid="52" grpId="1" animBg="1"/>
      <p:bldP spid="10" grpId="0"/>
      <p:bldP spid="10" grpId="1"/>
      <p:bldP spid="5" grpId="0"/>
      <p:bldP spid="5" grpId="1"/>
      <p:bldP spid="19" grpId="0" bldLvl="0" animBg="1"/>
      <p:bldP spid="19" grpId="1" animBg="1"/>
      <p:bldP spid="21" grpId="0" bldLvl="0" animBg="1"/>
      <p:bldP spid="21" grpId="1" animBg="1"/>
      <p:bldP spid="3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20004" y="523460"/>
            <a:ext cx="6729413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zh-CN" altLang="en-US" sz="4000" dirty="0">
                <a:latin typeface="华文楷体" panose="02010600040101010101" charset="-122"/>
                <a:ea typeface="华文楷体" panose="02010600040101010101" charset="-122"/>
              </a:rPr>
              <a:t>二、匀变速直线运动规律：</a:t>
            </a:r>
            <a:endParaRPr kumimoji="1" lang="zh-CN" altLang="en-US" sz="4000" dirty="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81319" y="4223763"/>
            <a:ext cx="618172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en-US" altLang="zh-CN" dirty="0">
                <a:solidFill>
                  <a:srgbClr val="FF0000"/>
                </a:solidFill>
                <a:ea typeface="黑体" panose="02010609060101010101" charset="-122"/>
              </a:rPr>
              <a:t>3. </a:t>
            </a:r>
            <a:r>
              <a:rPr kumimoji="1" lang="zh-CN" altLang="en-US" dirty="0">
                <a:solidFill>
                  <a:srgbClr val="FF0000"/>
                </a:solidFill>
                <a:ea typeface="黑体" panose="02010609060101010101" charset="-122"/>
              </a:rPr>
              <a:t>位移与速度关系 </a:t>
            </a:r>
            <a:r>
              <a:rPr kumimoji="1" lang="en-US" altLang="zh-CN" dirty="0">
                <a:solidFill>
                  <a:srgbClr val="FF0000"/>
                </a:solidFill>
                <a:ea typeface="黑体" panose="02010609060101010101" charset="-122"/>
              </a:rPr>
              <a:t>……</a:t>
            </a:r>
            <a:endParaRPr kumimoji="1" lang="en-US" altLang="zh-CN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781319" y="2963288"/>
            <a:ext cx="565308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en-US" altLang="zh-CN" dirty="0">
                <a:solidFill>
                  <a:srgbClr val="FF0000"/>
                </a:solidFill>
                <a:ea typeface="黑体" panose="02010609060101010101" charset="-122"/>
              </a:rPr>
              <a:t>2. </a:t>
            </a:r>
            <a:r>
              <a:rPr kumimoji="1" lang="zh-CN" altLang="en-US" dirty="0">
                <a:solidFill>
                  <a:srgbClr val="FF0000"/>
                </a:solidFill>
                <a:ea typeface="黑体" panose="02010609060101010101" charset="-122"/>
              </a:rPr>
              <a:t>位移公式 </a:t>
            </a:r>
            <a:r>
              <a:rPr kumimoji="1" lang="en-US" altLang="zh-CN" dirty="0">
                <a:solidFill>
                  <a:srgbClr val="FF0000"/>
                </a:solidFill>
                <a:ea typeface="黑体" panose="02010609060101010101" charset="-122"/>
              </a:rPr>
              <a:t>……………</a:t>
            </a:r>
            <a:endParaRPr kumimoji="1" lang="en-US" altLang="zh-CN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781319" y="1673445"/>
            <a:ext cx="62992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en-US" altLang="zh-CN" dirty="0">
                <a:solidFill>
                  <a:srgbClr val="FF0000"/>
                </a:solidFill>
                <a:ea typeface="黑体" panose="02010609060101010101" charset="-122"/>
              </a:rPr>
              <a:t>1. </a:t>
            </a:r>
            <a:r>
              <a:rPr kumimoji="1" lang="zh-CN" altLang="en-US" dirty="0">
                <a:solidFill>
                  <a:srgbClr val="FF0000"/>
                </a:solidFill>
                <a:ea typeface="黑体" panose="02010609060101010101" charset="-122"/>
              </a:rPr>
              <a:t>速度公式 </a:t>
            </a:r>
            <a:r>
              <a:rPr kumimoji="1" lang="en-US" altLang="zh-CN" dirty="0">
                <a:solidFill>
                  <a:srgbClr val="FF0000"/>
                </a:solidFill>
                <a:ea typeface="黑体" panose="02010609060101010101" charset="-122"/>
              </a:rPr>
              <a:t>……………</a:t>
            </a:r>
            <a:endParaRPr kumimoji="1" lang="en-US" altLang="zh-CN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81319" y="5431569"/>
            <a:ext cx="583882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/>
            <a:r>
              <a:rPr kumimoji="1" lang="en-US" altLang="zh-CN" dirty="0">
                <a:solidFill>
                  <a:srgbClr val="FF0000"/>
                </a:solidFill>
                <a:ea typeface="黑体" panose="02010609060101010101" charset="-122"/>
              </a:rPr>
              <a:t>4. </a:t>
            </a:r>
            <a:r>
              <a:rPr kumimoji="1" lang="zh-CN" altLang="en-US" dirty="0">
                <a:solidFill>
                  <a:srgbClr val="FF0000"/>
                </a:solidFill>
                <a:ea typeface="黑体" panose="02010609060101010101" charset="-122"/>
              </a:rPr>
              <a:t>平均速度公式</a:t>
            </a:r>
            <a:r>
              <a:rPr kumimoji="1" lang="en-US" altLang="zh-CN" dirty="0">
                <a:solidFill>
                  <a:srgbClr val="FF0000"/>
                </a:solidFill>
                <a:ea typeface="黑体" panose="02010609060101010101" charset="-122"/>
              </a:rPr>
              <a:t>………</a:t>
            </a:r>
            <a:endParaRPr kumimoji="1" lang="en-US" altLang="zh-CN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6160135" y="1623695"/>
          <a:ext cx="3408680" cy="88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公式" r:id="rId1" imgW="660400" imgH="228600" progId="Equation.3">
                  <p:embed/>
                </p:oleObj>
              </mc:Choice>
              <mc:Fallback>
                <p:oleObj name="公式" r:id="rId1" imgW="6604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0135" y="1623695"/>
                        <a:ext cx="3408680" cy="883285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6160135" y="2618105"/>
          <a:ext cx="3010535" cy="1271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公式" r:id="rId3" imgW="876300" imgH="393700" progId="Equation.3">
                  <p:embed/>
                </p:oleObj>
              </mc:Choice>
              <mc:Fallback>
                <p:oleObj name="公式" r:id="rId3" imgW="8763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0135" y="2618105"/>
                        <a:ext cx="3010535" cy="127127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6160135" y="4000500"/>
          <a:ext cx="4256405" cy="1039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公式" r:id="rId5" imgW="876300" imgH="254000" progId="Equation.3">
                  <p:embed/>
                </p:oleObj>
              </mc:Choice>
              <mc:Fallback>
                <p:oleObj name="公式" r:id="rId5" imgW="876300" imgH="254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0135" y="4000500"/>
                        <a:ext cx="4256405" cy="1039495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6160135" y="5150803"/>
          <a:ext cx="5349240" cy="1342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公式" r:id="rId7" imgW="1371600" imgH="431800" progId="Equation.3">
                  <p:embed/>
                </p:oleObj>
              </mc:Choice>
              <mc:Fallback>
                <p:oleObj name="公式" r:id="rId7" imgW="13716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0135" y="5150803"/>
                        <a:ext cx="5349240" cy="134239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57150" cmpd="thickThin" algn="ctr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045" y="213360"/>
            <a:ext cx="11980545" cy="319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</a:pPr>
            <a:r>
              <a:rPr kumimoji="1" lang="en-US" altLang="zh-CN" sz="3200" dirty="0">
                <a:solidFill>
                  <a:srgbClr val="402DF6"/>
                </a:solidFill>
                <a:uFillTx/>
                <a:ea typeface="黑体" panose="02010609060101010101" charset="-122"/>
              </a:rPr>
              <a:t>【</a:t>
            </a:r>
            <a:r>
              <a:rPr kumimoji="1" lang="zh-CN" altLang="en-US" sz="3200" dirty="0">
                <a:solidFill>
                  <a:srgbClr val="402DF6"/>
                </a:solidFill>
                <a:uFillTx/>
                <a:ea typeface="黑体" panose="02010609060101010101" charset="-122"/>
              </a:rPr>
              <a:t>例题</a:t>
            </a:r>
            <a:r>
              <a:rPr kumimoji="1" lang="en-US" altLang="zh-CN" sz="3200" dirty="0">
                <a:solidFill>
                  <a:srgbClr val="402DF6"/>
                </a:solidFill>
                <a:uFillTx/>
                <a:ea typeface="黑体" panose="02010609060101010101" charset="-122"/>
              </a:rPr>
              <a:t>1】</a:t>
            </a:r>
            <a:r>
              <a:rPr kumimoji="1" lang="zh-CN" altLang="zh-CN" dirty="0">
                <a:solidFill>
                  <a:schemeClr val="tx1"/>
                </a:solidFill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某汽车从车站静止开出做匀加速直线运动，运动了</a:t>
            </a:r>
            <a:r>
              <a:rPr kumimoji="1" lang="en-US" altLang="zh-CN" dirty="0">
                <a:solidFill>
                  <a:schemeClr val="tx1"/>
                </a:solidFill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12 s</a:t>
            </a:r>
            <a:r>
              <a:rPr kumimoji="1" lang="zh-CN" altLang="zh-CN" dirty="0">
                <a:solidFill>
                  <a:schemeClr val="tx1"/>
                </a:solidFill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时，发现还有乘客没上来，于是汽车立即做匀减速直线运动至停下，共历时</a:t>
            </a:r>
            <a:r>
              <a:rPr kumimoji="1" lang="en-US" altLang="zh-CN" dirty="0">
                <a:solidFill>
                  <a:schemeClr val="tx1"/>
                </a:solidFill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20 s</a:t>
            </a:r>
            <a:r>
              <a:rPr kumimoji="1" lang="zh-CN" altLang="zh-CN" dirty="0">
                <a:solidFill>
                  <a:schemeClr val="tx1"/>
                </a:solidFill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，运动了</a:t>
            </a:r>
            <a:r>
              <a:rPr kumimoji="1" lang="en-US" altLang="zh-CN" dirty="0">
                <a:solidFill>
                  <a:schemeClr val="tx1"/>
                </a:solidFill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50 m</a:t>
            </a:r>
            <a:r>
              <a:rPr kumimoji="1" lang="zh-CN" altLang="zh-CN" dirty="0">
                <a:solidFill>
                  <a:schemeClr val="tx1"/>
                </a:solidFill>
                <a:uFillTx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，求汽车在上述运动中的最大速度的大小．</a:t>
            </a:r>
            <a:endParaRPr kumimoji="1" lang="zh-CN" altLang="zh-CN" dirty="0">
              <a:solidFill>
                <a:schemeClr val="tx1"/>
              </a:solidFill>
              <a:uFillTx/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cxnSp>
        <p:nvCxnSpPr>
          <p:cNvPr id="2" name="直接箭头连接符 1"/>
          <p:cNvCxnSpPr/>
          <p:nvPr/>
        </p:nvCxnSpPr>
        <p:spPr>
          <a:xfrm flipV="1">
            <a:off x="2093595" y="4591685"/>
            <a:ext cx="7040245" cy="825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2093595" y="4313555"/>
            <a:ext cx="0" cy="2781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5335905" y="4313555"/>
            <a:ext cx="0" cy="2781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7628890" y="4313555"/>
            <a:ext cx="0" cy="2781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1532890" y="4599940"/>
            <a:ext cx="112077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3600" b="1" i="1">
                <a:latin typeface="Book Antiqua" panose="02040602050305030304" pitchFamily="18" charset="0"/>
              </a:rPr>
              <a:t>v</a:t>
            </a:r>
            <a:r>
              <a:rPr lang="en-US" altLang="zh-CN" sz="3600" b="1" baseline="-25000">
                <a:latin typeface="Times New Roman" panose="02020603050405020304" pitchFamily="18" charset="0"/>
              </a:rPr>
              <a:t>0</a:t>
            </a:r>
            <a:r>
              <a:rPr lang="en-US" altLang="zh-CN" sz="3600" b="1">
                <a:latin typeface="Times New Roman" panose="02020603050405020304" pitchFamily="18" charset="0"/>
              </a:rPr>
              <a:t>=0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795520" y="4599940"/>
            <a:ext cx="13258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3600" b="1" i="1">
                <a:latin typeface="Book Antiqua" panose="02040602050305030304" pitchFamily="18" charset="0"/>
              </a:rPr>
              <a:t>v</a:t>
            </a:r>
            <a:r>
              <a:rPr lang="en-US" altLang="zh-CN" sz="3600" b="1" i="1" baseline="-25000">
                <a:latin typeface="Book Antiqua" panose="02040602050305030304" pitchFamily="18" charset="0"/>
              </a:rPr>
              <a:t>m</a:t>
            </a:r>
            <a:r>
              <a:rPr lang="en-US" altLang="zh-CN" sz="3600" b="1">
                <a:latin typeface="Times New Roman" panose="02020603050405020304" pitchFamily="18" charset="0"/>
              </a:rPr>
              <a:t>=?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7241540" y="4599940"/>
            <a:ext cx="112077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3600" b="1" i="1">
                <a:latin typeface="Book Antiqua" panose="02040602050305030304" pitchFamily="18" charset="0"/>
              </a:rPr>
              <a:t>v</a:t>
            </a:r>
            <a:r>
              <a:rPr lang="en-US" altLang="zh-CN" sz="3600" b="1">
                <a:latin typeface="Times New Roman" panose="02020603050405020304" pitchFamily="18" charset="0"/>
              </a:rPr>
              <a:t>=0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9" name="左大括号 8"/>
          <p:cNvSpPr/>
          <p:nvPr>
            <p:custDataLst>
              <p:tags r:id="rId1"/>
            </p:custDataLst>
          </p:nvPr>
        </p:nvSpPr>
        <p:spPr>
          <a:xfrm rot="5400000">
            <a:off x="3427730" y="2613025"/>
            <a:ext cx="574675" cy="3242310"/>
          </a:xfrm>
          <a:prstGeom prst="leftBrace">
            <a:avLst>
              <a:gd name="adj1" fmla="val 8333"/>
              <a:gd name="adj2" fmla="val 5124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>
              <a:solidFill>
                <a:srgbClr val="402DF6"/>
              </a:solidFill>
            </a:endParaRPr>
          </a:p>
        </p:txBody>
      </p:sp>
      <p:sp>
        <p:nvSpPr>
          <p:cNvPr id="10" name="左大括号 9"/>
          <p:cNvSpPr/>
          <p:nvPr>
            <p:custDataLst>
              <p:tags r:id="rId2"/>
            </p:custDataLst>
          </p:nvPr>
        </p:nvSpPr>
        <p:spPr>
          <a:xfrm rot="5400000" flipH="1">
            <a:off x="4281805" y="2404110"/>
            <a:ext cx="1160780" cy="5535295"/>
          </a:xfrm>
          <a:prstGeom prst="leftBrace">
            <a:avLst>
              <a:gd name="adj1" fmla="val 8333"/>
              <a:gd name="adj2" fmla="val 5124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3154680" y="3511550"/>
            <a:ext cx="152209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800" b="1" i="1">
                <a:solidFill>
                  <a:srgbClr val="FF0000"/>
                </a:solidFill>
                <a:latin typeface="Book Antiqua" panose="02040602050305030304" pitchFamily="18" charset="0"/>
              </a:rPr>
              <a:t>t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=12s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101465" y="5570220"/>
            <a:ext cx="177673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800" b="1" i="1">
                <a:solidFill>
                  <a:srgbClr val="FF0000"/>
                </a:solidFill>
                <a:latin typeface="Book Antiqua" panose="02040602050305030304" pitchFamily="18" charset="0"/>
              </a:rPr>
              <a:t>t</a:t>
            </a:r>
            <a:r>
              <a:rPr lang="zh-CN" altLang="en-US" sz="2800" b="1" i="1" baseline="-25000">
                <a:solidFill>
                  <a:srgbClr val="FF0000"/>
                </a:solidFill>
                <a:latin typeface="Book Antiqua" panose="02040602050305030304" pitchFamily="18" charset="0"/>
              </a:rPr>
              <a:t>总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=20s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5" name="组合 19"/>
          <p:cNvGrpSpPr/>
          <p:nvPr/>
        </p:nvGrpSpPr>
        <p:grpSpPr bwMode="auto">
          <a:xfrm>
            <a:off x="2099696" y="4963284"/>
            <a:ext cx="5537448" cy="1683263"/>
            <a:chOff x="3300906" y="3646825"/>
            <a:chExt cx="5038410" cy="588251"/>
          </a:xfrm>
        </p:grpSpPr>
        <p:cxnSp>
          <p:nvCxnSpPr>
            <p:cNvPr id="56" name="直接箭头连接符 55"/>
            <p:cNvCxnSpPr/>
            <p:nvPr/>
          </p:nvCxnSpPr>
          <p:spPr>
            <a:xfrm>
              <a:off x="3319016" y="4041362"/>
              <a:ext cx="4984243" cy="0"/>
            </a:xfrm>
            <a:prstGeom prst="straightConnector1">
              <a:avLst/>
            </a:prstGeom>
            <a:ln w="25400">
              <a:solidFill>
                <a:srgbClr val="402DF6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组合 21"/>
            <p:cNvGrpSpPr/>
            <p:nvPr/>
          </p:nvGrpSpPr>
          <p:grpSpPr bwMode="auto">
            <a:xfrm>
              <a:off x="3300906" y="3646825"/>
              <a:ext cx="5038410" cy="588251"/>
              <a:chOff x="3300906" y="3646825"/>
              <a:chExt cx="5038410" cy="588251"/>
            </a:xfrm>
          </p:grpSpPr>
          <p:cxnSp>
            <p:nvCxnSpPr>
              <p:cNvPr id="59" name="直接连接符 58"/>
              <p:cNvCxnSpPr/>
              <p:nvPr/>
            </p:nvCxnSpPr>
            <p:spPr>
              <a:xfrm>
                <a:off x="8321405" y="3646825"/>
                <a:ext cx="17911" cy="445603"/>
              </a:xfrm>
              <a:prstGeom prst="line">
                <a:avLst/>
              </a:prstGeom>
              <a:ln w="25400">
                <a:solidFill>
                  <a:srgbClr val="402DF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>
                <a:endCxn id="9" idx="2"/>
              </p:cNvCxnSpPr>
              <p:nvPr/>
            </p:nvCxnSpPr>
            <p:spPr>
              <a:xfrm>
                <a:off x="3300906" y="3647240"/>
                <a:ext cx="578" cy="440055"/>
              </a:xfrm>
              <a:prstGeom prst="line">
                <a:avLst/>
              </a:prstGeom>
              <a:ln w="25400">
                <a:solidFill>
                  <a:srgbClr val="402DF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文本框 25"/>
              <p:cNvSpPr txBox="1">
                <a:spLocks noChangeArrowheads="1"/>
              </p:cNvSpPr>
              <p:nvPr/>
            </p:nvSpPr>
            <p:spPr bwMode="auto">
              <a:xfrm>
                <a:off x="5095470" y="4031137"/>
                <a:ext cx="1437500" cy="2039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2F2F2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p>
                <a:r>
                  <a:rPr lang="en-US" altLang="zh-CN" sz="3200" b="1" i="1">
                    <a:solidFill>
                      <a:srgbClr val="402DF6"/>
                    </a:solidFill>
                    <a:latin typeface="Times New Roman" panose="02020603050405020304" pitchFamily="18" charset="0"/>
                  </a:rPr>
                  <a:t>x=50m</a:t>
                </a:r>
                <a:endParaRPr lang="en-US" altLang="zh-CN" sz="3200" b="1" i="1">
                  <a:solidFill>
                    <a:srgbClr val="402DF6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7" grpId="0"/>
      <p:bldP spid="17" grpId="1"/>
      <p:bldP spid="9" grpId="0" bldLvl="0" animBg="1"/>
      <p:bldP spid="9" grpId="1" animBg="1"/>
      <p:bldP spid="10" grpId="0" bldLvl="0" animBg="1"/>
      <p:bldP spid="10" grpId="1" animBg="1"/>
      <p:bldP spid="11" grpId="0"/>
      <p:bldP spid="11" grpId="1"/>
      <p:bldP spid="13" grpId="0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1287145" y="5326380"/>
            <a:ext cx="51917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方法二：图像法</a:t>
            </a:r>
            <a:endParaRPr lang="zh-CN" altLang="en-US" sz="3600" b="1" dirty="0">
              <a:latin typeface="华文楷体" panose="02010600040101010101" charset="-122"/>
              <a:ea typeface="华文楷体" panose="02010600040101010101" charset="-122"/>
            </a:endParaRPr>
          </a:p>
        </p:txBody>
      </p: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896110" y="3731895"/>
          <a:ext cx="6227445" cy="1261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2" imgW="1943100" imgH="393700" progId="Equation.KSEE3">
                  <p:embed/>
                </p:oleObj>
              </mc:Choice>
              <mc:Fallback>
                <p:oleObj name="" r:id="rId2" imgW="19431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96110" y="3731895"/>
                        <a:ext cx="6227445" cy="1261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662035" y="3948430"/>
          <a:ext cx="2155825" cy="718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4" imgW="685800" imgH="228600" progId="Equation.KSEE3">
                  <p:embed/>
                </p:oleObj>
              </mc:Choice>
              <mc:Fallback>
                <p:oleObj name="" r:id="rId4" imgW="685800" imgH="228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2035" y="3948430"/>
                        <a:ext cx="2155825" cy="718820"/>
                      </a:xfrm>
                      <a:prstGeom prst="rect">
                        <a:avLst/>
                      </a:prstGeom>
                      <a:ln>
                        <a:solidFill>
                          <a:srgbClr val="402DF6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0330" y="662305"/>
            <a:ext cx="18084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kumimoji="1" lang="en-US" altLang="zh-CN" sz="3200" dirty="0">
                <a:solidFill>
                  <a:srgbClr val="FF0000"/>
                </a:solidFill>
                <a:uFillTx/>
                <a:ea typeface="黑体" panose="02010609060101010101" charset="-122"/>
                <a:sym typeface="+mn-ea"/>
              </a:rPr>
              <a:t>【</a:t>
            </a:r>
            <a:r>
              <a:rPr kumimoji="1" lang="zh-CN" altLang="en-US" sz="3200" dirty="0">
                <a:solidFill>
                  <a:srgbClr val="FF0000"/>
                </a:solidFill>
                <a:uFillTx/>
                <a:ea typeface="黑体" panose="02010609060101010101" charset="-122"/>
                <a:sym typeface="+mn-ea"/>
              </a:rPr>
              <a:t>解析</a:t>
            </a:r>
            <a:r>
              <a:rPr kumimoji="1" lang="en-US" altLang="zh-CN" sz="3200" dirty="0">
                <a:solidFill>
                  <a:srgbClr val="FF0000"/>
                </a:solidFill>
                <a:uFillTx/>
                <a:ea typeface="黑体" panose="02010609060101010101" charset="-122"/>
                <a:sym typeface="+mn-ea"/>
              </a:rPr>
              <a:t>】</a:t>
            </a:r>
            <a:endParaRPr kumimoji="1" lang="en-US" altLang="zh-CN" sz="3200" dirty="0">
              <a:solidFill>
                <a:srgbClr val="FF0000"/>
              </a:solidFill>
              <a:uFillTx/>
              <a:ea typeface="黑体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1287145" y="3054350"/>
            <a:ext cx="61379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方法一：平均速度公式法</a:t>
            </a:r>
            <a:endParaRPr lang="zh-CN" altLang="en-US" sz="3600" b="1" dirty="0">
              <a:latin typeface="华文楷体" panose="02010600040101010101" charset="-122"/>
              <a:ea typeface="华文楷体" panose="02010600040101010101" charset="-122"/>
            </a:endParaRPr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338445" y="4963795"/>
          <a:ext cx="1788795" cy="1179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7" imgW="596900" imgH="393700" progId="Equation.KSEE3">
                  <p:embed/>
                </p:oleObj>
              </mc:Choice>
              <mc:Fallback>
                <p:oleObj name="" r:id="rId7" imgW="5969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8445" y="4963795"/>
                        <a:ext cx="1788795" cy="1179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2" descr="QQ截图2022092707363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06295" y="311785"/>
            <a:ext cx="5806440" cy="257937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4"/>
          <p:cNvSpPr txBox="1"/>
          <p:nvPr/>
        </p:nvSpPr>
        <p:spPr>
          <a:xfrm>
            <a:off x="0" y="-121920"/>
            <a:ext cx="11810365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3600" b="1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  </a:t>
            </a:r>
            <a:r>
              <a:rPr kumimoji="1" lang="en-US" altLang="zh-CN" sz="3600" dirty="0">
                <a:solidFill>
                  <a:srgbClr val="402DF6"/>
                </a:solidFill>
                <a:uFillTx/>
                <a:ea typeface="黑体" panose="02010609060101010101" charset="-122"/>
                <a:sym typeface="+mn-ea"/>
              </a:rPr>
              <a:t>【</a:t>
            </a:r>
            <a:r>
              <a:rPr kumimoji="1" lang="zh-CN" altLang="en-US" sz="3600" dirty="0">
                <a:solidFill>
                  <a:srgbClr val="402DF6"/>
                </a:solidFill>
                <a:uFillTx/>
                <a:ea typeface="黑体" panose="02010609060101010101" charset="-122"/>
                <a:sym typeface="+mn-ea"/>
              </a:rPr>
              <a:t>思考</a:t>
            </a:r>
            <a:r>
              <a:rPr kumimoji="1" lang="en-US" altLang="zh-CN" sz="3600" dirty="0">
                <a:solidFill>
                  <a:srgbClr val="402DF6"/>
                </a:solidFill>
                <a:uFillTx/>
                <a:ea typeface="黑体" panose="02010609060101010101" charset="-122"/>
                <a:sym typeface="+mn-ea"/>
              </a:rPr>
              <a:t>2】</a:t>
            </a:r>
            <a:r>
              <a:rPr lang="zh-CN" altLang="en-US" sz="3600" b="1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匀变速直线运动中，某段位移</a:t>
            </a:r>
            <a:r>
              <a:rPr lang="zh-CN" altLang="en-US" sz="3600" b="1" i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楷体" panose="02010609060101010101" charset="-122"/>
                <a:cs typeface="黑体" panose="02010609060101010101" charset="-122"/>
              </a:rPr>
              <a:t>x</a:t>
            </a:r>
            <a:r>
              <a:rPr lang="zh-CN" altLang="en-US" sz="3600" b="1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的初末速度别是</a:t>
            </a:r>
            <a:r>
              <a:rPr lang="zh-CN" altLang="en-US" sz="3600" b="1" i="1" dirty="0"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v</a:t>
            </a:r>
            <a:r>
              <a:rPr lang="zh-CN" altLang="en-US" sz="3600" b="1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和</a:t>
            </a:r>
            <a:r>
              <a:rPr lang="zh-CN" altLang="en-US" sz="3600" b="1" i="1" dirty="0"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v</a:t>
            </a:r>
            <a:r>
              <a:rPr lang="zh-CN" altLang="en-US" sz="3600" b="1" i="1" baseline="-25000" dirty="0"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0</a:t>
            </a:r>
            <a:r>
              <a:rPr lang="zh-CN" altLang="en-US" sz="3600" b="1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，加速度为</a:t>
            </a:r>
            <a:r>
              <a:rPr lang="zh-CN" altLang="en-US" sz="3600" b="1" i="1" dirty="0"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a</a:t>
            </a:r>
            <a:r>
              <a:rPr lang="zh-CN" altLang="en-US" sz="3600" b="1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，</a:t>
            </a:r>
            <a:r>
              <a:rPr lang="zh-CN" altLang="en-US" sz="3600" b="1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  <a:sym typeface="+mn-ea"/>
              </a:rPr>
              <a:t>求中间位置的瞬时速度。</a:t>
            </a:r>
            <a:endParaRPr lang="zh-CN" altLang="en-US" sz="3600" b="1" dirty="0">
              <a:uFillTx/>
              <a:latin typeface="楷体" panose="02010609060101010101" charset="-122"/>
              <a:ea typeface="楷体" panose="02010609060101010101" charset="-122"/>
              <a:cs typeface="黑体" panose="02010609060101010101" charset="-122"/>
            </a:endParaRPr>
          </a:p>
        </p:txBody>
      </p:sp>
      <p:grpSp>
        <p:nvGrpSpPr>
          <p:cNvPr id="24" name="Group 7"/>
          <p:cNvGrpSpPr/>
          <p:nvPr/>
        </p:nvGrpSpPr>
        <p:grpSpPr>
          <a:xfrm>
            <a:off x="2908048" y="2559685"/>
            <a:ext cx="5858733" cy="633866"/>
            <a:chOff x="-114" y="0"/>
            <a:chExt cx="6246" cy="999"/>
          </a:xfrm>
        </p:grpSpPr>
        <p:grpSp>
          <p:nvGrpSpPr>
            <p:cNvPr id="25" name="Group 8"/>
            <p:cNvGrpSpPr/>
            <p:nvPr/>
          </p:nvGrpSpPr>
          <p:grpSpPr>
            <a:xfrm>
              <a:off x="-114" y="0"/>
              <a:ext cx="6246" cy="957"/>
              <a:chOff x="-114" y="0"/>
              <a:chExt cx="6246" cy="957"/>
            </a:xfrm>
          </p:grpSpPr>
          <p:graphicFrame>
            <p:nvGraphicFramePr>
              <p:cNvPr id="28" name="Object 11">
                <a:hlinkClick r:id="" action="ppaction://ole?verb=0"/>
              </p:cNvPr>
              <p:cNvGraphicFramePr>
                <a:graphicFrameLocks noChangeAspect="1"/>
              </p:cNvGraphicFramePr>
              <p:nvPr/>
            </p:nvGraphicFramePr>
            <p:xfrm>
              <a:off x="-114" y="47"/>
              <a:ext cx="656" cy="91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" name="" r:id="rId1" imgW="165100" imgH="229235" progId="Equation.KSEE3">
                      <p:embed/>
                    </p:oleObj>
                  </mc:Choice>
                  <mc:Fallback>
                    <p:oleObj name="" r:id="rId1" imgW="165100" imgH="229235" progId="Equation.KSEE3">
                      <p:embed/>
                      <p:pic>
                        <p:nvPicPr>
                          <p:cNvPr id="0" name="Object 11">
                            <a:hlinkClick r:id="" action="ppaction://ole?verb=0"/>
                          </p:cNvPr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-114" y="47"/>
                            <a:ext cx="656" cy="91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9" name="Group 10"/>
              <p:cNvGrpSpPr/>
              <p:nvPr/>
            </p:nvGrpSpPr>
            <p:grpSpPr>
              <a:xfrm>
                <a:off x="213" y="0"/>
                <a:ext cx="5919" cy="741"/>
                <a:chOff x="0" y="0"/>
                <a:chExt cx="5919" cy="741"/>
              </a:xfrm>
            </p:grpSpPr>
            <p:sp>
              <p:nvSpPr>
                <p:cNvPr id="30" name="箭头 365"/>
                <p:cNvSpPr/>
                <p:nvPr/>
              </p:nvSpPr>
              <p:spPr>
                <a:xfrm>
                  <a:off x="2" y="175"/>
                  <a:ext cx="5917" cy="1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31" name="Line 12"/>
                <p:cNvSpPr/>
                <p:nvPr/>
              </p:nvSpPr>
              <p:spPr>
                <a:xfrm>
                  <a:off x="0" y="0"/>
                  <a:ext cx="2" cy="175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32" name="Line 13"/>
                <p:cNvSpPr/>
                <p:nvPr/>
              </p:nvSpPr>
              <p:spPr>
                <a:xfrm>
                  <a:off x="4627" y="0"/>
                  <a:ext cx="2" cy="175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bevel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  <p:graphicFrame>
              <p:nvGraphicFramePr>
                <p:cNvPr id="33" name="Object 12">
                  <a:hlinkClick r:id="" action="ppaction://ole?verb=0"/>
                </p:cNvPr>
                <p:cNvGraphicFramePr>
                  <a:graphicFrameLocks noChangeAspect="1"/>
                </p:cNvGraphicFramePr>
                <p:nvPr/>
              </p:nvGraphicFramePr>
              <p:xfrm>
                <a:off x="4569" y="65"/>
                <a:ext cx="552" cy="6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" name="" r:id="rId3" imgW="114300" imgH="139700" progId="Equation.KSEE3">
                        <p:embed/>
                      </p:oleObj>
                    </mc:Choice>
                    <mc:Fallback>
                      <p:oleObj name="" r:id="rId3" imgW="114300" imgH="139700" progId="Equation.KSEE3">
                        <p:embed/>
                        <p:pic>
                          <p:nvPicPr>
                            <p:cNvPr id="0" name="Object 12">
                              <a:hlinkClick r:id="" action="ppaction://ole?verb=0"/>
                            </p:cNvPr>
                            <p:cNvPicPr/>
                            <p:nvPr/>
                          </p:nvPicPr>
                          <p:blipFill>
                            <a:blip r:embed="rId4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569" y="65"/>
                              <a:ext cx="552" cy="676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26" name="AutoShape 15"/>
            <p:cNvSpPr/>
            <p:nvPr/>
          </p:nvSpPr>
          <p:spPr>
            <a:xfrm rot="5400000">
              <a:off x="2331" y="-1943"/>
              <a:ext cx="371" cy="4609"/>
            </a:xfrm>
            <a:prstGeom prst="rightBrace">
              <a:avLst>
                <a:gd name="adj1" fmla="val 103526"/>
                <a:gd name="adj2" fmla="val 50000"/>
              </a:avLst>
            </a:prstGeom>
            <a:noFill/>
            <a:ln w="1587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>
                <a:latin typeface="Arial" panose="020B0604020202020204" pitchFamily="34" charset="0"/>
              </a:endParaRPr>
            </a:p>
          </p:txBody>
        </p:sp>
        <p:graphicFrame>
          <p:nvGraphicFramePr>
            <p:cNvPr id="27" name="Object 10">
              <a:hlinkClick r:id="" action="ppaction://ole?verb=0"/>
            </p:cNvPr>
            <p:cNvGraphicFramePr>
              <a:graphicFrameLocks noChangeAspect="1"/>
            </p:cNvGraphicFramePr>
            <p:nvPr/>
          </p:nvGraphicFramePr>
          <p:xfrm>
            <a:off x="2470" y="351"/>
            <a:ext cx="589" cy="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" name="" r:id="rId5" imgW="127000" imgH="139700" progId="Equation.KSEE3">
                    <p:embed/>
                  </p:oleObj>
                </mc:Choice>
                <mc:Fallback>
                  <p:oleObj name="" r:id="rId5" imgW="127000" imgH="139700" progId="Equation.KSEE3">
                    <p:embed/>
                    <p:pic>
                      <p:nvPicPr>
                        <p:cNvPr id="0" name="Object 10">
                          <a:hlinkClick r:id="" action="ppaction://ole?verb=0"/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470" y="351"/>
                          <a:ext cx="589" cy="6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17"/>
          <p:cNvGrpSpPr/>
          <p:nvPr/>
        </p:nvGrpSpPr>
        <p:grpSpPr>
          <a:xfrm>
            <a:off x="3216910" y="1538471"/>
            <a:ext cx="2120900" cy="1132339"/>
            <a:chOff x="0" y="-357"/>
            <a:chExt cx="2314" cy="1781"/>
          </a:xfrm>
        </p:grpSpPr>
        <p:sp>
          <p:nvSpPr>
            <p:cNvPr id="35" name="Line 18"/>
            <p:cNvSpPr/>
            <p:nvPr/>
          </p:nvSpPr>
          <p:spPr>
            <a:xfrm>
              <a:off x="2312" y="1249"/>
              <a:ext cx="2" cy="17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6" name="AutoShape 19"/>
            <p:cNvSpPr/>
            <p:nvPr/>
          </p:nvSpPr>
          <p:spPr>
            <a:xfrm rot="-5400000">
              <a:off x="1070" y="7"/>
              <a:ext cx="172" cy="2312"/>
            </a:xfrm>
            <a:prstGeom prst="rightBrace">
              <a:avLst>
                <a:gd name="adj1" fmla="val 112015"/>
                <a:gd name="adj2" fmla="val 49426"/>
              </a:avLst>
            </a:prstGeom>
            <a:noFill/>
            <a:ln w="15875" cap="flat" cmpd="sng">
              <a:solidFill>
                <a:srgbClr val="402DF6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>
                <a:latin typeface="Arial" panose="020B0604020202020204" pitchFamily="34" charset="0"/>
              </a:endParaRPr>
            </a:p>
          </p:txBody>
        </p:sp>
        <p:graphicFrame>
          <p:nvGraphicFramePr>
            <p:cNvPr id="37" name="Object 9">
              <a:hlinkClick r:id="" action="ppaction://ole?verb=0"/>
            </p:cNvPr>
            <p:cNvGraphicFramePr>
              <a:graphicFrameLocks noChangeAspect="1"/>
            </p:cNvGraphicFramePr>
            <p:nvPr/>
          </p:nvGraphicFramePr>
          <p:xfrm>
            <a:off x="654" y="-357"/>
            <a:ext cx="564" cy="14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" name="" r:id="rId7" imgW="152400" imgH="393700" progId="Equation.KSEE3">
                    <p:embed/>
                  </p:oleObj>
                </mc:Choice>
                <mc:Fallback>
                  <p:oleObj name="" r:id="rId7" imgW="152400" imgH="393700" progId="Equation.KSEE3">
                    <p:embed/>
                    <p:pic>
                      <p:nvPicPr>
                        <p:cNvPr id="0" name="Object 9">
                          <a:hlinkClick r:id="" action="ppaction://ole?verb=0"/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54" y="-357"/>
                          <a:ext cx="564" cy="145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" name="Group 21"/>
          <p:cNvGrpSpPr/>
          <p:nvPr/>
        </p:nvGrpSpPr>
        <p:grpSpPr>
          <a:xfrm>
            <a:off x="5337175" y="1602105"/>
            <a:ext cx="2190115" cy="925830"/>
            <a:chOff x="0" y="-198"/>
            <a:chExt cx="2254" cy="1458"/>
          </a:xfrm>
        </p:grpSpPr>
        <p:sp>
          <p:nvSpPr>
            <p:cNvPr id="39" name="AutoShape 22"/>
            <p:cNvSpPr/>
            <p:nvPr/>
          </p:nvSpPr>
          <p:spPr>
            <a:xfrm rot="-5400000">
              <a:off x="1041" y="47"/>
              <a:ext cx="172" cy="2254"/>
            </a:xfrm>
            <a:prstGeom prst="rightBrace">
              <a:avLst>
                <a:gd name="adj1" fmla="val 109205"/>
                <a:gd name="adj2" fmla="val 49426"/>
              </a:avLst>
            </a:prstGeom>
            <a:noFill/>
            <a:ln w="15875" cap="flat" cmpd="sng">
              <a:solidFill>
                <a:srgbClr val="402DF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>
                <a:latin typeface="Arial" panose="020B0604020202020204" pitchFamily="34" charset="0"/>
              </a:endParaRPr>
            </a:p>
          </p:txBody>
        </p:sp>
        <p:graphicFrame>
          <p:nvGraphicFramePr>
            <p:cNvPr id="40" name="Object 8">
              <a:hlinkClick r:id="" action="ppaction://ole?verb=0"/>
            </p:cNvPr>
            <p:cNvGraphicFramePr>
              <a:graphicFrameLocks noChangeAspect="1"/>
            </p:cNvGraphicFramePr>
            <p:nvPr/>
          </p:nvGraphicFramePr>
          <p:xfrm>
            <a:off x="1100" y="-198"/>
            <a:ext cx="537" cy="13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" name="" r:id="rId9" imgW="152400" imgH="393700" progId="Equation.3">
                    <p:embed/>
                  </p:oleObj>
                </mc:Choice>
                <mc:Fallback>
                  <p:oleObj name="" r:id="rId9" imgW="152400" imgH="393700" progId="Equation.3">
                    <p:embed/>
                    <p:pic>
                      <p:nvPicPr>
                        <p:cNvPr id="0" name="Object 8">
                          <a:hlinkClick r:id="" action="ppaction://ole?verb=0"/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100" y="-198"/>
                          <a:ext cx="537" cy="138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" name="Group 25"/>
          <p:cNvGrpSpPr/>
          <p:nvPr/>
        </p:nvGrpSpPr>
        <p:grpSpPr>
          <a:xfrm rot="0">
            <a:off x="419097" y="3196590"/>
            <a:ext cx="5464533" cy="687070"/>
            <a:chOff x="31" y="102"/>
            <a:chExt cx="8607" cy="1082"/>
          </a:xfrm>
        </p:grpSpPr>
        <p:sp>
          <p:nvSpPr>
            <p:cNvPr id="44" name="Text Box 26"/>
            <p:cNvSpPr txBox="1"/>
            <p:nvPr/>
          </p:nvSpPr>
          <p:spPr>
            <a:xfrm>
              <a:off x="31" y="211"/>
              <a:ext cx="4262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3200" b="1" dirty="0">
                  <a:latin typeface="黑体" panose="02010609060101010101" charset="-122"/>
                  <a:ea typeface="黑体" panose="02010609060101010101" charset="-122"/>
                </a:rPr>
                <a:t>速度位移公式：</a:t>
              </a:r>
              <a:r>
                <a:rPr lang="zh-CN" altLang="en-US" sz="2400" b="1" dirty="0">
                  <a:latin typeface="Arial" panose="020B0604020202020204" pitchFamily="34" charset="0"/>
                </a:rPr>
                <a:t>                         </a:t>
              </a:r>
              <a:endParaRPr lang="zh-CN" altLang="en-US" sz="24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45" name="Object 7">
              <a:hlinkClick r:id="" action="ppaction://ole?verb=0"/>
            </p:cNvPr>
            <p:cNvGraphicFramePr>
              <a:graphicFrameLocks noChangeAspect="1"/>
            </p:cNvGraphicFramePr>
            <p:nvPr/>
          </p:nvGraphicFramePr>
          <p:xfrm>
            <a:off x="4911" y="102"/>
            <a:ext cx="3727" cy="10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" name="" r:id="rId11" imgW="876300" imgH="254000" progId="Equation.KSEE3">
                    <p:embed/>
                  </p:oleObj>
                </mc:Choice>
                <mc:Fallback>
                  <p:oleObj name="" r:id="rId11" imgW="876300" imgH="254000" progId="Equation.KSEE3">
                    <p:embed/>
                    <p:pic>
                      <p:nvPicPr>
                        <p:cNvPr id="0" name="Object 7">
                          <a:hlinkClick r:id="" action="ppaction://ole?verb=0"/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911" y="102"/>
                          <a:ext cx="3727" cy="108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6" name="Text Box 29"/>
          <p:cNvSpPr txBox="1"/>
          <p:nvPr/>
        </p:nvSpPr>
        <p:spPr>
          <a:xfrm>
            <a:off x="419100" y="4274820"/>
            <a:ext cx="292036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latin typeface="黑体" panose="02010609060101010101" charset="-122"/>
                <a:ea typeface="黑体" panose="02010609060101010101" charset="-122"/>
              </a:rPr>
              <a:t>前半段位移：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graphicFrame>
        <p:nvGraphicFramePr>
          <p:cNvPr id="47" name="Object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931410" y="1574800"/>
          <a:ext cx="1083945" cy="812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3" imgW="405765" imgH="342900" progId="Equation.3">
                  <p:embed/>
                </p:oleObj>
              </mc:Choice>
              <mc:Fallback>
                <p:oleObj name="" r:id="rId13" imgW="405765" imgH="342900" progId="Equation.3">
                  <p:embed/>
                  <p:pic>
                    <p:nvPicPr>
                      <p:cNvPr id="0" name="Object 2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931410" y="1574800"/>
                        <a:ext cx="1083945" cy="8121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248025" y="4004310"/>
          <a:ext cx="2822575" cy="1202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15" imgW="1041400" imgH="431800" progId="Equation.KSEE3">
                  <p:embed/>
                </p:oleObj>
              </mc:Choice>
              <mc:Fallback>
                <p:oleObj name="" r:id="rId15" imgW="1041400" imgH="431800" progId="Equation.KSEE3">
                  <p:embed/>
                  <p:pic>
                    <p:nvPicPr>
                      <p:cNvPr id="0" name="Object 3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248025" y="4004310"/>
                        <a:ext cx="2822575" cy="12026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 Box 32"/>
          <p:cNvSpPr txBox="1"/>
          <p:nvPr/>
        </p:nvSpPr>
        <p:spPr>
          <a:xfrm>
            <a:off x="458470" y="5455285"/>
            <a:ext cx="284226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latin typeface="黑体" panose="02010609060101010101" charset="-122"/>
                <a:ea typeface="黑体" panose="02010609060101010101" charset="-122"/>
              </a:rPr>
              <a:t>后半段位移：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graphicFrame>
        <p:nvGraphicFramePr>
          <p:cNvPr id="50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176905" y="5284470"/>
          <a:ext cx="2912745" cy="1214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17" imgW="1041400" imgH="431800" progId="Equation.3">
                  <p:embed/>
                </p:oleObj>
              </mc:Choice>
              <mc:Fallback>
                <p:oleObj name="" r:id="rId17" imgW="1041400" imgH="431800" progId="Equation.3">
                  <p:embed/>
                  <p:pic>
                    <p:nvPicPr>
                      <p:cNvPr id="0" name="Object 4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176905" y="5284470"/>
                        <a:ext cx="2912745" cy="12147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780655" y="4820920"/>
          <a:ext cx="3303270" cy="1519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9" imgW="939800" imgH="495300" progId="Equation.KSEE3">
                  <p:embed/>
                </p:oleObj>
              </mc:Choice>
              <mc:Fallback>
                <p:oleObj name="" r:id="rId19" imgW="939800" imgH="495300" progId="Equation.KSEE3">
                  <p:embed/>
                  <p:pic>
                    <p:nvPicPr>
                      <p:cNvPr id="0" name="Object 5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780655" y="4820920"/>
                        <a:ext cx="3303270" cy="1519555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对象 52">
            <a:hlinkClick r:id="" action="ppaction://ole?verb=0"/>
          </p:cNvPr>
          <p:cNvGraphicFramePr>
            <a:graphicFrameLocks noChangeAspect="1"/>
          </p:cNvGraphicFramePr>
          <p:nvPr>
            <p:custDataLst>
              <p:tags r:id="rId21"/>
            </p:custDataLst>
          </p:nvPr>
        </p:nvGraphicFramePr>
        <p:xfrm>
          <a:off x="8272145" y="3356610"/>
          <a:ext cx="2588895" cy="1045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22" imgW="914400" imgH="368300" progId="Equation.KSEE3">
                  <p:embed/>
                </p:oleObj>
              </mc:Choice>
              <mc:Fallback>
                <p:oleObj name="" r:id="rId22" imgW="914400" imgH="368300" progId="Equation.KSEE3">
                  <p:embed/>
                  <p:pic>
                    <p:nvPicPr>
                      <p:cNvPr id="0" name="对象 44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8272145" y="3356610"/>
                        <a:ext cx="2588895" cy="1045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文本框 53"/>
          <p:cNvSpPr txBox="1"/>
          <p:nvPr>
            <p:custDataLst>
              <p:tags r:id="rId24"/>
            </p:custDataLst>
          </p:nvPr>
        </p:nvSpPr>
        <p:spPr>
          <a:xfrm>
            <a:off x="6163394" y="4299137"/>
            <a:ext cx="5384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latin typeface="Calibri" panose="020F0502020204030204"/>
              </a:rPr>
              <a:t>①</a:t>
            </a:r>
            <a:endParaRPr lang="zh-CN" altLang="en-US" sz="2800" b="1" dirty="0">
              <a:latin typeface="Calibri" panose="020F0502020204030204"/>
            </a:endParaRPr>
          </a:p>
        </p:txBody>
      </p:sp>
      <p:sp>
        <p:nvSpPr>
          <p:cNvPr id="55" name="文本框 54"/>
          <p:cNvSpPr txBox="1"/>
          <p:nvPr>
            <p:custDataLst>
              <p:tags r:id="rId25"/>
            </p:custDataLst>
          </p:nvPr>
        </p:nvSpPr>
        <p:spPr>
          <a:xfrm>
            <a:off x="6163394" y="5486431"/>
            <a:ext cx="5384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latin typeface="Calibri" panose="020F0502020204030204"/>
                <a:sym typeface="+mn-ea"/>
              </a:rPr>
              <a:t>②</a:t>
            </a:r>
            <a:endParaRPr lang="zh-CN" altLang="en-US" sz="2800" b="1" dirty="0">
              <a:latin typeface="Calibri" panose="020F0502020204030204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9" grpId="0"/>
      <p:bldP spid="54" grpId="0"/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798445" y="541020"/>
          <a:ext cx="7421245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" r:id="rId2" imgW="2425700" imgH="482600" progId="Equation.KSEE3">
                  <p:embed/>
                </p:oleObj>
              </mc:Choice>
              <mc:Fallback>
                <p:oleObj name="" r:id="rId2" imgW="2425700" imgH="482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98445" y="541020"/>
                        <a:ext cx="7421245" cy="148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0"/>
          </p:cNvPr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332230" y="3110230"/>
          <a:ext cx="5021580" cy="1484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" r:id="rId5" imgW="1548765" imgH="457200" progId="Equation.KSEE3">
                  <p:embed/>
                </p:oleObj>
              </mc:Choice>
              <mc:Fallback>
                <p:oleObj name="" r:id="rId5" imgW="1548765" imgH="457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2230" y="3110230"/>
                        <a:ext cx="5021580" cy="1484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0"/>
          </p:cNvPr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6301740" y="3306445"/>
          <a:ext cx="1863090" cy="1288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" r:id="rId8" imgW="609600" imgH="419100" progId="Equation.KSEE3">
                  <p:embed/>
                </p:oleObj>
              </mc:Choice>
              <mc:Fallback>
                <p:oleObj name="" r:id="rId8" imgW="609600" imgH="4191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301740" y="3306445"/>
                        <a:ext cx="1863090" cy="1288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文本框 33"/>
          <p:cNvSpPr txBox="1"/>
          <p:nvPr>
            <p:custDataLst>
              <p:tags r:id="rId10"/>
            </p:custDataLst>
          </p:nvPr>
        </p:nvSpPr>
        <p:spPr>
          <a:xfrm>
            <a:off x="8164703" y="3523498"/>
            <a:ext cx="901065" cy="66611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735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sz="3735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0</a:t>
            </a:r>
            <a:endParaRPr lang="en-US" altLang="zh-CN" sz="3735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11"/>
            </p:custDataLst>
          </p:nvPr>
        </p:nvSpPr>
        <p:spPr>
          <a:xfrm>
            <a:off x="554990" y="2327910"/>
            <a:ext cx="52089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方法一：</a:t>
            </a:r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数学</a:t>
            </a:r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作差法</a:t>
            </a:r>
            <a:endParaRPr lang="zh-CN" altLang="en-US" sz="3600" b="1" dirty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14020" y="982980"/>
            <a:ext cx="234696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kumimoji="1" lang="en-US" altLang="zh-CN" sz="3600" dirty="0">
                <a:solidFill>
                  <a:srgbClr val="402DF6"/>
                </a:solidFill>
                <a:uFillTx/>
                <a:ea typeface="黑体" panose="02010609060101010101" charset="-122"/>
                <a:sym typeface="+mn-ea"/>
              </a:rPr>
              <a:t> </a:t>
            </a:r>
            <a:r>
              <a:rPr kumimoji="1" lang="en-US" altLang="zh-CN" sz="3600" dirty="0">
                <a:solidFill>
                  <a:srgbClr val="402DF6"/>
                </a:solidFill>
                <a:uFillTx/>
                <a:ea typeface="黑体" panose="02010609060101010101" charset="-122"/>
                <a:sym typeface="+mn-ea"/>
              </a:rPr>
              <a:t>【思考3】</a:t>
            </a:r>
            <a:endParaRPr kumimoji="1" lang="en-US" altLang="zh-CN" sz="3600" dirty="0">
              <a:solidFill>
                <a:srgbClr val="402DF6"/>
              </a:solidFill>
              <a:uFillTx/>
              <a:ea typeface="黑体" panose="02010609060101010101" charset="-122"/>
            </a:endParaRPr>
          </a:p>
        </p:txBody>
      </p:sp>
      <p:graphicFrame>
        <p:nvGraphicFramePr>
          <p:cNvPr id="47" name="Object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9462770" y="3183890"/>
          <a:ext cx="2080895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2" imgW="469900" imgH="342900" progId="Equation.3">
                  <p:embed/>
                </p:oleObj>
              </mc:Choice>
              <mc:Fallback>
                <p:oleObj name="" r:id="rId12" imgW="469900" imgH="342900" progId="Equation.3">
                  <p:embed/>
                  <p:pic>
                    <p:nvPicPr>
                      <p:cNvPr id="0" name="Object 2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462770" y="3183890"/>
                        <a:ext cx="2080895" cy="13462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" grpId="0"/>
      <p:bldP spid="2" grpId="1"/>
    </p:bldLst>
  </p:timing>
</p:sld>
</file>

<file path=ppt/tags/tag1.xml><?xml version="1.0" encoding="utf-8"?>
<p:tagLst xmlns:p="http://schemas.openxmlformats.org/presentationml/2006/main">
  <p:tag name="AS_UNIQUEID" val="370"/>
</p:tagLst>
</file>

<file path=ppt/tags/tag10.xml><?xml version="1.0" encoding="utf-8"?>
<p:tagLst xmlns:p="http://schemas.openxmlformats.org/presentationml/2006/main">
  <p:tag name="AS_UNIQUEID" val="363"/>
</p:tagLst>
</file>

<file path=ppt/tags/tag11.xml><?xml version="1.0" encoding="utf-8"?>
<p:tagLst xmlns:p="http://schemas.openxmlformats.org/presentationml/2006/main">
  <p:tag name="AS_UNIQUEID" val="364"/>
</p:tagLst>
</file>

<file path=ppt/tags/tag12.xml><?xml version="1.0" encoding="utf-8"?>
<p:tagLst xmlns:p="http://schemas.openxmlformats.org/presentationml/2006/main">
  <p:tag name="AS_UNIQUEID" val="2161"/>
</p:tagLst>
</file>

<file path=ppt/tags/tag13.xml><?xml version="1.0" encoding="utf-8"?>
<p:tagLst xmlns:p="http://schemas.openxmlformats.org/presentationml/2006/main">
  <p:tag name="AS_UNIQUEID" val="2162"/>
</p:tagLst>
</file>

<file path=ppt/tags/tag14.xml><?xml version="1.0" encoding="utf-8"?>
<p:tagLst xmlns:p="http://schemas.openxmlformats.org/presentationml/2006/main">
  <p:tag name="AS_UNIQUEID" val="2163"/>
</p:tagLst>
</file>

<file path=ppt/tags/tag15.xml><?xml version="1.0" encoding="utf-8"?>
<p:tagLst xmlns:p="http://schemas.openxmlformats.org/presentationml/2006/main">
  <p:tag name="AS_UNIQUEID" val="2164"/>
</p:tagLst>
</file>

<file path=ppt/tags/tag16.xml><?xml version="1.0" encoding="utf-8"?>
<p:tagLst xmlns:p="http://schemas.openxmlformats.org/presentationml/2006/main">
  <p:tag name="AS_UNIQUEID" val="370"/>
</p:tagLst>
</file>

<file path=ppt/tags/tag17.xml><?xml version="1.0" encoding="utf-8"?>
<p:tagLst xmlns:p="http://schemas.openxmlformats.org/presentationml/2006/main">
  <p:tag name="AS_UNIQUEID" val="2176"/>
</p:tagLst>
</file>

<file path=ppt/tags/tag18.xml><?xml version="1.0" encoding="utf-8"?>
<p:tagLst xmlns:p="http://schemas.openxmlformats.org/presentationml/2006/main">
  <p:tag name="AS_UNIQUEID" val="2177"/>
</p:tagLst>
</file>

<file path=ppt/tags/tag19.xml><?xml version="1.0" encoding="utf-8"?>
<p:tagLst xmlns:p="http://schemas.openxmlformats.org/presentationml/2006/main">
  <p:tag name="AS_UNIQUEID" val="2178"/>
</p:tagLst>
</file>

<file path=ppt/tags/tag2.xml><?xml version="1.0" encoding="utf-8"?>
<p:tagLst xmlns:p="http://schemas.openxmlformats.org/presentationml/2006/main">
  <p:tag name="AS_UNIQUEID" val="2082"/>
</p:tagLst>
</file>

<file path=ppt/tags/tag20.xml><?xml version="1.0" encoding="utf-8"?>
<p:tagLst xmlns:p="http://schemas.openxmlformats.org/presentationml/2006/main">
  <p:tag name="AS_UNIQUEID" val="2179"/>
</p:tagLst>
</file>

<file path=ppt/tags/tag21.xml><?xml version="1.0" encoding="utf-8"?>
<p:tagLst xmlns:p="http://schemas.openxmlformats.org/presentationml/2006/main">
  <p:tag name="AS_UNIQUEID" val="2180"/>
</p:tagLst>
</file>

<file path=ppt/tags/tag22.xml><?xml version="1.0" encoding="utf-8"?>
<p:tagLst xmlns:p="http://schemas.openxmlformats.org/presentationml/2006/main">
  <p:tag name="AS_UNIQUEID" val="2181"/>
</p:tagLst>
</file>

<file path=ppt/tags/tag23.xml><?xml version="1.0" encoding="utf-8"?>
<p:tagLst xmlns:p="http://schemas.openxmlformats.org/presentationml/2006/main">
  <p:tag name="AS_UNIQUEID" val="2182"/>
</p:tagLst>
</file>

<file path=ppt/tags/tag24.xml><?xml version="1.0" encoding="utf-8"?>
<p:tagLst xmlns:p="http://schemas.openxmlformats.org/presentationml/2006/main">
  <p:tag name="AS_UNIQUEID" val="2183"/>
</p:tagLst>
</file>

<file path=ppt/tags/tag25.xml><?xml version="1.0" encoding="utf-8"?>
<p:tagLst xmlns:p="http://schemas.openxmlformats.org/presentationml/2006/main">
  <p:tag name="AS_UNIQUEID" val="2184"/>
</p:tagLst>
</file>

<file path=ppt/tags/tag26.xml><?xml version="1.0" encoding="utf-8"?>
<p:tagLst xmlns:p="http://schemas.openxmlformats.org/presentationml/2006/main">
  <p:tag name="AS_UNIQUEID" val="2185"/>
</p:tagLst>
</file>

<file path=ppt/tags/tag27.xml><?xml version="1.0" encoding="utf-8"?>
<p:tagLst xmlns:p="http://schemas.openxmlformats.org/presentationml/2006/main">
  <p:tag name="AS_UNIQUEID" val="2186"/>
</p:tagLst>
</file>

<file path=ppt/tags/tag28.xml><?xml version="1.0" encoding="utf-8"?>
<p:tagLst xmlns:p="http://schemas.openxmlformats.org/presentationml/2006/main">
  <p:tag name="AS_UNIQUEID" val="2187"/>
</p:tagLst>
</file>

<file path=ppt/tags/tag29.xml><?xml version="1.0" encoding="utf-8"?>
<p:tagLst xmlns:p="http://schemas.openxmlformats.org/presentationml/2006/main">
  <p:tag name="AS_UNIQUEID" val="2188"/>
</p:tagLst>
</file>

<file path=ppt/tags/tag3.xml><?xml version="1.0" encoding="utf-8"?>
<p:tagLst xmlns:p="http://schemas.openxmlformats.org/presentationml/2006/main">
  <p:tag name="AS_UNIQUEID" val="2082"/>
</p:tagLst>
</file>

<file path=ppt/tags/tag30.xml><?xml version="1.0" encoding="utf-8"?>
<p:tagLst xmlns:p="http://schemas.openxmlformats.org/presentationml/2006/main">
  <p:tag name="AS_UNIQUEID" val="2189"/>
</p:tagLst>
</file>

<file path=ppt/tags/tag31.xml><?xml version="1.0" encoding="utf-8"?>
<p:tagLst xmlns:p="http://schemas.openxmlformats.org/presentationml/2006/main">
  <p:tag name="AS_UNIQUEID" val="2190"/>
</p:tagLst>
</file>

<file path=ppt/tags/tag32.xml><?xml version="1.0" encoding="utf-8"?>
<p:tagLst xmlns:p="http://schemas.openxmlformats.org/presentationml/2006/main">
  <p:tag name="AS_UNIQUEID" val="2191"/>
</p:tagLst>
</file>

<file path=ppt/tags/tag33.xml><?xml version="1.0" encoding="utf-8"?>
<p:tagLst xmlns:p="http://schemas.openxmlformats.org/presentationml/2006/main">
  <p:tag name="AS_UNIQUEID" val="399"/>
</p:tagLst>
</file>

<file path=ppt/tags/tag34.xml><?xml version="1.0" encoding="utf-8"?>
<p:tagLst xmlns:p="http://schemas.openxmlformats.org/presentationml/2006/main">
  <p:tag name="AS_UNIQUEID" val="400"/>
</p:tagLst>
</file>

<file path=ppt/tags/tag35.xml><?xml version="1.0" encoding="utf-8"?>
<p:tagLst xmlns:p="http://schemas.openxmlformats.org/presentationml/2006/main">
  <p:tag name="AS_UNIQUEID" val="401"/>
</p:tagLst>
</file>

<file path=ppt/tags/tag36.xml><?xml version="1.0" encoding="utf-8"?>
<p:tagLst xmlns:p="http://schemas.openxmlformats.org/presentationml/2006/main">
  <p:tag name="AS_UNIQUEID" val="2192"/>
</p:tagLst>
</file>

<file path=ppt/tags/tag37.xml><?xml version="1.0" encoding="utf-8"?>
<p:tagLst xmlns:p="http://schemas.openxmlformats.org/presentationml/2006/main">
  <p:tag name="AS_UNIQUEID" val="2193"/>
</p:tagLst>
</file>

<file path=ppt/tags/tag38.xml><?xml version="1.0" encoding="utf-8"?>
<p:tagLst xmlns:p="http://schemas.openxmlformats.org/presentationml/2006/main">
  <p:tag name="AS_UNIQUEID" val="2195"/>
</p:tagLst>
</file>

<file path=ppt/tags/tag39.xml><?xml version="1.0" encoding="utf-8"?>
<p:tagLst xmlns:p="http://schemas.openxmlformats.org/presentationml/2006/main">
  <p:tag name="AS_UNIQUEID" val="2196"/>
</p:tagLst>
</file>

<file path=ppt/tags/tag4.xml><?xml version="1.0" encoding="utf-8"?>
<p:tagLst xmlns:p="http://schemas.openxmlformats.org/presentationml/2006/main">
  <p:tag name="AS_UNIQUEID" val="1854"/>
</p:tagLst>
</file>

<file path=ppt/tags/tag40.xml><?xml version="1.0" encoding="utf-8"?>
<p:tagLst xmlns:p="http://schemas.openxmlformats.org/presentationml/2006/main">
  <p:tag name="AS_UNIQUEID" val="2200"/>
</p:tagLst>
</file>

<file path=ppt/tags/tag41.xml><?xml version="1.0" encoding="utf-8"?>
<p:tagLst xmlns:p="http://schemas.openxmlformats.org/presentationml/2006/main">
  <p:tag name="AS_UNIQUEID" val="2201"/>
</p:tagLst>
</file>

<file path=ppt/tags/tag42.xml><?xml version="1.0" encoding="utf-8"?>
<p:tagLst xmlns:p="http://schemas.openxmlformats.org/presentationml/2006/main">
  <p:tag name="AS_UNIQUEID" val="2197"/>
</p:tagLst>
</file>

<file path=ppt/tags/tag43.xml><?xml version="1.0" encoding="utf-8"?>
<p:tagLst xmlns:p="http://schemas.openxmlformats.org/presentationml/2006/main">
  <p:tag name="AS_UNIQUEID" val="2194"/>
</p:tagLst>
</file>

<file path=ppt/tags/tag44.xml><?xml version="1.0" encoding="utf-8"?>
<p:tagLst xmlns:p="http://schemas.openxmlformats.org/presentationml/2006/main">
  <p:tag name="AS_UNIQUEID" val="2176"/>
</p:tagLst>
</file>

<file path=ppt/tags/tag45.xml><?xml version="1.0" encoding="utf-8"?>
<p:tagLst xmlns:p="http://schemas.openxmlformats.org/presentationml/2006/main">
  <p:tag name="AS_UNIQUEID" val="2177"/>
</p:tagLst>
</file>

<file path=ppt/tags/tag46.xml><?xml version="1.0" encoding="utf-8"?>
<p:tagLst xmlns:p="http://schemas.openxmlformats.org/presentationml/2006/main">
  <p:tag name="AS_UNIQUEID" val="2178"/>
</p:tagLst>
</file>

<file path=ppt/tags/tag47.xml><?xml version="1.0" encoding="utf-8"?>
<p:tagLst xmlns:p="http://schemas.openxmlformats.org/presentationml/2006/main">
  <p:tag name="AS_UNIQUEID" val="2179"/>
</p:tagLst>
</file>

<file path=ppt/tags/tag48.xml><?xml version="1.0" encoding="utf-8"?>
<p:tagLst xmlns:p="http://schemas.openxmlformats.org/presentationml/2006/main">
  <p:tag name="AS_UNIQUEID" val="2180"/>
</p:tagLst>
</file>

<file path=ppt/tags/tag49.xml><?xml version="1.0" encoding="utf-8"?>
<p:tagLst xmlns:p="http://schemas.openxmlformats.org/presentationml/2006/main">
  <p:tag name="AS_UNIQUEID" val="2181"/>
</p:tagLst>
</file>

<file path=ppt/tags/tag5.xml><?xml version="1.0" encoding="utf-8"?>
<p:tagLst xmlns:p="http://schemas.openxmlformats.org/presentationml/2006/main">
  <p:tag name="KSO_WM_UNIT_PLACING_PICTURE_USER_VIEWPORT" val="{&quot;height&quot;:5106,&quot;width&quot;:905}"/>
</p:tagLst>
</file>

<file path=ppt/tags/tag50.xml><?xml version="1.0" encoding="utf-8"?>
<p:tagLst xmlns:p="http://schemas.openxmlformats.org/presentationml/2006/main">
  <p:tag name="AS_UNIQUEID" val="2182"/>
</p:tagLst>
</file>

<file path=ppt/tags/tag51.xml><?xml version="1.0" encoding="utf-8"?>
<p:tagLst xmlns:p="http://schemas.openxmlformats.org/presentationml/2006/main">
  <p:tag name="AS_UNIQUEID" val="2183"/>
</p:tagLst>
</file>

<file path=ppt/tags/tag52.xml><?xml version="1.0" encoding="utf-8"?>
<p:tagLst xmlns:p="http://schemas.openxmlformats.org/presentationml/2006/main">
  <p:tag name="AS_UNIQUEID" val="2184"/>
</p:tagLst>
</file>

<file path=ppt/tags/tag53.xml><?xml version="1.0" encoding="utf-8"?>
<p:tagLst xmlns:p="http://schemas.openxmlformats.org/presentationml/2006/main">
  <p:tag name="AS_UNIQUEID" val="2185"/>
</p:tagLst>
</file>

<file path=ppt/tags/tag54.xml><?xml version="1.0" encoding="utf-8"?>
<p:tagLst xmlns:p="http://schemas.openxmlformats.org/presentationml/2006/main">
  <p:tag name="AS_UNIQUEID" val="2186"/>
</p:tagLst>
</file>

<file path=ppt/tags/tag55.xml><?xml version="1.0" encoding="utf-8"?>
<p:tagLst xmlns:p="http://schemas.openxmlformats.org/presentationml/2006/main">
  <p:tag name="AS_UNIQUEID" val="2187"/>
</p:tagLst>
</file>

<file path=ppt/tags/tag56.xml><?xml version="1.0" encoding="utf-8"?>
<p:tagLst xmlns:p="http://schemas.openxmlformats.org/presentationml/2006/main">
  <p:tag name="AS_UNIQUEID" val="2188"/>
</p:tagLst>
</file>

<file path=ppt/tags/tag57.xml><?xml version="1.0" encoding="utf-8"?>
<p:tagLst xmlns:p="http://schemas.openxmlformats.org/presentationml/2006/main">
  <p:tag name="AS_UNIQUEID" val="2190"/>
</p:tagLst>
</file>

<file path=ppt/tags/tag58.xml><?xml version="1.0" encoding="utf-8"?>
<p:tagLst xmlns:p="http://schemas.openxmlformats.org/presentationml/2006/main">
  <p:tag name="AS_UNIQUEID" val="2191"/>
</p:tagLst>
</file>

<file path=ppt/tags/tag59.xml><?xml version="1.0" encoding="utf-8"?>
<p:tagLst xmlns:p="http://schemas.openxmlformats.org/presentationml/2006/main">
  <p:tag name="AS_UNIQUEID" val="2192"/>
</p:tagLst>
</file>

<file path=ppt/tags/tag6.xml><?xml version="1.0" encoding="utf-8"?>
<p:tagLst xmlns:p="http://schemas.openxmlformats.org/presentationml/2006/main">
  <p:tag name="KSO_WM_UNIT_PLACING_PICTURE_USER_VIEWPORT" val="{&quot;height&quot;:5106,&quot;width&quot;:905}"/>
</p:tagLst>
</file>

<file path=ppt/tags/tag60.xml><?xml version="1.0" encoding="utf-8"?>
<p:tagLst xmlns:p="http://schemas.openxmlformats.org/presentationml/2006/main">
  <p:tag name="AS_UNIQUEID" val="2193"/>
</p:tagLst>
</file>

<file path=ppt/tags/tag61.xml><?xml version="1.0" encoding="utf-8"?>
<p:tagLst xmlns:p="http://schemas.openxmlformats.org/presentationml/2006/main">
  <p:tag name="AS_UNIQUEID" val="2201"/>
</p:tagLst>
</file>

<file path=ppt/tags/tag62.xml><?xml version="1.0" encoding="utf-8"?>
<p:tagLst xmlns:p="http://schemas.openxmlformats.org/presentationml/2006/main">
  <p:tag name="AS_UNIQUEID" val="2195"/>
</p:tagLst>
</file>

<file path=ppt/tags/tag63.xml><?xml version="1.0" encoding="utf-8"?>
<p:tagLst xmlns:p="http://schemas.openxmlformats.org/presentationml/2006/main">
  <p:tag name="AS_UNIQUEID" val="2196"/>
</p:tagLst>
</file>

<file path=ppt/tags/tag64.xml><?xml version="1.0" encoding="utf-8"?>
<p:tagLst xmlns:p="http://schemas.openxmlformats.org/presentationml/2006/main">
  <p:tag name="AS_UNIQUEID" val="2200"/>
</p:tagLst>
</file>

<file path=ppt/tags/tag65.xml><?xml version="1.0" encoding="utf-8"?>
<p:tagLst xmlns:p="http://schemas.openxmlformats.org/presentationml/2006/main">
  <p:tag name="AS_UNIQUEID" val="2197"/>
</p:tagLst>
</file>

<file path=ppt/tags/tag66.xml><?xml version="1.0" encoding="utf-8"?>
<p:tagLst xmlns:p="http://schemas.openxmlformats.org/presentationml/2006/main">
  <p:tag name="AS_UNIQUEID" val="2194"/>
</p:tagLst>
</file>

<file path=ppt/tags/tag67.xml><?xml version="1.0" encoding="utf-8"?>
<p:tagLst xmlns:p="http://schemas.openxmlformats.org/presentationml/2006/main">
  <p:tag name="COMMONDATA" val="eyJoZGlkIjoiYjRiNjlkNTQyNDIyYjY5ODZkNzdlYzFkNTVmZmQ0MGIifQ=="/>
</p:tagLst>
</file>

<file path=ppt/tags/tag7.xml><?xml version="1.0" encoding="utf-8"?>
<p:tagLst xmlns:p="http://schemas.openxmlformats.org/presentationml/2006/main">
  <p:tag name="AS_UNIQUEID" val="370"/>
</p:tagLst>
</file>

<file path=ppt/tags/tag8.xml><?xml version="1.0" encoding="utf-8"?>
<p:tagLst xmlns:p="http://schemas.openxmlformats.org/presentationml/2006/main">
  <p:tag name="AS_UNIQUEID" val="370"/>
</p:tagLst>
</file>

<file path=ppt/tags/tag9.xml><?xml version="1.0" encoding="utf-8"?>
<p:tagLst xmlns:p="http://schemas.openxmlformats.org/presentationml/2006/main">
  <p:tag name="AS_UNIQUEID" val="36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762</Words>
  <Application>WPS 演示</Application>
  <PresentationFormat>宽屏</PresentationFormat>
  <Paragraphs>144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43</vt:i4>
      </vt:variant>
      <vt:variant>
        <vt:lpstr>幻灯片标题</vt:lpstr>
      </vt:variant>
      <vt:variant>
        <vt:i4>11</vt:i4>
      </vt:variant>
    </vt:vector>
  </HeadingPairs>
  <TitlesOfParts>
    <vt:vector size="75" baseType="lpstr">
      <vt:lpstr>Arial</vt:lpstr>
      <vt:lpstr>宋体</vt:lpstr>
      <vt:lpstr>Wingdings</vt:lpstr>
      <vt:lpstr>华文楷体</vt:lpstr>
      <vt:lpstr>方正姚体</vt:lpstr>
      <vt:lpstr>方正大黑简体</vt:lpstr>
      <vt:lpstr>黑体</vt:lpstr>
      <vt:lpstr>等线</vt:lpstr>
      <vt:lpstr>Times New Roman</vt:lpstr>
      <vt:lpstr>华文中宋</vt:lpstr>
      <vt:lpstr>楷体</vt:lpstr>
      <vt:lpstr>Book Antiqua</vt:lpstr>
      <vt:lpstr>Calibri</vt:lpstr>
      <vt:lpstr>Arial</vt:lpstr>
      <vt:lpstr>Cambria Math</vt:lpstr>
      <vt:lpstr>MS Mincho</vt:lpstr>
      <vt:lpstr>方正书宋_GBK</vt:lpstr>
      <vt:lpstr>微软雅黑</vt:lpstr>
      <vt:lpstr>Arial Unicode MS</vt:lpstr>
      <vt:lpstr>Segoe Print</vt:lpstr>
      <vt:lpstr>Office 主题</vt:lpstr>
      <vt:lpstr>Equation.3</vt:lpstr>
      <vt:lpstr>Equation.KSEE3</vt:lpstr>
      <vt:lpstr>Equation.KSEE3</vt:lpstr>
      <vt:lpstr>Equation.KSEE3</vt:lpstr>
      <vt:lpstr>Equation.3</vt:lpstr>
      <vt:lpstr>Equation.3</vt:lpstr>
      <vt:lpstr>Equation.3</vt:lpstr>
      <vt:lpstr>Equation.3</vt:lpstr>
      <vt:lpstr>Equation.KSEE3</vt:lpstr>
      <vt:lpstr>Equation.KSEE3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Equation.3</vt:lpstr>
      <vt:lpstr>Equation.KSEE3</vt:lpstr>
      <vt:lpstr>Equation.3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Equation.3</vt:lpstr>
      <vt:lpstr>Equation.3</vt:lpstr>
      <vt:lpstr>Equation.KSEE3</vt:lpstr>
      <vt:lpstr>Equation.3</vt:lpstr>
      <vt:lpstr>Equation.KSEE3</vt:lpstr>
      <vt:lpstr>Equation.KSEE3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20</cp:revision>
  <dcterms:created xsi:type="dcterms:W3CDTF">2022-09-26T00:52:00Z</dcterms:created>
  <dcterms:modified xsi:type="dcterms:W3CDTF">2022-09-27T10:11:29Z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F4A84AC1A8E74393B0B0300E6DE7FD09</vt:lpwstr>
  </property>
  <property fmtid="{D5CDD505-2E9C-101B-9397-08002B2CF9AE}" pid="3" name="KSOProductBuildVer">
    <vt:lpwstr>2052-11.1.0.12358</vt:lpwstr>
  </property>
</Properties>
</file>