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57" r:id="rId6"/>
    <p:sldId id="270" r:id="rId7"/>
    <p:sldId id="271" r:id="rId8"/>
    <p:sldId id="260" r:id="rId9"/>
    <p:sldId id="261" r:id="rId10"/>
    <p:sldId id="262" r:id="rId11"/>
    <p:sldId id="264" r:id="rId12"/>
    <p:sldId id="263" r:id="rId13"/>
    <p:sldId id="265" r:id="rId14"/>
    <p:sldId id="267" r:id="rId15"/>
    <p:sldId id="266" r:id="rId16"/>
    <p:sldId id="268" r:id="rId17"/>
    <p:sldId id="269" r:id="rId18"/>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pple" initials="a" lastIdx="2" clrIdx="0"/>
  <p:cmAuthor id="2" name="周跃良" initials="周" lastIdx="2" clrIdx="0"/>
  <p:cmAuthor id="3" name="lenovo" initials="l" lastIdx="4" clrIdx="0"/>
  <p:cmAuthor id="4" name="dell" initials="d" lastIdx="1" clrIdx="2"/>
  <p:cmAuthor id="5" name="Administrator" initials="A" lastIdx="1" clrIdx="4"/>
  <p:cmAuthor id="6" name="123" initials="1" lastIdx="2" clrIdx="0"/>
  <p:cmAuthor id="7" name="雨林木风" initials="雨"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7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gs" Target="tags/tag85.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7.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en-US" altLang="zh-CN">
                <a:latin typeface="楷体" panose="02010609060101010101" charset="-122"/>
                <a:ea typeface="楷体" panose="02010609060101010101" charset="-122"/>
                <a:cs typeface="楷体" panose="02010609060101010101" charset="-122"/>
              </a:rPr>
              <a:t>9.15</a:t>
            </a:r>
            <a:r>
              <a:rPr lang="zh-CN" altLang="en-US">
                <a:latin typeface="楷体" panose="02010609060101010101" charset="-122"/>
                <a:ea typeface="楷体" panose="02010609060101010101" charset="-122"/>
                <a:cs typeface="楷体" panose="02010609060101010101" charset="-122"/>
              </a:rPr>
              <a:t>备课组活动</a:t>
            </a:r>
            <a:endParaRPr lang="zh-CN" altLang="en-US">
              <a:latin typeface="楷体" panose="02010609060101010101" charset="-122"/>
              <a:ea typeface="楷体" panose="02010609060101010101" charset="-122"/>
              <a:cs typeface="楷体" panose="02010609060101010101" charset="-122"/>
            </a:endParaRPr>
          </a:p>
        </p:txBody>
      </p:sp>
      <p:sp>
        <p:nvSpPr>
          <p:cNvPr id="3" name="副标题 2"/>
          <p:cNvSpPr>
            <a:spLocks noGrp="1"/>
          </p:cNvSpPr>
          <p:nvPr>
            <p:ph type="subTitle" idx="1"/>
            <p:custDataLst>
              <p:tags r:id="rId2"/>
            </p:custDataLst>
          </p:nvPr>
        </p:nvSpPr>
        <p:spPr/>
        <p:txBody>
          <a:bodyPr/>
          <a:p>
            <a:r>
              <a:rPr lang="zh-CN" altLang="en-US"/>
              <a:t>单击输入您的封面副标题</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63525" y="734695"/>
            <a:ext cx="11664950" cy="3046095"/>
          </a:xfrm>
          <a:prstGeom prst="rect">
            <a:avLst/>
          </a:prstGeom>
          <a:noFill/>
        </p:spPr>
        <p:txBody>
          <a:bodyPr wrap="square" rtlCol="0">
            <a:spAutoFit/>
          </a:bodyPr>
          <a:p>
            <a:r>
              <a:rPr lang="zh-CN" altLang="en-US" sz="3200">
                <a:solidFill>
                  <a:srgbClr val="FF0000"/>
                </a:solidFill>
                <a:latin typeface="楷体" panose="02010609060101010101" charset="-122"/>
                <a:ea typeface="楷体" panose="02010609060101010101" charset="-122"/>
                <a:cs typeface="楷体" panose="02010609060101010101" charset="-122"/>
              </a:rPr>
              <a:t>②寻找北京、浙江、上海等省市卷的创新题型。</a:t>
            </a:r>
            <a:endParaRPr lang="zh-CN" altLang="en-US" sz="3200">
              <a:solidFill>
                <a:srgbClr val="FF0000"/>
              </a:solidFill>
              <a:latin typeface="楷体" panose="02010609060101010101" charset="-122"/>
              <a:ea typeface="楷体" panose="02010609060101010101" charset="-122"/>
              <a:cs typeface="楷体" panose="02010609060101010101" charset="-122"/>
            </a:endParaRPr>
          </a:p>
          <a:p>
            <a:pPr indent="457200" fontAlgn="auto"/>
            <a:r>
              <a:rPr lang="zh-CN" altLang="en-US" sz="3200">
                <a:latin typeface="楷体" panose="02010609060101010101" charset="-122"/>
                <a:ea typeface="楷体" panose="02010609060101010101" charset="-122"/>
                <a:cs typeface="楷体" panose="02010609060101010101" charset="-122"/>
              </a:rPr>
              <a:t>2022年上海卷名著阅读（《红楼梦》）考查是一种情境创新题；而2022年浙江高考语文卷创新题型主要表现在在语言文字运用中考到了下定义，给“地理标志”下定义。文言文考到文言虚词的辨析，把文本的文言虚词与课文的文言虚词进行比较，古诗文默写是选做题默写，出了5道题，请选择三道题进行默写。</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72745" y="351790"/>
            <a:ext cx="11501755" cy="5262245"/>
          </a:xfrm>
          <a:prstGeom prst="rect">
            <a:avLst/>
          </a:prstGeom>
          <a:noFill/>
        </p:spPr>
        <p:txBody>
          <a:bodyPr wrap="square" rtlCol="0">
            <a:spAutoFit/>
          </a:bodyPr>
          <a:p>
            <a:r>
              <a:rPr lang="zh-CN" altLang="en-US" sz="2800">
                <a:solidFill>
                  <a:srgbClr val="FF0000"/>
                </a:solidFill>
                <a:latin typeface="楷体" panose="02010609060101010101" charset="-122"/>
                <a:ea typeface="楷体" panose="02010609060101010101" charset="-122"/>
                <a:cs typeface="楷体" panose="02010609060101010101" charset="-122"/>
              </a:rPr>
              <a:t>③关注2022年高考文本选择之变。</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2022年高考文本选择最大的变化是文言文阅读文本首次脱离“二十四史”，也不在“纪事本末体”里挑选文本，而是选用《战国策》（新高考全国1卷、全国甲卷）、《说苑》（全国乙卷）。《战国策》是国别体史书，系统性不强。特别是《说苑》，它是古代杂史小说，叙议结合，叙述性不强，阅读理解难度加大。</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文学类文本把小说和纪实文学放在一起（参见2022年全国甲卷），这也是首次出现，值得重视。</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当然，我们也欣喜地发现试题从严重的脱离教材向回归教材靠拢。文言文阅读的第11题不在是古代文化常识的死记硬背题，而是贴近中学语文课文的古代实词的辨别异同。古代诗歌鉴赏把试卷上的文本与我们学过的古代诗歌进行比较。</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87655" y="591185"/>
            <a:ext cx="11616690" cy="4831080"/>
          </a:xfrm>
          <a:prstGeom prst="rect">
            <a:avLst/>
          </a:prstGeom>
          <a:noFill/>
        </p:spPr>
        <p:txBody>
          <a:bodyPr wrap="square" rtlCol="0">
            <a:spAutoFit/>
          </a:bodyPr>
          <a:p>
            <a:pPr indent="457200" fontAlgn="auto"/>
            <a:r>
              <a:rPr lang="zh-CN" altLang="en-US" sz="2800">
                <a:latin typeface="楷体" panose="02010609060101010101" charset="-122"/>
                <a:ea typeface="楷体" panose="02010609060101010101" charset="-122"/>
                <a:cs typeface="楷体" panose="02010609060101010101" charset="-122"/>
              </a:rPr>
              <a:t>当然，我们更需要反思的是2023年高考命题的走势，不能跟在2022年试题的后面亦步亦趋，要继承，更要创新。比如，我们要思考“语言文字运用”还有哪些没有考的知识点，我们要布点进行专题复习，像句式变换，今年考了短句变长句，那么长句变短句需要复习，还有像肯定句变否定句，整句变散句等；像句子的简明得体特别是得体值得复习，像正确使用修辞手法等需要复习。文言文阅读回归正经史书的可能性在加大。文学类文本小说和散文都应该重视，今年考的萧红的散文，评价很高。</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只有平时“拉大网”，战时才能应付自如。高三一轮复习需要从“广度”上着手，把高考可能会考到的知识点一一铺开复习，才能使学生去“陌生化”；只有“熟悉”应考的每个题点（知识点），才能化难为简，胸有成竹。</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80975" y="179070"/>
            <a:ext cx="11866245" cy="5692775"/>
          </a:xfrm>
          <a:prstGeom prst="rect">
            <a:avLst/>
          </a:prstGeom>
          <a:noFill/>
        </p:spPr>
        <p:txBody>
          <a:bodyPr wrap="square" rtlCol="0">
            <a:spAutoFit/>
          </a:bodyPr>
          <a:p>
            <a:r>
              <a:rPr lang="zh-CN" altLang="en-US" sz="2800">
                <a:latin typeface="楷体" panose="02010609060101010101" charset="-122"/>
                <a:ea typeface="楷体" panose="02010609060101010101" charset="-122"/>
                <a:cs typeface="楷体" panose="02010609060101010101" charset="-122"/>
              </a:rPr>
              <a:t>2．从高三一轮复习开始突出备考的“精度”</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高三一轮复习在整个高三的复习中很重要。为了抓实高三一轮复习我们需要做到：</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第</a:t>
            </a:r>
            <a:r>
              <a:rPr lang="zh-CN" altLang="en-US" sz="2800">
                <a:solidFill>
                  <a:srgbClr val="FF0000"/>
                </a:solidFill>
                <a:latin typeface="楷体" panose="02010609060101010101" charset="-122"/>
                <a:ea typeface="楷体" panose="02010609060101010101" charset="-122"/>
                <a:cs typeface="楷体" panose="02010609060101010101" charset="-122"/>
              </a:rPr>
              <a:t>一，精准制定复习计划。</a:t>
            </a:r>
            <a:r>
              <a:rPr lang="zh-CN" altLang="en-US" sz="2800">
                <a:latin typeface="楷体" panose="02010609060101010101" charset="-122"/>
                <a:ea typeface="楷体" panose="02010609060101010101" charset="-122"/>
                <a:cs typeface="楷体" panose="02010609060101010101" charset="-122"/>
              </a:rPr>
              <a:t>明确复习目标，精心制定复习计划是我们进入高三复习的必备工作。高三一轮复习计划到落实到每一周，最好是每一天。更要落实到专人，把专项复习具体安排到每一个人，保证每一知识点都有人负责。但是就目前的计划而言，往往只有教师的复习计划，而没有学生的计划，或者说，教师可能知道复习计划，而学生不知道计划。学生的复习常常是“盲人摸象”，非常被动。教师在制定复习计划的同时，也应该根据自己的计划帮助学生制定复习计划。最好能和学生讨论，拟定师生一致的高三复习计划，一定让学生知道每一周需要复习的内容，了解每一天的复习要求。只有这样，才能发挥学生的主动性，激发学生的复习自主性。（南通地区许多学校都强调要有学生的复习计划）</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8760" y="265430"/>
            <a:ext cx="11760835" cy="5507990"/>
          </a:xfrm>
          <a:prstGeom prst="rect">
            <a:avLst/>
          </a:prstGeom>
          <a:noFill/>
        </p:spPr>
        <p:txBody>
          <a:bodyPr wrap="square" rtlCol="0">
            <a:spAutoFit/>
          </a:bodyPr>
          <a:p>
            <a:r>
              <a:rPr lang="zh-CN" altLang="en-US" sz="3200">
                <a:solidFill>
                  <a:srgbClr val="FF0000"/>
                </a:solidFill>
                <a:latin typeface="楷体" panose="02010609060101010101" charset="-122"/>
                <a:ea typeface="楷体" panose="02010609060101010101" charset="-122"/>
                <a:cs typeface="楷体" panose="02010609060101010101" charset="-122"/>
              </a:rPr>
              <a:t>第二，精准选择复习题点（考点）。</a:t>
            </a:r>
            <a:r>
              <a:rPr lang="zh-CN" altLang="en-US" sz="3200">
                <a:latin typeface="楷体" panose="02010609060101010101" charset="-122"/>
                <a:ea typeface="楷体" panose="02010609060101010101" charset="-122"/>
                <a:cs typeface="楷体" panose="02010609060101010101" charset="-122"/>
              </a:rPr>
              <a:t>根据课程标准，特别是根据近三年新高考全国1卷的题目，梳理出题点（考点）进行专题复习，非常必要。只有精准选择题点（考点），才能帮助学生把握复习的重点。教师心中要装着课标中的学业质量评价要求，更要装着新高考全国卷题型、题目（题点）。在高三一轮复习中针对这些题点，全面复习，一个知识点都不能少。论述类文本阅读、实用类文本阅读、文学类文本阅读（小说阅读、散文阅读），文言文阅读、古代诗歌阅读，一一铺开。对于语言文字运用，如标点符号的用法、成语（词语）的辨析，句式的变换，病句的修改，语言的得体等等，一个不能少。不能因为时间紧就不进行专题复习，既不能以讲代练，也不能以练代讲。</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57810" y="227330"/>
            <a:ext cx="11616690" cy="4030980"/>
          </a:xfrm>
          <a:prstGeom prst="rect">
            <a:avLst/>
          </a:prstGeom>
          <a:noFill/>
        </p:spPr>
        <p:txBody>
          <a:bodyPr wrap="square" rtlCol="0">
            <a:spAutoFit/>
          </a:bodyPr>
          <a:p>
            <a:r>
              <a:rPr lang="zh-CN" altLang="en-US" sz="3200">
                <a:solidFill>
                  <a:srgbClr val="FF0000"/>
                </a:solidFill>
                <a:latin typeface="楷体" panose="02010609060101010101" charset="-122"/>
                <a:ea typeface="楷体" panose="02010609060101010101" charset="-122"/>
                <a:cs typeface="楷体" panose="02010609060101010101" charset="-122"/>
              </a:rPr>
              <a:t>第三，精准备好复习课。</a:t>
            </a:r>
            <a:r>
              <a:rPr lang="zh-CN" altLang="en-US" sz="3200">
                <a:latin typeface="楷体" panose="02010609060101010101" charset="-122"/>
                <a:ea typeface="楷体" panose="02010609060101010101" charset="-122"/>
                <a:cs typeface="楷体" panose="02010609060101010101" charset="-122"/>
              </a:rPr>
              <a:t>我们都知道课堂是语文复习的主阵地。要提高复习效率关键在课堂。而提高课堂效率，精准备好课事前提。高三一轮复习课需要有多媒体辅助教学，课堂容量应该比较大；高三一轮复习课需要有温故知新的知识体系，打通文本与课本的联系；高三一轮复习课需要有当堂训练，训练的题目应该是高考题或大市级模拟题，或者是其变式训练。高三复习极力倡导“学案导学”，一课一学案。根据学校的特点，精心编制“导学案”，利用导学案进行复习，效果应该比“资料”好。</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4950" y="274955"/>
            <a:ext cx="11722735" cy="6123940"/>
          </a:xfrm>
          <a:prstGeom prst="rect">
            <a:avLst/>
          </a:prstGeom>
          <a:noFill/>
        </p:spPr>
        <p:txBody>
          <a:bodyPr wrap="square" rtlCol="0">
            <a:spAutoFit/>
          </a:bodyPr>
          <a:p>
            <a:r>
              <a:rPr lang="zh-CN" altLang="en-US" sz="2800">
                <a:latin typeface="楷体" panose="02010609060101010101" charset="-122"/>
                <a:ea typeface="楷体" panose="02010609060101010101" charset="-122"/>
                <a:cs typeface="楷体" panose="02010609060101010101" charset="-122"/>
              </a:rPr>
              <a:t>3．从实战出发突出备考的“深度”</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高三一轮复习主要是打基础，关注的是题点、知识点的复习与落实，更关注解题方法、解题规律的指导。高三一轮复习要从实战的需要出发，需要落实备考的“深度”——解题思路的引导和解题方法的指导。更要充分发挥备课组的作用，要分工协作，步调一致。备课组要研究考点（题点），理清复习内容，划分任务，分工到人，责任包干。光靠备课组长一人，很难把各项工作做到位，一人拾材火不旺，众人拾柴火焰高。要发挥备课组每个教师的聪明才智，根据教师的专长分配备考任务，分工明确，制定教师高三这一年专攻某一个专题（考点），做精做专。</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在一轮复习中要依据精心选出的题目，做到精准指导学生的解题思路和解题方法，依据高考真题，大市级模拟题目，以及其变换题型，通过变式训练，举一反三，让学生总结解题规律，提高学生的解题能力。</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当然，我们在复习过程中，要以温故知新为原则，结合高考真题，剖析常见题型，归纳解题思路和解题方法，在有效训练中提高学生的实战能力。</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文本框 1"/>
          <p:cNvSpPr txBox="1"/>
          <p:nvPr/>
        </p:nvSpPr>
        <p:spPr>
          <a:xfrm>
            <a:off x="222250" y="574675"/>
            <a:ext cx="5738813" cy="522288"/>
          </a:xfrm>
          <a:prstGeom prst="rect">
            <a:avLst/>
          </a:prstGeom>
          <a:noFill/>
          <a:ln w="9525">
            <a:noFill/>
          </a:ln>
        </p:spPr>
        <p:txBody>
          <a:bodyPr wrap="square" anchor="t" anchorCtr="0">
            <a:spAutoFit/>
          </a:bodyPr>
          <a:p>
            <a:r>
              <a:rPr lang="zh-CN" altLang="en-US" sz="2800" b="1">
                <a:latin typeface="Calibri" panose="020F0502020204030204"/>
                <a:ea typeface="宋体" panose="02010600030101010101" pitchFamily="2" charset="-122"/>
              </a:rPr>
              <a:t>三、本学期需要推进的工作</a:t>
            </a:r>
            <a:endParaRPr lang="zh-CN" altLang="en-US" sz="2800" b="1">
              <a:latin typeface="Calibri" panose="020F0502020204030204"/>
              <a:ea typeface="宋体" panose="02010600030101010101" pitchFamily="2" charset="-122"/>
            </a:endParaRPr>
          </a:p>
        </p:txBody>
      </p:sp>
      <p:sp>
        <p:nvSpPr>
          <p:cNvPr id="11266" name="文本框 2"/>
          <p:cNvSpPr txBox="1"/>
          <p:nvPr/>
        </p:nvSpPr>
        <p:spPr>
          <a:xfrm>
            <a:off x="514350" y="1193800"/>
            <a:ext cx="11125200" cy="3538538"/>
          </a:xfrm>
          <a:prstGeom prst="rect">
            <a:avLst/>
          </a:prstGeom>
          <a:noFill/>
          <a:ln w="9525">
            <a:noFill/>
          </a:ln>
        </p:spPr>
        <p:txBody>
          <a:bodyPr wrap="square" anchor="t" anchorCtr="0">
            <a:spAutoFit/>
          </a:bodyPr>
          <a:p>
            <a:r>
              <a:rPr lang="en-US" altLang="zh-CN" sz="2800" b="1">
                <a:latin typeface="Calibri" panose="020F0502020204030204"/>
                <a:ea typeface="宋体" panose="02010600030101010101" pitchFamily="2" charset="-122"/>
              </a:rPr>
              <a:t>1.</a:t>
            </a:r>
            <a:r>
              <a:rPr lang="zh-CN" altLang="en-US" sz="2800" b="1">
                <a:latin typeface="Calibri" panose="020F0502020204030204"/>
                <a:ea typeface="宋体" panose="02010600030101010101" pitchFamily="2" charset="-122"/>
              </a:rPr>
              <a:t>集体备课问题：</a:t>
            </a:r>
            <a:endParaRPr lang="zh-CN" altLang="en-US" sz="2800" b="1">
              <a:latin typeface="Calibri" panose="020F0502020204030204"/>
              <a:ea typeface="宋体" panose="02010600030101010101" pitchFamily="2" charset="-122"/>
            </a:endParaRPr>
          </a:p>
          <a:p>
            <a:r>
              <a:rPr lang="zh-CN" altLang="en-US" sz="2800" b="1">
                <a:latin typeface="Calibri" panose="020F0502020204030204"/>
                <a:ea typeface="宋体" panose="02010600030101010101" pitchFamily="2" charset="-122"/>
              </a:rPr>
              <a:t> </a:t>
            </a:r>
            <a:r>
              <a:rPr lang="en-US" altLang="zh-CN" sz="2800" b="1">
                <a:latin typeface="Calibri" panose="020F0502020204030204"/>
                <a:ea typeface="宋体" panose="02010600030101010101" pitchFamily="2" charset="-122"/>
              </a:rPr>
              <a:t>        </a:t>
            </a:r>
            <a:r>
              <a:rPr lang="zh-CN" altLang="en-US" sz="2800" b="1">
                <a:latin typeface="Calibri" panose="020F0502020204030204"/>
                <a:ea typeface="宋体" panose="02010600030101010101" pitchFamily="2" charset="-122"/>
              </a:rPr>
              <a:t>集体备课并不是简单地把老师们召集在一起备课，更不是把一个学期的内容当作任务分配，让一个老师备这章，另一个老师备那章，变成备课的分工。</a:t>
            </a:r>
            <a:endParaRPr lang="zh-CN" altLang="en-US" sz="2800" b="1">
              <a:latin typeface="Calibri" panose="020F0502020204030204"/>
              <a:ea typeface="宋体" panose="02010600030101010101" pitchFamily="2" charset="-122"/>
            </a:endParaRPr>
          </a:p>
          <a:p>
            <a:r>
              <a:rPr lang="en-US" altLang="zh-CN" sz="2800" b="1">
                <a:latin typeface="Calibri" panose="020F0502020204030204"/>
                <a:ea typeface="宋体" panose="02010600030101010101" pitchFamily="2" charset="-122"/>
              </a:rPr>
              <a:t>         </a:t>
            </a:r>
            <a:r>
              <a:rPr lang="zh-CN" altLang="en-US" sz="2800" b="1">
                <a:latin typeface="Calibri" panose="020F0502020204030204"/>
                <a:ea typeface="宋体" panose="02010600030101010101" pitchFamily="2" charset="-122"/>
              </a:rPr>
              <a:t>回到原点来看，备课是老师最常见的教育教学专业工作，而所有的专业工作都有一个重要的特点：</a:t>
            </a:r>
            <a:r>
              <a:rPr lang="zh-CN" altLang="en-US" sz="2800" b="1">
                <a:solidFill>
                  <a:srgbClr val="FF0000"/>
                </a:solidFill>
                <a:latin typeface="Calibri" panose="020F0502020204030204"/>
                <a:ea typeface="宋体" panose="02010600030101010101" pitchFamily="2" charset="-122"/>
              </a:rPr>
              <a:t>建立在丰富的资源的基础之上。</a:t>
            </a:r>
            <a:endParaRPr lang="zh-CN" altLang="en-US" sz="2800" b="1">
              <a:solidFill>
                <a:srgbClr val="FF0000"/>
              </a:solidFill>
              <a:latin typeface="Calibri" panose="020F0502020204030204"/>
              <a:ea typeface="宋体" panose="02010600030101010101" pitchFamily="2" charset="-122"/>
            </a:endParaRPr>
          </a:p>
          <a:p>
            <a:r>
              <a:rPr lang="zh-CN" altLang="en-US" sz="2800" b="1">
                <a:latin typeface="Calibri" panose="020F0502020204030204"/>
                <a:ea typeface="宋体" panose="02010600030101010101" pitchFamily="2" charset="-122"/>
              </a:rPr>
              <a:t>所以，集体备课要把核心两条融入到全步骤中：</a:t>
            </a:r>
            <a:r>
              <a:rPr lang="zh-CN" altLang="en-US" sz="2800" b="1">
                <a:solidFill>
                  <a:srgbClr val="FF0000"/>
                </a:solidFill>
                <a:latin typeface="Calibri" panose="020F0502020204030204"/>
                <a:ea typeface="宋体" panose="02010600030101010101" pitchFamily="2" charset="-122"/>
              </a:rPr>
              <a:t>第一，是否有资源意识，第二，是否有合作意识。</a:t>
            </a:r>
            <a:endParaRPr lang="zh-CN" altLang="en-US" sz="2800" b="1">
              <a:solidFill>
                <a:srgbClr val="FF0000"/>
              </a:solidFill>
              <a:latin typeface="Calibri" panose="020F0502020204030204"/>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文本框 1"/>
          <p:cNvSpPr txBox="1"/>
          <p:nvPr/>
        </p:nvSpPr>
        <p:spPr>
          <a:xfrm>
            <a:off x="111125" y="525463"/>
            <a:ext cx="11918950" cy="4892675"/>
          </a:xfrm>
          <a:prstGeom prst="rect">
            <a:avLst/>
          </a:prstGeom>
          <a:noFill/>
          <a:ln w="9525">
            <a:noFill/>
          </a:ln>
        </p:spPr>
        <p:txBody>
          <a:bodyPr wrap="square" anchor="t" anchorCtr="0">
            <a:spAutoFit/>
          </a:bodyPr>
          <a:p>
            <a:r>
              <a:rPr lang="en-US" altLang="zh-CN" sz="2400" b="1">
                <a:latin typeface="Calibri" panose="020F0502020204030204"/>
                <a:ea typeface="宋体" panose="02010600030101010101" pitchFamily="2" charset="-122"/>
              </a:rPr>
              <a:t>2.</a:t>
            </a:r>
            <a:r>
              <a:rPr lang="zh-CN" altLang="en-US" sz="2400" b="1">
                <a:latin typeface="Calibri" panose="020F0502020204030204"/>
                <a:ea typeface="宋体" panose="02010600030101010101" pitchFamily="2" charset="-122"/>
              </a:rPr>
              <a:t>集体备课流程</a:t>
            </a:r>
            <a:endParaRPr lang="zh-CN" altLang="en-US" sz="2400" b="1">
              <a:latin typeface="Calibri" panose="020F0502020204030204"/>
              <a:ea typeface="宋体" panose="02010600030101010101" pitchFamily="2" charset="-122"/>
            </a:endParaRPr>
          </a:p>
          <a:p>
            <a:r>
              <a:rPr lang="en-US" altLang="zh-CN" sz="2400" b="1">
                <a:latin typeface="Calibri" panose="020F0502020204030204"/>
                <a:ea typeface="宋体" panose="02010600030101010101" pitchFamily="2" charset="-122"/>
              </a:rPr>
              <a:t>        </a:t>
            </a:r>
            <a:r>
              <a:rPr lang="zh-CN" altLang="en-US" sz="2400" b="1">
                <a:latin typeface="Calibri" panose="020F0502020204030204"/>
                <a:ea typeface="宋体" panose="02010600030101010101" pitchFamily="2" charset="-122"/>
              </a:rPr>
              <a:t>第一步，要考察3个以上优秀案例（包括备课内容、PPT、甚至视频课例），看看其他好老师备得最好的课的过程、方法。（建议用时</a:t>
            </a:r>
            <a:r>
              <a:rPr lang="en-US" altLang="zh-CN" sz="2400" b="1">
                <a:latin typeface="Calibri" panose="020F0502020204030204"/>
                <a:ea typeface="宋体" panose="02010600030101010101" pitchFamily="2" charset="-122"/>
              </a:rPr>
              <a:t>15</a:t>
            </a:r>
            <a:r>
              <a:rPr lang="zh-CN" altLang="en-US" sz="2400" b="1">
                <a:latin typeface="Calibri" panose="020F0502020204030204"/>
                <a:ea typeface="宋体" panose="02010600030101010101" pitchFamily="2" charset="-122"/>
              </a:rPr>
              <a:t>分钟）</a:t>
            </a:r>
            <a:endParaRPr lang="zh-CN" altLang="en-US" sz="2400" b="1">
              <a:latin typeface="Calibri" panose="020F0502020204030204"/>
              <a:ea typeface="宋体" panose="02010600030101010101" pitchFamily="2" charset="-122"/>
            </a:endParaRPr>
          </a:p>
          <a:p>
            <a:r>
              <a:rPr lang="en-US" altLang="zh-CN" sz="2400" b="1">
                <a:latin typeface="Calibri" panose="020F0502020204030204"/>
                <a:ea typeface="宋体" panose="02010600030101010101" pitchFamily="2" charset="-122"/>
              </a:rPr>
              <a:t>        </a:t>
            </a:r>
            <a:r>
              <a:rPr lang="zh-CN" altLang="en-US" sz="2400" b="1">
                <a:latin typeface="Calibri" panose="020F0502020204030204"/>
                <a:ea typeface="宋体" panose="02010600030101010101" pitchFamily="2" charset="-122"/>
              </a:rPr>
              <a:t>第二步，由一位教师主备，其他老师参与讨论，修改成自己使用的备课。（建议用时20分钟）所谓集体备课，并不是把别人的备课成果拿来给大家用，根据实际学情出发、相互讨论才是最重要的。有一个老师主备，建立在三个优秀案例之上；其他老师要参与讨论；最后，老师们根据主备老师的方案修改成自己的版本。</a:t>
            </a:r>
            <a:endParaRPr lang="zh-CN" altLang="en-US" sz="2400" b="1">
              <a:latin typeface="Calibri" panose="020F0502020204030204"/>
              <a:ea typeface="宋体" panose="02010600030101010101" pitchFamily="2" charset="-122"/>
            </a:endParaRPr>
          </a:p>
          <a:p>
            <a:r>
              <a:rPr lang="en-US" altLang="zh-CN" sz="2400" b="1">
                <a:latin typeface="Calibri" panose="020F0502020204030204"/>
                <a:ea typeface="宋体" panose="02010600030101010101" pitchFamily="2" charset="-122"/>
              </a:rPr>
              <a:t>        </a:t>
            </a:r>
            <a:r>
              <a:rPr lang="zh-CN" altLang="en-US" sz="2400" b="1">
                <a:latin typeface="Calibri" panose="020F0502020204030204"/>
                <a:ea typeface="宋体" panose="02010600030101010101" pitchFamily="2" charset="-122"/>
              </a:rPr>
              <a:t>第三步，实战之后再讨论一次，提出修改意见并存档。（建议用时10分钟）老师上完课以后，有了切身的感受，还要再讨论一次。讨论什么呢？什么地方是有效的，什么地方效果不那么好。这时，主备老师要马上做出修改，然后存档。如果没有纸面修改记录，等到第二年再来上这块内容，早就忘记了。</a:t>
            </a:r>
            <a:endParaRPr lang="zh-CN" altLang="en-US" sz="2400" b="1">
              <a:latin typeface="Calibri" panose="020F0502020204030204"/>
              <a:ea typeface="宋体" panose="02010600030101010101" pitchFamily="2" charset="-122"/>
            </a:endParaRPr>
          </a:p>
          <a:p>
            <a:r>
              <a:rPr lang="en-US" altLang="zh-CN" sz="2400" b="1">
                <a:latin typeface="Calibri" panose="020F0502020204030204"/>
                <a:ea typeface="宋体" panose="02010600030101010101" pitchFamily="2" charset="-122"/>
              </a:rPr>
              <a:t>       </a:t>
            </a:r>
            <a:r>
              <a:rPr lang="zh-CN" altLang="en-US" sz="2400" b="1">
                <a:latin typeface="Calibri" panose="020F0502020204030204"/>
                <a:ea typeface="宋体" panose="02010600030101010101" pitchFamily="2" charset="-122"/>
              </a:rPr>
              <a:t>整个</a:t>
            </a:r>
            <a:r>
              <a:rPr lang="zh-CN" altLang="en-US" sz="2400" b="1">
                <a:solidFill>
                  <a:srgbClr val="FF0000"/>
                </a:solidFill>
                <a:latin typeface="Calibri" panose="020F0502020204030204"/>
                <a:ea typeface="宋体" panose="02010600030101010101" pitchFamily="2" charset="-122"/>
              </a:rPr>
              <a:t>过程</a:t>
            </a:r>
            <a:r>
              <a:rPr lang="zh-CN" altLang="en-US" sz="2400" b="1">
                <a:latin typeface="Calibri" panose="020F0502020204030204"/>
                <a:ea typeface="宋体" panose="02010600030101010101" pitchFamily="2" charset="-122"/>
              </a:rPr>
              <a:t>，第一步大概用时</a:t>
            </a:r>
            <a:r>
              <a:rPr lang="en-US" altLang="zh-CN" sz="2400" b="1">
                <a:latin typeface="Calibri" panose="020F0502020204030204"/>
                <a:ea typeface="宋体" panose="02010600030101010101" pitchFamily="2" charset="-122"/>
              </a:rPr>
              <a:t>15</a:t>
            </a:r>
            <a:r>
              <a:rPr lang="zh-CN" altLang="en-US" sz="2400" b="1">
                <a:latin typeface="Calibri" panose="020F0502020204030204"/>
                <a:ea typeface="宋体" panose="02010600030101010101" pitchFamily="2" charset="-122"/>
              </a:rPr>
              <a:t>分钟，第二步20分钟，第三步10分钟，每周的集体备课大约用时</a:t>
            </a:r>
            <a:r>
              <a:rPr lang="en-US" altLang="zh-CN" sz="2400" b="1">
                <a:latin typeface="Calibri" panose="020F0502020204030204"/>
                <a:ea typeface="宋体" panose="02010600030101010101" pitchFamily="2" charset="-122"/>
              </a:rPr>
              <a:t>45</a:t>
            </a:r>
            <a:r>
              <a:rPr lang="zh-CN" altLang="en-US" sz="2400" b="1">
                <a:latin typeface="Calibri" panose="020F0502020204030204"/>
                <a:ea typeface="宋体" panose="02010600030101010101" pitchFamily="2" charset="-122"/>
              </a:rPr>
              <a:t>分钟，是值得的。</a:t>
            </a:r>
            <a:endParaRPr lang="zh-CN" altLang="en-US" sz="2400" b="1">
              <a:latin typeface="Calibri" panose="020F0502020204030204"/>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custDataLst>
              <p:tags r:id="rId1"/>
            </p:custDataLst>
          </p:nvPr>
        </p:nvGraphicFramePr>
        <p:xfrm>
          <a:off x="1273175" y="1893570"/>
          <a:ext cx="7959090" cy="1882775"/>
        </p:xfrm>
        <a:graphic>
          <a:graphicData uri="http://schemas.openxmlformats.org/drawingml/2006/table">
            <a:tbl>
              <a:tblPr firstRow="1" bandRow="1">
                <a:tableStyleId>{5940675A-B579-460E-94D1-54222C63F5DA}</a:tableStyleId>
              </a:tblPr>
              <a:tblGrid>
                <a:gridCol w="834390"/>
                <a:gridCol w="953770"/>
                <a:gridCol w="774065"/>
                <a:gridCol w="804545"/>
                <a:gridCol w="726440"/>
                <a:gridCol w="727710"/>
                <a:gridCol w="727075"/>
                <a:gridCol w="727075"/>
                <a:gridCol w="727075"/>
                <a:gridCol w="956945"/>
              </a:tblGrid>
              <a:tr h="811530">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学校</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全区（全体）</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东外</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县中</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分校</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宇通</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秦淮</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天印</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临江</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南外方山</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71245">
                <a:tc>
                  <a:txBody>
                    <a:bodyPr/>
                    <a:p>
                      <a:pPr indent="0" algn="ctr">
                        <a:buNone/>
                      </a:pPr>
                      <a:r>
                        <a:rPr lang="en-US" sz="1200" b="1">
                          <a:latin typeface="宋体" panose="02010600030101010101" pitchFamily="2" charset="-122"/>
                          <a:ea typeface="宋体" panose="02010600030101010101" pitchFamily="2" charset="-122"/>
                          <a:cs typeface="宋体" panose="02010600030101010101" pitchFamily="2" charset="-122"/>
                        </a:rPr>
                        <a:t>均分</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solidFill>
                            <a:srgbClr val="000000"/>
                          </a:solidFill>
                          <a:latin typeface="宋体" panose="02010600030101010101" pitchFamily="2" charset="-122"/>
                          <a:ea typeface="宋体" panose="02010600030101010101" pitchFamily="2" charset="-122"/>
                          <a:cs typeface="宋体" panose="02010600030101010101" pitchFamily="2" charset="-122"/>
                        </a:rPr>
                        <a:t>95.26</a:t>
                      </a:r>
                      <a:endParaRPr lang="en-US" altLang="en-US" sz="12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solidFill>
                            <a:srgbClr val="000000"/>
                          </a:solidFill>
                          <a:latin typeface="宋体" panose="02010600030101010101" pitchFamily="2" charset="-122"/>
                          <a:ea typeface="宋体" panose="02010600030101010101" pitchFamily="2" charset="-122"/>
                          <a:cs typeface="宋体" panose="02010600030101010101" pitchFamily="2" charset="-122"/>
                        </a:rPr>
                        <a:t>107.28</a:t>
                      </a:r>
                      <a:endParaRPr lang="en-US" altLang="en-US" sz="12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solidFill>
                            <a:srgbClr val="000000"/>
                          </a:solidFill>
                          <a:latin typeface="宋体" panose="02010600030101010101" pitchFamily="2" charset="-122"/>
                          <a:ea typeface="宋体" panose="02010600030101010101" pitchFamily="2" charset="-122"/>
                          <a:cs typeface="宋体" panose="02010600030101010101" pitchFamily="2" charset="-122"/>
                        </a:rPr>
                        <a:t>102.10</a:t>
                      </a:r>
                      <a:endParaRPr lang="en-US" altLang="en-US" sz="12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solidFill>
                            <a:srgbClr val="000000"/>
                          </a:solidFill>
                          <a:latin typeface="宋体" panose="02010600030101010101" pitchFamily="2" charset="-122"/>
                          <a:ea typeface="宋体" panose="02010600030101010101" pitchFamily="2" charset="-122"/>
                          <a:cs typeface="宋体" panose="02010600030101010101" pitchFamily="2" charset="-122"/>
                        </a:rPr>
                        <a:t>103.23</a:t>
                      </a:r>
                      <a:endParaRPr lang="en-US" altLang="en-US" sz="12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solidFill>
                            <a:srgbClr val="000000"/>
                          </a:solidFill>
                          <a:latin typeface="宋体" panose="02010600030101010101" pitchFamily="2" charset="-122"/>
                          <a:ea typeface="宋体" panose="02010600030101010101" pitchFamily="2" charset="-122"/>
                          <a:cs typeface="宋体" panose="02010600030101010101" pitchFamily="2" charset="-122"/>
                        </a:rPr>
                        <a:t>86.90</a:t>
                      </a:r>
                      <a:endParaRPr lang="en-US" altLang="en-US" sz="12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solidFill>
                            <a:srgbClr val="000000"/>
                          </a:solidFill>
                          <a:latin typeface="宋体" panose="02010600030101010101" pitchFamily="2" charset="-122"/>
                          <a:ea typeface="宋体" panose="02010600030101010101" pitchFamily="2" charset="-122"/>
                          <a:cs typeface="宋体" panose="02010600030101010101" pitchFamily="2" charset="-122"/>
                        </a:rPr>
                        <a:t>90.74</a:t>
                      </a:r>
                      <a:endParaRPr lang="en-US" altLang="en-US" sz="12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solidFill>
                            <a:srgbClr val="000000"/>
                          </a:solidFill>
                          <a:latin typeface="宋体" panose="02010600030101010101" pitchFamily="2" charset="-122"/>
                          <a:ea typeface="宋体" panose="02010600030101010101" pitchFamily="2" charset="-122"/>
                          <a:cs typeface="宋体" panose="02010600030101010101" pitchFamily="2" charset="-122"/>
                        </a:rPr>
                        <a:t>95.38</a:t>
                      </a:r>
                      <a:endParaRPr lang="en-US" altLang="en-US" sz="12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solidFill>
                            <a:srgbClr val="000000"/>
                          </a:solidFill>
                          <a:latin typeface="宋体" panose="02010600030101010101" pitchFamily="2" charset="-122"/>
                          <a:ea typeface="宋体" panose="02010600030101010101" pitchFamily="2" charset="-122"/>
                          <a:cs typeface="宋体" panose="02010600030101010101" pitchFamily="2" charset="-122"/>
                        </a:rPr>
                        <a:t>85.25</a:t>
                      </a:r>
                      <a:endParaRPr lang="en-US" altLang="en-US" sz="12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solidFill>
                            <a:srgbClr val="000000"/>
                          </a:solidFill>
                          <a:latin typeface="宋体" panose="02010600030101010101" pitchFamily="2" charset="-122"/>
                          <a:ea typeface="宋体" panose="02010600030101010101" pitchFamily="2" charset="-122"/>
                          <a:cs typeface="宋体" panose="02010600030101010101" pitchFamily="2" charset="-122"/>
                        </a:rPr>
                        <a:t>100.6</a:t>
                      </a:r>
                      <a:endParaRPr lang="en-US" altLang="en-US" sz="12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401320" y="466725"/>
            <a:ext cx="4783455" cy="368300"/>
          </a:xfrm>
          <a:prstGeom prst="rect">
            <a:avLst/>
          </a:prstGeom>
          <a:noFill/>
        </p:spPr>
        <p:txBody>
          <a:bodyPr wrap="square" rtlCol="0">
            <a:spAutoFit/>
          </a:bodyPr>
          <a:p>
            <a:r>
              <a:rPr lang="zh-CN" altLang="en-US" b="1">
                <a:solidFill>
                  <a:srgbClr val="FF0000"/>
                </a:solidFill>
              </a:rPr>
              <a:t>南京市期初调研分析</a:t>
            </a:r>
            <a:endParaRPr lang="zh-CN" altLang="en-US" b="1">
              <a:solidFill>
                <a:srgbClr val="FF0000"/>
              </a:solidFill>
            </a:endParaRPr>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表格 1"/>
          <p:cNvGraphicFramePr/>
          <p:nvPr>
            <p:custDataLst>
              <p:tags r:id="rId1"/>
            </p:custDataLst>
          </p:nvPr>
        </p:nvGraphicFramePr>
        <p:xfrm>
          <a:off x="270510" y="247015"/>
          <a:ext cx="10636250" cy="2200910"/>
        </p:xfrm>
        <a:graphic>
          <a:graphicData uri="http://schemas.openxmlformats.org/drawingml/2006/table">
            <a:tbl>
              <a:tblPr firstRow="1" bandRow="1">
                <a:tableStyleId>{5C22544A-7EE6-4342-B048-85BDC9FD1C3A}</a:tableStyleId>
              </a:tblPr>
              <a:tblGrid>
                <a:gridCol w="1063625"/>
                <a:gridCol w="1063625"/>
                <a:gridCol w="1063625"/>
                <a:gridCol w="1063625"/>
                <a:gridCol w="1063625"/>
                <a:gridCol w="1063625"/>
                <a:gridCol w="1063625"/>
                <a:gridCol w="1063625"/>
                <a:gridCol w="1063625"/>
                <a:gridCol w="1063625"/>
              </a:tblGrid>
              <a:tr h="464185">
                <a:tc>
                  <a:txBody>
                    <a:bodyPr/>
                    <a:p>
                      <a:pPr indent="0">
                        <a:buNone/>
                      </a:pPr>
                      <a:r>
                        <a:rPr lang="zh-CN" sz="2400" b="0">
                          <a:solidFill>
                            <a:srgbClr val="000000"/>
                          </a:solidFill>
                          <a:latin typeface="Arial" panose="020B0604020202020204" pitchFamily="34" charset="0"/>
                          <a:ea typeface="宋体" panose="02010600030101010101" pitchFamily="2" charset="-122"/>
                        </a:rPr>
                        <a:t>学校</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总分</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1卷</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2卷</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单选3</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单选4</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5</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6</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buNone/>
                      </a:pPr>
                      <a:r>
                        <a:rPr lang="zh-CN" sz="2400" b="1">
                          <a:solidFill>
                            <a:srgbClr val="000000"/>
                          </a:solidFill>
                          <a:latin typeface="Arial" panose="020B0604020202020204" pitchFamily="34" charset="0"/>
                          <a:ea typeface="宋体" panose="02010600030101010101" pitchFamily="2" charset="-122"/>
                        </a:rPr>
                        <a:t>秦淮</a:t>
                      </a:r>
                      <a:endParaRPr lang="zh-CN" altLang="en-US" sz="24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90.74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17.13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73.61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3.13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538DD5"/>
                          </a:solidFill>
                          <a:latin typeface="宋体" panose="02010600030101010101" pitchFamily="2" charset="-122"/>
                        </a:rPr>
                        <a:t>1.49 </a:t>
                      </a:r>
                      <a:endParaRPr lang="en-US" altLang="en-US" sz="24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538DD5"/>
                          </a:solidFill>
                          <a:latin typeface="宋体" panose="02010600030101010101" pitchFamily="2" charset="-122"/>
                        </a:rPr>
                        <a:t>2.21 </a:t>
                      </a:r>
                      <a:endParaRPr lang="en-US" altLang="en-US" sz="24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1.41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538DD5"/>
                          </a:solidFill>
                          <a:latin typeface="宋体" panose="02010600030101010101" pitchFamily="2" charset="-122"/>
                        </a:rPr>
                        <a:t>2.20 </a:t>
                      </a:r>
                      <a:endParaRPr lang="en-US" altLang="en-US" sz="24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2.73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00"/>
                    </a:solidFill>
                  </a:tcPr>
                </a:tc>
              </a:tr>
              <a:tr h="424180">
                <a:tc>
                  <a:txBody>
                    <a:bodyPr/>
                    <a:p>
                      <a:pPr indent="0">
                        <a:buNone/>
                      </a:pPr>
                      <a:r>
                        <a:rPr lang="zh-CN" sz="2400" b="0">
                          <a:solidFill>
                            <a:srgbClr val="000000"/>
                          </a:solidFill>
                          <a:latin typeface="Arial" panose="020B0604020202020204" pitchFamily="34" charset="0"/>
                          <a:ea typeface="宋体" panose="02010600030101010101" pitchFamily="2" charset="-122"/>
                        </a:rPr>
                        <a:t>天印</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95.39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18.70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76.69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4.34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1.56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2.45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1.77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2.37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2.71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buNone/>
                      </a:pPr>
                      <a:r>
                        <a:rPr lang="zh-CN" sz="2400" b="0">
                          <a:solidFill>
                            <a:srgbClr val="000000"/>
                          </a:solidFill>
                          <a:latin typeface="Arial" panose="020B0604020202020204" pitchFamily="34" charset="0"/>
                          <a:ea typeface="宋体" panose="02010600030101010101" pitchFamily="2" charset="-122"/>
                        </a:rPr>
                        <a:t>宇通</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86.94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16.80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70.13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2.54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1.55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2.36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1.36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2.23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2.63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64185">
                <a:tc>
                  <a:txBody>
                    <a:bodyPr/>
                    <a:p>
                      <a:pPr indent="0">
                        <a:buNone/>
                      </a:pPr>
                      <a:r>
                        <a:rPr lang="zh-CN" sz="2400" b="0">
                          <a:solidFill>
                            <a:srgbClr val="000000"/>
                          </a:solidFill>
                          <a:latin typeface="Arial" panose="020B0604020202020204" pitchFamily="34" charset="0"/>
                          <a:ea typeface="宋体" panose="02010600030101010101" pitchFamily="2" charset="-122"/>
                        </a:rPr>
                        <a:t>临江</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85.26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16.48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68.78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2.36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1.47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2.12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1.33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2.09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2.60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graphicFrame>
        <p:nvGraphicFramePr>
          <p:cNvPr id="3" name="表格 2"/>
          <p:cNvGraphicFramePr/>
          <p:nvPr>
            <p:custDataLst>
              <p:tags r:id="rId2"/>
            </p:custDataLst>
          </p:nvPr>
        </p:nvGraphicFramePr>
        <p:xfrm>
          <a:off x="345440" y="2595245"/>
          <a:ext cx="11490325" cy="2425700"/>
        </p:xfrm>
        <a:graphic>
          <a:graphicData uri="http://schemas.openxmlformats.org/drawingml/2006/table">
            <a:tbl>
              <a:tblPr firstRow="1" bandRow="1">
                <a:tableStyleId>{5C22544A-7EE6-4342-B048-85BDC9FD1C3A}</a:tableStyleId>
              </a:tblPr>
              <a:tblGrid>
                <a:gridCol w="1044575"/>
                <a:gridCol w="1044575"/>
                <a:gridCol w="1044575"/>
                <a:gridCol w="1044575"/>
                <a:gridCol w="1044575"/>
                <a:gridCol w="1044575"/>
                <a:gridCol w="1044575"/>
                <a:gridCol w="1044575"/>
                <a:gridCol w="1044575"/>
                <a:gridCol w="1044575"/>
                <a:gridCol w="1044575"/>
              </a:tblGrid>
              <a:tr h="485140">
                <a:tc>
                  <a:txBody>
                    <a:bodyPr/>
                    <a:p>
                      <a:pPr indent="0">
                        <a:buNone/>
                      </a:pPr>
                      <a:r>
                        <a:rPr lang="zh-CN" sz="2800" b="0">
                          <a:solidFill>
                            <a:srgbClr val="000000"/>
                          </a:solidFill>
                          <a:latin typeface="Arial" panose="020B0604020202020204" pitchFamily="34" charset="0"/>
                          <a:ea typeface="宋体" panose="02010600030101010101" pitchFamily="2" charset="-122"/>
                        </a:rPr>
                        <a:t>学校</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800" b="0">
                          <a:solidFill>
                            <a:srgbClr val="000000"/>
                          </a:solidFill>
                          <a:latin typeface="Arial" panose="020B0604020202020204" pitchFamily="34" charset="0"/>
                          <a:ea typeface="宋体" panose="02010600030101010101" pitchFamily="2" charset="-122"/>
                        </a:rPr>
                        <a:t>7</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8</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9</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10</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800" b="0">
                          <a:solidFill>
                            <a:srgbClr val="000000"/>
                          </a:solidFill>
                          <a:latin typeface="Arial" panose="020B0604020202020204" pitchFamily="34" charset="0"/>
                          <a:ea typeface="宋体" panose="02010600030101010101" pitchFamily="2" charset="-122"/>
                        </a:rPr>
                        <a:t>11</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800" b="0">
                          <a:solidFill>
                            <a:srgbClr val="000000"/>
                          </a:solidFill>
                          <a:latin typeface="Arial" panose="020B0604020202020204" pitchFamily="34" charset="0"/>
                          <a:ea typeface="宋体" panose="02010600030101010101" pitchFamily="2" charset="-122"/>
                        </a:rPr>
                        <a:t>12</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800" b="0">
                          <a:solidFill>
                            <a:srgbClr val="000000"/>
                          </a:solidFill>
                          <a:latin typeface="Arial" panose="020B0604020202020204" pitchFamily="34" charset="0"/>
                          <a:ea typeface="宋体" panose="02010600030101010101" pitchFamily="2" charset="-122"/>
                        </a:rPr>
                        <a:t>13</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14-1</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14-2</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15</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1">
                          <a:solidFill>
                            <a:srgbClr val="000000"/>
                          </a:solidFill>
                          <a:latin typeface="Arial" panose="020B0604020202020204" pitchFamily="34" charset="0"/>
                          <a:ea typeface="宋体" panose="02010600030101010101" pitchFamily="2" charset="-122"/>
                        </a:rPr>
                        <a:t>秦淮</a:t>
                      </a:r>
                      <a:endParaRPr lang="zh-CN" altLang="en-US" sz="2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000000"/>
                          </a:solidFill>
                          <a:latin typeface="宋体" panose="02010600030101010101" pitchFamily="2" charset="-122"/>
                        </a:rPr>
                        <a:t>2.03 </a:t>
                      </a:r>
                      <a:endParaRPr lang="en-US" altLang="en-US" sz="28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2.20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000000"/>
                          </a:solidFill>
                          <a:latin typeface="宋体" panose="02010600030101010101" pitchFamily="2" charset="-122"/>
                        </a:rPr>
                        <a:t>1.10 </a:t>
                      </a:r>
                      <a:endParaRPr lang="en-US" altLang="en-US" sz="28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indent="0">
                        <a:buNone/>
                      </a:pPr>
                      <a:r>
                        <a:rPr lang="en-US" sz="2800" b="1">
                          <a:solidFill>
                            <a:srgbClr val="538DD5"/>
                          </a:solidFill>
                          <a:latin typeface="宋体" panose="02010600030101010101" pitchFamily="2" charset="-122"/>
                        </a:rPr>
                        <a:t>2.08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000000"/>
                          </a:solidFill>
                          <a:latin typeface="宋体" panose="02010600030101010101" pitchFamily="2" charset="-122"/>
                        </a:rPr>
                        <a:t>1.73 </a:t>
                      </a:r>
                      <a:endParaRPr lang="en-US" altLang="en-US" sz="28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1.41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000000"/>
                          </a:solidFill>
                          <a:latin typeface="宋体" panose="02010600030101010101" pitchFamily="2" charset="-122"/>
                        </a:rPr>
                        <a:t>2.28 </a:t>
                      </a:r>
                      <a:endParaRPr lang="en-US" altLang="en-US" sz="28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2.22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000000"/>
                          </a:solidFill>
                          <a:latin typeface="宋体" panose="02010600030101010101" pitchFamily="2" charset="-122"/>
                        </a:rPr>
                        <a:t>1.73 </a:t>
                      </a:r>
                      <a:endParaRPr lang="en-US" altLang="en-US" sz="28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indent="0">
                        <a:buNone/>
                      </a:pPr>
                      <a:r>
                        <a:rPr lang="en-US" sz="2800" b="1">
                          <a:solidFill>
                            <a:srgbClr val="538DD5"/>
                          </a:solidFill>
                          <a:latin typeface="宋体" panose="02010600030101010101" pitchFamily="2" charset="-122"/>
                        </a:rPr>
                        <a:t>1.50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0">
                          <a:solidFill>
                            <a:srgbClr val="000000"/>
                          </a:solidFill>
                          <a:latin typeface="Arial" panose="020B0604020202020204" pitchFamily="34" charset="0"/>
                          <a:ea typeface="宋体" panose="02010600030101010101" pitchFamily="2" charset="-122"/>
                        </a:rPr>
                        <a:t>天印</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2.14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2.28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2.14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2.94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1.82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1.37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2.53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2.65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2.05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1.88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0">
                          <a:solidFill>
                            <a:srgbClr val="000000"/>
                          </a:solidFill>
                          <a:latin typeface="Arial" panose="020B0604020202020204" pitchFamily="34" charset="0"/>
                          <a:ea typeface="宋体" panose="02010600030101010101" pitchFamily="2" charset="-122"/>
                        </a:rPr>
                        <a:t>宇通</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1.99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1.20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2.02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1.67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1.51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1.86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2.15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1.78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1.38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0">
                          <a:solidFill>
                            <a:srgbClr val="000000"/>
                          </a:solidFill>
                          <a:latin typeface="Arial" panose="020B0604020202020204" pitchFamily="34" charset="0"/>
                          <a:ea typeface="宋体" panose="02010600030101010101" pitchFamily="2" charset="-122"/>
                        </a:rPr>
                        <a:t>临江</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1.91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2.32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2.26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2.25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1.63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1.47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2.13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2.58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2.01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1.80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graphicFrame>
        <p:nvGraphicFramePr>
          <p:cNvPr id="4" name="表格 3"/>
          <p:cNvGraphicFramePr/>
          <p:nvPr>
            <p:custDataLst>
              <p:tags r:id="rId3"/>
            </p:custDataLst>
          </p:nvPr>
        </p:nvGraphicFramePr>
        <p:xfrm>
          <a:off x="345440" y="5168265"/>
          <a:ext cx="11338560" cy="2425700"/>
        </p:xfrm>
        <a:graphic>
          <a:graphicData uri="http://schemas.openxmlformats.org/drawingml/2006/table">
            <a:tbl>
              <a:tblPr firstRow="1" bandRow="1">
                <a:tableStyleId>{5C22544A-7EE6-4342-B048-85BDC9FD1C3A}</a:tableStyleId>
              </a:tblPr>
              <a:tblGrid>
                <a:gridCol w="1259840"/>
                <a:gridCol w="1259840"/>
                <a:gridCol w="1259840"/>
                <a:gridCol w="1259840"/>
                <a:gridCol w="1259840"/>
                <a:gridCol w="1259840"/>
                <a:gridCol w="1259840"/>
                <a:gridCol w="1259840"/>
                <a:gridCol w="1259840"/>
              </a:tblGrid>
              <a:tr h="485140">
                <a:tc>
                  <a:txBody>
                    <a:bodyPr/>
                    <a:p>
                      <a:pPr indent="0">
                        <a:buNone/>
                      </a:pPr>
                      <a:r>
                        <a:rPr lang="zh-CN" sz="2800" b="0">
                          <a:solidFill>
                            <a:srgbClr val="000000"/>
                          </a:solidFill>
                          <a:latin typeface="Arial" panose="020B0604020202020204" pitchFamily="34" charset="0"/>
                          <a:ea typeface="宋体" panose="02010600030101010101" pitchFamily="2" charset="-122"/>
                        </a:rPr>
                        <a:t>学校</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800" b="0">
                          <a:solidFill>
                            <a:srgbClr val="000000"/>
                          </a:solidFill>
                          <a:latin typeface="Arial" panose="020B0604020202020204" pitchFamily="34" charset="0"/>
                          <a:ea typeface="宋体" panose="02010600030101010101" pitchFamily="2" charset="-122"/>
                        </a:rPr>
                        <a:t>单选16</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17</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800" b="0">
                          <a:solidFill>
                            <a:srgbClr val="000000"/>
                          </a:solidFill>
                          <a:latin typeface="Arial" panose="020B0604020202020204" pitchFamily="34" charset="0"/>
                          <a:ea typeface="宋体" panose="02010600030101010101" pitchFamily="2" charset="-122"/>
                        </a:rPr>
                        <a:t>单选18</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20</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22</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23</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1">
                          <a:solidFill>
                            <a:srgbClr val="000000"/>
                          </a:solidFill>
                          <a:latin typeface="Arial" panose="020B0604020202020204" pitchFamily="34" charset="0"/>
                          <a:ea typeface="宋体" panose="02010600030101010101" pitchFamily="2" charset="-122"/>
                        </a:rPr>
                        <a:t>秦淮</a:t>
                      </a:r>
                      <a:endParaRPr lang="zh-CN" altLang="en-US" sz="2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1.47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2.35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1.87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000000"/>
                          </a:solidFill>
                          <a:latin typeface="宋体" panose="02010600030101010101" pitchFamily="2" charset="-122"/>
                        </a:rPr>
                        <a:t>4.43 </a:t>
                      </a:r>
                      <a:endParaRPr lang="en-US" altLang="en-US" sz="28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00"/>
                    </a:solidFill>
                  </a:tcPr>
                </a:tc>
                <a:tc>
                  <a:txBody>
                    <a:bodyPr/>
                    <a:p>
                      <a:pPr indent="0">
                        <a:buNone/>
                      </a:pPr>
                      <a:r>
                        <a:rPr lang="en-US" sz="2800" b="1">
                          <a:solidFill>
                            <a:srgbClr val="538DD5"/>
                          </a:solidFill>
                          <a:latin typeface="宋体" panose="02010600030101010101" pitchFamily="2" charset="-122"/>
                        </a:rPr>
                        <a:t>1.99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2.66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000000"/>
                          </a:solidFill>
                          <a:latin typeface="宋体" panose="02010600030101010101" pitchFamily="2" charset="-122"/>
                        </a:rPr>
                        <a:t>6.53 </a:t>
                      </a:r>
                      <a:endParaRPr lang="en-US" altLang="en-US" sz="28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indent="0">
                        <a:buNone/>
                      </a:pPr>
                      <a:r>
                        <a:rPr lang="en-US" sz="2800" b="1">
                          <a:solidFill>
                            <a:srgbClr val="538DD5"/>
                          </a:solidFill>
                          <a:latin typeface="宋体" panose="02010600030101010101" pitchFamily="2" charset="-122"/>
                        </a:rPr>
                        <a:t>35.01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0">
                          <a:solidFill>
                            <a:srgbClr val="000000"/>
                          </a:solidFill>
                          <a:latin typeface="Arial" panose="020B0604020202020204" pitchFamily="34" charset="0"/>
                          <a:ea typeface="宋体" panose="02010600030101010101" pitchFamily="2" charset="-122"/>
                        </a:rPr>
                        <a:t>天印</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1.93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2.78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1.99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4.41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2.78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6.66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35.68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0">
                          <a:solidFill>
                            <a:srgbClr val="000000"/>
                          </a:solidFill>
                          <a:latin typeface="Arial" panose="020B0604020202020204" pitchFamily="34" charset="0"/>
                          <a:ea typeface="宋体" panose="02010600030101010101" pitchFamily="2" charset="-122"/>
                        </a:rPr>
                        <a:t>宇通</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1.38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2.26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2.04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4.13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2.35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6.57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34.87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0">
                          <a:solidFill>
                            <a:srgbClr val="000000"/>
                          </a:solidFill>
                          <a:latin typeface="Arial" panose="020B0604020202020204" pitchFamily="34" charset="0"/>
                          <a:ea typeface="宋体" panose="02010600030101010101" pitchFamily="2" charset="-122"/>
                        </a:rPr>
                        <a:t>临江</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1.51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2.56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1.78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4.27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2.14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2.72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6.64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35.23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ustDataLst>
      <p:tags r:id="rId4"/>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表格 1"/>
          <p:cNvGraphicFramePr/>
          <p:nvPr>
            <p:custDataLst>
              <p:tags r:id="rId1"/>
            </p:custDataLst>
          </p:nvPr>
        </p:nvGraphicFramePr>
        <p:xfrm>
          <a:off x="270510" y="247015"/>
          <a:ext cx="10636250" cy="2200910"/>
        </p:xfrm>
        <a:graphic>
          <a:graphicData uri="http://schemas.openxmlformats.org/drawingml/2006/table">
            <a:tbl>
              <a:tblPr firstRow="1" bandRow="1">
                <a:tableStyleId>{5C22544A-7EE6-4342-B048-85BDC9FD1C3A}</a:tableStyleId>
              </a:tblPr>
              <a:tblGrid>
                <a:gridCol w="1063625"/>
                <a:gridCol w="1063625"/>
                <a:gridCol w="1063625"/>
                <a:gridCol w="1063625"/>
                <a:gridCol w="1063625"/>
                <a:gridCol w="1063625"/>
                <a:gridCol w="1063625"/>
                <a:gridCol w="1063625"/>
                <a:gridCol w="1063625"/>
                <a:gridCol w="1063625"/>
              </a:tblGrid>
              <a:tr h="464185">
                <a:tc>
                  <a:txBody>
                    <a:bodyPr/>
                    <a:p>
                      <a:pPr indent="0">
                        <a:buNone/>
                      </a:pPr>
                      <a:r>
                        <a:rPr lang="zh-CN" sz="2400" b="0">
                          <a:solidFill>
                            <a:srgbClr val="000000"/>
                          </a:solidFill>
                          <a:latin typeface="Arial" panose="020B0604020202020204" pitchFamily="34" charset="0"/>
                          <a:ea typeface="宋体" panose="02010600030101010101" pitchFamily="2" charset="-122"/>
                        </a:rPr>
                        <a:t>学校</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总分</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1卷</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2卷</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单选3</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400" b="0">
                          <a:solidFill>
                            <a:srgbClr val="000000"/>
                          </a:solidFill>
                          <a:latin typeface="Arial" panose="020B0604020202020204" pitchFamily="34" charset="0"/>
                          <a:ea typeface="宋体" panose="02010600030101010101" pitchFamily="2" charset="-122"/>
                        </a:rPr>
                        <a:t>单选4</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5</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6</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buNone/>
                      </a:pPr>
                      <a:r>
                        <a:rPr lang="zh-CN" sz="2400" b="1">
                          <a:solidFill>
                            <a:srgbClr val="000000"/>
                          </a:solidFill>
                          <a:latin typeface="Arial" panose="020B0604020202020204" pitchFamily="34" charset="0"/>
                          <a:ea typeface="宋体" panose="02010600030101010101" pitchFamily="2" charset="-122"/>
                        </a:rPr>
                        <a:t>秦淮</a:t>
                      </a:r>
                      <a:endParaRPr lang="zh-CN" altLang="en-US" sz="24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90.74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17.13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73.61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3.13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538DD5"/>
                          </a:solidFill>
                          <a:latin typeface="宋体" panose="02010600030101010101" pitchFamily="2" charset="-122"/>
                        </a:rPr>
                        <a:t>1.49 </a:t>
                      </a:r>
                      <a:endParaRPr lang="en-US" altLang="en-US" sz="24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538DD5"/>
                          </a:solidFill>
                          <a:latin typeface="宋体" panose="02010600030101010101" pitchFamily="2" charset="-122"/>
                        </a:rPr>
                        <a:t>2.21 </a:t>
                      </a:r>
                      <a:endParaRPr lang="en-US" altLang="en-US" sz="24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000000"/>
                          </a:solidFill>
                          <a:latin typeface="宋体" panose="02010600030101010101" pitchFamily="2" charset="-122"/>
                        </a:rPr>
                        <a:t>1.41 </a:t>
                      </a:r>
                      <a:endParaRPr lang="en-US" altLang="en-US" sz="24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1">
                          <a:solidFill>
                            <a:srgbClr val="538DD5"/>
                          </a:solidFill>
                          <a:latin typeface="宋体" panose="02010600030101010101" pitchFamily="2" charset="-122"/>
                        </a:rPr>
                        <a:t>2.20 </a:t>
                      </a:r>
                      <a:endParaRPr lang="en-US" altLang="en-US" sz="24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2.73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00"/>
                    </a:solidFill>
                  </a:tcPr>
                </a:tc>
              </a:tr>
              <a:tr h="424180">
                <a:tc>
                  <a:txBody>
                    <a:bodyPr/>
                    <a:p>
                      <a:pPr indent="0">
                        <a:buNone/>
                      </a:pPr>
                      <a:r>
                        <a:rPr lang="zh-CN" sz="2400" b="0">
                          <a:solidFill>
                            <a:srgbClr val="000000"/>
                          </a:solidFill>
                          <a:latin typeface="Arial" panose="020B0604020202020204" pitchFamily="34" charset="0"/>
                          <a:ea typeface="宋体" panose="02010600030101010101" pitchFamily="2" charset="-122"/>
                        </a:rPr>
                        <a:t>天印</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95.39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18.70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76.69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4.34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1.56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2.45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1.77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2.37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2.71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buNone/>
                      </a:pPr>
                      <a:r>
                        <a:rPr lang="zh-CN" sz="2400" b="0">
                          <a:solidFill>
                            <a:srgbClr val="000000"/>
                          </a:solidFill>
                          <a:latin typeface="Arial" panose="020B0604020202020204" pitchFamily="34" charset="0"/>
                          <a:ea typeface="宋体" panose="02010600030101010101" pitchFamily="2" charset="-122"/>
                        </a:rPr>
                        <a:t>宇通</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86.94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16.80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70.13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2.54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1.55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2.36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1.36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2.23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2.63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64185">
                <a:tc>
                  <a:txBody>
                    <a:bodyPr/>
                    <a:p>
                      <a:pPr indent="0">
                        <a:buNone/>
                      </a:pPr>
                      <a:r>
                        <a:rPr lang="zh-CN" sz="2400" b="0">
                          <a:solidFill>
                            <a:srgbClr val="000000"/>
                          </a:solidFill>
                          <a:latin typeface="Arial" panose="020B0604020202020204" pitchFamily="34" charset="0"/>
                          <a:ea typeface="宋体" panose="02010600030101010101" pitchFamily="2" charset="-122"/>
                        </a:rPr>
                        <a:t>临江</a:t>
                      </a:r>
                      <a:endParaRPr lang="zh-CN" altLang="en-US" sz="24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85.26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16.48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68.78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2.36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1.47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2.12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1.33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2.09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400" b="0">
                          <a:solidFill>
                            <a:srgbClr val="000000"/>
                          </a:solidFill>
                          <a:latin typeface="宋体" panose="02010600030101010101" pitchFamily="2" charset="-122"/>
                        </a:rPr>
                        <a:t>2.60 </a:t>
                      </a:r>
                      <a:endParaRPr lang="en-US" altLang="en-US" sz="24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graphicFrame>
        <p:nvGraphicFramePr>
          <p:cNvPr id="4" name="表格 3"/>
          <p:cNvGraphicFramePr/>
          <p:nvPr>
            <p:custDataLst>
              <p:tags r:id="rId2"/>
            </p:custDataLst>
          </p:nvPr>
        </p:nvGraphicFramePr>
        <p:xfrm>
          <a:off x="365125" y="2657475"/>
          <a:ext cx="11338560" cy="2425700"/>
        </p:xfrm>
        <a:graphic>
          <a:graphicData uri="http://schemas.openxmlformats.org/drawingml/2006/table">
            <a:tbl>
              <a:tblPr firstRow="1" bandRow="1">
                <a:tableStyleId>{5C22544A-7EE6-4342-B048-85BDC9FD1C3A}</a:tableStyleId>
              </a:tblPr>
              <a:tblGrid>
                <a:gridCol w="1259840"/>
                <a:gridCol w="1259840"/>
                <a:gridCol w="1259840"/>
                <a:gridCol w="1259840"/>
                <a:gridCol w="1259840"/>
                <a:gridCol w="1259840"/>
                <a:gridCol w="1259840"/>
                <a:gridCol w="1259840"/>
                <a:gridCol w="1259840"/>
              </a:tblGrid>
              <a:tr h="485140">
                <a:tc>
                  <a:txBody>
                    <a:bodyPr/>
                    <a:p>
                      <a:pPr indent="0">
                        <a:buNone/>
                      </a:pPr>
                      <a:r>
                        <a:rPr lang="zh-CN" sz="2800" b="0">
                          <a:solidFill>
                            <a:srgbClr val="000000"/>
                          </a:solidFill>
                          <a:latin typeface="Arial" panose="020B0604020202020204" pitchFamily="34" charset="0"/>
                          <a:ea typeface="宋体" panose="02010600030101010101" pitchFamily="2" charset="-122"/>
                        </a:rPr>
                        <a:t>学校</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800" b="0">
                          <a:solidFill>
                            <a:srgbClr val="000000"/>
                          </a:solidFill>
                          <a:latin typeface="Arial" panose="020B0604020202020204" pitchFamily="34" charset="0"/>
                          <a:ea typeface="宋体" panose="02010600030101010101" pitchFamily="2" charset="-122"/>
                        </a:rPr>
                        <a:t>单选16</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17</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2800" b="0">
                          <a:solidFill>
                            <a:srgbClr val="000000"/>
                          </a:solidFill>
                          <a:latin typeface="Arial" panose="020B0604020202020204" pitchFamily="34" charset="0"/>
                          <a:ea typeface="宋体" panose="02010600030101010101" pitchFamily="2" charset="-122"/>
                        </a:rPr>
                        <a:t>单选18</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20</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22</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23</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1">
                          <a:solidFill>
                            <a:srgbClr val="000000"/>
                          </a:solidFill>
                          <a:latin typeface="Arial" panose="020B0604020202020204" pitchFamily="34" charset="0"/>
                          <a:ea typeface="宋体" panose="02010600030101010101" pitchFamily="2" charset="-122"/>
                        </a:rPr>
                        <a:t>秦淮</a:t>
                      </a:r>
                      <a:endParaRPr lang="zh-CN" altLang="en-US" sz="2800" b="1">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1.47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2.35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1.87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000000"/>
                          </a:solidFill>
                          <a:latin typeface="宋体" panose="02010600030101010101" pitchFamily="2" charset="-122"/>
                        </a:rPr>
                        <a:t>4.43 </a:t>
                      </a:r>
                      <a:endParaRPr lang="en-US" altLang="en-US" sz="28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00"/>
                    </a:solidFill>
                  </a:tcPr>
                </a:tc>
                <a:tc>
                  <a:txBody>
                    <a:bodyPr/>
                    <a:p>
                      <a:pPr indent="0">
                        <a:buNone/>
                      </a:pPr>
                      <a:r>
                        <a:rPr lang="en-US" sz="2800" b="1">
                          <a:solidFill>
                            <a:srgbClr val="538DD5"/>
                          </a:solidFill>
                          <a:latin typeface="宋体" panose="02010600030101010101" pitchFamily="2" charset="-122"/>
                        </a:rPr>
                        <a:t>1.99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538DD5"/>
                          </a:solidFill>
                          <a:latin typeface="宋体" panose="02010600030101010101" pitchFamily="2" charset="-122"/>
                        </a:rPr>
                        <a:t>2.66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1">
                          <a:solidFill>
                            <a:srgbClr val="000000"/>
                          </a:solidFill>
                          <a:latin typeface="宋体" panose="02010600030101010101" pitchFamily="2" charset="-122"/>
                        </a:rPr>
                        <a:t>6.53 </a:t>
                      </a:r>
                      <a:endParaRPr lang="en-US" altLang="en-US" sz="2800" b="1">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indent="0">
                        <a:buNone/>
                      </a:pPr>
                      <a:r>
                        <a:rPr lang="en-US" sz="2800" b="1">
                          <a:solidFill>
                            <a:srgbClr val="538DD5"/>
                          </a:solidFill>
                          <a:latin typeface="宋体" panose="02010600030101010101" pitchFamily="2" charset="-122"/>
                        </a:rPr>
                        <a:t>35.01 </a:t>
                      </a:r>
                      <a:endParaRPr lang="en-US" altLang="en-US" sz="2800" b="1">
                        <a:solidFill>
                          <a:srgbClr val="538DD5"/>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0">
                          <a:solidFill>
                            <a:srgbClr val="000000"/>
                          </a:solidFill>
                          <a:latin typeface="Arial" panose="020B0604020202020204" pitchFamily="34" charset="0"/>
                          <a:ea typeface="宋体" panose="02010600030101010101" pitchFamily="2" charset="-122"/>
                        </a:rPr>
                        <a:t>天印</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1.93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2.78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1.99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4.41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2.78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6.66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35.68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0">
                          <a:solidFill>
                            <a:srgbClr val="000000"/>
                          </a:solidFill>
                          <a:latin typeface="Arial" panose="020B0604020202020204" pitchFamily="34" charset="0"/>
                          <a:ea typeface="宋体" panose="02010600030101010101" pitchFamily="2" charset="-122"/>
                        </a:rPr>
                        <a:t>宇通</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1.38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2.26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2.04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4.13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1.96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2.35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6.57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34.87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85140">
                <a:tc>
                  <a:txBody>
                    <a:bodyPr/>
                    <a:p>
                      <a:pPr indent="0">
                        <a:buNone/>
                      </a:pPr>
                      <a:r>
                        <a:rPr lang="zh-CN" sz="2800" b="0">
                          <a:solidFill>
                            <a:srgbClr val="000000"/>
                          </a:solidFill>
                          <a:latin typeface="Arial" panose="020B0604020202020204" pitchFamily="34" charset="0"/>
                          <a:ea typeface="宋体" panose="02010600030101010101" pitchFamily="2" charset="-122"/>
                        </a:rPr>
                        <a:t>临江</a:t>
                      </a:r>
                      <a:endParaRPr lang="zh-CN" altLang="en-US" sz="2800" b="0">
                        <a:solidFill>
                          <a:srgbClr val="000000"/>
                        </a:solidFill>
                        <a:latin typeface="Arial" panose="020B0604020202020204" pitchFamily="34" charset="0"/>
                        <a:ea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1.51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2.56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1.78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4.27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2.14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2.72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6.64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800" b="0">
                          <a:solidFill>
                            <a:srgbClr val="000000"/>
                          </a:solidFill>
                          <a:latin typeface="宋体" panose="02010600030101010101" pitchFamily="2" charset="-122"/>
                        </a:rPr>
                        <a:t>35.23 </a:t>
                      </a:r>
                      <a:endParaRPr lang="en-US" altLang="en-US" sz="2800" b="0">
                        <a:solidFill>
                          <a:srgbClr val="000000"/>
                        </a:solidFill>
                        <a:latin typeface="宋体" panose="02010600030101010101" pitchFamily="2"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698500" y="5326380"/>
            <a:ext cx="11005185" cy="829945"/>
          </a:xfrm>
          <a:prstGeom prst="rect">
            <a:avLst/>
          </a:prstGeom>
          <a:noFill/>
        </p:spPr>
        <p:txBody>
          <a:bodyPr wrap="square" rtlCol="0">
            <a:spAutoFit/>
          </a:bodyPr>
          <a:p>
            <a:r>
              <a:rPr lang="zh-CN" altLang="en-US" sz="2400"/>
              <a:t>优势：</a:t>
            </a:r>
            <a:r>
              <a:rPr lang="en-US" altLang="zh-CN" sz="2400"/>
              <a:t>0.02</a:t>
            </a:r>
            <a:r>
              <a:rPr lang="zh-CN" altLang="en-US" sz="2400"/>
              <a:t>均分高于天印</a:t>
            </a:r>
            <a:r>
              <a:rPr lang="en-US" altLang="zh-CN" sz="2400"/>
              <a:t> 6 </a:t>
            </a:r>
            <a:r>
              <a:rPr lang="zh-CN" altLang="en-US" sz="2400"/>
              <a:t>文学类阅读选择题第一题</a:t>
            </a:r>
            <a:r>
              <a:rPr lang="en-US" altLang="zh-CN" sz="2400"/>
              <a:t>  19</a:t>
            </a:r>
            <a:r>
              <a:rPr lang="zh-CN" altLang="en-US" sz="2400"/>
              <a:t>论述类阅读填空题</a:t>
            </a:r>
            <a:endParaRPr lang="zh-CN" altLang="en-US" sz="2400"/>
          </a:p>
          <a:p>
            <a:r>
              <a:rPr lang="zh-CN" altLang="en-US" sz="2400"/>
              <a:t>薄弱：</a:t>
            </a:r>
            <a:r>
              <a:rPr lang="en-US" altLang="zh-CN" sz="2400"/>
              <a:t>9 </a:t>
            </a:r>
            <a:r>
              <a:rPr lang="zh-CN" altLang="en-US" sz="2400"/>
              <a:t>文学阅读</a:t>
            </a:r>
            <a:r>
              <a:rPr lang="en-US" altLang="zh-CN" sz="2400"/>
              <a:t>“</a:t>
            </a:r>
            <a:r>
              <a:rPr lang="zh-CN" altLang="en-US" sz="2400"/>
              <a:t>断子绝孙的阿</a:t>
            </a:r>
            <a:r>
              <a:rPr lang="en-US" altLang="zh-CN" sz="2400"/>
              <a:t>Q”  14-2</a:t>
            </a:r>
            <a:r>
              <a:rPr lang="zh-CN" altLang="en-US" sz="2400"/>
              <a:t>课文翻译</a:t>
            </a:r>
            <a:r>
              <a:rPr lang="en-US" altLang="zh-CN" sz="2400"/>
              <a:t>    22  </a:t>
            </a:r>
            <a:r>
              <a:rPr lang="zh-CN" altLang="en-US" sz="2400"/>
              <a:t>小作文</a:t>
            </a:r>
            <a:endParaRPr lang="zh-CN" altLang="en-US" sz="2400"/>
          </a:p>
        </p:txBody>
      </p:sp>
    </p:spTree>
    <p:custDataLst>
      <p:tags r:id="rId3"/>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8760" y="351790"/>
            <a:ext cx="11559540" cy="6000750"/>
          </a:xfrm>
          <a:prstGeom prst="rect">
            <a:avLst/>
          </a:prstGeom>
          <a:noFill/>
        </p:spPr>
        <p:txBody>
          <a:bodyPr wrap="square" rtlCol="0">
            <a:spAutoFit/>
          </a:bodyPr>
          <a:p>
            <a:r>
              <a:rPr lang="zh-CN" altLang="en-US" sz="3200">
                <a:latin typeface="楷体" panose="02010609060101010101" charset="-122"/>
                <a:ea typeface="楷体" panose="02010609060101010101" charset="-122"/>
                <a:cs typeface="楷体" panose="02010609060101010101" charset="-122"/>
              </a:rPr>
              <a:t>二、问题分析</a:t>
            </a:r>
            <a:endParaRPr lang="zh-CN" altLang="en-US" sz="3200">
              <a:latin typeface="楷体" panose="02010609060101010101" charset="-122"/>
              <a:ea typeface="楷体" panose="02010609060101010101" charset="-122"/>
              <a:cs typeface="楷体" panose="02010609060101010101" charset="-122"/>
            </a:endParaRPr>
          </a:p>
          <a:p>
            <a:r>
              <a:rPr lang="zh-CN" altLang="en-US" sz="3200">
                <a:latin typeface="楷体" panose="02010609060101010101" charset="-122"/>
                <a:ea typeface="楷体" panose="02010609060101010101" charset="-122"/>
                <a:cs typeface="楷体" panose="02010609060101010101" charset="-122"/>
              </a:rPr>
              <a:t>(1)从试卷考查的内容来看，文言文阅读、古诗鉴赏、现代文阅读（论述类文本）三大项得分率相对比较低。其中古代诗歌得分较低，仅为百分之五十一，有学生读不懂古诗，理解不了关键词语的意思，理不清答题角度；当然，文言文翻译不准确已是老大难问题。</a:t>
            </a:r>
            <a:endParaRPr lang="zh-CN" altLang="en-US" sz="3200">
              <a:latin typeface="楷体" panose="02010609060101010101" charset="-122"/>
              <a:ea typeface="楷体" panose="02010609060101010101" charset="-122"/>
              <a:cs typeface="楷体" panose="02010609060101010101" charset="-122"/>
            </a:endParaRPr>
          </a:p>
          <a:p>
            <a:r>
              <a:rPr lang="zh-CN" altLang="en-US" sz="3200">
                <a:latin typeface="楷体" panose="02010609060101010101" charset="-122"/>
                <a:ea typeface="楷体" panose="02010609060101010101" charset="-122"/>
                <a:cs typeface="楷体" panose="02010609060101010101" charset="-122"/>
              </a:rPr>
              <a:t>(2)具体到小题，文言文阅读的第14.2题，文言文翻译得分率为44﹪，重要的文言实词的意思不理解，翻译不到位；古代诗歌鉴赏的第17题，理解诗歌“兴怀”的原因，得分率46﹪，没有按照要求分点作答；论述类文本阅读的第20题，得分率38﹪，答题找不到角度；第21题得分率47﹪，对于开放性试题不知坚持从一面作答，不少学生答案模棱两可。</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29235" y="179070"/>
            <a:ext cx="11722100" cy="4399915"/>
          </a:xfrm>
          <a:prstGeom prst="rect">
            <a:avLst/>
          </a:prstGeom>
          <a:noFill/>
        </p:spPr>
        <p:txBody>
          <a:bodyPr wrap="square" rtlCol="0">
            <a:spAutoFit/>
          </a:bodyPr>
          <a:p>
            <a:r>
              <a:rPr lang="zh-CN" altLang="en-US" sz="2800">
                <a:latin typeface="楷体" panose="02010609060101010101" charset="-122"/>
                <a:ea typeface="楷体" panose="02010609060101010101" charset="-122"/>
                <a:cs typeface="楷体" panose="02010609060101010101" charset="-122"/>
              </a:rPr>
              <a:t>三、教学建议</a:t>
            </a:r>
            <a:endParaRPr lang="zh-CN" altLang="en-US" sz="2800">
              <a:latin typeface="楷体" panose="02010609060101010101" charset="-122"/>
              <a:ea typeface="楷体" panose="02010609060101010101" charset="-122"/>
              <a:cs typeface="楷体" panose="02010609060101010101" charset="-122"/>
            </a:endParaRPr>
          </a:p>
          <a:p>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1．从新高考试卷梳理出发突出备考“广度”</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今年高考语文考后，就有学生说，教师复习的都是一些没用的东西。“教的不考，考的没教”，似乎是摆在我们面前不争的现实。它直接影响高三学生备考的信心。其实，每年高考几乎都是原创题，而语言知识及其运用等题目，一直都是“创新试验田”，有变化很正常。“一年一小变，五年一大变”，不是“危言耸听”。我们要积极应对新高考的变化，为此，我们应及时发现变化，以积极地举措应对变化。</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①梳理四套全国卷的创新题型。</a:t>
            </a:r>
            <a:endParaRPr lang="zh-CN" altLang="en-US" sz="2800">
              <a:solidFill>
                <a:srgbClr val="FF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39065" y="160020"/>
            <a:ext cx="11913870" cy="6985635"/>
          </a:xfrm>
          <a:prstGeom prst="rect">
            <a:avLst/>
          </a:prstGeom>
          <a:noFill/>
        </p:spPr>
        <p:txBody>
          <a:bodyPr wrap="square" rtlCol="0">
            <a:spAutoFit/>
          </a:bodyPr>
          <a:p>
            <a:r>
              <a:rPr lang="zh-CN" altLang="en-US" sz="2800">
                <a:solidFill>
                  <a:srgbClr val="FF0000"/>
                </a:solidFill>
                <a:latin typeface="楷体" panose="02010609060101010101" charset="-122"/>
                <a:ea typeface="楷体" panose="02010609060101010101" charset="-122"/>
                <a:cs typeface="楷体" panose="02010609060101010101" charset="-122"/>
              </a:rPr>
              <a:t>2022年新高考全国1卷</a:t>
            </a:r>
            <a:r>
              <a:rPr lang="zh-CN" altLang="en-US" sz="2800">
                <a:latin typeface="楷体" panose="02010609060101010101" charset="-122"/>
                <a:ea typeface="楷体" panose="02010609060101010101" charset="-122"/>
                <a:cs typeface="楷体" panose="02010609060101010101" charset="-122"/>
              </a:rPr>
              <a:t>，创新题型有第4题，结合材料一内容分析“己所不欲，勿施于人”这一现象。第9题把传统的“渔夫拒剑”改写成一个普通的打鱼人的故事，有怎样的文学效果。第11题文言文中的词语解说与课文中的词语解说，比较异同。第18题，成语填空，旧题翻新。第19题句式变换，散句改成整句。第21题考人称代词的作用。这些题型都是2022年的创新题型，上一年或最近几年不常考的题型。</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2022年全国甲卷</a:t>
            </a:r>
            <a:r>
              <a:rPr lang="zh-CN" altLang="en-US" sz="2800">
                <a:latin typeface="楷体" panose="02010609060101010101" charset="-122"/>
                <a:ea typeface="楷体" panose="02010609060101010101" charset="-122"/>
                <a:cs typeface="楷体" panose="02010609060101010101" charset="-122"/>
              </a:rPr>
              <a:t>文学类文本阅读取料新颖。一则是王愿坚的小说《支队政委》（节选），一则是纪实文学《长征：前所未闻的故事》，而其设置的第9题比较两则不同文体的艺术表现差异，这道题目对学生的挑战比较大。第11题，文言文加点实词和课文中加点实词的异同辨析。第21题考借代的修辞手法的辨析。和2022年新高考全国1卷比较，语言文字运用的变化较大。</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2022年全国乙卷</a:t>
            </a:r>
            <a:r>
              <a:rPr lang="zh-CN" altLang="en-US" sz="2800">
                <a:latin typeface="楷体" panose="02010609060101010101" charset="-122"/>
                <a:ea typeface="楷体" panose="02010609060101010101" charset="-122"/>
                <a:cs typeface="楷体" panose="02010609060101010101" charset="-122"/>
              </a:rPr>
              <a:t>，第4题图表辨析，把文字转换成图表，然后找出和文中意思相同的一项，题型比较新颖。第15题古代诗歌鉴赏，把王勃的《白下驿饯唐少府》与以前语文课文《送杜少府之任蜀州》在排遣离愁方法上有什么不同进行辨析。和2022年新高考全国1卷相比，语言文字运用题变化也很大。</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5.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UNIT_TABLE_BEAUTIFY" val="smartTable{1fb09ed3-b0b3-4b1b-8906-230596cd201d}"/>
  <p:tag name="TABLE_ENDDRAG_ORIGIN_RECT" val="608*148"/>
  <p:tag name="TABLE_ENDDRAG_RECT" val="144*168*608*148"/>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8.xml><?xml version="1.0" encoding="utf-8"?>
<p:tagLst xmlns:p="http://schemas.openxmlformats.org/presentationml/2006/main">
  <p:tag name="KSO_WM_UNIT_TABLE_BEAUTIFY" val="smartTable{a766ff38-16b0-415d-a228-0271679edb9b}"/>
  <p:tag name="TABLE_ENDDRAG_ORIGIN_RECT" val="837*169"/>
  <p:tag name="TABLE_ENDDRAG_RECT" val="21*19*837*169"/>
</p:tagLst>
</file>

<file path=ppt/tags/tag69.xml><?xml version="1.0" encoding="utf-8"?>
<p:tagLst xmlns:p="http://schemas.openxmlformats.org/presentationml/2006/main">
  <p:tag name="KSO_WM_UNIT_TABLE_BEAUTIFY" val="smartTable{a11089fb-87e3-4c79-b11c-091a69fecbb2}"/>
  <p:tag name="TABLE_ENDDRAG_ORIGIN_RECT" val="904*179"/>
  <p:tag name="TABLE_ENDDRAG_RECT" val="27*204*904*179"/>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TABLE_BEAUTIFY" val="smartTable{10a3aa21-80c7-48d4-ad8a-3ef317c49285}"/>
  <p:tag name="TABLE_ENDDRAG_ORIGIN_RECT" val="892*175"/>
  <p:tag name="TABLE_ENDDRAG_RECT" val="27*406*892*175"/>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UNIT_TABLE_BEAUTIFY" val="smartTable{a766ff38-16b0-415d-a228-0271679edb9b}"/>
  <p:tag name="TABLE_ENDDRAG_ORIGIN_RECT" val="837*169"/>
  <p:tag name="TABLE_ENDDRAG_RECT" val="21*19*837*169"/>
</p:tagLst>
</file>

<file path=ppt/tags/tag73.xml><?xml version="1.0" encoding="utf-8"?>
<p:tagLst xmlns:p="http://schemas.openxmlformats.org/presentationml/2006/main">
  <p:tag name="KSO_WM_UNIT_TABLE_BEAUTIFY" val="smartTable{10a3aa21-80c7-48d4-ad8a-3ef317c49285}"/>
  <p:tag name="TABLE_ENDDRAG_ORIGIN_RECT" val="892*175"/>
  <p:tag name="TABLE_ENDDRAG_RECT" val="27*406*892*175"/>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KSO_WM_BEAUTIFY_FLAG" val="#wm#"/>
  <p:tag name="KSO_WM_TEMPLATE_CATEGORY" val="custom"/>
  <p:tag name="KSO_WM_TEMPLATE_INDEX" val="20205081"/>
</p:tagLst>
</file>

<file path=ppt/tags/tag82.xml><?xml version="1.0" encoding="utf-8"?>
<p:tagLst xmlns:p="http://schemas.openxmlformats.org/presentationml/2006/main">
  <p:tag name="KSO_WM_BEAUTIFY_FLAG" val="#wm#"/>
  <p:tag name="KSO_WM_TEMPLATE_CATEGORY" val="custom"/>
  <p:tag name="KSO_WM_TEMPLATE_INDEX" val="20205081"/>
</p:tagLst>
</file>

<file path=ppt/tags/tag83.xml><?xml version="1.0" encoding="utf-8"?>
<p:tagLst xmlns:p="http://schemas.openxmlformats.org/presentationml/2006/main">
  <p:tag name="KSO_WM_BEAUTIFY_FLAG" val="#wm#"/>
  <p:tag name="KSO_WM_TEMPLATE_CATEGORY" val="custom"/>
  <p:tag name="KSO_WM_TEMPLATE_INDEX" val="20205081"/>
</p:tagLst>
</file>

<file path=ppt/tags/tag84.xml><?xml version="1.0" encoding="utf-8"?>
<p:tagLst xmlns:p="http://schemas.openxmlformats.org/presentationml/2006/main">
  <p:tag name="KSO_WM_BEAUTIFY_FLAG" val="#wm#"/>
  <p:tag name="KSO_WM_TEMPLATE_CATEGORY" val="custom"/>
  <p:tag name="KSO_WM_TEMPLATE_INDEX" val="20205081"/>
</p:tagLst>
</file>

<file path=ppt/tags/tag85.xml><?xml version="1.0" encoding="utf-8"?>
<p:tagLst xmlns:p="http://schemas.openxmlformats.org/presentationml/2006/main">
  <p:tag name="COMMONDATA" val="eyJoZGlkIjoiMWI3NGJkNjNhMjkwZGU3ZmU0YTQ0NTFjZDhiYmNiODE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4970</Words>
  <Application>WPS 演示</Application>
  <PresentationFormat>宽屏</PresentationFormat>
  <Paragraphs>590</Paragraphs>
  <Slides>16</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宋体</vt:lpstr>
      <vt:lpstr>Wingdings</vt:lpstr>
      <vt:lpstr>Wingdings</vt:lpstr>
      <vt:lpstr>微软雅黑</vt:lpstr>
      <vt:lpstr>Calibri</vt:lpstr>
      <vt:lpstr>Arial Unicode MS</vt:lpstr>
      <vt:lpstr>Calibri</vt:lpstr>
      <vt:lpstr>楷体</vt:lpstr>
      <vt:lpstr>Office 主题​​</vt:lpstr>
      <vt:lpstr>空白演示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limin</dc:creator>
  <cp:lastModifiedBy>limin</cp:lastModifiedBy>
  <cp:revision>153</cp:revision>
  <dcterms:created xsi:type="dcterms:W3CDTF">2019-06-19T02:08:00Z</dcterms:created>
  <dcterms:modified xsi:type="dcterms:W3CDTF">2022-09-15T06:07:39Z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2052-11.1.0.12156</vt:lpwstr>
  </property>
  <property fmtid="{D5CDD505-2E9C-101B-9397-08002B2CF9AE}" pid="3" name="ICV">
    <vt:lpwstr>2E0A04E48CFD419FB7FA81D93B4083B7</vt:lpwstr>
  </property>
</Properties>
</file>