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57" r:id="rId6"/>
    <p:sldId id="270" r:id="rId7"/>
    <p:sldId id="271" r:id="rId8"/>
    <p:sldId id="260" r:id="rId9"/>
    <p:sldId id="261" r:id="rId10"/>
    <p:sldId id="262" r:id="rId11"/>
    <p:sldId id="264" r:id="rId12"/>
    <p:sldId id="263" r:id="rId13"/>
    <p:sldId id="265" r:id="rId14"/>
    <p:sldId id="267" r:id="rId15"/>
    <p:sldId id="266" r:id="rId16"/>
    <p:sldId id="268" r:id="rId17"/>
    <p:sldId id="269" r:id="rId18"/>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ple" initials="a" lastIdx="2" clrIdx="0"/>
  <p:cmAuthor id="2" name="周跃良" initials="周" lastIdx="2" clrIdx="0"/>
  <p:cmAuthor id="3" name="lenovo" initials="l" lastIdx="4" clrIdx="0"/>
  <p:cmAuthor id="4" name="dell" initials="d" lastIdx="1" clrIdx="2"/>
  <p:cmAuthor id="5" name="Administrator" initials="A" lastIdx="1" clrIdx="4"/>
  <p:cmAuthor id="6" name="123" initials="1" lastIdx="2" clrIdx="0"/>
  <p:cmAuthor id="7" name="雨林木风" initials="雨"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7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gs" Target="tags/tag85.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7.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en-US" altLang="zh-CN">
                <a:latin typeface="楷体" panose="02010609060101010101" charset="-122"/>
                <a:ea typeface="楷体" panose="02010609060101010101" charset="-122"/>
                <a:cs typeface="楷体" panose="02010609060101010101" charset="-122"/>
              </a:rPr>
              <a:t>9.15</a:t>
            </a:r>
            <a:r>
              <a:rPr lang="zh-CN" altLang="en-US">
                <a:latin typeface="楷体" panose="02010609060101010101" charset="-122"/>
                <a:ea typeface="楷体" panose="02010609060101010101" charset="-122"/>
                <a:cs typeface="楷体" panose="02010609060101010101" charset="-122"/>
              </a:rPr>
              <a:t>备课组活动</a:t>
            </a:r>
            <a:endParaRPr lang="zh-CN" altLang="en-US">
              <a:latin typeface="楷体" panose="02010609060101010101" charset="-122"/>
              <a:ea typeface="楷体" panose="02010609060101010101" charset="-122"/>
              <a:cs typeface="楷体" panose="02010609060101010101" charset="-122"/>
            </a:endParaRPr>
          </a:p>
        </p:txBody>
      </p:sp>
      <p:sp>
        <p:nvSpPr>
          <p:cNvPr id="3" name="副标题 2"/>
          <p:cNvSpPr>
            <a:spLocks noGrp="1"/>
          </p:cNvSpPr>
          <p:nvPr>
            <p:ph type="subTitle" idx="1"/>
            <p:custDataLst>
              <p:tags r:id="rId2"/>
            </p:custDataLst>
          </p:nvPr>
        </p:nvSpPr>
        <p:spPr/>
        <p:txBody>
          <a:bodyPr/>
          <a:p>
            <a:r>
              <a:rPr lang="zh-CN" altLang="en-US"/>
              <a:t>单击输入您的封面副标题</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63525" y="734695"/>
            <a:ext cx="11664950" cy="3046095"/>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②寻找北京、浙江、上海等省市卷的创新题型。</a:t>
            </a:r>
            <a:endParaRPr lang="zh-CN" altLang="en-US" sz="3200">
              <a:solidFill>
                <a:srgbClr val="FF0000"/>
              </a:solidFill>
              <a:latin typeface="楷体" panose="02010609060101010101" charset="-122"/>
              <a:ea typeface="楷体" panose="02010609060101010101" charset="-122"/>
              <a:cs typeface="楷体" panose="02010609060101010101" charset="-122"/>
            </a:endParaRPr>
          </a:p>
          <a:p>
            <a:pPr indent="457200" fontAlgn="auto"/>
            <a:r>
              <a:rPr lang="zh-CN" altLang="en-US" sz="3200">
                <a:latin typeface="楷体" panose="02010609060101010101" charset="-122"/>
                <a:ea typeface="楷体" panose="02010609060101010101" charset="-122"/>
                <a:cs typeface="楷体" panose="02010609060101010101" charset="-122"/>
              </a:rPr>
              <a:t>2022年上海卷名著阅读（《红楼梦》）考查是一种情境创新题；而2022年浙江高考语文卷创新题型主要表现在在语言文字运用中考到了下定义，给“地理标志”下定义。文言文考到文言虚词的辨析，把文本的文言虚词与课文的文言虚词进行比较，古诗文默写是选做题默写，出了5道题，请选择三道题进行默写。</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72745" y="351790"/>
            <a:ext cx="11501755" cy="5262245"/>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③关注2022年高考文本选择之变。</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2022年高考文本选择最大的变化是文言文阅读文本首次脱离“二十四史”，也不在“纪事本末体”里挑选文本，而是选用《战国策》（新高考全国1卷、全国甲卷）、《说苑》（全国乙卷）。《战国策》是国别体史书，系统性不强。特别是《说苑》，它是古代杂史小说，叙议结合，叙述性不强，阅读理解难度加大。</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文学类文本把小说和纪实文学放在一起（参见2022年全国甲卷），这也是首次出现，值得重视。</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当然，我们也欣喜地发现试题从严重的脱离教材向回归教材靠拢。文言文阅读的第11题不在是古代文化常识的死记硬背题，而是贴近中学语文课文的古代实词的辨别异同。古代诗歌鉴赏把试卷上的文本与我们学过的古代诗歌进行比较。</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87655" y="591185"/>
            <a:ext cx="11616690" cy="4831080"/>
          </a:xfrm>
          <a:prstGeom prst="rect">
            <a:avLst/>
          </a:prstGeom>
          <a:noFill/>
        </p:spPr>
        <p:txBody>
          <a:bodyPr wrap="square" rtlCol="0">
            <a:spAutoFit/>
          </a:bodyPr>
          <a:p>
            <a:pPr indent="457200" fontAlgn="auto"/>
            <a:r>
              <a:rPr lang="zh-CN" altLang="en-US" sz="2800">
                <a:latin typeface="楷体" panose="02010609060101010101" charset="-122"/>
                <a:ea typeface="楷体" panose="02010609060101010101" charset="-122"/>
                <a:cs typeface="楷体" panose="02010609060101010101" charset="-122"/>
              </a:rPr>
              <a:t>当然，我们更需要反思的是2023年高考命题的走势，不能跟在2022年试题的后面亦步亦趋，要继承，更要创新。比如，我们要思考“语言文字运用”还有哪些没有考的知识点，我们要布点进行专题复习，像句式变换，今年考了短句变长句，那么长句变短句需要复习，还有像肯定句变否定句，整句变散句等；像句子的简明得体特别是得体值得复习，像正确使用修辞手法等需要复习。文言文阅读回归正经史书的可能性在加大。文学类文本小说和散文都应该重视，今年考的萧红的散文，评价很高。</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只有平时“拉大网”，战时才能应付自如。高三一轮复习需要从“广度”上着手，把高考可能会考到的知识点一一铺开复习，才能使学生去“陌生化”；只有“熟悉”应考的每个题点（知识点），才能化难为简，胸有成竹。</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80975" y="179070"/>
            <a:ext cx="11866245" cy="5692775"/>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2．从高三一轮复习开始突出备考的“精度”</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高三一轮复习在整个高三的复习中很重要。为了抓实高三一轮复习我们需要做到：</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第</a:t>
            </a:r>
            <a:r>
              <a:rPr lang="zh-CN" altLang="en-US" sz="2800">
                <a:solidFill>
                  <a:srgbClr val="FF0000"/>
                </a:solidFill>
                <a:latin typeface="楷体" panose="02010609060101010101" charset="-122"/>
                <a:ea typeface="楷体" panose="02010609060101010101" charset="-122"/>
                <a:cs typeface="楷体" panose="02010609060101010101" charset="-122"/>
              </a:rPr>
              <a:t>一，精准制定复习计划。</a:t>
            </a:r>
            <a:r>
              <a:rPr lang="zh-CN" altLang="en-US" sz="2800">
                <a:latin typeface="楷体" panose="02010609060101010101" charset="-122"/>
                <a:ea typeface="楷体" panose="02010609060101010101" charset="-122"/>
                <a:cs typeface="楷体" panose="02010609060101010101" charset="-122"/>
              </a:rPr>
              <a:t>明确复习目标，精心制定复习计划是我们进入高三复习的必备工作。高三一轮复习计划到落实到每一周，最好是每一天。更要落实到专人，把专项复习具体安排到每一个人，保证每一知识点都有人负责。但是就目前的计划而言，往往只有教师的复习计划，而没有学生的计划，或者说，教师可能知道复习计划，而学生不知道计划。学生的复习常常是“盲人摸象”，非常被动。教师在制定复习计划的同时，也应该根据自己的计划帮助学生制定复习计划。最好能和学生讨论，拟定师生一致的高三复习计划，一定让学生知道每一周需要复习的内容，了解每一天的复习要求。只有这样，才能发挥学生的主动性，激发学生的复习自主性。（南通地区许多学校都强调要有学生的复习计划）</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8760" y="265430"/>
            <a:ext cx="11760835" cy="5507990"/>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第二，精准选择复习题点（考点）。</a:t>
            </a:r>
            <a:r>
              <a:rPr lang="zh-CN" altLang="en-US" sz="3200">
                <a:latin typeface="楷体" panose="02010609060101010101" charset="-122"/>
                <a:ea typeface="楷体" panose="02010609060101010101" charset="-122"/>
                <a:cs typeface="楷体" panose="02010609060101010101" charset="-122"/>
              </a:rPr>
              <a:t>根据课程标准，特别是根据近三年新高考全国1卷的题目，梳理出题点（考点）进行专题复习，非常必要。只有精准选择题点（考点），才能帮助学生把握复习的重点。教师心中要装着课标中的学业质量评价要求，更要装着新高考全国卷题型、题目（题点）。在高三一轮复习中针对这些题点，全面复习，一个知识点都不能少。论述类文本阅读、实用类文本阅读、文学类文本阅读（小说阅读、散文阅读），文言文阅读、古代诗歌阅读，一一铺开。对于语言文字运用，如标点符号的用法、成语（词语）的辨析，句式的变换，病句的修改，语言的得体等等，一个不能少。不能因为时间紧就不进行专题复习，既不能以讲代练，也不能以练代讲。</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7810" y="227330"/>
            <a:ext cx="11616690" cy="4030980"/>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第三，精准备好复习课。</a:t>
            </a:r>
            <a:r>
              <a:rPr lang="zh-CN" altLang="en-US" sz="3200">
                <a:latin typeface="楷体" panose="02010609060101010101" charset="-122"/>
                <a:ea typeface="楷体" panose="02010609060101010101" charset="-122"/>
                <a:cs typeface="楷体" panose="02010609060101010101" charset="-122"/>
              </a:rPr>
              <a:t>我们都知道课堂是语文复习的主阵地。要提高复习效率关键在课堂。而提高课堂效率，精准备好课事前提。高三一轮复习课需要有多媒体辅助教学，课堂容量应该比较大；高三一轮复习课需要有温故知新的知识体系，打通文本与课本的联系；高三一轮复习课需要有当堂训练，训练的题目应该是高考题或大市级模拟题，或者是其变式训练。高三复习极力倡导“学案导学”，一课一学案。根据学校的特点，精心编制“导学案”，利用导学案进行复习，效果应该比“资料”好。</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4950" y="274955"/>
            <a:ext cx="11722735" cy="6123940"/>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3．从实战出发突出备考的“深度”</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高三一轮复习主要是打基础，关注的是题点、知识点的复习与落实，更关注解题方法、解题规律的指导。高三一轮复习要从实战的需要出发，需要落实备考的“深度”——解题思路的引导和解题方法的指导。更要充分发挥备课组的作用，要分工协作，步调一致。备课组要研究考点（题点），理清复习内容，划分任务，分工到人，责任包干。光靠备课组长一人，很难把各项工作做到位，一人拾材火不旺，众人拾柴火焰高。要发挥备课组每个教师的聪明才智，根据教师的专长分配备考任务，分工明确，制定教师高三这一年专攻某一个专题（考点），做精做专。</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在一轮复习中要依据精心选出的题目，做到精准指导学生的解题思路和解题方法，依据高考真题，大市级模拟题目，以及其变换题型，通过变式训练，举一反三，让学生总结解题规律，提高学生的解题能力。</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当然，我们在复习过程中，要以温故知新为原则，结合高考真题，剖析常见题型，归纳解题思路和解题方法，在有效训练中提高学生的实战能力。</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文本框 1"/>
          <p:cNvSpPr txBox="1"/>
          <p:nvPr/>
        </p:nvSpPr>
        <p:spPr>
          <a:xfrm>
            <a:off x="222250" y="574675"/>
            <a:ext cx="5738813" cy="522288"/>
          </a:xfrm>
          <a:prstGeom prst="rect">
            <a:avLst/>
          </a:prstGeom>
          <a:noFill/>
          <a:ln w="9525">
            <a:noFill/>
          </a:ln>
        </p:spPr>
        <p:txBody>
          <a:bodyPr wrap="square" anchor="t" anchorCtr="0">
            <a:spAutoFit/>
          </a:bodyPr>
          <a:p>
            <a:r>
              <a:rPr lang="zh-CN" altLang="en-US" sz="2800" b="1">
                <a:latin typeface="Calibri" panose="020F0502020204030204"/>
                <a:ea typeface="宋体" panose="02010600030101010101" pitchFamily="2" charset="-122"/>
              </a:rPr>
              <a:t>三、本学期需要推进的工作</a:t>
            </a:r>
            <a:endParaRPr lang="zh-CN" altLang="en-US" sz="2800" b="1">
              <a:latin typeface="Calibri" panose="020F0502020204030204"/>
              <a:ea typeface="宋体" panose="02010600030101010101" pitchFamily="2" charset="-122"/>
            </a:endParaRPr>
          </a:p>
        </p:txBody>
      </p:sp>
      <p:sp>
        <p:nvSpPr>
          <p:cNvPr id="11266" name="文本框 2"/>
          <p:cNvSpPr txBox="1"/>
          <p:nvPr/>
        </p:nvSpPr>
        <p:spPr>
          <a:xfrm>
            <a:off x="514350" y="1193800"/>
            <a:ext cx="11125200" cy="3538538"/>
          </a:xfrm>
          <a:prstGeom prst="rect">
            <a:avLst/>
          </a:prstGeom>
          <a:noFill/>
          <a:ln w="9525">
            <a:noFill/>
          </a:ln>
        </p:spPr>
        <p:txBody>
          <a:bodyPr wrap="square" anchor="t" anchorCtr="0">
            <a:spAutoFit/>
          </a:bodyPr>
          <a:p>
            <a:r>
              <a:rPr lang="en-US" altLang="zh-CN" sz="2800" b="1">
                <a:latin typeface="Calibri" panose="020F0502020204030204"/>
                <a:ea typeface="宋体" panose="02010600030101010101" pitchFamily="2" charset="-122"/>
              </a:rPr>
              <a:t>1.</a:t>
            </a:r>
            <a:r>
              <a:rPr lang="zh-CN" altLang="en-US" sz="2800" b="1">
                <a:latin typeface="Calibri" panose="020F0502020204030204"/>
                <a:ea typeface="宋体" panose="02010600030101010101" pitchFamily="2" charset="-122"/>
              </a:rPr>
              <a:t>集体备课问题：</a:t>
            </a:r>
            <a:endParaRPr lang="zh-CN" altLang="en-US" sz="2800" b="1">
              <a:latin typeface="Calibri" panose="020F0502020204030204"/>
              <a:ea typeface="宋体" panose="02010600030101010101" pitchFamily="2" charset="-122"/>
            </a:endParaRPr>
          </a:p>
          <a:p>
            <a:r>
              <a:rPr lang="zh-CN" altLang="en-US" sz="2800" b="1">
                <a:latin typeface="Calibri" panose="020F0502020204030204"/>
                <a:ea typeface="宋体" panose="02010600030101010101" pitchFamily="2" charset="-122"/>
              </a:rPr>
              <a:t> </a:t>
            </a:r>
            <a:r>
              <a:rPr lang="en-US" altLang="zh-CN" sz="2800" b="1">
                <a:latin typeface="Calibri" panose="020F0502020204030204"/>
                <a:ea typeface="宋体" panose="02010600030101010101" pitchFamily="2" charset="-122"/>
              </a:rPr>
              <a:t>        </a:t>
            </a:r>
            <a:r>
              <a:rPr lang="zh-CN" altLang="en-US" sz="2800" b="1">
                <a:latin typeface="Calibri" panose="020F0502020204030204"/>
                <a:ea typeface="宋体" panose="02010600030101010101" pitchFamily="2" charset="-122"/>
              </a:rPr>
              <a:t>集体备课并不是简单地把老师们召集在一起备课，更不是把一个学期的内容当作任务分配，让一个老师备这章，另一个老师备那章，变成备课的分工。</a:t>
            </a:r>
            <a:endParaRPr lang="zh-CN" altLang="en-US" sz="2800" b="1">
              <a:latin typeface="Calibri" panose="020F0502020204030204"/>
              <a:ea typeface="宋体" panose="02010600030101010101" pitchFamily="2" charset="-122"/>
            </a:endParaRPr>
          </a:p>
          <a:p>
            <a:r>
              <a:rPr lang="en-US" altLang="zh-CN" sz="2800" b="1">
                <a:latin typeface="Calibri" panose="020F0502020204030204"/>
                <a:ea typeface="宋体" panose="02010600030101010101" pitchFamily="2" charset="-122"/>
              </a:rPr>
              <a:t>         </a:t>
            </a:r>
            <a:r>
              <a:rPr lang="zh-CN" altLang="en-US" sz="2800" b="1">
                <a:latin typeface="Calibri" panose="020F0502020204030204"/>
                <a:ea typeface="宋体" panose="02010600030101010101" pitchFamily="2" charset="-122"/>
              </a:rPr>
              <a:t>回到原点来看，备课是老师最常见的教育教学专业工作，而所有的专业工作都有一个重要的特点：</a:t>
            </a:r>
            <a:r>
              <a:rPr lang="zh-CN" altLang="en-US" sz="2800" b="1">
                <a:solidFill>
                  <a:srgbClr val="FF0000"/>
                </a:solidFill>
                <a:latin typeface="Calibri" panose="020F0502020204030204"/>
                <a:ea typeface="宋体" panose="02010600030101010101" pitchFamily="2" charset="-122"/>
              </a:rPr>
              <a:t>建立在丰富的资源的基础之上。</a:t>
            </a:r>
            <a:endParaRPr lang="zh-CN" altLang="en-US" sz="2800" b="1">
              <a:solidFill>
                <a:srgbClr val="FF0000"/>
              </a:solidFill>
              <a:latin typeface="Calibri" panose="020F0502020204030204"/>
              <a:ea typeface="宋体" panose="02010600030101010101" pitchFamily="2" charset="-122"/>
            </a:endParaRPr>
          </a:p>
          <a:p>
            <a:r>
              <a:rPr lang="zh-CN" altLang="en-US" sz="2800" b="1">
                <a:latin typeface="Calibri" panose="020F0502020204030204"/>
                <a:ea typeface="宋体" panose="02010600030101010101" pitchFamily="2" charset="-122"/>
              </a:rPr>
              <a:t>所以，集体备课要把核心两条融入到全步骤中：</a:t>
            </a:r>
            <a:r>
              <a:rPr lang="zh-CN" altLang="en-US" sz="2800" b="1">
                <a:solidFill>
                  <a:srgbClr val="FF0000"/>
                </a:solidFill>
                <a:latin typeface="Calibri" panose="020F0502020204030204"/>
                <a:ea typeface="宋体" panose="02010600030101010101" pitchFamily="2" charset="-122"/>
              </a:rPr>
              <a:t>第一，是否有资源意识，第二，是否有合作意识。</a:t>
            </a:r>
            <a:endParaRPr lang="zh-CN" altLang="en-US" sz="2800" b="1">
              <a:solidFill>
                <a:srgbClr val="FF0000"/>
              </a:solidFill>
              <a:latin typeface="Calibri" panose="020F0502020204030204"/>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框 1"/>
          <p:cNvSpPr txBox="1"/>
          <p:nvPr/>
        </p:nvSpPr>
        <p:spPr>
          <a:xfrm>
            <a:off x="111125" y="525463"/>
            <a:ext cx="11918950" cy="4892675"/>
          </a:xfrm>
          <a:prstGeom prst="rect">
            <a:avLst/>
          </a:prstGeom>
          <a:noFill/>
          <a:ln w="9525">
            <a:noFill/>
          </a:ln>
        </p:spPr>
        <p:txBody>
          <a:bodyPr wrap="square" anchor="t" anchorCtr="0">
            <a:spAutoFit/>
          </a:bodyPr>
          <a:p>
            <a:r>
              <a:rPr lang="en-US" altLang="zh-CN" sz="2400" b="1">
                <a:latin typeface="Calibri" panose="020F0502020204030204"/>
                <a:ea typeface="宋体" panose="02010600030101010101" pitchFamily="2" charset="-122"/>
              </a:rPr>
              <a:t>2.</a:t>
            </a:r>
            <a:r>
              <a:rPr lang="zh-CN" altLang="en-US" sz="2400" b="1">
                <a:latin typeface="Calibri" panose="020F0502020204030204"/>
                <a:ea typeface="宋体" panose="02010600030101010101" pitchFamily="2" charset="-122"/>
              </a:rPr>
              <a:t>集体备课流程</a:t>
            </a:r>
            <a:endParaRPr lang="zh-CN" altLang="en-US" sz="2400" b="1">
              <a:latin typeface="Calibri" panose="020F0502020204030204"/>
              <a:ea typeface="宋体" panose="02010600030101010101" pitchFamily="2" charset="-122"/>
            </a:endParaRPr>
          </a:p>
          <a:p>
            <a:r>
              <a:rPr lang="en-US" altLang="zh-CN" sz="2400" b="1">
                <a:latin typeface="Calibri" panose="020F0502020204030204"/>
                <a:ea typeface="宋体" panose="02010600030101010101" pitchFamily="2" charset="-122"/>
              </a:rPr>
              <a:t>        </a:t>
            </a:r>
            <a:r>
              <a:rPr lang="zh-CN" altLang="en-US" sz="2400" b="1">
                <a:latin typeface="Calibri" panose="020F0502020204030204"/>
                <a:ea typeface="宋体" panose="02010600030101010101" pitchFamily="2" charset="-122"/>
              </a:rPr>
              <a:t>第一步，要考察3个以上优秀案例（包括备课内容、PPT、甚至视频课例），看看其他好老师备得最好的课的过程、方法。（建议用时</a:t>
            </a:r>
            <a:r>
              <a:rPr lang="en-US" altLang="zh-CN" sz="2400" b="1">
                <a:latin typeface="Calibri" panose="020F0502020204030204"/>
                <a:ea typeface="宋体" panose="02010600030101010101" pitchFamily="2" charset="-122"/>
              </a:rPr>
              <a:t>15</a:t>
            </a:r>
            <a:r>
              <a:rPr lang="zh-CN" altLang="en-US" sz="2400" b="1">
                <a:latin typeface="Calibri" panose="020F0502020204030204"/>
                <a:ea typeface="宋体" panose="02010600030101010101" pitchFamily="2" charset="-122"/>
              </a:rPr>
              <a:t>分钟）</a:t>
            </a:r>
            <a:endParaRPr lang="zh-CN" altLang="en-US" sz="2400" b="1">
              <a:latin typeface="Calibri" panose="020F0502020204030204"/>
              <a:ea typeface="宋体" panose="02010600030101010101" pitchFamily="2" charset="-122"/>
            </a:endParaRPr>
          </a:p>
          <a:p>
            <a:r>
              <a:rPr lang="en-US" altLang="zh-CN" sz="2400" b="1">
                <a:latin typeface="Calibri" panose="020F0502020204030204"/>
                <a:ea typeface="宋体" panose="02010600030101010101" pitchFamily="2" charset="-122"/>
              </a:rPr>
              <a:t>        </a:t>
            </a:r>
            <a:r>
              <a:rPr lang="zh-CN" altLang="en-US" sz="2400" b="1">
                <a:latin typeface="Calibri" panose="020F0502020204030204"/>
                <a:ea typeface="宋体" panose="02010600030101010101" pitchFamily="2" charset="-122"/>
              </a:rPr>
              <a:t>第二步，由一位教师主备，其他老师参与讨论，修改成自己使用的备课。（建议用时20分钟）所谓集体备课，并不是把别人的备课成果拿来给大家用，根据实际学情出发、相互讨论才是最重要的。有一个老师主备，建立在三个优秀案例之上；其他老师要参与讨论；最后，老师们根据主备老师的方案修改成自己的版本。</a:t>
            </a:r>
            <a:endParaRPr lang="zh-CN" altLang="en-US" sz="2400" b="1">
              <a:latin typeface="Calibri" panose="020F0502020204030204"/>
              <a:ea typeface="宋体" panose="02010600030101010101" pitchFamily="2" charset="-122"/>
            </a:endParaRPr>
          </a:p>
          <a:p>
            <a:r>
              <a:rPr lang="en-US" altLang="zh-CN" sz="2400" b="1">
                <a:latin typeface="Calibri" panose="020F0502020204030204"/>
                <a:ea typeface="宋体" panose="02010600030101010101" pitchFamily="2" charset="-122"/>
              </a:rPr>
              <a:t>        </a:t>
            </a:r>
            <a:r>
              <a:rPr lang="zh-CN" altLang="en-US" sz="2400" b="1">
                <a:latin typeface="Calibri" panose="020F0502020204030204"/>
                <a:ea typeface="宋体" panose="02010600030101010101" pitchFamily="2" charset="-122"/>
              </a:rPr>
              <a:t>第三步，实战之后再讨论一次，提出修改意见并存档。（建议用时10分钟）老师上完课以后，有了切身的感受，还要再讨论一次。讨论什么呢？什么地方是有效的，什么地方效果不那么好。这时，主备老师要马上做出修改，然后存档。如果没有纸面修改记录，等到第二年再来上这块内容，早就忘记了。</a:t>
            </a:r>
            <a:endParaRPr lang="zh-CN" altLang="en-US" sz="2400" b="1">
              <a:latin typeface="Calibri" panose="020F0502020204030204"/>
              <a:ea typeface="宋体" panose="02010600030101010101" pitchFamily="2" charset="-122"/>
            </a:endParaRPr>
          </a:p>
          <a:p>
            <a:r>
              <a:rPr lang="en-US" altLang="zh-CN" sz="2400" b="1">
                <a:latin typeface="Calibri" panose="020F0502020204030204"/>
                <a:ea typeface="宋体" panose="02010600030101010101" pitchFamily="2" charset="-122"/>
              </a:rPr>
              <a:t>       </a:t>
            </a:r>
            <a:r>
              <a:rPr lang="zh-CN" altLang="en-US" sz="2400" b="1">
                <a:latin typeface="Calibri" panose="020F0502020204030204"/>
                <a:ea typeface="宋体" panose="02010600030101010101" pitchFamily="2" charset="-122"/>
              </a:rPr>
              <a:t>整个</a:t>
            </a:r>
            <a:r>
              <a:rPr lang="zh-CN" altLang="en-US" sz="2400" b="1">
                <a:solidFill>
                  <a:srgbClr val="FF0000"/>
                </a:solidFill>
                <a:latin typeface="Calibri" panose="020F0502020204030204"/>
                <a:ea typeface="宋体" panose="02010600030101010101" pitchFamily="2" charset="-122"/>
              </a:rPr>
              <a:t>过程</a:t>
            </a:r>
            <a:r>
              <a:rPr lang="zh-CN" altLang="en-US" sz="2400" b="1">
                <a:latin typeface="Calibri" panose="020F0502020204030204"/>
                <a:ea typeface="宋体" panose="02010600030101010101" pitchFamily="2" charset="-122"/>
              </a:rPr>
              <a:t>，第一步大概用时</a:t>
            </a:r>
            <a:r>
              <a:rPr lang="en-US" altLang="zh-CN" sz="2400" b="1">
                <a:latin typeface="Calibri" panose="020F0502020204030204"/>
                <a:ea typeface="宋体" panose="02010600030101010101" pitchFamily="2" charset="-122"/>
              </a:rPr>
              <a:t>15</a:t>
            </a:r>
            <a:r>
              <a:rPr lang="zh-CN" altLang="en-US" sz="2400" b="1">
                <a:latin typeface="Calibri" panose="020F0502020204030204"/>
                <a:ea typeface="宋体" panose="02010600030101010101" pitchFamily="2" charset="-122"/>
              </a:rPr>
              <a:t>分钟，第二步20分钟，第三步10分钟，每周的集体备课大约用时</a:t>
            </a:r>
            <a:r>
              <a:rPr lang="en-US" altLang="zh-CN" sz="2400" b="1">
                <a:latin typeface="Calibri" panose="020F0502020204030204"/>
                <a:ea typeface="宋体" panose="02010600030101010101" pitchFamily="2" charset="-122"/>
              </a:rPr>
              <a:t>45</a:t>
            </a:r>
            <a:r>
              <a:rPr lang="zh-CN" altLang="en-US" sz="2400" b="1">
                <a:latin typeface="Calibri" panose="020F0502020204030204"/>
                <a:ea typeface="宋体" panose="02010600030101010101" pitchFamily="2" charset="-122"/>
              </a:rPr>
              <a:t>分钟，是值得的。</a:t>
            </a:r>
            <a:endParaRPr lang="zh-CN" altLang="en-US" sz="2400" b="1">
              <a:latin typeface="Calibri" panose="020F0502020204030204"/>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1273175" y="1893570"/>
          <a:ext cx="7959090" cy="1882775"/>
        </p:xfrm>
        <a:graphic>
          <a:graphicData uri="http://schemas.openxmlformats.org/drawingml/2006/table">
            <a:tbl>
              <a:tblPr firstRow="1" bandRow="1">
                <a:tableStyleId>{5940675A-B579-460E-94D1-54222C63F5DA}</a:tableStyleId>
              </a:tblPr>
              <a:tblGrid>
                <a:gridCol w="834390"/>
                <a:gridCol w="953770"/>
                <a:gridCol w="774065"/>
                <a:gridCol w="804545"/>
                <a:gridCol w="726440"/>
                <a:gridCol w="727710"/>
                <a:gridCol w="727075"/>
                <a:gridCol w="727075"/>
                <a:gridCol w="727075"/>
                <a:gridCol w="956945"/>
              </a:tblGrid>
              <a:tr h="811530">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学校</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全区（全体）</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东外</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县中</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分校</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宇通</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秦淮</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天印</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临江</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南外方山</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71245">
                <a:tc>
                  <a:txBody>
                    <a:bodyPr/>
                    <a:p>
                      <a:pPr indent="0" algn="ctr">
                        <a:buNone/>
                      </a:pPr>
                      <a:r>
                        <a:rPr lang="en-US" sz="1200" b="1">
                          <a:latin typeface="宋体" panose="02010600030101010101" pitchFamily="2" charset="-122"/>
                          <a:ea typeface="宋体" panose="02010600030101010101" pitchFamily="2" charset="-122"/>
                          <a:cs typeface="宋体" panose="02010600030101010101" pitchFamily="2" charset="-122"/>
                        </a:rPr>
                        <a:t>均分</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95.26</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107.28</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102.10</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103.23</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86.90</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90.74</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95.38</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85.25</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solidFill>
                            <a:srgbClr val="000000"/>
                          </a:solidFill>
                          <a:latin typeface="宋体" panose="02010600030101010101" pitchFamily="2" charset="-122"/>
                          <a:ea typeface="宋体" panose="02010600030101010101" pitchFamily="2" charset="-122"/>
                          <a:cs typeface="宋体" panose="02010600030101010101" pitchFamily="2" charset="-122"/>
                        </a:rPr>
                        <a:t>100.6</a:t>
                      </a:r>
                      <a:endParaRPr lang="en-US" altLang="en-US" sz="12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401320" y="466725"/>
            <a:ext cx="4783455" cy="368300"/>
          </a:xfrm>
          <a:prstGeom prst="rect">
            <a:avLst/>
          </a:prstGeom>
          <a:noFill/>
        </p:spPr>
        <p:txBody>
          <a:bodyPr wrap="square" rtlCol="0">
            <a:spAutoFit/>
          </a:bodyPr>
          <a:p>
            <a:r>
              <a:rPr lang="zh-CN" altLang="en-US" b="1">
                <a:solidFill>
                  <a:srgbClr val="FF0000"/>
                </a:solidFill>
              </a:rPr>
              <a:t>南京市期初调研分析</a:t>
            </a:r>
            <a:endParaRPr lang="zh-CN" altLang="en-US" b="1">
              <a:solidFill>
                <a:srgbClr val="FF0000"/>
              </a:solidFill>
            </a:endParaRPr>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custDataLst>
              <p:tags r:id="rId1"/>
            </p:custDataLst>
          </p:nvPr>
        </p:nvGraphicFramePr>
        <p:xfrm>
          <a:off x="270510" y="247015"/>
          <a:ext cx="10636250" cy="2200910"/>
        </p:xfrm>
        <a:graphic>
          <a:graphicData uri="http://schemas.openxmlformats.org/drawingml/2006/table">
            <a:tbl>
              <a:tblPr firstRow="1" bandRow="1">
                <a:tableStyleId>{5C22544A-7EE6-4342-B048-85BDC9FD1C3A}</a:tableStyleId>
              </a:tblPr>
              <a:tblGrid>
                <a:gridCol w="1063625"/>
                <a:gridCol w="1063625"/>
                <a:gridCol w="1063625"/>
                <a:gridCol w="1063625"/>
                <a:gridCol w="1063625"/>
                <a:gridCol w="1063625"/>
                <a:gridCol w="1063625"/>
                <a:gridCol w="1063625"/>
                <a:gridCol w="1063625"/>
                <a:gridCol w="1063625"/>
              </a:tblGrid>
              <a:tr h="464185">
                <a:tc>
                  <a:txBody>
                    <a:bodyPr/>
                    <a:p>
                      <a:pPr indent="0">
                        <a:buNone/>
                      </a:pPr>
                      <a:r>
                        <a:rPr lang="zh-CN" sz="2400" b="0">
                          <a:solidFill>
                            <a:srgbClr val="000000"/>
                          </a:solidFill>
                          <a:latin typeface="Arial" panose="020B0604020202020204" pitchFamily="34" charset="0"/>
                          <a:ea typeface="宋体" panose="02010600030101010101" pitchFamily="2" charset="-122"/>
                        </a:rPr>
                        <a:t>学校</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总分</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1卷</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2卷</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单选3</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单选4</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5</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6</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buNone/>
                      </a:pPr>
                      <a:r>
                        <a:rPr lang="zh-CN" sz="2400" b="1">
                          <a:solidFill>
                            <a:srgbClr val="000000"/>
                          </a:solidFill>
                          <a:latin typeface="Arial" panose="020B0604020202020204" pitchFamily="34" charset="0"/>
                          <a:ea typeface="宋体" panose="02010600030101010101" pitchFamily="2" charset="-122"/>
                        </a:rPr>
                        <a:t>秦淮</a:t>
                      </a:r>
                      <a:endParaRPr lang="zh-CN" altLang="en-US" sz="24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90.74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17.13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73.61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3.13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1.49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2.21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1.41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2.20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2.73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00"/>
                    </a:solidFill>
                  </a:tcPr>
                </a:tc>
              </a:tr>
              <a:tr h="424180">
                <a:tc>
                  <a:txBody>
                    <a:bodyPr/>
                    <a:p>
                      <a:pPr indent="0">
                        <a:buNone/>
                      </a:pPr>
                      <a:r>
                        <a:rPr lang="zh-CN" sz="2400" b="0">
                          <a:solidFill>
                            <a:srgbClr val="000000"/>
                          </a:solidFill>
                          <a:latin typeface="Arial" panose="020B0604020202020204" pitchFamily="34" charset="0"/>
                          <a:ea typeface="宋体" panose="02010600030101010101" pitchFamily="2" charset="-122"/>
                        </a:rPr>
                        <a:t>天印</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95.39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18.70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76.69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4.34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1.56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2.45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1.77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2.71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buNone/>
                      </a:pPr>
                      <a:r>
                        <a:rPr lang="zh-CN" sz="2400" b="0">
                          <a:solidFill>
                            <a:srgbClr val="000000"/>
                          </a:solidFill>
                          <a:latin typeface="Arial" panose="020B0604020202020204" pitchFamily="34" charset="0"/>
                          <a:ea typeface="宋体" panose="02010600030101010101" pitchFamily="2" charset="-122"/>
                        </a:rPr>
                        <a:t>宇通</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86.94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16.80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70.13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2.54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1.55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2.23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2.63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64185">
                <a:tc>
                  <a:txBody>
                    <a:bodyPr/>
                    <a:p>
                      <a:pPr indent="0">
                        <a:buNone/>
                      </a:pPr>
                      <a:r>
                        <a:rPr lang="zh-CN" sz="2400" b="0">
                          <a:solidFill>
                            <a:srgbClr val="000000"/>
                          </a:solidFill>
                          <a:latin typeface="Arial" panose="020B0604020202020204" pitchFamily="34" charset="0"/>
                          <a:ea typeface="宋体" panose="02010600030101010101" pitchFamily="2" charset="-122"/>
                        </a:rPr>
                        <a:t>临江</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85.26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16.48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68.78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1.47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2.12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1.33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2.09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2.60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aphicFrame>
        <p:nvGraphicFramePr>
          <p:cNvPr id="3" name="表格 2"/>
          <p:cNvGraphicFramePr/>
          <p:nvPr>
            <p:custDataLst>
              <p:tags r:id="rId2"/>
            </p:custDataLst>
          </p:nvPr>
        </p:nvGraphicFramePr>
        <p:xfrm>
          <a:off x="345440" y="2595245"/>
          <a:ext cx="11490325" cy="2425700"/>
        </p:xfrm>
        <a:graphic>
          <a:graphicData uri="http://schemas.openxmlformats.org/drawingml/2006/table">
            <a:tbl>
              <a:tblPr firstRow="1" bandRow="1">
                <a:tableStyleId>{5C22544A-7EE6-4342-B048-85BDC9FD1C3A}</a:tableStyleId>
              </a:tblPr>
              <a:tblGrid>
                <a:gridCol w="1044575"/>
                <a:gridCol w="1044575"/>
                <a:gridCol w="1044575"/>
                <a:gridCol w="1044575"/>
                <a:gridCol w="1044575"/>
                <a:gridCol w="1044575"/>
                <a:gridCol w="1044575"/>
                <a:gridCol w="1044575"/>
                <a:gridCol w="1044575"/>
                <a:gridCol w="1044575"/>
                <a:gridCol w="1044575"/>
              </a:tblGrid>
              <a:tr h="485140">
                <a:tc>
                  <a:txBody>
                    <a:bodyPr/>
                    <a:p>
                      <a:pPr indent="0">
                        <a:buNone/>
                      </a:pPr>
                      <a:r>
                        <a:rPr lang="zh-CN" sz="2800" b="0">
                          <a:solidFill>
                            <a:srgbClr val="000000"/>
                          </a:solidFill>
                          <a:latin typeface="Arial" panose="020B0604020202020204" pitchFamily="34" charset="0"/>
                          <a:ea typeface="宋体" panose="02010600030101010101" pitchFamily="2" charset="-122"/>
                        </a:rPr>
                        <a:t>学校</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7</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8</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9</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10</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11</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12</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13</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14-1</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14-2</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15</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1">
                          <a:solidFill>
                            <a:srgbClr val="000000"/>
                          </a:solidFill>
                          <a:latin typeface="Arial" panose="020B0604020202020204" pitchFamily="34" charset="0"/>
                          <a:ea typeface="宋体" panose="02010600030101010101" pitchFamily="2" charset="-122"/>
                        </a:rPr>
                        <a:t>秦淮</a:t>
                      </a:r>
                      <a:endParaRPr lang="zh-CN" altLang="en-US" sz="2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2.03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2.20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1.10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indent="0">
                        <a:buNone/>
                      </a:pPr>
                      <a:r>
                        <a:rPr lang="en-US" sz="2800" b="1">
                          <a:solidFill>
                            <a:srgbClr val="538DD5"/>
                          </a:solidFill>
                          <a:latin typeface="宋体" panose="02010600030101010101" pitchFamily="2" charset="-122"/>
                        </a:rPr>
                        <a:t>2.08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1.73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1.41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2.28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2.22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1.73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indent="0">
                        <a:buNone/>
                      </a:pPr>
                      <a:r>
                        <a:rPr lang="en-US" sz="2800" b="1">
                          <a:solidFill>
                            <a:srgbClr val="538DD5"/>
                          </a:solidFill>
                          <a:latin typeface="宋体" panose="02010600030101010101" pitchFamily="2" charset="-122"/>
                        </a:rPr>
                        <a:t>1.50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天印</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2.94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1.82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1.37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2.53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2.65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1.88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宇通</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1.99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1.20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2.02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1.67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1.51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1.86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1.38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临江</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2.32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1.63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1.47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2.58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1.80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custDataLst>
              <p:tags r:id="rId3"/>
            </p:custDataLst>
          </p:nvPr>
        </p:nvGraphicFramePr>
        <p:xfrm>
          <a:off x="345440" y="5168265"/>
          <a:ext cx="11338560" cy="2425700"/>
        </p:xfrm>
        <a:graphic>
          <a:graphicData uri="http://schemas.openxmlformats.org/drawingml/2006/table">
            <a:tbl>
              <a:tblPr firstRow="1" bandRow="1">
                <a:tableStyleId>{5C22544A-7EE6-4342-B048-85BDC9FD1C3A}</a:tableStyleId>
              </a:tblPr>
              <a:tblGrid>
                <a:gridCol w="1259840"/>
                <a:gridCol w="1259840"/>
                <a:gridCol w="1259840"/>
                <a:gridCol w="1259840"/>
                <a:gridCol w="1259840"/>
                <a:gridCol w="1259840"/>
                <a:gridCol w="1259840"/>
                <a:gridCol w="1259840"/>
                <a:gridCol w="1259840"/>
              </a:tblGrid>
              <a:tr h="485140">
                <a:tc>
                  <a:txBody>
                    <a:bodyPr/>
                    <a:p>
                      <a:pPr indent="0">
                        <a:buNone/>
                      </a:pPr>
                      <a:r>
                        <a:rPr lang="zh-CN" sz="2800" b="0">
                          <a:solidFill>
                            <a:srgbClr val="000000"/>
                          </a:solidFill>
                          <a:latin typeface="Arial" panose="020B0604020202020204" pitchFamily="34" charset="0"/>
                          <a:ea typeface="宋体" panose="02010600030101010101" pitchFamily="2" charset="-122"/>
                        </a:rPr>
                        <a:t>学校</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单选16</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17</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单选18</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23</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1">
                          <a:solidFill>
                            <a:srgbClr val="000000"/>
                          </a:solidFill>
                          <a:latin typeface="Arial" panose="020B0604020202020204" pitchFamily="34" charset="0"/>
                          <a:ea typeface="宋体" panose="02010600030101010101" pitchFamily="2" charset="-122"/>
                        </a:rPr>
                        <a:t>秦淮</a:t>
                      </a:r>
                      <a:endParaRPr lang="zh-CN" altLang="en-US" sz="2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1.47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2.35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1.87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4.43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00"/>
                    </a:solidFill>
                  </a:tcPr>
                </a:tc>
                <a:tc>
                  <a:txBody>
                    <a:bodyPr/>
                    <a:p>
                      <a:pPr indent="0">
                        <a:buNone/>
                      </a:pPr>
                      <a:r>
                        <a:rPr lang="en-US" sz="2800" b="1">
                          <a:solidFill>
                            <a:srgbClr val="538DD5"/>
                          </a:solidFill>
                          <a:latin typeface="宋体" panose="02010600030101010101" pitchFamily="2" charset="-122"/>
                        </a:rPr>
                        <a:t>1.99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2.66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6.53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indent="0">
                        <a:buNone/>
                      </a:pPr>
                      <a:r>
                        <a:rPr lang="en-US" sz="2800" b="1">
                          <a:solidFill>
                            <a:srgbClr val="538DD5"/>
                          </a:solidFill>
                          <a:latin typeface="宋体" panose="02010600030101010101" pitchFamily="2" charset="-122"/>
                        </a:rPr>
                        <a:t>35.01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天印</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1.99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4.41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6.66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35.68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宇通</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1.38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4.13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2.35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6.57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34.87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临江</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1.51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2.56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4.27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2.72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6.64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35.23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custDataLst>
              <p:tags r:id="rId1"/>
            </p:custDataLst>
          </p:nvPr>
        </p:nvGraphicFramePr>
        <p:xfrm>
          <a:off x="270510" y="247015"/>
          <a:ext cx="10636250" cy="2200910"/>
        </p:xfrm>
        <a:graphic>
          <a:graphicData uri="http://schemas.openxmlformats.org/drawingml/2006/table">
            <a:tbl>
              <a:tblPr firstRow="1" bandRow="1">
                <a:tableStyleId>{5C22544A-7EE6-4342-B048-85BDC9FD1C3A}</a:tableStyleId>
              </a:tblPr>
              <a:tblGrid>
                <a:gridCol w="1063625"/>
                <a:gridCol w="1063625"/>
                <a:gridCol w="1063625"/>
                <a:gridCol w="1063625"/>
                <a:gridCol w="1063625"/>
                <a:gridCol w="1063625"/>
                <a:gridCol w="1063625"/>
                <a:gridCol w="1063625"/>
                <a:gridCol w="1063625"/>
                <a:gridCol w="1063625"/>
              </a:tblGrid>
              <a:tr h="464185">
                <a:tc>
                  <a:txBody>
                    <a:bodyPr/>
                    <a:p>
                      <a:pPr indent="0">
                        <a:buNone/>
                      </a:pPr>
                      <a:r>
                        <a:rPr lang="zh-CN" sz="2400" b="0">
                          <a:solidFill>
                            <a:srgbClr val="000000"/>
                          </a:solidFill>
                          <a:latin typeface="Arial" panose="020B0604020202020204" pitchFamily="34" charset="0"/>
                          <a:ea typeface="宋体" panose="02010600030101010101" pitchFamily="2" charset="-122"/>
                        </a:rPr>
                        <a:t>学校</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总分</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1卷</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2卷</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单选3</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400" b="0">
                          <a:solidFill>
                            <a:srgbClr val="000000"/>
                          </a:solidFill>
                          <a:latin typeface="Arial" panose="020B0604020202020204" pitchFamily="34" charset="0"/>
                          <a:ea typeface="宋体" panose="02010600030101010101" pitchFamily="2" charset="-122"/>
                        </a:rPr>
                        <a:t>单选4</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5</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6</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buNone/>
                      </a:pPr>
                      <a:r>
                        <a:rPr lang="zh-CN" sz="2400" b="1">
                          <a:solidFill>
                            <a:srgbClr val="000000"/>
                          </a:solidFill>
                          <a:latin typeface="Arial" panose="020B0604020202020204" pitchFamily="34" charset="0"/>
                          <a:ea typeface="宋体" panose="02010600030101010101" pitchFamily="2" charset="-122"/>
                        </a:rPr>
                        <a:t>秦淮</a:t>
                      </a:r>
                      <a:endParaRPr lang="zh-CN" altLang="en-US" sz="24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90.74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17.13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73.61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3.13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1.49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2.21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宋体" panose="02010600030101010101" pitchFamily="2" charset="-122"/>
                        </a:rPr>
                        <a:t>1.41 </a:t>
                      </a:r>
                      <a:endParaRPr lang="en-US" altLang="en-US" sz="24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538DD5"/>
                          </a:solidFill>
                          <a:latin typeface="宋体" panose="02010600030101010101" pitchFamily="2" charset="-122"/>
                        </a:rPr>
                        <a:t>2.20 </a:t>
                      </a:r>
                      <a:endParaRPr lang="en-US" altLang="en-US" sz="24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2.73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00"/>
                    </a:solidFill>
                  </a:tcPr>
                </a:tc>
              </a:tr>
              <a:tr h="424180">
                <a:tc>
                  <a:txBody>
                    <a:bodyPr/>
                    <a:p>
                      <a:pPr indent="0">
                        <a:buNone/>
                      </a:pPr>
                      <a:r>
                        <a:rPr lang="zh-CN" sz="2400" b="0">
                          <a:solidFill>
                            <a:srgbClr val="000000"/>
                          </a:solidFill>
                          <a:latin typeface="Arial" panose="020B0604020202020204" pitchFamily="34" charset="0"/>
                          <a:ea typeface="宋体" panose="02010600030101010101" pitchFamily="2" charset="-122"/>
                        </a:rPr>
                        <a:t>天印</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95.39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18.70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76.69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4.34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1.56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2.45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1.77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2.71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buNone/>
                      </a:pPr>
                      <a:r>
                        <a:rPr lang="zh-CN" sz="2400" b="0">
                          <a:solidFill>
                            <a:srgbClr val="000000"/>
                          </a:solidFill>
                          <a:latin typeface="Arial" panose="020B0604020202020204" pitchFamily="34" charset="0"/>
                          <a:ea typeface="宋体" panose="02010600030101010101" pitchFamily="2" charset="-122"/>
                        </a:rPr>
                        <a:t>宇通</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86.94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16.80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70.13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2.54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1.55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2.23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2.63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64185">
                <a:tc>
                  <a:txBody>
                    <a:bodyPr/>
                    <a:p>
                      <a:pPr indent="0">
                        <a:buNone/>
                      </a:pPr>
                      <a:r>
                        <a:rPr lang="zh-CN" sz="2400" b="0">
                          <a:solidFill>
                            <a:srgbClr val="000000"/>
                          </a:solidFill>
                          <a:latin typeface="Arial" panose="020B0604020202020204" pitchFamily="34" charset="0"/>
                          <a:ea typeface="宋体" panose="02010600030101010101" pitchFamily="2" charset="-122"/>
                        </a:rPr>
                        <a:t>临江</a:t>
                      </a:r>
                      <a:endParaRPr lang="zh-CN" altLang="en-US" sz="24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85.26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16.48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68.78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2.36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1.47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2.12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1.33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2.09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solidFill>
                            <a:srgbClr val="000000"/>
                          </a:solidFill>
                          <a:latin typeface="宋体" panose="02010600030101010101" pitchFamily="2" charset="-122"/>
                        </a:rPr>
                        <a:t>2.60 </a:t>
                      </a:r>
                      <a:endParaRPr lang="en-US" altLang="en-US" sz="24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custDataLst>
              <p:tags r:id="rId2"/>
            </p:custDataLst>
          </p:nvPr>
        </p:nvGraphicFramePr>
        <p:xfrm>
          <a:off x="365125" y="2657475"/>
          <a:ext cx="11338560" cy="2425700"/>
        </p:xfrm>
        <a:graphic>
          <a:graphicData uri="http://schemas.openxmlformats.org/drawingml/2006/table">
            <a:tbl>
              <a:tblPr firstRow="1" bandRow="1">
                <a:tableStyleId>{5C22544A-7EE6-4342-B048-85BDC9FD1C3A}</a:tableStyleId>
              </a:tblPr>
              <a:tblGrid>
                <a:gridCol w="1259840"/>
                <a:gridCol w="1259840"/>
                <a:gridCol w="1259840"/>
                <a:gridCol w="1259840"/>
                <a:gridCol w="1259840"/>
                <a:gridCol w="1259840"/>
                <a:gridCol w="1259840"/>
                <a:gridCol w="1259840"/>
                <a:gridCol w="1259840"/>
              </a:tblGrid>
              <a:tr h="485140">
                <a:tc>
                  <a:txBody>
                    <a:bodyPr/>
                    <a:p>
                      <a:pPr indent="0">
                        <a:buNone/>
                      </a:pPr>
                      <a:r>
                        <a:rPr lang="zh-CN" sz="2800" b="0">
                          <a:solidFill>
                            <a:srgbClr val="000000"/>
                          </a:solidFill>
                          <a:latin typeface="Arial" panose="020B0604020202020204" pitchFamily="34" charset="0"/>
                          <a:ea typeface="宋体" panose="02010600030101010101" pitchFamily="2" charset="-122"/>
                        </a:rPr>
                        <a:t>学校</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单选16</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17</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2800" b="0">
                          <a:solidFill>
                            <a:srgbClr val="000000"/>
                          </a:solidFill>
                          <a:latin typeface="Arial" panose="020B0604020202020204" pitchFamily="34" charset="0"/>
                          <a:ea typeface="宋体" panose="02010600030101010101" pitchFamily="2" charset="-122"/>
                        </a:rPr>
                        <a:t>单选18</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23</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1">
                          <a:solidFill>
                            <a:srgbClr val="000000"/>
                          </a:solidFill>
                          <a:latin typeface="Arial" panose="020B0604020202020204" pitchFamily="34" charset="0"/>
                          <a:ea typeface="宋体" panose="02010600030101010101" pitchFamily="2" charset="-122"/>
                        </a:rPr>
                        <a:t>秦淮</a:t>
                      </a:r>
                      <a:endParaRPr lang="zh-CN" altLang="en-US" sz="2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1.47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2.35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1.87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4.43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00"/>
                    </a:solidFill>
                  </a:tcPr>
                </a:tc>
                <a:tc>
                  <a:txBody>
                    <a:bodyPr/>
                    <a:p>
                      <a:pPr indent="0">
                        <a:buNone/>
                      </a:pPr>
                      <a:r>
                        <a:rPr lang="en-US" sz="2800" b="1">
                          <a:solidFill>
                            <a:srgbClr val="538DD5"/>
                          </a:solidFill>
                          <a:latin typeface="宋体" panose="02010600030101010101" pitchFamily="2" charset="-122"/>
                        </a:rPr>
                        <a:t>1.99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538DD5"/>
                          </a:solidFill>
                          <a:latin typeface="宋体" panose="02010600030101010101" pitchFamily="2" charset="-122"/>
                        </a:rPr>
                        <a:t>2.66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1">
                          <a:solidFill>
                            <a:srgbClr val="000000"/>
                          </a:solidFill>
                          <a:latin typeface="宋体" panose="02010600030101010101" pitchFamily="2" charset="-122"/>
                        </a:rPr>
                        <a:t>6.53 </a:t>
                      </a:r>
                      <a:endParaRPr lang="en-US" altLang="en-US" sz="28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indent="0">
                        <a:buNone/>
                      </a:pPr>
                      <a:r>
                        <a:rPr lang="en-US" sz="2800" b="1">
                          <a:solidFill>
                            <a:srgbClr val="538DD5"/>
                          </a:solidFill>
                          <a:latin typeface="宋体" panose="02010600030101010101" pitchFamily="2" charset="-122"/>
                        </a:rPr>
                        <a:t>35.01 </a:t>
                      </a:r>
                      <a:endParaRPr lang="en-US" altLang="en-US" sz="2800" b="1">
                        <a:solidFill>
                          <a:srgbClr val="538DD5"/>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天印</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1.99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4.41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6.66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35.68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宇通</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1.38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2.26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2.04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4.13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1.96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2.35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6.57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34.87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85140">
                <a:tc>
                  <a:txBody>
                    <a:bodyPr/>
                    <a:p>
                      <a:pPr indent="0">
                        <a:buNone/>
                      </a:pPr>
                      <a:r>
                        <a:rPr lang="zh-CN" sz="2800" b="0">
                          <a:solidFill>
                            <a:srgbClr val="000000"/>
                          </a:solidFill>
                          <a:latin typeface="Arial" panose="020B0604020202020204" pitchFamily="34" charset="0"/>
                          <a:ea typeface="宋体" panose="02010600030101010101" pitchFamily="2" charset="-122"/>
                        </a:rPr>
                        <a:t>临江</a:t>
                      </a:r>
                      <a:endParaRPr lang="zh-CN" altLang="en-US" sz="2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1.51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2.56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1.78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4.27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2.14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2.72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6.64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800" b="0">
                          <a:solidFill>
                            <a:srgbClr val="000000"/>
                          </a:solidFill>
                          <a:latin typeface="宋体" panose="02010600030101010101" pitchFamily="2" charset="-122"/>
                        </a:rPr>
                        <a:t>35.23 </a:t>
                      </a:r>
                      <a:endParaRPr lang="en-US" altLang="en-US" sz="2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698500" y="5326380"/>
            <a:ext cx="11005185" cy="829945"/>
          </a:xfrm>
          <a:prstGeom prst="rect">
            <a:avLst/>
          </a:prstGeom>
          <a:noFill/>
        </p:spPr>
        <p:txBody>
          <a:bodyPr wrap="square" rtlCol="0">
            <a:spAutoFit/>
          </a:bodyPr>
          <a:p>
            <a:r>
              <a:rPr lang="zh-CN" altLang="en-US" sz="2400"/>
              <a:t>优势：</a:t>
            </a:r>
            <a:r>
              <a:rPr lang="en-US" altLang="zh-CN" sz="2400"/>
              <a:t>0.02</a:t>
            </a:r>
            <a:r>
              <a:rPr lang="zh-CN" altLang="en-US" sz="2400"/>
              <a:t>均分高于天印</a:t>
            </a:r>
            <a:r>
              <a:rPr lang="en-US" altLang="zh-CN" sz="2400"/>
              <a:t> 6 </a:t>
            </a:r>
            <a:r>
              <a:rPr lang="zh-CN" altLang="en-US" sz="2400"/>
              <a:t>文学类阅读选择题第一题</a:t>
            </a:r>
            <a:r>
              <a:rPr lang="en-US" altLang="zh-CN" sz="2400"/>
              <a:t>  19</a:t>
            </a:r>
            <a:r>
              <a:rPr lang="zh-CN" altLang="en-US" sz="2400"/>
              <a:t>论述类阅读填空题</a:t>
            </a:r>
            <a:endParaRPr lang="zh-CN" altLang="en-US" sz="2400"/>
          </a:p>
          <a:p>
            <a:r>
              <a:rPr lang="zh-CN" altLang="en-US" sz="2400"/>
              <a:t>薄弱：</a:t>
            </a:r>
            <a:r>
              <a:rPr lang="en-US" altLang="zh-CN" sz="2400"/>
              <a:t>9 </a:t>
            </a:r>
            <a:r>
              <a:rPr lang="zh-CN" altLang="en-US" sz="2400"/>
              <a:t>文学阅读</a:t>
            </a:r>
            <a:r>
              <a:rPr lang="en-US" altLang="zh-CN" sz="2400"/>
              <a:t>“</a:t>
            </a:r>
            <a:r>
              <a:rPr lang="zh-CN" altLang="en-US" sz="2400"/>
              <a:t>断子绝孙的阿</a:t>
            </a:r>
            <a:r>
              <a:rPr lang="en-US" altLang="zh-CN" sz="2400"/>
              <a:t>Q”  14-2</a:t>
            </a:r>
            <a:r>
              <a:rPr lang="zh-CN" altLang="en-US" sz="2400"/>
              <a:t>课文翻译</a:t>
            </a:r>
            <a:r>
              <a:rPr lang="en-US" altLang="zh-CN" sz="2400"/>
              <a:t>    22  </a:t>
            </a:r>
            <a:r>
              <a:rPr lang="zh-CN" altLang="en-US" sz="2400"/>
              <a:t>小作文</a:t>
            </a:r>
            <a:endParaRPr lang="zh-CN" altLang="en-US" sz="2400"/>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8760" y="351790"/>
            <a:ext cx="11559540" cy="6000750"/>
          </a:xfrm>
          <a:prstGeom prst="rect">
            <a:avLst/>
          </a:prstGeom>
          <a:noFill/>
        </p:spPr>
        <p:txBody>
          <a:bodyPr wrap="square" rtlCol="0">
            <a:spAutoFit/>
          </a:bodyPr>
          <a:p>
            <a:r>
              <a:rPr lang="zh-CN" altLang="en-US" sz="3200">
                <a:latin typeface="楷体" panose="02010609060101010101" charset="-122"/>
                <a:ea typeface="楷体" panose="02010609060101010101" charset="-122"/>
                <a:cs typeface="楷体" panose="02010609060101010101" charset="-122"/>
              </a:rPr>
              <a:t>二、问题分析</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(1)从试卷考查的内容来看，文言文阅读、古诗鉴赏、现代文阅读（论述类文本）三大项得分率相对比较低。其中古代诗歌得分较低，仅为百分之五十一，有学生读不懂古诗，理解不了关键词语的意思，理不清答题角度；当然，文言文翻译不准确已是老大难问题。</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(2)具体到小题，文言文阅读的第14.2题，文言文翻译得分率为44﹪，重要的文言实词的意思不理解，翻译不到位；古代诗歌鉴赏的第17题，理解诗歌“兴怀”的原因，得分率46﹪，没有按照要求分点作答；论述类文本阅读的第20题，得分率38﹪，答题找不到角度；第21题得分率47﹪，对于开放性试题不知坚持从一面作答，不少学生答案模棱两可。</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9235" y="179070"/>
            <a:ext cx="11722100" cy="4399915"/>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三、教学建议</a:t>
            </a:r>
            <a:endParaRPr lang="zh-CN" altLang="en-US" sz="2800">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1．从新高考试卷梳理出发突出备考“广度”</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今年高考语文考后，就有学生说，教师复习的都是一些没用的东西。“教的不考，考的没教”，似乎是摆在我们面前不争的现实。它直接影响高三学生备考的信心。其实，每年高考几乎都是原创题，而语言知识及其运用等题目，一直都是“创新试验田”，有变化很正常。“一年一小变，五年一大变”，不是“危言耸听”。我们要积极应对新高考的变化，为此，我们应及时发现变化，以积极地举措应对变化。</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①梳理四套全国卷的创新题型。</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9065" y="160020"/>
            <a:ext cx="11913870" cy="6985635"/>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2022年新高考全国1卷</a:t>
            </a:r>
            <a:r>
              <a:rPr lang="zh-CN" altLang="en-US" sz="2800">
                <a:latin typeface="楷体" panose="02010609060101010101" charset="-122"/>
                <a:ea typeface="楷体" panose="02010609060101010101" charset="-122"/>
                <a:cs typeface="楷体" panose="02010609060101010101" charset="-122"/>
              </a:rPr>
              <a:t>，创新题型有第4题，结合材料一内容分析“己所不欲，勿施于人”这一现象。第9题把传统的“渔夫拒剑”改写成一个普通的打鱼人的故事，有怎样的文学效果。第11题文言文中的词语解说与课文中的词语解说，比较异同。第18题，成语填空，旧题翻新。第19题句式变换，散句改成整句。第21题考人称代词的作用。这些题型都是2022年的创新题型，上一年或最近几年不常考的题型。</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2022年全国甲卷</a:t>
            </a:r>
            <a:r>
              <a:rPr lang="zh-CN" altLang="en-US" sz="2800">
                <a:latin typeface="楷体" panose="02010609060101010101" charset="-122"/>
                <a:ea typeface="楷体" panose="02010609060101010101" charset="-122"/>
                <a:cs typeface="楷体" panose="02010609060101010101" charset="-122"/>
              </a:rPr>
              <a:t>文学类文本阅读取料新颖。一则是王愿坚的小说《支队政委》（节选），一则是纪实文学《长征：前所未闻的故事》，而其设置的第9题比较两则不同文体的艺术表现差异，这道题目对学生的挑战比较大。第11题，文言文加点实词和课文中加点实词的异同辨析。第21题考借代的修辞手法的辨析。和2022年新高考全国1卷比较，语言文字运用的变化较大。</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2022年全国乙卷</a:t>
            </a:r>
            <a:r>
              <a:rPr lang="zh-CN" altLang="en-US" sz="2800">
                <a:latin typeface="楷体" panose="02010609060101010101" charset="-122"/>
                <a:ea typeface="楷体" panose="02010609060101010101" charset="-122"/>
                <a:cs typeface="楷体" panose="02010609060101010101" charset="-122"/>
              </a:rPr>
              <a:t>，第4题图表辨析，把文字转换成图表，然后找出和文中意思相同的一项，题型比较新颖。第15题古代诗歌鉴赏，把王勃的《白下驿饯唐少府》与以前语文课文《送杜少府之任蜀州》在排遣离愁方法上有什么不同进行辨析。和2022年新高考全国1卷相比，语言文字运用题变化也很大。</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UNIT_TABLE_BEAUTIFY" val="smartTable{1fb09ed3-b0b3-4b1b-8906-230596cd201d}"/>
  <p:tag name="TABLE_ENDDRAG_ORIGIN_RECT" val="608*148"/>
  <p:tag name="TABLE_ENDDRAG_RECT" val="144*168*608*148"/>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UNIT_TABLE_BEAUTIFY" val="smartTable{a766ff38-16b0-415d-a228-0271679edb9b}"/>
  <p:tag name="TABLE_ENDDRAG_ORIGIN_RECT" val="837*169"/>
  <p:tag name="TABLE_ENDDRAG_RECT" val="21*19*837*169"/>
</p:tagLst>
</file>

<file path=ppt/tags/tag69.xml><?xml version="1.0" encoding="utf-8"?>
<p:tagLst xmlns:p="http://schemas.openxmlformats.org/presentationml/2006/main">
  <p:tag name="KSO_WM_UNIT_TABLE_BEAUTIFY" val="smartTable{a11089fb-87e3-4c79-b11c-091a69fecbb2}"/>
  <p:tag name="TABLE_ENDDRAG_ORIGIN_RECT" val="904*179"/>
  <p:tag name="TABLE_ENDDRAG_RECT" val="27*204*904*179"/>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ABLE_BEAUTIFY" val="smartTable{10a3aa21-80c7-48d4-ad8a-3ef317c49285}"/>
  <p:tag name="TABLE_ENDDRAG_ORIGIN_RECT" val="892*175"/>
  <p:tag name="TABLE_ENDDRAG_RECT" val="27*406*892*175"/>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UNIT_TABLE_BEAUTIFY" val="smartTable{a766ff38-16b0-415d-a228-0271679edb9b}"/>
  <p:tag name="TABLE_ENDDRAG_ORIGIN_RECT" val="837*169"/>
  <p:tag name="TABLE_ENDDRAG_RECT" val="21*19*837*169"/>
</p:tagLst>
</file>

<file path=ppt/tags/tag73.xml><?xml version="1.0" encoding="utf-8"?>
<p:tagLst xmlns:p="http://schemas.openxmlformats.org/presentationml/2006/main">
  <p:tag name="KSO_WM_UNIT_TABLE_BEAUTIFY" val="smartTable{10a3aa21-80c7-48d4-ad8a-3ef317c49285}"/>
  <p:tag name="TABLE_ENDDRAG_ORIGIN_RECT" val="892*175"/>
  <p:tag name="TABLE_ENDDRAG_RECT" val="27*406*892*175"/>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COMMONDATA" val="eyJoZGlkIjoiMWI3NGJkNjNhMjkwZGU3ZmU0YTQ0NTFjZDhiYmNiODE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4970</Words>
  <Application>WPS 演示</Application>
  <PresentationFormat>宽屏</PresentationFormat>
  <Paragraphs>590</Paragraphs>
  <Slides>16</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宋体</vt:lpstr>
      <vt:lpstr>Wingdings</vt:lpstr>
      <vt:lpstr>Wingdings</vt:lpstr>
      <vt:lpstr>微软雅黑</vt:lpstr>
      <vt:lpstr>Calibri</vt:lpstr>
      <vt:lpstr>Arial Unicode MS</vt:lpstr>
      <vt:lpstr>Calibri</vt:lpstr>
      <vt:lpstr>楷体</vt:lpstr>
      <vt:lpstr>Office 主题​​</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limin</dc:creator>
  <cp:lastModifiedBy>limin</cp:lastModifiedBy>
  <cp:revision>153</cp:revision>
  <dcterms:created xsi:type="dcterms:W3CDTF">2019-06-19T02:08:00Z</dcterms:created>
  <dcterms:modified xsi:type="dcterms:W3CDTF">2022-09-15T06:07:39Z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2052-11.1.0.12156</vt:lpwstr>
  </property>
  <property fmtid="{D5CDD505-2E9C-101B-9397-08002B2CF9AE}" pid="3" name="ICV">
    <vt:lpwstr>2E0A04E48CFD419FB7FA81D93B4083B7</vt:lpwstr>
  </property>
</Properties>
</file>