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508" r:id="rId3"/>
    <p:sldId id="509" r:id="rId5"/>
    <p:sldId id="258" r:id="rId6"/>
    <p:sldId id="502" r:id="rId7"/>
    <p:sldId id="511" r:id="rId8"/>
    <p:sldId id="520" r:id="rId9"/>
    <p:sldId id="522" r:id="rId10"/>
    <p:sldId id="565" r:id="rId11"/>
    <p:sldId id="566" r:id="rId12"/>
    <p:sldId id="567" r:id="rId13"/>
    <p:sldId id="571" r:id="rId14"/>
    <p:sldId id="572" r:id="rId15"/>
    <p:sldId id="573" r:id="rId16"/>
    <p:sldId id="574" r:id="rId17"/>
    <p:sldId id="575" r:id="rId18"/>
    <p:sldId id="576" r:id="rId19"/>
    <p:sldId id="577" r:id="rId20"/>
    <p:sldId id="568" r:id="rId21"/>
    <p:sldId id="569" r:id="rId22"/>
    <p:sldId id="570"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1" clrIdx="0"/>
  <p:cmAuthor id="1" name="孙文纯" initials="孙文纯"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7" Type="http://schemas.openxmlformats.org/officeDocument/2006/relationships/commentAuthors" Target="commentAuthors.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0BBDA89D-8280-48AA-9EB2-9B8A4FD2B6C4}" type="slidenum">
              <a:rPr lang="zh-CN" altLang="en-US" smtClean="0"/>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399333" y="1061567"/>
            <a:ext cx="9361200" cy="1000400"/>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fontAlgn="base"/>
          </a:p>
        </p:txBody>
      </p:sp>
      <p:sp>
        <p:nvSpPr>
          <p:cNvPr id="21" name="Shape 21"/>
          <p:cNvSpPr txBox="1">
            <a:spLocks noGrp="1"/>
          </p:cNvSpPr>
          <p:nvPr>
            <p:ph type="body" idx="1"/>
          </p:nvPr>
        </p:nvSpPr>
        <p:spPr>
          <a:xfrm>
            <a:off x="1399333" y="1946200"/>
            <a:ext cx="4557200" cy="3667200"/>
          </a:xfrm>
          <a:prstGeom prst="rect">
            <a:avLst/>
          </a:prstGeom>
        </p:spPr>
        <p:txBody>
          <a:bodyPr/>
          <a:lstStyle>
            <a:lvl1pPr lvl="0">
              <a:spcBef>
                <a:spcPts val="0"/>
              </a:spcBef>
              <a:buSzPct val="100000"/>
              <a:defRPr sz="2665"/>
            </a:lvl1pPr>
            <a:lvl2pPr lvl="1">
              <a:spcBef>
                <a:spcPts val="0"/>
              </a:spcBef>
              <a:buSzPct val="100000"/>
              <a:defRPr sz="2665"/>
            </a:lvl2pPr>
            <a:lvl3pPr lvl="2">
              <a:spcBef>
                <a:spcPts val="0"/>
              </a:spcBef>
              <a:buSzPct val="100000"/>
              <a:defRPr sz="2665"/>
            </a:lvl3pPr>
            <a:lvl4pPr lvl="3">
              <a:spcBef>
                <a:spcPts val="0"/>
              </a:spcBef>
              <a:buSzPct val="100000"/>
              <a:defRPr sz="2665"/>
            </a:lvl4pPr>
            <a:lvl5pPr lvl="4">
              <a:spcBef>
                <a:spcPts val="0"/>
              </a:spcBef>
              <a:buSzPct val="100000"/>
              <a:defRPr sz="2665"/>
            </a:lvl5pPr>
            <a:lvl6pPr lvl="5">
              <a:spcBef>
                <a:spcPts val="0"/>
              </a:spcBef>
              <a:buSzPct val="100000"/>
              <a:defRPr sz="2665"/>
            </a:lvl6pPr>
            <a:lvl7pPr lvl="6">
              <a:spcBef>
                <a:spcPts val="0"/>
              </a:spcBef>
              <a:buSzPct val="100000"/>
              <a:defRPr sz="2665"/>
            </a:lvl7pPr>
            <a:lvl8pPr lvl="7">
              <a:spcBef>
                <a:spcPts val="0"/>
              </a:spcBef>
              <a:buSzPct val="100000"/>
              <a:defRPr sz="2665"/>
            </a:lvl8pPr>
            <a:lvl9pPr lvl="8">
              <a:spcBef>
                <a:spcPts val="0"/>
              </a:spcBef>
              <a:buSzPct val="100000"/>
              <a:defRPr sz="2665"/>
            </a:lvl9pPr>
          </a:lstStyle>
          <a:p>
            <a:pPr fontAlgn="base"/>
          </a:p>
        </p:txBody>
      </p:sp>
      <p:sp>
        <p:nvSpPr>
          <p:cNvPr id="22" name="Shape 22"/>
          <p:cNvSpPr txBox="1">
            <a:spLocks noGrp="1"/>
          </p:cNvSpPr>
          <p:nvPr>
            <p:ph type="body" idx="2"/>
          </p:nvPr>
        </p:nvSpPr>
        <p:spPr>
          <a:xfrm>
            <a:off x="6235632" y="1946200"/>
            <a:ext cx="4524799" cy="3667200"/>
          </a:xfrm>
          <a:prstGeom prst="rect">
            <a:avLst/>
          </a:prstGeom>
        </p:spPr>
        <p:txBody>
          <a:bodyPr/>
          <a:lstStyle>
            <a:lvl1pPr lvl="0">
              <a:spcBef>
                <a:spcPts val="0"/>
              </a:spcBef>
              <a:buSzPct val="100000"/>
              <a:defRPr sz="2665"/>
            </a:lvl1pPr>
            <a:lvl2pPr lvl="1">
              <a:spcBef>
                <a:spcPts val="0"/>
              </a:spcBef>
              <a:buSzPct val="100000"/>
              <a:defRPr sz="2665"/>
            </a:lvl2pPr>
            <a:lvl3pPr lvl="2">
              <a:spcBef>
                <a:spcPts val="0"/>
              </a:spcBef>
              <a:buSzPct val="100000"/>
              <a:defRPr sz="2665"/>
            </a:lvl3pPr>
            <a:lvl4pPr lvl="3">
              <a:spcBef>
                <a:spcPts val="0"/>
              </a:spcBef>
              <a:buSzPct val="100000"/>
              <a:defRPr sz="2665"/>
            </a:lvl4pPr>
            <a:lvl5pPr lvl="4">
              <a:spcBef>
                <a:spcPts val="0"/>
              </a:spcBef>
              <a:buSzPct val="100000"/>
              <a:defRPr sz="2665"/>
            </a:lvl5pPr>
            <a:lvl6pPr lvl="5">
              <a:spcBef>
                <a:spcPts val="0"/>
              </a:spcBef>
              <a:buSzPct val="100000"/>
              <a:defRPr sz="2665"/>
            </a:lvl6pPr>
            <a:lvl7pPr lvl="6">
              <a:spcBef>
                <a:spcPts val="0"/>
              </a:spcBef>
              <a:buSzPct val="100000"/>
              <a:defRPr sz="2665"/>
            </a:lvl7pPr>
            <a:lvl8pPr lvl="7">
              <a:spcBef>
                <a:spcPts val="0"/>
              </a:spcBef>
              <a:buSzPct val="100000"/>
              <a:defRPr sz="2665"/>
            </a:lvl8pPr>
            <a:lvl9pPr lvl="8">
              <a:spcBef>
                <a:spcPts val="0"/>
              </a:spcBef>
              <a:buSzPct val="100000"/>
              <a:defRPr sz="2665"/>
            </a:lvl9pPr>
          </a:lstStyle>
          <a:p>
            <a:pPr fontAlgn="ba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标题幻灯片">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246284"/>
            <a:ext cx="2844800" cy="476251"/>
          </a:xfrm>
          <a:prstGeom prst="rect">
            <a:avLst/>
          </a:prstGeom>
          <a:noFill/>
          <a:ln w="9525">
            <a:noFill/>
            <a:miter lim="800000"/>
          </a:ln>
          <a:effectLst/>
        </p:spPr>
        <p:txBody>
          <a:bodyPr vert="horz" wrap="square" lIns="91440" tIns="45720" rIns="91440" bIns="45720" numCol="1" anchor="t" anchorCtr="0" compatLnSpc="1"/>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a:xfrm>
            <a:off x="4165600" y="6246284"/>
            <a:ext cx="3860800" cy="476251"/>
          </a:xfrm>
          <a:prstGeom prst="rect">
            <a:avLst/>
          </a:prstGeom>
          <a:noFill/>
          <a:ln w="9525">
            <a:noFill/>
            <a:miter lim="800000"/>
          </a:ln>
          <a:effectLst/>
        </p:spPr>
        <p:txBody>
          <a:bodyPr vert="horz" wrap="square" lIns="91440" tIns="45720" rIns="91440" bIns="45720" numCol="1" anchor="t" anchorCtr="0" compatLnSpc="1"/>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737600" y="6246284"/>
            <a:ext cx="2844800" cy="476251"/>
          </a:xfrm>
          <a:prstGeom prst="rect">
            <a:avLst/>
          </a:prstGeom>
          <a:noFill/>
          <a:ln w="9525">
            <a:noFill/>
            <a:miter lim="800000"/>
          </a:ln>
          <a:effectLst/>
        </p:spPr>
        <p:txBody>
          <a:bodyPr vert="horz" wrap="square" lIns="91440" tIns="45720" rIns="91440" bIns="45720" numCol="1" anchor="t" anchorCtr="0" compatLnSpc="1"/>
          <a:p>
            <a:pPr lvl="0" eaLnBrk="1" fontAlgn="base" hangingPunct="1">
              <a:buNone/>
            </a:pPr>
            <a:fld id="{9A0DB2DC-4C9A-4742-B13C-FB6460FD3503}" type="slidenum">
              <a:rPr lang="en-US" altLang="zh-CN" strike="noStrike" noProof="1" dirty="0">
                <a:latin typeface="Arial" panose="020B06040202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tags" Target="../tags/tag9.xml"/><Relationship Id="rId2" Type="http://schemas.openxmlformats.org/officeDocument/2006/relationships/slide" Target="slide4.xml"/><Relationship Id="rId1" Type="http://schemas.openxmlformats.org/officeDocument/2006/relationships/slide" Target="slide2.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slide" Target="slide4.xml"/><Relationship Id="rId1" Type="http://schemas.openxmlformats.org/officeDocument/2006/relationships/slide" Target="slide3.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tags" Target="../tags/tag11.xml"/><Relationship Id="rId2" Type="http://schemas.openxmlformats.org/officeDocument/2006/relationships/slide" Target="slide4.xml"/><Relationship Id="rId1" Type="http://schemas.openxmlformats.org/officeDocument/2006/relationships/slide" Target="slide3.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slide" Target="slide3.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slide" Target="slide3.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slide" Target="slide3.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slide" Target="slide3.xml"/></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2.xml"/><Relationship Id="rId3" Type="http://schemas.openxmlformats.org/officeDocument/2006/relationships/tags" Target="../tags/tag16.xml"/><Relationship Id="rId2" Type="http://schemas.openxmlformats.org/officeDocument/2006/relationships/slide" Target="slide4.xml"/><Relationship Id="rId1" Type="http://schemas.openxmlformats.org/officeDocument/2006/relationships/slide" Target="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3.xml"/><Relationship Id="rId7" Type="http://schemas.openxmlformats.org/officeDocument/2006/relationships/slide" Target="slide10.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8.xml"/><Relationship Id="rId3" Type="http://schemas.openxmlformats.org/officeDocument/2006/relationships/slide" Target="slide18.xml"/><Relationship Id="rId2" Type="http://schemas.openxmlformats.org/officeDocument/2006/relationships/slide" Target="slide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xml"/><Relationship Id="rId2" Type="http://schemas.openxmlformats.org/officeDocument/2006/relationships/slide" Target="slide6.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slide" Target="slide2.xml"/></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8.xml"/><Relationship Id="rId2" Type="http://schemas.openxmlformats.org/officeDocument/2006/relationships/slide" Target="slide4.xml"/><Relationship Id="rId1"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678519" y="4047775"/>
            <a:ext cx="4127500" cy="792480"/>
          </a:xfrm>
          <a:prstGeom prst="rect">
            <a:avLst/>
          </a:prstGeom>
          <a:noFill/>
          <a:ln w="9525">
            <a:noFill/>
            <a:miter lim="800000"/>
          </a:ln>
        </p:spPr>
        <p:txBody>
          <a:bodyPr>
            <a:spAutoFit/>
          </a:bodyPr>
          <a:lstStyle/>
          <a:p>
            <a:pPr algn="ctr">
              <a:lnSpc>
                <a:spcPct val="70000"/>
              </a:lnSpc>
              <a:spcBef>
                <a:spcPct val="50000"/>
              </a:spcBef>
            </a:pPr>
            <a:r>
              <a:rPr lang="zh-CN" altLang="en-US" sz="2400" b="1" dirty="0">
                <a:latin typeface="新宋体" panose="02010609030101010101" charset="-122"/>
                <a:ea typeface="新宋体" panose="02010609030101010101" charset="-122"/>
                <a:cs typeface="新宋体" panose="02010609030101010101" charset="-122"/>
              </a:rPr>
              <a:t>晚清政府</a:t>
            </a:r>
            <a:endParaRPr lang="zh-CN" altLang="en-US" sz="2400" b="1" dirty="0">
              <a:latin typeface="新宋体" panose="02010609030101010101" charset="-122"/>
              <a:ea typeface="新宋体" panose="02010609030101010101" charset="-122"/>
              <a:cs typeface="新宋体" panose="02010609030101010101" charset="-122"/>
            </a:endParaRPr>
          </a:p>
          <a:p>
            <a:pPr algn="ctr">
              <a:lnSpc>
                <a:spcPct val="70000"/>
              </a:lnSpc>
              <a:spcBef>
                <a:spcPct val="50000"/>
              </a:spcBef>
            </a:pPr>
            <a:r>
              <a:rPr lang="zh-CN" altLang="en-US" sz="2400" b="1" dirty="0">
                <a:latin typeface="新宋体" panose="02010609030101010101" charset="-122"/>
                <a:ea typeface="新宋体" panose="02010609030101010101" charset="-122"/>
                <a:cs typeface="新宋体" panose="02010609030101010101" charset="-122"/>
              </a:rPr>
              <a:t>（</a:t>
            </a:r>
            <a:r>
              <a:rPr lang="en-US" altLang="zh-CN" sz="2400" b="1" dirty="0">
                <a:latin typeface="新宋体" panose="02010609030101010101" charset="-122"/>
                <a:ea typeface="新宋体" panose="02010609030101010101" charset="-122"/>
                <a:cs typeface="新宋体" panose="02010609030101010101" charset="-122"/>
              </a:rPr>
              <a:t>1840—1912 2.12</a:t>
            </a:r>
            <a:r>
              <a:rPr lang="zh-CN" altLang="en-US" sz="2400" b="1" dirty="0">
                <a:latin typeface="新宋体" panose="02010609030101010101" charset="-122"/>
                <a:ea typeface="新宋体" panose="02010609030101010101" charset="-122"/>
                <a:cs typeface="新宋体" panose="02010609030101010101" charset="-122"/>
              </a:rPr>
              <a:t>）</a:t>
            </a:r>
            <a:endParaRPr lang="zh-CN" altLang="en-US" sz="2400" b="1" dirty="0">
              <a:latin typeface="新宋体" panose="02010609030101010101" charset="-122"/>
              <a:ea typeface="新宋体" panose="02010609030101010101" charset="-122"/>
              <a:cs typeface="新宋体" panose="02010609030101010101" charset="-122"/>
            </a:endParaRPr>
          </a:p>
        </p:txBody>
      </p:sp>
      <p:sp>
        <p:nvSpPr>
          <p:cNvPr id="4099" name="Text Box 3"/>
          <p:cNvSpPr txBox="1">
            <a:spLocks noChangeArrowheads="1"/>
          </p:cNvSpPr>
          <p:nvPr/>
        </p:nvSpPr>
        <p:spPr bwMode="auto">
          <a:xfrm>
            <a:off x="1200152" y="5323422"/>
            <a:ext cx="5376333" cy="795020"/>
          </a:xfrm>
          <a:prstGeom prst="rect">
            <a:avLst/>
          </a:prstGeom>
          <a:noFill/>
          <a:ln w="9525">
            <a:noFill/>
            <a:miter lim="800000"/>
          </a:ln>
        </p:spPr>
        <p:txBody>
          <a:bodyPr>
            <a:spAutoFit/>
          </a:bodyPr>
          <a:lstStyle/>
          <a:p>
            <a:pPr algn="ctr">
              <a:lnSpc>
                <a:spcPct val="65000"/>
              </a:lnSpc>
              <a:spcBef>
                <a:spcPct val="50000"/>
              </a:spcBef>
            </a:pPr>
            <a:r>
              <a:rPr lang="en-US" altLang="zh-CN" sz="2800" b="1" dirty="0">
                <a:latin typeface="黑体" panose="02010609060101010101" pitchFamily="49" charset="-122"/>
                <a:ea typeface="黑体" panose="02010609060101010101" pitchFamily="49" charset="-122"/>
              </a:rPr>
              <a:t> </a:t>
            </a:r>
            <a:r>
              <a:rPr lang="zh-CN" altLang="en-US" sz="2400" b="1" dirty="0">
                <a:latin typeface="新宋体" panose="02010609030101010101" charset="-122"/>
                <a:ea typeface="新宋体" panose="02010609030101010101" charset="-122"/>
                <a:cs typeface="新宋体" panose="02010609030101010101" charset="-122"/>
              </a:rPr>
              <a:t>中华民国</a:t>
            </a:r>
            <a:endParaRPr lang="zh-CN" altLang="en-US" sz="2400" b="1" dirty="0">
              <a:latin typeface="新宋体" panose="02010609030101010101" charset="-122"/>
              <a:ea typeface="新宋体" panose="02010609030101010101" charset="-122"/>
              <a:cs typeface="新宋体" panose="02010609030101010101" charset="-122"/>
            </a:endParaRPr>
          </a:p>
          <a:p>
            <a:pPr algn="ctr">
              <a:lnSpc>
                <a:spcPct val="65000"/>
              </a:lnSpc>
              <a:spcBef>
                <a:spcPct val="50000"/>
              </a:spcBef>
            </a:pPr>
            <a:r>
              <a:rPr lang="zh-CN" altLang="en-US" sz="2400" b="1" dirty="0">
                <a:latin typeface="新宋体" panose="02010609030101010101" charset="-122"/>
                <a:ea typeface="新宋体" panose="02010609030101010101" charset="-122"/>
                <a:cs typeface="新宋体" panose="02010609030101010101" charset="-122"/>
              </a:rPr>
              <a:t>（1912 1</a:t>
            </a:r>
            <a:r>
              <a:rPr lang="en-US" altLang="zh-CN" sz="2400" b="1" dirty="0">
                <a:latin typeface="新宋体" panose="02010609030101010101" charset="-122"/>
                <a:ea typeface="新宋体" panose="02010609030101010101" charset="-122"/>
                <a:cs typeface="新宋体" panose="02010609030101010101" charset="-122"/>
              </a:rPr>
              <a:t>.</a:t>
            </a:r>
            <a:r>
              <a:rPr lang="zh-CN" altLang="en-US" sz="2400" b="1" dirty="0">
                <a:latin typeface="新宋体" panose="02010609030101010101" charset="-122"/>
                <a:ea typeface="新宋体" panose="02010609030101010101" charset="-122"/>
                <a:cs typeface="新宋体" panose="02010609030101010101" charset="-122"/>
              </a:rPr>
              <a:t>1--1949 4</a:t>
            </a:r>
            <a:r>
              <a:rPr lang="en-US" altLang="zh-CN" sz="2400" b="1" dirty="0">
                <a:latin typeface="新宋体" panose="02010609030101010101" charset="-122"/>
                <a:ea typeface="新宋体" panose="02010609030101010101" charset="-122"/>
                <a:cs typeface="新宋体" panose="02010609030101010101" charset="-122"/>
              </a:rPr>
              <a:t>.</a:t>
            </a:r>
            <a:r>
              <a:rPr lang="zh-CN" altLang="en-US" sz="2400" b="1" dirty="0">
                <a:latin typeface="新宋体" panose="02010609030101010101" charset="-122"/>
                <a:ea typeface="新宋体" panose="02010609030101010101" charset="-122"/>
                <a:cs typeface="新宋体" panose="02010609030101010101" charset="-122"/>
              </a:rPr>
              <a:t>23）</a:t>
            </a:r>
            <a:endParaRPr lang="zh-CN" altLang="en-US" sz="2400" b="1" dirty="0">
              <a:latin typeface="新宋体" panose="02010609030101010101" charset="-122"/>
              <a:ea typeface="新宋体" panose="02010609030101010101" charset="-122"/>
              <a:cs typeface="新宋体" panose="02010609030101010101" charset="-122"/>
            </a:endParaRPr>
          </a:p>
        </p:txBody>
      </p:sp>
      <p:sp>
        <p:nvSpPr>
          <p:cNvPr id="4100" name="AutoShape 4"/>
          <p:cNvSpPr/>
          <p:nvPr/>
        </p:nvSpPr>
        <p:spPr bwMode="auto">
          <a:xfrm>
            <a:off x="6051550" y="4337685"/>
            <a:ext cx="135255" cy="1943735"/>
          </a:xfrm>
          <a:prstGeom prst="leftBrace">
            <a:avLst>
              <a:gd name="adj1" fmla="val 36961"/>
              <a:gd name="adj2" fmla="val 50000"/>
            </a:avLst>
          </a:prstGeom>
          <a:noFill/>
          <a:ln w="25400">
            <a:solidFill>
              <a:schemeClr val="tx1"/>
            </a:solidFill>
            <a:round/>
          </a:ln>
        </p:spPr>
        <p:txBody>
          <a:bodyPr wrap="none" anchor="ctr"/>
          <a:lstStyle/>
          <a:p>
            <a:endParaRPr lang="zh-CN" altLang="en-US"/>
          </a:p>
        </p:txBody>
      </p:sp>
      <p:sp>
        <p:nvSpPr>
          <p:cNvPr id="4101" name="Text Box 5"/>
          <p:cNvSpPr txBox="1">
            <a:spLocks noChangeArrowheads="1"/>
          </p:cNvSpPr>
          <p:nvPr/>
        </p:nvSpPr>
        <p:spPr bwMode="auto">
          <a:xfrm>
            <a:off x="6478905" y="4110355"/>
            <a:ext cx="5419090" cy="460375"/>
          </a:xfrm>
          <a:prstGeom prst="rect">
            <a:avLst/>
          </a:prstGeom>
          <a:noFill/>
          <a:ln w="9525">
            <a:noFill/>
            <a:miter lim="800000"/>
          </a:ln>
        </p:spPr>
        <p:txBody>
          <a:bodyPr wrap="square">
            <a:spAutoFit/>
          </a:bodyPr>
          <a:lstStyle/>
          <a:p>
            <a:pPr>
              <a:spcBef>
                <a:spcPct val="50000"/>
              </a:spcBef>
              <a:buClrTx/>
              <a:buSzTx/>
              <a:buFontTx/>
            </a:pPr>
            <a:r>
              <a:rPr lang="zh-CN" altLang="en-US" sz="2400" b="1" dirty="0">
                <a:latin typeface="新宋体" panose="02010609030101010101" charset="-122"/>
                <a:ea typeface="新宋体" panose="02010609030101010101" charset="-122"/>
                <a:cs typeface="新宋体" panose="02010609030101010101" charset="-122"/>
              </a:rPr>
              <a:t>南京临时政府（1912、1-</a:t>
            </a:r>
            <a:r>
              <a:rPr lang="en-US" altLang="zh-CN" sz="2400" b="1" dirty="0">
                <a:latin typeface="新宋体" panose="02010609030101010101" charset="-122"/>
                <a:ea typeface="新宋体" panose="02010609030101010101" charset="-122"/>
                <a:cs typeface="新宋体" panose="02010609030101010101" charset="-122"/>
              </a:rPr>
              <a:t>1912</a:t>
            </a:r>
            <a:r>
              <a:rPr lang="zh-CN" altLang="en-US" sz="2400" b="1" dirty="0">
                <a:latin typeface="新宋体" panose="02010609030101010101" charset="-122"/>
                <a:ea typeface="新宋体" panose="02010609030101010101" charset="-122"/>
                <a:cs typeface="新宋体" panose="02010609030101010101" charset="-122"/>
              </a:rPr>
              <a:t>、3）</a:t>
            </a:r>
            <a:endParaRPr lang="zh-CN" altLang="en-US" sz="2400" b="1" dirty="0">
              <a:latin typeface="新宋体" panose="02010609030101010101" charset="-122"/>
              <a:ea typeface="新宋体" panose="02010609030101010101" charset="-122"/>
              <a:cs typeface="新宋体" panose="02010609030101010101" charset="-122"/>
            </a:endParaRPr>
          </a:p>
        </p:txBody>
      </p:sp>
      <p:sp>
        <p:nvSpPr>
          <p:cNvPr id="4102" name="Text Box 6"/>
          <p:cNvSpPr txBox="1">
            <a:spLocks noChangeArrowheads="1"/>
          </p:cNvSpPr>
          <p:nvPr/>
        </p:nvSpPr>
        <p:spPr bwMode="auto">
          <a:xfrm>
            <a:off x="6432552" y="5903211"/>
            <a:ext cx="5454648" cy="460375"/>
          </a:xfrm>
          <a:prstGeom prst="rect">
            <a:avLst/>
          </a:prstGeom>
          <a:noFill/>
          <a:ln w="9525">
            <a:noFill/>
            <a:miter lim="800000"/>
          </a:ln>
        </p:spPr>
        <p:txBody>
          <a:bodyPr wrap="square">
            <a:spAutoFit/>
          </a:bodyPr>
          <a:lstStyle/>
          <a:p>
            <a:pPr>
              <a:spcBef>
                <a:spcPct val="50000"/>
              </a:spcBef>
            </a:pPr>
            <a:r>
              <a:rPr lang="zh-CN" altLang="en-US" sz="2400" b="1" dirty="0">
                <a:latin typeface="新宋体" panose="02010609030101010101" charset="-122"/>
                <a:ea typeface="新宋体" panose="02010609030101010101" charset="-122"/>
                <a:cs typeface="新宋体" panose="02010609030101010101" charset="-122"/>
              </a:rPr>
              <a:t>南京国民政府时期（1927--1949）</a:t>
            </a:r>
            <a:endParaRPr lang="zh-CN" altLang="en-US" sz="2400" b="1" dirty="0">
              <a:latin typeface="新宋体" panose="02010609030101010101" charset="-122"/>
              <a:ea typeface="新宋体" panose="02010609030101010101" charset="-122"/>
              <a:cs typeface="新宋体" panose="02010609030101010101" charset="-122"/>
            </a:endParaRPr>
          </a:p>
        </p:txBody>
      </p:sp>
      <p:sp>
        <p:nvSpPr>
          <p:cNvPr id="4103" name="AutoShape 8"/>
          <p:cNvSpPr/>
          <p:nvPr/>
        </p:nvSpPr>
        <p:spPr bwMode="auto">
          <a:xfrm>
            <a:off x="1458385" y="4193475"/>
            <a:ext cx="287867" cy="2087563"/>
          </a:xfrm>
          <a:prstGeom prst="leftBrace">
            <a:avLst>
              <a:gd name="adj1" fmla="val 80576"/>
              <a:gd name="adj2" fmla="val 50000"/>
            </a:avLst>
          </a:prstGeom>
          <a:noFill/>
          <a:ln w="25400">
            <a:solidFill>
              <a:schemeClr val="tx1"/>
            </a:solidFill>
            <a:round/>
          </a:ln>
        </p:spPr>
        <p:txBody>
          <a:bodyPr wrap="none" anchor="ctr"/>
          <a:lstStyle/>
          <a:p>
            <a:endParaRPr lang="zh-CN" altLang="en-US"/>
          </a:p>
        </p:txBody>
      </p:sp>
      <p:sp>
        <p:nvSpPr>
          <p:cNvPr id="4104" name="Text Box 9"/>
          <p:cNvSpPr txBox="1">
            <a:spLocks noChangeArrowheads="1"/>
          </p:cNvSpPr>
          <p:nvPr/>
        </p:nvSpPr>
        <p:spPr bwMode="auto">
          <a:xfrm>
            <a:off x="6479119" y="4910141"/>
            <a:ext cx="5419371" cy="460375"/>
          </a:xfrm>
          <a:prstGeom prst="rect">
            <a:avLst/>
          </a:prstGeom>
          <a:noFill/>
          <a:ln w="9525">
            <a:noFill/>
            <a:miter lim="800000"/>
          </a:ln>
        </p:spPr>
        <p:txBody>
          <a:bodyPr wrap="square">
            <a:spAutoFit/>
          </a:bodyPr>
          <a:lstStyle/>
          <a:p>
            <a:pPr>
              <a:spcBef>
                <a:spcPct val="50000"/>
              </a:spcBef>
              <a:buClrTx/>
              <a:buSzTx/>
              <a:buFontTx/>
            </a:pPr>
            <a:r>
              <a:rPr lang="zh-CN" altLang="en-US" sz="2400" b="1" dirty="0">
                <a:latin typeface="新宋体" panose="02010609030101010101" charset="-122"/>
                <a:ea typeface="新宋体" panose="02010609030101010101" charset="-122"/>
                <a:cs typeface="新宋体" panose="02010609030101010101" charset="-122"/>
              </a:rPr>
              <a:t>北洋军阀北京政府(1912---1928)</a:t>
            </a:r>
            <a:endParaRPr lang="zh-CN" altLang="en-US" sz="2400" b="1" dirty="0">
              <a:latin typeface="新宋体" panose="02010609030101010101" charset="-122"/>
              <a:ea typeface="新宋体" panose="02010609030101010101" charset="-122"/>
              <a:cs typeface="新宋体" panose="02010609030101010101" charset="-122"/>
            </a:endParaRPr>
          </a:p>
        </p:txBody>
      </p:sp>
      <p:sp>
        <p:nvSpPr>
          <p:cNvPr id="158730" name="Text Box 10"/>
          <p:cNvSpPr txBox="1">
            <a:spLocks noChangeArrowheads="1"/>
          </p:cNvSpPr>
          <p:nvPr/>
        </p:nvSpPr>
        <p:spPr bwMode="auto">
          <a:xfrm>
            <a:off x="524935" y="1847684"/>
            <a:ext cx="11620500" cy="1124585"/>
          </a:xfrm>
          <a:prstGeom prst="rect">
            <a:avLst/>
          </a:prstGeom>
          <a:noFill/>
          <a:ln w="9525">
            <a:noFill/>
            <a:miter lim="800000"/>
          </a:ln>
          <a:effectLst/>
        </p:spPr>
        <p:txBody>
          <a:bodyPr>
            <a:spAutoFit/>
          </a:bodyPr>
          <a:lstStyle/>
          <a:p>
            <a:pPr>
              <a:lnSpc>
                <a:spcPct val="120000"/>
              </a:lnSpc>
              <a:defRPr/>
            </a:pPr>
            <a:r>
              <a:rPr kumimoji="1" lang="zh-CN" altLang="en-US" sz="2800" b="1" dirty="0" smtClean="0">
                <a:solidFill>
                  <a:srgbClr val="000000"/>
                </a:solidFill>
                <a:latin typeface="楷体" panose="02010609060101010101" pitchFamily="49" charset="-122"/>
                <a:ea typeface="楷体" panose="02010609060101010101" pitchFamily="49" charset="-122"/>
              </a:rPr>
              <a:t>半殖民地</a:t>
            </a:r>
            <a:r>
              <a:rPr kumimoji="1" lang="zh-CN" altLang="en-US" sz="2800" b="1" dirty="0">
                <a:solidFill>
                  <a:srgbClr val="000000"/>
                </a:solidFill>
                <a:latin typeface="楷体" panose="02010609060101010101" pitchFamily="49" charset="-122"/>
                <a:ea typeface="楷体" panose="02010609060101010101" pitchFamily="49" charset="-122"/>
              </a:rPr>
              <a:t>：</a:t>
            </a:r>
            <a:r>
              <a:rPr kumimoji="1" lang="zh-CN" altLang="en-US" sz="2800" b="1" dirty="0">
                <a:solidFill>
                  <a:srgbClr val="0000CC"/>
                </a:solidFill>
                <a:latin typeface="楷体" panose="02010609060101010101" pitchFamily="49" charset="-122"/>
                <a:ea typeface="楷体" panose="02010609060101010101" pitchFamily="49" charset="-122"/>
              </a:rPr>
              <a:t>丧失部分而不是全部主权（国家的政治地位角度）</a:t>
            </a:r>
            <a:endParaRPr kumimoji="1" lang="en-US" altLang="zh-CN" sz="2800" b="1" dirty="0">
              <a:solidFill>
                <a:srgbClr val="0000CC"/>
              </a:solidFill>
              <a:latin typeface="楷体" panose="02010609060101010101" pitchFamily="49" charset="-122"/>
              <a:ea typeface="楷体" panose="02010609060101010101" pitchFamily="49" charset="-122"/>
            </a:endParaRPr>
          </a:p>
          <a:p>
            <a:pPr>
              <a:lnSpc>
                <a:spcPct val="120000"/>
              </a:lnSpc>
              <a:defRPr/>
            </a:pPr>
            <a:r>
              <a:rPr kumimoji="1" lang="zh-CN" altLang="en-US" sz="2800" b="1" dirty="0">
                <a:solidFill>
                  <a:srgbClr val="000000"/>
                </a:solidFill>
                <a:latin typeface="楷体" panose="02010609060101010101" pitchFamily="49" charset="-122"/>
                <a:ea typeface="楷体" panose="02010609060101010101" pitchFamily="49" charset="-122"/>
              </a:rPr>
              <a:t>半封建：</a:t>
            </a:r>
            <a:r>
              <a:rPr kumimoji="1" lang="zh-CN" altLang="en-US" sz="2800" b="1" dirty="0">
                <a:solidFill>
                  <a:srgbClr val="0000CC"/>
                </a:solidFill>
                <a:latin typeface="楷体" panose="02010609060101010101" pitchFamily="49" charset="-122"/>
                <a:ea typeface="楷体" panose="02010609060101010101" pitchFamily="49" charset="-122"/>
              </a:rPr>
              <a:t>即保存了封建制度，又有资本主义发展（社会经济</a:t>
            </a:r>
            <a:r>
              <a:rPr kumimoji="1" lang="zh-CN" altLang="en-US" sz="2800" b="1" dirty="0" smtClean="0">
                <a:solidFill>
                  <a:srgbClr val="0000CC"/>
                </a:solidFill>
                <a:latin typeface="楷体" panose="02010609060101010101" pitchFamily="49" charset="-122"/>
                <a:ea typeface="楷体" panose="02010609060101010101" pitchFamily="49" charset="-122"/>
              </a:rPr>
              <a:t>结构角度</a:t>
            </a:r>
            <a:r>
              <a:rPr kumimoji="1" lang="zh-CN" altLang="en-US" sz="2800" b="1" dirty="0">
                <a:solidFill>
                  <a:srgbClr val="0000CC"/>
                </a:solidFill>
                <a:latin typeface="楷体" panose="02010609060101010101" pitchFamily="49" charset="-122"/>
                <a:ea typeface="楷体" panose="02010609060101010101" pitchFamily="49" charset="-122"/>
              </a:rPr>
              <a:t>）</a:t>
            </a:r>
            <a:endParaRPr kumimoji="1" lang="zh-CN" altLang="en-US" sz="2800" b="1" dirty="0">
              <a:solidFill>
                <a:srgbClr val="0000CC"/>
              </a:solidFill>
              <a:latin typeface="楷体" panose="02010609060101010101" pitchFamily="49" charset="-122"/>
              <a:ea typeface="楷体" panose="02010609060101010101" pitchFamily="49" charset="-122"/>
            </a:endParaRPr>
          </a:p>
        </p:txBody>
      </p:sp>
      <p:sp>
        <p:nvSpPr>
          <p:cNvPr id="4106" name="Text Box 11"/>
          <p:cNvSpPr txBox="1">
            <a:spLocks noChangeArrowheads="1"/>
          </p:cNvSpPr>
          <p:nvPr/>
        </p:nvSpPr>
        <p:spPr bwMode="auto">
          <a:xfrm>
            <a:off x="575029" y="2989617"/>
            <a:ext cx="2021416" cy="521970"/>
          </a:xfrm>
          <a:prstGeom prst="rect">
            <a:avLst/>
          </a:prstGeom>
          <a:noFill/>
          <a:ln w="9525">
            <a:noFill/>
            <a:miter lim="800000"/>
          </a:ln>
        </p:spPr>
        <p:txBody>
          <a:bodyPr wrap="square">
            <a:spAutoFit/>
          </a:bodyPr>
          <a:lstStyle/>
          <a:p>
            <a:r>
              <a:rPr lang="zh-CN" altLang="en-US" sz="2800" b="1" dirty="0">
                <a:solidFill>
                  <a:srgbClr val="C00000"/>
                </a:solidFill>
                <a:latin typeface="宋体" panose="02010600030101010101" pitchFamily="2" charset="-122"/>
                <a:ea typeface="宋体" panose="02010600030101010101" pitchFamily="2" charset="-122"/>
              </a:rPr>
              <a:t>起止点</a:t>
            </a:r>
            <a:r>
              <a:rPr lang="zh-CN" altLang="en-US" sz="2800" b="1" dirty="0" smtClean="0">
                <a:solidFill>
                  <a:srgbClr val="C00000"/>
                </a:solidFill>
                <a:latin typeface="宋体" panose="02010600030101010101" pitchFamily="2" charset="-122"/>
                <a:ea typeface="宋体" panose="02010600030101010101" pitchFamily="2" charset="-122"/>
              </a:rPr>
              <a:t>：</a:t>
            </a:r>
            <a:endParaRPr lang="en-US" altLang="zh-CN" sz="2800" b="1" dirty="0" smtClean="0">
              <a:solidFill>
                <a:srgbClr val="C00000"/>
              </a:solidFill>
              <a:latin typeface="宋体" panose="02010600030101010101" pitchFamily="2" charset="-122"/>
              <a:ea typeface="宋体" panose="02010600030101010101" pitchFamily="2" charset="-122"/>
            </a:endParaRPr>
          </a:p>
        </p:txBody>
      </p:sp>
      <p:sp>
        <p:nvSpPr>
          <p:cNvPr id="4107" name="Text Box 13"/>
          <p:cNvSpPr txBox="1">
            <a:spLocks noChangeArrowheads="1"/>
          </p:cNvSpPr>
          <p:nvPr/>
        </p:nvSpPr>
        <p:spPr bwMode="auto">
          <a:xfrm>
            <a:off x="525288" y="4879593"/>
            <a:ext cx="1116893" cy="521970"/>
          </a:xfrm>
          <a:prstGeom prst="rect">
            <a:avLst/>
          </a:prstGeom>
          <a:noFill/>
          <a:ln w="9525">
            <a:noFill/>
            <a:miter lim="800000"/>
          </a:ln>
        </p:spPr>
        <p:txBody>
          <a:bodyPr wrap="square">
            <a:spAutoFit/>
          </a:bodyPr>
          <a:lstStyle/>
          <a:p>
            <a:pPr>
              <a:spcBef>
                <a:spcPct val="50000"/>
              </a:spcBef>
            </a:pPr>
            <a:r>
              <a:rPr lang="zh-CN" altLang="en-US" sz="2800" b="1" dirty="0">
                <a:solidFill>
                  <a:srgbClr val="C00000"/>
                </a:solidFill>
                <a:latin typeface="宋体" panose="02010600030101010101" pitchFamily="2" charset="-122"/>
                <a:ea typeface="宋体" panose="02010600030101010101" pitchFamily="2" charset="-122"/>
              </a:rPr>
              <a:t>政权</a:t>
            </a:r>
            <a:endParaRPr lang="zh-CN" altLang="en-US" sz="2800" b="1" dirty="0">
              <a:solidFill>
                <a:srgbClr val="C00000"/>
              </a:solidFill>
              <a:latin typeface="宋体" panose="02010600030101010101" pitchFamily="2" charset="-122"/>
              <a:ea typeface="宋体" panose="02010600030101010101" pitchFamily="2" charset="-122"/>
            </a:endParaRPr>
          </a:p>
        </p:txBody>
      </p:sp>
      <p:sp>
        <p:nvSpPr>
          <p:cNvPr id="14" name="Text Box 2"/>
          <p:cNvSpPr txBox="1">
            <a:spLocks noChangeArrowheads="1"/>
          </p:cNvSpPr>
          <p:nvPr/>
        </p:nvSpPr>
        <p:spPr bwMode="auto">
          <a:xfrm>
            <a:off x="745067" y="237069"/>
            <a:ext cx="11458222" cy="646319"/>
          </a:xfrm>
          <a:prstGeom prst="rect">
            <a:avLst/>
          </a:prstGeom>
          <a:noFill/>
          <a:ln w="38100">
            <a:noFill/>
            <a:prstDash val="sysDot"/>
            <a:miter lim="800000"/>
          </a:ln>
        </p:spPr>
        <p:txBody>
          <a:bodyPr wrap="square" lIns="91428" tIns="45714" rIns="91428" bIns="45714">
            <a:spAutoFit/>
          </a:bodyPr>
          <a:lstStyle/>
          <a:p>
            <a:pPr algn="ctr">
              <a:spcBef>
                <a:spcPct val="50000"/>
              </a:spcBef>
            </a:pPr>
            <a:r>
              <a:rPr lang="zh-CN" altLang="en-US" sz="3600" b="1" dirty="0">
                <a:solidFill>
                  <a:srgbClr val="C00000"/>
                </a:solidFill>
                <a:latin typeface="黑体" panose="02010609060101010101" pitchFamily="49" charset="-122"/>
                <a:ea typeface="黑体" panose="02010609060101010101" pitchFamily="49" charset="-122"/>
              </a:rPr>
              <a:t>中国近代史（</a:t>
            </a:r>
            <a:r>
              <a:rPr lang="en-US" altLang="zh-CN" sz="3600" b="1" dirty="0">
                <a:solidFill>
                  <a:srgbClr val="C00000"/>
                </a:solidFill>
                <a:latin typeface="黑体" panose="02010609060101010101" pitchFamily="49" charset="-122"/>
                <a:ea typeface="黑体" panose="02010609060101010101" pitchFamily="49" charset="-122"/>
              </a:rPr>
              <a:t>1840</a:t>
            </a:r>
            <a:r>
              <a:rPr lang="en-US" altLang="zh-CN" sz="3600" b="1" dirty="0">
                <a:solidFill>
                  <a:srgbClr val="C00000"/>
                </a:solidFill>
                <a:ea typeface="黑体" panose="02010609060101010101" pitchFamily="49" charset="-122"/>
              </a:rPr>
              <a:t>—</a:t>
            </a:r>
            <a:r>
              <a:rPr lang="en-US" altLang="zh-CN" sz="3600" b="1" dirty="0">
                <a:solidFill>
                  <a:srgbClr val="C00000"/>
                </a:solidFill>
                <a:latin typeface="黑体" panose="02010609060101010101" pitchFamily="49" charset="-122"/>
                <a:ea typeface="黑体" panose="02010609060101010101" pitchFamily="49" charset="-122"/>
              </a:rPr>
              <a:t>1949</a:t>
            </a:r>
            <a:r>
              <a:rPr lang="zh-CN" altLang="en-US" sz="3600" b="1" dirty="0">
                <a:solidFill>
                  <a:srgbClr val="C00000"/>
                </a:solidFill>
                <a:latin typeface="黑体" panose="02010609060101010101" pitchFamily="49" charset="-122"/>
                <a:ea typeface="黑体" panose="02010609060101010101" pitchFamily="49" charset="-122"/>
              </a:rPr>
              <a:t>年）</a:t>
            </a:r>
            <a:endParaRPr lang="zh-CN" altLang="en-US" sz="3600" b="1" dirty="0">
              <a:solidFill>
                <a:srgbClr val="C00000"/>
              </a:solidFill>
              <a:latin typeface="黑体" panose="02010609060101010101" pitchFamily="49" charset="-122"/>
              <a:ea typeface="黑体" panose="02010609060101010101" pitchFamily="49" charset="-122"/>
            </a:endParaRPr>
          </a:p>
        </p:txBody>
      </p:sp>
      <p:sp>
        <p:nvSpPr>
          <p:cNvPr id="15" name="Rectangle 3"/>
          <p:cNvSpPr>
            <a:spLocks noChangeArrowheads="1"/>
          </p:cNvSpPr>
          <p:nvPr/>
        </p:nvSpPr>
        <p:spPr bwMode="auto">
          <a:xfrm>
            <a:off x="719138" y="1040696"/>
            <a:ext cx="7124700" cy="631190"/>
          </a:xfrm>
          <a:prstGeom prst="rect">
            <a:avLst/>
          </a:prstGeom>
          <a:noFill/>
          <a:ln w="9525">
            <a:noFill/>
            <a:miter lim="800000"/>
          </a:ln>
          <a:effectLst/>
        </p:spPr>
        <p:txBody>
          <a:bodyPr wrap="none" lIns="91428" tIns="45714" rIns="91428" bIns="45714">
            <a:spAutoFit/>
          </a:bodyPr>
          <a:lstStyle/>
          <a:p>
            <a:pPr>
              <a:lnSpc>
                <a:spcPct val="110000"/>
              </a:lnSpc>
              <a:spcBef>
                <a:spcPct val="20000"/>
              </a:spcBef>
              <a:defRPr/>
            </a:pPr>
            <a:r>
              <a:rPr lang="en-US" altLang="zh-CN"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rPr>
              <a:t>1.</a:t>
            </a:r>
            <a:r>
              <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rPr>
              <a:t>一个社会形态：</a:t>
            </a:r>
            <a:r>
              <a:rPr lang="zh-CN" altLang="en-US" sz="3200" b="1" dirty="0">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rPr>
              <a:t>半殖民地半封建社会</a:t>
            </a:r>
            <a:endParaRPr lang="zh-CN" altLang="en-US" sz="3200" b="1" dirty="0">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6" name="Text Box 11"/>
          <p:cNvSpPr txBox="1">
            <a:spLocks noChangeArrowheads="1"/>
          </p:cNvSpPr>
          <p:nvPr/>
        </p:nvSpPr>
        <p:spPr bwMode="auto">
          <a:xfrm>
            <a:off x="1997430" y="3023486"/>
            <a:ext cx="7372351" cy="521970"/>
          </a:xfrm>
          <a:prstGeom prst="rect">
            <a:avLst/>
          </a:prstGeom>
          <a:noFill/>
          <a:ln w="9525">
            <a:noFill/>
            <a:miter lim="800000"/>
          </a:ln>
        </p:spPr>
        <p:txBody>
          <a:bodyPr wrap="square">
            <a:spAutoFit/>
          </a:bodyPr>
          <a:lstStyle/>
          <a:p>
            <a:r>
              <a:rPr kumimoji="1" lang="en-US" altLang="zh-CN" sz="2800" b="1" dirty="0" smtClean="0">
                <a:latin typeface="新宋体" panose="02010609030101010101" charset="-122"/>
                <a:ea typeface="新宋体" panose="02010609030101010101" charset="-122"/>
                <a:cs typeface="新宋体" panose="02010609030101010101" charset="-122"/>
              </a:rPr>
              <a:t>(</a:t>
            </a:r>
            <a:r>
              <a:rPr kumimoji="1" lang="en-US" altLang="zh-CN" sz="2800" b="1" dirty="0">
                <a:latin typeface="新宋体" panose="02010609030101010101" charset="-122"/>
                <a:ea typeface="新宋体" panose="02010609030101010101" charset="-122"/>
                <a:cs typeface="新宋体" panose="02010609030101010101" charset="-122"/>
              </a:rPr>
              <a:t>1840</a:t>
            </a:r>
            <a:r>
              <a:rPr kumimoji="1" lang="zh-CN" altLang="en-US" sz="2800" b="1" dirty="0">
                <a:latin typeface="新宋体" panose="02010609030101010101" charset="-122"/>
                <a:ea typeface="新宋体" panose="02010609030101010101" charset="-122"/>
                <a:cs typeface="新宋体" panose="02010609030101010101" charset="-122"/>
              </a:rPr>
              <a:t>鸦片战争</a:t>
            </a:r>
            <a:r>
              <a:rPr kumimoji="1" lang="en-US" altLang="zh-CN" sz="2800" b="1" dirty="0">
                <a:latin typeface="新宋体" panose="02010609030101010101" charset="-122"/>
                <a:ea typeface="新宋体" panose="02010609030101010101" charset="-122"/>
                <a:cs typeface="新宋体" panose="02010609030101010101" charset="-122"/>
              </a:rPr>
              <a:t>—1949</a:t>
            </a:r>
            <a:r>
              <a:rPr kumimoji="1" lang="zh-CN" altLang="en-US" sz="2800" b="1" dirty="0">
                <a:latin typeface="新宋体" panose="02010609030101010101" charset="-122"/>
                <a:ea typeface="新宋体" panose="02010609030101010101" charset="-122"/>
                <a:cs typeface="新宋体" panose="02010609030101010101" charset="-122"/>
              </a:rPr>
              <a:t>中华人民共和国成立</a:t>
            </a:r>
            <a:r>
              <a:rPr kumimoji="1" lang="en-US" altLang="zh-CN" sz="2800" b="1" dirty="0">
                <a:latin typeface="新宋体" panose="02010609030101010101" charset="-122"/>
                <a:ea typeface="新宋体" panose="02010609030101010101" charset="-122"/>
                <a:cs typeface="新宋体" panose="02010609030101010101" charset="-122"/>
              </a:rPr>
              <a:t>)</a:t>
            </a:r>
            <a:endParaRPr lang="en-US" altLang="zh-CN" sz="2800" b="1" dirty="0">
              <a:latin typeface="新宋体" panose="02010609030101010101" charset="-122"/>
              <a:ea typeface="新宋体" panose="02010609030101010101" charset="-122"/>
              <a:cs typeface="新宋体" panose="02010609030101010101" charset="-122"/>
            </a:endParaRPr>
          </a:p>
        </p:txBody>
      </p:sp>
      <p:sp>
        <p:nvSpPr>
          <p:cNvPr id="7" name="WordArt 2"/>
          <p:cNvSpPr/>
          <p:nvPr/>
        </p:nvSpPr>
        <p:spPr>
          <a:xfrm>
            <a:off x="173990" y="135890"/>
            <a:ext cx="1950720" cy="76009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单元体系：</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graphicFrame>
        <p:nvGraphicFramePr>
          <p:cNvPr id="3" name="表格 2"/>
          <p:cNvGraphicFramePr/>
          <p:nvPr>
            <p:custDataLst>
              <p:tags r:id="rId1"/>
            </p:custDataLst>
          </p:nvPr>
        </p:nvGraphicFramePr>
        <p:xfrm>
          <a:off x="518795" y="883285"/>
          <a:ext cx="11153775" cy="5614670"/>
        </p:xfrm>
        <a:graphic>
          <a:graphicData uri="http://schemas.openxmlformats.org/drawingml/2006/table">
            <a:tbl>
              <a:tblPr firstRow="1" bandRow="1">
                <a:tableStyleId>{5C22544A-7EE6-4342-B048-85BDC9FD1C3A}</a:tableStyleId>
              </a:tblPr>
              <a:tblGrid>
                <a:gridCol w="1996440"/>
                <a:gridCol w="1998345"/>
                <a:gridCol w="7158990"/>
              </a:tblGrid>
              <a:tr h="433070">
                <a:tc>
                  <a:txBody>
                    <a:bodyPr/>
                    <a:p>
                      <a:pPr indent="0" algn="ctr">
                        <a:buNone/>
                      </a:pPr>
                      <a:r>
                        <a:rPr lang="zh-CN" sz="2400" b="1">
                          <a:solidFill>
                            <a:srgbClr val="333333"/>
                          </a:solidFill>
                          <a:latin typeface="宋体" panose="02010600030101010101" pitchFamily="2" charset="-122"/>
                          <a:ea typeface="宋体" panose="02010600030101010101" pitchFamily="2" charset="-122"/>
                        </a:rPr>
                        <a:t>年号</a:t>
                      </a:r>
                      <a:endParaRPr lang="zh-CN" altLang="en-US" sz="2400" b="1">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1">
                          <a:solidFill>
                            <a:srgbClr val="333333"/>
                          </a:solidFill>
                          <a:latin typeface="宋体" panose="02010600030101010101" pitchFamily="2" charset="-122"/>
                          <a:ea typeface="宋体" panose="02010600030101010101" pitchFamily="2" charset="-122"/>
                        </a:rPr>
                        <a:t>姓名</a:t>
                      </a:r>
                      <a:endParaRPr lang="zh-CN" altLang="en-US" sz="2400" b="1">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1">
                          <a:solidFill>
                            <a:srgbClr val="333333"/>
                          </a:solidFill>
                          <a:latin typeface="宋体" panose="02010600030101010101" pitchFamily="2" charset="-122"/>
                          <a:ea typeface="宋体" panose="02010600030101010101" pitchFamily="2" charset="-122"/>
                        </a:rPr>
                        <a:t>在位时间</a:t>
                      </a:r>
                      <a:endParaRPr lang="zh-CN" altLang="en-US" sz="2400" b="1">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2120">
                <a:tc>
                  <a:txBody>
                    <a:bodyPr/>
                    <a:p>
                      <a:pPr indent="0" algn="ctr">
                        <a:buNone/>
                      </a:pPr>
                      <a:r>
                        <a:rPr lang="zh-CN" sz="2400" b="0">
                          <a:solidFill>
                            <a:schemeClr val="tx1"/>
                          </a:solidFill>
                          <a:latin typeface="宋体" panose="02010600030101010101" pitchFamily="2" charset="-122"/>
                          <a:ea typeface="宋体" panose="02010600030101010101" pitchFamily="2" charset="-122"/>
                        </a:rPr>
                        <a:t>顺治</a:t>
                      </a:r>
                      <a:endParaRPr lang="zh-CN" altLang="en-US" sz="2400" b="0">
                        <a:solidFill>
                          <a:schemeClr val="tx1"/>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chemeClr val="tx1"/>
                          </a:solidFill>
                          <a:latin typeface="宋体" panose="02010600030101010101" pitchFamily="2" charset="-122"/>
                          <a:ea typeface="宋体" panose="02010600030101010101" pitchFamily="2" charset="-122"/>
                        </a:rPr>
                        <a:t>福临</a:t>
                      </a:r>
                      <a:endParaRPr lang="zh-CN" altLang="en-US" sz="2400" b="0">
                        <a:solidFill>
                          <a:schemeClr val="tx1"/>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cs typeface="宋体" panose="02010600030101010101" pitchFamily="2" charset="-122"/>
                        </a:rPr>
                        <a:t>1644年-1661年(在位18年)</a:t>
                      </a:r>
                      <a:endParaRPr lang="zh-CN" altLang="en-US" sz="2400" b="0">
                        <a:solidFill>
                          <a:srgbClr val="333333"/>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1485">
                <a:tc>
                  <a:txBody>
                    <a:bodyPr/>
                    <a:p>
                      <a:pPr indent="0" algn="ctr">
                        <a:buNone/>
                      </a:pPr>
                      <a:r>
                        <a:rPr lang="zh-CN" sz="2400" b="0">
                          <a:solidFill>
                            <a:schemeClr val="tx1"/>
                          </a:solidFill>
                          <a:latin typeface="宋体" panose="02010600030101010101" pitchFamily="2" charset="-122"/>
                          <a:ea typeface="宋体" panose="02010600030101010101" pitchFamily="2" charset="-122"/>
                        </a:rPr>
                        <a:t>康熙</a:t>
                      </a:r>
                      <a:endParaRPr lang="zh-CN" altLang="en-US" sz="2400" b="0">
                        <a:solidFill>
                          <a:schemeClr val="tx1"/>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chemeClr val="tx1"/>
                          </a:solidFill>
                          <a:latin typeface="宋体" panose="02010600030101010101" pitchFamily="2" charset="-122"/>
                          <a:ea typeface="宋体" panose="02010600030101010101" pitchFamily="2" charset="-122"/>
                        </a:rPr>
                        <a:t>玄烨</a:t>
                      </a:r>
                      <a:endParaRPr lang="zh-CN" altLang="en-US" sz="2400" b="0">
                        <a:solidFill>
                          <a:schemeClr val="tx1"/>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cs typeface="宋体" panose="02010600030101010101" pitchFamily="2" charset="-122"/>
                        </a:rPr>
                        <a:t>1661年-1722年(在位61年)</a:t>
                      </a:r>
                      <a:endParaRPr lang="zh-CN" altLang="en-US" sz="2400" b="0">
                        <a:solidFill>
                          <a:srgbClr val="333333"/>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2120">
                <a:tc>
                  <a:txBody>
                    <a:bodyPr/>
                    <a:p>
                      <a:pPr indent="0" algn="ctr">
                        <a:buNone/>
                      </a:pPr>
                      <a:r>
                        <a:rPr lang="zh-CN" sz="2400" b="0">
                          <a:solidFill>
                            <a:srgbClr val="333333"/>
                          </a:solidFill>
                          <a:latin typeface="宋体" panose="02010600030101010101" pitchFamily="2" charset="-122"/>
                          <a:ea typeface="宋体" panose="02010600030101010101" pitchFamily="2" charset="-122"/>
                        </a:rPr>
                        <a:t>雍正</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胤禛</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cs typeface="宋体" panose="02010600030101010101" pitchFamily="2" charset="-122"/>
                        </a:rPr>
                        <a:t>1722年-1735年(在位13年)</a:t>
                      </a:r>
                      <a:endParaRPr lang="zh-CN" altLang="en-US" sz="2400" b="0">
                        <a:solidFill>
                          <a:srgbClr val="333333"/>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779145">
                <a:tc>
                  <a:txBody>
                    <a:bodyPr/>
                    <a:p>
                      <a:pPr indent="0" algn="ctr">
                        <a:buNone/>
                      </a:pPr>
                      <a:r>
                        <a:rPr lang="zh-CN" sz="2400" b="0">
                          <a:solidFill>
                            <a:srgbClr val="333333"/>
                          </a:solidFill>
                          <a:latin typeface="宋体" panose="02010600030101010101" pitchFamily="2" charset="-122"/>
                          <a:ea typeface="宋体" panose="02010600030101010101" pitchFamily="2" charset="-122"/>
                        </a:rPr>
                        <a:t>乾隆</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弘历</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cs typeface="宋体" panose="02010600030101010101" pitchFamily="2" charset="-122"/>
                        </a:rPr>
                        <a:t>1735年-1795年(在位60年，实际执政63年)</a:t>
                      </a:r>
                      <a:endParaRPr lang="zh-CN" altLang="en-US" sz="2400" b="0">
                        <a:solidFill>
                          <a:srgbClr val="333333"/>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2120">
                <a:tc>
                  <a:txBody>
                    <a:bodyPr/>
                    <a:p>
                      <a:pPr indent="0" algn="ctr">
                        <a:buNone/>
                      </a:pPr>
                      <a:r>
                        <a:rPr lang="zh-CN" sz="2400" b="0">
                          <a:solidFill>
                            <a:srgbClr val="333333"/>
                          </a:solidFill>
                          <a:latin typeface="宋体" panose="02010600030101010101" pitchFamily="2" charset="-122"/>
                          <a:ea typeface="宋体" panose="02010600030101010101" pitchFamily="2" charset="-122"/>
                        </a:rPr>
                        <a:t>嘉庆</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颙琰</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cs typeface="宋体" panose="02010600030101010101" pitchFamily="2" charset="-122"/>
                        </a:rPr>
                        <a:t>1796年-1820年(在位25年)</a:t>
                      </a:r>
                      <a:endParaRPr lang="zh-CN" altLang="en-US" sz="2400" b="0">
                        <a:solidFill>
                          <a:srgbClr val="333333"/>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2120">
                <a:tc>
                  <a:txBody>
                    <a:bodyPr/>
                    <a:p>
                      <a:pPr indent="0" algn="ctr">
                        <a:buNone/>
                      </a:pPr>
                      <a:r>
                        <a:rPr lang="zh-CN" sz="2400" b="0">
                          <a:solidFill>
                            <a:srgbClr val="FF0000"/>
                          </a:solidFill>
                          <a:latin typeface="宋体" panose="02010600030101010101" pitchFamily="2" charset="-122"/>
                          <a:ea typeface="宋体" panose="02010600030101010101" pitchFamily="2" charset="-122"/>
                        </a:rPr>
                        <a:t>道光</a:t>
                      </a:r>
                      <a:endParaRPr lang="zh-CN" altLang="en-US" sz="2400" b="0">
                        <a:solidFill>
                          <a:srgbClr val="FF0000"/>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旻宁</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FF0000"/>
                          </a:solidFill>
                          <a:latin typeface="宋体" panose="02010600030101010101" pitchFamily="2" charset="-122"/>
                          <a:ea typeface="宋体" panose="02010600030101010101" pitchFamily="2" charset="-122"/>
                          <a:cs typeface="宋体" panose="02010600030101010101" pitchFamily="2" charset="-122"/>
                        </a:rPr>
                        <a:t>1820年-1850年(在位30年)</a:t>
                      </a:r>
                      <a:endParaRPr lang="zh-CN" altLang="en-US" sz="24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1485">
                <a:tc>
                  <a:txBody>
                    <a:bodyPr/>
                    <a:p>
                      <a:pPr indent="0" algn="ctr">
                        <a:buNone/>
                      </a:pPr>
                      <a:r>
                        <a:rPr lang="zh-CN" sz="2400" b="0">
                          <a:solidFill>
                            <a:srgbClr val="FF0000"/>
                          </a:solidFill>
                          <a:latin typeface="宋体" panose="02010600030101010101" pitchFamily="2" charset="-122"/>
                          <a:ea typeface="宋体" panose="02010600030101010101" pitchFamily="2" charset="-122"/>
                        </a:rPr>
                        <a:t>咸丰</a:t>
                      </a:r>
                      <a:endParaRPr lang="zh-CN" altLang="en-US" sz="2400" b="0">
                        <a:solidFill>
                          <a:srgbClr val="FF0000"/>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奕詝</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FF0000"/>
                          </a:solidFill>
                          <a:latin typeface="宋体" panose="02010600030101010101" pitchFamily="2" charset="-122"/>
                          <a:ea typeface="宋体" panose="02010600030101010101" pitchFamily="2" charset="-122"/>
                          <a:cs typeface="宋体" panose="02010600030101010101" pitchFamily="2" charset="-122"/>
                        </a:rPr>
                        <a:t>1850年-1861年(在位11年)</a:t>
                      </a:r>
                      <a:endParaRPr lang="zh-CN" altLang="en-US" sz="24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52120">
                <a:tc>
                  <a:txBody>
                    <a:bodyPr/>
                    <a:p>
                      <a:pPr indent="0" algn="ctr">
                        <a:buNone/>
                      </a:pPr>
                      <a:r>
                        <a:rPr lang="zh-CN" sz="2400" b="0">
                          <a:solidFill>
                            <a:srgbClr val="FF0000"/>
                          </a:solidFill>
                          <a:latin typeface="宋体" panose="02010600030101010101" pitchFamily="2" charset="-122"/>
                          <a:ea typeface="宋体" panose="02010600030101010101" pitchFamily="2" charset="-122"/>
                        </a:rPr>
                        <a:t>同治</a:t>
                      </a:r>
                      <a:endParaRPr lang="zh-CN" altLang="en-US" sz="2400" b="0">
                        <a:solidFill>
                          <a:srgbClr val="FF0000"/>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载淳</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FF0000"/>
                          </a:solidFill>
                          <a:latin typeface="宋体" panose="02010600030101010101" pitchFamily="2" charset="-122"/>
                          <a:ea typeface="宋体" panose="02010600030101010101" pitchFamily="2" charset="-122"/>
                          <a:cs typeface="宋体" panose="02010600030101010101" pitchFamily="2" charset="-122"/>
                        </a:rPr>
                        <a:t>1861年-1874年(在位13年)</a:t>
                      </a:r>
                      <a:endParaRPr lang="zh-CN" altLang="en-US" sz="24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433070">
                <a:tc>
                  <a:txBody>
                    <a:bodyPr/>
                    <a:p>
                      <a:pPr indent="0" algn="ctr">
                        <a:buNone/>
                      </a:pPr>
                      <a:r>
                        <a:rPr lang="zh-CN" sz="2400" b="0">
                          <a:solidFill>
                            <a:srgbClr val="FF0000"/>
                          </a:solidFill>
                          <a:latin typeface="宋体" panose="02010600030101010101" pitchFamily="2" charset="-122"/>
                          <a:ea typeface="宋体" panose="02010600030101010101" pitchFamily="2" charset="-122"/>
                        </a:rPr>
                        <a:t>光绪</a:t>
                      </a:r>
                      <a:endParaRPr lang="zh-CN" altLang="en-US" sz="2400" b="0">
                        <a:solidFill>
                          <a:srgbClr val="FF0000"/>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载湉</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FF0000"/>
                          </a:solidFill>
                          <a:latin typeface="宋体" panose="02010600030101010101" pitchFamily="2" charset="-122"/>
                          <a:ea typeface="宋体" panose="02010600030101010101" pitchFamily="2" charset="-122"/>
                          <a:cs typeface="宋体" panose="02010600030101010101" pitchFamily="2" charset="-122"/>
                        </a:rPr>
                        <a:t>1874年-1908年(在位34年)</a:t>
                      </a:r>
                      <a:endParaRPr lang="zh-CN" altLang="en-US" sz="24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r h="805815">
                <a:tc>
                  <a:txBody>
                    <a:bodyPr/>
                    <a:p>
                      <a:pPr indent="0" algn="ctr">
                        <a:buNone/>
                      </a:pPr>
                      <a:r>
                        <a:rPr lang="zh-CN" sz="2400" b="0">
                          <a:solidFill>
                            <a:srgbClr val="FF0000"/>
                          </a:solidFill>
                          <a:latin typeface="宋体" panose="02010600030101010101" pitchFamily="2" charset="-122"/>
                          <a:ea typeface="宋体" panose="02010600030101010101" pitchFamily="2" charset="-122"/>
                        </a:rPr>
                        <a:t>宣统</a:t>
                      </a:r>
                      <a:endParaRPr lang="zh-CN" altLang="en-US" sz="2400" b="0">
                        <a:solidFill>
                          <a:srgbClr val="FF0000"/>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333333"/>
                          </a:solidFill>
                          <a:latin typeface="宋体" panose="02010600030101010101" pitchFamily="2" charset="-122"/>
                          <a:ea typeface="宋体" panose="02010600030101010101" pitchFamily="2" charset="-122"/>
                        </a:rPr>
                        <a:t>溥仪</a:t>
                      </a:r>
                      <a:endParaRPr lang="zh-CN" altLang="en-US" sz="2400" b="0">
                        <a:solidFill>
                          <a:srgbClr val="333333"/>
                        </a:solidFill>
                        <a:latin typeface="宋体" panose="02010600030101010101" pitchFamily="2" charset="-122"/>
                        <a:ea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zh-CN" sz="2400" b="0">
                          <a:solidFill>
                            <a:srgbClr val="FF0000"/>
                          </a:solidFill>
                          <a:latin typeface="宋体" panose="02010600030101010101" pitchFamily="2" charset="-122"/>
                          <a:ea typeface="宋体" panose="02010600030101010101" pitchFamily="2" charset="-122"/>
                          <a:cs typeface="宋体" panose="02010600030101010101" pitchFamily="2" charset="-122"/>
                        </a:rPr>
                        <a:t>1908年-1912年(在位3年，1917年、1934-1945年复辟)</a:t>
                      </a:r>
                      <a:endParaRPr lang="zh-CN" altLang="en-US" sz="2400" b="0">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12700" marR="12700" marT="12700" vert="horz" anchor="ctr" anchorCtr="0">
                    <a:lnL w="38100" cap="flat" cmpd="sng">
                      <a:solidFill>
                        <a:schemeClr val="tx1"/>
                      </a:solidFill>
                      <a:prstDash val="solid"/>
                      <a:headEnd type="none" w="med" len="med"/>
                      <a:tailEnd type="none" w="med" len="med"/>
                    </a:lnL>
                    <a:lnR w="38100" cap="flat">
                      <a:solidFill>
                        <a:schemeClr val="tx1"/>
                      </a:solidFill>
                      <a:prstDash val="soli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58730"/>
                                        </p:tgtEl>
                                        <p:attrNameLst>
                                          <p:attrName>style.visibility</p:attrName>
                                        </p:attrNameLst>
                                      </p:cBhvr>
                                      <p:to>
                                        <p:strVal val="visible"/>
                                      </p:to>
                                    </p:set>
                                    <p:animEffect transition="in" filter="blinds(horizontal)">
                                      <p:cBhvr>
                                        <p:cTn id="13" dur="500"/>
                                        <p:tgtEl>
                                          <p:spTgt spid="15873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106"/>
                                        </p:tgtEl>
                                        <p:attrNameLst>
                                          <p:attrName>style.visibility</p:attrName>
                                        </p:attrNameLst>
                                      </p:cBhvr>
                                      <p:to>
                                        <p:strVal val="visible"/>
                                      </p:to>
                                    </p:set>
                                    <p:animEffect transition="in" filter="blinds(horizontal)">
                                      <p:cBhvr>
                                        <p:cTn id="18" dur="500"/>
                                        <p:tgtEl>
                                          <p:spTgt spid="410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blinds(horizontal)">
                                      <p:cBhvr>
                                        <p:cTn id="23" dur="500"/>
                                        <p:tgtEl>
                                          <p:spTgt spid="1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107"/>
                                        </p:tgtEl>
                                        <p:attrNameLst>
                                          <p:attrName>style.visibility</p:attrName>
                                        </p:attrNameLst>
                                      </p:cBhvr>
                                      <p:to>
                                        <p:strVal val="visible"/>
                                      </p:to>
                                    </p:set>
                                    <p:animEffect transition="in" filter="blinds(horizontal)">
                                      <p:cBhvr>
                                        <p:cTn id="28" dur="500"/>
                                        <p:tgtEl>
                                          <p:spTgt spid="410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103"/>
                                        </p:tgtEl>
                                        <p:attrNameLst>
                                          <p:attrName>style.visibility</p:attrName>
                                        </p:attrNameLst>
                                      </p:cBhvr>
                                      <p:to>
                                        <p:strVal val="visible"/>
                                      </p:to>
                                    </p:set>
                                    <p:animEffect transition="in" filter="blinds(horizontal)">
                                      <p:cBhvr>
                                        <p:cTn id="31" dur="500"/>
                                        <p:tgtEl>
                                          <p:spTgt spid="4103"/>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098"/>
                                        </p:tgtEl>
                                        <p:attrNameLst>
                                          <p:attrName>style.visibility</p:attrName>
                                        </p:attrNameLst>
                                      </p:cBhvr>
                                      <p:to>
                                        <p:strVal val="visible"/>
                                      </p:to>
                                    </p:set>
                                    <p:animEffect transition="in" filter="blinds(horizontal)">
                                      <p:cBhvr>
                                        <p:cTn id="36" dur="500"/>
                                        <p:tgtEl>
                                          <p:spTgt spid="4098"/>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blinds(horizontal)">
                                      <p:cBhvr>
                                        <p:cTn id="41" dur="500"/>
                                        <p:tgtEl>
                                          <p:spTgt spid="3"/>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xit" presetSubtype="10" fill="hold" nodeType="clickEffect">
                                  <p:stCondLst>
                                    <p:cond delay="0"/>
                                  </p:stCondLst>
                                  <p:childTnLst>
                                    <p:animEffect transition="out" filter="blinds(horizontal)">
                                      <p:cBhvr>
                                        <p:cTn id="45" dur="500"/>
                                        <p:tgtEl>
                                          <p:spTgt spid="3"/>
                                        </p:tgtEl>
                                      </p:cBhvr>
                                    </p:animEffect>
                                    <p:set>
                                      <p:cBhvr>
                                        <p:cTn id="46" dur="1" fill="hold">
                                          <p:stCondLst>
                                            <p:cond delay="499"/>
                                          </p:stCondLst>
                                        </p:cTn>
                                        <p:tgtEl>
                                          <p:spTgt spid="3"/>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099"/>
                                        </p:tgtEl>
                                        <p:attrNameLst>
                                          <p:attrName>style.visibility</p:attrName>
                                        </p:attrNameLst>
                                      </p:cBhvr>
                                      <p:to>
                                        <p:strVal val="visible"/>
                                      </p:to>
                                    </p:set>
                                    <p:animEffect transition="in" filter="blinds(horizontal)">
                                      <p:cBhvr>
                                        <p:cTn id="51" dur="500"/>
                                        <p:tgtEl>
                                          <p:spTgt spid="4099"/>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100"/>
                                        </p:tgtEl>
                                        <p:attrNameLst>
                                          <p:attrName>style.visibility</p:attrName>
                                        </p:attrNameLst>
                                      </p:cBhvr>
                                      <p:to>
                                        <p:strVal val="visible"/>
                                      </p:to>
                                    </p:set>
                                    <p:animEffect transition="in" filter="blinds(horizontal)">
                                      <p:cBhvr>
                                        <p:cTn id="56" dur="500"/>
                                        <p:tgtEl>
                                          <p:spTgt spid="4100"/>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4101"/>
                                        </p:tgtEl>
                                        <p:attrNameLst>
                                          <p:attrName>style.visibility</p:attrName>
                                        </p:attrNameLst>
                                      </p:cBhvr>
                                      <p:to>
                                        <p:strVal val="visible"/>
                                      </p:to>
                                    </p:set>
                                    <p:animEffect transition="in" filter="blinds(horizontal)">
                                      <p:cBhvr>
                                        <p:cTn id="61" dur="500"/>
                                        <p:tgtEl>
                                          <p:spTgt spid="4101"/>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4104"/>
                                        </p:tgtEl>
                                        <p:attrNameLst>
                                          <p:attrName>style.visibility</p:attrName>
                                        </p:attrNameLst>
                                      </p:cBhvr>
                                      <p:to>
                                        <p:strVal val="visible"/>
                                      </p:to>
                                    </p:set>
                                    <p:animEffect transition="in" filter="blinds(horizontal)">
                                      <p:cBhvr>
                                        <p:cTn id="66" dur="500"/>
                                        <p:tgtEl>
                                          <p:spTgt spid="4104"/>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4102"/>
                                        </p:tgtEl>
                                        <p:attrNameLst>
                                          <p:attrName>style.visibility</p:attrName>
                                        </p:attrNameLst>
                                      </p:cBhvr>
                                      <p:to>
                                        <p:strVal val="visible"/>
                                      </p:to>
                                    </p:set>
                                    <p:animEffect transition="in" filter="blinds(horizontal)">
                                      <p:cBhvr>
                                        <p:cTn id="71"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P spid="4101" grpId="0"/>
      <p:bldP spid="4102" grpId="0"/>
      <p:bldP spid="4104" grpId="0"/>
      <p:bldP spid="158730" grpId="0" bldLvl="0" animBg="1"/>
      <p:bldP spid="15" grpId="0" bldLvl="0" animBg="1"/>
      <p:bldP spid="4106" grpId="0"/>
      <p:bldP spid="4107" grpId="0"/>
      <p:bldP spid="4103" grpId="0" animBg="1"/>
      <p:bldP spid="4100"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2" name="文本框 1"/>
          <p:cNvSpPr txBox="1"/>
          <p:nvPr/>
        </p:nvSpPr>
        <p:spPr>
          <a:xfrm>
            <a:off x="3775075" y="196215"/>
            <a:ext cx="4641850" cy="565150"/>
          </a:xfrm>
          <a:prstGeom prst="rect">
            <a:avLst/>
          </a:prstGeom>
          <a:noFill/>
        </p:spPr>
        <p:txBody>
          <a:bodyPr wrap="square" rtlCol="0" anchor="t">
            <a:spAutoFit/>
          </a:bodyPr>
          <a:p>
            <a:pPr defTabSz="1113155">
              <a:lnSpc>
                <a:spcPct val="110000"/>
              </a:lnSpc>
              <a:spcBef>
                <a:spcPct val="50000"/>
              </a:spcBef>
            </a:pP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中国近代外交体制的演变</a:t>
            </a:r>
            <a:endPar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3" name="文本框 2"/>
          <p:cNvSpPr txBox="1"/>
          <p:nvPr/>
        </p:nvSpPr>
        <p:spPr>
          <a:xfrm>
            <a:off x="434340" y="761365"/>
            <a:ext cx="11455400" cy="1714500"/>
          </a:xfrm>
          <a:prstGeom prst="rect">
            <a:avLst/>
          </a:prstGeom>
          <a:noFill/>
        </p:spPr>
        <p:txBody>
          <a:bodyPr wrap="square" rtlCol="0" anchor="t">
            <a:spAutoFit/>
          </a:bodyPr>
          <a:p>
            <a:pPr defTabSz="1113155">
              <a:lnSpc>
                <a:spcPct val="110000"/>
              </a:lnSpc>
              <a:spcBef>
                <a:spcPct val="50000"/>
              </a:spcBef>
            </a:pP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    </a:t>
            </a: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中国近代外交体制的演变</a:t>
            </a:r>
            <a:r>
              <a:rPr 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始于鸦片战争后</a:t>
            </a:r>
            <a:r>
              <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五口通商大臣</a:t>
            </a:r>
            <a:r>
              <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的设立</a:t>
            </a:r>
            <a:r>
              <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五口通商大臣</a:t>
            </a: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实际上负责管理五口通商口岸的对外事务，是一个</a:t>
            </a:r>
            <a:r>
              <a:rPr lang="zh-CN" altLang="en-US"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具有外交性质</a:t>
            </a:r>
            <a:r>
              <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的职务，但</a:t>
            </a:r>
            <a:r>
              <a:rPr lang="zh-CN" altLang="en-US"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清政府的</a:t>
            </a:r>
            <a:r>
              <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蛮夷</a:t>
            </a:r>
            <a:r>
              <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观念并没有改变</a:t>
            </a:r>
            <a:r>
              <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rPr>
              <a:t>；与外国打交道只限定在通商之内，而不是建立政治外交关系。</a:t>
            </a:r>
            <a:endParaRPr lang="zh-CN" altLang="en-US" sz="2400" b="1" dirty="0">
              <a:solidFill>
                <a:schemeClr val="tx1"/>
              </a:solidFill>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4" name="文本框 3"/>
          <p:cNvSpPr txBox="1"/>
          <p:nvPr/>
        </p:nvSpPr>
        <p:spPr>
          <a:xfrm>
            <a:off x="434340" y="2407285"/>
            <a:ext cx="11582400" cy="2526665"/>
          </a:xfrm>
          <a:prstGeom prst="rect">
            <a:avLst/>
          </a:prstGeom>
          <a:noFill/>
        </p:spPr>
        <p:txBody>
          <a:bodyPr wrap="square" rtlCol="0" anchor="t">
            <a:spAutoFit/>
          </a:bodyPr>
          <a:p>
            <a:pPr algn="l" defTabSz="1113155">
              <a:lnSpc>
                <a:spcPct val="110000"/>
              </a:lnSpc>
              <a:spcBef>
                <a:spcPct val="50000"/>
              </a:spcBef>
              <a:buClrTx/>
              <a:buSzTx/>
              <a:buFontTx/>
            </a:pPr>
            <a:r>
              <a:rPr lang="en-US" altLang="zh-CN" sz="2400" b="1" dirty="0">
                <a:latin typeface="楷体" panose="02010609060101010101" pitchFamily="49" charset="-122"/>
                <a:ea typeface="楷体" panose="02010609060101010101" pitchFamily="49" charset="-122"/>
                <a:cs typeface="楷体" panose="02010609060101010101" pitchFamily="49" charset="-122"/>
                <a:sym typeface="Sniglet" charset="0"/>
              </a:rPr>
              <a:t>    </a:t>
            </a:r>
            <a:r>
              <a:rPr lang="zh-CN" sz="2400" b="1" dirty="0">
                <a:latin typeface="楷体" panose="02010609060101010101" pitchFamily="49" charset="-122"/>
                <a:ea typeface="楷体" panose="02010609060101010101" pitchFamily="49" charset="-122"/>
                <a:cs typeface="楷体" panose="02010609060101010101" pitchFamily="49" charset="-122"/>
                <a:sym typeface="Sniglet" charset="0"/>
              </a:rPr>
              <a:t>1861年咸丰帝迫于英法的压力，批准成立总理各国事务衙门，是清政府为办洋务及外交事务而特设的中央机构。后来又设置南洋通商大臣、北洋通商大臣负责通商口岸的涉外通商事务。</a:t>
            </a:r>
            <a:r>
              <a:rPr 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总理衙门和南、北洋通商大臣的设立，是中国近代外交体制的重大进步</a:t>
            </a:r>
            <a:r>
              <a:rPr lang="zh-CN" sz="2400" b="1" dirty="0">
                <a:latin typeface="楷体" panose="02010609060101010101" pitchFamily="49" charset="-122"/>
                <a:ea typeface="楷体" panose="02010609060101010101" pitchFamily="49" charset="-122"/>
                <a:cs typeface="楷体" panose="02010609060101010101" pitchFamily="49" charset="-122"/>
                <a:sym typeface="Sniglet" charset="0"/>
              </a:rPr>
              <a:t>，不仅使繁杂的外交事务有所专管，在与外国交往过程中逐渐改变了以“蛮夷”视人的外交态度，而且这些官员也在与外国人的交往中逐渐掌握了利用外交手段谋取本国利益的策略。</a:t>
            </a:r>
            <a:endParaRPr lang="zh-CN" sz="2400" b="1" dirty="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5" name="文本框 4">
            <a:hlinkClick r:id="rId2" action="ppaction://hlinksldjump"/>
          </p:cNvPr>
          <p:cNvSpPr txBox="1"/>
          <p:nvPr/>
        </p:nvSpPr>
        <p:spPr>
          <a:xfrm>
            <a:off x="430530" y="4875530"/>
            <a:ext cx="11586210" cy="1714500"/>
          </a:xfrm>
          <a:prstGeom prst="rect">
            <a:avLst/>
          </a:prstGeom>
          <a:noFill/>
        </p:spPr>
        <p:txBody>
          <a:bodyPr wrap="square" rtlCol="0" anchor="t">
            <a:spAutoFit/>
          </a:bodyPr>
          <a:p>
            <a:pPr algn="l" defTabSz="1113155">
              <a:lnSpc>
                <a:spcPct val="110000"/>
              </a:lnSpc>
              <a:spcBef>
                <a:spcPct val="50000"/>
              </a:spcBef>
              <a:buClrTx/>
              <a:buSzTx/>
              <a:buFontTx/>
            </a:pPr>
            <a:r>
              <a:rPr lang="en-US" altLang="zh-CN" sz="2400" b="1" dirty="0">
                <a:latin typeface="楷体" panose="02010609060101010101" pitchFamily="49" charset="-122"/>
                <a:ea typeface="楷体" panose="02010609060101010101" pitchFamily="49" charset="-122"/>
                <a:cs typeface="楷体" panose="02010609060101010101" pitchFamily="49" charset="-122"/>
                <a:sym typeface="Sniglet" charset="0"/>
              </a:rPr>
              <a:t>    </a:t>
            </a:r>
            <a:r>
              <a:rPr lang="zh-CN" sz="2400" b="1" dirty="0">
                <a:latin typeface="楷体" panose="02010609060101010101" pitchFamily="49" charset="-122"/>
                <a:ea typeface="楷体" panose="02010609060101010101" pitchFamily="49" charset="-122"/>
                <a:cs typeface="楷体" panose="02010609060101010101" pitchFamily="49" charset="-122"/>
                <a:sym typeface="Sniglet" charset="0"/>
              </a:rPr>
              <a:t>1901年</a:t>
            </a:r>
            <a:r>
              <a:rPr 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外务部的设立标志着近代中国外交体制的正式确立</a:t>
            </a:r>
            <a:r>
              <a:rPr lang="zh-CN" sz="2400" b="1" dirty="0">
                <a:latin typeface="楷体" panose="02010609060101010101" pitchFamily="49" charset="-122"/>
                <a:ea typeface="楷体" panose="02010609060101010101" pitchFamily="49" charset="-122"/>
                <a:cs typeface="楷体" panose="02010609060101010101" pitchFamily="49" charset="-122"/>
                <a:sym typeface="Sniglet" charset="0"/>
              </a:rPr>
              <a:t>。它取消了外交过程中传统礼仪手续，建立了领事制度，厘定了派外使节的职制，制定了外交规章，重视职业外交官的培养等。这些政策使清末外交人员的素质大为提高，改变了中国外交外交官员对世界形势、外交惯例懵懂无知的局面，一定程度上适应了近代国际的需要。</a:t>
            </a:r>
            <a:endParaRPr lang="zh-CN" sz="2400" b="1" dirty="0">
              <a:latin typeface="楷体" panose="02010609060101010101" pitchFamily="49" charset="-122"/>
              <a:ea typeface="楷体" panose="02010609060101010101" pitchFamily="49" charset="-122"/>
              <a:cs typeface="楷体" panose="02010609060101010101" pitchFamily="49" charset="-122"/>
              <a:sym typeface="Sniglet" charset="0"/>
            </a:endParaRPr>
          </a:p>
        </p:txBody>
      </p:sp>
    </p:spTree>
    <p:custDataLst>
      <p:tags r:id="rId3"/>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a:hlinkClick r:id="rId2" action="ppaction://hlinksldjump"/>
          </p:cNvPr>
          <p:cNvSpPr txBox="1"/>
          <p:nvPr/>
        </p:nvSpPr>
        <p:spPr>
          <a:xfrm>
            <a:off x="156210" y="1703070"/>
            <a:ext cx="11879580" cy="4229735"/>
          </a:xfrm>
          <a:prstGeom prst="rect">
            <a:avLst/>
          </a:prstGeom>
          <a:noFill/>
          <a:ln w="9525">
            <a:noFill/>
          </a:ln>
        </p:spPr>
        <p:txBody>
          <a:bodyPr wrap="square" lIns="96442" tIns="48220" rIns="96442" bIns="48220">
            <a:spAutoFit/>
          </a:bodyPr>
          <a:p>
            <a:pPr defTabSz="1113155">
              <a:lnSpc>
                <a:spcPct val="120000"/>
              </a:lnSpc>
              <a:spcBef>
                <a:spcPct val="50000"/>
              </a:spcBef>
            </a:pPr>
            <a:r>
              <a:rPr lang="en-US" alt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太平天国运动之前，清王朝是一个高度中央集权的王朝，各地的总督、巡抚无权插手军事、财政等重要权利。太平天国运动、捻军起义爆发后，八旗、绿营战斗力低下，最高统治者只能寄希望于汉族地主编练的地方临时军队。曾国藩的湘军和李鸿章的淮军迅速崛起，主要将领和幕僚迅速成长，相继担任地方督抚要职，控制了地方的军权、行政权和财权。地方税收被这些汉族督抚控制后，将税收用来养兵、办洋务，进一步增强了实力。同时由于清王朝自身的衰落，最高统治者不得不与逐渐坐大的汉族官僚合作，以维系统治。</a:t>
            </a: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
        <p:nvSpPr>
          <p:cNvPr id="2" name="文本框 1"/>
          <p:cNvSpPr txBox="1"/>
          <p:nvPr/>
        </p:nvSpPr>
        <p:spPr>
          <a:xfrm>
            <a:off x="4782820" y="900430"/>
            <a:ext cx="2632710" cy="583565"/>
          </a:xfrm>
          <a:prstGeom prst="rect">
            <a:avLst/>
          </a:prstGeom>
          <a:noFill/>
        </p:spPr>
        <p:txBody>
          <a:bodyPr wrap="none" rtlCol="0" anchor="t">
            <a:spAutoFit/>
          </a:bodyPr>
          <a:p>
            <a:pPr algn="l"/>
            <a:r>
              <a:rPr lang="zh-CN" sz="32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汉族官僚崛起</a:t>
            </a:r>
            <a:endParaRPr lang="zh-CN" sz="32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a:hlinkClick r:id="rId2" action="ppaction://hlinksldjump"/>
          </p:cNvPr>
          <p:cNvSpPr txBox="1"/>
          <p:nvPr/>
        </p:nvSpPr>
        <p:spPr>
          <a:xfrm>
            <a:off x="156210" y="1703070"/>
            <a:ext cx="11879580" cy="4229735"/>
          </a:xfrm>
          <a:prstGeom prst="rect">
            <a:avLst/>
          </a:prstGeom>
          <a:noFill/>
          <a:ln w="9525">
            <a:noFill/>
          </a:ln>
        </p:spPr>
        <p:txBody>
          <a:bodyPr wrap="square" lIns="96442" tIns="48220" rIns="96442" bIns="48220">
            <a:spAutoFit/>
          </a:bodyPr>
          <a:p>
            <a:pPr defTabSz="1113155">
              <a:lnSpc>
                <a:spcPct val="120000"/>
              </a:lnSpc>
              <a:spcBef>
                <a:spcPct val="50000"/>
              </a:spcBef>
            </a:pPr>
            <a:r>
              <a:rPr lang="en-US" alt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又称</a:t>
            </a:r>
            <a:r>
              <a:rPr lang="zh-CN" sz="2800" b="1" dirty="0">
                <a:latin typeface="楷体" panose="02010609060101010101" pitchFamily="49" charset="-122"/>
                <a:ea typeface="楷体" panose="02010609060101010101" pitchFamily="49" charset="-122"/>
                <a:cs typeface="楷体" panose="02010609060101010101" pitchFamily="49" charset="-122"/>
              </a:rPr>
              <a:t>祺祥政变、北京政变，是1861年(咸丰十一年)咸丰帝病死后，慈禧太后联合恭亲王奕䜣发动的一次宫廷政变。打倒了顾命八大臣势力，辅弼皇太子载淳为帝，总摄朝政，以时在夏历辛酉年得名。1862年改为同治元年，东、西二太后垂帘听政。所谓"同治"是指由两宫太后共同治理朝政，慈禧之号也是从这时开始使用的。这次改变，是一次最高统治集团中争夺执政大权的宫廷政变，但从政变时加给肃顺等人的"不尽心和议"的罪名和政变后叶赫那拉氏、奕欣等人对外国侵略者的态度来看，它还</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标志着清政府向半殖民地政权的转化</a:t>
            </a:r>
            <a:r>
              <a:rPr lang="zh-CN" sz="2800" b="1" dirty="0">
                <a:latin typeface="楷体" panose="02010609060101010101" pitchFamily="49" charset="-122"/>
                <a:ea typeface="楷体" panose="02010609060101010101" pitchFamily="49" charset="-122"/>
                <a:cs typeface="楷体" panose="02010609060101010101" pitchFamily="49" charset="-122"/>
              </a:rPr>
              <a:t>。</a:t>
            </a: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
        <p:nvSpPr>
          <p:cNvPr id="2" name="文本框 1"/>
          <p:cNvSpPr txBox="1"/>
          <p:nvPr/>
        </p:nvSpPr>
        <p:spPr>
          <a:xfrm>
            <a:off x="4782820" y="900430"/>
            <a:ext cx="1816100" cy="583565"/>
          </a:xfrm>
          <a:prstGeom prst="rect">
            <a:avLst/>
          </a:prstGeom>
          <a:noFill/>
        </p:spPr>
        <p:txBody>
          <a:bodyPr wrap="none" rtlCol="0" anchor="t">
            <a:spAutoFit/>
          </a:bodyPr>
          <a:p>
            <a:pPr algn="l"/>
            <a:r>
              <a:rPr lang="zh-CN" sz="32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辛酉政变</a:t>
            </a:r>
            <a:endParaRPr lang="zh-CN" sz="32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p:cNvSpPr txBox="1"/>
          <p:nvPr/>
        </p:nvSpPr>
        <p:spPr>
          <a:xfrm>
            <a:off x="156210" y="2179320"/>
            <a:ext cx="11879580" cy="3780155"/>
          </a:xfrm>
          <a:prstGeom prst="rect">
            <a:avLst/>
          </a:prstGeom>
          <a:noFill/>
          <a:ln w="9525">
            <a:noFill/>
          </a:ln>
        </p:spPr>
        <p:txBody>
          <a:bodyPr wrap="square" lIns="96442" tIns="48220" rIns="96442" bIns="48220">
            <a:spAutoFit/>
          </a:bodyPr>
          <a:p>
            <a:pPr defTabSz="1113155">
              <a:lnSpc>
                <a:spcPct val="120000"/>
              </a:lnSpc>
              <a:spcBef>
                <a:spcPct val="50000"/>
              </a:spcBef>
            </a:pPr>
            <a:r>
              <a:rPr lang="en-US" alt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en-US" altLang="zh-CN" sz="32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en-US" altLang="zh-CN" sz="3200" b="1" dirty="0">
                <a:latin typeface="楷体" panose="02010609060101010101" pitchFamily="49" charset="-122"/>
                <a:ea typeface="楷体" panose="02010609060101010101" pitchFamily="49" charset="-122"/>
                <a:cs typeface="楷体" panose="02010609060101010101" pitchFamily="49" charset="-122"/>
              </a:rPr>
              <a:t>19</a:t>
            </a:r>
            <a:r>
              <a:rPr lang="zh-CN" altLang="en-US" sz="3200" b="1" dirty="0">
                <a:latin typeface="楷体" panose="02010609060101010101" pitchFamily="49" charset="-122"/>
                <a:ea typeface="楷体" panose="02010609060101010101" pitchFamily="49" charset="-122"/>
                <a:cs typeface="楷体" panose="02010609060101010101" pitchFamily="49" charset="-122"/>
              </a:rPr>
              <a:t>世纪</a:t>
            </a:r>
            <a:r>
              <a:rPr lang="en-US" altLang="zh-CN" sz="3200" b="1" dirty="0">
                <a:latin typeface="楷体" panose="02010609060101010101" pitchFamily="49" charset="-122"/>
                <a:ea typeface="楷体" panose="02010609060101010101" pitchFamily="49" charset="-122"/>
                <a:cs typeface="楷体" panose="02010609060101010101" pitchFamily="49" charset="-122"/>
              </a:rPr>
              <a:t>60</a:t>
            </a:r>
            <a:r>
              <a:rPr lang="zh-CN" altLang="en-US" sz="3200" b="1" dirty="0">
                <a:latin typeface="楷体" panose="02010609060101010101" pitchFamily="49" charset="-122"/>
                <a:ea typeface="楷体" panose="02010609060101010101" pitchFamily="49" charset="-122"/>
                <a:cs typeface="楷体" panose="02010609060101010101" pitchFamily="49" charset="-122"/>
              </a:rPr>
              <a:t>年代以后，中国西北、西南、东南边疆地区安全遇到了严重危机。俄国、英国、日本、法国加紧了对中国的侵略。</a:t>
            </a:r>
            <a:r>
              <a:rPr lang="zh-CN" sz="3200" b="1" dirty="0">
                <a:latin typeface="楷体" panose="02010609060101010101" pitchFamily="49" charset="-122"/>
                <a:ea typeface="楷体" panose="02010609060101010101" pitchFamily="49" charset="-122"/>
                <a:cs typeface="楷体" panose="02010609060101010101" pitchFamily="49" charset="-122"/>
              </a:rPr>
              <a:t>他们主张在中国发动侵略战争，扩大在华特权，并对中国边疆及周围邻邦发动侵略战争，使中国面临严重的边疆危机。主要体现在以下几个事件:</a:t>
            </a:r>
            <a:endParaRPr lang="zh-CN" sz="2800" b="1" dirty="0">
              <a:latin typeface="楷体" panose="02010609060101010101" pitchFamily="49" charset="-122"/>
              <a:ea typeface="楷体" panose="02010609060101010101" pitchFamily="49" charset="-122"/>
              <a:cs typeface="楷体" panose="02010609060101010101" pitchFamily="49" charset="-122"/>
            </a:endParaRPr>
          </a:p>
          <a:p>
            <a:pPr defTabSz="1113155">
              <a:lnSpc>
                <a:spcPct val="120000"/>
              </a:lnSpc>
              <a:spcBef>
                <a:spcPct val="50000"/>
              </a:spcBef>
            </a:pP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
        <p:nvSpPr>
          <p:cNvPr id="2" name="文本框 1"/>
          <p:cNvSpPr txBox="1"/>
          <p:nvPr/>
        </p:nvSpPr>
        <p:spPr>
          <a:xfrm>
            <a:off x="4798695" y="1138555"/>
            <a:ext cx="1816100" cy="583565"/>
          </a:xfrm>
          <a:prstGeom prst="rect">
            <a:avLst/>
          </a:prstGeom>
          <a:noFill/>
        </p:spPr>
        <p:txBody>
          <a:bodyPr wrap="none" rtlCol="0" anchor="t">
            <a:spAutoFit/>
          </a:bodyPr>
          <a:p>
            <a:r>
              <a:rPr lang="zh-CN" sz="32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边疆危机</a:t>
            </a:r>
            <a:endParaRPr lang="zh-CN" altLang="en-US" sz="32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p:cNvSpPr txBox="1"/>
          <p:nvPr/>
        </p:nvSpPr>
        <p:spPr>
          <a:xfrm>
            <a:off x="156210" y="602615"/>
            <a:ext cx="11879580" cy="5995670"/>
          </a:xfrm>
          <a:prstGeom prst="rect">
            <a:avLst/>
          </a:prstGeom>
          <a:noFill/>
          <a:ln w="9525">
            <a:noFill/>
          </a:ln>
        </p:spPr>
        <p:txBody>
          <a:bodyPr wrap="square" lIns="96442" tIns="48220" rIns="96442" bIns="48220">
            <a:spAutoFit/>
          </a:bodyPr>
          <a:p>
            <a:pPr defTabSz="1113155">
              <a:lnSpc>
                <a:spcPct val="120000"/>
              </a:lnSpc>
              <a:spcBef>
                <a:spcPct val="50000"/>
              </a:spcBef>
            </a:pPr>
            <a:r>
              <a:rPr lang="zh-CN" sz="2400" b="1" dirty="0">
                <a:latin typeface="楷体" panose="02010609060101010101" pitchFamily="49" charset="-122"/>
                <a:ea typeface="楷体" panose="02010609060101010101" pitchFamily="49" charset="-122"/>
                <a:cs typeface="楷体" panose="02010609060101010101" pitchFamily="49" charset="-122"/>
              </a:rPr>
              <a:t>  </a:t>
            </a:r>
            <a:r>
              <a:rPr lang="zh-CN" sz="2800" b="1" dirty="0">
                <a:latin typeface="楷体" panose="02010609060101010101" pitchFamily="49" charset="-122"/>
                <a:ea typeface="楷体" panose="02010609060101010101" pitchFamily="49" charset="-122"/>
                <a:cs typeface="楷体" panose="02010609060101010101" pitchFamily="49" charset="-122"/>
              </a:rPr>
              <a:t>(一)俄、英对新疆的侵略和左宗棠收复新疆。1864年，新疆地区少数民族上层分子反对清政府，形成内乱局面。英国支持的浩罕国军事首领阿古柏趁机入侵，占领南疆和北疆部分地区。俄国出兵占领伊犁地区。</a:t>
            </a:r>
            <a:r>
              <a:rPr lang="en-US" altLang="zh-CN" sz="2800" b="1" dirty="0">
                <a:latin typeface="楷体" panose="02010609060101010101" pitchFamily="49" charset="-122"/>
                <a:ea typeface="楷体" panose="02010609060101010101" pitchFamily="49" charset="-122"/>
                <a:cs typeface="楷体" panose="02010609060101010101" pitchFamily="49" charset="-122"/>
              </a:rPr>
              <a:t>1875</a:t>
            </a:r>
            <a:r>
              <a:rPr lang="zh-CN" altLang="en-US" sz="2800" b="1" dirty="0">
                <a:latin typeface="楷体" panose="02010609060101010101" pitchFamily="49" charset="-122"/>
                <a:ea typeface="楷体" panose="02010609060101010101" pitchFamily="49" charset="-122"/>
                <a:cs typeface="楷体" panose="02010609060101010101" pitchFamily="49" charset="-122"/>
              </a:rPr>
              <a:t>年，清政府任命左宗棠为钦差大臣督办新疆军务，发兵新疆平乱，</a:t>
            </a:r>
            <a:r>
              <a:rPr lang="en-US" altLang="zh-CN" sz="2800" b="1" dirty="0">
                <a:latin typeface="楷体" panose="02010609060101010101" pitchFamily="49" charset="-122"/>
                <a:ea typeface="楷体" panose="02010609060101010101" pitchFamily="49" charset="-122"/>
                <a:cs typeface="楷体" panose="02010609060101010101" pitchFamily="49" charset="-122"/>
              </a:rPr>
              <a:t>1878</a:t>
            </a:r>
            <a:r>
              <a:rPr lang="zh-CN" altLang="en-US" sz="2800" b="1" dirty="0">
                <a:latin typeface="楷体" panose="02010609060101010101" pitchFamily="49" charset="-122"/>
                <a:ea typeface="楷体" panose="02010609060101010101" pitchFamily="49" charset="-122"/>
                <a:cs typeface="楷体" panose="02010609060101010101" pitchFamily="49" charset="-122"/>
              </a:rPr>
              <a:t>年</a:t>
            </a:r>
            <a:r>
              <a:rPr lang="en-US" altLang="zh-CN" sz="2800" b="1" dirty="0">
                <a:latin typeface="楷体" panose="02010609060101010101" pitchFamily="49" charset="-122"/>
                <a:ea typeface="楷体" panose="02010609060101010101" pitchFamily="49" charset="-122"/>
                <a:cs typeface="楷体" panose="02010609060101010101" pitchFamily="49" charset="-122"/>
              </a:rPr>
              <a:t>2</a:t>
            </a:r>
            <a:r>
              <a:rPr lang="zh-CN" altLang="en-US" sz="2800" b="1" dirty="0">
                <a:latin typeface="楷体" panose="02010609060101010101" pitchFamily="49" charset="-122"/>
                <a:ea typeface="楷体" panose="02010609060101010101" pitchFamily="49" charset="-122"/>
                <a:cs typeface="楷体" panose="02010609060101010101" pitchFamily="49" charset="-122"/>
              </a:rPr>
              <a:t>月收复新疆南北两路。</a:t>
            </a:r>
            <a:r>
              <a:rPr lang="en-US" altLang="zh-CN" sz="2800" b="1" dirty="0">
                <a:latin typeface="楷体" panose="02010609060101010101" pitchFamily="49" charset="-122"/>
                <a:ea typeface="楷体" panose="02010609060101010101" pitchFamily="49" charset="-122"/>
                <a:cs typeface="楷体" panose="02010609060101010101" pitchFamily="49" charset="-122"/>
              </a:rPr>
              <a:t>1884</a:t>
            </a:r>
            <a:r>
              <a:rPr lang="zh-CN" altLang="en-US" sz="2800" b="1" dirty="0">
                <a:latin typeface="楷体" panose="02010609060101010101" pitchFamily="49" charset="-122"/>
                <a:ea typeface="楷体" panose="02010609060101010101" pitchFamily="49" charset="-122"/>
                <a:cs typeface="楷体" panose="02010609060101010101" pitchFamily="49" charset="-122"/>
              </a:rPr>
              <a:t>年，清政府在新疆地区正式建省，使西北边疆渡过了危机。</a:t>
            </a:r>
            <a:endParaRPr lang="zh-CN" sz="2400" b="1" dirty="0">
              <a:latin typeface="楷体" panose="02010609060101010101" pitchFamily="49" charset="-122"/>
              <a:ea typeface="楷体" panose="02010609060101010101" pitchFamily="49" charset="-122"/>
              <a:cs typeface="楷体" panose="02010609060101010101" pitchFamily="49" charset="-122"/>
            </a:endParaRPr>
          </a:p>
          <a:p>
            <a:pPr defTabSz="1113155">
              <a:lnSpc>
                <a:spcPct val="120000"/>
              </a:lnSpc>
              <a:spcBef>
                <a:spcPct val="50000"/>
              </a:spcBef>
            </a:pPr>
            <a:r>
              <a:rPr lang="zh-CN" sz="2800" b="1" dirty="0">
                <a:latin typeface="楷体" panose="02010609060101010101" pitchFamily="49" charset="-122"/>
                <a:ea typeface="楷体" panose="02010609060101010101" pitchFamily="49" charset="-122"/>
                <a:cs typeface="楷体" panose="02010609060101010101" pitchFamily="49" charset="-122"/>
              </a:rPr>
              <a:t>    面对新疆的危机和东南沿海遭受侵略的局面,清政府内部曾有过</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“塞防”与“海防</a:t>
            </a:r>
            <a:r>
              <a:rPr lang="en-US" alt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之争</a:t>
            </a:r>
            <a:r>
              <a:rPr lang="zh-CN" sz="2800" b="1" dirty="0">
                <a:latin typeface="楷体" panose="02010609060101010101" pitchFamily="49" charset="-122"/>
                <a:ea typeface="楷体" panose="02010609060101010101" pitchFamily="49" charset="-122"/>
                <a:cs typeface="楷体" panose="02010609060101010101" pitchFamily="49" charset="-122"/>
              </a:rPr>
              <a:t>。李鸿章主张放弃关外，专注海防;王文韶主张放弃海防，加强西北塞防:左宗棠强调海防和塞防并重,并主张收复新疆。清政府最终接受左宗棠的建议,并任命他为钦差大臣,督办新疆军务,武力收复新疆，维护国家统一。</a:t>
            </a: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p:cNvSpPr txBox="1"/>
          <p:nvPr/>
        </p:nvSpPr>
        <p:spPr>
          <a:xfrm>
            <a:off x="227965" y="892810"/>
            <a:ext cx="11879580" cy="5227320"/>
          </a:xfrm>
          <a:prstGeom prst="rect">
            <a:avLst/>
          </a:prstGeom>
          <a:noFill/>
          <a:ln w="9525">
            <a:noFill/>
          </a:ln>
        </p:spPr>
        <p:txBody>
          <a:bodyPr wrap="square" lIns="96442" tIns="48220" rIns="96442" bIns="48220">
            <a:spAutoFit/>
          </a:bodyPr>
          <a:p>
            <a:pPr defTabSz="1113155">
              <a:lnSpc>
                <a:spcPct val="120000"/>
              </a:lnSpc>
              <a:spcBef>
                <a:spcPct val="50000"/>
              </a:spcBef>
            </a:pPr>
            <a:r>
              <a:rPr lang="en-US" alt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400" b="1" dirty="0">
                <a:latin typeface="楷体" panose="02010609060101010101" pitchFamily="49" charset="-122"/>
                <a:ea typeface="楷体" panose="02010609060101010101" pitchFamily="49" charset="-122"/>
                <a:cs typeface="楷体" panose="02010609060101010101" pitchFamily="49" charset="-122"/>
              </a:rPr>
              <a:t>(二)马嘉理事件与英国侵略西藏。英国占领缅甸后，一直企图打开中国的西南门户。1874年，英国翻译官马嘉理闯入云南边境的蛮允山寨，被当地民众杀死。这是所谓的“马嘉理事件”，又称“滇案”。1876 年李鸿章与英国驻华公使威妥玛签订了中英《烟台条约》。中国赔款20万两，派专使到英国赔礼道歉，并规定英国可以派人从北京出发，经甘肃、青海或由四川进人西藏以抵印度，也可派员由印度进入西藏等，该条约大大加强了英国在华的优势地位，有利于英国对我国云南和西藏的侵略。</a:t>
            </a:r>
            <a:endParaRPr lang="zh-CN" sz="2400" b="1" dirty="0">
              <a:latin typeface="楷体" panose="02010609060101010101" pitchFamily="49" charset="-122"/>
              <a:ea typeface="楷体" panose="02010609060101010101" pitchFamily="49" charset="-122"/>
              <a:cs typeface="楷体" panose="02010609060101010101" pitchFamily="49" charset="-122"/>
            </a:endParaRPr>
          </a:p>
          <a:p>
            <a:pPr defTabSz="1113155">
              <a:lnSpc>
                <a:spcPct val="120000"/>
              </a:lnSpc>
              <a:spcBef>
                <a:spcPct val="50000"/>
              </a:spcBef>
            </a:pPr>
            <a:r>
              <a:rPr lang="zh-CN" sz="2400" b="1" dirty="0">
                <a:latin typeface="楷体" panose="02010609060101010101" pitchFamily="49" charset="-122"/>
                <a:ea typeface="楷体" panose="02010609060101010101" pitchFamily="49" charset="-122"/>
                <a:cs typeface="楷体" panose="02010609060101010101" pitchFamily="49" charset="-122"/>
              </a:rPr>
              <a:t>      19世纪60年代，英国占领印度后，就企图自印度入侵我国西藏地区。1888年,英国派大批军队武装人侵西藏。西藏军民进行了英勇抵抗，打死打伤英军100多名。但清政府阻止西藏军民的斗争,采取妥协投降的方针，与英国罢兵议和，并签订了《藏印条约》和《藏印续约》，将西藏的亚东开放为商埠。从此，中国西南门户被打开，英国势力也由此侵入西藏。</a:t>
            </a: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p:cNvSpPr txBox="1"/>
          <p:nvPr/>
        </p:nvSpPr>
        <p:spPr>
          <a:xfrm>
            <a:off x="227965" y="1337945"/>
            <a:ext cx="11879580" cy="4445000"/>
          </a:xfrm>
          <a:prstGeom prst="rect">
            <a:avLst/>
          </a:prstGeom>
          <a:noFill/>
          <a:ln w="9525">
            <a:noFill/>
          </a:ln>
        </p:spPr>
        <p:txBody>
          <a:bodyPr wrap="square" lIns="96442" tIns="48220" rIns="96442" bIns="48220">
            <a:spAutoFit/>
          </a:bodyPr>
          <a:p>
            <a:pPr defTabSz="1113155">
              <a:lnSpc>
                <a:spcPct val="120000"/>
              </a:lnSpc>
              <a:spcBef>
                <a:spcPct val="50000"/>
              </a:spcBef>
            </a:pPr>
            <a:r>
              <a:rPr lang="zh-CN" sz="2800" b="1" dirty="0">
                <a:latin typeface="楷体" panose="02010609060101010101" pitchFamily="49" charset="-122"/>
                <a:ea typeface="楷体" panose="02010609060101010101" pitchFamily="49" charset="-122"/>
                <a:cs typeface="楷体" panose="02010609060101010101" pitchFamily="49" charset="-122"/>
              </a:rPr>
              <a:t>(三)中法战争。越南是清朝的藩属国。</a:t>
            </a:r>
            <a:r>
              <a:rPr lang="en-US" altLang="zh-CN" sz="2800" b="1" dirty="0">
                <a:latin typeface="楷体" panose="02010609060101010101" pitchFamily="49" charset="-122"/>
                <a:ea typeface="楷体" panose="02010609060101010101" pitchFamily="49" charset="-122"/>
                <a:cs typeface="楷体" panose="02010609060101010101" pitchFamily="49" charset="-122"/>
              </a:rPr>
              <a:t>1883</a:t>
            </a:r>
            <a:r>
              <a:rPr lang="zh-CN" altLang="en-US" sz="2800" b="1" dirty="0">
                <a:latin typeface="楷体" panose="02010609060101010101" pitchFamily="49" charset="-122"/>
                <a:ea typeface="楷体" panose="02010609060101010101" pitchFamily="49" charset="-122"/>
                <a:cs typeface="楷体" panose="02010609060101010101" pitchFamily="49" charset="-122"/>
              </a:rPr>
              <a:t>年</a:t>
            </a:r>
            <a:r>
              <a:rPr lang="en-US" altLang="zh-CN" sz="2800" b="1" dirty="0">
                <a:latin typeface="楷体" panose="02010609060101010101" pitchFamily="49" charset="-122"/>
                <a:ea typeface="楷体" panose="02010609060101010101" pitchFamily="49" charset="-122"/>
                <a:cs typeface="楷体" panose="02010609060101010101" pitchFamily="49" charset="-122"/>
              </a:rPr>
              <a:t>8</a:t>
            </a:r>
            <a:r>
              <a:rPr lang="zh-CN" altLang="en-US" sz="2800" b="1" dirty="0">
                <a:latin typeface="楷体" panose="02010609060101010101" pitchFamily="49" charset="-122"/>
                <a:ea typeface="楷体" panose="02010609060101010101" pitchFamily="49" charset="-122"/>
                <a:cs typeface="楷体" panose="02010609060101010101" pitchFamily="49" charset="-122"/>
              </a:rPr>
              <a:t>月，法国控制了越南，把侵略矛头对准了中国，中法战争于年底打响。</a:t>
            </a:r>
            <a:r>
              <a:rPr lang="en-US" altLang="zh-CN" sz="2800" b="1" dirty="0">
                <a:latin typeface="楷体" panose="02010609060101010101" pitchFamily="49" charset="-122"/>
                <a:ea typeface="楷体" panose="02010609060101010101" pitchFamily="49" charset="-122"/>
                <a:cs typeface="楷体" panose="02010609060101010101" pitchFamily="49" charset="-122"/>
              </a:rPr>
              <a:t>1884</a:t>
            </a:r>
            <a:r>
              <a:rPr lang="zh-CN" altLang="en-US" sz="2800" b="1" dirty="0">
                <a:latin typeface="楷体" panose="02010609060101010101" pitchFamily="49" charset="-122"/>
                <a:ea typeface="楷体" panose="02010609060101010101" pitchFamily="49" charset="-122"/>
                <a:cs typeface="楷体" panose="02010609060101010101" pitchFamily="49" charset="-122"/>
              </a:rPr>
              <a:t>年</a:t>
            </a:r>
            <a:r>
              <a:rPr lang="en-US" altLang="zh-CN" sz="2800" b="1" dirty="0">
                <a:latin typeface="楷体" panose="02010609060101010101" pitchFamily="49" charset="-122"/>
                <a:ea typeface="楷体" panose="02010609060101010101" pitchFamily="49" charset="-122"/>
                <a:cs typeface="楷体" panose="02010609060101010101" pitchFamily="49" charset="-122"/>
              </a:rPr>
              <a:t>8</a:t>
            </a:r>
            <a:r>
              <a:rPr lang="zh-CN" altLang="en-US" sz="2800" b="1" dirty="0">
                <a:latin typeface="楷体" panose="02010609060101010101" pitchFamily="49" charset="-122"/>
                <a:ea typeface="楷体" panose="02010609060101010101" pitchFamily="49" charset="-122"/>
                <a:cs typeface="楷体" panose="02010609060101010101" pitchFamily="49" charset="-122"/>
              </a:rPr>
              <a:t>月，法军偷袭马尾军港，炮毁福州造船厂。同年法军进攻台湾，当地军民在台湾军务大臣刘铭传的领导下，严密布防，多次击退法军。</a:t>
            </a:r>
            <a:r>
              <a:rPr lang="en-US" altLang="zh-CN" sz="2800" b="1" dirty="0">
                <a:latin typeface="楷体" panose="02010609060101010101" pitchFamily="49" charset="-122"/>
                <a:ea typeface="楷体" panose="02010609060101010101" pitchFamily="49" charset="-122"/>
                <a:cs typeface="楷体" panose="02010609060101010101" pitchFamily="49" charset="-122"/>
              </a:rPr>
              <a:t>1885</a:t>
            </a:r>
            <a:r>
              <a:rPr lang="zh-CN" altLang="en-US" sz="2800" b="1" dirty="0">
                <a:latin typeface="楷体" panose="02010609060101010101" pitchFamily="49" charset="-122"/>
                <a:ea typeface="楷体" panose="02010609060101010101" pitchFamily="49" charset="-122"/>
                <a:cs typeface="楷体" panose="02010609060101010101" pitchFamily="49" charset="-122"/>
              </a:rPr>
              <a:t>年</a:t>
            </a:r>
            <a:r>
              <a:rPr lang="en-US" altLang="zh-CN" sz="2800" b="1" dirty="0">
                <a:latin typeface="楷体" panose="02010609060101010101" pitchFamily="49" charset="-122"/>
                <a:ea typeface="楷体" panose="02010609060101010101" pitchFamily="49" charset="-122"/>
                <a:cs typeface="楷体" panose="02010609060101010101" pitchFamily="49" charset="-122"/>
              </a:rPr>
              <a:t>3</a:t>
            </a:r>
            <a:r>
              <a:rPr lang="zh-CN" altLang="en-US" sz="2800" b="1" dirty="0">
                <a:latin typeface="楷体" panose="02010609060101010101" pitchFamily="49" charset="-122"/>
                <a:ea typeface="楷体" panose="02010609060101010101" pitchFamily="49" charset="-122"/>
                <a:cs typeface="楷体" panose="02010609060101010101" pitchFamily="49" charset="-122"/>
              </a:rPr>
              <a:t>月，清军在冯子材率领下取得镇南关大捷，法军败退，法国内阁因此倒台。这时，清廷下达停战令。</a:t>
            </a:r>
            <a:r>
              <a:rPr lang="en-US" altLang="zh-CN" sz="2800" b="1" dirty="0">
                <a:latin typeface="楷体" panose="02010609060101010101" pitchFamily="49" charset="-122"/>
                <a:ea typeface="楷体" panose="02010609060101010101" pitchFamily="49" charset="-122"/>
                <a:cs typeface="楷体" panose="02010609060101010101" pitchFamily="49" charset="-122"/>
              </a:rPr>
              <a:t>6</a:t>
            </a:r>
            <a:r>
              <a:rPr lang="zh-CN" altLang="en-US" sz="2800" b="1" dirty="0">
                <a:latin typeface="楷体" panose="02010609060101010101" pitchFamily="49" charset="-122"/>
                <a:ea typeface="楷体" panose="02010609060101010101" pitchFamily="49" charset="-122"/>
                <a:cs typeface="楷体" panose="02010609060101010101" pitchFamily="49" charset="-122"/>
              </a:rPr>
              <a:t>月，李鸿章与法国驻华公使签订了中法《越南条款》，承认法国占领越南。</a:t>
            </a:r>
            <a:endParaRPr lang="zh-CN" altLang="en-US" sz="2800" b="1" dirty="0">
              <a:latin typeface="楷体" panose="02010609060101010101" pitchFamily="49" charset="-122"/>
              <a:ea typeface="楷体" panose="02010609060101010101" pitchFamily="49" charset="-122"/>
              <a:cs typeface="楷体" panose="02010609060101010101" pitchFamily="49" charset="-122"/>
            </a:endParaRPr>
          </a:p>
          <a:p>
            <a:pPr defTabSz="1113155">
              <a:lnSpc>
                <a:spcPct val="120000"/>
              </a:lnSpc>
              <a:spcBef>
                <a:spcPct val="50000"/>
              </a:spcBef>
            </a:pPr>
            <a:r>
              <a:rPr lang="zh-CN" sz="2800" b="1" dirty="0">
                <a:latin typeface="楷体" panose="02010609060101010101" pitchFamily="49" charset="-122"/>
                <a:ea typeface="楷体" panose="02010609060101010101" pitchFamily="49" charset="-122"/>
                <a:cs typeface="楷体" panose="02010609060101010101" pitchFamily="49" charset="-122"/>
              </a:rPr>
              <a:t>    战后，清政府进一步意识到了海防的重要性，乃加紧建立北洋舰队，并于台湾设省，开始大力建设。</a:t>
            </a: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a:hlinkClick r:id="rId2" action="ppaction://hlinksldjump"/>
          </p:cNvPr>
          <p:cNvSpPr txBox="1"/>
          <p:nvPr/>
        </p:nvSpPr>
        <p:spPr>
          <a:xfrm>
            <a:off x="312420" y="1131570"/>
            <a:ext cx="11879580" cy="4961890"/>
          </a:xfrm>
          <a:prstGeom prst="rect">
            <a:avLst/>
          </a:prstGeom>
          <a:noFill/>
          <a:ln w="9525">
            <a:noFill/>
          </a:ln>
        </p:spPr>
        <p:txBody>
          <a:bodyPr wrap="square" lIns="96442" tIns="48220" rIns="96442" bIns="48220">
            <a:spAutoFit/>
          </a:bodyPr>
          <a:p>
            <a:pPr defTabSz="1113155">
              <a:lnSpc>
                <a:spcPct val="120000"/>
              </a:lnSpc>
              <a:spcBef>
                <a:spcPct val="50000"/>
              </a:spcBef>
            </a:pPr>
            <a:r>
              <a:rPr lang="zh-CN" sz="2800" b="1" dirty="0">
                <a:latin typeface="楷体" panose="02010609060101010101" pitchFamily="49" charset="-122"/>
                <a:ea typeface="楷体" panose="02010609060101010101" pitchFamily="49" charset="-122"/>
                <a:cs typeface="楷体" panose="02010609060101010101" pitchFamily="49" charset="-122"/>
              </a:rPr>
              <a:t>(四)日美侵犯台湾。早在19世纪40年代，美国海军就曾两次派遣军舰到台湾勘察。1867年美国轮船失事漂到台湾南部附近，一些水手被当地人误以为海盗杀死，美国曾以此为借口派遣海军侵台,但被台湾人民击退。1874 年,日本借口琉球渔民在台湾被杀,派出西乡从道为首的3000人军队侵台,但遭到台湾民众的有力还击。为此中国政府采取了妥协的态度，并于1874年与日本签订《台事专条》,赔偿日本军费50万两白银，承认了琉球属于日本。   </a:t>
            </a:r>
            <a:endParaRPr lang="zh-CN" sz="2800" b="1" dirty="0">
              <a:latin typeface="楷体" panose="02010609060101010101" pitchFamily="49" charset="-122"/>
              <a:ea typeface="楷体" panose="02010609060101010101" pitchFamily="49" charset="-122"/>
              <a:cs typeface="楷体" panose="02010609060101010101" pitchFamily="49" charset="-122"/>
            </a:endParaRPr>
          </a:p>
          <a:p>
            <a:pPr defTabSz="1113155">
              <a:lnSpc>
                <a:spcPct val="120000"/>
              </a:lnSpc>
              <a:spcBef>
                <a:spcPct val="50000"/>
              </a:spcBef>
            </a:pPr>
            <a:r>
              <a:rPr lang="zh-CN" sz="2800" b="1" dirty="0">
                <a:latin typeface="楷体" panose="02010609060101010101" pitchFamily="49" charset="-122"/>
                <a:ea typeface="楷体" panose="02010609060101010101" pitchFamily="49" charset="-122"/>
                <a:cs typeface="楷体" panose="02010609060101010101" pitchFamily="49" charset="-122"/>
              </a:rPr>
              <a:t>    日本侵台后,清政府加强对台湾的防务,并于1885年在台湾建省，刘铭传为第一任巡抚。这一措施加强了大陆与台湾的联系,有利于台湾的建设与发展。</a:t>
            </a:r>
            <a:endParaRPr lang="zh-CN" sz="2800" b="1" dirty="0">
              <a:latin typeface="楷体" panose="02010609060101010101" pitchFamily="49" charset="-122"/>
              <a:ea typeface="楷体" panose="02010609060101010101" pitchFamily="49" charset="-122"/>
              <a:cs typeface="楷体" panose="02010609060101010101" pitchFamily="49" charset="-122"/>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5514340" y="3216910"/>
            <a:ext cx="1163320" cy="423545"/>
          </a:xfrm>
          <a:prstGeom prst="rect">
            <a:avLst/>
          </a:prstGeom>
          <a:noFill/>
        </p:spPr>
        <p:txBody>
          <a:bodyPr wrap="none" rtlCol="0" anchor="t">
            <a:spAutoFit/>
          </a:bodyPr>
          <a:p>
            <a:pPr indent="0" algn="ctr">
              <a:lnSpc>
                <a:spcPct val="120000"/>
              </a:lnSpc>
              <a:spcBef>
                <a:spcPts val="0"/>
              </a:spcBef>
              <a:spcAft>
                <a:spcPts val="0"/>
              </a:spcAft>
              <a:buNone/>
            </a:pPr>
            <a:r>
              <a:rPr lang="zh-CN" altLang="en-US" b="1" spc="130">
                <a:solidFill>
                  <a:srgbClr val="FFFFFF"/>
                </a:solidFill>
                <a:latin typeface="微软雅黑" panose="020B0503020204020204" charset="-122"/>
                <a:ea typeface="微软雅黑" panose="020B0503020204020204" charset="-122"/>
                <a:sym typeface="+mn-ea"/>
              </a:rPr>
              <a:t>文　　化</a:t>
            </a:r>
            <a:endParaRPr lang="zh-CN" altLang="en-US"/>
          </a:p>
        </p:txBody>
      </p:sp>
      <p:sp>
        <p:nvSpPr>
          <p:cNvPr id="5" name="WordArt 2"/>
          <p:cNvSpPr/>
          <p:nvPr/>
        </p:nvSpPr>
        <p:spPr>
          <a:xfrm>
            <a:off x="205740" y="106045"/>
            <a:ext cx="1869440" cy="70675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3" name="文本框 2"/>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近代中国的沉沦与转型</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205740" y="812800"/>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15362" name="Text Box 2"/>
          <p:cNvSpPr txBox="1"/>
          <p:nvPr/>
        </p:nvSpPr>
        <p:spPr>
          <a:xfrm>
            <a:off x="1555115" y="989330"/>
            <a:ext cx="9179560" cy="706755"/>
          </a:xfrm>
          <a:prstGeom prst="rect">
            <a:avLst/>
          </a:prstGeom>
          <a:solidFill>
            <a:srgbClr val="0000FF"/>
          </a:solidFill>
          <a:ln w="9525">
            <a:noFill/>
          </a:ln>
        </p:spPr>
        <p:txBody>
          <a:bodyPr wrap="square">
            <a:spAutoFit/>
          </a:bodyPr>
          <a:p>
            <a:pPr algn="ctr"/>
            <a:r>
              <a:rPr lang="zh-CN" altLang="en-US" sz="4000" b="1" dirty="0">
                <a:solidFill>
                  <a:srgbClr val="FFFF00"/>
                </a:solidFill>
                <a:latin typeface="黑体" panose="02010609060101010101" pitchFamily="49" charset="-122"/>
                <a:ea typeface="黑体" panose="02010609060101010101" pitchFamily="49" charset="-122"/>
              </a:rPr>
              <a:t>多层次看待太平天国运动的进步作用</a:t>
            </a:r>
            <a:endParaRPr lang="zh-CN" altLang="en-US" sz="4000" b="1" dirty="0">
              <a:solidFill>
                <a:srgbClr val="FFFF00"/>
              </a:solidFill>
              <a:latin typeface="黑体" panose="02010609060101010101" pitchFamily="49" charset="-122"/>
              <a:ea typeface="黑体" panose="02010609060101010101" pitchFamily="49" charset="-122"/>
            </a:endParaRPr>
          </a:p>
        </p:txBody>
      </p:sp>
      <p:sp>
        <p:nvSpPr>
          <p:cNvPr id="13" name="文本框 12"/>
          <p:cNvSpPr txBox="1"/>
          <p:nvPr/>
        </p:nvSpPr>
        <p:spPr>
          <a:xfrm>
            <a:off x="447040" y="1994535"/>
            <a:ext cx="11395710" cy="4373245"/>
          </a:xfrm>
          <a:prstGeom prst="rect">
            <a:avLst/>
          </a:prstGeom>
          <a:noFill/>
          <a:ln w="9525">
            <a:noFill/>
          </a:ln>
        </p:spPr>
        <p:txBody>
          <a:bodyPr wrap="square">
            <a:spAutoFit/>
          </a:bodyPr>
          <a:p>
            <a:pPr indent="19685">
              <a:lnSpc>
                <a:spcPct val="120000"/>
              </a:lnSpc>
            </a:pPr>
            <a:r>
              <a:rPr sz="3200">
                <a:solidFill>
                  <a:srgbClr val="FF0000"/>
                </a:solidFill>
                <a:latin typeface="黑体" panose="02010609060101010101" pitchFamily="49" charset="-122"/>
                <a:ea typeface="黑体" panose="02010609060101010101" pitchFamily="49" charset="-122"/>
                <a:cs typeface="黑体" panose="02010609060101010101" pitchFamily="49" charset="-122"/>
              </a:rPr>
              <a:t>1．从社会经济来说：</a:t>
            </a:r>
            <a:endParaRPr sz="3200">
              <a:solidFill>
                <a:srgbClr val="002060"/>
              </a:solidFill>
              <a:latin typeface="黑体" panose="02010609060101010101" pitchFamily="49" charset="-122"/>
              <a:ea typeface="黑体" panose="02010609060101010101" pitchFamily="49" charset="-122"/>
              <a:cs typeface="黑体" panose="02010609060101010101" pitchFamily="49" charset="-122"/>
            </a:endParaRPr>
          </a:p>
          <a:p>
            <a:pPr indent="19685">
              <a:lnSpc>
                <a:spcPct val="120000"/>
              </a:lnSpc>
            </a:pP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   </a:t>
            </a:r>
            <a:r>
              <a:rPr sz="2800">
                <a:solidFill>
                  <a:srgbClr val="002060"/>
                </a:solidFill>
                <a:latin typeface="楷体" panose="02010609060101010101" pitchFamily="49" charset="-122"/>
                <a:ea typeface="楷体" panose="02010609060101010101" pitchFamily="49" charset="-122"/>
                <a:cs typeface="黑体" panose="02010609060101010101" pitchFamily="49" charset="-122"/>
              </a:rPr>
              <a:t>太平天国运动虽然没有改变土地制度，但是对于封建地主分子的人身消灭和整个地主阶级的经济勒逼，又造成了地主分子的出逃和地主阶级经济的萎缩，部分农民因此可以得到一定数量的土地。战争的破坏、人口的大量减少，进一步瓦解了占领地区明清以来形成的长期土地租佃制度，从而产生了相当数量的自耕农。</a:t>
            </a:r>
            <a:endParaRPr sz="2800">
              <a:solidFill>
                <a:srgbClr val="002060"/>
              </a:solidFill>
              <a:latin typeface="楷体" panose="02010609060101010101" pitchFamily="49" charset="-122"/>
              <a:ea typeface="楷体" panose="02010609060101010101" pitchFamily="49" charset="-122"/>
              <a:cs typeface="黑体" panose="02010609060101010101" pitchFamily="49" charset="-122"/>
            </a:endParaRPr>
          </a:p>
          <a:p>
            <a:pPr indent="19685">
              <a:lnSpc>
                <a:spcPct val="120000"/>
              </a:lnSpc>
            </a:pPr>
            <a:r>
              <a:rPr lang="en-US" altLang="zh-CN" sz="2800">
                <a:solidFill>
                  <a:srgbClr val="002060"/>
                </a:solidFill>
                <a:latin typeface="楷体" panose="02010609060101010101" pitchFamily="49" charset="-122"/>
                <a:ea typeface="楷体" panose="02010609060101010101" pitchFamily="49" charset="-122"/>
                <a:cs typeface="黑体" panose="02010609060101010101" pitchFamily="49" charset="-122"/>
              </a:rPr>
              <a:t>    </a:t>
            </a:r>
            <a:r>
              <a:rPr lang="zh-CN" altLang="en-US" sz="2800">
                <a:solidFill>
                  <a:srgbClr val="002060"/>
                </a:solidFill>
                <a:latin typeface="楷体" panose="02010609060101010101" pitchFamily="49" charset="-122"/>
                <a:ea typeface="楷体" panose="02010609060101010101" pitchFamily="49" charset="-122"/>
                <a:cs typeface="黑体" panose="02010609060101010101" pitchFamily="49" charset="-122"/>
              </a:rPr>
              <a:t>催生了洋务运动的产生。洋务运动前期创办的部分军事工业都是为了镇压太平天国运动。</a:t>
            </a:r>
            <a:endParaRPr lang="zh-CN" altLang="en-US" sz="2800">
              <a:solidFill>
                <a:srgbClr val="002060"/>
              </a:solidFill>
              <a:latin typeface="楷体" panose="02010609060101010101" pitchFamily="49" charset="-122"/>
              <a:ea typeface="楷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blinds(horizontal)">
                                      <p:cBhvr>
                                        <p:cTn id="17"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5514340" y="3216910"/>
            <a:ext cx="1163320" cy="423545"/>
          </a:xfrm>
          <a:prstGeom prst="rect">
            <a:avLst/>
          </a:prstGeom>
          <a:noFill/>
        </p:spPr>
        <p:txBody>
          <a:bodyPr wrap="none" rtlCol="0" anchor="t">
            <a:spAutoFit/>
          </a:bodyPr>
          <a:p>
            <a:pPr indent="0" algn="ctr">
              <a:lnSpc>
                <a:spcPct val="120000"/>
              </a:lnSpc>
              <a:spcBef>
                <a:spcPts val="0"/>
              </a:spcBef>
              <a:spcAft>
                <a:spcPts val="0"/>
              </a:spcAft>
              <a:buNone/>
            </a:pPr>
            <a:r>
              <a:rPr lang="zh-CN" altLang="en-US" b="1" spc="130">
                <a:solidFill>
                  <a:srgbClr val="FFFFFF"/>
                </a:solidFill>
                <a:latin typeface="微软雅黑" panose="020B0503020204020204" charset="-122"/>
                <a:ea typeface="微软雅黑" panose="020B0503020204020204" charset="-122"/>
                <a:sym typeface="+mn-ea"/>
              </a:rPr>
              <a:t>文　　化</a:t>
            </a:r>
            <a:endParaRPr lang="zh-CN" altLang="en-US"/>
          </a:p>
        </p:txBody>
      </p:sp>
      <p:sp>
        <p:nvSpPr>
          <p:cNvPr id="5" name="WordArt 2"/>
          <p:cNvSpPr/>
          <p:nvPr/>
        </p:nvSpPr>
        <p:spPr>
          <a:xfrm>
            <a:off x="205740" y="106045"/>
            <a:ext cx="1869440" cy="70675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3" name="文本框 2"/>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近代中国的沉沦与转型</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205740" y="812800"/>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15362" name="Text Box 2"/>
          <p:cNvSpPr txBox="1"/>
          <p:nvPr/>
        </p:nvSpPr>
        <p:spPr>
          <a:xfrm>
            <a:off x="1555115" y="989330"/>
            <a:ext cx="9924415" cy="706755"/>
          </a:xfrm>
          <a:prstGeom prst="rect">
            <a:avLst/>
          </a:prstGeom>
          <a:solidFill>
            <a:srgbClr val="0000FF"/>
          </a:solidFill>
          <a:ln w="9525">
            <a:noFill/>
          </a:ln>
        </p:spPr>
        <p:txBody>
          <a:bodyPr wrap="square">
            <a:spAutoFit/>
          </a:bodyPr>
          <a:p>
            <a:pPr algn="ctr"/>
            <a:r>
              <a:rPr lang="zh-CN" altLang="en-US" sz="4000" b="1" dirty="0">
                <a:solidFill>
                  <a:srgbClr val="FFFF00"/>
                </a:solidFill>
                <a:latin typeface="黑体" panose="02010609060101010101" pitchFamily="49" charset="-122"/>
                <a:ea typeface="黑体" panose="02010609060101010101" pitchFamily="49" charset="-122"/>
              </a:rPr>
              <a:t>多层次看待太平天国运动的进步作用</a:t>
            </a:r>
            <a:endParaRPr lang="zh-CN" altLang="en-US" sz="4000" b="1" dirty="0">
              <a:solidFill>
                <a:srgbClr val="FFFF00"/>
              </a:solidFill>
              <a:latin typeface="黑体" panose="02010609060101010101" pitchFamily="49" charset="-122"/>
              <a:ea typeface="黑体" panose="02010609060101010101" pitchFamily="49" charset="-122"/>
            </a:endParaRPr>
          </a:p>
        </p:txBody>
      </p:sp>
      <p:sp>
        <p:nvSpPr>
          <p:cNvPr id="13" name="文本框 12"/>
          <p:cNvSpPr txBox="1"/>
          <p:nvPr/>
        </p:nvSpPr>
        <p:spPr>
          <a:xfrm>
            <a:off x="398145" y="2044065"/>
            <a:ext cx="11395710" cy="2305685"/>
          </a:xfrm>
          <a:prstGeom prst="rect">
            <a:avLst/>
          </a:prstGeom>
          <a:noFill/>
          <a:ln w="9525">
            <a:noFill/>
          </a:ln>
        </p:spPr>
        <p:txBody>
          <a:bodyPr wrap="square">
            <a:spAutoFit/>
          </a:bodyPr>
          <a:p>
            <a:pPr indent="19685">
              <a:lnSpc>
                <a:spcPct val="120000"/>
              </a:lnSpc>
            </a:pPr>
            <a:r>
              <a:rPr sz="3200">
                <a:solidFill>
                  <a:srgbClr val="FF0000"/>
                </a:solidFill>
                <a:latin typeface="黑体" panose="02010609060101010101" pitchFamily="49" charset="-122"/>
                <a:ea typeface="黑体" panose="02010609060101010101" pitchFamily="49" charset="-122"/>
                <a:cs typeface="黑体" panose="02010609060101010101" pitchFamily="49" charset="-122"/>
              </a:rPr>
              <a:t>2．从社会政治方面看：</a:t>
            </a:r>
            <a:endParaRPr sz="3200">
              <a:solidFill>
                <a:srgbClr val="002060"/>
              </a:solidFill>
              <a:latin typeface="黑体" panose="02010609060101010101" pitchFamily="49" charset="-122"/>
              <a:ea typeface="黑体" panose="02010609060101010101" pitchFamily="49" charset="-122"/>
              <a:cs typeface="黑体" panose="02010609060101010101" pitchFamily="49" charset="-122"/>
            </a:endParaRPr>
          </a:p>
          <a:p>
            <a:pPr indent="19685">
              <a:lnSpc>
                <a:spcPct val="120000"/>
              </a:lnSpc>
            </a:pP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   </a:t>
            </a:r>
            <a:r>
              <a:rPr sz="2800">
                <a:solidFill>
                  <a:srgbClr val="002060"/>
                </a:solidFill>
                <a:latin typeface="楷体" panose="02010609060101010101" pitchFamily="49" charset="-122"/>
                <a:ea typeface="楷体" panose="02010609060101010101" pitchFamily="49" charset="-122"/>
                <a:cs typeface="黑体" panose="02010609060101010101" pitchFamily="49" charset="-122"/>
              </a:rPr>
              <a:t>清朝传统的专制主义中央集权体制受到巨大的挑战和冲击。地方政权相对于中央的统治出现自立的倾向，并且汉族官僚的地位不断上升，从而改变着清朝统治集团力量分配格局。</a:t>
            </a:r>
            <a:endParaRPr sz="2800">
              <a:solidFill>
                <a:srgbClr val="002060"/>
              </a:solidFill>
              <a:latin typeface="楷体" panose="02010609060101010101" pitchFamily="49" charset="-122"/>
              <a:ea typeface="楷体" panose="02010609060101010101" pitchFamily="49" charset="-122"/>
              <a:cs typeface="黑体" panose="02010609060101010101" pitchFamily="49" charset="-122"/>
            </a:endParaRPr>
          </a:p>
        </p:txBody>
      </p:sp>
      <p:sp>
        <p:nvSpPr>
          <p:cNvPr id="2" name="文本框 1"/>
          <p:cNvSpPr txBox="1"/>
          <p:nvPr/>
        </p:nvSpPr>
        <p:spPr>
          <a:xfrm>
            <a:off x="398145" y="4572000"/>
            <a:ext cx="11395710" cy="1198245"/>
          </a:xfrm>
          <a:prstGeom prst="rect">
            <a:avLst/>
          </a:prstGeom>
          <a:noFill/>
          <a:ln w="9525">
            <a:noFill/>
          </a:ln>
        </p:spPr>
        <p:txBody>
          <a:bodyPr wrap="square">
            <a:spAutoFit/>
          </a:bodyPr>
          <a:p>
            <a:pPr indent="19685">
              <a:lnSpc>
                <a:spcPct val="120000"/>
              </a:lnSpc>
            </a:pPr>
            <a:r>
              <a:rPr sz="320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3．</a:t>
            </a:r>
            <a:r>
              <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太平天国运动客观上使得</a:t>
            </a:r>
            <a:r>
              <a:rPr sz="280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长江流域传统的封闭状态被进一步打破</a:t>
            </a:r>
            <a:r>
              <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，客观上有利于中国社会的进步与发展。</a:t>
            </a:r>
            <a:endParaRPr sz="2800">
              <a:solidFill>
                <a:srgbClr val="002060"/>
              </a:solidFill>
              <a:latin typeface="楷体" panose="02010609060101010101" pitchFamily="49" charset="-122"/>
              <a:ea typeface="楷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blinds(horizontal)">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8"/>
          <p:cNvGrpSpPr/>
          <p:nvPr/>
        </p:nvGrpSpPr>
        <p:grpSpPr bwMode="auto">
          <a:xfrm>
            <a:off x="0" y="4652965"/>
            <a:ext cx="12192000" cy="1584325"/>
            <a:chOff x="0" y="0"/>
            <a:chExt cx="5760" cy="998"/>
          </a:xfrm>
        </p:grpSpPr>
        <p:sp>
          <p:nvSpPr>
            <p:cNvPr id="16398" name="Line 13"/>
            <p:cNvSpPr>
              <a:spLocks noChangeShapeType="1"/>
            </p:cNvSpPr>
            <p:nvPr/>
          </p:nvSpPr>
          <p:spPr bwMode="auto">
            <a:xfrm flipV="1">
              <a:off x="0" y="643"/>
              <a:ext cx="5760" cy="48"/>
            </a:xfrm>
            <a:prstGeom prst="line">
              <a:avLst/>
            </a:prstGeom>
            <a:noFill/>
            <a:ln w="9525">
              <a:solidFill>
                <a:schemeClr val="tx1"/>
              </a:solidFill>
              <a:round/>
              <a:tailEnd type="triangle" w="med" len="med"/>
            </a:ln>
          </p:spPr>
          <p:txBody>
            <a:bodyPr wrap="none" anchor="ctr"/>
            <a:lstStyle/>
            <a:p>
              <a:endParaRPr lang="zh-CN" altLang="en-US">
                <a:latin typeface="黑体" panose="02010609060101010101" pitchFamily="49" charset="-122"/>
                <a:ea typeface="黑体" panose="02010609060101010101" pitchFamily="49" charset="-122"/>
              </a:endParaRPr>
            </a:p>
          </p:txBody>
        </p:sp>
        <p:sp>
          <p:nvSpPr>
            <p:cNvPr id="16399" name="Line 14"/>
            <p:cNvSpPr>
              <a:spLocks noChangeShapeType="1"/>
            </p:cNvSpPr>
            <p:nvPr/>
          </p:nvSpPr>
          <p:spPr bwMode="auto">
            <a:xfrm>
              <a:off x="4014" y="272"/>
              <a:ext cx="0" cy="499"/>
            </a:xfrm>
            <a:prstGeom prst="line">
              <a:avLst/>
            </a:prstGeom>
            <a:noFill/>
            <a:ln w="9525">
              <a:solidFill>
                <a:schemeClr val="tx1"/>
              </a:solidFill>
              <a:round/>
            </a:ln>
          </p:spPr>
          <p:txBody>
            <a:bodyPr wrap="none" anchor="ctr"/>
            <a:lstStyle/>
            <a:p>
              <a:endParaRPr lang="zh-CN" altLang="en-US">
                <a:latin typeface="黑体" panose="02010609060101010101" pitchFamily="49" charset="-122"/>
                <a:ea typeface="黑体" panose="02010609060101010101" pitchFamily="49" charset="-122"/>
              </a:endParaRPr>
            </a:p>
          </p:txBody>
        </p:sp>
        <p:sp>
          <p:nvSpPr>
            <p:cNvPr id="16400" name="Text Box 15"/>
            <p:cNvSpPr txBox="1">
              <a:spLocks noChangeArrowheads="1"/>
            </p:cNvSpPr>
            <p:nvPr/>
          </p:nvSpPr>
          <p:spPr bwMode="auto">
            <a:xfrm>
              <a:off x="3243" y="0"/>
              <a:ext cx="1433" cy="288"/>
            </a:xfrm>
            <a:prstGeom prst="rect">
              <a:avLst/>
            </a:prstGeom>
            <a:noFill/>
            <a:ln w="9525">
              <a:noFill/>
              <a:miter lim="800000"/>
            </a:ln>
          </p:spPr>
          <p:txBody>
            <a:bodyPr lIns="91428" tIns="45714" rIns="91428" bIns="45714">
              <a:spAutoFit/>
            </a:bodyPr>
            <a:lstStyle/>
            <a:p>
              <a:pPr>
                <a:spcBef>
                  <a:spcPct val="50000"/>
                </a:spcBef>
              </a:pPr>
              <a:r>
                <a:rPr lang="en-US" altLang="zh-CN" sz="2400" b="1">
                  <a:latin typeface="黑体" panose="02010609060101010101" pitchFamily="49" charset="-122"/>
                  <a:ea typeface="黑体" panose="02010609060101010101" pitchFamily="49" charset="-122"/>
                </a:rPr>
                <a:t>1919</a:t>
              </a:r>
              <a:r>
                <a:rPr lang="zh-CN" altLang="en-US" sz="2400" b="1">
                  <a:latin typeface="黑体" panose="02010609060101010101" pitchFamily="49" charset="-122"/>
                  <a:ea typeface="黑体" panose="02010609060101010101" pitchFamily="49" charset="-122"/>
                </a:rPr>
                <a:t>五四运动</a:t>
              </a:r>
              <a:endParaRPr lang="zh-CN" altLang="en-US" sz="2400" b="1">
                <a:latin typeface="黑体" panose="02010609060101010101" pitchFamily="49" charset="-122"/>
                <a:ea typeface="黑体" panose="02010609060101010101" pitchFamily="49" charset="-122"/>
              </a:endParaRPr>
            </a:p>
          </p:txBody>
        </p:sp>
        <p:sp>
          <p:nvSpPr>
            <p:cNvPr id="16401" name="Line 16"/>
            <p:cNvSpPr>
              <a:spLocks noChangeShapeType="1"/>
            </p:cNvSpPr>
            <p:nvPr/>
          </p:nvSpPr>
          <p:spPr bwMode="auto">
            <a:xfrm>
              <a:off x="288" y="259"/>
              <a:ext cx="7" cy="558"/>
            </a:xfrm>
            <a:prstGeom prst="line">
              <a:avLst/>
            </a:prstGeom>
            <a:noFill/>
            <a:ln w="9525">
              <a:solidFill>
                <a:schemeClr val="tx1"/>
              </a:solidFill>
              <a:round/>
            </a:ln>
          </p:spPr>
          <p:txBody>
            <a:bodyPr wrap="none" anchor="ctr"/>
            <a:lstStyle/>
            <a:p>
              <a:endParaRPr lang="zh-CN" altLang="en-US">
                <a:latin typeface="黑体" panose="02010609060101010101" pitchFamily="49" charset="-122"/>
                <a:ea typeface="黑体" panose="02010609060101010101" pitchFamily="49" charset="-122"/>
              </a:endParaRPr>
            </a:p>
          </p:txBody>
        </p:sp>
        <p:sp>
          <p:nvSpPr>
            <p:cNvPr id="16402" name="Line 17"/>
            <p:cNvSpPr>
              <a:spLocks noChangeShapeType="1"/>
            </p:cNvSpPr>
            <p:nvPr/>
          </p:nvSpPr>
          <p:spPr bwMode="auto">
            <a:xfrm>
              <a:off x="5556" y="272"/>
              <a:ext cx="0" cy="545"/>
            </a:xfrm>
            <a:prstGeom prst="line">
              <a:avLst/>
            </a:prstGeom>
            <a:noFill/>
            <a:ln w="9525">
              <a:solidFill>
                <a:schemeClr val="tx1"/>
              </a:solidFill>
              <a:round/>
            </a:ln>
          </p:spPr>
          <p:txBody>
            <a:bodyPr wrap="none" anchor="ctr"/>
            <a:lstStyle/>
            <a:p>
              <a:endParaRPr lang="zh-CN" altLang="en-US">
                <a:latin typeface="黑体" panose="02010609060101010101" pitchFamily="49" charset="-122"/>
                <a:ea typeface="黑体" panose="02010609060101010101" pitchFamily="49" charset="-122"/>
              </a:endParaRPr>
            </a:p>
          </p:txBody>
        </p:sp>
        <p:sp>
          <p:nvSpPr>
            <p:cNvPr id="16403" name="Text Box 18"/>
            <p:cNvSpPr txBox="1">
              <a:spLocks noChangeArrowheads="1"/>
            </p:cNvSpPr>
            <p:nvPr/>
          </p:nvSpPr>
          <p:spPr bwMode="auto">
            <a:xfrm>
              <a:off x="0" y="0"/>
              <a:ext cx="816" cy="288"/>
            </a:xfrm>
            <a:prstGeom prst="rect">
              <a:avLst/>
            </a:prstGeom>
            <a:noFill/>
            <a:ln w="9525">
              <a:noFill/>
              <a:miter lim="800000"/>
            </a:ln>
          </p:spPr>
          <p:txBody>
            <a:bodyPr lIns="91428" tIns="45714" rIns="91428" bIns="45714">
              <a:spAutoFit/>
            </a:bodyPr>
            <a:lstStyle/>
            <a:p>
              <a:pPr>
                <a:spcBef>
                  <a:spcPct val="50000"/>
                </a:spcBef>
              </a:pPr>
              <a:r>
                <a:rPr lang="en-US" altLang="zh-CN" sz="2400" b="1">
                  <a:latin typeface="黑体" panose="02010609060101010101" pitchFamily="49" charset="-122"/>
                  <a:ea typeface="黑体" panose="02010609060101010101" pitchFamily="49" charset="-122"/>
                </a:rPr>
                <a:t>1840</a:t>
              </a:r>
              <a:endParaRPr lang="en-US" altLang="zh-CN" sz="2400" b="1">
                <a:latin typeface="黑体" panose="02010609060101010101" pitchFamily="49" charset="-122"/>
                <a:ea typeface="黑体" panose="02010609060101010101" pitchFamily="49" charset="-122"/>
              </a:endParaRPr>
            </a:p>
          </p:txBody>
        </p:sp>
        <p:sp>
          <p:nvSpPr>
            <p:cNvPr id="16404" name="Text Box 19"/>
            <p:cNvSpPr txBox="1">
              <a:spLocks noChangeArrowheads="1"/>
            </p:cNvSpPr>
            <p:nvPr/>
          </p:nvSpPr>
          <p:spPr bwMode="auto">
            <a:xfrm>
              <a:off x="5196" y="0"/>
              <a:ext cx="564" cy="288"/>
            </a:xfrm>
            <a:prstGeom prst="rect">
              <a:avLst/>
            </a:prstGeom>
            <a:noFill/>
            <a:ln w="9525">
              <a:noFill/>
              <a:miter lim="800000"/>
            </a:ln>
          </p:spPr>
          <p:txBody>
            <a:bodyPr lIns="91428" tIns="45714" rIns="91428" bIns="45714">
              <a:spAutoFit/>
            </a:bodyPr>
            <a:lstStyle/>
            <a:p>
              <a:pPr>
                <a:spcBef>
                  <a:spcPct val="50000"/>
                </a:spcBef>
              </a:pPr>
              <a:r>
                <a:rPr lang="en-US" altLang="zh-CN" sz="2400" b="1">
                  <a:latin typeface="黑体" panose="02010609060101010101" pitchFamily="49" charset="-122"/>
                  <a:ea typeface="黑体" panose="02010609060101010101" pitchFamily="49" charset="-122"/>
                </a:rPr>
                <a:t>1949 </a:t>
              </a:r>
              <a:endParaRPr lang="en-US" altLang="zh-CN" sz="2400" b="1">
                <a:latin typeface="黑体" panose="02010609060101010101" pitchFamily="49" charset="-122"/>
                <a:ea typeface="黑体" panose="02010609060101010101" pitchFamily="49" charset="-122"/>
              </a:endParaRPr>
            </a:p>
          </p:txBody>
        </p:sp>
        <p:sp>
          <p:nvSpPr>
            <p:cNvPr id="16405" name="Text Box 20"/>
            <p:cNvSpPr txBox="1">
              <a:spLocks noChangeArrowheads="1"/>
            </p:cNvSpPr>
            <p:nvPr/>
          </p:nvSpPr>
          <p:spPr bwMode="auto">
            <a:xfrm>
              <a:off x="1746" y="45"/>
              <a:ext cx="1008" cy="288"/>
            </a:xfrm>
            <a:prstGeom prst="rect">
              <a:avLst/>
            </a:prstGeom>
            <a:noFill/>
            <a:ln w="9525">
              <a:noFill/>
              <a:miter lim="800000"/>
            </a:ln>
          </p:spPr>
          <p:txBody>
            <a:bodyPr lIns="91428" tIns="45714" rIns="91428" bIns="45714">
              <a:spAutoFit/>
            </a:bodyPr>
            <a:lstStyle/>
            <a:p>
              <a:pPr>
                <a:spcBef>
                  <a:spcPct val="50000"/>
                </a:spcBef>
              </a:pPr>
              <a:r>
                <a:rPr lang="zh-CN" altLang="en-US" sz="2400" b="1">
                  <a:latin typeface="黑体" panose="02010609060101010101" pitchFamily="49" charset="-122"/>
                  <a:ea typeface="黑体" panose="02010609060101010101" pitchFamily="49" charset="-122"/>
                  <a:cs typeface="方正大黑简体"/>
                </a:rPr>
                <a:t>约</a:t>
              </a:r>
              <a:r>
                <a:rPr lang="en-US" altLang="zh-CN" sz="2400" b="1">
                  <a:latin typeface="黑体" panose="02010609060101010101" pitchFamily="49" charset="-122"/>
                  <a:ea typeface="黑体" panose="02010609060101010101" pitchFamily="49" charset="-122"/>
                  <a:cs typeface="方正大黑简体"/>
                </a:rPr>
                <a:t>80</a:t>
              </a:r>
              <a:r>
                <a:rPr lang="zh-CN" altLang="en-US" sz="2400" b="1">
                  <a:latin typeface="黑体" panose="02010609060101010101" pitchFamily="49" charset="-122"/>
                  <a:ea typeface="黑体" panose="02010609060101010101" pitchFamily="49" charset="-122"/>
                  <a:cs typeface="方正大黑简体"/>
                </a:rPr>
                <a:t>年</a:t>
              </a:r>
              <a:endParaRPr lang="zh-CN" altLang="en-US" sz="2400" b="1">
                <a:latin typeface="黑体" panose="02010609060101010101" pitchFamily="49" charset="-122"/>
                <a:ea typeface="黑体" panose="02010609060101010101" pitchFamily="49" charset="-122"/>
                <a:cs typeface="方正大黑简体"/>
              </a:endParaRPr>
            </a:p>
          </p:txBody>
        </p:sp>
        <p:sp>
          <p:nvSpPr>
            <p:cNvPr id="16406" name="AutoShape 21"/>
            <p:cNvSpPr/>
            <p:nvPr/>
          </p:nvSpPr>
          <p:spPr bwMode="auto">
            <a:xfrm rot="5359995">
              <a:off x="2042" y="-1300"/>
              <a:ext cx="186" cy="3600"/>
            </a:xfrm>
            <a:prstGeom prst="leftBrace">
              <a:avLst>
                <a:gd name="adj1" fmla="val 161290"/>
                <a:gd name="adj2" fmla="val 50000"/>
              </a:avLst>
            </a:prstGeom>
            <a:noFill/>
            <a:ln w="9525">
              <a:solidFill>
                <a:schemeClr val="tx1"/>
              </a:solidFill>
              <a:round/>
            </a:ln>
          </p:spPr>
          <p:txBody>
            <a:bodyPr rot="10800000" vert="eaVert" wrap="none" lIns="91428" tIns="45714" rIns="91428" bIns="45714" anchor="ctr"/>
            <a:lstStyle/>
            <a:p>
              <a:endParaRPr lang="zh-CN" altLang="zh-CN">
                <a:latin typeface="黑体" panose="02010609060101010101" pitchFamily="49" charset="-122"/>
                <a:ea typeface="黑体" panose="02010609060101010101" pitchFamily="49" charset="-122"/>
              </a:endParaRPr>
            </a:p>
          </p:txBody>
        </p:sp>
        <p:sp>
          <p:nvSpPr>
            <p:cNvPr id="16407" name="AutoShape 22"/>
            <p:cNvSpPr/>
            <p:nvPr/>
          </p:nvSpPr>
          <p:spPr bwMode="auto">
            <a:xfrm rot="5383902">
              <a:off x="4704" y="-221"/>
              <a:ext cx="144" cy="1488"/>
            </a:xfrm>
            <a:prstGeom prst="leftBrace">
              <a:avLst>
                <a:gd name="adj1" fmla="val 86111"/>
                <a:gd name="adj2" fmla="val 50000"/>
              </a:avLst>
            </a:prstGeom>
            <a:noFill/>
            <a:ln w="9525">
              <a:solidFill>
                <a:schemeClr val="tx1"/>
              </a:solidFill>
              <a:round/>
            </a:ln>
          </p:spPr>
          <p:txBody>
            <a:bodyPr rot="10800000" vert="eaVert" wrap="none" lIns="91428" tIns="45714" rIns="91428" bIns="45714" anchor="ctr"/>
            <a:lstStyle/>
            <a:p>
              <a:endParaRPr lang="zh-CN" altLang="zh-CN">
                <a:latin typeface="黑体" panose="02010609060101010101" pitchFamily="49" charset="-122"/>
                <a:ea typeface="黑体" panose="02010609060101010101" pitchFamily="49" charset="-122"/>
              </a:endParaRPr>
            </a:p>
          </p:txBody>
        </p:sp>
        <p:sp>
          <p:nvSpPr>
            <p:cNvPr id="16408" name="Text Box 23"/>
            <p:cNvSpPr txBox="1">
              <a:spLocks noChangeArrowheads="1"/>
            </p:cNvSpPr>
            <p:nvPr/>
          </p:nvSpPr>
          <p:spPr bwMode="auto">
            <a:xfrm>
              <a:off x="4377" y="136"/>
              <a:ext cx="825" cy="288"/>
            </a:xfrm>
            <a:prstGeom prst="rect">
              <a:avLst/>
            </a:prstGeom>
            <a:noFill/>
            <a:ln w="9525">
              <a:noFill/>
              <a:miter lim="800000"/>
            </a:ln>
          </p:spPr>
          <p:txBody>
            <a:bodyPr lIns="91428" tIns="45714" rIns="91428" bIns="45714">
              <a:spAutoFit/>
            </a:bodyPr>
            <a:lstStyle/>
            <a:p>
              <a:pPr>
                <a:spcBef>
                  <a:spcPct val="50000"/>
                </a:spcBef>
              </a:pPr>
              <a:r>
                <a:rPr lang="zh-CN" altLang="en-US" sz="2400" b="1">
                  <a:latin typeface="黑体" panose="02010609060101010101" pitchFamily="49" charset="-122"/>
                  <a:ea typeface="黑体" panose="02010609060101010101" pitchFamily="49" charset="-122"/>
                  <a:cs typeface="方正大黑简体"/>
                </a:rPr>
                <a:t>约</a:t>
              </a:r>
              <a:r>
                <a:rPr lang="en-US" altLang="zh-CN" sz="2400" b="1">
                  <a:latin typeface="黑体" panose="02010609060101010101" pitchFamily="49" charset="-122"/>
                  <a:ea typeface="黑体" panose="02010609060101010101" pitchFamily="49" charset="-122"/>
                  <a:cs typeface="方正大黑简体"/>
                </a:rPr>
                <a:t>30</a:t>
              </a:r>
              <a:r>
                <a:rPr lang="zh-CN" altLang="en-US" sz="2400" b="1">
                  <a:latin typeface="黑体" panose="02010609060101010101" pitchFamily="49" charset="-122"/>
                  <a:ea typeface="黑体" panose="02010609060101010101" pitchFamily="49" charset="-122"/>
                  <a:cs typeface="方正大黑简体"/>
                </a:rPr>
                <a:t>年</a:t>
              </a:r>
              <a:endParaRPr lang="zh-CN" altLang="en-US" sz="2400" b="1">
                <a:latin typeface="黑体" panose="02010609060101010101" pitchFamily="49" charset="-122"/>
                <a:ea typeface="黑体" panose="02010609060101010101" pitchFamily="49" charset="-122"/>
                <a:cs typeface="方正大黑简体"/>
              </a:endParaRPr>
            </a:p>
          </p:txBody>
        </p:sp>
        <p:sp>
          <p:nvSpPr>
            <p:cNvPr id="16409" name="AutoShape 24"/>
            <p:cNvSpPr>
              <a:spLocks noChangeArrowheads="1"/>
            </p:cNvSpPr>
            <p:nvPr/>
          </p:nvSpPr>
          <p:spPr bwMode="auto">
            <a:xfrm rot="10762835">
              <a:off x="611" y="770"/>
              <a:ext cx="2064" cy="227"/>
            </a:xfrm>
            <a:prstGeom prst="wedgeRoundRectCallout">
              <a:avLst>
                <a:gd name="adj1" fmla="val -32787"/>
                <a:gd name="adj2" fmla="val 146130"/>
                <a:gd name="adj3" fmla="val 16667"/>
              </a:avLst>
            </a:prstGeom>
            <a:solidFill>
              <a:srgbClr val="FFFF00"/>
            </a:solidFill>
            <a:ln w="9525">
              <a:solidFill>
                <a:schemeClr val="tx1"/>
              </a:solidFill>
              <a:miter lim="800000"/>
            </a:ln>
          </p:spPr>
          <p:txBody>
            <a:bodyPr rot="10800000" wrap="none" lIns="91428" tIns="45714" rIns="91428" bIns="45714" anchor="ctr"/>
            <a:lstStyle/>
            <a:p>
              <a:pPr algn="ctr"/>
              <a:r>
                <a:rPr lang="zh-CN" altLang="en-US" sz="2800" b="1">
                  <a:solidFill>
                    <a:srgbClr val="FF0000"/>
                  </a:solidFill>
                  <a:latin typeface="黑体" panose="02010609060101010101" pitchFamily="49" charset="-122"/>
                  <a:ea typeface="黑体" panose="02010609060101010101" pitchFamily="49" charset="-122"/>
                </a:rPr>
                <a:t>旧民主主义革命</a:t>
              </a:r>
              <a:endParaRPr lang="zh-CN" altLang="en-US" sz="2800" b="1">
                <a:solidFill>
                  <a:srgbClr val="FF0000"/>
                </a:solidFill>
                <a:latin typeface="黑体" panose="02010609060101010101" pitchFamily="49" charset="-122"/>
                <a:ea typeface="黑体" panose="02010609060101010101" pitchFamily="49" charset="-122"/>
              </a:endParaRPr>
            </a:p>
          </p:txBody>
        </p:sp>
        <p:sp>
          <p:nvSpPr>
            <p:cNvPr id="16410" name="AutoShape 25"/>
            <p:cNvSpPr>
              <a:spLocks noChangeArrowheads="1"/>
            </p:cNvSpPr>
            <p:nvPr/>
          </p:nvSpPr>
          <p:spPr bwMode="auto">
            <a:xfrm rot="10742709">
              <a:off x="3648" y="726"/>
              <a:ext cx="1770" cy="272"/>
            </a:xfrm>
            <a:prstGeom prst="wedgeRoundRectCallout">
              <a:avLst>
                <a:gd name="adj1" fmla="val -24282"/>
                <a:gd name="adj2" fmla="val 97403"/>
                <a:gd name="adj3" fmla="val 16667"/>
              </a:avLst>
            </a:prstGeom>
            <a:solidFill>
              <a:srgbClr val="FFFF00"/>
            </a:solidFill>
            <a:ln w="9525">
              <a:solidFill>
                <a:schemeClr val="tx1"/>
              </a:solidFill>
              <a:miter lim="800000"/>
            </a:ln>
          </p:spPr>
          <p:txBody>
            <a:bodyPr rot="10800000" wrap="none" lIns="91428" tIns="45714" rIns="91428" bIns="45714" anchor="ctr"/>
            <a:lstStyle/>
            <a:p>
              <a:pPr algn="ctr"/>
              <a:r>
                <a:rPr lang="zh-CN" altLang="en-US" sz="2800" b="1">
                  <a:solidFill>
                    <a:srgbClr val="FF0000"/>
                  </a:solidFill>
                  <a:latin typeface="黑体" panose="02010609060101010101" pitchFamily="49" charset="-122"/>
                  <a:ea typeface="黑体" panose="02010609060101010101" pitchFamily="49" charset="-122"/>
                </a:rPr>
                <a:t>新民主主义革命</a:t>
              </a:r>
              <a:endParaRPr lang="zh-CN" altLang="en-US" sz="2800" b="1">
                <a:solidFill>
                  <a:srgbClr val="FF0000"/>
                </a:solidFill>
                <a:latin typeface="黑体" panose="02010609060101010101" pitchFamily="49" charset="-122"/>
                <a:ea typeface="黑体" panose="02010609060101010101" pitchFamily="49" charset="-122"/>
              </a:endParaRPr>
            </a:p>
          </p:txBody>
        </p:sp>
      </p:grpSp>
      <p:sp>
        <p:nvSpPr>
          <p:cNvPr id="50192" name="Rectangle 16"/>
          <p:cNvSpPr>
            <a:spLocks noChangeArrowheads="1"/>
          </p:cNvSpPr>
          <p:nvPr/>
        </p:nvSpPr>
        <p:spPr bwMode="auto">
          <a:xfrm>
            <a:off x="719139" y="0"/>
            <a:ext cx="10363200" cy="1143000"/>
          </a:xfrm>
          <a:prstGeom prst="rect">
            <a:avLst/>
          </a:prstGeom>
          <a:noFill/>
          <a:ln w="9525">
            <a:noFill/>
            <a:miter lim="800000"/>
          </a:ln>
          <a:effectLst/>
        </p:spPr>
        <p:txBody>
          <a:bodyPr lIns="91428" tIns="45714" rIns="91428" bIns="45714" anchor="ctr"/>
          <a:lstStyle/>
          <a:p>
            <a:pPr eaLnBrk="0" hangingPunct="0">
              <a:lnSpc>
                <a:spcPct val="90000"/>
              </a:lnSpc>
              <a:defRPr/>
            </a:pPr>
            <a:r>
              <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rPr>
              <a:t>2、两对矛盾</a:t>
            </a:r>
            <a:endPar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50193" name="Text Box 17"/>
          <p:cNvSpPr txBox="1">
            <a:spLocks noChangeArrowheads="1"/>
          </p:cNvSpPr>
          <p:nvPr/>
        </p:nvSpPr>
        <p:spPr bwMode="auto">
          <a:xfrm>
            <a:off x="719139" y="908050"/>
            <a:ext cx="10668000" cy="520700"/>
          </a:xfrm>
          <a:prstGeom prst="rect">
            <a:avLst/>
          </a:prstGeom>
          <a:noFill/>
          <a:ln w="9525">
            <a:noFill/>
            <a:miter lim="800000"/>
          </a:ln>
          <a:effectLst/>
        </p:spPr>
        <p:txBody>
          <a:bodyPr lIns="91428" tIns="45714" rIns="91428" bIns="45714">
            <a:spAutoFit/>
          </a:bodyPr>
          <a:lstStyle/>
          <a:p>
            <a:pPr>
              <a:spcBef>
                <a:spcPct val="50000"/>
              </a:spcBef>
              <a:defRPr/>
            </a:pPr>
            <a:r>
              <a:rPr kumimoji="1" lang="zh-CN" altLang="en-US" sz="2800" b="1" dirty="0">
                <a:solidFill>
                  <a:srgbClr val="0033CC"/>
                </a:solidFill>
                <a:effectLst>
                  <a:outerShdw blurRad="38100" dist="38100" dir="2700000" algn="tl">
                    <a:srgbClr val="C0C0C0"/>
                  </a:outerShdw>
                </a:effectLst>
                <a:latin typeface="宋体" panose="02010600030101010101" pitchFamily="2" charset="-122"/>
                <a:ea typeface="宋体" panose="02010600030101010101" pitchFamily="2" charset="-122"/>
              </a:rPr>
              <a:t>外国资本主义同中华民族的矛盾</a:t>
            </a:r>
            <a:endParaRPr kumimoji="1" lang="zh-CN" altLang="en-US" sz="2800" b="1" dirty="0">
              <a:solidFill>
                <a:srgbClr val="0033CC"/>
              </a:solidFill>
              <a:effectLst>
                <a:outerShdw blurRad="38100" dist="38100" dir="2700000" algn="tl">
                  <a:srgbClr val="C0C0C0"/>
                </a:outerShdw>
              </a:effectLst>
              <a:latin typeface="宋体" panose="02010600030101010101" pitchFamily="2" charset="-122"/>
              <a:ea typeface="宋体" panose="02010600030101010101" pitchFamily="2" charset="-122"/>
            </a:endParaRPr>
          </a:p>
        </p:txBody>
      </p:sp>
      <p:sp>
        <p:nvSpPr>
          <p:cNvPr id="50194" name="Text Box 18"/>
          <p:cNvSpPr txBox="1">
            <a:spLocks noChangeArrowheads="1"/>
          </p:cNvSpPr>
          <p:nvPr/>
        </p:nvSpPr>
        <p:spPr bwMode="auto">
          <a:xfrm>
            <a:off x="7604469" y="908051"/>
            <a:ext cx="2724864" cy="520700"/>
          </a:xfrm>
          <a:prstGeom prst="rect">
            <a:avLst/>
          </a:prstGeom>
          <a:noFill/>
          <a:ln w="9525">
            <a:noFill/>
            <a:miter lim="800000"/>
          </a:ln>
        </p:spPr>
        <p:txBody>
          <a:bodyPr wrap="square" lIns="91428" tIns="45714" rIns="91428" bIns="45714">
            <a:spAutoFit/>
          </a:bodyPr>
          <a:lstStyle/>
          <a:p>
            <a:pPr>
              <a:spcBef>
                <a:spcPct val="50000"/>
              </a:spcBef>
            </a:pPr>
            <a:r>
              <a:rPr lang="en-US" altLang="zh-CN" sz="2800" b="1" dirty="0">
                <a:latin typeface="黑体" panose="02010609060101010101" pitchFamily="49" charset="-122"/>
                <a:ea typeface="黑体" panose="02010609060101010101" pitchFamily="49" charset="-122"/>
              </a:rPr>
              <a:t>——</a:t>
            </a:r>
            <a:r>
              <a:rPr lang="zh-CN" altLang="en-US" sz="2800" b="1" dirty="0">
                <a:latin typeface="宋体" panose="02010600030101010101" pitchFamily="2" charset="-122"/>
                <a:ea typeface="宋体" panose="02010600030101010101" pitchFamily="2" charset="-122"/>
              </a:rPr>
              <a:t>民族矛盾</a:t>
            </a:r>
            <a:endParaRPr lang="zh-CN" altLang="en-US" sz="2800" b="1" dirty="0">
              <a:latin typeface="宋体" panose="02010600030101010101" pitchFamily="2" charset="-122"/>
              <a:ea typeface="宋体" panose="02010600030101010101" pitchFamily="2" charset="-122"/>
            </a:endParaRPr>
          </a:p>
        </p:txBody>
      </p:sp>
      <p:sp>
        <p:nvSpPr>
          <p:cNvPr id="50195" name="Text Box 19"/>
          <p:cNvSpPr txBox="1">
            <a:spLocks noChangeArrowheads="1"/>
          </p:cNvSpPr>
          <p:nvPr/>
        </p:nvSpPr>
        <p:spPr bwMode="auto">
          <a:xfrm>
            <a:off x="757944" y="1538463"/>
            <a:ext cx="6478235" cy="520700"/>
          </a:xfrm>
          <a:prstGeom prst="rect">
            <a:avLst/>
          </a:prstGeom>
          <a:noFill/>
          <a:ln w="9525">
            <a:noFill/>
            <a:miter lim="800000"/>
          </a:ln>
          <a:effectLst/>
        </p:spPr>
        <p:txBody>
          <a:bodyPr wrap="square" lIns="91428" tIns="45714" rIns="91428" bIns="45714">
            <a:spAutoFit/>
          </a:bodyPr>
          <a:lstStyle/>
          <a:p>
            <a:pPr>
              <a:spcBef>
                <a:spcPct val="50000"/>
              </a:spcBef>
              <a:defRPr/>
            </a:pPr>
            <a:r>
              <a:rPr kumimoji="1" lang="zh-CN" altLang="en-US" sz="2800" b="1" dirty="0">
                <a:solidFill>
                  <a:srgbClr val="0033CC"/>
                </a:solidFill>
                <a:effectLst>
                  <a:outerShdw blurRad="38100" dist="38100" dir="2700000" algn="tl">
                    <a:srgbClr val="C0C0C0"/>
                  </a:outerShdw>
                </a:effectLst>
                <a:latin typeface="宋体" panose="02010600030101010101" pitchFamily="2" charset="-122"/>
                <a:ea typeface="宋体" panose="02010600030101010101" pitchFamily="2" charset="-122"/>
              </a:rPr>
              <a:t>封建主义同人民大众的矛盾</a:t>
            </a:r>
            <a:endParaRPr kumimoji="1" lang="zh-CN" altLang="en-US" sz="2800" b="1" dirty="0">
              <a:solidFill>
                <a:srgbClr val="0033CC"/>
              </a:solidFill>
              <a:effectLst>
                <a:outerShdw blurRad="38100" dist="38100" dir="2700000" algn="tl">
                  <a:srgbClr val="C0C0C0"/>
                </a:outerShdw>
              </a:effectLst>
              <a:latin typeface="宋体" panose="02010600030101010101" pitchFamily="2" charset="-122"/>
              <a:ea typeface="宋体" panose="02010600030101010101" pitchFamily="2" charset="-122"/>
            </a:endParaRPr>
          </a:p>
        </p:txBody>
      </p:sp>
      <p:sp>
        <p:nvSpPr>
          <p:cNvPr id="50196" name="Text Box 20"/>
          <p:cNvSpPr txBox="1">
            <a:spLocks noChangeArrowheads="1"/>
          </p:cNvSpPr>
          <p:nvPr/>
        </p:nvSpPr>
        <p:spPr bwMode="auto">
          <a:xfrm>
            <a:off x="7604507" y="1535889"/>
            <a:ext cx="3697287" cy="520700"/>
          </a:xfrm>
          <a:prstGeom prst="rect">
            <a:avLst/>
          </a:prstGeom>
          <a:noFill/>
          <a:ln w="9525">
            <a:noFill/>
            <a:miter lim="800000"/>
          </a:ln>
        </p:spPr>
        <p:txBody>
          <a:bodyPr lIns="91428" tIns="45714" rIns="91428" bIns="45714">
            <a:spAutoFit/>
          </a:bodyPr>
          <a:lstStyle/>
          <a:p>
            <a:pPr algn="l">
              <a:spcBef>
                <a:spcPct val="50000"/>
              </a:spcBef>
              <a:buClrTx/>
              <a:buSzTx/>
              <a:buFontTx/>
            </a:pPr>
            <a:r>
              <a:rPr lang="en-US" altLang="zh-CN" sz="2800" b="1" dirty="0">
                <a:latin typeface="黑体" panose="02010609060101010101" pitchFamily="49" charset="-122"/>
                <a:ea typeface="黑体" panose="02010609060101010101" pitchFamily="49" charset="-122"/>
              </a:rPr>
              <a:t>——</a:t>
            </a:r>
            <a:r>
              <a:rPr lang="zh-CN" altLang="en-US" sz="2800" b="1" dirty="0">
                <a:latin typeface="宋体" panose="02010600030101010101" pitchFamily="2" charset="-122"/>
                <a:ea typeface="宋体" panose="02010600030101010101" pitchFamily="2" charset="-122"/>
              </a:rPr>
              <a:t>阶级矛盾</a:t>
            </a:r>
            <a:endParaRPr lang="zh-CN" altLang="en-US" sz="2800" b="1" dirty="0">
              <a:latin typeface="宋体" panose="02010600030101010101" pitchFamily="2" charset="-122"/>
              <a:ea typeface="宋体" panose="02010600030101010101" pitchFamily="2" charset="-122"/>
            </a:endParaRPr>
          </a:p>
        </p:txBody>
      </p:sp>
      <p:sp>
        <p:nvSpPr>
          <p:cNvPr id="50197" name="Rectangle 21"/>
          <p:cNvSpPr>
            <a:spLocks noChangeArrowheads="1"/>
          </p:cNvSpPr>
          <p:nvPr/>
        </p:nvSpPr>
        <p:spPr bwMode="auto">
          <a:xfrm>
            <a:off x="623888" y="2171173"/>
            <a:ext cx="4475163" cy="582295"/>
          </a:xfrm>
          <a:prstGeom prst="rect">
            <a:avLst/>
          </a:prstGeom>
          <a:noFill/>
          <a:ln w="9525">
            <a:noFill/>
            <a:miter lim="800000"/>
          </a:ln>
          <a:effectLst/>
        </p:spPr>
        <p:txBody>
          <a:bodyPr lIns="91428" tIns="45714" rIns="91428" bIns="45714">
            <a:spAutoFit/>
          </a:bodyPr>
          <a:lstStyle/>
          <a:p>
            <a:pPr>
              <a:defRPr/>
            </a:pPr>
            <a:r>
              <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rPr>
              <a:t>3、两大历史任务</a:t>
            </a:r>
            <a:endPar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50198" name="Text Box 22"/>
          <p:cNvSpPr txBox="1">
            <a:spLocks noChangeArrowheads="1"/>
          </p:cNvSpPr>
          <p:nvPr/>
        </p:nvSpPr>
        <p:spPr bwMode="auto">
          <a:xfrm>
            <a:off x="5187245" y="2196341"/>
            <a:ext cx="4473303" cy="582295"/>
          </a:xfrm>
          <a:prstGeom prst="rect">
            <a:avLst/>
          </a:prstGeom>
          <a:noFill/>
          <a:ln w="9525">
            <a:noFill/>
            <a:miter lim="800000"/>
          </a:ln>
          <a:effectLst/>
        </p:spPr>
        <p:txBody>
          <a:bodyPr wrap="square" lIns="91428" tIns="45714" rIns="91428" bIns="45714">
            <a:spAutoFit/>
          </a:bodyPr>
          <a:lstStyle/>
          <a:p>
            <a:pPr algn="l">
              <a:spcBef>
                <a:spcPct val="50000"/>
              </a:spcBef>
              <a:buClrTx/>
              <a:buSzTx/>
              <a:buFontTx/>
              <a:defRPr/>
            </a:pPr>
            <a:r>
              <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rPr>
              <a:t>反侵略（帝）、反封建</a:t>
            </a:r>
            <a:endParaRPr lang="zh-CN" altLang="en-US" sz="3200" b="1" dirty="0">
              <a:solidFill>
                <a:srgbClr val="C00000"/>
              </a:solidFill>
              <a:effectLst>
                <a:outerShdw blurRad="38100" dist="38100" dir="2700000" algn="tl">
                  <a:srgbClr val="C0C0C0"/>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50199" name="Text Box 23"/>
          <p:cNvSpPr txBox="1">
            <a:spLocks noChangeArrowheads="1"/>
          </p:cNvSpPr>
          <p:nvPr/>
        </p:nvSpPr>
        <p:spPr bwMode="auto">
          <a:xfrm>
            <a:off x="623888" y="2815168"/>
            <a:ext cx="8245792" cy="520700"/>
          </a:xfrm>
          <a:prstGeom prst="rect">
            <a:avLst/>
          </a:prstGeom>
          <a:noFill/>
          <a:ln w="9525">
            <a:noFill/>
            <a:miter lim="800000"/>
          </a:ln>
        </p:spPr>
        <p:txBody>
          <a:bodyPr wrap="square" lIns="91428" tIns="45714" rIns="91428" bIns="45714">
            <a:spAutoFit/>
          </a:bodyPr>
          <a:lstStyle/>
          <a:p>
            <a:pPr algn="l">
              <a:spcBef>
                <a:spcPct val="50000"/>
              </a:spcBef>
              <a:buClrTx/>
              <a:buSzTx/>
              <a:buFontTx/>
            </a:pPr>
            <a:r>
              <a:rPr kumimoji="1" lang="zh-CN" altLang="en-US" sz="2800" b="1" dirty="0">
                <a:solidFill>
                  <a:srgbClr val="0033CC"/>
                </a:solidFill>
                <a:effectLst>
                  <a:outerShdw blurRad="38100" dist="38100" dir="2700000" algn="tl">
                    <a:srgbClr val="C0C0C0"/>
                  </a:outerShdw>
                </a:effectLst>
                <a:latin typeface="宋体" panose="02010600030101010101" pitchFamily="2" charset="-122"/>
                <a:ea typeface="宋体" panose="02010600030101010101" pitchFamily="2" charset="-122"/>
              </a:rPr>
              <a:t>反侵略：</a:t>
            </a:r>
            <a:r>
              <a:rPr lang="zh-CN" altLang="en-US" sz="2800" b="1" dirty="0">
                <a:latin typeface="宋体" panose="02010600030101010101" pitchFamily="2" charset="-122"/>
                <a:ea typeface="宋体" panose="02010600030101010101" pitchFamily="2" charset="-122"/>
              </a:rPr>
              <a:t>民族革命</a:t>
            </a:r>
            <a:r>
              <a:rPr kumimoji="1" lang="en-US" altLang="zh-CN" sz="2800" b="1" dirty="0">
                <a:solidFill>
                  <a:schemeClr val="tx1">
                    <a:lumMod val="95000"/>
                    <a:lumOff val="5000"/>
                  </a:schemeClr>
                </a:solidFill>
                <a:latin typeface="黑体" panose="02010609060101010101" pitchFamily="49" charset="-122"/>
                <a:ea typeface="黑体" panose="02010609060101010101" pitchFamily="49" charset="-122"/>
                <a:cs typeface="希望魏碑"/>
              </a:rPr>
              <a:t>—— </a:t>
            </a:r>
            <a:r>
              <a:rPr lang="zh-CN" altLang="en-US" sz="2800" b="1" dirty="0">
                <a:latin typeface="宋体" panose="02010600030101010101" pitchFamily="2" charset="-122"/>
                <a:ea typeface="宋体" panose="02010600030101010101" pitchFamily="2" charset="-122"/>
              </a:rPr>
              <a:t>求独立与解放</a:t>
            </a:r>
            <a:endParaRPr lang="zh-CN" altLang="en-US" sz="2800" b="1" dirty="0">
              <a:latin typeface="宋体" panose="02010600030101010101" pitchFamily="2" charset="-122"/>
              <a:ea typeface="宋体" panose="02010600030101010101" pitchFamily="2" charset="-122"/>
            </a:endParaRPr>
          </a:p>
        </p:txBody>
      </p:sp>
      <p:sp>
        <p:nvSpPr>
          <p:cNvPr id="50200" name="Text Box 24"/>
          <p:cNvSpPr txBox="1">
            <a:spLocks noChangeArrowheads="1"/>
          </p:cNvSpPr>
          <p:nvPr/>
        </p:nvSpPr>
        <p:spPr bwMode="auto">
          <a:xfrm>
            <a:off x="426817" y="3357564"/>
            <a:ext cx="8238128" cy="520700"/>
          </a:xfrm>
          <a:prstGeom prst="rect">
            <a:avLst/>
          </a:prstGeom>
          <a:noFill/>
          <a:ln w="9525">
            <a:noFill/>
            <a:miter lim="800000"/>
          </a:ln>
        </p:spPr>
        <p:txBody>
          <a:bodyPr wrap="square" lIns="91428" tIns="45714" rIns="91428" bIns="45714">
            <a:spAutoFit/>
          </a:bodyPr>
          <a:lstStyle/>
          <a:p>
            <a:pPr>
              <a:spcBef>
                <a:spcPct val="50000"/>
              </a:spcBef>
            </a:pPr>
            <a:r>
              <a:rPr kumimoji="1" lang="zh-CN" altLang="en-US" sz="2800" b="1" dirty="0">
                <a:solidFill>
                  <a:srgbClr val="0033CC"/>
                </a:solidFill>
                <a:effectLst>
                  <a:outerShdw blurRad="38100" dist="38100" dir="2700000" algn="tl">
                    <a:srgbClr val="C0C0C0"/>
                  </a:outerShdw>
                </a:effectLst>
                <a:latin typeface="宋体" panose="02010600030101010101" pitchFamily="2" charset="-122"/>
                <a:ea typeface="宋体" panose="02010600030101010101" pitchFamily="2" charset="-122"/>
              </a:rPr>
              <a:t> 反封建</a:t>
            </a:r>
            <a:r>
              <a:rPr kumimoji="1" lang="zh-CN" altLang="en-US" sz="2800" b="1" dirty="0" smtClean="0">
                <a:solidFill>
                  <a:srgbClr val="0033CC"/>
                </a:solidFill>
                <a:latin typeface="黑体" panose="02010609060101010101" pitchFamily="49" charset="-122"/>
                <a:ea typeface="黑体" panose="02010609060101010101" pitchFamily="49" charset="-122"/>
                <a:cs typeface="希望魏碑"/>
              </a:rPr>
              <a:t>：</a:t>
            </a:r>
            <a:r>
              <a:rPr lang="zh-CN" altLang="en-US" sz="2800" b="1" dirty="0">
                <a:latin typeface="宋体" panose="02010600030101010101" pitchFamily="2" charset="-122"/>
                <a:ea typeface="宋体" panose="02010600030101010101" pitchFamily="2" charset="-122"/>
              </a:rPr>
              <a:t>民主革命—— 求民主与富强</a:t>
            </a:r>
            <a:endParaRPr lang="zh-CN" altLang="en-US" sz="2800" b="1" dirty="0">
              <a:latin typeface="宋体" panose="02010600030101010101" pitchFamily="2" charset="-122"/>
              <a:ea typeface="宋体" panose="02010600030101010101" pitchFamily="2" charset="-122"/>
            </a:endParaRPr>
          </a:p>
        </p:txBody>
      </p:sp>
      <p:sp>
        <p:nvSpPr>
          <p:cNvPr id="50201" name="WordArt 25"/>
          <p:cNvSpPr>
            <a:spLocks noChangeArrowheads="1" noChangeShapeType="1" noTextEdit="1"/>
          </p:cNvSpPr>
          <p:nvPr/>
        </p:nvSpPr>
        <p:spPr bwMode="auto">
          <a:xfrm>
            <a:off x="2347203" y="4043011"/>
            <a:ext cx="7727951" cy="431800"/>
          </a:xfrm>
          <a:prstGeom prst="rect">
            <a:avLst/>
          </a:prstGeom>
        </p:spPr>
        <p:txBody>
          <a:bodyPr wrap="none" fromWordArt="1">
            <a:prstTxWarp prst="textPlain">
              <a:avLst>
                <a:gd name="adj" fmla="val 50000"/>
              </a:avLst>
            </a:prstTxWarp>
          </a:bodyPr>
          <a:lstStyle/>
          <a:p>
            <a:pPr algn="ctr"/>
            <a:r>
              <a:rPr lang="zh-CN" altLang="en-US" sz="2800" b="1" kern="10" dirty="0">
                <a:ln w="19050">
                  <a:solidFill>
                    <a:srgbClr val="99CCFF"/>
                  </a:solidFill>
                  <a:round/>
                </a:ln>
                <a:solidFill>
                  <a:srgbClr val="0066CC"/>
                </a:solidFill>
                <a:effectLst>
                  <a:outerShdw dist="35921" dir="2700000" algn="ctr" rotWithShape="0">
                    <a:srgbClr val="990000"/>
                  </a:outerShdw>
                </a:effectLst>
                <a:latin typeface="黑体" panose="02010609060101010101" pitchFamily="49" charset="-122"/>
                <a:ea typeface="黑体" panose="02010609060101010101" pitchFamily="49" charset="-122"/>
              </a:rPr>
              <a:t>近代中国革命的性质：资产阶级民主革命</a:t>
            </a:r>
            <a:endParaRPr lang="zh-CN" altLang="en-US" sz="2800" b="1" kern="10" dirty="0">
              <a:ln w="19050">
                <a:solidFill>
                  <a:srgbClr val="99CCFF"/>
                </a:solidFill>
                <a:round/>
              </a:ln>
              <a:solidFill>
                <a:srgbClr val="0066CC"/>
              </a:solidFill>
              <a:effectLst>
                <a:outerShdw dist="35921" dir="2700000" algn="ctr" rotWithShape="0">
                  <a:srgbClr val="990000"/>
                </a:outerShdw>
              </a:effectLst>
              <a:latin typeface="黑体" panose="02010609060101010101" pitchFamily="49" charset="-122"/>
              <a:ea typeface="黑体" panose="02010609060101010101" pitchFamily="49" charset="-122"/>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0193"/>
                                        </p:tgtEl>
                                        <p:attrNameLst>
                                          <p:attrName>style.visibility</p:attrName>
                                        </p:attrNameLst>
                                      </p:cBhvr>
                                      <p:to>
                                        <p:strVal val="visible"/>
                                      </p:to>
                                    </p:set>
                                    <p:anim calcmode="lin" valueType="num">
                                      <p:cBhvr>
                                        <p:cTn id="7" dur="1000" fill="hold"/>
                                        <p:tgtEl>
                                          <p:spTgt spid="50193"/>
                                        </p:tgtEl>
                                        <p:attrNameLst>
                                          <p:attrName>ppt_w</p:attrName>
                                        </p:attrNameLst>
                                      </p:cBhvr>
                                      <p:tavLst>
                                        <p:tav tm="0">
                                          <p:val>
                                            <p:fltVal val="0"/>
                                          </p:val>
                                        </p:tav>
                                        <p:tav tm="100000">
                                          <p:val>
                                            <p:strVal val="#ppt_w"/>
                                          </p:val>
                                        </p:tav>
                                      </p:tavLst>
                                    </p:anim>
                                    <p:anim calcmode="lin" valueType="num">
                                      <p:cBhvr>
                                        <p:cTn id="8" dur="1000" fill="hold"/>
                                        <p:tgtEl>
                                          <p:spTgt spid="50193"/>
                                        </p:tgtEl>
                                        <p:attrNameLst>
                                          <p:attrName>ppt_h</p:attrName>
                                        </p:attrNameLst>
                                      </p:cBhvr>
                                      <p:tavLst>
                                        <p:tav tm="0">
                                          <p:val>
                                            <p:fltVal val="0"/>
                                          </p:val>
                                        </p:tav>
                                        <p:tav tm="100000">
                                          <p:val>
                                            <p:strVal val="#ppt_h"/>
                                          </p:val>
                                        </p:tav>
                                      </p:tavLst>
                                    </p:anim>
                                    <p:anim calcmode="lin" valueType="num">
                                      <p:cBhvr>
                                        <p:cTn id="9" dur="1000" fill="hold"/>
                                        <p:tgtEl>
                                          <p:spTgt spid="5019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019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50194"/>
                                        </p:tgtEl>
                                        <p:attrNameLst>
                                          <p:attrName>style.visibility</p:attrName>
                                        </p:attrNameLst>
                                      </p:cBhvr>
                                      <p:to>
                                        <p:strVal val="visible"/>
                                      </p:to>
                                    </p:set>
                                    <p:anim calcmode="lin" valueType="num">
                                      <p:cBhvr>
                                        <p:cTn id="14" dur="1000" fill="hold"/>
                                        <p:tgtEl>
                                          <p:spTgt spid="50194"/>
                                        </p:tgtEl>
                                        <p:attrNameLst>
                                          <p:attrName>ppt_w</p:attrName>
                                        </p:attrNameLst>
                                      </p:cBhvr>
                                      <p:tavLst>
                                        <p:tav tm="0">
                                          <p:val>
                                            <p:fltVal val="0"/>
                                          </p:val>
                                        </p:tav>
                                        <p:tav tm="100000">
                                          <p:val>
                                            <p:strVal val="#ppt_w"/>
                                          </p:val>
                                        </p:tav>
                                      </p:tavLst>
                                    </p:anim>
                                    <p:anim calcmode="lin" valueType="num">
                                      <p:cBhvr>
                                        <p:cTn id="15" dur="1000" fill="hold"/>
                                        <p:tgtEl>
                                          <p:spTgt spid="50194"/>
                                        </p:tgtEl>
                                        <p:attrNameLst>
                                          <p:attrName>ppt_h</p:attrName>
                                        </p:attrNameLst>
                                      </p:cBhvr>
                                      <p:tavLst>
                                        <p:tav tm="0">
                                          <p:val>
                                            <p:fltVal val="0"/>
                                          </p:val>
                                        </p:tav>
                                        <p:tav tm="100000">
                                          <p:val>
                                            <p:strVal val="#ppt_h"/>
                                          </p:val>
                                        </p:tav>
                                      </p:tavLst>
                                    </p:anim>
                                    <p:anim calcmode="lin" valueType="num">
                                      <p:cBhvr>
                                        <p:cTn id="16" dur="1000" fill="hold"/>
                                        <p:tgtEl>
                                          <p:spTgt spid="50194"/>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019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50195"/>
                                        </p:tgtEl>
                                        <p:attrNameLst>
                                          <p:attrName>style.visibility</p:attrName>
                                        </p:attrNameLst>
                                      </p:cBhvr>
                                      <p:to>
                                        <p:strVal val="visible"/>
                                      </p:to>
                                    </p:set>
                                    <p:anim calcmode="lin" valueType="num">
                                      <p:cBhvr>
                                        <p:cTn id="22" dur="1000" fill="hold"/>
                                        <p:tgtEl>
                                          <p:spTgt spid="50195"/>
                                        </p:tgtEl>
                                        <p:attrNameLst>
                                          <p:attrName>ppt_w</p:attrName>
                                        </p:attrNameLst>
                                      </p:cBhvr>
                                      <p:tavLst>
                                        <p:tav tm="0">
                                          <p:val>
                                            <p:fltVal val="0"/>
                                          </p:val>
                                        </p:tav>
                                        <p:tav tm="100000">
                                          <p:val>
                                            <p:strVal val="#ppt_w"/>
                                          </p:val>
                                        </p:tav>
                                      </p:tavLst>
                                    </p:anim>
                                    <p:anim calcmode="lin" valueType="num">
                                      <p:cBhvr>
                                        <p:cTn id="23" dur="1000" fill="hold"/>
                                        <p:tgtEl>
                                          <p:spTgt spid="50195"/>
                                        </p:tgtEl>
                                        <p:attrNameLst>
                                          <p:attrName>ppt_h</p:attrName>
                                        </p:attrNameLst>
                                      </p:cBhvr>
                                      <p:tavLst>
                                        <p:tav tm="0">
                                          <p:val>
                                            <p:fltVal val="0"/>
                                          </p:val>
                                        </p:tav>
                                        <p:tav tm="100000">
                                          <p:val>
                                            <p:strVal val="#ppt_h"/>
                                          </p:val>
                                        </p:tav>
                                      </p:tavLst>
                                    </p:anim>
                                    <p:anim calcmode="lin" valueType="num">
                                      <p:cBhvr>
                                        <p:cTn id="24" dur="1000" fill="hold"/>
                                        <p:tgtEl>
                                          <p:spTgt spid="50195"/>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50195"/>
                                        </p:tgtEl>
                                        <p:attrNameLst>
                                          <p:attrName>ppt_y</p:attrName>
                                        </p:attrNameLst>
                                      </p:cBhvr>
                                      <p:tavLst>
                                        <p:tav tm="0" fmla="#ppt_y+(sin(-2*pi*(1-$))*-#ppt_x+cos(-2*pi*(1-$))*(1-#ppt_y))*(1-$)">
                                          <p:val>
                                            <p:fltVal val="0"/>
                                          </p:val>
                                        </p:tav>
                                        <p:tav tm="100000">
                                          <p:val>
                                            <p:fltVal val="1"/>
                                          </p:val>
                                        </p:tav>
                                      </p:tavLst>
                                    </p:anim>
                                  </p:childTnLst>
                                </p:cTn>
                              </p:par>
                            </p:childTnLst>
                          </p:cTn>
                        </p:par>
                        <p:par>
                          <p:cTn id="26" fill="hold">
                            <p:stCondLst>
                              <p:cond delay="1000"/>
                            </p:stCondLst>
                            <p:childTnLst>
                              <p:par>
                                <p:cTn id="27" presetID="15" presetClass="entr" presetSubtype="0" fill="hold" grpId="0" nodeType="afterEffect">
                                  <p:stCondLst>
                                    <p:cond delay="0"/>
                                  </p:stCondLst>
                                  <p:childTnLst>
                                    <p:set>
                                      <p:cBhvr>
                                        <p:cTn id="28" dur="1" fill="hold">
                                          <p:stCondLst>
                                            <p:cond delay="0"/>
                                          </p:stCondLst>
                                        </p:cTn>
                                        <p:tgtEl>
                                          <p:spTgt spid="50196"/>
                                        </p:tgtEl>
                                        <p:attrNameLst>
                                          <p:attrName>style.visibility</p:attrName>
                                        </p:attrNameLst>
                                      </p:cBhvr>
                                      <p:to>
                                        <p:strVal val="visible"/>
                                      </p:to>
                                    </p:set>
                                    <p:anim calcmode="lin" valueType="num">
                                      <p:cBhvr>
                                        <p:cTn id="29" dur="1000" fill="hold"/>
                                        <p:tgtEl>
                                          <p:spTgt spid="50196"/>
                                        </p:tgtEl>
                                        <p:attrNameLst>
                                          <p:attrName>ppt_w</p:attrName>
                                        </p:attrNameLst>
                                      </p:cBhvr>
                                      <p:tavLst>
                                        <p:tav tm="0">
                                          <p:val>
                                            <p:fltVal val="0"/>
                                          </p:val>
                                        </p:tav>
                                        <p:tav tm="100000">
                                          <p:val>
                                            <p:strVal val="#ppt_w"/>
                                          </p:val>
                                        </p:tav>
                                      </p:tavLst>
                                    </p:anim>
                                    <p:anim calcmode="lin" valueType="num">
                                      <p:cBhvr>
                                        <p:cTn id="30" dur="1000" fill="hold"/>
                                        <p:tgtEl>
                                          <p:spTgt spid="50196"/>
                                        </p:tgtEl>
                                        <p:attrNameLst>
                                          <p:attrName>ppt_h</p:attrName>
                                        </p:attrNameLst>
                                      </p:cBhvr>
                                      <p:tavLst>
                                        <p:tav tm="0">
                                          <p:val>
                                            <p:fltVal val="0"/>
                                          </p:val>
                                        </p:tav>
                                        <p:tav tm="100000">
                                          <p:val>
                                            <p:strVal val="#ppt_h"/>
                                          </p:val>
                                        </p:tav>
                                      </p:tavLst>
                                    </p:anim>
                                    <p:anim calcmode="lin" valueType="num">
                                      <p:cBhvr>
                                        <p:cTn id="31" dur="1000" fill="hold"/>
                                        <p:tgtEl>
                                          <p:spTgt spid="50196"/>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5019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0198"/>
                                        </p:tgtEl>
                                        <p:attrNameLst>
                                          <p:attrName>style.visibility</p:attrName>
                                        </p:attrNameLst>
                                      </p:cBhvr>
                                      <p:to>
                                        <p:strVal val="visible"/>
                                      </p:to>
                                    </p:set>
                                    <p:animEffect transition="in" filter="checkerboard(across)">
                                      <p:cBhvr>
                                        <p:cTn id="37" dur="500"/>
                                        <p:tgtEl>
                                          <p:spTgt spid="50198"/>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50199">
                                            <p:txEl>
                                              <p:pRg st="0" end="0"/>
                                            </p:txEl>
                                          </p:spTgt>
                                        </p:tgtEl>
                                        <p:attrNameLst>
                                          <p:attrName>style.visibility</p:attrName>
                                        </p:attrNameLst>
                                      </p:cBhvr>
                                      <p:to>
                                        <p:strVal val="visible"/>
                                      </p:to>
                                    </p:set>
                                    <p:anim calcmode="lin" valueType="num">
                                      <p:cBhvr additive="base">
                                        <p:cTn id="42" dur="500" fill="hold"/>
                                        <p:tgtEl>
                                          <p:spTgt spid="50199">
                                            <p:txEl>
                                              <p:pRg st="0" end="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501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50200">
                                            <p:txEl>
                                              <p:pRg st="0" end="0"/>
                                            </p:txEl>
                                          </p:spTgt>
                                        </p:tgtEl>
                                        <p:attrNameLst>
                                          <p:attrName>style.visibility</p:attrName>
                                        </p:attrNameLst>
                                      </p:cBhvr>
                                      <p:to>
                                        <p:strVal val="visible"/>
                                      </p:to>
                                    </p:set>
                                    <p:anim calcmode="lin" valueType="num">
                                      <p:cBhvr additive="base">
                                        <p:cTn id="48" dur="500" fill="hold"/>
                                        <p:tgtEl>
                                          <p:spTgt spid="50200">
                                            <p:txEl>
                                              <p:pRg st="0" end="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502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50201"/>
                                        </p:tgtEl>
                                        <p:attrNameLst>
                                          <p:attrName>style.visibility</p:attrName>
                                        </p:attrNameLst>
                                      </p:cBhvr>
                                      <p:to>
                                        <p:strVal val="visible"/>
                                      </p:to>
                                    </p:set>
                                    <p:anim calcmode="lin" valueType="num">
                                      <p:cBhvr>
                                        <p:cTn id="54" dur="500" fill="hold"/>
                                        <p:tgtEl>
                                          <p:spTgt spid="50201"/>
                                        </p:tgtEl>
                                        <p:attrNameLst>
                                          <p:attrName>ppt_w</p:attrName>
                                        </p:attrNameLst>
                                      </p:cBhvr>
                                      <p:tavLst>
                                        <p:tav tm="0">
                                          <p:val>
                                            <p:fltVal val="0"/>
                                          </p:val>
                                        </p:tav>
                                        <p:tav tm="100000">
                                          <p:val>
                                            <p:strVal val="#ppt_w"/>
                                          </p:val>
                                        </p:tav>
                                      </p:tavLst>
                                    </p:anim>
                                    <p:anim calcmode="lin" valueType="num">
                                      <p:cBhvr>
                                        <p:cTn id="55" dur="500" fill="hold"/>
                                        <p:tgtEl>
                                          <p:spTgt spid="50201"/>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23" presetClass="entr" presetSubtype="16" fill="hold" nodeType="clickEffect">
                                  <p:stCondLst>
                                    <p:cond delay="0"/>
                                  </p:stCondLst>
                                  <p:childTnLst>
                                    <p:set>
                                      <p:cBhvr>
                                        <p:cTn id="59" dur="1" fill="hold">
                                          <p:stCondLst>
                                            <p:cond delay="0"/>
                                          </p:stCondLst>
                                        </p:cTn>
                                        <p:tgtEl>
                                          <p:spTgt spid="2"/>
                                        </p:tgtEl>
                                        <p:attrNameLst>
                                          <p:attrName>style.visibility</p:attrName>
                                        </p:attrNameLst>
                                      </p:cBhvr>
                                      <p:to>
                                        <p:strVal val="visible"/>
                                      </p:to>
                                    </p:set>
                                    <p:anim calcmode="lin" valueType="num">
                                      <p:cBhvr>
                                        <p:cTn id="60" dur="500" fill="hold"/>
                                        <p:tgtEl>
                                          <p:spTgt spid="2"/>
                                        </p:tgtEl>
                                        <p:attrNameLst>
                                          <p:attrName>ppt_w</p:attrName>
                                        </p:attrNameLst>
                                      </p:cBhvr>
                                      <p:tavLst>
                                        <p:tav tm="0">
                                          <p:val>
                                            <p:fltVal val="0"/>
                                          </p:val>
                                        </p:tav>
                                        <p:tav tm="100000">
                                          <p:val>
                                            <p:strVal val="#ppt_w"/>
                                          </p:val>
                                        </p:tav>
                                      </p:tavLst>
                                    </p:anim>
                                    <p:anim calcmode="lin" valueType="num">
                                      <p:cBhvr>
                                        <p:cTn id="61"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3" grpId="0" bldLvl="0" animBg="1" autoUpdateAnimBg="0"/>
      <p:bldP spid="50194" grpId="0"/>
      <p:bldP spid="50195" grpId="0" bldLvl="0" animBg="1" autoUpdateAnimBg="0"/>
      <p:bldP spid="50196" grpId="0"/>
      <p:bldP spid="50198" grpId="0" bldLvl="0" animBg="1"/>
      <p:bldP spid="50199" grpId="0" advAuto="1000" autoUpdateAnimBg="0" build="p"/>
      <p:bldP spid="50200" grpId="0" advAuto="1000" autoUpdateAnimBg="0" build="p"/>
      <p:bldP spid="5020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5514340" y="3216910"/>
            <a:ext cx="1163320" cy="423545"/>
          </a:xfrm>
          <a:prstGeom prst="rect">
            <a:avLst/>
          </a:prstGeom>
          <a:noFill/>
        </p:spPr>
        <p:txBody>
          <a:bodyPr wrap="none" rtlCol="0" anchor="t">
            <a:spAutoFit/>
          </a:bodyPr>
          <a:p>
            <a:pPr indent="0" algn="ctr">
              <a:lnSpc>
                <a:spcPct val="120000"/>
              </a:lnSpc>
              <a:spcBef>
                <a:spcPts val="0"/>
              </a:spcBef>
              <a:spcAft>
                <a:spcPts val="0"/>
              </a:spcAft>
              <a:buNone/>
            </a:pPr>
            <a:r>
              <a:rPr lang="zh-CN" altLang="en-US" b="1" spc="130">
                <a:solidFill>
                  <a:srgbClr val="FFFFFF"/>
                </a:solidFill>
                <a:latin typeface="微软雅黑" panose="020B0503020204020204" charset="-122"/>
                <a:ea typeface="微软雅黑" panose="020B0503020204020204" charset="-122"/>
                <a:sym typeface="+mn-ea"/>
              </a:rPr>
              <a:t>文　　化</a:t>
            </a:r>
            <a:endParaRPr lang="zh-CN" altLang="en-US"/>
          </a:p>
        </p:txBody>
      </p:sp>
      <p:sp>
        <p:nvSpPr>
          <p:cNvPr id="5" name="WordArt 2"/>
          <p:cNvSpPr/>
          <p:nvPr/>
        </p:nvSpPr>
        <p:spPr>
          <a:xfrm>
            <a:off x="205740" y="106045"/>
            <a:ext cx="1869440" cy="70675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3" name="文本框 2"/>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近代中国的沉沦与转型</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205740" y="812800"/>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15362" name="Text Box 2"/>
          <p:cNvSpPr txBox="1"/>
          <p:nvPr/>
        </p:nvSpPr>
        <p:spPr>
          <a:xfrm>
            <a:off x="1555115" y="989330"/>
            <a:ext cx="9924415" cy="706755"/>
          </a:xfrm>
          <a:prstGeom prst="rect">
            <a:avLst/>
          </a:prstGeom>
          <a:solidFill>
            <a:srgbClr val="0000FF"/>
          </a:solidFill>
          <a:ln w="9525">
            <a:noFill/>
          </a:ln>
        </p:spPr>
        <p:txBody>
          <a:bodyPr wrap="square">
            <a:spAutoFit/>
          </a:bodyPr>
          <a:p>
            <a:pPr algn="ctr"/>
            <a:r>
              <a:rPr lang="zh-CN" altLang="en-US" sz="4000" b="1" dirty="0">
                <a:solidFill>
                  <a:srgbClr val="FFFF00"/>
                </a:solidFill>
                <a:latin typeface="黑体" panose="02010609060101010101" pitchFamily="49" charset="-122"/>
                <a:ea typeface="黑体" panose="02010609060101010101" pitchFamily="49" charset="-122"/>
              </a:rPr>
              <a:t>多层次看待太平天国运动的进步作用</a:t>
            </a:r>
            <a:endParaRPr lang="zh-CN" altLang="en-US" sz="4000" b="1" dirty="0">
              <a:solidFill>
                <a:srgbClr val="FFFF00"/>
              </a:solidFill>
              <a:latin typeface="黑体" panose="02010609060101010101" pitchFamily="49" charset="-122"/>
              <a:ea typeface="黑体" panose="02010609060101010101" pitchFamily="49" charset="-122"/>
            </a:endParaRPr>
          </a:p>
        </p:txBody>
      </p:sp>
      <p:sp>
        <p:nvSpPr>
          <p:cNvPr id="13" name="文本框 12"/>
          <p:cNvSpPr txBox="1"/>
          <p:nvPr/>
        </p:nvSpPr>
        <p:spPr>
          <a:xfrm>
            <a:off x="398145" y="2044065"/>
            <a:ext cx="11395710" cy="2305685"/>
          </a:xfrm>
          <a:prstGeom prst="rect">
            <a:avLst/>
          </a:prstGeom>
          <a:noFill/>
          <a:ln w="9525">
            <a:noFill/>
          </a:ln>
        </p:spPr>
        <p:txBody>
          <a:bodyPr wrap="square">
            <a:spAutoFit/>
          </a:bodyPr>
          <a:p>
            <a:pPr indent="19685">
              <a:lnSpc>
                <a:spcPct val="120000"/>
              </a:lnSpc>
            </a:pPr>
            <a:r>
              <a:rPr sz="320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4．</a:t>
            </a:r>
            <a:r>
              <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太平天国运动作为一个历史事件对</a:t>
            </a:r>
            <a:r>
              <a:rPr sz="320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后来的许多政治力量也发生着间接影响</a:t>
            </a:r>
            <a:r>
              <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。在维新变法期间，康有为借此宣传变法的必要性；辛亥革命期间孙中山接受了太平天国运动的正面影响和因争权夺利而导致的反面教训。</a:t>
            </a:r>
            <a:endParaRPr sz="2800">
              <a:solidFill>
                <a:srgbClr val="002060"/>
              </a:solidFill>
              <a:latin typeface="楷体" panose="02010609060101010101" pitchFamily="49" charset="-122"/>
              <a:ea typeface="楷体" panose="02010609060101010101" pitchFamily="49" charset="-122"/>
              <a:cs typeface="黑体" panose="02010609060101010101" pitchFamily="49" charset="-122"/>
            </a:endParaRPr>
          </a:p>
        </p:txBody>
      </p:sp>
      <p:sp>
        <p:nvSpPr>
          <p:cNvPr id="2" name="文本框 1">
            <a:hlinkClick r:id="rId1" action="ppaction://hlinksldjump"/>
          </p:cNvPr>
          <p:cNvSpPr txBox="1"/>
          <p:nvPr/>
        </p:nvSpPr>
        <p:spPr>
          <a:xfrm>
            <a:off x="456565" y="4602480"/>
            <a:ext cx="11395710" cy="1124585"/>
          </a:xfrm>
          <a:prstGeom prst="rect">
            <a:avLst/>
          </a:prstGeom>
          <a:noFill/>
          <a:ln w="9525">
            <a:noFill/>
          </a:ln>
        </p:spPr>
        <p:txBody>
          <a:bodyPr wrap="square">
            <a:spAutoFit/>
          </a:bodyPr>
          <a:p>
            <a:pPr indent="19685">
              <a:lnSpc>
                <a:spcPct val="120000"/>
              </a:lnSpc>
            </a:pPr>
            <a:r>
              <a:rPr lang="en-US"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    </a:t>
            </a:r>
            <a:r>
              <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总</a:t>
            </a:r>
            <a:r>
              <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rPr>
              <a:t>之，应从不同的层次和角度看待太平天国运动，不能忽视其对于中国社会的政治进程起到的促进作用。</a:t>
            </a:r>
            <a:endParaRPr sz="2800">
              <a:solidFill>
                <a:srgbClr val="002060"/>
              </a:solidFill>
              <a:latin typeface="楷体" panose="02010609060101010101" pitchFamily="49" charset="-122"/>
              <a:ea typeface="楷体" panose="02010609060101010101" pitchFamily="49" charset="-122"/>
              <a:cs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文本框 1"/>
          <p:cNvSpPr txBox="1"/>
          <p:nvPr/>
        </p:nvSpPr>
        <p:spPr>
          <a:xfrm>
            <a:off x="2218055" y="294640"/>
            <a:ext cx="9144000" cy="119888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近代中国的觉醒与探索（</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endParaRPr>
          </a:p>
          <a:p>
            <a:pPr algn="l"/>
            <a:r>
              <a:rPr lang="en-US" altLang="zh-CN" sz="3600" b="1" cap="all">
                <a:solidFill>
                  <a:schemeClr val="tx1"/>
                </a:solidFill>
                <a:latin typeface="黑体" panose="02010609060101010101" pitchFamily="49" charset="-122"/>
                <a:ea typeface="黑体" panose="02010609060101010101" pitchFamily="49" charset="-122"/>
                <a:cs typeface="+mn-ea"/>
                <a:sym typeface="+mn-ea"/>
              </a:rPr>
              <a:t>——</a:t>
            </a:r>
            <a:r>
              <a:rPr lang="zh-CN" altLang="en-US"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两次鸦片战争至甲午战争（1840-1894）</a:t>
            </a:r>
            <a:endParaRPr lang="zh-CN" altLang="en-US" sz="32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7" name="WordArt 2"/>
          <p:cNvSpPr/>
          <p:nvPr/>
        </p:nvSpPr>
        <p:spPr>
          <a:xfrm>
            <a:off x="173990" y="135890"/>
            <a:ext cx="1950720" cy="76009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时空坐标：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196" name="直接连接符 13314"/>
          <p:cNvSpPr/>
          <p:nvPr/>
        </p:nvSpPr>
        <p:spPr>
          <a:xfrm>
            <a:off x="751840" y="4037965"/>
            <a:ext cx="10981690" cy="635"/>
          </a:xfrm>
          <a:prstGeom prst="line">
            <a:avLst/>
          </a:prstGeom>
          <a:ln w="57150" cap="flat" cmpd="sng">
            <a:solidFill>
              <a:srgbClr val="11069E"/>
            </a:solidFill>
            <a:prstDash val="solid"/>
            <a:headEnd type="none" w="med" len="med"/>
            <a:tailEnd type="triangle" w="med" len="med"/>
          </a:ln>
        </p:spPr>
      </p:sp>
      <p:sp>
        <p:nvSpPr>
          <p:cNvPr id="15" name="文本框 14"/>
          <p:cNvSpPr txBox="1"/>
          <p:nvPr/>
        </p:nvSpPr>
        <p:spPr>
          <a:xfrm>
            <a:off x="745490" y="4316095"/>
            <a:ext cx="1497965" cy="521970"/>
          </a:xfrm>
          <a:prstGeom prst="rect">
            <a:avLst/>
          </a:prstGeom>
          <a:noFill/>
          <a:ln w="25400" cmpd="sng">
            <a:solidFill>
              <a:schemeClr val="accent1"/>
            </a:solidFill>
            <a:prstDash val="solid"/>
          </a:ln>
        </p:spPr>
        <p:txBody>
          <a:bodyPr wrap="square" rtlCol="0">
            <a:spAutoFit/>
          </a:bodyPr>
          <a:p>
            <a:pPr algn="ctr"/>
            <a:r>
              <a:rPr sz="2800" dirty="0">
                <a:latin typeface="Arial" panose="020B0604020202020204" pitchFamily="34" charset="0"/>
                <a:ea typeface="宋体" panose="02010600030101010101" pitchFamily="2" charset="-122"/>
                <a:sym typeface="+mn-ea"/>
              </a:rPr>
              <a:t>1840</a:t>
            </a:r>
            <a:endParaRPr sz="2800" dirty="0">
              <a:latin typeface="Arial" panose="020B0604020202020204" pitchFamily="34" charset="0"/>
              <a:ea typeface="宋体" panose="02010600030101010101" pitchFamily="2" charset="-122"/>
              <a:sym typeface="+mn-ea"/>
            </a:endParaRPr>
          </a:p>
        </p:txBody>
      </p:sp>
      <p:sp>
        <p:nvSpPr>
          <p:cNvPr id="17" name="文本框 16"/>
          <p:cNvSpPr txBox="1"/>
          <p:nvPr/>
        </p:nvSpPr>
        <p:spPr>
          <a:xfrm>
            <a:off x="2357755" y="4316095"/>
            <a:ext cx="1800225" cy="953135"/>
          </a:xfrm>
          <a:prstGeom prst="rect">
            <a:avLst/>
          </a:prstGeom>
          <a:noFill/>
          <a:ln w="25400" cmpd="sng">
            <a:solidFill>
              <a:schemeClr val="accent1"/>
            </a:solidFill>
            <a:prstDash val="solid"/>
          </a:ln>
        </p:spPr>
        <p:txBody>
          <a:bodyPr wrap="square" rtlCol="0">
            <a:spAutoFit/>
          </a:bodyPr>
          <a:p>
            <a:pPr algn="ctr"/>
            <a:r>
              <a:rPr sz="2800" dirty="0">
                <a:latin typeface="Arial" panose="020B0604020202020204" pitchFamily="34" charset="0"/>
                <a:ea typeface="宋体" panose="02010600030101010101" pitchFamily="2" charset="-122"/>
                <a:sym typeface="+mn-ea"/>
              </a:rPr>
              <a:t>1851-1864</a:t>
            </a:r>
            <a:endParaRPr sz="2800" dirty="0">
              <a:latin typeface="Arial" panose="020B0604020202020204" pitchFamily="34" charset="0"/>
              <a:ea typeface="宋体" panose="02010600030101010101" pitchFamily="2" charset="-122"/>
            </a:endParaRPr>
          </a:p>
        </p:txBody>
      </p:sp>
      <p:sp>
        <p:nvSpPr>
          <p:cNvPr id="20" name="文本框 19"/>
          <p:cNvSpPr txBox="1"/>
          <p:nvPr/>
        </p:nvSpPr>
        <p:spPr>
          <a:xfrm>
            <a:off x="4360545" y="4316095"/>
            <a:ext cx="1421765" cy="953135"/>
          </a:xfrm>
          <a:prstGeom prst="rect">
            <a:avLst/>
          </a:prstGeom>
          <a:noFill/>
          <a:ln w="25400" cmpd="sng">
            <a:solidFill>
              <a:schemeClr val="accent1"/>
            </a:solidFill>
            <a:prstDash val="solid"/>
          </a:ln>
        </p:spPr>
        <p:txBody>
          <a:bodyPr wrap="square" rtlCol="0">
            <a:spAutoFit/>
          </a:bodyPr>
          <a:p>
            <a:pPr algn="ctr"/>
            <a:r>
              <a:rPr sz="2800" dirty="0">
                <a:latin typeface="Arial" panose="020B0604020202020204" pitchFamily="34" charset="0"/>
                <a:ea typeface="宋体" panose="02010600030101010101" pitchFamily="2" charset="-122"/>
                <a:sym typeface="+mn-ea"/>
              </a:rPr>
              <a:t>185</a:t>
            </a:r>
            <a:r>
              <a:rPr lang="en-US" sz="2800" dirty="0">
                <a:latin typeface="Arial" panose="020B0604020202020204" pitchFamily="34" charset="0"/>
                <a:ea typeface="宋体" panose="02010600030101010101" pitchFamily="2" charset="-122"/>
                <a:sym typeface="+mn-ea"/>
              </a:rPr>
              <a:t>6</a:t>
            </a:r>
            <a:r>
              <a:rPr sz="2800" dirty="0">
                <a:latin typeface="Arial" panose="020B0604020202020204" pitchFamily="34" charset="0"/>
                <a:ea typeface="宋体" panose="02010600030101010101" pitchFamily="2" charset="-122"/>
                <a:sym typeface="+mn-ea"/>
              </a:rPr>
              <a:t>-1860 </a:t>
            </a:r>
            <a:endParaRPr sz="2800" dirty="0">
              <a:latin typeface="Arial" panose="020B0604020202020204" pitchFamily="34" charset="0"/>
              <a:ea typeface="宋体" panose="02010600030101010101" pitchFamily="2" charset="-122"/>
              <a:sym typeface="+mn-ea"/>
            </a:endParaRPr>
          </a:p>
        </p:txBody>
      </p:sp>
      <p:sp>
        <p:nvSpPr>
          <p:cNvPr id="22" name="文本框 21"/>
          <p:cNvSpPr txBox="1"/>
          <p:nvPr/>
        </p:nvSpPr>
        <p:spPr>
          <a:xfrm>
            <a:off x="6072505" y="4316095"/>
            <a:ext cx="1841500" cy="953135"/>
          </a:xfrm>
          <a:prstGeom prst="rect">
            <a:avLst/>
          </a:prstGeom>
          <a:noFill/>
          <a:ln w="25400" cmpd="sng">
            <a:solidFill>
              <a:schemeClr val="accent1"/>
            </a:solidFill>
            <a:prstDash val="solid"/>
          </a:ln>
        </p:spPr>
        <p:txBody>
          <a:bodyPr wrap="square" rtlCol="0">
            <a:spAutoFit/>
          </a:bodyPr>
          <a:p>
            <a:pPr algn="ctr"/>
            <a:r>
              <a:rPr sz="2800" dirty="0">
                <a:latin typeface="Arial" panose="020B0604020202020204" pitchFamily="34" charset="0"/>
                <a:ea typeface="宋体" panose="02010600030101010101" pitchFamily="2" charset="-122"/>
                <a:sym typeface="+mn-ea"/>
              </a:rPr>
              <a:t>19世纪60-70年代</a:t>
            </a:r>
            <a:r>
              <a:rPr dirty="0">
                <a:latin typeface="Arial" panose="020B0604020202020204" pitchFamily="34" charset="0"/>
                <a:ea typeface="宋体" panose="02010600030101010101" pitchFamily="2" charset="-122"/>
                <a:sym typeface="+mn-ea"/>
              </a:rPr>
              <a:t> </a:t>
            </a:r>
            <a:endParaRPr dirty="0">
              <a:latin typeface="Arial" panose="020B0604020202020204" pitchFamily="34" charset="0"/>
              <a:ea typeface="宋体" panose="02010600030101010101" pitchFamily="2" charset="-122"/>
              <a:sym typeface="+mn-ea"/>
            </a:endParaRPr>
          </a:p>
        </p:txBody>
      </p:sp>
      <p:sp>
        <p:nvSpPr>
          <p:cNvPr id="24" name="文本框 23"/>
          <p:cNvSpPr txBox="1"/>
          <p:nvPr/>
        </p:nvSpPr>
        <p:spPr>
          <a:xfrm>
            <a:off x="8094980" y="4316095"/>
            <a:ext cx="2078355" cy="953135"/>
          </a:xfrm>
          <a:prstGeom prst="rect">
            <a:avLst/>
          </a:prstGeom>
          <a:noFill/>
          <a:ln w="25400" cmpd="sng">
            <a:solidFill>
              <a:schemeClr val="accent1"/>
            </a:solidFill>
            <a:prstDash val="solid"/>
          </a:ln>
        </p:spPr>
        <p:txBody>
          <a:bodyPr wrap="square" rtlCol="0">
            <a:spAutoFit/>
          </a:bodyPr>
          <a:p>
            <a:pPr algn="ctr"/>
            <a:r>
              <a:rPr sz="2800" dirty="0">
                <a:latin typeface="Arial" panose="020B0604020202020204" pitchFamily="34" charset="0"/>
                <a:ea typeface="宋体" panose="02010600030101010101" pitchFamily="2" charset="-122"/>
                <a:sym typeface="+mn-ea"/>
              </a:rPr>
              <a:t>19世纪70-80年代</a:t>
            </a:r>
            <a:endParaRPr sz="2800" dirty="0">
              <a:latin typeface="Arial" panose="020B0604020202020204" pitchFamily="34" charset="0"/>
              <a:ea typeface="宋体" panose="02010600030101010101" pitchFamily="2" charset="-122"/>
              <a:sym typeface="+mn-ea"/>
            </a:endParaRPr>
          </a:p>
        </p:txBody>
      </p:sp>
      <p:sp>
        <p:nvSpPr>
          <p:cNvPr id="27" name="文本框 26"/>
          <p:cNvSpPr txBox="1"/>
          <p:nvPr/>
        </p:nvSpPr>
        <p:spPr>
          <a:xfrm>
            <a:off x="10291445" y="4316095"/>
            <a:ext cx="1442720" cy="521970"/>
          </a:xfrm>
          <a:prstGeom prst="rect">
            <a:avLst/>
          </a:prstGeom>
          <a:noFill/>
          <a:ln w="25400" cmpd="sng">
            <a:solidFill>
              <a:schemeClr val="accent1"/>
            </a:solidFill>
            <a:prstDash val="solid"/>
          </a:ln>
        </p:spPr>
        <p:txBody>
          <a:bodyPr wrap="square" rtlCol="0">
            <a:spAutoFit/>
          </a:bodyPr>
          <a:p>
            <a:pPr algn="ctr"/>
            <a:r>
              <a:rPr sz="2800" dirty="0">
                <a:latin typeface="Arial" panose="020B0604020202020204" pitchFamily="34" charset="0"/>
                <a:ea typeface="宋体" panose="02010600030101010101" pitchFamily="2" charset="-122"/>
                <a:sym typeface="+mn-ea"/>
              </a:rPr>
              <a:t>1894</a:t>
            </a:r>
            <a:endParaRPr sz="2800" dirty="0">
              <a:latin typeface="Arial" panose="020B0604020202020204" pitchFamily="34" charset="0"/>
              <a:ea typeface="宋体" panose="02010600030101010101" pitchFamily="2" charset="-122"/>
            </a:endParaRPr>
          </a:p>
        </p:txBody>
      </p:sp>
      <p:cxnSp>
        <p:nvCxnSpPr>
          <p:cNvPr id="29" name="直接连接符 28"/>
          <p:cNvCxnSpPr/>
          <p:nvPr/>
        </p:nvCxnSpPr>
        <p:spPr>
          <a:xfrm flipH="1">
            <a:off x="1421765" y="3867785"/>
            <a:ext cx="15240" cy="335915"/>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3177540" y="3870325"/>
            <a:ext cx="15240" cy="335915"/>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H="1">
            <a:off x="4994910" y="3867785"/>
            <a:ext cx="15240" cy="335915"/>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7343140" y="3870325"/>
            <a:ext cx="15240" cy="335915"/>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H="1">
            <a:off x="9159875" y="3870325"/>
            <a:ext cx="15240" cy="335915"/>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10925810" y="3870325"/>
            <a:ext cx="15240" cy="335915"/>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文本框 41"/>
          <p:cNvSpPr txBox="1"/>
          <p:nvPr/>
        </p:nvSpPr>
        <p:spPr>
          <a:xfrm>
            <a:off x="751840" y="2562225"/>
            <a:ext cx="1497965" cy="1076325"/>
          </a:xfrm>
          <a:prstGeom prst="rect">
            <a:avLst/>
          </a:prstGeom>
          <a:noFill/>
          <a:ln w="25400" cmpd="sng">
            <a:solidFill>
              <a:schemeClr val="accent2"/>
            </a:solidFill>
            <a:prstDash val="solid"/>
          </a:ln>
        </p:spPr>
        <p:txBody>
          <a:bodyPr wrap="square" rtlCol="0">
            <a:spAutoFit/>
          </a:bodyPr>
          <a:p>
            <a:pPr algn="ctr"/>
            <a:r>
              <a:rPr lang="zh-CN" altLang="en-US" sz="3200" b="1" dirty="0">
                <a:latin typeface="Arial" panose="020B0604020202020204" pitchFamily="34" charset="0"/>
                <a:ea typeface="宋体" panose="02010600030101010101" pitchFamily="2" charset="-122"/>
                <a:sym typeface="+mn-ea"/>
              </a:rPr>
              <a:t>鸦片战争</a:t>
            </a:r>
            <a:endParaRPr lang="zh-CN" altLang="en-US" sz="3200" b="1" dirty="0">
              <a:latin typeface="Arial" panose="020B0604020202020204" pitchFamily="34" charset="0"/>
              <a:ea typeface="宋体" panose="02010600030101010101" pitchFamily="2" charset="-122"/>
              <a:sym typeface="+mn-ea"/>
            </a:endParaRPr>
          </a:p>
        </p:txBody>
      </p:sp>
      <p:sp>
        <p:nvSpPr>
          <p:cNvPr id="43" name="文本框 42"/>
          <p:cNvSpPr txBox="1"/>
          <p:nvPr/>
        </p:nvSpPr>
        <p:spPr>
          <a:xfrm>
            <a:off x="2508885" y="2562225"/>
            <a:ext cx="1497965" cy="1076325"/>
          </a:xfrm>
          <a:prstGeom prst="rect">
            <a:avLst/>
          </a:prstGeom>
          <a:noFill/>
          <a:ln w="25400" cmpd="sng">
            <a:solidFill>
              <a:schemeClr val="accent2"/>
            </a:solidFill>
            <a:prstDash val="solid"/>
          </a:ln>
        </p:spPr>
        <p:txBody>
          <a:bodyPr wrap="square" rtlCol="0">
            <a:spAutoFit/>
          </a:bodyPr>
          <a:p>
            <a:pPr algn="ctr"/>
            <a:r>
              <a:rPr lang="zh-CN" altLang="en-US" sz="3200" b="1" dirty="0">
                <a:latin typeface="Arial" panose="020B0604020202020204" pitchFamily="34" charset="0"/>
                <a:ea typeface="宋体" panose="02010600030101010101" pitchFamily="2" charset="-122"/>
                <a:sym typeface="+mn-ea"/>
              </a:rPr>
              <a:t>太平天国运动</a:t>
            </a:r>
            <a:endParaRPr lang="zh-CN" altLang="en-US" sz="3200" b="1" dirty="0">
              <a:latin typeface="Arial" panose="020B0604020202020204" pitchFamily="34" charset="0"/>
              <a:ea typeface="宋体" panose="02010600030101010101" pitchFamily="2" charset="-122"/>
              <a:sym typeface="+mn-ea"/>
            </a:endParaRPr>
          </a:p>
        </p:txBody>
      </p:sp>
      <p:sp>
        <p:nvSpPr>
          <p:cNvPr id="44" name="文本框 43"/>
          <p:cNvSpPr txBox="1"/>
          <p:nvPr/>
        </p:nvSpPr>
        <p:spPr>
          <a:xfrm>
            <a:off x="4379595" y="2562225"/>
            <a:ext cx="1984375" cy="1076325"/>
          </a:xfrm>
          <a:prstGeom prst="rect">
            <a:avLst/>
          </a:prstGeom>
          <a:noFill/>
          <a:ln w="25400" cmpd="sng">
            <a:solidFill>
              <a:schemeClr val="accent2"/>
            </a:solidFill>
            <a:prstDash val="solid"/>
          </a:ln>
        </p:spPr>
        <p:txBody>
          <a:bodyPr wrap="square" rtlCol="0">
            <a:spAutoFit/>
          </a:bodyPr>
          <a:p>
            <a:pPr algn="ctr"/>
            <a:r>
              <a:rPr lang="zh-CN" altLang="en-US" sz="3200" b="1" dirty="0">
                <a:latin typeface="Arial" panose="020B0604020202020204" pitchFamily="34" charset="0"/>
                <a:ea typeface="宋体" panose="02010600030101010101" pitchFamily="2" charset="-122"/>
                <a:sym typeface="+mn-ea"/>
              </a:rPr>
              <a:t>第二次</a:t>
            </a:r>
            <a:endParaRPr lang="zh-CN" altLang="en-US" sz="3200" b="1" dirty="0">
              <a:latin typeface="Arial" panose="020B0604020202020204" pitchFamily="34" charset="0"/>
              <a:ea typeface="宋体" panose="02010600030101010101" pitchFamily="2" charset="-122"/>
              <a:sym typeface="+mn-ea"/>
            </a:endParaRPr>
          </a:p>
          <a:p>
            <a:pPr algn="ctr"/>
            <a:r>
              <a:rPr lang="zh-CN" altLang="en-US" sz="3200" b="1" dirty="0">
                <a:latin typeface="Arial" panose="020B0604020202020204" pitchFamily="34" charset="0"/>
                <a:ea typeface="宋体" panose="02010600030101010101" pitchFamily="2" charset="-122"/>
                <a:sym typeface="+mn-ea"/>
              </a:rPr>
              <a:t>鸦片战争</a:t>
            </a:r>
            <a:endParaRPr lang="zh-CN" altLang="en-US" sz="3200" b="1" dirty="0">
              <a:latin typeface="Arial" panose="020B0604020202020204" pitchFamily="34" charset="0"/>
              <a:ea typeface="宋体" panose="02010600030101010101" pitchFamily="2" charset="-122"/>
              <a:sym typeface="+mn-ea"/>
            </a:endParaRPr>
          </a:p>
        </p:txBody>
      </p:sp>
      <p:sp>
        <p:nvSpPr>
          <p:cNvPr id="45" name="文本框 44"/>
          <p:cNvSpPr txBox="1"/>
          <p:nvPr/>
        </p:nvSpPr>
        <p:spPr>
          <a:xfrm>
            <a:off x="6582410" y="2562225"/>
            <a:ext cx="1331595" cy="1076325"/>
          </a:xfrm>
          <a:prstGeom prst="rect">
            <a:avLst/>
          </a:prstGeom>
          <a:noFill/>
          <a:ln w="25400" cmpd="sng">
            <a:solidFill>
              <a:schemeClr val="accent2"/>
            </a:solidFill>
            <a:prstDash val="solid"/>
          </a:ln>
        </p:spPr>
        <p:txBody>
          <a:bodyPr wrap="square" rtlCol="0">
            <a:spAutoFit/>
          </a:bodyPr>
          <a:p>
            <a:pPr algn="ctr"/>
            <a:r>
              <a:rPr lang="zh-CN" altLang="en-US" sz="3200" b="1" dirty="0">
                <a:latin typeface="Arial" panose="020B0604020202020204" pitchFamily="34" charset="0"/>
                <a:ea typeface="宋体" panose="02010600030101010101" pitchFamily="2" charset="-122"/>
                <a:sym typeface="+mn-ea"/>
              </a:rPr>
              <a:t>洋务运动</a:t>
            </a:r>
            <a:endParaRPr lang="zh-CN" altLang="en-US" sz="3200" b="1" dirty="0">
              <a:latin typeface="Arial" panose="020B0604020202020204" pitchFamily="34" charset="0"/>
              <a:ea typeface="宋体" panose="02010600030101010101" pitchFamily="2" charset="-122"/>
              <a:sym typeface="+mn-ea"/>
            </a:endParaRPr>
          </a:p>
        </p:txBody>
      </p:sp>
      <p:sp>
        <p:nvSpPr>
          <p:cNvPr id="46" name="文本框 45"/>
          <p:cNvSpPr txBox="1"/>
          <p:nvPr/>
        </p:nvSpPr>
        <p:spPr>
          <a:xfrm>
            <a:off x="10173335" y="2562225"/>
            <a:ext cx="1711960" cy="1076325"/>
          </a:xfrm>
          <a:prstGeom prst="rect">
            <a:avLst/>
          </a:prstGeom>
          <a:noFill/>
          <a:ln w="25400" cmpd="sng">
            <a:solidFill>
              <a:schemeClr val="accent2"/>
            </a:solidFill>
            <a:prstDash val="solid"/>
          </a:ln>
        </p:spPr>
        <p:txBody>
          <a:bodyPr wrap="square" rtlCol="0">
            <a:spAutoFit/>
          </a:bodyPr>
          <a:p>
            <a:pPr algn="ctr"/>
            <a:r>
              <a:rPr lang="zh-CN" altLang="en-US" sz="3200" b="1" dirty="0">
                <a:latin typeface="Arial" panose="020B0604020202020204" pitchFamily="34" charset="0"/>
                <a:ea typeface="宋体" panose="02010600030101010101" pitchFamily="2" charset="-122"/>
                <a:sym typeface="+mn-ea"/>
              </a:rPr>
              <a:t>甲午中日战争</a:t>
            </a:r>
            <a:endParaRPr lang="zh-CN" altLang="en-US" sz="3200" b="1" dirty="0">
              <a:latin typeface="Arial" panose="020B0604020202020204" pitchFamily="34" charset="0"/>
              <a:ea typeface="宋体" panose="02010600030101010101" pitchFamily="2" charset="-122"/>
              <a:sym typeface="+mn-ea"/>
            </a:endParaRPr>
          </a:p>
        </p:txBody>
      </p:sp>
      <p:sp>
        <p:nvSpPr>
          <p:cNvPr id="4" name="文本框 3"/>
          <p:cNvSpPr txBox="1"/>
          <p:nvPr/>
        </p:nvSpPr>
        <p:spPr>
          <a:xfrm>
            <a:off x="8493760" y="2562225"/>
            <a:ext cx="1347470" cy="1076325"/>
          </a:xfrm>
          <a:prstGeom prst="rect">
            <a:avLst/>
          </a:prstGeom>
          <a:noFill/>
          <a:ln w="25400" cmpd="sng">
            <a:solidFill>
              <a:schemeClr val="accent2"/>
            </a:solidFill>
            <a:prstDash val="solid"/>
          </a:ln>
        </p:spPr>
        <p:txBody>
          <a:bodyPr wrap="square" rtlCol="0">
            <a:spAutoFit/>
          </a:bodyPr>
          <a:p>
            <a:pPr algn="ctr"/>
            <a:r>
              <a:rPr lang="zh-CN" altLang="en-US" sz="3200" b="1" dirty="0">
                <a:latin typeface="Arial" panose="020B0604020202020204" pitchFamily="34" charset="0"/>
                <a:ea typeface="宋体" panose="02010600030101010101" pitchFamily="2" charset="-122"/>
                <a:sym typeface="+mn-ea"/>
              </a:rPr>
              <a:t>边疆危机</a:t>
            </a:r>
            <a:endParaRPr lang="zh-CN" altLang="en-US" sz="3200" b="1" dirty="0">
              <a:latin typeface="Arial" panose="020B0604020202020204" pitchFamily="34" charset="0"/>
              <a:ea typeface="宋体" panose="02010600030101010101" pitchFamily="2" charset="-122"/>
              <a:sym typeface="+mn-ea"/>
            </a:endParaRPr>
          </a:p>
        </p:txBody>
      </p:sp>
      <p:cxnSp>
        <p:nvCxnSpPr>
          <p:cNvPr id="6146" name="直接连接符 4"/>
          <p:cNvCxnSpPr/>
          <p:nvPr/>
        </p:nvCxnSpPr>
        <p:spPr>
          <a:xfrm>
            <a:off x="132080" y="1476375"/>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blinds(horizontal)">
                                      <p:cBhvr>
                                        <p:cTn id="17" dur="500"/>
                                        <p:tgtEl>
                                          <p:spTgt spid="4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blinds(horizontal)">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blinds(horizontal)">
                                      <p:cBhvr>
                                        <p:cTn id="3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4" grpId="0" animBg="1"/>
      <p:bldP spid="45" grpId="0" animBg="1"/>
      <p:bldP spid="4" grpId="0" animBg="1"/>
      <p:bldP spid="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341313" y="1062038"/>
          <a:ext cx="11772900" cy="5448300"/>
        </p:xfrm>
        <a:graphic>
          <a:graphicData uri="http://schemas.openxmlformats.org/drawingml/2006/table">
            <a:tbl>
              <a:tblPr/>
              <a:tblGrid>
                <a:gridCol w="611505"/>
                <a:gridCol w="11161395"/>
              </a:tblGrid>
              <a:tr h="267525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政</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治</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609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经</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济</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695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文</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化</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 name="文本框 19"/>
          <p:cNvSpPr txBox="1"/>
          <p:nvPr/>
        </p:nvSpPr>
        <p:spPr>
          <a:xfrm>
            <a:off x="1085850" y="1095058"/>
            <a:ext cx="4413250" cy="2252980"/>
          </a:xfrm>
          <a:prstGeom prst="rect">
            <a:avLst/>
          </a:prstGeom>
          <a:noFill/>
          <a:ln w="9525">
            <a:noFill/>
          </a:ln>
        </p:spPr>
        <p:txBody>
          <a:bodyPr wrap="square" lIns="96442" tIns="48220" rIns="96442" bIns="48220">
            <a:spAutoFit/>
          </a:bodyPr>
          <a:p>
            <a:pPr marL="342900" marR="0" indent="-342900" defTabSz="914400" fontAlgn="ctr">
              <a:lnSpc>
                <a:spcPct val="100000"/>
              </a:lnSpc>
              <a:spcBef>
                <a:spcPts val="0"/>
              </a:spcBef>
              <a:buClrTx/>
              <a:buSzTx/>
              <a:buFontTx/>
              <a:defRPr/>
            </a:pP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1</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、两次鸦片战争</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endParaRPr kumimoji="0" lang="en-US" altLang="zh-CN" sz="2335" b="1" i="0" kern="0" cap="none" spc="0" normalizeH="0" baseline="0" noProof="1" smtClean="0">
              <a:latin typeface="楷体" panose="02010609060101010101" pitchFamily="49" charset="-122"/>
              <a:ea typeface="楷体" panose="02010609060101010101" pitchFamily="49" charset="-122"/>
              <a:cs typeface="楷体" panose="02010609060101010101" pitchFamily="49" charset="-122"/>
              <a:sym typeface="Sniglet" charset="0"/>
            </a:endParaRPr>
          </a:p>
          <a:p>
            <a:pPr marR="0" defTabSz="914400">
              <a:lnSpc>
                <a:spcPct val="100000"/>
              </a:lnSpc>
              <a:buClr>
                <a:srgbClr val="2A95B7"/>
              </a:buClr>
              <a:buSzTx/>
              <a:buFontTx/>
              <a:defRPr/>
            </a:pPr>
            <a:r>
              <a:rPr lang="zh-CN" altLang="en-US" sz="2335" b="1" kern="0" noProof="1">
                <a:latin typeface="楷体" panose="02010609060101010101" pitchFamily="49" charset="-122"/>
                <a:ea typeface="楷体" panose="02010609060101010101" pitchFamily="49" charset="-122"/>
                <a:cs typeface="楷体" panose="02010609060101010101" pitchFamily="49" charset="-122"/>
                <a:sym typeface="Sniglet" charset="0"/>
              </a:rPr>
              <a:t>       </a:t>
            </a:r>
            <a:endParaRPr kumimoji="0" lang="en-US" altLang="zh-CN" sz="2335" b="1" i="0" kern="0" cap="none" spc="0" normalizeH="0" baseline="0" noProof="1">
              <a:latin typeface="楷体" panose="02010609060101010101" pitchFamily="49" charset="-122"/>
              <a:ea typeface="楷体" panose="02010609060101010101" pitchFamily="49" charset="-122"/>
              <a:cs typeface="楷体" panose="02010609060101010101" pitchFamily="49" charset="-122"/>
              <a:sym typeface="Sniglet" charset="0"/>
            </a:endParaRPr>
          </a:p>
          <a:p>
            <a:pPr marR="0" defTabSz="914400">
              <a:lnSpc>
                <a:spcPct val="100000"/>
              </a:lnSpc>
              <a:buClr>
                <a:srgbClr val="2A95B7"/>
              </a:buClr>
              <a:buSzTx/>
              <a:buFontTx/>
              <a:defRPr/>
            </a:pPr>
            <a:endPar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endParaRPr>
          </a:p>
          <a:p>
            <a:pPr marR="0" defTabSz="914400">
              <a:lnSpc>
                <a:spcPct val="100000"/>
              </a:lnSpc>
              <a:buClr>
                <a:srgbClr val="2A95B7"/>
              </a:buClr>
              <a:buSzTx/>
              <a:buFontTx/>
              <a:defRPr/>
            </a:pPr>
            <a:r>
              <a:rPr lang="en-US" altLang="zh-CN"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2</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、外交近代化：</a:t>
            </a:r>
            <a:endPar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endParaRPr>
          </a:p>
          <a:p>
            <a:pPr marR="0" defTabSz="914400">
              <a:lnSpc>
                <a:spcPct val="100000"/>
              </a:lnSpc>
              <a:buClr>
                <a:srgbClr val="2A95B7"/>
              </a:buClr>
              <a:buSzTx/>
              <a:buFontTx/>
              <a:defRPr/>
            </a:pPr>
            <a:r>
              <a:rPr lang="en-US" altLang="zh-CN"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3</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hlinkClick r:id="rId2" action="ppaction://hlinksldjump"/>
              </a:rPr>
              <a:t>边疆危机</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a:t>
            </a:r>
            <a:endPar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endParaRPr>
          </a:p>
          <a:p>
            <a:pPr marR="0" defTabSz="914400">
              <a:lnSpc>
                <a:spcPct val="100000"/>
              </a:lnSpc>
              <a:buClr>
                <a:srgbClr val="2A95B7"/>
              </a:buClr>
              <a:buSzTx/>
              <a:buFontTx/>
              <a:defRPr/>
            </a:pPr>
            <a:r>
              <a:rPr lang="en-US" altLang="zh-CN" sz="2335" b="1" kern="0" smtClean="0">
                <a:latin typeface="楷体" panose="02010609060101010101" pitchFamily="49" charset="-122"/>
                <a:ea typeface="楷体" panose="02010609060101010101" pitchFamily="49" charset="-122"/>
                <a:cs typeface="楷体" panose="02010609060101010101" pitchFamily="49" charset="-122"/>
                <a:sym typeface="Sniglet" charset="0"/>
              </a:rPr>
              <a:t>4</a:t>
            </a:r>
            <a:r>
              <a:rPr lang="zh-CN" altLang="en-US" sz="2335" b="1" kern="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smtClean="0">
                <a:latin typeface="楷体" panose="02010609060101010101" pitchFamily="49" charset="-122"/>
                <a:ea typeface="楷体" panose="02010609060101010101" pitchFamily="49" charset="-122"/>
                <a:cs typeface="楷体" panose="02010609060101010101" pitchFamily="49" charset="-122"/>
                <a:sym typeface="Sniglet" charset="0"/>
                <a:hlinkClick r:id="rId3" action="ppaction://hlinksldjump"/>
              </a:rPr>
              <a:t>太平天国运动</a:t>
            </a:r>
            <a:r>
              <a:rPr lang="en-US" altLang="zh-CN" sz="2335" b="1" kern="0" smtClean="0">
                <a:latin typeface="楷体" panose="02010609060101010101" pitchFamily="49" charset="-122"/>
                <a:ea typeface="楷体" panose="02010609060101010101" pitchFamily="49" charset="-122"/>
                <a:cs typeface="楷体" panose="02010609060101010101" pitchFamily="49" charset="-122"/>
                <a:sym typeface="Sniglet" charset="0"/>
              </a:rPr>
              <a:t>:</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63506" name="WordArt 2"/>
          <p:cNvSpPr/>
          <p:nvPr/>
        </p:nvSpPr>
        <p:spPr>
          <a:xfrm>
            <a:off x="325438" y="133350"/>
            <a:ext cx="2260600" cy="674688"/>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知识结构：</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 name="文本框 7"/>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觉醒与探索</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sp>
        <p:nvSpPr>
          <p:cNvPr id="9" name="文本框 8"/>
          <p:cNvSpPr txBox="1"/>
          <p:nvPr/>
        </p:nvSpPr>
        <p:spPr>
          <a:xfrm>
            <a:off x="3462655" y="1099185"/>
            <a:ext cx="8729345" cy="1174115"/>
          </a:xfrm>
          <a:prstGeom prst="rect">
            <a:avLst/>
          </a:prstGeom>
          <a:noFill/>
          <a:ln w="9525">
            <a:noFill/>
          </a:ln>
        </p:spPr>
        <p:txBody>
          <a:bodyPr wrap="square" lIns="96442" tIns="48220" rIns="96442" bIns="48220">
            <a:spAutoFit/>
          </a:bodyPr>
          <a:p>
            <a:pPr marR="0" defTabSz="914400">
              <a:buClr>
                <a:srgbClr val="2A95B7"/>
              </a:buClr>
              <a:buSzTx/>
              <a:buFontTx/>
              <a:defRPr/>
            </a:pP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《南京条约》及其附属条约（五口通商、割香港岛、</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hlinkClick r:id="rId4" action="ppaction://hlinksldjump"/>
              </a:rPr>
              <a:t>协定关税</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、领事裁判权、片面最惠国待遇、通商口岸传教权、租住权；《天津条约》、《北京条约》（内河航行权、实现了鸦片贸易合法化）</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0" name="文本框 9"/>
          <p:cNvSpPr txBox="1"/>
          <p:nvPr/>
        </p:nvSpPr>
        <p:spPr>
          <a:xfrm>
            <a:off x="3462655" y="2893695"/>
            <a:ext cx="8729345" cy="814070"/>
          </a:xfrm>
          <a:prstGeom prst="rect">
            <a:avLst/>
          </a:prstGeom>
          <a:noFill/>
          <a:ln w="9525">
            <a:noFill/>
          </a:ln>
        </p:spPr>
        <p:txBody>
          <a:bodyPr wrap="square" lIns="96442" tIns="48220" rIns="96442" bIns="48220">
            <a:spAutoFit/>
          </a:bodyPr>
          <a:p>
            <a:pPr marR="0" defTabSz="914400">
              <a:buClr>
                <a:srgbClr val="2A95B7"/>
              </a:buClr>
              <a:buSzTx/>
              <a:buFontTx/>
              <a:defRPr/>
            </a:pP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《天朝田亩制度》、《资政新篇》；</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hlinkClick r:id="rId5" action="ppaction://hlinksldjump"/>
              </a:rPr>
              <a:t>汉族官僚集团</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a:p>
            <a:pPr marR="0" defTabSz="914400">
              <a:buClr>
                <a:srgbClr val="2A95B7"/>
              </a:buClr>
              <a:buSzTx/>
              <a:buFontTx/>
              <a:defRPr/>
            </a:pP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中外</a:t>
            </a: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和好</a:t>
            </a: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dirty="0" smtClean="0">
                <a:latin typeface="楷体" panose="02010609060101010101" pitchFamily="49" charset="-122"/>
                <a:ea typeface="楷体" panose="02010609060101010101" pitchFamily="49" charset="-122"/>
                <a:cs typeface="楷体" panose="02010609060101010101" pitchFamily="49" charset="-122"/>
                <a:sym typeface="Sniglet" charset="0"/>
                <a:hlinkClick r:id="rId6" action="ppaction://hlinksldjump"/>
              </a:rPr>
              <a:t>辛酉政变</a:t>
            </a:r>
            <a:r>
              <a:rPr lang="zh-CN" altLang="en-US" sz="2335" b="1" kern="0" dirty="0" smtClean="0">
                <a:latin typeface="楷体" panose="02010609060101010101" pitchFamily="49" charset="-122"/>
                <a:ea typeface="楷体" panose="02010609060101010101" pitchFamily="49" charset="-122"/>
                <a:cs typeface="楷体" panose="02010609060101010101" pitchFamily="49" charset="-122"/>
                <a:sym typeface="Sniglet" charset="0"/>
              </a:rPr>
              <a:t>）</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1" name="文本框 10"/>
          <p:cNvSpPr txBox="1"/>
          <p:nvPr/>
        </p:nvSpPr>
        <p:spPr>
          <a:xfrm>
            <a:off x="3462655" y="2171065"/>
            <a:ext cx="8729345" cy="454660"/>
          </a:xfrm>
          <a:prstGeom prst="rect">
            <a:avLst/>
          </a:prstGeom>
          <a:noFill/>
          <a:ln w="9525">
            <a:noFill/>
          </a:ln>
        </p:spPr>
        <p:txBody>
          <a:bodyPr wrap="square" lIns="96442" tIns="48220" rIns="96442" bIns="48220">
            <a:spAutoFit/>
          </a:bodyPr>
          <a:p>
            <a:pPr marR="0" defTabSz="914400">
              <a:buClr>
                <a:srgbClr val="2A95B7"/>
              </a:buClr>
              <a:buSzTx/>
              <a:buFontTx/>
              <a:defRPr/>
            </a:pP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朝贡体系</a:t>
            </a: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不平等条约体系</a:t>
            </a: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hlinkClick r:id="rId7" action="ppaction://hlinksldjump"/>
              </a:rPr>
              <a:t>总理衙门（</a:t>
            </a: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hlinkClick r:id="rId7" action="ppaction://hlinksldjump"/>
              </a:rPr>
              <a:t>1861</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hlinkClick r:id="rId7" action="ppaction://hlinksldjump"/>
              </a:rPr>
              <a:t>年）</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2" name="文本框 11"/>
          <p:cNvSpPr txBox="1"/>
          <p:nvPr/>
        </p:nvSpPr>
        <p:spPr>
          <a:xfrm>
            <a:off x="3462655" y="2510155"/>
            <a:ext cx="8729345" cy="454660"/>
          </a:xfrm>
          <a:prstGeom prst="rect">
            <a:avLst/>
          </a:prstGeom>
          <a:noFill/>
          <a:ln w="9525">
            <a:noFill/>
          </a:ln>
        </p:spPr>
        <p:txBody>
          <a:bodyPr wrap="square" lIns="96442" tIns="48220" rIns="96442" bIns="48220">
            <a:spAutoFit/>
          </a:bodyPr>
          <a:p>
            <a:pPr marR="0" defTabSz="914400">
              <a:buClr>
                <a:srgbClr val="2A95B7"/>
              </a:buClr>
              <a:buSzTx/>
              <a:buFontTx/>
              <a:defRPr/>
            </a:pP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中法战争（</a:t>
            </a:r>
            <a:r>
              <a:rPr lang="en-US" altLang="zh-CN"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1883</a:t>
            </a: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年）；</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3" name="文本框 12"/>
          <p:cNvSpPr txBox="1"/>
          <p:nvPr/>
        </p:nvSpPr>
        <p:spPr>
          <a:xfrm>
            <a:off x="1085850" y="3673475"/>
            <a:ext cx="8206740" cy="454660"/>
          </a:xfrm>
          <a:prstGeom prst="rect">
            <a:avLst/>
          </a:prstGeom>
          <a:noFill/>
          <a:ln w="9525">
            <a:noFill/>
          </a:ln>
        </p:spPr>
        <p:txBody>
          <a:bodyPr wrap="square" lIns="96442" tIns="48220" rIns="96442" bIns="48220">
            <a:spAutoFit/>
          </a:bodyPr>
          <a:p>
            <a:pPr marL="342900" marR="0" indent="-342900" defTabSz="914400" fontAlgn="ctr">
              <a:spcBef>
                <a:spcPts val="0"/>
              </a:spcBef>
              <a:buClrTx/>
              <a:buSzTx/>
              <a:buFontTx/>
              <a:defRPr/>
            </a:pP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1</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、近代中国经济结构的变动：</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4" name="文本框 13"/>
          <p:cNvSpPr txBox="1"/>
          <p:nvPr/>
        </p:nvSpPr>
        <p:spPr>
          <a:xfrm>
            <a:off x="1674495" y="4128135"/>
            <a:ext cx="10257155" cy="454660"/>
          </a:xfrm>
          <a:prstGeom prst="rect">
            <a:avLst/>
          </a:prstGeom>
          <a:noFill/>
          <a:ln w="9525">
            <a:noFill/>
          </a:ln>
        </p:spPr>
        <p:txBody>
          <a:bodyPr wrap="square" lIns="96442" tIns="48220" rIns="96442" bIns="48220">
            <a:spAutoFit/>
          </a:bodyPr>
          <a:p>
            <a:pPr marL="342900" marR="0" indent="-342900" defTabSz="914400" fontAlgn="ctr">
              <a:spcBef>
                <a:spcPts val="0"/>
              </a:spcBef>
              <a:buClrTx/>
              <a:buSzTx/>
              <a:buFontTx/>
              <a:defRPr/>
            </a:pP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自然经济逐渐解体；外商企业的出现；</a:t>
            </a:r>
            <a:r>
              <a:rPr lang="zh-CN" altLang="en-US" sz="2335" b="1" kern="0" noProof="1" smtClean="0">
                <a:latin typeface="楷体" panose="02010609060101010101" pitchFamily="49" charset="-122"/>
                <a:ea typeface="楷体" panose="02010609060101010101" pitchFamily="49" charset="-122"/>
                <a:cs typeface="楷体" panose="02010609060101010101" pitchFamily="49" charset="-122"/>
                <a:sym typeface="Sniglet" charset="0"/>
              </a:rPr>
              <a:t>洋务运动兴起；民族资本主义产生。</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5" name="文本框 14"/>
          <p:cNvSpPr txBox="1"/>
          <p:nvPr/>
        </p:nvSpPr>
        <p:spPr>
          <a:xfrm>
            <a:off x="1085850" y="4582795"/>
            <a:ext cx="3095625" cy="454660"/>
          </a:xfrm>
          <a:prstGeom prst="rect">
            <a:avLst/>
          </a:prstGeom>
          <a:noFill/>
          <a:ln w="9525">
            <a:noFill/>
          </a:ln>
        </p:spPr>
        <p:txBody>
          <a:bodyPr wrap="square" lIns="96442" tIns="48220" rIns="96442" bIns="48220">
            <a:spAutoFit/>
          </a:bodyPr>
          <a:p>
            <a:pPr marL="342900" marR="0" indent="-342900" defTabSz="914400" fontAlgn="ctr">
              <a:spcBef>
                <a:spcPts val="0"/>
              </a:spcBef>
              <a:buClrTx/>
              <a:buSzTx/>
              <a:buFontTx/>
              <a:defRPr/>
            </a:pP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2</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、社会生活的变迁</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6" name="文本框 15"/>
          <p:cNvSpPr txBox="1"/>
          <p:nvPr/>
        </p:nvSpPr>
        <p:spPr>
          <a:xfrm>
            <a:off x="1674495" y="5037455"/>
            <a:ext cx="8729345" cy="454660"/>
          </a:xfrm>
          <a:prstGeom prst="rect">
            <a:avLst/>
          </a:prstGeom>
          <a:noFill/>
          <a:ln w="9525">
            <a:noFill/>
          </a:ln>
        </p:spPr>
        <p:txBody>
          <a:bodyPr wrap="square" lIns="96442" tIns="48220" rIns="96442" bIns="48220">
            <a:spAutoFit/>
          </a:bodyPr>
          <a:p>
            <a:pPr marR="0" defTabSz="914400">
              <a:buClr>
                <a:srgbClr val="2A95B7"/>
              </a:buClr>
              <a:buSzTx/>
              <a:buFontTx/>
              <a:defRPr/>
            </a:pPr>
            <a:r>
              <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rPr>
              <a:t>物质生活的变化；交通与通讯的进步；近代报刊的出现。</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7" name="文本框 16"/>
          <p:cNvSpPr txBox="1"/>
          <p:nvPr/>
        </p:nvSpPr>
        <p:spPr>
          <a:xfrm>
            <a:off x="942975" y="5601335"/>
            <a:ext cx="8206740" cy="454660"/>
          </a:xfrm>
          <a:prstGeom prst="rect">
            <a:avLst/>
          </a:prstGeom>
          <a:noFill/>
          <a:ln w="9525">
            <a:noFill/>
          </a:ln>
        </p:spPr>
        <p:txBody>
          <a:bodyPr wrap="square" lIns="96442" tIns="48220" rIns="96442" bIns="48220">
            <a:spAutoFit/>
          </a:bodyPr>
          <a:p>
            <a:pPr marL="342900" marR="0" indent="-342900" defTabSz="914400" fontAlgn="ctr">
              <a:spcBef>
                <a:spcPts val="0"/>
              </a:spcBef>
              <a:buClrTx/>
              <a:buSzTx/>
              <a:buFontTx/>
              <a:defRPr/>
            </a:pP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1</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西学东渐</a:t>
            </a: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endPar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endParaRPr>
          </a:p>
        </p:txBody>
      </p:sp>
      <p:sp>
        <p:nvSpPr>
          <p:cNvPr id="18" name="文本框 17"/>
          <p:cNvSpPr txBox="1"/>
          <p:nvPr/>
        </p:nvSpPr>
        <p:spPr>
          <a:xfrm>
            <a:off x="942975" y="6055995"/>
            <a:ext cx="2381250" cy="454660"/>
          </a:xfrm>
          <a:prstGeom prst="rect">
            <a:avLst/>
          </a:prstGeom>
          <a:noFill/>
          <a:ln w="9525">
            <a:noFill/>
          </a:ln>
        </p:spPr>
        <p:txBody>
          <a:bodyPr wrap="square" lIns="96442" tIns="48220" rIns="96442" bIns="48220">
            <a:spAutoFit/>
          </a:bodyPr>
          <a:p>
            <a:pPr marL="342900" marR="0" indent="-342900" defTabSz="914400" fontAlgn="ctr">
              <a:spcBef>
                <a:spcPts val="0"/>
              </a:spcBef>
              <a:buClrTx/>
              <a:buSzTx/>
              <a:buFontTx/>
              <a:defRPr/>
            </a:pP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2</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、向西方学习：</a:t>
            </a:r>
            <a:endPar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endParaRPr>
          </a:p>
        </p:txBody>
      </p:sp>
      <p:sp>
        <p:nvSpPr>
          <p:cNvPr id="19" name="文本框 18"/>
          <p:cNvSpPr txBox="1"/>
          <p:nvPr/>
        </p:nvSpPr>
        <p:spPr>
          <a:xfrm>
            <a:off x="3167380" y="6055995"/>
            <a:ext cx="8223885" cy="454660"/>
          </a:xfrm>
          <a:prstGeom prst="rect">
            <a:avLst/>
          </a:prstGeom>
          <a:noFill/>
          <a:ln w="9525">
            <a:noFill/>
          </a:ln>
        </p:spPr>
        <p:txBody>
          <a:bodyPr wrap="square" lIns="96442" tIns="48220" rIns="96442" bIns="48220">
            <a:spAutoFit/>
          </a:bodyPr>
          <a:p>
            <a:pPr marL="342900" marR="0" indent="-342900" defTabSz="914400" fontAlgn="ctr">
              <a:spcBef>
                <a:spcPts val="0"/>
              </a:spcBef>
              <a:buClrTx/>
              <a:buSzTx/>
              <a:buFontTx/>
              <a:defRPr/>
            </a:pP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师夷长技以制夷</a:t>
            </a: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中体西用</a:t>
            </a:r>
            <a:r>
              <a:rPr lang="en-US" altLang="zh-CN"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a:t>
            </a:r>
            <a:r>
              <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rPr>
              <a:t>、早期维新思想。</a:t>
            </a:r>
            <a:endParaRPr lang="zh-CN" altLang="en-US" sz="2335" b="1" kern="0" noProof="0" dirty="0" smtClean="0">
              <a:latin typeface="楷体" panose="02010609060101010101" pitchFamily="49" charset="-122"/>
              <a:ea typeface="楷体" panose="02010609060101010101" pitchFamily="49" charset="-122"/>
              <a:cs typeface="楷体" panose="02010609060101010101" pitchFamily="49" charset="-122"/>
              <a:sym typeface="Arial" panose="020B0604020202020204" pitchFamily="34" charset="0"/>
            </a:endParaRPr>
          </a:p>
        </p:txBody>
      </p:sp>
      <p:cxnSp>
        <p:nvCxnSpPr>
          <p:cNvPr id="6146" name="直接连接符 4"/>
          <p:cNvCxnSpPr/>
          <p:nvPr/>
        </p:nvCxnSpPr>
        <p:spPr>
          <a:xfrm>
            <a:off x="144145" y="919480"/>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ustDataLst>
      <p:tags r:id="rId8"/>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2"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linds(horizontal)">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blinds(horizontal)">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1"/>
      <p:bldP spid="20" grpId="2"/>
      <p:bldP spid="13" grpId="0"/>
      <p:bldP spid="14" grpId="0"/>
      <p:bldP spid="15" grpId="0"/>
      <p:bldP spid="9" grpId="0"/>
      <p:bldP spid="11" grpId="0"/>
      <p:bldP spid="12" grpId="0"/>
      <p:bldP spid="10" grpId="0"/>
      <p:bldP spid="16" grpId="0"/>
      <p:bldP spid="17"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325438" y="950913"/>
          <a:ext cx="11772900" cy="5400675"/>
        </p:xfrm>
        <a:graphic>
          <a:graphicData uri="http://schemas.openxmlformats.org/drawingml/2006/table">
            <a:tbl>
              <a:tblPr/>
              <a:tblGrid>
                <a:gridCol w="611505"/>
                <a:gridCol w="11161395"/>
              </a:tblGrid>
              <a:tr h="177038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政</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治</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284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经</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济</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745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文</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化</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3506" name="WordArt 2"/>
          <p:cNvSpPr/>
          <p:nvPr/>
        </p:nvSpPr>
        <p:spPr>
          <a:xfrm>
            <a:off x="325438" y="133350"/>
            <a:ext cx="2260600" cy="674688"/>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阶段特征：</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 name="文本框 7"/>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近代中国的沉沦与转型</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sp>
        <p:nvSpPr>
          <p:cNvPr id="13" name="文本框 12"/>
          <p:cNvSpPr txBox="1"/>
          <p:nvPr/>
        </p:nvSpPr>
        <p:spPr>
          <a:xfrm>
            <a:off x="942975" y="951230"/>
            <a:ext cx="11156315" cy="1821180"/>
          </a:xfrm>
          <a:prstGeom prst="rect">
            <a:avLst/>
          </a:prstGeom>
          <a:noFill/>
          <a:ln w="9525">
            <a:noFill/>
          </a:ln>
        </p:spPr>
        <p:txBody>
          <a:bodyPr wrap="square" lIns="96442" tIns="48220" rIns="96442" bIns="48220">
            <a:spAutoFit/>
          </a:bodyPr>
          <a:p>
            <a:pPr algn="just" defTabSz="133350">
              <a:lnSpc>
                <a:spcPct val="120000"/>
              </a:lnSpc>
              <a:spcBef>
                <a:spcPts val="1200"/>
              </a:spcBef>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政治</a:t>
            </a:r>
            <a:r>
              <a:rPr lang="en-US" altLang="zh-CN"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屈辱与抗争：</a:t>
            </a:r>
            <a:endPar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    一方面，</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西方列强发动两次鸦片战争，中国的主权遭到破坏，</a:t>
            </a: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开始沦为</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半殖民地半封建国家；</a:t>
            </a:r>
            <a:endPar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    另一方面，</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中国军民不断反抗外国侵略。</a:t>
            </a:r>
            <a:endParaRPr lang="zh-CN" altLang="en-US" sz="2335" b="1" kern="0" noProof="1" dirty="0" smtClean="0">
              <a:latin typeface="楷体" panose="02010609060101010101" pitchFamily="49" charset="-122"/>
              <a:ea typeface="楷体" panose="02010609060101010101" pitchFamily="49" charset="-122"/>
              <a:cs typeface="楷体" panose="02010609060101010101" pitchFamily="49" charset="-122"/>
              <a:sym typeface="Sniglet" charset="0"/>
            </a:endParaRPr>
          </a:p>
        </p:txBody>
      </p:sp>
      <p:sp>
        <p:nvSpPr>
          <p:cNvPr id="17" name="文本框 16">
            <a:hlinkClick r:id="rId2" action="ppaction://hlinksldjump"/>
          </p:cNvPr>
          <p:cNvSpPr txBox="1"/>
          <p:nvPr/>
        </p:nvSpPr>
        <p:spPr>
          <a:xfrm>
            <a:off x="942975" y="5240655"/>
            <a:ext cx="11156315" cy="958215"/>
          </a:xfrm>
          <a:prstGeom prst="rect">
            <a:avLst/>
          </a:prstGeom>
          <a:noFill/>
          <a:ln w="9525">
            <a:noFill/>
          </a:ln>
        </p:spPr>
        <p:txBody>
          <a:bodyPr wrap="square" lIns="96442" tIns="48220" rIns="96442" bIns="48220">
            <a:spAutoFit/>
          </a:bodyPr>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思想</a:t>
            </a:r>
            <a:r>
              <a:rPr lang="en-US" altLang="zh-CN"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西学东渐：</a:t>
            </a:r>
            <a:endPar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中国传统主流思想受到冲击，出现向</a:t>
            </a: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西方学习</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的</a:t>
            </a: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新思潮，</a:t>
            </a: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但主要限于“器物”层次。</a:t>
            </a:r>
            <a:endParaRPr lang="zh-CN" altLang="en-US" sz="2335" b="1" kern="0" noProof="0" dirty="0" smtClean="0">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p:txBody>
      </p:sp>
      <p:sp>
        <p:nvSpPr>
          <p:cNvPr id="2" name="文本框 1"/>
          <p:cNvSpPr txBox="1"/>
          <p:nvPr/>
        </p:nvSpPr>
        <p:spPr>
          <a:xfrm>
            <a:off x="942975" y="2661285"/>
            <a:ext cx="11156315" cy="1821180"/>
          </a:xfrm>
          <a:prstGeom prst="rect">
            <a:avLst/>
          </a:prstGeom>
          <a:noFill/>
          <a:ln w="9525">
            <a:noFill/>
          </a:ln>
        </p:spPr>
        <p:txBody>
          <a:bodyPr wrap="square" lIns="96442" tIns="48220" rIns="96442" bIns="48220">
            <a:spAutoFit/>
          </a:bodyPr>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经济</a:t>
            </a:r>
            <a:r>
              <a:rPr lang="en-US" altLang="zh-CN"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近代化起步：</a:t>
            </a:r>
            <a:endPar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    一方面，</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外国资本主义入侵，中国经济结构发生了变化，自然经济</a:t>
            </a: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开始解体，</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被动卷入资本主义世界市场。</a:t>
            </a:r>
            <a:endPar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    另一方面，</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近代民族企业出现，经济开始迈向近代化。</a:t>
            </a:r>
            <a:endParaRPr lang="zh-CN" altLang="en-US" sz="2335" b="1" kern="0" noProof="1" dirty="0" smtClean="0">
              <a:latin typeface="宋体" panose="02010600030101010101" pitchFamily="2" charset="-122"/>
              <a:ea typeface="宋体" panose="02010600030101010101" pitchFamily="2" charset="-122"/>
              <a:cs typeface="楷体" panose="02010609060101010101" pitchFamily="49" charset="-122"/>
              <a:sym typeface="Sniglet" charset="0"/>
            </a:endParaRPr>
          </a:p>
        </p:txBody>
      </p:sp>
      <p:sp>
        <p:nvSpPr>
          <p:cNvPr id="3" name="文本框 2"/>
          <p:cNvSpPr txBox="1"/>
          <p:nvPr/>
        </p:nvSpPr>
        <p:spPr>
          <a:xfrm>
            <a:off x="942340" y="4482465"/>
            <a:ext cx="11156315" cy="526415"/>
          </a:xfrm>
          <a:prstGeom prst="rect">
            <a:avLst/>
          </a:prstGeom>
          <a:noFill/>
          <a:ln w="9525">
            <a:noFill/>
          </a:ln>
        </p:spPr>
        <p:txBody>
          <a:bodyPr wrap="square" lIns="96442" tIns="48220" rIns="96442" bIns="48220">
            <a:spAutoFit/>
          </a:bodyPr>
          <a:p>
            <a:pPr algn="just" defTabSz="133350">
              <a:lnSpc>
                <a:spcPct val="120000"/>
              </a:lnSpc>
              <a:defRPr sz="3500">
                <a:solidFill>
                  <a:srgbClr val="000000"/>
                </a:solidFill>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lang="zh-CN" altLang="en-US" sz="2335" b="1" dirty="0" smtClean="0">
                <a:solidFill>
                  <a:srgbClr val="C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社会生活：</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西方生活方式</a:t>
            </a: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开始传入</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，通商口岸衣食住行等</a:t>
            </a:r>
            <a:r>
              <a:rPr lang="zh-CN" altLang="en-US" sz="2335" b="1" dirty="0" smtClean="0">
                <a:solidFill>
                  <a:srgbClr val="0033CC"/>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社会习俗</a:t>
            </a:r>
            <a:r>
              <a:rPr lang="zh-CN" altLang="en-US" sz="2335" b="1" dirty="0"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开始变化	。</a:t>
            </a:r>
            <a:endParaRPr lang="zh-CN" altLang="en-US" sz="2335" b="1" kern="0" noProof="0" dirty="0" smtClean="0">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p:txBody>
      </p:sp>
      <p:cxnSp>
        <p:nvCxnSpPr>
          <p:cNvPr id="6146" name="直接连接符 4"/>
          <p:cNvCxnSpPr/>
          <p:nvPr/>
        </p:nvCxnSpPr>
        <p:spPr>
          <a:xfrm>
            <a:off x="237490" y="808355"/>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5514340" y="3216910"/>
            <a:ext cx="1163320" cy="423545"/>
          </a:xfrm>
          <a:prstGeom prst="rect">
            <a:avLst/>
          </a:prstGeom>
          <a:noFill/>
        </p:spPr>
        <p:txBody>
          <a:bodyPr wrap="none" rtlCol="0" anchor="t">
            <a:spAutoFit/>
          </a:bodyPr>
          <a:p>
            <a:pPr indent="0" algn="ctr">
              <a:lnSpc>
                <a:spcPct val="120000"/>
              </a:lnSpc>
              <a:spcBef>
                <a:spcPts val="0"/>
              </a:spcBef>
              <a:spcAft>
                <a:spcPts val="0"/>
              </a:spcAft>
              <a:buNone/>
            </a:pPr>
            <a:r>
              <a:rPr lang="zh-CN" altLang="en-US" b="1" spc="130">
                <a:solidFill>
                  <a:srgbClr val="FFFFFF"/>
                </a:solidFill>
                <a:latin typeface="微软雅黑" panose="020B0503020204020204" charset="-122"/>
                <a:ea typeface="微软雅黑" panose="020B0503020204020204" charset="-122"/>
                <a:sym typeface="+mn-ea"/>
              </a:rPr>
              <a:t>文　　化</a:t>
            </a:r>
            <a:endParaRPr lang="zh-CN" altLang="en-US"/>
          </a:p>
        </p:txBody>
      </p:sp>
      <p:sp>
        <p:nvSpPr>
          <p:cNvPr id="5" name="WordArt 2"/>
          <p:cNvSpPr/>
          <p:nvPr/>
        </p:nvSpPr>
        <p:spPr>
          <a:xfrm>
            <a:off x="205740" y="106045"/>
            <a:ext cx="1869440" cy="70675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3" name="文本框 2"/>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近代中国的沉沦与转型</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205740" y="812800"/>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文本框 1"/>
          <p:cNvSpPr txBox="1"/>
          <p:nvPr/>
        </p:nvSpPr>
        <p:spPr>
          <a:xfrm>
            <a:off x="764540" y="2432050"/>
            <a:ext cx="11395710" cy="583565"/>
          </a:xfrm>
          <a:prstGeom prst="rect">
            <a:avLst/>
          </a:prstGeom>
          <a:noFill/>
          <a:ln w="9525">
            <a:noFill/>
          </a:ln>
        </p:spPr>
        <p:txBody>
          <a:bodyPr wrap="square">
            <a:spAutoFit/>
          </a:bodyPr>
          <a:p>
            <a:pPr indent="19685"/>
            <a:r>
              <a:rPr 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1</a:t>
            </a:r>
            <a:r>
              <a:rPr lang="zh-CN" sz="3200">
                <a:solidFill>
                  <a:srgbClr val="002060"/>
                </a:solidFill>
                <a:latin typeface="黑体" panose="02010609060101010101" pitchFamily="49" charset="-122"/>
                <a:ea typeface="黑体" panose="02010609060101010101" pitchFamily="49" charset="-122"/>
                <a:cs typeface="黑体" panose="02010609060101010101" pitchFamily="49" charset="-122"/>
              </a:rPr>
              <a:t>．变局之因：外国资本主义的入侵。</a:t>
            </a:r>
            <a:endParaRPr lang="zh-CN" sz="2000">
              <a:solidFill>
                <a:srgbClr val="002060"/>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15362" name="Text Box 2"/>
          <p:cNvSpPr txBox="1"/>
          <p:nvPr/>
        </p:nvSpPr>
        <p:spPr>
          <a:xfrm>
            <a:off x="1555115" y="989330"/>
            <a:ext cx="9924415" cy="706755"/>
          </a:xfrm>
          <a:prstGeom prst="rect">
            <a:avLst/>
          </a:prstGeom>
          <a:solidFill>
            <a:srgbClr val="0000FF"/>
          </a:solidFill>
          <a:ln w="9525">
            <a:noFill/>
          </a:ln>
        </p:spPr>
        <p:txBody>
          <a:bodyPr wrap="square">
            <a:spAutoFit/>
          </a:bodyPr>
          <a:p>
            <a:pPr algn="ctr"/>
            <a:r>
              <a:rPr lang="zh-CN" altLang="en-US" sz="4000" b="1" dirty="0">
                <a:solidFill>
                  <a:srgbClr val="FFFF00"/>
                </a:solidFill>
                <a:latin typeface="黑体" panose="02010609060101010101" pitchFamily="49" charset="-122"/>
                <a:ea typeface="黑体" panose="02010609060101010101" pitchFamily="49" charset="-122"/>
              </a:rPr>
              <a:t>19世纪中期以后中国千年未有之变局</a:t>
            </a:r>
            <a:endParaRPr lang="zh-CN" altLang="en-US" sz="4000" b="1" dirty="0">
              <a:solidFill>
                <a:srgbClr val="FFFF00"/>
              </a:solidFill>
              <a:latin typeface="黑体" panose="02010609060101010101" pitchFamily="49" charset="-122"/>
              <a:ea typeface="黑体" panose="02010609060101010101" pitchFamily="49" charset="-122"/>
            </a:endParaRPr>
          </a:p>
        </p:txBody>
      </p:sp>
      <p:graphicFrame>
        <p:nvGraphicFramePr>
          <p:cNvPr id="4" name="表格 3"/>
          <p:cNvGraphicFramePr/>
          <p:nvPr>
            <p:custDataLst>
              <p:tags r:id="rId1"/>
            </p:custDataLst>
          </p:nvPr>
        </p:nvGraphicFramePr>
        <p:xfrm>
          <a:off x="730250" y="3640455"/>
          <a:ext cx="10906125" cy="2780665"/>
        </p:xfrm>
        <a:graphic>
          <a:graphicData uri="http://schemas.openxmlformats.org/drawingml/2006/table">
            <a:tbl>
              <a:tblPr firstRow="1" bandRow="1">
                <a:tableStyleId>{5940675A-B579-460E-94D1-54222C63F5DA}</a:tableStyleId>
              </a:tblPr>
              <a:tblGrid>
                <a:gridCol w="1539875"/>
                <a:gridCol w="9366250"/>
              </a:tblGrid>
              <a:tr h="568960">
                <a:tc>
                  <a:txBody>
                    <a:bodyPr/>
                    <a:p>
                      <a:pPr indent="0" algn="ctr">
                        <a:buNone/>
                      </a:pP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政治</a:t>
                      </a:r>
                      <a:endPar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p>
                      <a:pPr indent="0" algn="ctr">
                        <a:buNone/>
                      </a:pPr>
                      <a:endParaRPr lang="en-US"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中国开始沦为半殖民地半封建社会</a:t>
                      </a: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a:t>
                      </a: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民族危机出现；</a:t>
                      </a:r>
                      <a:r>
                        <a:rPr 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进入反封建反侵略的旧民主主义革命时期</a:t>
                      </a:r>
                      <a:endParaRPr lang="en-US"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60400">
                <a:tc>
                  <a:txBody>
                    <a:bodyPr/>
                    <a:p>
                      <a:pPr indent="0" algn="ctr">
                        <a:buNone/>
                      </a:pP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经济</a:t>
                      </a:r>
                      <a:endPar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自然经济开始解体；被卷入资本主义世界市场；洋务经济出现；民族资本主义经济夹缝中产生  </a:t>
                      </a:r>
                      <a:endPar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9785">
                <a:tc>
                  <a:txBody>
                    <a:bodyPr/>
                    <a:p>
                      <a:pPr indent="0" algn="ctr">
                        <a:buNone/>
                      </a:pP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sym typeface="+mn-ea"/>
                        </a:rPr>
                        <a:t>思想</a:t>
                      </a:r>
                      <a:endPar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sz="2400" b="1">
                          <a:solidFill>
                            <a:srgbClr val="002060"/>
                          </a:solidFill>
                          <a:latin typeface="楷体" panose="02010609060101010101" pitchFamily="49" charset="-122"/>
                          <a:ea typeface="楷体" panose="02010609060101010101" pitchFamily="49" charset="-122"/>
                          <a:cs typeface="楷体" panose="02010609060101010101" pitchFamily="49" charset="-122"/>
                          <a:sym typeface="+mn-ea"/>
                        </a:rPr>
                        <a:t>传统的“夷夏”观念开始转变，“天朝上国”的思想受到冲击；萌发向西方学习的新思想</a:t>
                      </a:r>
                      <a:endPar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68960">
                <a:tc>
                  <a:txBody>
                    <a:bodyPr/>
                    <a:p>
                      <a:pPr indent="0" algn="ctr">
                        <a:buNone/>
                      </a:pPr>
                      <a:r>
                        <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rPr>
                        <a:t>对外关系</a:t>
                      </a:r>
                      <a:endParaRPr lang="zh-CN" altLang="en-US" sz="2400" b="1">
                        <a:solidFill>
                          <a:srgbClr val="002060"/>
                        </a:solidFill>
                        <a:latin typeface="楷体" panose="02010609060101010101" pitchFamily="49" charset="-122"/>
                        <a:ea typeface="楷体" panose="02010609060101010101" pitchFamily="49"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l">
                        <a:buNone/>
                      </a:pPr>
                      <a:r>
                        <a:rPr lang="zh-CN" altLang="en-US" sz="2400" b="1">
                          <a:solidFill>
                            <a:srgbClr val="002060"/>
                          </a:solidFill>
                          <a:latin typeface="楷体" panose="02010609060101010101" pitchFamily="49" charset="-122"/>
                          <a:ea typeface="楷体" panose="02010609060101010101" pitchFamily="49" charset="-122"/>
                          <a:cs typeface="楷体" panose="02010609060101010101" pitchFamily="49" charset="-122"/>
                        </a:rPr>
                        <a:t>从闭关锁国到被迫开放；理藩外交被冲击，朝贡贸易体制被打破</a:t>
                      </a:r>
                      <a:endParaRPr lang="zh-CN" altLang="en-US" sz="2400" b="1">
                        <a:solidFill>
                          <a:srgbClr val="002060"/>
                        </a:solidFill>
                        <a:latin typeface="楷体" panose="02010609060101010101" pitchFamily="49" charset="-122"/>
                        <a:ea typeface="楷体" panose="02010609060101010101" pitchFamily="49" charset="-122"/>
                        <a:cs typeface="楷体" panose="02010609060101010101" pitchFamily="49"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764540" y="2940685"/>
            <a:ext cx="11395710" cy="583565"/>
          </a:xfrm>
          <a:prstGeom prst="rect">
            <a:avLst/>
          </a:prstGeom>
          <a:noFill/>
          <a:ln w="9525">
            <a:noFill/>
          </a:ln>
        </p:spPr>
        <p:txBody>
          <a:bodyPr wrap="square">
            <a:spAutoFit/>
          </a:bodyPr>
          <a:p>
            <a:pPr indent="19685"/>
            <a:r>
              <a:rPr lang="en-US" altLang="zh-CN" sz="3200">
                <a:solidFill>
                  <a:srgbClr val="002060"/>
                </a:solidFill>
                <a:latin typeface="黑体" panose="02010609060101010101" pitchFamily="49" charset="-122"/>
                <a:ea typeface="黑体" panose="02010609060101010101" pitchFamily="49" charset="-122"/>
                <a:cs typeface="黑体" panose="02010609060101010101" pitchFamily="49" charset="-122"/>
              </a:rPr>
              <a:t>2</a:t>
            </a:r>
            <a:r>
              <a:rPr lang="zh-CN" sz="3200">
                <a:solidFill>
                  <a:srgbClr val="002060"/>
                </a:solidFill>
                <a:latin typeface="黑体" panose="02010609060101010101" pitchFamily="49" charset="-122"/>
                <a:ea typeface="黑体" panose="02010609060101010101" pitchFamily="49" charset="-122"/>
                <a:cs typeface="黑体" panose="02010609060101010101" pitchFamily="49" charset="-122"/>
                <a:sym typeface="+mn-ea"/>
              </a:rPr>
              <a:t>．</a:t>
            </a:r>
            <a:r>
              <a:rPr lang="zh-CN" alt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具</a:t>
            </a:r>
            <a:r>
              <a:rPr lang="zh-CN" sz="3200">
                <a:solidFill>
                  <a:srgbClr val="002060"/>
                </a:solidFill>
                <a:latin typeface="黑体" panose="02010609060101010101" pitchFamily="49" charset="-122"/>
                <a:ea typeface="黑体" panose="02010609060101010101" pitchFamily="49" charset="-122"/>
                <a:cs typeface="黑体" panose="02010609060101010101" pitchFamily="49" charset="-122"/>
              </a:rPr>
              <a:t>体表现</a:t>
            </a:r>
            <a:endParaRPr lang="zh-CN" sz="2000">
              <a:solidFill>
                <a:srgbClr val="002060"/>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12" name="文本框 11"/>
          <p:cNvSpPr txBox="1"/>
          <p:nvPr/>
        </p:nvSpPr>
        <p:spPr>
          <a:xfrm>
            <a:off x="205740" y="1848485"/>
            <a:ext cx="9100185" cy="583565"/>
          </a:xfrm>
          <a:prstGeom prst="rect">
            <a:avLst/>
          </a:prstGeom>
          <a:noFill/>
        </p:spPr>
        <p:txBody>
          <a:bodyPr wrap="square" rtlCol="0" anchor="t">
            <a:spAutoFit/>
          </a:bodyPr>
          <a:p>
            <a:r>
              <a:rPr lang="zh-CN" sz="3200">
                <a:solidFill>
                  <a:srgbClr val="C00000"/>
                </a:solidFill>
                <a:latin typeface="黑体" panose="02010609060101010101" pitchFamily="49" charset="-122"/>
                <a:ea typeface="黑体" panose="02010609060101010101" pitchFamily="49" charset="-122"/>
                <a:cs typeface="黑体" panose="02010609060101010101" pitchFamily="49" charset="-122"/>
                <a:sym typeface="+mn-ea"/>
              </a:rPr>
              <a:t>一、19世纪中期以后中国千年未有之变局</a:t>
            </a:r>
            <a:endParaRPr lang="zh-CN" altLang="en-US" sz="3200">
              <a:solidFill>
                <a:srgbClr val="C00000"/>
              </a:solidFill>
              <a:latin typeface="黑体" panose="02010609060101010101" pitchFamily="49" charset="-122"/>
              <a:ea typeface="黑体" panose="02010609060101010101" pitchFamily="49" charset="-122"/>
              <a:cs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5514340" y="3216910"/>
            <a:ext cx="1163320" cy="423545"/>
          </a:xfrm>
          <a:prstGeom prst="rect">
            <a:avLst/>
          </a:prstGeom>
          <a:noFill/>
        </p:spPr>
        <p:txBody>
          <a:bodyPr wrap="none" rtlCol="0" anchor="t">
            <a:spAutoFit/>
          </a:bodyPr>
          <a:p>
            <a:pPr indent="0" algn="ctr">
              <a:lnSpc>
                <a:spcPct val="120000"/>
              </a:lnSpc>
              <a:spcBef>
                <a:spcPts val="0"/>
              </a:spcBef>
              <a:spcAft>
                <a:spcPts val="0"/>
              </a:spcAft>
              <a:buNone/>
            </a:pPr>
            <a:r>
              <a:rPr lang="zh-CN" altLang="en-US" b="1" spc="130">
                <a:solidFill>
                  <a:srgbClr val="FFFFFF"/>
                </a:solidFill>
                <a:latin typeface="微软雅黑" panose="020B0503020204020204" charset="-122"/>
                <a:ea typeface="微软雅黑" panose="020B0503020204020204" charset="-122"/>
                <a:sym typeface="+mn-ea"/>
              </a:rPr>
              <a:t>文　　化</a:t>
            </a:r>
            <a:endParaRPr lang="zh-CN" altLang="en-US"/>
          </a:p>
        </p:txBody>
      </p:sp>
      <p:sp>
        <p:nvSpPr>
          <p:cNvPr id="5" name="WordArt 2"/>
          <p:cNvSpPr/>
          <p:nvPr/>
        </p:nvSpPr>
        <p:spPr>
          <a:xfrm>
            <a:off x="205740" y="106045"/>
            <a:ext cx="1869440" cy="70675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3" name="文本框 2"/>
          <p:cNvSpPr txBox="1"/>
          <p:nvPr/>
        </p:nvSpPr>
        <p:spPr>
          <a:xfrm>
            <a:off x="3167380" y="133985"/>
            <a:ext cx="8684895" cy="645160"/>
          </a:xfrm>
          <a:prstGeom prst="rect">
            <a:avLst/>
          </a:prstGeom>
          <a:noFill/>
        </p:spPr>
        <p:txBody>
          <a:bodyPr wrap="non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近代中国的沉沦与转型</a:t>
            </a:r>
            <a:r>
              <a:rPr lang="en-US" altLang="zh-CN" sz="3600" b="1" cap="all">
                <a:latin typeface="黑体" panose="02010609060101010101" pitchFamily="49" charset="-122"/>
                <a:ea typeface="黑体" panose="02010609060101010101" pitchFamily="49" charset="-122"/>
                <a:cs typeface="+mn-ea"/>
                <a:sym typeface="+mn-ea"/>
              </a:rPr>
              <a:t>——</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（1840-1894）</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205740" y="812800"/>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15362" name="Text Box 2"/>
          <p:cNvSpPr txBox="1"/>
          <p:nvPr/>
        </p:nvSpPr>
        <p:spPr>
          <a:xfrm>
            <a:off x="1555115" y="989330"/>
            <a:ext cx="9924415" cy="706755"/>
          </a:xfrm>
          <a:prstGeom prst="rect">
            <a:avLst/>
          </a:prstGeom>
          <a:solidFill>
            <a:srgbClr val="0000FF"/>
          </a:solidFill>
          <a:ln w="9525">
            <a:noFill/>
          </a:ln>
        </p:spPr>
        <p:txBody>
          <a:bodyPr wrap="square">
            <a:spAutoFit/>
          </a:bodyPr>
          <a:p>
            <a:pPr algn="ctr"/>
            <a:r>
              <a:rPr lang="zh-CN" altLang="en-US" sz="4000" b="1" dirty="0">
                <a:solidFill>
                  <a:srgbClr val="FFFF00"/>
                </a:solidFill>
                <a:latin typeface="黑体" panose="02010609060101010101" pitchFamily="49" charset="-122"/>
                <a:ea typeface="黑体" panose="02010609060101010101" pitchFamily="49" charset="-122"/>
              </a:rPr>
              <a:t>19世纪中期以后中国千年未有之变局</a:t>
            </a:r>
            <a:endParaRPr lang="zh-CN" altLang="en-US" sz="4000" b="1" dirty="0">
              <a:solidFill>
                <a:srgbClr val="FFFF00"/>
              </a:solidFill>
              <a:latin typeface="黑体" panose="02010609060101010101" pitchFamily="49" charset="-122"/>
              <a:ea typeface="黑体" panose="02010609060101010101" pitchFamily="49" charset="-122"/>
            </a:endParaRPr>
          </a:p>
        </p:txBody>
      </p:sp>
      <p:sp>
        <p:nvSpPr>
          <p:cNvPr id="12" name="文本框 11"/>
          <p:cNvSpPr txBox="1"/>
          <p:nvPr/>
        </p:nvSpPr>
        <p:spPr>
          <a:xfrm>
            <a:off x="205740" y="1848485"/>
            <a:ext cx="11480800" cy="583565"/>
          </a:xfrm>
          <a:prstGeom prst="rect">
            <a:avLst/>
          </a:prstGeom>
          <a:noFill/>
        </p:spPr>
        <p:txBody>
          <a:bodyPr wrap="square" rtlCol="0" anchor="t">
            <a:spAutoFit/>
          </a:bodyPr>
          <a:p>
            <a:r>
              <a:rPr lang="zh-CN" sz="3200">
                <a:solidFill>
                  <a:srgbClr val="C00000"/>
                </a:solidFill>
                <a:latin typeface="黑体" panose="02010609060101010101" pitchFamily="49" charset="-122"/>
                <a:ea typeface="黑体" panose="02010609060101010101" pitchFamily="49" charset="-122"/>
                <a:cs typeface="黑体" panose="02010609060101010101" pitchFamily="49" charset="-122"/>
                <a:sym typeface="+mn-ea"/>
              </a:rPr>
              <a:t>二、社会各阶层对千年未有之变局的反应</a:t>
            </a:r>
            <a:endParaRPr lang="zh-CN" sz="3200">
              <a:solidFill>
                <a:srgbClr val="C00000"/>
              </a:solidFill>
              <a:latin typeface="黑体" panose="02010609060101010101" pitchFamily="49" charset="-122"/>
              <a:ea typeface="黑体" panose="02010609060101010101" pitchFamily="49" charset="-122"/>
              <a:cs typeface="黑体" panose="02010609060101010101" pitchFamily="49" charset="-122"/>
              <a:sym typeface="+mn-ea"/>
            </a:endParaRPr>
          </a:p>
        </p:txBody>
      </p:sp>
      <p:sp>
        <p:nvSpPr>
          <p:cNvPr id="14" name="文本框 13"/>
          <p:cNvSpPr txBox="1"/>
          <p:nvPr/>
        </p:nvSpPr>
        <p:spPr>
          <a:xfrm>
            <a:off x="485140" y="2678430"/>
            <a:ext cx="11395710" cy="1124585"/>
          </a:xfrm>
          <a:prstGeom prst="rect">
            <a:avLst/>
          </a:prstGeom>
          <a:noFill/>
          <a:ln w="9525">
            <a:noFill/>
          </a:ln>
        </p:spPr>
        <p:txBody>
          <a:bodyPr wrap="square">
            <a:spAutoFit/>
          </a:bodyPr>
          <a:p>
            <a:pPr indent="19685"/>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a:t>
            </a:r>
            <a:r>
              <a:rPr 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1</a:t>
            </a: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)地主阶级</a:t>
            </a:r>
            <a:r>
              <a:rPr lang="zh-CN" sz="3200">
                <a:solidFill>
                  <a:srgbClr val="002060"/>
                </a:solidFill>
                <a:latin typeface="黑体" panose="02010609060101010101" pitchFamily="49" charset="-122"/>
                <a:ea typeface="黑体" panose="02010609060101010101" pitchFamily="49" charset="-122"/>
                <a:cs typeface="黑体" panose="02010609060101010101" pitchFamily="49" charset="-122"/>
              </a:rPr>
              <a:t>抵抗派</a:t>
            </a: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a:t>
            </a:r>
            <a:endParaRPr sz="3200">
              <a:solidFill>
                <a:srgbClr val="002060"/>
              </a:solidFill>
              <a:latin typeface="黑体" panose="02010609060101010101" pitchFamily="49" charset="-122"/>
              <a:ea typeface="黑体" panose="02010609060101010101" pitchFamily="49" charset="-122"/>
              <a:cs typeface="黑体" panose="02010609060101010101" pitchFamily="49" charset="-122"/>
            </a:endParaRPr>
          </a:p>
          <a:p>
            <a:pPr indent="19685">
              <a:lnSpc>
                <a:spcPct val="110000"/>
              </a:lnSpc>
            </a:pP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   </a:t>
            </a:r>
            <a:r>
              <a:rPr sz="2800">
                <a:solidFill>
                  <a:srgbClr val="002060"/>
                </a:solidFill>
                <a:latin typeface="黑体" panose="02010609060101010101" pitchFamily="49" charset="-122"/>
                <a:ea typeface="黑体" panose="02010609060101010101" pitchFamily="49" charset="-122"/>
                <a:cs typeface="黑体" panose="02010609060101010101" pitchFamily="49" charset="-122"/>
              </a:rPr>
              <a:t>“师夷长技以制夷”</a:t>
            </a:r>
            <a:endParaRPr sz="2800">
              <a:solidFill>
                <a:srgbClr val="002060"/>
              </a:solidFill>
              <a:latin typeface="黑体" panose="02010609060101010101" pitchFamily="49" charset="-122"/>
              <a:ea typeface="黑体" panose="02010609060101010101" pitchFamily="49" charset="-122"/>
              <a:cs typeface="黑体" panose="02010609060101010101" pitchFamily="49" charset="-122"/>
            </a:endParaRPr>
          </a:p>
        </p:txBody>
      </p:sp>
      <p:sp>
        <p:nvSpPr>
          <p:cNvPr id="2" name="文本框 1"/>
          <p:cNvSpPr txBox="1"/>
          <p:nvPr/>
        </p:nvSpPr>
        <p:spPr>
          <a:xfrm>
            <a:off x="485140" y="3843020"/>
            <a:ext cx="11395710" cy="1124585"/>
          </a:xfrm>
          <a:prstGeom prst="rect">
            <a:avLst/>
          </a:prstGeom>
          <a:noFill/>
          <a:ln w="9525">
            <a:noFill/>
          </a:ln>
        </p:spPr>
        <p:txBody>
          <a:bodyPr wrap="square">
            <a:spAutoFit/>
          </a:bodyPr>
          <a:p>
            <a:pPr indent="19685"/>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a:t>
            </a:r>
            <a:r>
              <a:rPr 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2</a:t>
            </a: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)地主阶级洋务派：</a:t>
            </a:r>
            <a:endParaRPr sz="3200">
              <a:solidFill>
                <a:srgbClr val="002060"/>
              </a:solidFill>
              <a:latin typeface="黑体" panose="02010609060101010101" pitchFamily="49" charset="-122"/>
              <a:ea typeface="黑体" panose="02010609060101010101" pitchFamily="49" charset="-122"/>
              <a:cs typeface="黑体" panose="02010609060101010101" pitchFamily="49" charset="-122"/>
            </a:endParaRPr>
          </a:p>
          <a:p>
            <a:pPr indent="19685">
              <a:lnSpc>
                <a:spcPct val="110000"/>
              </a:lnSpc>
            </a:pP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  </a:t>
            </a:r>
            <a:r>
              <a:rPr 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a:t>
            </a:r>
            <a:r>
              <a:rPr lang="zh-CN" alt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中体西用</a:t>
            </a:r>
            <a:r>
              <a:rPr lang="en-US" altLang="zh-CN" sz="3200">
                <a:solidFill>
                  <a:srgbClr val="002060"/>
                </a:solidFill>
                <a:latin typeface="黑体" panose="02010609060101010101" pitchFamily="49" charset="-122"/>
                <a:ea typeface="黑体" panose="02010609060101010101" pitchFamily="49" charset="-122"/>
                <a:cs typeface="黑体" panose="02010609060101010101" pitchFamily="49" charset="-122"/>
              </a:rPr>
              <a:t>”</a:t>
            </a:r>
            <a:r>
              <a:rPr lang="zh-CN" alt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a:t>
            </a:r>
            <a:r>
              <a:rPr sz="2800">
                <a:solidFill>
                  <a:srgbClr val="002060"/>
                </a:solidFill>
                <a:latin typeface="黑体" panose="02010609060101010101" pitchFamily="49" charset="-122"/>
                <a:ea typeface="黑体" panose="02010609060101010101" pitchFamily="49" charset="-122"/>
                <a:cs typeface="黑体" panose="02010609060101010101" pitchFamily="49" charset="-122"/>
              </a:rPr>
              <a:t>学习西方先进技术，开展洋务运动，维护清朝统治</a:t>
            </a:r>
            <a:r>
              <a:rPr lang="zh-CN" sz="2800">
                <a:solidFill>
                  <a:srgbClr val="002060"/>
                </a:solidFill>
                <a:latin typeface="黑体" panose="02010609060101010101" pitchFamily="49" charset="-122"/>
                <a:ea typeface="黑体" panose="02010609060101010101" pitchFamily="49" charset="-122"/>
                <a:cs typeface="黑体" panose="02010609060101010101" pitchFamily="49" charset="-122"/>
              </a:rPr>
              <a:t>）</a:t>
            </a:r>
            <a:endParaRPr lang="zh-CN" sz="2800">
              <a:solidFill>
                <a:srgbClr val="002060"/>
              </a:solidFill>
              <a:latin typeface="黑体" panose="02010609060101010101" pitchFamily="49" charset="-122"/>
              <a:ea typeface="黑体" panose="02010609060101010101" pitchFamily="49" charset="-122"/>
              <a:cs typeface="黑体" panose="02010609060101010101" pitchFamily="49" charset="-122"/>
            </a:endParaRPr>
          </a:p>
        </p:txBody>
      </p:sp>
      <p:sp>
        <p:nvSpPr>
          <p:cNvPr id="4" name="文本框 3"/>
          <p:cNvSpPr txBox="1"/>
          <p:nvPr/>
        </p:nvSpPr>
        <p:spPr>
          <a:xfrm>
            <a:off x="485140" y="4967605"/>
            <a:ext cx="11395710" cy="1598930"/>
          </a:xfrm>
          <a:prstGeom prst="rect">
            <a:avLst/>
          </a:prstGeom>
          <a:noFill/>
          <a:ln w="9525">
            <a:noFill/>
          </a:ln>
        </p:spPr>
        <p:txBody>
          <a:bodyPr wrap="square">
            <a:spAutoFit/>
          </a:bodyPr>
          <a:p>
            <a:pPr indent="19685"/>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a:t>
            </a:r>
            <a:r>
              <a:rPr lang="en-US" sz="3200">
                <a:solidFill>
                  <a:srgbClr val="002060"/>
                </a:solidFill>
                <a:latin typeface="黑体" panose="02010609060101010101" pitchFamily="49" charset="-122"/>
                <a:ea typeface="黑体" panose="02010609060101010101" pitchFamily="49" charset="-122"/>
                <a:cs typeface="黑体" panose="02010609060101010101" pitchFamily="49" charset="-122"/>
              </a:rPr>
              <a:t>3</a:t>
            </a: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)农民阶级：</a:t>
            </a:r>
            <a:endParaRPr sz="3200">
              <a:solidFill>
                <a:srgbClr val="002060"/>
              </a:solidFill>
              <a:latin typeface="黑体" panose="02010609060101010101" pitchFamily="49" charset="-122"/>
              <a:ea typeface="黑体" panose="02010609060101010101" pitchFamily="49" charset="-122"/>
              <a:cs typeface="黑体" panose="02010609060101010101" pitchFamily="49" charset="-122"/>
            </a:endParaRPr>
          </a:p>
          <a:p>
            <a:pPr indent="19685">
              <a:lnSpc>
                <a:spcPct val="110000"/>
              </a:lnSpc>
            </a:pPr>
            <a:r>
              <a:rPr sz="3200">
                <a:solidFill>
                  <a:srgbClr val="002060"/>
                </a:solidFill>
                <a:latin typeface="黑体" panose="02010609060101010101" pitchFamily="49" charset="-122"/>
                <a:ea typeface="黑体" panose="02010609060101010101" pitchFamily="49" charset="-122"/>
                <a:cs typeface="黑体" panose="02010609060101010101" pitchFamily="49" charset="-122"/>
              </a:rPr>
              <a:t>  </a:t>
            </a:r>
            <a:r>
              <a:rPr sz="2800">
                <a:solidFill>
                  <a:srgbClr val="002060"/>
                </a:solidFill>
                <a:latin typeface="黑体" panose="02010609060101010101" pitchFamily="49" charset="-122"/>
                <a:ea typeface="黑体" panose="02010609060101010101" pitchFamily="49" charset="-122"/>
                <a:cs typeface="黑体" panose="02010609060101010101" pitchFamily="49" charset="-122"/>
              </a:rPr>
              <a:t>发起太平天国运动，反封建、反侵略。</a:t>
            </a:r>
            <a:endParaRPr sz="2800">
              <a:solidFill>
                <a:srgbClr val="002060"/>
              </a:solidFill>
              <a:latin typeface="黑体" panose="02010609060101010101" pitchFamily="49" charset="-122"/>
              <a:ea typeface="黑体" panose="02010609060101010101" pitchFamily="49" charset="-122"/>
              <a:cs typeface="黑体" panose="02010609060101010101" pitchFamily="49" charset="-122"/>
            </a:endParaRPr>
          </a:p>
          <a:p>
            <a:pPr indent="19685">
              <a:lnSpc>
                <a:spcPct val="110000"/>
              </a:lnSpc>
            </a:pPr>
            <a:r>
              <a:rPr sz="2800">
                <a:solidFill>
                  <a:srgbClr val="002060"/>
                </a:solidFill>
                <a:latin typeface="黑体" panose="02010609060101010101" pitchFamily="49" charset="-122"/>
                <a:ea typeface="黑体" panose="02010609060101010101" pitchFamily="49" charset="-122"/>
                <a:cs typeface="黑体" panose="02010609060101010101" pitchFamily="49" charset="-122"/>
              </a:rPr>
              <a:t>   </a:t>
            </a:r>
            <a:endParaRPr sz="2800">
              <a:solidFill>
                <a:srgbClr val="002060"/>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linds(horizont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blinds(horizontal)">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linds(horizontal)">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blinds(horizontal)">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blinds(horizontal)">
                                      <p:cBhvr>
                                        <p:cTn id="3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p:cNvSpPr txBox="1"/>
          <p:nvPr/>
        </p:nvSpPr>
        <p:spPr>
          <a:xfrm>
            <a:off x="227965" y="602615"/>
            <a:ext cx="11879580" cy="5996940"/>
          </a:xfrm>
          <a:prstGeom prst="rect">
            <a:avLst/>
          </a:prstGeom>
          <a:noFill/>
          <a:ln w="9525">
            <a:noFill/>
          </a:ln>
        </p:spPr>
        <p:txBody>
          <a:bodyPr wrap="square" lIns="96442" tIns="48220" rIns="96442" bIns="48220">
            <a:spAutoFit/>
          </a:bodyPr>
          <a:p>
            <a:pPr defTabSz="1113155">
              <a:lnSpc>
                <a:spcPct val="110000"/>
              </a:lnSpc>
              <a:spcBef>
                <a:spcPct val="50000"/>
              </a:spcBef>
            </a:pPr>
            <a:r>
              <a:rPr lang="en-US" alt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协定关税</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两个或两个以上的国家之间，通过缔结关税贸易协定而制定的关税税则。协定关税有性质截然不同的两种类型: 一种是自主协定关税，即通过协议，在自愿对等的基础上相互给予对方以某种优惠待遇的关税税率;另一种是片面协定关税，即一国在另一国胁迫下签订协议，片面给予优惠待遇的关税税率。如旧中国从1842年签订《南京条约》后，即</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丧失了关税自主权</a:t>
            </a: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，帝国主义列强片面规定"值百抽五" (即5%的税率) 的低税率，并且未经外国同意不得自行修改。新中国成立后，这种不平等的协定关税制度，始告废止。</a:t>
            </a:r>
            <a:endPar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lnSpc>
                <a:spcPct val="110000"/>
              </a:lnSpc>
              <a:spcBef>
                <a:spcPct val="50000"/>
              </a:spcBef>
            </a:pPr>
            <a:r>
              <a:rPr lang="zh-CN" sz="28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领事裁判权</a:t>
            </a:r>
            <a:r>
              <a:rPr lang="zh-CN"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r>
              <a:rPr lang="zh-CN" sz="2800" b="1" dirty="0">
                <a:latin typeface="楷体" panose="02010609060101010101" pitchFamily="49" charset="-122"/>
                <a:ea typeface="楷体" panose="02010609060101010101" pitchFamily="49" charset="-122"/>
                <a:cs typeface="楷体" panose="02010609060101010101" pitchFamily="49" charset="-122"/>
                <a:sym typeface="+mn-ea"/>
              </a:rPr>
              <a:t>帝国（资本）主义国家通过不平等条约，在殖民地、半殖民地或附属国攫取的一种特权，即它的侨民在当地的民事、刑事诉讼，所在国法庭无权审理，而由它派驻当地的领事依照本国法律审判。这种特权亦称</a:t>
            </a:r>
            <a:r>
              <a:rPr lang="en-US" altLang="zh-CN" sz="2800" b="1" dirty="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800" b="1" dirty="0">
                <a:latin typeface="楷体" panose="02010609060101010101" pitchFamily="49" charset="-122"/>
                <a:ea typeface="楷体" panose="02010609060101010101" pitchFamily="49" charset="-122"/>
                <a:cs typeface="楷体" panose="02010609060101010101" pitchFamily="49" charset="-122"/>
                <a:sym typeface="+mn-ea"/>
              </a:rPr>
              <a:t>治外法权</a:t>
            </a:r>
            <a:r>
              <a:rPr lang="en-US" altLang="zh-CN" sz="2800" b="1" dirty="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800" b="1" dirty="0">
                <a:latin typeface="楷体" panose="02010609060101010101" pitchFamily="49" charset="-122"/>
                <a:ea typeface="楷体" panose="02010609060101010101" pitchFamily="49" charset="-122"/>
                <a:cs typeface="楷体" panose="02010609060101010101" pitchFamily="49" charset="-122"/>
                <a:sym typeface="+mn-ea"/>
              </a:rPr>
              <a:t>，严重侵犯了所在国的</a:t>
            </a:r>
            <a:r>
              <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司法主权</a:t>
            </a:r>
            <a:r>
              <a:rPr lang="zh-CN" altLang="en-US" sz="2800" b="1" dirty="0">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28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0726">
                                            <p:txEl>
                                              <p:pRg st="1" end="1"/>
                                            </p:txEl>
                                          </p:spTgt>
                                        </p:tgtEl>
                                        <p:attrNameLst>
                                          <p:attrName>style.visibility</p:attrName>
                                        </p:attrNameLst>
                                      </p:cBhvr>
                                      <p:to>
                                        <p:strVal val="visible"/>
                                      </p:to>
                                    </p:set>
                                    <p:animEffect transition="in" filter="blinds(horizontal)">
                                      <p:cBhvr>
                                        <p:cTn id="13" dur="500"/>
                                        <p:tgtEl>
                                          <p:spTgt spid="307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文本框 30723">
            <a:hlinkClick r:id="rId1" action="ppaction://hlinksldjump"/>
          </p:cNvPr>
          <p:cNvSpPr txBox="1"/>
          <p:nvPr/>
        </p:nvSpPr>
        <p:spPr>
          <a:xfrm>
            <a:off x="227965" y="19050"/>
            <a:ext cx="2256790" cy="583565"/>
          </a:xfrm>
          <a:prstGeom prst="rect">
            <a:avLst/>
          </a:prstGeom>
          <a:solidFill>
            <a:srgbClr val="0000FF"/>
          </a:solidFill>
          <a:ln w="9525">
            <a:noFill/>
          </a:ln>
        </p:spPr>
        <p:txBody>
          <a:bodyPr wrap="square" lIns="91440" tIns="45720" rIns="91440" bIns="45720">
            <a:spAutoFit/>
          </a:bodyPr>
          <a:p>
            <a:pPr lvl="0" algn="l">
              <a:buClrTx/>
              <a:buSzTx/>
              <a:buFontTx/>
            </a:pPr>
            <a:r>
              <a:rPr lang="zh-CN" altLang="en-US" sz="3200" b="1" dirty="0">
                <a:solidFill>
                  <a:srgbClr val="FFFF00"/>
                </a:solidFill>
                <a:latin typeface="黑体" panose="02010609060101010101" pitchFamily="49" charset="-122"/>
                <a:ea typeface="黑体" panose="02010609060101010101" pitchFamily="49" charset="-122"/>
                <a:sym typeface="+mn-ea"/>
              </a:rPr>
              <a:t>概念解读</a:t>
            </a:r>
            <a:endParaRPr lang="zh-CN" altLang="en-US" sz="3200" b="1" dirty="0">
              <a:solidFill>
                <a:srgbClr val="FFFF00"/>
              </a:solidFill>
              <a:latin typeface="黑体" panose="02010609060101010101" pitchFamily="49" charset="-122"/>
              <a:ea typeface="黑体" panose="02010609060101010101" pitchFamily="49" charset="-122"/>
              <a:sym typeface="+mn-ea"/>
            </a:endParaRPr>
          </a:p>
        </p:txBody>
      </p:sp>
      <p:sp>
        <p:nvSpPr>
          <p:cNvPr id="30726" name="文本框 30725">
            <a:hlinkClick r:id="rId2" action="ppaction://hlinksldjump"/>
          </p:cNvPr>
          <p:cNvSpPr txBox="1"/>
          <p:nvPr/>
        </p:nvSpPr>
        <p:spPr>
          <a:xfrm>
            <a:off x="227965" y="602615"/>
            <a:ext cx="11879580" cy="6148705"/>
          </a:xfrm>
          <a:prstGeom prst="rect">
            <a:avLst/>
          </a:prstGeom>
          <a:noFill/>
          <a:ln w="9525">
            <a:noFill/>
          </a:ln>
        </p:spPr>
        <p:txBody>
          <a:bodyPr wrap="square" lIns="96442" tIns="48220" rIns="96442" bIns="48220">
            <a:spAutoFit/>
          </a:bodyPr>
          <a:p>
            <a:pPr defTabSz="1113155">
              <a:lnSpc>
                <a:spcPct val="120000"/>
              </a:lnSpc>
              <a:spcBef>
                <a:spcPct val="50000"/>
              </a:spcBef>
            </a:pP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Sniglet" charset="0"/>
              </a:rPr>
              <a:t>片面最惠国待遇</a:t>
            </a:r>
            <a:r>
              <a:rPr 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指的是缔约国双方在通商、航海、关税、公民法律地位等方面相互给予的不低于现时或将来给予任何第三国的优惠、特权或豁免权等待遇。 此种待遇称为"最惠国待遇"。最惠国待遇的取得必须有条约为根据。最惠国待遇一般是相互的，缔约双方在平等互利原则的基础上相互享受最惠国待遇。但清朝与外国签订的条约，往往只片面规定该缔约外国得享受最惠国待遇，但它们并不以最惠国待遇给予中国，因此是</a:t>
            </a: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片面</a:t>
            </a: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的最惠国待遇。</a:t>
            </a:r>
            <a:endPar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lnSpc>
                <a:spcPct val="110000"/>
              </a:lnSpc>
              <a:spcBef>
                <a:spcPct val="50000"/>
              </a:spcBef>
            </a:pP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    道光二十三年(1843年)八月十五日订立《五口通商附粘善后条款》，即《虎门条约》，其中首先规定了片面最惠国待遇。（英国）</a:t>
            </a:r>
            <a:endPar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lnSpc>
                <a:spcPct val="110000"/>
              </a:lnSpc>
              <a:spcBef>
                <a:spcPct val="50000"/>
              </a:spcBef>
            </a:pP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道光二十四年(1844年)五月十八日，清政府代表耆英与美国代表顾盛在澳门望厦村签订了《中美望厦条约》，即《中美五口通商章程》。美国从清政府那里得到片面最惠国待遇。</a:t>
            </a:r>
            <a:endPar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defTabSz="1113155">
              <a:lnSpc>
                <a:spcPct val="110000"/>
              </a:lnSpc>
              <a:spcBef>
                <a:spcPct val="50000"/>
              </a:spcBef>
            </a:pPr>
            <a:r>
              <a:rPr lang="en-US" alt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rPr>
              <a:t>道光二十四年(1844年)九月十三日，清政府代表耆英与法国代表拉萼尼在广州黄埔的法国战舰上签订了《中法黄埔条约》。法国从清政府那里得到片面最惠国待遇。</a:t>
            </a:r>
            <a:endParaRPr lang="zh-CN" sz="24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additive="base">
                                        <p:cTn id="7" dur="500" fill="hold"/>
                                        <p:tgtEl>
                                          <p:spTgt spid="30726"/>
                                        </p:tgtEl>
                                        <p:attrNameLst>
                                          <p:attrName>ppt_x</p:attrName>
                                        </p:attrNameLst>
                                      </p:cBhvr>
                                      <p:tavLst>
                                        <p:tav tm="0">
                                          <p:val>
                                            <p:strVal val="#ppt_x"/>
                                          </p:val>
                                        </p:tav>
                                        <p:tav tm="100000">
                                          <p:val>
                                            <p:strVal val="#ppt_x"/>
                                          </p:val>
                                        </p:tav>
                                      </p:tavLst>
                                    </p:anim>
                                    <p:anim calcmode="lin" valueType="num">
                                      <p:cBhvr additive="base">
                                        <p:cTn id="8"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tags/tag1.xml><?xml version="1.0" encoding="utf-8"?>
<p:tagLst xmlns:p="http://schemas.openxmlformats.org/presentationml/2006/main">
  <p:tag name="KSO_WM_UNIT_TABLE_BEAUTIFY" val="smartTable{81e604c3-d83f-4f68-92fd-35693a38fc11}"/>
  <p:tag name="TABLE_ENDDRAG_ORIGIN_RECT" val="878*442"/>
  <p:tag name="TABLE_ENDDRAG_RECT" val="58*70*878*442"/>
</p:tagLst>
</file>

<file path=ppt/tags/tag10.xml><?xml version="1.0" encoding="utf-8"?>
<p:tagLst xmlns:p="http://schemas.openxmlformats.org/presentationml/2006/main">
  <p:tag name="KSO_WM_BEAUTIFY_FLAG" val="#wm#"/>
  <p:tag name="KSO_WM_TEMPLATE_CATEGORY" val="custom"/>
  <p:tag name="KSO_WM_TEMPLATE_INDEX" val="20187308"/>
</p:tagLst>
</file>

<file path=ppt/tags/tag11.xml><?xml version="1.0" encoding="utf-8"?>
<p:tagLst xmlns:p="http://schemas.openxmlformats.org/presentationml/2006/main">
  <p:tag name="KSO_WM_BEAUTIFY_FLAG" val="#wm#"/>
  <p:tag name="KSO_WM_TEMPLATE_CATEGORY" val="custom"/>
  <p:tag name="KSO_WM_TEMPLATE_INDEX" val="20187308"/>
</p:tagLst>
</file>

<file path=ppt/tags/tag12.xml><?xml version="1.0" encoding="utf-8"?>
<p:tagLst xmlns:p="http://schemas.openxmlformats.org/presentationml/2006/main">
  <p:tag name="KSO_WM_BEAUTIFY_FLAG" val="#wm#"/>
  <p:tag name="KSO_WM_TEMPLATE_CATEGORY" val="custom"/>
  <p:tag name="KSO_WM_TEMPLATE_INDEX" val="20187308"/>
</p:tagLst>
</file>

<file path=ppt/tags/tag13.xml><?xml version="1.0" encoding="utf-8"?>
<p:tagLst xmlns:p="http://schemas.openxmlformats.org/presentationml/2006/main">
  <p:tag name="KSO_WM_BEAUTIFY_FLAG" val="#wm#"/>
  <p:tag name="KSO_WM_TEMPLATE_CATEGORY" val="custom"/>
  <p:tag name="KSO_WM_TEMPLATE_INDEX" val="20187308"/>
</p:tagLst>
</file>

<file path=ppt/tags/tag14.xml><?xml version="1.0" encoding="utf-8"?>
<p:tagLst xmlns:p="http://schemas.openxmlformats.org/presentationml/2006/main">
  <p:tag name="KSO_WM_BEAUTIFY_FLAG" val="#wm#"/>
  <p:tag name="KSO_WM_TEMPLATE_CATEGORY" val="custom"/>
  <p:tag name="KSO_WM_TEMPLATE_INDEX" val="20187308"/>
</p:tagLst>
</file>

<file path=ppt/tags/tag15.xml><?xml version="1.0" encoding="utf-8"?>
<p:tagLst xmlns:p="http://schemas.openxmlformats.org/presentationml/2006/main">
  <p:tag name="KSO_WM_BEAUTIFY_FLAG" val="#wm#"/>
  <p:tag name="KSO_WM_TEMPLATE_CATEGORY" val="custom"/>
  <p:tag name="KSO_WM_TEMPLATE_INDEX" val="20187308"/>
</p:tagLst>
</file>

<file path=ppt/tags/tag16.xml><?xml version="1.0" encoding="utf-8"?>
<p:tagLst xmlns:p="http://schemas.openxmlformats.org/presentationml/2006/main">
  <p:tag name="KSO_WM_BEAUTIFY_FLAG" val="#wm#"/>
  <p:tag name="KSO_WM_TEMPLATE_CATEGORY" val="custom"/>
  <p:tag name="KSO_WM_TEMPLATE_INDEX" val="20187308"/>
</p:tagLst>
</file>

<file path=ppt/tags/tag2.xml><?xml version="1.0" encoding="utf-8"?>
<p:tagLst xmlns:p="http://schemas.openxmlformats.org/presentationml/2006/main">
  <p:tag name="KSO_WM_UNIT_TABLE_BEAUTIFY" val="smartTable{3333e230-35cd-4aba-ba92-48908bc7031e}"/>
</p:tagLst>
</file>

<file path=ppt/tags/tag3.xml><?xml version="1.0" encoding="utf-8"?>
<p:tagLst xmlns:p="http://schemas.openxmlformats.org/presentationml/2006/main">
  <p:tag name="KSO_WM_BEAUTIFY_FLAG" val="#wm#"/>
  <p:tag name="KSO_WM_TEMPLATE_CATEGORY" val="custom"/>
  <p:tag name="KSO_WM_TEMPLATE_INDEX" val="20187308"/>
</p:tagLst>
</file>

<file path=ppt/tags/tag4.xml><?xml version="1.0" encoding="utf-8"?>
<p:tagLst xmlns:p="http://schemas.openxmlformats.org/presentationml/2006/main">
  <p:tag name="KSO_WM_UNIT_TABLE_BEAUTIFY" val="smartTable{3333e230-35cd-4aba-ba92-48908bc7031e}"/>
</p:tagLst>
</file>

<file path=ppt/tags/tag5.xml><?xml version="1.0" encoding="utf-8"?>
<p:tagLst xmlns:p="http://schemas.openxmlformats.org/presentationml/2006/main">
  <p:tag name="KSO_WM_BEAUTIFY_FLAG" val="#wm#"/>
  <p:tag name="KSO_WM_TEMPLATE_CATEGORY" val="custom"/>
  <p:tag name="KSO_WM_TEMPLATE_INDEX" val="20187308"/>
</p:tagLst>
</file>

<file path=ppt/tags/tag6.xml><?xml version="1.0" encoding="utf-8"?>
<p:tagLst xmlns:p="http://schemas.openxmlformats.org/presentationml/2006/main">
  <p:tag name="KSO_WM_UNIT_TABLE_BEAUTIFY" val="smartTable{f5accede-b9bc-471b-84db-57f8374b6958}"/>
  <p:tag name="TABLE_ENDDRAG_ORIGIN_RECT" val="858*268"/>
  <p:tag name="TABLE_ENDDRAG_RECT" val="77*315*858*268"/>
</p:tagLst>
</file>

<file path=ppt/tags/tag7.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BEAUTIFY_FLAG" val="#wm#"/>
  <p:tag name="KSO_WM_TEMPLATE_CATEGORY" val="custom"/>
  <p:tag name="KSO_WM_TEMPLATE_INDEX" val="20187308"/>
</p:tagLst>
</file>

<file path=ppt/tags/tag9.xml><?xml version="1.0" encoding="utf-8"?>
<p:tagLst xmlns:p="http://schemas.openxmlformats.org/presentationml/2006/main">
  <p:tag name="KSO_WM_BEAUTIFY_FLAG" val="#wm#"/>
  <p:tag name="KSO_WM_TEMPLATE_CATEGORY" val="custom"/>
  <p:tag name="KSO_WM_TEMPLATE_INDEX" val="2018730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5626</Words>
  <Application>WPS 演示</Application>
  <PresentationFormat>宽屏</PresentationFormat>
  <Paragraphs>375</Paragraphs>
  <Slides>20</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20</vt:i4>
      </vt:variant>
    </vt:vector>
  </HeadingPairs>
  <TitlesOfParts>
    <vt:vector size="36" baseType="lpstr">
      <vt:lpstr>Arial</vt:lpstr>
      <vt:lpstr>宋体</vt:lpstr>
      <vt:lpstr>Wingdings</vt:lpstr>
      <vt:lpstr>新宋体</vt:lpstr>
      <vt:lpstr>黑体</vt:lpstr>
      <vt:lpstr>楷体</vt:lpstr>
      <vt:lpstr>方正大黑简体</vt:lpstr>
      <vt:lpstr>希望魏碑</vt:lpstr>
      <vt:lpstr>Sniglet</vt:lpstr>
      <vt:lpstr>Segoe Print</vt:lpstr>
      <vt:lpstr>Times New Roman</vt:lpstr>
      <vt:lpstr>微软雅黑</vt:lpstr>
      <vt:lpstr>Times New Roman</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漁漁</cp:lastModifiedBy>
  <cp:revision>125</cp:revision>
  <dcterms:created xsi:type="dcterms:W3CDTF">2020-11-20T15:49:00Z</dcterms:created>
  <dcterms:modified xsi:type="dcterms:W3CDTF">2022-06-24T02:16:07Z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69DE92B885E747C8A53E9A287B41A842</vt:lpwstr>
  </property>
</Properties>
</file>