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353" r:id="rId3"/>
    <p:sldId id="370" r:id="rId4"/>
    <p:sldId id="507" r:id="rId5"/>
    <p:sldId id="375" r:id="rId7"/>
    <p:sldId id="508" r:id="rId8"/>
    <p:sldId id="380" r:id="rId9"/>
    <p:sldId id="510" r:id="rId10"/>
    <p:sldId id="509" r:id="rId11"/>
    <p:sldId id="405" r:id="rId12"/>
    <p:sldId id="416" r:id="rId13"/>
    <p:sldId id="421" r:id="rId14"/>
    <p:sldId id="422" r:id="rId15"/>
    <p:sldId id="458" r:id="rId16"/>
    <p:sldId id="473" r:id="rId17"/>
    <p:sldId id="477" r:id="rId18"/>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FFFFFF"/>
    <a:srgbClr val="FF0066"/>
    <a:srgbClr val="0000FF"/>
    <a:srgbClr val="FF3300"/>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7968" autoAdjust="0"/>
  </p:normalViewPr>
  <p:slideViewPr>
    <p:cSldViewPr snapToGrid="0">
      <p:cViewPr varScale="1">
        <p:scale>
          <a:sx n="87" d="100"/>
          <a:sy n="87" d="100"/>
        </p:scale>
        <p:origin x="-90" y="-132"/>
      </p:cViewPr>
      <p:guideLst>
        <p:guide orient="horz" pos="2170"/>
        <p:guide pos="3840"/>
      </p:guideLst>
    </p:cSldViewPr>
  </p:slideViewPr>
  <p:notesTextViewPr>
    <p:cViewPr>
      <p:scale>
        <a:sx n="1" d="1"/>
        <a:sy n="1" d="1"/>
      </p:scale>
      <p:origin x="0" y="0"/>
    </p:cViewPr>
  </p:notesTextViewPr>
  <p:sorterViewPr>
    <p:cViewPr>
      <p:scale>
        <a:sx n="66" d="100"/>
        <a:sy n="66" d="100"/>
      </p:scale>
      <p:origin x="0" y="170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C7CC5FCF-D67F-4F88-86AF-24E34169D21B}"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83B068FC-3D0B-492C-9C0A-65C57EBDD67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幻灯片图像占位符 1"/>
          <p:cNvSpPr>
            <a:spLocks noGrp="1" noRot="1" noChangeAspect="1" noTextEdit="1"/>
          </p:cNvSpPr>
          <p:nvPr>
            <p:ph type="sldImg"/>
          </p:nvPr>
        </p:nvSpPr>
        <p:spPr/>
      </p:sp>
      <p:sp>
        <p:nvSpPr>
          <p:cNvPr id="13314" name="备注占位符 2"/>
          <p:cNvSpPr>
            <a:spLocks noGrp="1"/>
          </p:cNvSpPr>
          <p:nvPr>
            <p:ph type="body"/>
          </p:nvPr>
        </p:nvSpPr>
        <p:spPr/>
        <p:txBody>
          <a:bodyPr wrap="square" lIns="91440" tIns="45720" rIns="91440" bIns="45720" anchor="t"/>
          <a:p>
            <a:pPr lvl="0" eaLnBrk="1" hangingPunct="1"/>
            <a:endParaRPr lang="zh-CN" altLang="en-US" dirty="0"/>
          </a:p>
        </p:txBody>
      </p:sp>
      <p:sp>
        <p:nvSpPr>
          <p:cNvPr id="13315"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noChangeAspect="1" noTextEdit="1"/>
          </p:cNvSpPr>
          <p:nvPr>
            <p:ph type="sldImg"/>
          </p:nvPr>
        </p:nvSpPr>
        <p:spPr/>
      </p:sp>
      <p:sp>
        <p:nvSpPr>
          <p:cNvPr id="15362" name="备注占位符 2"/>
          <p:cNvSpPr>
            <a:spLocks noGrp="1"/>
          </p:cNvSpPr>
          <p:nvPr>
            <p:ph type="body"/>
          </p:nvPr>
        </p:nvSpPr>
        <p:spPr/>
        <p:txBody>
          <a:bodyPr wrap="square" lIns="91440" tIns="45720" rIns="91440" bIns="45720" anchor="t"/>
          <a:p>
            <a:pPr lvl="0" eaLnBrk="1" hangingPunct="1"/>
            <a:endParaRPr lang="zh-CN" altLang="en-US" dirty="0"/>
          </a:p>
        </p:txBody>
      </p:sp>
      <p:sp>
        <p:nvSpPr>
          <p:cNvPr id="1536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8BB90944-F66D-424A-9888-ACA786B3419D}"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5CF61A-F2D8-48A2-B62E-100401F258B9}"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3"/>
          <p:cNvSpPr>
            <a:spLocks noGrp="1"/>
          </p:cNvSpPr>
          <p:nvPr>
            <p:ph type="dt" sz="half" idx="10"/>
          </p:nvPr>
        </p:nvSpPr>
        <p:spPr/>
        <p:txBody>
          <a:bodyPr/>
          <a:lstStyle>
            <a:lvl1pPr>
              <a:defRPr/>
            </a:lvl1pPr>
          </a:lstStyle>
          <a:p>
            <a:pPr>
              <a:defRPr/>
            </a:pPr>
            <a:fld id="{B147DDAD-CEF6-4499-8EC2-9DD5AEC52C84}"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7C116E12-CBAF-43DB-BCFE-025DB9252FA8}"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F740C21-6729-4B31-A655-5F48D773405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4DDC8CF-4946-4BD3-808B-BA85B22D74A3}"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6A847CEE-637F-4EEE-BF09-C5F670AE462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3465E21-4022-42B8-BD84-BB898C826CB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CF06C65B-0F65-469C-B62B-0938F83F745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A444BC7-39DD-497F-ABA4-8B58792D12B7}"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787CCB80-17BE-42D9-BE15-945BA14D438B}"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ADC38604-5BB4-4A8D-A117-E8D36593AD8A}"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198684FD-90C1-4C52-8794-6B64090C7A93}"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DAE49CC5-21EC-443F-BEF4-020E518AD9A3}"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A1D4BA7-7939-465C-8D15-786F56B4FE1A}"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FE2921-E439-458A-9CAF-CD027830B7DF}"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A42DCD86-8AB7-4BA2-908F-A73ED6D1A435}"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A292FC3-DBF1-4C63-B443-5CD436D71C5F}"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2A6F980-C83C-43E6-B177-96AF53AFDA6C}"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235EE19-E41B-4F0E-A5E8-5E7B02CB2994}"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spcBef>
                <a:spcPts val="0"/>
              </a:spcBef>
              <a:spcAft>
                <a:spcPts val="0"/>
              </a:spcAft>
              <a:defRPr sz="1200">
                <a:solidFill>
                  <a:schemeClr val="tx1">
                    <a:tint val="75000"/>
                  </a:schemeClr>
                </a:solidFill>
                <a:latin typeface="+mn-lt"/>
                <a:ea typeface="+mn-ea"/>
              </a:defRPr>
            </a:lvl1pPr>
          </a:lstStyle>
          <a:p>
            <a:pPr>
              <a:defRPr/>
            </a:pPr>
            <a:fld id="{5A234CAC-A010-4E99-B5F5-1748695933DC}"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spcBef>
                <a:spcPts val="0"/>
              </a:spcBef>
              <a:spcAft>
                <a:spcPts val="0"/>
              </a:spcAft>
              <a:defRPr sz="1200">
                <a:solidFill>
                  <a:schemeClr val="tx1">
                    <a:tint val="75000"/>
                  </a:schemeClr>
                </a:solidFill>
                <a:latin typeface="+mn-lt"/>
                <a:ea typeface="+mn-ea"/>
              </a:defRPr>
            </a:lvl1pPr>
          </a:lstStyle>
          <a:p>
            <a:pPr>
              <a:defRPr/>
            </a:pPr>
            <a:fld id="{C8F38C48-381C-464E-8609-23A9EB2CB5D3}"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5.emf"/><Relationship Id="rId1"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99681"/>
          <p:cNvSpPr>
            <a:spLocks noGrp="1"/>
          </p:cNvSpPr>
          <p:nvPr>
            <p:ph type="title"/>
          </p:nvPr>
        </p:nvSpPr>
        <p:spPr>
          <a:xfrm>
            <a:off x="46038" y="288925"/>
            <a:ext cx="10393362" cy="1143000"/>
          </a:xfrm>
        </p:spPr>
        <p:txBody>
          <a:bodyPr/>
          <a:lstStyle/>
          <a:p>
            <a:r>
              <a:rPr lang="zh-CN" altLang="en-US" sz="4800" b="1" smtClean="0">
                <a:solidFill>
                  <a:srgbClr val="FF0000"/>
                </a:solidFill>
                <a:latin typeface="黑体" panose="02010609060101010101" pitchFamily="2" charset="-122"/>
                <a:ea typeface="黑体" panose="02010609060101010101" pitchFamily="2" charset="-122"/>
              </a:rPr>
              <a:t>★西方近现代资本主义的发展历程：</a:t>
            </a:r>
            <a:endParaRPr lang="zh-CN" altLang="en-US" sz="4800" b="1" smtClean="0">
              <a:solidFill>
                <a:srgbClr val="FF0000"/>
              </a:solidFill>
              <a:latin typeface="黑体" panose="02010609060101010101" pitchFamily="2" charset="-122"/>
              <a:ea typeface="黑体" panose="02010609060101010101" pitchFamily="2" charset="-122"/>
            </a:endParaRPr>
          </a:p>
        </p:txBody>
      </p:sp>
      <p:sp>
        <p:nvSpPr>
          <p:cNvPr id="13314" name="文本框 1"/>
          <p:cNvSpPr txBox="1">
            <a:spLocks noChangeArrowheads="1"/>
          </p:cNvSpPr>
          <p:nvPr/>
        </p:nvSpPr>
        <p:spPr bwMode="auto">
          <a:xfrm>
            <a:off x="1497013" y="1555750"/>
            <a:ext cx="11020425" cy="3325813"/>
          </a:xfrm>
          <a:prstGeom prst="rect">
            <a:avLst/>
          </a:prstGeom>
          <a:noFill/>
          <a:ln w="9525">
            <a:noFill/>
            <a:miter lim="800000"/>
          </a:ln>
        </p:spPr>
        <p:txBody>
          <a:bodyPr>
            <a:spAutoFit/>
          </a:bodyPr>
          <a:lstStyle/>
          <a:p>
            <a:r>
              <a:rPr lang="en-US" altLang="zh-CN" sz="3600" b="1">
                <a:solidFill>
                  <a:srgbClr val="FF0000"/>
                </a:solidFill>
                <a:latin typeface="黑体" panose="02010609060101010101" pitchFamily="2" charset="-122"/>
                <a:ea typeface="黑体" panose="02010609060101010101" pitchFamily="2" charset="-122"/>
              </a:rPr>
              <a:t>1.</a:t>
            </a:r>
            <a:r>
              <a:rPr lang="zh-CN" altLang="en-US" sz="3600" b="1">
                <a:solidFill>
                  <a:srgbClr val="FF0000"/>
                </a:solidFill>
                <a:latin typeface="黑体" panose="02010609060101010101" pitchFamily="2" charset="-122"/>
                <a:ea typeface="黑体" panose="02010609060101010101" pitchFamily="2" charset="-122"/>
              </a:rPr>
              <a:t>萌芽：</a:t>
            </a:r>
            <a:r>
              <a:rPr lang="zh-CN" altLang="en-US" sz="3600" b="1">
                <a:latin typeface="黑体" panose="02010609060101010101" pitchFamily="2" charset="-122"/>
                <a:ea typeface="黑体" panose="02010609060101010101" pitchFamily="2" charset="-122"/>
              </a:rPr>
              <a:t>简单协作时期</a:t>
            </a:r>
            <a:r>
              <a:rPr lang="zh-CN" altLang="en-US" sz="3200" b="1">
                <a:solidFill>
                  <a:srgbClr val="0000FF"/>
                </a:solidFill>
                <a:latin typeface="黑体" panose="02010609060101010101" pitchFamily="2" charset="-122"/>
                <a:ea typeface="黑体" panose="02010609060101010101" pitchFamily="2" charset="-122"/>
              </a:rPr>
              <a:t>（14—16世纪）</a:t>
            </a:r>
            <a:endParaRPr lang="zh-CN" altLang="en-US" sz="3200" b="1">
              <a:solidFill>
                <a:srgbClr val="0000FF"/>
              </a:solidFill>
              <a:latin typeface="黑体" panose="02010609060101010101" pitchFamily="2" charset="-122"/>
              <a:ea typeface="黑体" panose="02010609060101010101" pitchFamily="2" charset="-122"/>
            </a:endParaRPr>
          </a:p>
          <a:p>
            <a:r>
              <a:rPr lang="en-US" altLang="zh-CN" sz="3600" b="1">
                <a:solidFill>
                  <a:srgbClr val="FF0000"/>
                </a:solidFill>
                <a:latin typeface="黑体" panose="02010609060101010101" pitchFamily="2" charset="-122"/>
                <a:ea typeface="黑体" panose="02010609060101010101" pitchFamily="2" charset="-122"/>
              </a:rPr>
              <a:t>2.</a:t>
            </a:r>
            <a:r>
              <a:rPr lang="zh-CN" altLang="en-US" sz="3600" b="1">
                <a:solidFill>
                  <a:srgbClr val="FF0000"/>
                </a:solidFill>
                <a:latin typeface="黑体" panose="02010609060101010101" pitchFamily="2" charset="-122"/>
                <a:ea typeface="黑体" panose="02010609060101010101" pitchFamily="2" charset="-122"/>
              </a:rPr>
              <a:t>兴起：</a:t>
            </a:r>
            <a:r>
              <a:rPr lang="zh-CN" altLang="en-US" sz="3600" b="1">
                <a:latin typeface="黑体" panose="02010609060101010101" pitchFamily="2" charset="-122"/>
                <a:ea typeface="黑体" panose="02010609060101010101" pitchFamily="2" charset="-122"/>
              </a:rPr>
              <a:t>工场手工业时期</a:t>
            </a:r>
            <a:r>
              <a:rPr lang="zh-CN" altLang="en-US" sz="3200" b="1">
                <a:solidFill>
                  <a:srgbClr val="0000FF"/>
                </a:solidFill>
                <a:latin typeface="黑体" panose="02010609060101010101" pitchFamily="2" charset="-122"/>
                <a:ea typeface="黑体" panose="02010609060101010101" pitchFamily="2" charset="-122"/>
              </a:rPr>
              <a:t>（16—18世纪中期）</a:t>
            </a:r>
            <a:endParaRPr lang="zh-CN" altLang="en-US" sz="3200" b="1">
              <a:solidFill>
                <a:srgbClr val="0000FF"/>
              </a:solidFill>
              <a:latin typeface="黑体" panose="02010609060101010101" pitchFamily="2" charset="-122"/>
              <a:ea typeface="黑体" panose="02010609060101010101" pitchFamily="2" charset="-122"/>
            </a:endParaRPr>
          </a:p>
          <a:p>
            <a:r>
              <a:rPr lang="en-US" altLang="zh-CN" sz="3600" b="1">
                <a:solidFill>
                  <a:srgbClr val="FF0000"/>
                </a:solidFill>
                <a:latin typeface="黑体" panose="02010609060101010101" pitchFamily="2" charset="-122"/>
                <a:ea typeface="黑体" panose="02010609060101010101" pitchFamily="2" charset="-122"/>
              </a:rPr>
              <a:t>3.</a:t>
            </a:r>
            <a:r>
              <a:rPr lang="zh-CN" altLang="en-US" sz="3600" b="1">
                <a:solidFill>
                  <a:srgbClr val="FF0000"/>
                </a:solidFill>
                <a:latin typeface="黑体" panose="02010609060101010101" pitchFamily="2" charset="-122"/>
                <a:ea typeface="黑体" panose="02010609060101010101" pitchFamily="2" charset="-122"/>
              </a:rPr>
              <a:t>发展：</a:t>
            </a:r>
            <a:r>
              <a:rPr lang="zh-CN" altLang="en-US" sz="3600" b="1">
                <a:latin typeface="黑体" panose="02010609060101010101" pitchFamily="2" charset="-122"/>
                <a:ea typeface="黑体" panose="02010609060101010101" pitchFamily="2" charset="-122"/>
              </a:rPr>
              <a:t>蒸汽时代</a:t>
            </a:r>
            <a:r>
              <a:rPr lang="zh-CN" altLang="en-US" sz="3200" b="1">
                <a:solidFill>
                  <a:srgbClr val="0000FF"/>
                </a:solidFill>
                <a:latin typeface="黑体" panose="02010609060101010101" pitchFamily="2" charset="-122"/>
                <a:ea typeface="黑体" panose="02010609060101010101" pitchFamily="2" charset="-122"/>
              </a:rPr>
              <a:t>（18世纪60—19世纪70年代）</a:t>
            </a:r>
            <a:endParaRPr lang="zh-CN" altLang="en-US" sz="3200" b="1">
              <a:solidFill>
                <a:srgbClr val="0000FF"/>
              </a:solidFill>
              <a:latin typeface="黑体" panose="02010609060101010101" pitchFamily="2" charset="-122"/>
              <a:ea typeface="黑体" panose="02010609060101010101" pitchFamily="2" charset="-122"/>
            </a:endParaRPr>
          </a:p>
          <a:p>
            <a:r>
              <a:rPr lang="en-US" altLang="zh-CN" sz="3600" b="1">
                <a:solidFill>
                  <a:srgbClr val="FF0000"/>
                </a:solidFill>
                <a:latin typeface="黑体" panose="02010609060101010101" pitchFamily="2" charset="-122"/>
                <a:ea typeface="黑体" panose="02010609060101010101" pitchFamily="2" charset="-122"/>
              </a:rPr>
              <a:t>4.</a:t>
            </a:r>
            <a:r>
              <a:rPr lang="zh-CN" altLang="en-US" sz="3600" b="1">
                <a:solidFill>
                  <a:srgbClr val="FF0000"/>
                </a:solidFill>
                <a:latin typeface="黑体" panose="02010609060101010101" pitchFamily="2" charset="-122"/>
                <a:ea typeface="黑体" panose="02010609060101010101" pitchFamily="2" charset="-122"/>
              </a:rPr>
              <a:t>成熟：</a:t>
            </a:r>
            <a:r>
              <a:rPr lang="zh-CN" altLang="en-US" sz="3600" b="1">
                <a:latin typeface="黑体" panose="02010609060101010101" pitchFamily="2" charset="-122"/>
                <a:ea typeface="黑体" panose="02010609060101010101" pitchFamily="2" charset="-122"/>
              </a:rPr>
              <a:t>电气时代</a:t>
            </a:r>
            <a:r>
              <a:rPr lang="zh-CN" altLang="en-US" sz="3200" b="1">
                <a:solidFill>
                  <a:srgbClr val="0000FF"/>
                </a:solidFill>
                <a:latin typeface="黑体" panose="02010609060101010101" pitchFamily="2" charset="-122"/>
                <a:ea typeface="黑体" panose="02010609060101010101" pitchFamily="2" charset="-122"/>
              </a:rPr>
              <a:t>（19世纪70年代—第二次世界大战）</a:t>
            </a:r>
            <a:endParaRPr lang="zh-CN" altLang="en-US" sz="3200" b="1">
              <a:solidFill>
                <a:srgbClr val="0000FF"/>
              </a:solidFill>
              <a:latin typeface="黑体" panose="02010609060101010101" pitchFamily="2" charset="-122"/>
              <a:ea typeface="黑体" panose="02010609060101010101" pitchFamily="2" charset="-122"/>
            </a:endParaRPr>
          </a:p>
          <a:p>
            <a:r>
              <a:rPr lang="en-US" altLang="zh-CN" sz="3600" b="1">
                <a:solidFill>
                  <a:srgbClr val="FF0000"/>
                </a:solidFill>
                <a:latin typeface="黑体" panose="02010609060101010101" pitchFamily="2" charset="-122"/>
                <a:ea typeface="黑体" panose="02010609060101010101" pitchFamily="2" charset="-122"/>
              </a:rPr>
              <a:t>5.</a:t>
            </a:r>
            <a:r>
              <a:rPr lang="zh-CN" altLang="en-US" sz="3600" b="1">
                <a:solidFill>
                  <a:srgbClr val="FF0000"/>
                </a:solidFill>
                <a:latin typeface="黑体" panose="02010609060101010101" pitchFamily="2" charset="-122"/>
                <a:ea typeface="黑体" panose="02010609060101010101" pitchFamily="2" charset="-122"/>
              </a:rPr>
              <a:t>进一步发展：</a:t>
            </a:r>
            <a:r>
              <a:rPr lang="zh-CN" altLang="en-US" sz="3200" b="1">
                <a:latin typeface="黑体" panose="02010609060101010101" pitchFamily="2" charset="-122"/>
                <a:ea typeface="黑体" panose="02010609060101010101" pitchFamily="2" charset="-122"/>
              </a:rPr>
              <a:t>信息时代、知识经济时代</a:t>
            </a:r>
            <a:endParaRPr lang="zh-CN" altLang="en-US" sz="3200" b="1">
              <a:latin typeface="黑体" panose="02010609060101010101" pitchFamily="2" charset="-122"/>
              <a:ea typeface="黑体" panose="02010609060101010101" pitchFamily="2" charset="-122"/>
            </a:endParaRPr>
          </a:p>
          <a:p>
            <a:r>
              <a:rPr lang="zh-CN" altLang="en-US" sz="3200" b="1">
                <a:latin typeface="黑体" panose="02010609060101010101" pitchFamily="2" charset="-122"/>
                <a:ea typeface="黑体" panose="02010609060101010101" pitchFamily="2" charset="-122"/>
              </a:rPr>
              <a:t>                     </a:t>
            </a:r>
            <a:r>
              <a:rPr lang="zh-CN" altLang="en-US" sz="3200" b="1">
                <a:solidFill>
                  <a:srgbClr val="0000FF"/>
                </a:solidFill>
                <a:latin typeface="黑体" panose="02010609060101010101" pitchFamily="2" charset="-122"/>
                <a:ea typeface="黑体" panose="02010609060101010101" pitchFamily="2" charset="-122"/>
              </a:rPr>
              <a:t> （二战以来—至今）</a:t>
            </a:r>
            <a:endParaRPr lang="zh-CN" altLang="en-US" sz="3200" b="1">
              <a:solidFill>
                <a:srgbClr val="0000FF"/>
              </a:solidFill>
              <a:latin typeface="黑体" panose="02010609060101010101" pitchFamily="2" charset="-122"/>
              <a:ea typeface="黑体" panose="02010609060101010101" pitchFamily="2" charset="-122"/>
            </a:endParaRPr>
          </a:p>
        </p:txBody>
      </p:sp>
      <p:pic>
        <p:nvPicPr>
          <p:cNvPr id="13315" name="图片 2"/>
          <p:cNvPicPr>
            <a:picLocks noChangeAspect="1"/>
          </p:cNvPicPr>
          <p:nvPr/>
        </p:nvPicPr>
        <p:blipFill>
          <a:blip r:embed="rId1"/>
          <a:srcRect/>
          <a:stretch>
            <a:fillRect/>
          </a:stretch>
        </p:blipFill>
        <p:spPr bwMode="auto">
          <a:xfrm>
            <a:off x="1082675" y="1781175"/>
            <a:ext cx="463550" cy="240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12700" y="1884363"/>
            <a:ext cx="12192000" cy="0"/>
          </a:xfrm>
          <a:prstGeom prst="rect">
            <a:avLst/>
          </a:prstGeom>
          <a:noFill/>
          <a:ln w="9525">
            <a:noFill/>
            <a:miter lim="800000"/>
          </a:ln>
        </p:spPr>
        <p:txBody>
          <a:bodyPr wrap="none" anchor="ctr">
            <a:spAutoFit/>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74" name="Rectangle 5"/>
          <p:cNvSpPr>
            <a:spLocks noChangeArrowheads="1"/>
          </p:cNvSpPr>
          <p:nvPr/>
        </p:nvSpPr>
        <p:spPr bwMode="auto">
          <a:xfrm>
            <a:off x="0" y="809625"/>
            <a:ext cx="12192000" cy="701675"/>
          </a:xfrm>
          <a:prstGeom prst="rect">
            <a:avLst/>
          </a:prstGeom>
          <a:noFill/>
          <a:ln w="9525">
            <a:noFill/>
            <a:miter lim="800000"/>
          </a:ln>
        </p:spPr>
        <p:txBody>
          <a:bodyPr>
            <a:spAutoFit/>
          </a:bodyPr>
          <a:lstStyle/>
          <a:p>
            <a:r>
              <a:rPr lang="en-US" altLang="en-US" sz="2000" b="1">
                <a:solidFill>
                  <a:srgbClr val="FF0000"/>
                </a:solidFill>
                <a:latin typeface="黑体" panose="02010609060101010101" pitchFamily="2" charset="-122"/>
                <a:ea typeface="黑体" panose="02010609060101010101" pitchFamily="2" charset="-122"/>
              </a:rPr>
              <a:t>⒈</a:t>
            </a:r>
            <a:r>
              <a:rPr lang="zh-CN" altLang="en-US" sz="2000" b="1">
                <a:solidFill>
                  <a:srgbClr val="FF0000"/>
                </a:solidFill>
                <a:latin typeface="黑体" panose="02010609060101010101" pitchFamily="2" charset="-122"/>
                <a:ea typeface="黑体" panose="02010609060101010101" pitchFamily="2" charset="-122"/>
              </a:rPr>
              <a:t>生产关系</a:t>
            </a:r>
            <a:r>
              <a:rPr lang="en-US" altLang="zh-CN" sz="2000" b="1">
                <a:solidFill>
                  <a:srgbClr val="FF0000"/>
                </a:solidFill>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生产和资本高度集中，垄断组织形成。现代意义上的公司日渐成为工商业组织的支配形式。</a:t>
            </a:r>
            <a:endParaRPr lang="zh-CN" altLang="en-US" sz="2000" b="1">
              <a:latin typeface="黑体" panose="02010609060101010101" pitchFamily="2" charset="-122"/>
              <a:ea typeface="黑体" panose="02010609060101010101" pitchFamily="2" charset="-122"/>
            </a:endParaRPr>
          </a:p>
          <a:p>
            <a:r>
              <a:rPr lang="en-US" altLang="en-US" sz="2000" b="1">
                <a:solidFill>
                  <a:srgbClr val="FF0000"/>
                </a:solidFill>
              </a:rPr>
              <a:t>⒉</a:t>
            </a:r>
            <a:r>
              <a:rPr lang="zh-CN" altLang="en-US" sz="2000" b="1">
                <a:solidFill>
                  <a:srgbClr val="FF0000"/>
                </a:solidFill>
                <a:latin typeface="黑体" panose="02010609060101010101" pitchFamily="2" charset="-122"/>
                <a:ea typeface="黑体" panose="02010609060101010101" pitchFamily="2" charset="-122"/>
              </a:rPr>
              <a:t>生产力： </a:t>
            </a:r>
            <a:r>
              <a:rPr lang="zh-CN" altLang="en-US" sz="2000" b="1">
                <a:latin typeface="黑体" panose="02010609060101010101" pitchFamily="2" charset="-122"/>
                <a:ea typeface="黑体" panose="02010609060101010101" pitchFamily="2" charset="-122"/>
              </a:rPr>
              <a:t>促进生产力的发展，推动世界经济的迅速增长。人类社会进入</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电气时代</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与</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钢铁时代</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p:txBody>
      </p:sp>
      <p:sp>
        <p:nvSpPr>
          <p:cNvPr id="28675" name="Rectangle 6"/>
          <p:cNvSpPr>
            <a:spLocks noChangeArrowheads="1"/>
          </p:cNvSpPr>
          <p:nvPr/>
        </p:nvSpPr>
        <p:spPr bwMode="auto">
          <a:xfrm>
            <a:off x="1816100" y="2640013"/>
            <a:ext cx="9459913"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主要资本主义国家进入了</a:t>
            </a:r>
            <a:r>
              <a:rPr lang="zh-CN" altLang="en-US" sz="2000" b="1">
                <a:solidFill>
                  <a:srgbClr val="FF0000"/>
                </a:solidFill>
                <a:latin typeface="黑体" panose="02010609060101010101" pitchFamily="2" charset="-122"/>
                <a:ea typeface="黑体" panose="02010609060101010101" pitchFamily="2" charset="-122"/>
              </a:rPr>
              <a:t>帝国主义</a:t>
            </a:r>
            <a:r>
              <a:rPr lang="zh-CN" altLang="en-US" sz="2000" b="1">
                <a:latin typeface="黑体" panose="02010609060101010101" pitchFamily="2" charset="-122"/>
                <a:ea typeface="黑体" panose="02010609060101010101" pitchFamily="2" charset="-122"/>
              </a:rPr>
              <a:t>阶段，掀起瓜分世界的狂潮。</a:t>
            </a:r>
            <a:endParaRPr lang="zh-CN" altLang="en-US" sz="2000" b="1">
              <a:latin typeface="黑体" panose="02010609060101010101" pitchFamily="2" charset="-122"/>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②资本主义列强之间的矛盾和冲突加剧，列强与殖民地半殖民地之间的矛盾加剧。</a:t>
            </a:r>
            <a:endParaRPr lang="zh-CN" altLang="en-US" sz="2000" b="1">
              <a:latin typeface="黑体" panose="02010609060101010101" pitchFamily="2" charset="-122"/>
              <a:ea typeface="黑体" panose="02010609060101010101" pitchFamily="2" charset="-122"/>
            </a:endParaRPr>
          </a:p>
          <a:p>
            <a:pPr algn="ctr"/>
            <a:r>
              <a:rPr lang="zh-CN" altLang="en-US" sz="2000" b="1">
                <a:solidFill>
                  <a:srgbClr val="0000FF"/>
                </a:solidFill>
                <a:latin typeface="黑体" panose="02010609060101010101" pitchFamily="2" charset="-122"/>
                <a:ea typeface="黑体" panose="02010609060101010101" pitchFamily="2" charset="-122"/>
              </a:rPr>
              <a:t>（一战爆发；亚非拉人民反帝反封建的民族民主运动高涨）</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28676" name="Rectangle 7"/>
          <p:cNvSpPr>
            <a:spLocks noChangeArrowheads="1"/>
          </p:cNvSpPr>
          <p:nvPr/>
        </p:nvSpPr>
        <p:spPr bwMode="auto">
          <a:xfrm>
            <a:off x="1817688" y="3594100"/>
            <a:ext cx="10058400" cy="7016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世界市场进一步发展</a:t>
            </a:r>
            <a:r>
              <a:rPr lang="en-US" altLang="zh-CN" sz="2000" b="1">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并完全形成</a:t>
            </a:r>
            <a:r>
              <a:rPr lang="en-US" altLang="zh-CN" sz="2000" b="1">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世界联成一体。</a:t>
            </a:r>
            <a:endParaRPr lang="zh-CN" altLang="en-US" sz="2000" b="1">
              <a:latin typeface="黑体" panose="02010609060101010101" pitchFamily="2" charset="-122"/>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②东西方差距进一步拉大，扩大了资本主义工业国家与落后国家之间经济发展的不平衡。</a:t>
            </a:r>
            <a:endParaRPr lang="zh-CN" altLang="en-US" sz="2000" b="1">
              <a:latin typeface="黑体" panose="02010609060101010101" pitchFamily="2" charset="-122"/>
              <a:ea typeface="黑体" panose="02010609060101010101" pitchFamily="2" charset="-122"/>
            </a:endParaRPr>
          </a:p>
        </p:txBody>
      </p:sp>
      <p:sp>
        <p:nvSpPr>
          <p:cNvPr id="28677" name="Rectangle 8"/>
          <p:cNvSpPr>
            <a:spLocks noChangeArrowheads="1"/>
          </p:cNvSpPr>
          <p:nvPr/>
        </p:nvSpPr>
        <p:spPr bwMode="auto">
          <a:xfrm>
            <a:off x="534988" y="2763838"/>
            <a:ext cx="12065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⑴政治上</a:t>
            </a:r>
            <a:endParaRPr lang="en-US" altLang="zh-CN" sz="2000" b="1">
              <a:solidFill>
                <a:srgbClr val="FF0000"/>
              </a:solidFill>
              <a:ea typeface="黑体" panose="02010609060101010101" pitchFamily="2" charset="-122"/>
            </a:endParaRPr>
          </a:p>
        </p:txBody>
      </p:sp>
      <p:sp>
        <p:nvSpPr>
          <p:cNvPr id="28678" name="AutoShape 28"/>
          <p:cNvSpPr/>
          <p:nvPr/>
        </p:nvSpPr>
        <p:spPr bwMode="auto">
          <a:xfrm>
            <a:off x="1374775" y="1673225"/>
            <a:ext cx="379413" cy="733425"/>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79" name="AutoShape 28"/>
          <p:cNvSpPr/>
          <p:nvPr/>
        </p:nvSpPr>
        <p:spPr bwMode="auto">
          <a:xfrm>
            <a:off x="1670050" y="2832100"/>
            <a:ext cx="236538" cy="350838"/>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80" name="Rectangle 12"/>
          <p:cNvSpPr>
            <a:spLocks noChangeArrowheads="1"/>
          </p:cNvSpPr>
          <p:nvPr/>
        </p:nvSpPr>
        <p:spPr bwMode="auto">
          <a:xfrm>
            <a:off x="533400" y="3727450"/>
            <a:ext cx="12065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⑵经济上</a:t>
            </a:r>
            <a:endParaRPr lang="en-US" altLang="zh-CN" sz="2000">
              <a:solidFill>
                <a:srgbClr val="FF0000"/>
              </a:solidFill>
              <a:ea typeface="黑体" panose="02010609060101010101" pitchFamily="2" charset="-122"/>
            </a:endParaRPr>
          </a:p>
        </p:txBody>
      </p:sp>
      <p:sp>
        <p:nvSpPr>
          <p:cNvPr id="28681" name="Rectangle 14"/>
          <p:cNvSpPr>
            <a:spLocks noChangeArrowheads="1"/>
          </p:cNvSpPr>
          <p:nvPr/>
        </p:nvSpPr>
        <p:spPr bwMode="auto">
          <a:xfrm>
            <a:off x="0" y="2368550"/>
            <a:ext cx="1717675" cy="396875"/>
          </a:xfrm>
          <a:prstGeom prst="rect">
            <a:avLst/>
          </a:prstGeom>
          <a:noFill/>
          <a:ln w="9525">
            <a:noFill/>
            <a:miter lim="800000"/>
          </a:ln>
        </p:spPr>
        <p:txBody>
          <a:bodyPr wrap="none">
            <a:spAutoFit/>
          </a:bodyPr>
          <a:lstStyle/>
          <a:p>
            <a:r>
              <a:rPr lang="en-US" altLang="en-US" sz="2000" b="1">
                <a:solidFill>
                  <a:srgbClr val="FF0000"/>
                </a:solidFill>
                <a:ea typeface="黑体" panose="02010609060101010101" pitchFamily="2" charset="-122"/>
              </a:rPr>
              <a:t>⒋</a:t>
            </a:r>
            <a:r>
              <a:rPr lang="zh-CN" altLang="en-US" sz="2000" b="1">
                <a:solidFill>
                  <a:srgbClr val="FF0000"/>
                </a:solidFill>
                <a:latin typeface="黑体" panose="02010609060101010101" pitchFamily="2" charset="-122"/>
                <a:ea typeface="黑体" panose="02010609060101010101" pitchFamily="2" charset="-122"/>
              </a:rPr>
              <a:t>国际关系：</a:t>
            </a:r>
            <a:endParaRPr lang="zh-CN" altLang="en-US" sz="2000" b="1">
              <a:solidFill>
                <a:srgbClr val="FF0000"/>
              </a:solidFill>
              <a:latin typeface="黑体" panose="02010609060101010101" pitchFamily="2" charset="-122"/>
              <a:ea typeface="黑体" panose="02010609060101010101" pitchFamily="2" charset="-122"/>
            </a:endParaRPr>
          </a:p>
        </p:txBody>
      </p:sp>
      <p:sp>
        <p:nvSpPr>
          <p:cNvPr id="28683" name="Rectangle 16"/>
          <p:cNvSpPr>
            <a:spLocks noChangeArrowheads="1"/>
          </p:cNvSpPr>
          <p:nvPr/>
        </p:nvSpPr>
        <p:spPr bwMode="auto">
          <a:xfrm>
            <a:off x="153035" y="164465"/>
            <a:ext cx="5692140" cy="645160"/>
          </a:xfrm>
          <a:prstGeom prst="rect">
            <a:avLst/>
          </a:prstGeom>
          <a:noFill/>
          <a:ln w="9525">
            <a:noFill/>
            <a:miter lim="800000"/>
          </a:ln>
        </p:spPr>
        <p:txBody>
          <a:bodyPr wrap="none">
            <a:spAutoFit/>
          </a:bodyPr>
          <a:lstStyle/>
          <a:p>
            <a:r>
              <a:rPr lang="zh-CN" altLang="en-US" sz="3600" b="1">
                <a:solidFill>
                  <a:schemeClr val="tx1"/>
                </a:solidFill>
                <a:ea typeface="黑体" panose="02010609060101010101" pitchFamily="2" charset="-122"/>
              </a:rPr>
              <a:t>三、第二次工业革命的影响</a:t>
            </a:r>
            <a:endParaRPr lang="zh-CN" altLang="en-US" sz="3600" b="1">
              <a:solidFill>
                <a:schemeClr val="tx1"/>
              </a:solidFill>
              <a:ea typeface="黑体" panose="02010609060101010101" pitchFamily="2" charset="-122"/>
            </a:endParaRPr>
          </a:p>
        </p:txBody>
      </p:sp>
      <p:sp>
        <p:nvSpPr>
          <p:cNvPr id="28684" name="AutoShape 18"/>
          <p:cNvSpPr/>
          <p:nvPr/>
        </p:nvSpPr>
        <p:spPr bwMode="auto">
          <a:xfrm>
            <a:off x="450850" y="2974975"/>
            <a:ext cx="149225" cy="944563"/>
          </a:xfrm>
          <a:prstGeom prst="leftBrace">
            <a:avLst>
              <a:gd name="adj1" fmla="val 52748"/>
              <a:gd name="adj2" fmla="val 50000"/>
            </a:avLst>
          </a:prstGeom>
          <a:noFill/>
          <a:ln w="19050">
            <a:solidFill>
              <a:srgbClr val="000000"/>
            </a:solidFill>
            <a:round/>
          </a:ln>
        </p:spPr>
        <p:txBody>
          <a:bodyPr/>
          <a:lstStyle/>
          <a:p>
            <a:endParaRPr lang="zh-CN" altLang="en-US"/>
          </a:p>
        </p:txBody>
      </p:sp>
      <p:sp>
        <p:nvSpPr>
          <p:cNvPr id="28685" name="Rectangle 2"/>
          <p:cNvSpPr>
            <a:spLocks noChangeArrowheads="1"/>
          </p:cNvSpPr>
          <p:nvPr/>
        </p:nvSpPr>
        <p:spPr bwMode="auto">
          <a:xfrm>
            <a:off x="0" y="4297363"/>
            <a:ext cx="7437438" cy="423545"/>
          </a:xfrm>
          <a:prstGeom prst="rect">
            <a:avLst/>
          </a:prstGeom>
          <a:noFill/>
          <a:ln w="9525">
            <a:noFill/>
            <a:miter lim="800000"/>
          </a:ln>
        </p:spPr>
        <p:txBody>
          <a:bodyPr>
            <a:spAutoFit/>
          </a:bodyPr>
          <a:lstStyle/>
          <a:p>
            <a:pPr>
              <a:lnSpc>
                <a:spcPct val="90000"/>
              </a:lnSpc>
              <a:buFont typeface="Arial" panose="020B0604020202020204" pitchFamily="34" charset="0"/>
              <a:buNone/>
            </a:pPr>
            <a:r>
              <a:rPr kumimoji="1" lang="zh-CN" altLang="en-US" sz="2400" b="1">
                <a:solidFill>
                  <a:srgbClr val="FF0000"/>
                </a:solidFill>
                <a:latin typeface="黑体" panose="02010609060101010101" pitchFamily="2" charset="-122"/>
                <a:ea typeface="黑体" panose="02010609060101010101" pitchFamily="2" charset="-122"/>
              </a:rPr>
              <a:t>总结资本主义世界市场的形成过程</a:t>
            </a:r>
            <a:r>
              <a:rPr kumimoji="1" lang="en-US" altLang="zh-CN" sz="2400" b="1">
                <a:solidFill>
                  <a:srgbClr val="FF0000"/>
                </a:solidFill>
                <a:latin typeface="黑体" panose="02010609060101010101" pitchFamily="2" charset="-122"/>
                <a:ea typeface="黑体" panose="02010609060101010101" pitchFamily="2" charset="-122"/>
              </a:rPr>
              <a:t>:</a:t>
            </a:r>
            <a:endParaRPr kumimoji="1" lang="en-US" altLang="zh-CN" sz="2400" b="1">
              <a:solidFill>
                <a:srgbClr val="FF0000"/>
              </a:solidFill>
              <a:latin typeface="黑体" panose="02010609060101010101" pitchFamily="2" charset="-122"/>
              <a:ea typeface="黑体" panose="02010609060101010101" pitchFamily="2" charset="-122"/>
            </a:endParaRPr>
          </a:p>
        </p:txBody>
      </p:sp>
      <p:graphicFrame>
        <p:nvGraphicFramePr>
          <p:cNvPr id="55385" name="Group 89"/>
          <p:cNvGraphicFramePr>
            <a:graphicFrameLocks noGrp="1"/>
          </p:cNvGraphicFramePr>
          <p:nvPr/>
        </p:nvGraphicFramePr>
        <p:xfrm>
          <a:off x="555625" y="4754563"/>
          <a:ext cx="9361488" cy="1920875"/>
        </p:xfrm>
        <a:graphic>
          <a:graphicData uri="http://schemas.openxmlformats.org/drawingml/2006/table">
            <a:tbl>
              <a:tblPr/>
              <a:tblGrid>
                <a:gridCol w="1230313"/>
                <a:gridCol w="1817687"/>
                <a:gridCol w="3559175"/>
                <a:gridCol w="2754313"/>
              </a:tblGrid>
              <a:tr h="173038">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进程</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 </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时间</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 </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推动因素</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主要途径</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195263">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开始形成</a:t>
                      </a: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新航路开辟后</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新航路的开辟</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开辟新航路</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314325">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拓展阶段</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16C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初</a:t>
                      </a:r>
                      <a:r>
                        <a:rPr kumimoji="1" lang="en-US" altLang="zh-CN" sz="2000" b="1" i="0" u="none" strike="noStrike" cap="none" normalizeH="0" baseline="0" smtClean="0">
                          <a:ln>
                            <a:noFill/>
                          </a:ln>
                          <a:solidFill>
                            <a:srgbClr val="0000FF"/>
                          </a:solidFill>
                          <a:effectLst/>
                          <a:latin typeface="Times New Roman" panose="02020603050405020304"/>
                          <a:ea typeface="黑体" panose="02010609060101010101" pitchFamily="2" charset="-122"/>
                          <a:cs typeface="Times New Roman" panose="02020603050405020304" pitchFamily="18" charset="0"/>
                        </a:rPr>
                        <a:t>—</a:t>
                      </a: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18C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末 </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荷英法等国的殖民扩张和掠夺</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早期的殖民扩张和掠夺</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300038">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初步形成</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 19C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中期</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第一次工业革命</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以炮舰开路，</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商品输出</a:t>
                      </a:r>
                      <a:endParaRPr kumimoji="1" lang="zh-CN"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457200">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最终形成</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19C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末</a:t>
                      </a: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20C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初</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第二次工业革命</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瓜分世界，</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资本输出</a:t>
                      </a:r>
                      <a:endParaRPr kumimoji="0" lang="zh-CN" altLang="zh-CN" sz="2000" b="0"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8718" name="Rectangle 54"/>
          <p:cNvSpPr>
            <a:spLocks noChangeArrowheads="1"/>
          </p:cNvSpPr>
          <p:nvPr/>
        </p:nvSpPr>
        <p:spPr bwMode="auto">
          <a:xfrm>
            <a:off x="1677988" y="1504950"/>
            <a:ext cx="10156825" cy="1014730"/>
          </a:xfrm>
          <a:prstGeom prst="rect">
            <a:avLst/>
          </a:prstGeom>
          <a:noFill/>
          <a:ln w="9525">
            <a:noFill/>
            <a:miter lim="800000"/>
          </a:ln>
        </p:spPr>
        <p:txBody>
          <a:bodyPr>
            <a:spAutoFit/>
          </a:bodyPr>
          <a:lstStyle/>
          <a:p>
            <a:r>
              <a:rPr lang="zh-CN" altLang="en-US" sz="2000" b="1">
                <a:ea typeface="黑体" panose="02010609060101010101" pitchFamily="2" charset="-122"/>
              </a:rPr>
              <a:t>①重工业为主导，比重上升</a:t>
            </a:r>
            <a:r>
              <a:rPr lang="en-US" altLang="zh-CN" sz="2000" b="1">
                <a:solidFill>
                  <a:srgbClr val="FF0000"/>
                </a:solidFill>
                <a:ea typeface="黑体" panose="02010609060101010101" pitchFamily="2" charset="-122"/>
              </a:rPr>
              <a:t>—</a:t>
            </a:r>
            <a:r>
              <a:rPr lang="zh-CN" altLang="en-US" sz="2000" b="1">
                <a:ea typeface="黑体" panose="02010609060101010101" pitchFamily="2" charset="-122"/>
              </a:rPr>
              <a:t>形成</a:t>
            </a:r>
            <a:r>
              <a:rPr lang="zh-CN" altLang="en-US" sz="2000" b="1">
                <a:solidFill>
                  <a:srgbClr val="FF0000"/>
                </a:solidFill>
                <a:ea typeface="黑体" panose="02010609060101010101" pitchFamily="2" charset="-122"/>
              </a:rPr>
              <a:t>四大支柱产业：</a:t>
            </a:r>
            <a:r>
              <a:rPr lang="zh-CN" altLang="en-US" sz="2000" b="1">
                <a:solidFill>
                  <a:srgbClr val="0000FF"/>
                </a:solidFill>
                <a:ea typeface="黑体" panose="02010609060101010101" pitchFamily="2" charset="-122"/>
              </a:rPr>
              <a:t>①电力②钢铁③石油化工④汽车制造</a:t>
            </a:r>
            <a:endParaRPr lang="zh-CN" altLang="en-US" sz="2000" b="1">
              <a:solidFill>
                <a:srgbClr val="0000FF"/>
              </a:solidFill>
              <a:ea typeface="黑体" panose="02010609060101010101" pitchFamily="2" charset="-122"/>
            </a:endParaRPr>
          </a:p>
          <a:p>
            <a:r>
              <a:rPr lang="zh-CN" altLang="en-US" sz="2000" b="1">
                <a:ea typeface="黑体" panose="02010609060101010101" pitchFamily="2" charset="-122"/>
              </a:rPr>
              <a:t>②大量新兴产业出现：出现汽车、电力工业、石油化工等</a:t>
            </a:r>
            <a:endParaRPr lang="zh-CN" altLang="en-US" sz="2000" b="1">
              <a:ea typeface="黑体" panose="02010609060101010101" pitchFamily="2" charset="-122"/>
            </a:endParaRPr>
          </a:p>
          <a:p>
            <a:r>
              <a:rPr lang="zh-CN" altLang="en-US" sz="2000" b="1">
                <a:ea typeface="黑体" panose="02010609060101010101" pitchFamily="2" charset="-122"/>
              </a:rPr>
              <a:t>③新兴产业兴起推动了传统产业的技术改造</a:t>
            </a:r>
            <a:endParaRPr lang="zh-CN" altLang="en-US" sz="2000" b="1">
              <a:ea typeface="黑体" panose="02010609060101010101" pitchFamily="2" charset="-122"/>
            </a:endParaRPr>
          </a:p>
        </p:txBody>
      </p:sp>
      <p:sp>
        <p:nvSpPr>
          <p:cNvPr id="28719" name="Rectangle 56"/>
          <p:cNvSpPr>
            <a:spLocks noChangeArrowheads="1"/>
          </p:cNvSpPr>
          <p:nvPr/>
        </p:nvSpPr>
        <p:spPr bwMode="auto">
          <a:xfrm>
            <a:off x="0" y="1778000"/>
            <a:ext cx="1462088" cy="396875"/>
          </a:xfrm>
          <a:prstGeom prst="rect">
            <a:avLst/>
          </a:prstGeom>
          <a:noFill/>
          <a:ln w="9525">
            <a:noFill/>
            <a:miter lim="800000"/>
          </a:ln>
        </p:spPr>
        <p:txBody>
          <a:bodyPr wrap="none">
            <a:spAutoFit/>
          </a:bodyPr>
          <a:lstStyle/>
          <a:p>
            <a:r>
              <a:rPr lang="en-US" altLang="zh-CN" sz="2000" b="1">
                <a:solidFill>
                  <a:srgbClr val="FF0000"/>
                </a:solidFill>
                <a:latin typeface="黑体" panose="02010609060101010101" pitchFamily="2" charset="-122"/>
                <a:ea typeface="黑体" panose="02010609060101010101" pitchFamily="2" charset="-122"/>
              </a:rPr>
              <a:t>⒊</a:t>
            </a:r>
            <a:r>
              <a:rPr lang="zh-CN" altLang="en-US" sz="2000" b="1">
                <a:solidFill>
                  <a:srgbClr val="FF0000"/>
                </a:solidFill>
                <a:latin typeface="黑体" panose="02010609060101010101" pitchFamily="2" charset="-122"/>
                <a:ea typeface="黑体" panose="02010609060101010101" pitchFamily="2" charset="-122"/>
              </a:rPr>
              <a:t>产业结构</a:t>
            </a:r>
            <a:endParaRPr lang="en-US" altLang="zh-CN" sz="2000" b="1">
              <a:solidFill>
                <a:srgbClr val="FF0000"/>
              </a:solidFill>
              <a:latin typeface="黑体" panose="02010609060101010101" pitchFamily="2" charset="-122"/>
              <a:ea typeface="黑体" panose="02010609060101010101" pitchFamily="2" charset="-122"/>
            </a:endParaRPr>
          </a:p>
        </p:txBody>
      </p:sp>
      <p:sp>
        <p:nvSpPr>
          <p:cNvPr id="28720" name="AutoShape 28"/>
          <p:cNvSpPr/>
          <p:nvPr/>
        </p:nvSpPr>
        <p:spPr bwMode="auto">
          <a:xfrm>
            <a:off x="1657350" y="3798888"/>
            <a:ext cx="236538" cy="350837"/>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385"/>
                                        </p:tgtEl>
                                        <p:attrNameLst>
                                          <p:attrName>style.visibility</p:attrName>
                                        </p:attrNameLst>
                                      </p:cBhvr>
                                      <p:to>
                                        <p:strVal val="visible"/>
                                      </p:to>
                                    </p:set>
                                    <p:animEffect transition="in" filter="blinds(horizontal)">
                                      <p:cBhvr>
                                        <p:cTn id="7" dur="500"/>
                                        <p:tgtEl>
                                          <p:spTgt spid="55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4"/>
          <p:cNvSpPr txBox="1">
            <a:spLocks noChangeArrowheads="1"/>
          </p:cNvSpPr>
          <p:nvPr/>
        </p:nvSpPr>
        <p:spPr bwMode="auto">
          <a:xfrm>
            <a:off x="0" y="468313"/>
            <a:ext cx="9264650" cy="420687"/>
          </a:xfrm>
          <a:prstGeom prst="rect">
            <a:avLst/>
          </a:prstGeom>
          <a:noFill/>
          <a:ln w="9525">
            <a:noFill/>
            <a:miter lim="800000"/>
          </a:ln>
        </p:spPr>
        <p:txBody>
          <a:bodyPr>
            <a:spAutoFit/>
          </a:bodyPr>
          <a:lstStyle/>
          <a:p>
            <a:pPr>
              <a:lnSpc>
                <a:spcPct val="90000"/>
              </a:lnSpc>
              <a:spcBef>
                <a:spcPct val="50000"/>
              </a:spcBef>
              <a:buFont typeface="Arial" panose="020B0604020202020204" pitchFamily="34" charset="0"/>
              <a:buNone/>
            </a:pPr>
            <a:r>
              <a:rPr lang="en-US" altLang="zh-CN" sz="2400" b="1">
                <a:solidFill>
                  <a:srgbClr val="FF0000"/>
                </a:solidFill>
                <a:latin typeface="Calibri" panose="020F0502020204030204" pitchFamily="34" charset="0"/>
                <a:ea typeface="黑体" panose="02010609060101010101" pitchFamily="2" charset="-122"/>
              </a:rPr>
              <a:t>◆</a:t>
            </a:r>
            <a:r>
              <a:rPr lang="zh-CN" altLang="en-US" sz="2400" b="1">
                <a:solidFill>
                  <a:srgbClr val="FF0000"/>
                </a:solidFill>
                <a:latin typeface="Calibri" panose="020F0502020204030204" pitchFamily="34" charset="0"/>
                <a:ea typeface="黑体" panose="02010609060101010101" pitchFamily="2" charset="-122"/>
              </a:rPr>
              <a:t>知识延伸：</a:t>
            </a:r>
            <a:r>
              <a:rPr lang="zh-CN" altLang="en-US" sz="2400" b="1">
                <a:latin typeface="Calibri" panose="020F0502020204030204" pitchFamily="34" charset="0"/>
                <a:ea typeface="黑体" panose="02010609060101010101" pitchFamily="2" charset="-122"/>
              </a:rPr>
              <a:t>西方国家不同时期的殖民扩张</a:t>
            </a:r>
            <a:endParaRPr lang="zh-CN" altLang="en-US" sz="2400" b="1">
              <a:latin typeface="Calibri" panose="020F0502020204030204" pitchFamily="34" charset="0"/>
              <a:ea typeface="黑体" panose="02010609060101010101" pitchFamily="2" charset="-122"/>
            </a:endParaRPr>
          </a:p>
        </p:txBody>
      </p:sp>
      <p:graphicFrame>
        <p:nvGraphicFramePr>
          <p:cNvPr id="65604" name="Group 68"/>
          <p:cNvGraphicFramePr>
            <a:graphicFrameLocks noGrp="1"/>
          </p:cNvGraphicFramePr>
          <p:nvPr/>
        </p:nvGraphicFramePr>
        <p:xfrm>
          <a:off x="0" y="946150"/>
          <a:ext cx="12192000" cy="4186238"/>
        </p:xfrm>
        <a:graphic>
          <a:graphicData uri="http://schemas.openxmlformats.org/drawingml/2006/table">
            <a:tbl>
              <a:tblPr/>
              <a:tblGrid>
                <a:gridCol w="984250"/>
                <a:gridCol w="2630488"/>
                <a:gridCol w="3560762"/>
                <a:gridCol w="5016500"/>
              </a:tblGrid>
              <a:tr h="3825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阶段</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早期殖民扩张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19</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世纪的殖民扩张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19</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世纪末</a:t>
                      </a: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20</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世纪初的殖民扩张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背景</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国家</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目的</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活动</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241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结果</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68" name="Text Box 59"/>
          <p:cNvSpPr txBox="1">
            <a:spLocks noChangeArrowheads="1"/>
          </p:cNvSpPr>
          <p:nvPr/>
        </p:nvSpPr>
        <p:spPr bwMode="auto">
          <a:xfrm>
            <a:off x="973138" y="1368425"/>
            <a:ext cx="2592387" cy="420688"/>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新航路开辟</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69" name="Text Box 60"/>
          <p:cNvSpPr txBox="1">
            <a:spLocks noChangeArrowheads="1"/>
          </p:cNvSpPr>
          <p:nvPr/>
        </p:nvSpPr>
        <p:spPr bwMode="auto">
          <a:xfrm>
            <a:off x="4103688" y="1390650"/>
            <a:ext cx="2592387" cy="420688"/>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工业革命</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0" name="Text Box 61"/>
          <p:cNvSpPr txBox="1">
            <a:spLocks noChangeArrowheads="1"/>
          </p:cNvSpPr>
          <p:nvPr/>
        </p:nvSpPr>
        <p:spPr bwMode="auto">
          <a:xfrm>
            <a:off x="7392988" y="1401763"/>
            <a:ext cx="4103687"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第二次工业革命</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1" name="Text Box 63"/>
          <p:cNvSpPr txBox="1">
            <a:spLocks noChangeArrowheads="1"/>
          </p:cNvSpPr>
          <p:nvPr/>
        </p:nvSpPr>
        <p:spPr bwMode="auto">
          <a:xfrm>
            <a:off x="984250" y="1817688"/>
            <a:ext cx="2592388"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西葡荷英法</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2" name="Text Box 64"/>
          <p:cNvSpPr txBox="1">
            <a:spLocks noChangeArrowheads="1"/>
          </p:cNvSpPr>
          <p:nvPr/>
        </p:nvSpPr>
        <p:spPr bwMode="auto">
          <a:xfrm>
            <a:off x="4060825" y="1808163"/>
            <a:ext cx="2592388"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英俄法美等</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3" name="Text Box 65"/>
          <p:cNvSpPr txBox="1">
            <a:spLocks noChangeArrowheads="1"/>
          </p:cNvSpPr>
          <p:nvPr/>
        </p:nvSpPr>
        <p:spPr bwMode="auto">
          <a:xfrm>
            <a:off x="7404100" y="1798638"/>
            <a:ext cx="4248150"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英法美德俄日意等</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4" name="Text Box 67"/>
          <p:cNvSpPr txBox="1">
            <a:spLocks noChangeArrowheads="1"/>
          </p:cNvSpPr>
          <p:nvPr/>
        </p:nvSpPr>
        <p:spPr bwMode="auto">
          <a:xfrm>
            <a:off x="973138" y="2176463"/>
            <a:ext cx="252095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掠夺财富，资本原始积累</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5" name="Text Box 68"/>
          <p:cNvSpPr txBox="1">
            <a:spLocks noChangeArrowheads="1"/>
          </p:cNvSpPr>
          <p:nvPr/>
        </p:nvSpPr>
        <p:spPr bwMode="auto">
          <a:xfrm>
            <a:off x="3582988" y="2190750"/>
            <a:ext cx="36703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拓展商品销售市场和原料产地</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（商品输出）</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6" name="Text Box 69"/>
          <p:cNvSpPr txBox="1">
            <a:spLocks noChangeArrowheads="1"/>
          </p:cNvSpPr>
          <p:nvPr/>
        </p:nvSpPr>
        <p:spPr bwMode="auto">
          <a:xfrm>
            <a:off x="7175500" y="2200275"/>
            <a:ext cx="50165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抢占资本输出的市场以满足各国垄断资本家的利益需要</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（资本输出）</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65585" name="Text Box 72"/>
          <p:cNvSpPr txBox="1">
            <a:spLocks noChangeArrowheads="1"/>
          </p:cNvSpPr>
          <p:nvPr/>
        </p:nvSpPr>
        <p:spPr bwMode="auto">
          <a:xfrm>
            <a:off x="1017588" y="2905125"/>
            <a:ext cx="2770187" cy="749300"/>
          </a:xfrm>
          <a:prstGeom prst="rect">
            <a:avLst/>
          </a:prstGeom>
          <a:noFill/>
          <a:ln w="9525" algn="ctr">
            <a:noFill/>
            <a:miter lim="800000"/>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抢劫财富、贩卖黑奴、欺诈性贸易 </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65586" name="Text Box 73"/>
          <p:cNvSpPr txBox="1">
            <a:spLocks noChangeArrowheads="1"/>
          </p:cNvSpPr>
          <p:nvPr/>
        </p:nvSpPr>
        <p:spPr bwMode="auto">
          <a:xfrm>
            <a:off x="3594100" y="2901950"/>
            <a:ext cx="4078288" cy="749300"/>
          </a:xfrm>
          <a:prstGeom prst="rect">
            <a:avLst/>
          </a:prstGeom>
          <a:noFill/>
          <a:ln w="9525" algn="ctr">
            <a:noFill/>
            <a:miter lim="800000"/>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炮舰政策，倾销廉价商品，掠夺原料</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9" name="Text Box 74"/>
          <p:cNvSpPr txBox="1">
            <a:spLocks noChangeArrowheads="1"/>
          </p:cNvSpPr>
          <p:nvPr/>
        </p:nvSpPr>
        <p:spPr bwMode="auto">
          <a:xfrm>
            <a:off x="7175500" y="2884488"/>
            <a:ext cx="50165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主要是资本输出、掀起瓜分狂潮和进行帝国主义战争</a:t>
            </a:r>
            <a:r>
              <a:rPr lang="zh-CN" altLang="en-US" sz="2400" b="1">
                <a:effectLst>
                  <a:outerShdw blurRad="38100" dist="38100" dir="2700000" algn="tl">
                    <a:srgbClr val="C0C0C0"/>
                  </a:outerShdw>
                </a:effectLst>
                <a:latin typeface="楷体_GB2312" panose="02010609030101010101" pitchFamily="49" charset="-122"/>
                <a:ea typeface="楷体_GB2312" panose="02010609030101010101" pitchFamily="49" charset="-122"/>
              </a:rPr>
              <a:t> </a:t>
            </a:r>
            <a:endParaRPr lang="zh-CN" altLang="en-US" sz="24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sp>
        <p:nvSpPr>
          <p:cNvPr id="48180" name="Text Box 78"/>
          <p:cNvSpPr txBox="1">
            <a:spLocks noChangeArrowheads="1"/>
          </p:cNvSpPr>
          <p:nvPr/>
        </p:nvSpPr>
        <p:spPr bwMode="auto">
          <a:xfrm>
            <a:off x="984250" y="3662363"/>
            <a:ext cx="2520950" cy="1406525"/>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推动欧洲资本原始积累和资本主义发展，给亚非拉带来灾难</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81" name="Text Box 82"/>
          <p:cNvSpPr txBox="1">
            <a:spLocks noChangeArrowheads="1"/>
          </p:cNvSpPr>
          <p:nvPr/>
        </p:nvSpPr>
        <p:spPr bwMode="auto">
          <a:xfrm>
            <a:off x="3613150" y="3762375"/>
            <a:ext cx="3670300" cy="1077913"/>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推动各国工业资本主义的发展，客观上促使亚非拉国家逐渐走上近代化道路</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82" name="Text Box 83"/>
          <p:cNvSpPr txBox="1">
            <a:spLocks noChangeArrowheads="1"/>
          </p:cNvSpPr>
          <p:nvPr/>
        </p:nvSpPr>
        <p:spPr bwMode="auto">
          <a:xfrm>
            <a:off x="7175500" y="3730625"/>
            <a:ext cx="5016500" cy="1077913"/>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世界瓜分完毕，资本主义世界殖民体系最终形成；亚非拉国家民族解放运动高涨</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76"/>
                                        </p:tgtEl>
                                        <p:attrNameLst>
                                          <p:attrName>style.visibility</p:attrName>
                                        </p:attrNameLst>
                                      </p:cBhvr>
                                      <p:to>
                                        <p:strVal val="visible"/>
                                      </p:to>
                                    </p:set>
                                    <p:animEffect transition="in" filter="blinds(horizontal)">
                                      <p:cBhvr>
                                        <p:cTn id="7" dur="500"/>
                                        <p:tgtEl>
                                          <p:spTgt spid="4817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5586"/>
                                        </p:tgtEl>
                                        <p:attrNameLst>
                                          <p:attrName>style.visibility</p:attrName>
                                        </p:attrNameLst>
                                      </p:cBhvr>
                                      <p:to>
                                        <p:strVal val="visible"/>
                                      </p:to>
                                    </p:set>
                                    <p:animEffect transition="in" filter="blinds(horizontal)">
                                      <p:cBhvr>
                                        <p:cTn id="10" dur="500"/>
                                        <p:tgtEl>
                                          <p:spTgt spid="6558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8179"/>
                                        </p:tgtEl>
                                        <p:attrNameLst>
                                          <p:attrName>style.visibility</p:attrName>
                                        </p:attrNameLst>
                                      </p:cBhvr>
                                      <p:to>
                                        <p:strVal val="visible"/>
                                      </p:to>
                                    </p:set>
                                    <p:animEffect transition="in" filter="blinds(horizontal)">
                                      <p:cBhvr>
                                        <p:cTn id="13" dur="500"/>
                                        <p:tgtEl>
                                          <p:spTgt spid="4817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8175"/>
                                        </p:tgtEl>
                                        <p:attrNameLst>
                                          <p:attrName>style.visibility</p:attrName>
                                        </p:attrNameLst>
                                      </p:cBhvr>
                                      <p:to>
                                        <p:strVal val="visible"/>
                                      </p:to>
                                    </p:set>
                                    <p:animEffect transition="in" filter="blinds(horizontal)">
                                      <p:cBhvr>
                                        <p:cTn id="16" dur="500"/>
                                        <p:tgtEl>
                                          <p:spTgt spid="48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75" grpId="0"/>
      <p:bldP spid="48176" grpId="0"/>
      <p:bldP spid="65586" grpId="0"/>
      <p:bldP spid="4817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619" name="Group 59"/>
          <p:cNvGraphicFramePr>
            <a:graphicFrameLocks noGrp="1"/>
          </p:cNvGraphicFramePr>
          <p:nvPr/>
        </p:nvGraphicFramePr>
        <p:xfrm>
          <a:off x="0" y="930275"/>
          <a:ext cx="12192000" cy="4654550"/>
        </p:xfrm>
        <a:graphic>
          <a:graphicData uri="http://schemas.openxmlformats.org/drawingml/2006/table">
            <a:tbl>
              <a:tblPr/>
              <a:tblGrid>
                <a:gridCol w="1470025"/>
                <a:gridCol w="4913313"/>
                <a:gridCol w="5808662"/>
              </a:tblGrid>
              <a:tr h="31115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工厂制度</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垄断组织</a:t>
                      </a:r>
                      <a:endParaRPr kumimoji="0" lang="zh-CN" altLang="en-US"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原因</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3952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时间</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生产手段</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规模</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性质</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527050">
                <a:tc row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影响</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966788">
                <a:tc vMerge="1">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81" name="Text Box 50"/>
          <p:cNvSpPr txBox="1">
            <a:spLocks noChangeArrowheads="1"/>
          </p:cNvSpPr>
          <p:nvPr/>
        </p:nvSpPr>
        <p:spPr bwMode="auto">
          <a:xfrm>
            <a:off x="3851275" y="1400175"/>
            <a:ext cx="4105275" cy="420688"/>
          </a:xfrm>
          <a:prstGeom prst="rect">
            <a:avLst/>
          </a:prstGeom>
          <a:noFill/>
          <a:ln w="9525">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资本主义生产力的发展</a:t>
            </a:r>
            <a:endParaRPr lang="zh-CN" altLang="en-US" sz="2400" b="1">
              <a:latin typeface="Calibri" panose="020F0502020204030204" pitchFamily="34" charset="0"/>
              <a:ea typeface="黑体" panose="02010609060101010101" pitchFamily="2" charset="-122"/>
            </a:endParaRPr>
          </a:p>
        </p:txBody>
      </p:sp>
      <p:sp>
        <p:nvSpPr>
          <p:cNvPr id="31782" name="Text Box 51"/>
          <p:cNvSpPr txBox="1">
            <a:spLocks noChangeArrowheads="1"/>
          </p:cNvSpPr>
          <p:nvPr/>
        </p:nvSpPr>
        <p:spPr bwMode="auto">
          <a:xfrm>
            <a:off x="2255838" y="1889125"/>
            <a:ext cx="2876550"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第一次工业革命</a:t>
            </a:r>
            <a:endParaRPr lang="zh-CN" altLang="en-US" sz="2400" b="1">
              <a:latin typeface="Calibri" panose="020F0502020204030204" pitchFamily="34" charset="0"/>
              <a:ea typeface="黑体" panose="02010609060101010101" pitchFamily="2" charset="-122"/>
            </a:endParaRPr>
          </a:p>
        </p:txBody>
      </p:sp>
      <p:sp>
        <p:nvSpPr>
          <p:cNvPr id="31783" name="Text Box 52"/>
          <p:cNvSpPr txBox="1">
            <a:spLocks noChangeArrowheads="1"/>
          </p:cNvSpPr>
          <p:nvPr/>
        </p:nvSpPr>
        <p:spPr bwMode="auto">
          <a:xfrm>
            <a:off x="6981825" y="1889125"/>
            <a:ext cx="3024188"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第二次工业革命</a:t>
            </a:r>
            <a:endParaRPr lang="zh-CN" altLang="en-US" sz="2400" b="1">
              <a:latin typeface="Calibri" panose="020F0502020204030204" pitchFamily="34" charset="0"/>
              <a:ea typeface="黑体" panose="02010609060101010101" pitchFamily="2" charset="-122"/>
            </a:endParaRPr>
          </a:p>
        </p:txBody>
      </p:sp>
      <p:sp>
        <p:nvSpPr>
          <p:cNvPr id="44073" name="Text Box 53"/>
          <p:cNvSpPr txBox="1">
            <a:spLocks noChangeArrowheads="1"/>
          </p:cNvSpPr>
          <p:nvPr/>
        </p:nvSpPr>
        <p:spPr bwMode="auto">
          <a:xfrm>
            <a:off x="2309813" y="2332038"/>
            <a:ext cx="2682875"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依靠机器生产</a:t>
            </a:r>
            <a:endParaRPr lang="zh-CN" altLang="en-US" sz="2400" b="1">
              <a:latin typeface="Calibri" panose="020F0502020204030204" pitchFamily="34" charset="0"/>
              <a:ea typeface="黑体" panose="02010609060101010101" pitchFamily="2" charset="-122"/>
            </a:endParaRPr>
          </a:p>
        </p:txBody>
      </p:sp>
      <p:sp>
        <p:nvSpPr>
          <p:cNvPr id="44074" name="Text Box 54"/>
          <p:cNvSpPr txBox="1">
            <a:spLocks noChangeArrowheads="1"/>
          </p:cNvSpPr>
          <p:nvPr/>
        </p:nvSpPr>
        <p:spPr bwMode="auto">
          <a:xfrm>
            <a:off x="6781800" y="2354263"/>
            <a:ext cx="3959225"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依靠科技提高生产效率</a:t>
            </a:r>
            <a:endParaRPr lang="zh-CN" altLang="en-US" sz="2400" b="1">
              <a:latin typeface="Calibri" panose="020F0502020204030204" pitchFamily="34" charset="0"/>
              <a:ea typeface="黑体" panose="02010609060101010101" pitchFamily="2" charset="-122"/>
            </a:endParaRPr>
          </a:p>
        </p:txBody>
      </p:sp>
      <p:sp>
        <p:nvSpPr>
          <p:cNvPr id="66603" name="Text Box 55"/>
          <p:cNvSpPr txBox="1">
            <a:spLocks noChangeArrowheads="1"/>
          </p:cNvSpPr>
          <p:nvPr/>
        </p:nvSpPr>
        <p:spPr bwMode="auto">
          <a:xfrm>
            <a:off x="1489075" y="2828925"/>
            <a:ext cx="4865688"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相对于手工工场规模扩大，工人集中，所有权和经营权统一</a:t>
            </a:r>
            <a:endParaRPr lang="zh-CN" altLang="en-US" sz="2400" b="1">
              <a:latin typeface="Calibri" panose="020F0502020204030204" pitchFamily="34" charset="0"/>
              <a:ea typeface="黑体" panose="02010609060101010101" pitchFamily="2" charset="-122"/>
            </a:endParaRPr>
          </a:p>
        </p:txBody>
      </p:sp>
      <p:sp>
        <p:nvSpPr>
          <p:cNvPr id="44076" name="Text Box 56"/>
          <p:cNvSpPr txBox="1">
            <a:spLocks noChangeArrowheads="1"/>
          </p:cNvSpPr>
          <p:nvPr/>
        </p:nvSpPr>
        <p:spPr bwMode="auto">
          <a:xfrm>
            <a:off x="6383338" y="2828925"/>
            <a:ext cx="5808662"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强强联合，规模空前扩大</a:t>
            </a:r>
            <a:r>
              <a:rPr lang="zh-CN" altLang="en-US" sz="2400" b="1">
                <a:solidFill>
                  <a:srgbClr val="FF0000"/>
                </a:solidFill>
                <a:latin typeface="Calibri" panose="020F0502020204030204" pitchFamily="34" charset="0"/>
                <a:ea typeface="黑体" panose="02010609060101010101" pitchFamily="2" charset="-122"/>
              </a:rPr>
              <a:t>（所有权与经营权分离）</a:t>
            </a:r>
            <a:endParaRPr lang="zh-CN" altLang="en-US" sz="2400" b="1">
              <a:solidFill>
                <a:srgbClr val="FF0000"/>
              </a:solidFill>
              <a:latin typeface="Calibri" panose="020F0502020204030204" pitchFamily="34" charset="0"/>
              <a:ea typeface="黑体" panose="02010609060101010101" pitchFamily="2" charset="-122"/>
            </a:endParaRPr>
          </a:p>
        </p:txBody>
      </p:sp>
      <p:sp>
        <p:nvSpPr>
          <p:cNvPr id="31788" name="Text Box 57"/>
          <p:cNvSpPr txBox="1">
            <a:spLocks noChangeArrowheads="1"/>
          </p:cNvSpPr>
          <p:nvPr/>
        </p:nvSpPr>
        <p:spPr bwMode="auto">
          <a:xfrm>
            <a:off x="1652588" y="3643313"/>
            <a:ext cx="11279187"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solidFill>
                  <a:srgbClr val="FF0000"/>
                </a:solidFill>
                <a:latin typeface="Calibri" panose="020F0502020204030204" pitchFamily="34" charset="0"/>
                <a:ea typeface="黑体" panose="02010609060101010101" pitchFamily="2" charset="-122"/>
              </a:rPr>
              <a:t>资本主义生产关系变化的重要表现，是资本主义经济生产的重要组织形式</a:t>
            </a:r>
            <a:endParaRPr lang="zh-CN" altLang="en-US" sz="2400" b="1">
              <a:solidFill>
                <a:srgbClr val="FF0000"/>
              </a:solidFill>
              <a:latin typeface="Calibri" panose="020F0502020204030204" pitchFamily="34" charset="0"/>
              <a:ea typeface="黑体" panose="02010609060101010101" pitchFamily="2" charset="-122"/>
            </a:endParaRPr>
          </a:p>
        </p:txBody>
      </p:sp>
      <p:sp>
        <p:nvSpPr>
          <p:cNvPr id="31789" name="Text Box 58"/>
          <p:cNvSpPr txBox="1">
            <a:spLocks noChangeArrowheads="1"/>
          </p:cNvSpPr>
          <p:nvPr/>
        </p:nvSpPr>
        <p:spPr bwMode="auto">
          <a:xfrm>
            <a:off x="3983038" y="4146550"/>
            <a:ext cx="5830887"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促进资本主义的迅猛发展</a:t>
            </a:r>
            <a:endParaRPr lang="zh-CN" altLang="en-US" sz="2400" b="1">
              <a:latin typeface="Calibri" panose="020F0502020204030204" pitchFamily="34" charset="0"/>
              <a:ea typeface="黑体" panose="02010609060101010101" pitchFamily="2" charset="-122"/>
            </a:endParaRPr>
          </a:p>
        </p:txBody>
      </p:sp>
      <p:sp>
        <p:nvSpPr>
          <p:cNvPr id="66607" name="Text Box 59"/>
          <p:cNvSpPr txBox="1">
            <a:spLocks noChangeArrowheads="1"/>
          </p:cNvSpPr>
          <p:nvPr/>
        </p:nvSpPr>
        <p:spPr bwMode="auto">
          <a:xfrm>
            <a:off x="1470025" y="4660900"/>
            <a:ext cx="4941888"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推动机器的普及和推广，资本主义世界体系初步形成</a:t>
            </a:r>
            <a:endParaRPr lang="zh-CN" altLang="en-US" sz="2400" b="1">
              <a:latin typeface="Calibri" panose="020F0502020204030204" pitchFamily="34" charset="0"/>
              <a:ea typeface="黑体" panose="02010609060101010101" pitchFamily="2" charset="-122"/>
            </a:endParaRPr>
          </a:p>
        </p:txBody>
      </p:sp>
      <p:sp>
        <p:nvSpPr>
          <p:cNvPr id="44080" name="Text Box 60"/>
          <p:cNvSpPr txBox="1">
            <a:spLocks noChangeArrowheads="1"/>
          </p:cNvSpPr>
          <p:nvPr/>
        </p:nvSpPr>
        <p:spPr bwMode="auto">
          <a:xfrm>
            <a:off x="6383338" y="4687888"/>
            <a:ext cx="5808662"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是资本主义过渡到帝国主义阶段的重要标志，资本主义世界体系最终形成</a:t>
            </a:r>
            <a:endParaRPr lang="zh-CN" altLang="en-US" sz="2400" b="1">
              <a:latin typeface="Calibri" panose="020F0502020204030204" pitchFamily="34" charset="0"/>
              <a:ea typeface="黑体" panose="02010609060101010101" pitchFamily="2" charset="-122"/>
            </a:endParaRPr>
          </a:p>
        </p:txBody>
      </p:sp>
      <p:sp>
        <p:nvSpPr>
          <p:cNvPr id="66613" name="Text Box 4"/>
          <p:cNvSpPr txBox="1">
            <a:spLocks noChangeArrowheads="1"/>
          </p:cNvSpPr>
          <p:nvPr/>
        </p:nvSpPr>
        <p:spPr bwMode="auto">
          <a:xfrm>
            <a:off x="0" y="468313"/>
            <a:ext cx="7350125" cy="476250"/>
          </a:xfrm>
          <a:prstGeom prst="rect">
            <a:avLst/>
          </a:prstGeom>
          <a:noFill/>
          <a:ln w="9525">
            <a:noFill/>
            <a:miter lim="800000"/>
          </a:ln>
          <a:effectLst/>
        </p:spPr>
        <p:txBody>
          <a:bodyPr>
            <a:spAutoFit/>
          </a:bodyPr>
          <a:lstStyle/>
          <a:p>
            <a:pPr>
              <a:lnSpc>
                <a:spcPct val="90000"/>
              </a:lnSpc>
              <a:spcBef>
                <a:spcPct val="50000"/>
              </a:spcBef>
              <a:buFont typeface="Arial" panose="020B0604020202020204" pitchFamily="34" charset="0"/>
              <a:buNone/>
              <a:defRPr/>
            </a:pPr>
            <a:r>
              <a:rPr lang="en-US" altLang="zh-CN" sz="2800" b="1">
                <a:solidFill>
                  <a:srgbClr val="FF0000"/>
                </a:solidFill>
                <a:latin typeface="Calibri" panose="020F0502020204030204" pitchFamily="34" charset="0"/>
                <a:ea typeface="黑体" panose="02010609060101010101" pitchFamily="2" charset="-122"/>
              </a:rPr>
              <a:t>◆</a:t>
            </a:r>
            <a:r>
              <a:rPr lang="zh-CN" altLang="en-US" sz="2800" b="1">
                <a:solidFill>
                  <a:srgbClr val="FF0000"/>
                </a:solidFill>
                <a:latin typeface="Calibri" panose="020F0502020204030204" pitchFamily="34" charset="0"/>
                <a:ea typeface="黑体" panose="02010609060101010101" pitchFamily="2" charset="-122"/>
              </a:rPr>
              <a:t>知识延伸：</a:t>
            </a:r>
            <a:r>
              <a:rPr lang="zh-CN" altLang="en-US" sz="2800" b="1">
                <a:effectLst>
                  <a:outerShdw blurRad="38100" dist="38100" dir="2700000" algn="tl">
                    <a:srgbClr val="C0C0C0"/>
                  </a:outerShdw>
                </a:effectLst>
                <a:latin typeface="黑体" panose="02010609060101010101" pitchFamily="2" charset="-122"/>
                <a:ea typeface="黑体" panose="02010609060101010101" pitchFamily="2" charset="-122"/>
              </a:rPr>
              <a:t>工厂制和垄断组织比较</a:t>
            </a:r>
            <a:endParaRPr lang="zh-CN" altLang="en-US" sz="28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4073"/>
                                        </p:tgtEl>
                                        <p:attrNameLst>
                                          <p:attrName>style.visibility</p:attrName>
                                        </p:attrNameLst>
                                      </p:cBhvr>
                                      <p:to>
                                        <p:strVal val="visible"/>
                                      </p:to>
                                    </p:set>
                                    <p:anim to="" calcmode="lin" valueType="num">
                                      <p:cBhvr>
                                        <p:cTn id="7" dur="1" fill="hold"/>
                                        <p:tgtEl>
                                          <p:spTgt spid="44073"/>
                                        </p:tgtEl>
                                      </p:cBhvr>
                                    </p:anim>
                                  </p:childTnLst>
                                </p:cTn>
                              </p:par>
                              <p:par>
                                <p:cTn id="8" presetID="24" presetClass="entr" presetSubtype="0" fill="hold" grpId="0" nodeType="withEffect">
                                  <p:stCondLst>
                                    <p:cond delay="0"/>
                                  </p:stCondLst>
                                  <p:childTnLst>
                                    <p:set>
                                      <p:cBhvr>
                                        <p:cTn id="9" dur="1" fill="hold">
                                          <p:stCondLst>
                                            <p:cond delay="0"/>
                                          </p:stCondLst>
                                        </p:cTn>
                                        <p:tgtEl>
                                          <p:spTgt spid="44074"/>
                                        </p:tgtEl>
                                        <p:attrNameLst>
                                          <p:attrName>style.visibility</p:attrName>
                                        </p:attrNameLst>
                                      </p:cBhvr>
                                      <p:to>
                                        <p:strVal val="visible"/>
                                      </p:to>
                                    </p:set>
                                    <p:anim to="" calcmode="lin" valueType="num">
                                      <p:cBhvr>
                                        <p:cTn id="10" dur="1" fill="hold"/>
                                        <p:tgtEl>
                                          <p:spTgt spid="44074"/>
                                        </p:tgtEl>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66603"/>
                                        </p:tgtEl>
                                        <p:attrNameLst>
                                          <p:attrName>style.visibility</p:attrName>
                                        </p:attrNameLst>
                                      </p:cBhvr>
                                      <p:to>
                                        <p:strVal val="visible"/>
                                      </p:to>
                                    </p:set>
                                    <p:anim to="" calcmode="lin" valueType="num">
                                      <p:cBhvr>
                                        <p:cTn id="15" dur="1" fill="hold"/>
                                        <p:tgtEl>
                                          <p:spTgt spid="66603"/>
                                        </p:tgtEl>
                                      </p:cBhvr>
                                    </p:anim>
                                  </p:childTnLst>
                                </p:cTn>
                              </p:par>
                              <p:par>
                                <p:cTn id="16" presetID="24" presetClass="entr" presetSubtype="0" fill="hold" grpId="0" nodeType="withEffect">
                                  <p:stCondLst>
                                    <p:cond delay="0"/>
                                  </p:stCondLst>
                                  <p:childTnLst>
                                    <p:set>
                                      <p:cBhvr>
                                        <p:cTn id="17" dur="1" fill="hold">
                                          <p:stCondLst>
                                            <p:cond delay="0"/>
                                          </p:stCondLst>
                                        </p:cTn>
                                        <p:tgtEl>
                                          <p:spTgt spid="44076"/>
                                        </p:tgtEl>
                                        <p:attrNameLst>
                                          <p:attrName>style.visibility</p:attrName>
                                        </p:attrNameLst>
                                      </p:cBhvr>
                                      <p:to>
                                        <p:strVal val="visible"/>
                                      </p:to>
                                    </p:set>
                                    <p:anim to="" calcmode="lin" valueType="num">
                                      <p:cBhvr>
                                        <p:cTn id="18" dur="1" fill="hold"/>
                                        <p:tgtEl>
                                          <p:spTgt spid="44076"/>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66607"/>
                                        </p:tgtEl>
                                        <p:attrNameLst>
                                          <p:attrName>style.visibility</p:attrName>
                                        </p:attrNameLst>
                                      </p:cBhvr>
                                      <p:to>
                                        <p:strVal val="visible"/>
                                      </p:to>
                                    </p:set>
                                    <p:anim to="" calcmode="lin" valueType="num">
                                      <p:cBhvr>
                                        <p:cTn id="23" dur="1" fill="hold"/>
                                        <p:tgtEl>
                                          <p:spTgt spid="66607"/>
                                        </p:tgtEl>
                                      </p:cBhvr>
                                    </p:anim>
                                  </p:childTnLst>
                                </p:cTn>
                              </p:par>
                              <p:par>
                                <p:cTn id="24" presetID="24" presetClass="entr" presetSubtype="0" fill="hold" grpId="0" nodeType="withEffect">
                                  <p:stCondLst>
                                    <p:cond delay="0"/>
                                  </p:stCondLst>
                                  <p:childTnLst>
                                    <p:set>
                                      <p:cBhvr>
                                        <p:cTn id="25" dur="1" fill="hold">
                                          <p:stCondLst>
                                            <p:cond delay="0"/>
                                          </p:stCondLst>
                                        </p:cTn>
                                        <p:tgtEl>
                                          <p:spTgt spid="44080"/>
                                        </p:tgtEl>
                                        <p:attrNameLst>
                                          <p:attrName>style.visibility</p:attrName>
                                        </p:attrNameLst>
                                      </p:cBhvr>
                                      <p:to>
                                        <p:strVal val="visible"/>
                                      </p:to>
                                    </p:set>
                                    <p:anim to="" calcmode="lin" valueType="num">
                                      <p:cBhvr>
                                        <p:cTn id="26" dur="1" fill="hold"/>
                                        <p:tgtEl>
                                          <p:spTgt spid="4408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73" grpId="0"/>
      <p:bldP spid="44074" grpId="0"/>
      <p:bldP spid="66603" grpId="0"/>
      <p:bldP spid="44076" grpId="0"/>
      <p:bldP spid="66607" grpId="0"/>
      <p:bldP spid="4408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364" name="Group 164"/>
          <p:cNvGraphicFramePr>
            <a:graphicFrameLocks noGrp="1"/>
          </p:cNvGraphicFramePr>
          <p:nvPr/>
        </p:nvGraphicFramePr>
        <p:xfrm>
          <a:off x="0" y="1023938"/>
          <a:ext cx="12192000" cy="5486400"/>
        </p:xfrm>
        <a:graphic>
          <a:graphicData uri="http://schemas.openxmlformats.org/drawingml/2006/table">
            <a:tbl>
              <a:tblPr/>
              <a:tblGrid>
                <a:gridCol w="1611313"/>
                <a:gridCol w="5359400"/>
                <a:gridCol w="5221287"/>
              </a:tblGrid>
              <a:tr h="1603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项目</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工业革命</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第二次工业革命</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社会结构</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社会日益分裂为工业无产阶级、资产阶级两大对立阶级</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垄断资产阶级逐渐控制了国家政权</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政治制度</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英美</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资产阶级代议制</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巩固</a:t>
                      </a:r>
                      <a:endPar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法德</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资产阶级代议制确立</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国际共运</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马克思主义诞生；第一国际</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1864</a:t>
                      </a:r>
                      <a:r>
                        <a:rPr kumimoji="0" lang="en-US"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1876</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；巴黎公社</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第二国际</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1889</a:t>
                      </a:r>
                      <a:r>
                        <a:rPr kumimoji="0" lang="en-US"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1916</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列宁主义诞生</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国际格局</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西欧成为世界政治舞台的中心</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英国确立世界霸权</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，形成</a:t>
                      </a:r>
                      <a:r>
                        <a:rPr kumimoji="0" lang="zh-CN" altLang="en-US" sz="2400" b="1" i="0" u="none" strike="noStrike" cap="none" normalizeH="0" baseline="0" smtClean="0">
                          <a:ln>
                            <a:noFill/>
                          </a:ln>
                          <a:solidFill>
                            <a:srgbClr val="0000FF"/>
                          </a:solidFill>
                          <a:effectLst/>
                          <a:latin typeface="宋体" panose="0201060003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东方从属于西方</a:t>
                      </a:r>
                      <a:r>
                        <a:rPr kumimoji="0" lang="zh-CN" altLang="en-US" sz="2400" b="1" i="0" u="none" strike="noStrike" cap="none" normalizeH="0" baseline="0" smtClean="0">
                          <a:ln>
                            <a:noFill/>
                          </a:ln>
                          <a:solidFill>
                            <a:srgbClr val="0000FF"/>
                          </a:solidFill>
                          <a:effectLst/>
                          <a:latin typeface="宋体" panose="0201060003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的格局</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美、德等工业国冲击了英国的霸权，</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但欧洲仍为世界政治格局的中心</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，东方</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完全从属</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于西方</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炮舰政策，武力扩张；</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商品输出</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；殖民体系初步形成</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资本输出</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；瓜分世界；殖民体系最终形成</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世界市场</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世界市场初步形成</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世界市场最终形成</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文学艺术</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现实主义文学、绘画、音乐艺术</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现代主义文学、美术、音乐艺术</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19" name="Rectangle 2"/>
          <p:cNvSpPr>
            <a:spLocks noChangeArrowheads="1"/>
          </p:cNvSpPr>
          <p:nvPr/>
        </p:nvSpPr>
        <p:spPr bwMode="auto">
          <a:xfrm>
            <a:off x="0" y="180499"/>
            <a:ext cx="7254875" cy="583565"/>
          </a:xfrm>
          <a:prstGeom prst="rect">
            <a:avLst/>
          </a:prstGeom>
          <a:noFill/>
          <a:ln w="9525">
            <a:noFill/>
            <a:miter lim="800000"/>
          </a:ln>
        </p:spPr>
        <p:txBody>
          <a:bodyPr wrap="none" anchor="ctr">
            <a:spAutoFit/>
          </a:bodyPr>
          <a:lstStyle/>
          <a:p>
            <a:pPr>
              <a:tabLst>
                <a:tab pos="2514600" algn="l"/>
              </a:tabLst>
              <a:defRPr/>
            </a:pPr>
            <a:r>
              <a:rPr lang="en-US" altLang="zh-CN" sz="2800" b="1">
                <a:latin typeface="黑体" panose="02010609060101010101" pitchFamily="2" charset="-122"/>
                <a:ea typeface="黑体" panose="02010609060101010101" pitchFamily="2" charset="-122"/>
              </a:rPr>
              <a:t>   </a:t>
            </a:r>
            <a:r>
              <a:rPr lang="zh-CN" altLang="en-US" sz="3200" b="1">
                <a:latin typeface="黑体" panose="02010609060101010101" pitchFamily="2" charset="-122"/>
                <a:ea typeface="黑体" panose="02010609060101010101" pitchFamily="2" charset="-122"/>
              </a:rPr>
              <a:t>四、多角度对比两次工业革命的影响</a:t>
            </a:r>
            <a:endParaRPr lang="zh-CN" altLang="en-US" sz="32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ChangeArrowheads="1"/>
          </p:cNvSpPr>
          <p:nvPr/>
        </p:nvSpPr>
        <p:spPr bwMode="auto">
          <a:xfrm>
            <a:off x="243205" y="21590"/>
            <a:ext cx="5692140" cy="645160"/>
          </a:xfrm>
          <a:prstGeom prst="rect">
            <a:avLst/>
          </a:prstGeom>
          <a:noFill/>
          <a:ln w="9525">
            <a:noFill/>
            <a:miter lim="800000"/>
          </a:ln>
        </p:spPr>
        <p:txBody>
          <a:bodyPr wrap="none">
            <a:spAutoFit/>
          </a:bodyPr>
          <a:lstStyle/>
          <a:p>
            <a:r>
              <a:rPr lang="zh-CN" altLang="en-US" sz="3600" b="1">
                <a:ea typeface="黑体" panose="02010609060101010101" pitchFamily="2" charset="-122"/>
                <a:sym typeface="+mn-ea"/>
              </a:rPr>
              <a:t>五、民主政治的确立与扩展</a:t>
            </a:r>
            <a:endParaRPr lang="zh-CN" altLang="en-US" sz="3600" b="1">
              <a:ea typeface="黑体" panose="02010609060101010101" pitchFamily="2" charset="-122"/>
              <a:sym typeface="+mn-ea"/>
            </a:endParaRPr>
          </a:p>
        </p:txBody>
      </p:sp>
      <p:sp>
        <p:nvSpPr>
          <p:cNvPr id="34818" name="Rectangle 6"/>
          <p:cNvSpPr>
            <a:spLocks noChangeArrowheads="1"/>
          </p:cNvSpPr>
          <p:nvPr/>
        </p:nvSpPr>
        <p:spPr bwMode="auto">
          <a:xfrm>
            <a:off x="0" y="1103313"/>
            <a:ext cx="12192000" cy="1800225"/>
          </a:xfrm>
          <a:prstGeom prst="rect">
            <a:avLst/>
          </a:prstGeom>
          <a:noFill/>
          <a:ln w="9525">
            <a:noFill/>
            <a:miter lim="800000"/>
          </a:ln>
        </p:spPr>
        <p:txBody>
          <a:bodyPr>
            <a:spAutoFit/>
          </a:bodyPr>
          <a:lstStyle/>
          <a:p>
            <a:r>
              <a:rPr lang="en-US" altLang="en-US" sz="2800" b="1">
                <a:solidFill>
                  <a:srgbClr val="FF3300"/>
                </a:solidFill>
                <a:ea typeface="黑体" panose="02010609060101010101" pitchFamily="2" charset="-122"/>
              </a:rPr>
              <a:t>⑴</a:t>
            </a:r>
            <a:r>
              <a:rPr lang="en-US" altLang="zh-CN" sz="2800" b="1">
                <a:solidFill>
                  <a:srgbClr val="FF3300"/>
                </a:solidFill>
                <a:latin typeface="黑体" panose="02010609060101010101" pitchFamily="2" charset="-122"/>
                <a:ea typeface="黑体" panose="02010609060101010101" pitchFamily="2" charset="-122"/>
              </a:rPr>
              <a:t>主要</a:t>
            </a:r>
            <a:r>
              <a:rPr lang="zh-CN" altLang="en-US" sz="2800" b="1">
                <a:solidFill>
                  <a:srgbClr val="FF3300"/>
                </a:solidFill>
                <a:latin typeface="黑体" panose="02010609060101010101" pitchFamily="2" charset="-122"/>
                <a:ea typeface="黑体" panose="02010609060101010101" pitchFamily="2" charset="-122"/>
              </a:rPr>
              <a:t>途径：</a:t>
            </a:r>
            <a:r>
              <a:rPr lang="zh-CN" altLang="en-US" sz="2800" b="1">
                <a:latin typeface="黑体" panose="02010609060101010101" pitchFamily="2" charset="-122"/>
                <a:ea typeface="黑体" panose="02010609060101010101" pitchFamily="2" charset="-122"/>
              </a:rPr>
              <a:t>资产阶级革命、王朝战争或和平改革；制定宪法，设立议会。</a:t>
            </a:r>
            <a:endParaRPr lang="zh-CN" altLang="en-US" sz="2800" b="1">
              <a:latin typeface="黑体" panose="02010609060101010101" pitchFamily="2" charset="-122"/>
              <a:ea typeface="黑体" panose="02010609060101010101" pitchFamily="2" charset="-122"/>
            </a:endParaRPr>
          </a:p>
          <a:p>
            <a:r>
              <a:rPr lang="zh-CN" altLang="en-US" sz="2800" b="1">
                <a:ea typeface="黑体" panose="02010609060101010101" pitchFamily="2" charset="-122"/>
              </a:rPr>
              <a:t>⑵</a:t>
            </a:r>
            <a:r>
              <a:rPr lang="zh-CN" altLang="en-US" sz="2800" b="1">
                <a:latin typeface="黑体" panose="02010609060101010101" pitchFamily="2" charset="-122"/>
                <a:ea typeface="黑体" panose="02010609060101010101" pitchFamily="2" charset="-122"/>
              </a:rPr>
              <a:t>资产阶级代议制的确立过程充满矛盾和斗争，如法国经历漫长的共和派与保守派的斗争，政体几经反复。</a:t>
            </a:r>
            <a:endParaRPr lang="zh-CN" altLang="en-US" sz="2800" b="1">
              <a:latin typeface="黑体" panose="02010609060101010101" pitchFamily="2" charset="-122"/>
              <a:ea typeface="黑体" panose="02010609060101010101" pitchFamily="2" charset="-122"/>
            </a:endParaRPr>
          </a:p>
          <a:p>
            <a:r>
              <a:rPr lang="zh-CN" altLang="en-US" sz="2800" b="1">
                <a:ea typeface="黑体" panose="02010609060101010101" pitchFamily="2" charset="-122"/>
              </a:rPr>
              <a:t>⑶</a:t>
            </a:r>
            <a:r>
              <a:rPr lang="zh-CN" altLang="en-US" sz="2800" b="1">
                <a:latin typeface="黑体" panose="02010609060101010101" pitchFamily="2" charset="-122"/>
                <a:ea typeface="黑体" panose="02010609060101010101" pitchFamily="2" charset="-122"/>
              </a:rPr>
              <a:t>都立足于本国国情，建立起适合本国国情的资产阶级代议制政体。</a:t>
            </a:r>
            <a:endParaRPr lang="zh-CN" altLang="en-US" sz="2800" b="1">
              <a:latin typeface="黑体" panose="02010609060101010101" pitchFamily="2" charset="-122"/>
              <a:ea typeface="黑体" panose="02010609060101010101" pitchFamily="2" charset="-122"/>
            </a:endParaRPr>
          </a:p>
        </p:txBody>
      </p:sp>
      <p:sp>
        <p:nvSpPr>
          <p:cNvPr id="34819" name="Rectangle 7"/>
          <p:cNvSpPr>
            <a:spLocks noChangeArrowheads="1"/>
          </p:cNvSpPr>
          <p:nvPr/>
        </p:nvSpPr>
        <p:spPr bwMode="auto">
          <a:xfrm>
            <a:off x="0" y="3109913"/>
            <a:ext cx="11541125" cy="1373187"/>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⒉主要特征：</a:t>
            </a:r>
            <a:r>
              <a:rPr lang="zh-CN" altLang="en-US" sz="2800" b="1">
                <a:ea typeface="黑体" panose="02010609060101010101" pitchFamily="2" charset="-122"/>
              </a:rPr>
              <a:t>选举、议会立法</a:t>
            </a:r>
            <a:endParaRPr lang="zh-CN" altLang="en-US" sz="2800" b="1">
              <a:ea typeface="黑体" panose="02010609060101010101" pitchFamily="2" charset="-122"/>
            </a:endParaRPr>
          </a:p>
          <a:p>
            <a:r>
              <a:rPr lang="zh-CN" altLang="en-US" sz="2800" b="1">
                <a:solidFill>
                  <a:srgbClr val="FF0000"/>
                </a:solidFill>
                <a:ea typeface="黑体" panose="02010609060101010101" pitchFamily="2" charset="-122"/>
              </a:rPr>
              <a:t>⒊理论来源：</a:t>
            </a:r>
            <a:r>
              <a:rPr lang="zh-CN" altLang="en-US" sz="2800" b="1">
                <a:ea typeface="黑体" panose="02010609060101010101" pitchFamily="2" charset="-122"/>
              </a:rPr>
              <a:t>欧美启蒙运动的民主思潮</a:t>
            </a:r>
            <a:endParaRPr lang="zh-CN" altLang="en-US" sz="2800" b="1">
              <a:ea typeface="黑体" panose="02010609060101010101" pitchFamily="2" charset="-122"/>
            </a:endParaRPr>
          </a:p>
          <a:p>
            <a:r>
              <a:rPr lang="zh-CN" altLang="en-US" sz="2800" b="1">
                <a:solidFill>
                  <a:srgbClr val="FF0000"/>
                </a:solidFill>
                <a:ea typeface="黑体" panose="02010609060101010101" pitchFamily="2" charset="-122"/>
              </a:rPr>
              <a:t>⒋根本原因：</a:t>
            </a:r>
            <a:r>
              <a:rPr lang="zh-CN" altLang="en-US" sz="2800" b="1">
                <a:ea typeface="黑体" panose="02010609060101010101" pitchFamily="2" charset="-122"/>
              </a:rPr>
              <a:t>资本主义经济的发展　</a:t>
            </a:r>
            <a:r>
              <a:rPr lang="zh-CN" altLang="en-US" sz="2400" b="1">
                <a:ea typeface="黑体" panose="02010609060101010101" pitchFamily="2" charset="-122"/>
              </a:rPr>
              <a:t>　</a:t>
            </a:r>
            <a:endParaRPr lang="zh-CN" altLang="en-US" sz="2400" b="1">
              <a:ea typeface="黑体" panose="02010609060101010101" pitchFamily="2" charset="-122"/>
            </a:endParaRPr>
          </a:p>
        </p:txBody>
      </p:sp>
      <p:sp>
        <p:nvSpPr>
          <p:cNvPr id="34820" name="Text Box 8"/>
          <p:cNvSpPr txBox="1">
            <a:spLocks noChangeArrowheads="1"/>
          </p:cNvSpPr>
          <p:nvPr/>
        </p:nvSpPr>
        <p:spPr bwMode="auto">
          <a:xfrm>
            <a:off x="0" y="666750"/>
            <a:ext cx="1255713" cy="519113"/>
          </a:xfrm>
          <a:prstGeom prst="rect">
            <a:avLst/>
          </a:prstGeom>
          <a:noFill/>
          <a:ln w="9525">
            <a:noFill/>
            <a:miter lim="800000"/>
          </a:ln>
        </p:spPr>
        <p:txBody>
          <a:bodyPr wrap="none">
            <a:spAutoFit/>
          </a:bodyPr>
          <a:lstStyle/>
          <a:p>
            <a:r>
              <a:rPr lang="zh-CN" altLang="en-US" sz="2800" b="1">
                <a:solidFill>
                  <a:srgbClr val="FF0000"/>
                </a:solidFill>
                <a:ea typeface="黑体" panose="02010609060101010101" pitchFamily="2" charset="-122"/>
              </a:rPr>
              <a:t>⒈确立</a:t>
            </a:r>
            <a:endParaRPr lang="zh-CN" altLang="en-US" sz="2800" b="1">
              <a:solidFill>
                <a:srgbClr val="FF0000"/>
              </a:solidFill>
              <a:ea typeface="黑体" panose="02010609060101010101" pitchFamily="2" charset="-122"/>
            </a:endParaRPr>
          </a:p>
        </p:txBody>
      </p:sp>
      <p:sp>
        <p:nvSpPr>
          <p:cNvPr id="34821" name="Rectangle 9"/>
          <p:cNvSpPr>
            <a:spLocks noChangeArrowheads="1"/>
          </p:cNvSpPr>
          <p:nvPr/>
        </p:nvSpPr>
        <p:spPr bwMode="auto">
          <a:xfrm>
            <a:off x="0" y="4757738"/>
            <a:ext cx="12192000" cy="519112"/>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⒌表现形式具有多样性：</a:t>
            </a:r>
            <a:endParaRPr lang="zh-CN" altLang="en-US" sz="2800" b="1">
              <a:solidFill>
                <a:srgbClr val="FF0000"/>
              </a:solidFill>
              <a:ea typeface="黑体" panose="02010609060101010101" pitchFamily="2" charset="-122"/>
            </a:endParaRPr>
          </a:p>
        </p:txBody>
      </p:sp>
      <p:sp>
        <p:nvSpPr>
          <p:cNvPr id="34822" name="Rectangle 10"/>
          <p:cNvSpPr>
            <a:spLocks noChangeArrowheads="1"/>
          </p:cNvSpPr>
          <p:nvPr/>
        </p:nvSpPr>
        <p:spPr bwMode="auto">
          <a:xfrm>
            <a:off x="0" y="5414963"/>
            <a:ext cx="11679238" cy="946150"/>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⑴君主立宪制</a:t>
            </a:r>
            <a:r>
              <a:rPr lang="zh-CN" altLang="en-US" sz="2800" b="1">
                <a:ea typeface="黑体" panose="02010609060101010101" pitchFamily="2" charset="-122"/>
              </a:rPr>
              <a:t>（</a:t>
            </a:r>
            <a:r>
              <a:rPr lang="zh-CN" altLang="zh-CN" sz="2800" b="1">
                <a:ea typeface="黑体" panose="02010609060101010101" pitchFamily="2" charset="-122"/>
              </a:rPr>
              <a:t>①</a:t>
            </a:r>
            <a:r>
              <a:rPr lang="zh-CN" altLang="en-US" sz="2800" b="1">
                <a:ea typeface="黑体" panose="02010609060101010101" pitchFamily="2" charset="-122"/>
              </a:rPr>
              <a:t>议会制君主立宪</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英国</a:t>
            </a:r>
            <a:r>
              <a:rPr lang="zh-CN" altLang="en-US" sz="2800" b="1">
                <a:ea typeface="黑体" panose="02010609060101010101" pitchFamily="2" charset="-122"/>
              </a:rPr>
              <a:t>；</a:t>
            </a:r>
            <a:r>
              <a:rPr lang="zh-CN" altLang="zh-CN" sz="2800" b="1">
                <a:ea typeface="黑体" panose="02010609060101010101" pitchFamily="2" charset="-122"/>
              </a:rPr>
              <a:t>②</a:t>
            </a:r>
            <a:r>
              <a:rPr lang="zh-CN" altLang="en-US" sz="2800" b="1">
                <a:ea typeface="黑体" panose="02010609060101010101" pitchFamily="2" charset="-122"/>
              </a:rPr>
              <a:t>二元制君主立宪</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德国</a:t>
            </a:r>
            <a:r>
              <a:rPr lang="zh-CN" altLang="en-US" sz="2800" b="1">
                <a:ea typeface="黑体" panose="02010609060101010101" pitchFamily="2" charset="-122"/>
              </a:rPr>
              <a:t>）</a:t>
            </a:r>
            <a:endParaRPr lang="en-US" altLang="zh-CN" sz="2800" b="1">
              <a:ea typeface="黑体" panose="02010609060101010101" pitchFamily="2" charset="-122"/>
            </a:endParaRPr>
          </a:p>
          <a:p>
            <a:r>
              <a:rPr lang="en-US" altLang="zh-CN" sz="2800" b="1">
                <a:solidFill>
                  <a:srgbClr val="FF0000"/>
                </a:solidFill>
                <a:ea typeface="黑体" panose="02010609060101010101" pitchFamily="2" charset="-122"/>
              </a:rPr>
              <a:t>⑵</a:t>
            </a:r>
            <a:r>
              <a:rPr lang="zh-CN" altLang="en-US" sz="2800" b="1">
                <a:solidFill>
                  <a:srgbClr val="FF0000"/>
                </a:solidFill>
                <a:ea typeface="黑体" panose="02010609060101010101" pitchFamily="2" charset="-122"/>
              </a:rPr>
              <a:t>民主共和制</a:t>
            </a:r>
            <a:r>
              <a:rPr lang="zh-CN" altLang="en-US" sz="2800" b="1">
                <a:ea typeface="黑体" panose="02010609060101010101" pitchFamily="2" charset="-122"/>
              </a:rPr>
              <a:t>（③总统制民主共和</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美国</a:t>
            </a:r>
            <a:r>
              <a:rPr lang="zh-CN" altLang="en-US" sz="2800" b="1">
                <a:ea typeface="黑体" panose="02010609060101010101" pitchFamily="2" charset="-122"/>
              </a:rPr>
              <a:t>；④议会制民主共和</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法国</a:t>
            </a:r>
            <a:r>
              <a:rPr lang="zh-CN" altLang="en-US" sz="2800" b="1">
                <a:ea typeface="黑体" panose="02010609060101010101" pitchFamily="2" charset="-122"/>
              </a:rPr>
              <a:t>）</a:t>
            </a:r>
            <a:endParaRPr lang="zh-CN" altLang="en-US" sz="2800" b="1">
              <a:ea typeface="黑体" panose="0201060906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0" y="738188"/>
            <a:ext cx="12050713" cy="521970"/>
          </a:xfrm>
          <a:prstGeom prst="rect">
            <a:avLst/>
          </a:prstGeom>
          <a:noFill/>
          <a:ln w="9525">
            <a:noFill/>
            <a:miter lim="800000"/>
          </a:ln>
        </p:spPr>
        <p:txBody>
          <a:bodyPr>
            <a:spAutoFit/>
          </a:bodyPr>
          <a:lstStyle/>
          <a:p>
            <a:r>
              <a:rPr lang="en-US" altLang="en-US" sz="2800" b="1">
                <a:solidFill>
                  <a:srgbClr val="FF0000"/>
                </a:solidFill>
                <a:ea typeface="黑体" panose="02010609060101010101" pitchFamily="2" charset="-122"/>
              </a:rPr>
              <a:t>⒍</a:t>
            </a:r>
            <a:r>
              <a:rPr lang="zh-CN" altLang="en-US" sz="2800" b="1">
                <a:solidFill>
                  <a:srgbClr val="FF0000"/>
                </a:solidFill>
                <a:ea typeface="黑体" panose="02010609060101010101" pitchFamily="2" charset="-122"/>
              </a:rPr>
              <a:t>政治妥协是西方民主政治演进发展的一种重要方式</a:t>
            </a:r>
            <a:endParaRPr lang="zh-CN" altLang="en-US" sz="2800" b="1">
              <a:solidFill>
                <a:srgbClr val="FF0000"/>
              </a:solidFill>
              <a:ea typeface="黑体" panose="02010609060101010101" pitchFamily="2" charset="-122"/>
            </a:endParaRPr>
          </a:p>
        </p:txBody>
      </p:sp>
      <p:sp>
        <p:nvSpPr>
          <p:cNvPr id="36866" name="Rectangle 6"/>
          <p:cNvSpPr>
            <a:spLocks noChangeArrowheads="1"/>
          </p:cNvSpPr>
          <p:nvPr/>
        </p:nvSpPr>
        <p:spPr bwMode="auto">
          <a:xfrm>
            <a:off x="0" y="1357313"/>
            <a:ext cx="12060238" cy="822325"/>
          </a:xfrm>
          <a:prstGeom prst="rect">
            <a:avLst/>
          </a:prstGeom>
          <a:noFill/>
          <a:ln w="9525">
            <a:noFill/>
            <a:miter lim="800000"/>
          </a:ln>
        </p:spPr>
        <p:txBody>
          <a:bodyPr>
            <a:spAutoFit/>
          </a:bodyPr>
          <a:lstStyle/>
          <a:p>
            <a:r>
              <a:rPr lang="zh-CN" altLang="en-US" sz="2400" b="1">
                <a:ea typeface="黑体" panose="02010609060101010101" pitchFamily="2" charset="-122"/>
              </a:rPr>
              <a:t>政治妥协是人类社会中一种常见的政治现象，是冲突双方通过政治谈判、协商等方式互相作出让步，以缓解矛盾并达成共识的一种行为。</a:t>
            </a:r>
            <a:endParaRPr lang="zh-CN" altLang="en-US" sz="2400" b="1">
              <a:ea typeface="黑体" panose="02010609060101010101" pitchFamily="2" charset="-122"/>
            </a:endParaRPr>
          </a:p>
        </p:txBody>
      </p:sp>
      <p:sp>
        <p:nvSpPr>
          <p:cNvPr id="36867" name="Rectangle 7"/>
          <p:cNvSpPr>
            <a:spLocks noChangeArrowheads="1"/>
          </p:cNvSpPr>
          <p:nvPr/>
        </p:nvSpPr>
        <p:spPr bwMode="auto">
          <a:xfrm>
            <a:off x="0" y="2833688"/>
            <a:ext cx="12192000" cy="3378200"/>
          </a:xfrm>
          <a:prstGeom prst="rect">
            <a:avLst/>
          </a:prstGeom>
          <a:noFill/>
          <a:ln w="9525">
            <a:noFill/>
            <a:miter lim="800000"/>
          </a:ln>
        </p:spPr>
        <p:txBody>
          <a:bodyPr>
            <a:spAutoFit/>
          </a:bodyPr>
          <a:lstStyle/>
          <a:p>
            <a:r>
              <a:rPr lang="zh-CN" altLang="en-US" sz="2400" b="1">
                <a:solidFill>
                  <a:srgbClr val="FF0000"/>
                </a:solidFill>
                <a:latin typeface="黑体" panose="02010609060101010101" pitchFamily="2" charset="-122"/>
                <a:ea typeface="黑体" panose="02010609060101010101" pitchFamily="2" charset="-122"/>
              </a:rPr>
              <a:t>⑴进步性：</a:t>
            </a:r>
            <a:r>
              <a:rPr lang="zh-CN" altLang="en-US" sz="2400" b="1">
                <a:latin typeface="黑体" panose="02010609060101010101" pitchFamily="2" charset="-122"/>
                <a:ea typeface="黑体" panose="02010609060101010101" pitchFamily="2" charset="-122"/>
              </a:rPr>
              <a:t>使欧洲启蒙思想由理论付诸实践，从政治体制上对君主专制政治予以否定和替代，成为资产阶级民主政治的顶梁柱，符合历史发展的潮流。</a:t>
            </a:r>
            <a:endParaRPr lang="zh-CN" altLang="en-US" sz="2400" b="1">
              <a:latin typeface="黑体" panose="02010609060101010101" pitchFamily="2" charset="-122"/>
              <a:ea typeface="黑体" panose="02010609060101010101" pitchFamily="2" charset="-122"/>
            </a:endParaRPr>
          </a:p>
          <a:p>
            <a:endParaRPr lang="en-US" altLang="zh-CN"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⑶历史和阶级局限性：</a:t>
            </a:r>
            <a:r>
              <a:rPr lang="zh-CN" altLang="en-US" sz="2400" b="1">
                <a:latin typeface="黑体" panose="02010609060101010101" pitchFamily="2" charset="-122"/>
                <a:ea typeface="黑体" panose="02010609060101010101" pitchFamily="2" charset="-122"/>
              </a:rPr>
              <a:t>资产阶级代议制维护的仍是资产阶级内部的民主。</a:t>
            </a:r>
            <a:endParaRPr lang="zh-CN" altLang="en-US" sz="2400" b="1">
              <a:latin typeface="黑体" panose="02010609060101010101" pitchFamily="2" charset="-122"/>
              <a:ea typeface="黑体" panose="02010609060101010101" pitchFamily="2" charset="-122"/>
            </a:endParaRPr>
          </a:p>
          <a:p>
            <a:endParaRPr lang="zh-CN" altLang="en-US"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⑵作用：</a:t>
            </a:r>
            <a:r>
              <a:rPr lang="en-US" altLang="zh-CN" sz="2400" b="1">
                <a:latin typeface="黑体" panose="02010609060101010101" pitchFamily="2" charset="-122"/>
                <a:ea typeface="黑体" panose="02010609060101010101" pitchFamily="2" charset="-122"/>
              </a:rPr>
              <a:t>19C70</a:t>
            </a:r>
            <a:r>
              <a:rPr lang="zh-CN" altLang="en-US" sz="2400" b="1">
                <a:latin typeface="黑体" panose="02010609060101010101" pitchFamily="2" charset="-122"/>
                <a:ea typeface="黑体" panose="02010609060101010101" pitchFamily="2" charset="-122"/>
              </a:rPr>
              <a:t>年代以后，代议制度不断健全，调节、缓和了社会矛盾，稳定了主要资本主义国家的统治秩序，促进了资本主义经济持续稳定的发展。</a:t>
            </a:r>
            <a:endParaRPr lang="zh-CN" altLang="en-US" sz="2400" b="1">
              <a:latin typeface="黑体" panose="02010609060101010101" pitchFamily="2" charset="-122"/>
              <a:ea typeface="黑体" panose="02010609060101010101" pitchFamily="2" charset="-122"/>
            </a:endParaRPr>
          </a:p>
          <a:p>
            <a:endParaRPr lang="zh-CN" altLang="en-US"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⑷范围扩展：</a:t>
            </a:r>
            <a:r>
              <a:rPr lang="zh-CN" altLang="en-US" sz="2400" b="1">
                <a:latin typeface="黑体" panose="02010609060101010101" pitchFamily="2" charset="-122"/>
                <a:ea typeface="黑体" panose="02010609060101010101" pitchFamily="2" charset="-122"/>
              </a:rPr>
              <a:t>随 </a:t>
            </a:r>
            <a:r>
              <a:rPr lang="zh-CN" altLang="en-US" sz="2400" b="1">
                <a:ea typeface="黑体" panose="02010609060101010101" pitchFamily="2" charset="-122"/>
              </a:rPr>
              <a:t>“</a:t>
            </a:r>
            <a:r>
              <a:rPr lang="zh-CN" altLang="en-US" sz="2400" b="1">
                <a:latin typeface="黑体" panose="02010609060101010101" pitchFamily="2" charset="-122"/>
                <a:ea typeface="黑体" panose="02010609060101010101" pitchFamily="2" charset="-122"/>
              </a:rPr>
              <a:t>西学东渐</a:t>
            </a:r>
            <a:r>
              <a:rPr lang="zh-CN" altLang="en-US" sz="2400" b="1">
                <a:ea typeface="黑体" panose="02010609060101010101" pitchFamily="2" charset="-122"/>
              </a:rPr>
              <a:t>”</a:t>
            </a:r>
            <a:r>
              <a:rPr lang="zh-CN" altLang="en-US" sz="2400" b="1">
                <a:latin typeface="黑体" panose="02010609060101010101" pitchFamily="2" charset="-122"/>
                <a:ea typeface="黑体" panose="02010609060101010101" pitchFamily="2" charset="-122"/>
              </a:rPr>
              <a:t>，资产阶级代议制还扩展到亚洲及世界其他地区。</a:t>
            </a:r>
            <a:endParaRPr lang="zh-CN" altLang="en-US" sz="2400" b="1">
              <a:latin typeface="黑体" panose="02010609060101010101" pitchFamily="2" charset="-122"/>
              <a:ea typeface="黑体" panose="02010609060101010101" pitchFamily="2" charset="-122"/>
            </a:endParaRPr>
          </a:p>
        </p:txBody>
      </p:sp>
      <p:sp>
        <p:nvSpPr>
          <p:cNvPr id="36868" name="Rectangle 8"/>
          <p:cNvSpPr>
            <a:spLocks noChangeArrowheads="1"/>
          </p:cNvSpPr>
          <p:nvPr/>
        </p:nvSpPr>
        <p:spPr bwMode="auto">
          <a:xfrm>
            <a:off x="0" y="2212975"/>
            <a:ext cx="2327275" cy="519113"/>
          </a:xfrm>
          <a:prstGeom prst="rect">
            <a:avLst/>
          </a:prstGeom>
          <a:noFill/>
          <a:ln w="9525">
            <a:noFill/>
            <a:miter lim="800000"/>
          </a:ln>
        </p:spPr>
        <p:txBody>
          <a:bodyPr wrap="none">
            <a:spAutoFit/>
          </a:bodyPr>
          <a:lstStyle/>
          <a:p>
            <a:r>
              <a:rPr lang="en-US" altLang="en-US" sz="2800" b="1">
                <a:solidFill>
                  <a:srgbClr val="FF0000"/>
                </a:solidFill>
                <a:ea typeface="黑体" panose="02010609060101010101" pitchFamily="2" charset="-122"/>
              </a:rPr>
              <a:t>⒎</a:t>
            </a:r>
            <a:r>
              <a:rPr lang="zh-CN" altLang="en-US" sz="2800" b="1">
                <a:solidFill>
                  <a:srgbClr val="FF0000"/>
                </a:solidFill>
                <a:ea typeface="黑体" panose="02010609060101010101" pitchFamily="2" charset="-122"/>
              </a:rPr>
              <a:t>基本评价：</a:t>
            </a:r>
            <a:endParaRPr lang="zh-CN" altLang="en-US" sz="2800" b="1">
              <a:solidFill>
                <a:srgbClr val="FF0000"/>
              </a:solidFill>
              <a:ea typeface="黑体" panose="0201060906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p:cNvSpPr/>
          <p:nvPr/>
        </p:nvSpPr>
        <p:spPr bwMode="auto">
          <a:xfrm>
            <a:off x="3602038" y="1147763"/>
            <a:ext cx="388937" cy="1730375"/>
          </a:xfrm>
          <a:prstGeom prst="leftBrace">
            <a:avLst>
              <a:gd name="adj1" fmla="val 37075"/>
              <a:gd name="adj2" fmla="val 50000"/>
            </a:avLst>
          </a:prstGeom>
          <a:noFill/>
          <a:ln w="28575">
            <a:solidFill>
              <a:schemeClr val="tx1"/>
            </a:solidFill>
            <a:round/>
          </a:ln>
        </p:spPr>
        <p:txBody>
          <a:bodyPr wrap="none" anchor="ctr"/>
          <a:lstStyle/>
          <a:p>
            <a:endParaRPr lang="zh-CN" altLang="en-US"/>
          </a:p>
        </p:txBody>
      </p:sp>
      <p:sp>
        <p:nvSpPr>
          <p:cNvPr id="14338" name="Text Box 3"/>
          <p:cNvSpPr txBox="1">
            <a:spLocks noChangeArrowheads="1"/>
          </p:cNvSpPr>
          <p:nvPr/>
        </p:nvSpPr>
        <p:spPr bwMode="auto">
          <a:xfrm>
            <a:off x="5524500" y="1636713"/>
            <a:ext cx="6288088" cy="457200"/>
          </a:xfrm>
          <a:prstGeom prst="rect">
            <a:avLst/>
          </a:prstGeom>
          <a:noFill/>
          <a:ln w="9525">
            <a:noFill/>
            <a:miter lim="800000"/>
          </a:ln>
        </p:spPr>
        <p:txBody>
          <a:bodyPr>
            <a:spAutoFit/>
          </a:bodyPr>
          <a:lstStyle/>
          <a:p>
            <a:pPr>
              <a:spcBef>
                <a:spcPct val="50000"/>
              </a:spcBef>
            </a:pPr>
            <a:r>
              <a:rPr lang="en-US" altLang="zh-CN" sz="2400" b="1">
                <a:ea typeface="黑体" panose="02010609060101010101" pitchFamily="2" charset="-122"/>
              </a:rPr>
              <a:t>——</a:t>
            </a:r>
            <a:r>
              <a:rPr lang="zh-CN" altLang="en-US" sz="2400" b="1">
                <a:ea typeface="黑体" panose="02010609060101010101" pitchFamily="2" charset="-122"/>
              </a:rPr>
              <a:t>近代西方文明前奏阶段</a:t>
            </a:r>
            <a:endParaRPr lang="zh-CN" altLang="en-US" sz="2400" b="1">
              <a:ea typeface="黑体" panose="02010609060101010101" pitchFamily="2" charset="-122"/>
            </a:endParaRPr>
          </a:p>
        </p:txBody>
      </p:sp>
      <p:sp>
        <p:nvSpPr>
          <p:cNvPr id="14339" name="Text Box 4"/>
          <p:cNvSpPr txBox="1">
            <a:spLocks noChangeArrowheads="1"/>
          </p:cNvSpPr>
          <p:nvPr/>
        </p:nvSpPr>
        <p:spPr bwMode="auto">
          <a:xfrm>
            <a:off x="5505450" y="3205163"/>
            <a:ext cx="6383338" cy="457200"/>
          </a:xfrm>
          <a:prstGeom prst="rect">
            <a:avLst/>
          </a:prstGeom>
          <a:noFill/>
          <a:ln w="9525">
            <a:noFill/>
            <a:miter lim="800000"/>
          </a:ln>
        </p:spPr>
        <p:txBody>
          <a:bodyPr>
            <a:spAutoFit/>
          </a:bodyPr>
          <a:lstStyle/>
          <a:p>
            <a:pPr>
              <a:spcBef>
                <a:spcPct val="50000"/>
              </a:spcBef>
            </a:pPr>
            <a:r>
              <a:rPr lang="en-US" altLang="zh-CN" sz="2400" b="1">
                <a:ea typeface="黑体" panose="02010609060101010101" pitchFamily="2" charset="-122"/>
              </a:rPr>
              <a:t>——</a:t>
            </a:r>
            <a:r>
              <a:rPr lang="zh-CN" altLang="en-US" sz="2400" b="1">
                <a:ea typeface="黑体" panose="02010609060101010101" pitchFamily="2" charset="-122"/>
              </a:rPr>
              <a:t>近代西方工业文明时期</a:t>
            </a:r>
            <a:endParaRPr lang="zh-CN" altLang="en-US" sz="2400" b="1">
              <a:ea typeface="黑体" panose="02010609060101010101" pitchFamily="2" charset="-122"/>
            </a:endParaRPr>
          </a:p>
        </p:txBody>
      </p:sp>
      <p:sp>
        <p:nvSpPr>
          <p:cNvPr id="14340" name="Rectangle 5"/>
          <p:cNvSpPr>
            <a:spLocks noChangeArrowheads="1"/>
          </p:cNvSpPr>
          <p:nvPr/>
        </p:nvSpPr>
        <p:spPr bwMode="auto">
          <a:xfrm>
            <a:off x="211138" y="1673225"/>
            <a:ext cx="6096000" cy="944563"/>
          </a:xfrm>
          <a:prstGeom prst="rect">
            <a:avLst/>
          </a:prstGeom>
          <a:noFill/>
          <a:ln w="9525">
            <a:noFill/>
            <a:miter lim="800000"/>
          </a:ln>
        </p:spPr>
        <p:txBody>
          <a:bodyPr>
            <a:spAutoFit/>
          </a:bodyPr>
          <a:lstStyle/>
          <a:p>
            <a:r>
              <a:rPr lang="zh-CN" altLang="en-US" sz="3200" b="1">
                <a:solidFill>
                  <a:srgbClr val="FF0000"/>
                </a:solidFill>
                <a:latin typeface="黑体" panose="02010609060101010101" pitchFamily="2" charset="-122"/>
                <a:ea typeface="黑体" panose="02010609060101010101" pitchFamily="2" charset="-122"/>
              </a:rPr>
              <a:t>西方近代工业文明</a:t>
            </a:r>
            <a:endParaRPr lang="zh-CN" altLang="en-US" sz="3200" b="1">
              <a:solidFill>
                <a:srgbClr val="FF0000"/>
              </a:solidFill>
              <a:latin typeface="黑体" panose="02010609060101010101" pitchFamily="2" charset="-122"/>
              <a:ea typeface="黑体" panose="02010609060101010101" pitchFamily="2" charset="-122"/>
            </a:endParaRPr>
          </a:p>
          <a:p>
            <a:r>
              <a:rPr lang="zh-CN" altLang="en-US" sz="2400" b="1">
                <a:solidFill>
                  <a:srgbClr val="0000FF"/>
                </a:solidFill>
                <a:latin typeface="黑体" panose="02010609060101010101" pitchFamily="2" charset="-122"/>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15</a:t>
            </a:r>
            <a:r>
              <a:rPr lang="zh-CN" altLang="en-US" sz="2400" b="1">
                <a:solidFill>
                  <a:srgbClr val="0000FF"/>
                </a:solidFill>
                <a:latin typeface="黑体" panose="02010609060101010101" pitchFamily="2" charset="-122"/>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16C</a:t>
            </a:r>
            <a:r>
              <a:rPr lang="en-US" altLang="zh-CN" sz="2400" b="1">
                <a:solidFill>
                  <a:srgbClr val="0000FF"/>
                </a:solidFill>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1917</a:t>
            </a:r>
            <a:r>
              <a:rPr lang="zh-CN" altLang="en-US" sz="2400" b="1">
                <a:solidFill>
                  <a:srgbClr val="0000FF"/>
                </a:solidFill>
                <a:latin typeface="黑体" panose="02010609060101010101" pitchFamily="2" charset="-122"/>
                <a:ea typeface="黑体" panose="02010609060101010101" pitchFamily="2" charset="-122"/>
              </a:rPr>
              <a:t>年）</a:t>
            </a:r>
            <a:endParaRPr lang="zh-CN" altLang="en-US" sz="2400" b="1">
              <a:solidFill>
                <a:srgbClr val="0000FF"/>
              </a:solidFill>
              <a:latin typeface="黑体" panose="02010609060101010101" pitchFamily="2" charset="-122"/>
              <a:ea typeface="黑体" panose="02010609060101010101" pitchFamily="2" charset="-122"/>
            </a:endParaRPr>
          </a:p>
        </p:txBody>
      </p:sp>
      <p:sp>
        <p:nvSpPr>
          <p:cNvPr id="14341" name="Rectangle 6"/>
          <p:cNvSpPr>
            <a:spLocks noChangeArrowheads="1"/>
          </p:cNvSpPr>
          <p:nvPr/>
        </p:nvSpPr>
        <p:spPr bwMode="auto">
          <a:xfrm>
            <a:off x="3927475" y="881063"/>
            <a:ext cx="6096000" cy="823912"/>
          </a:xfrm>
          <a:prstGeom prst="rect">
            <a:avLst/>
          </a:prstGeom>
          <a:noFill/>
          <a:ln w="9525">
            <a:noFill/>
            <a:miter lim="800000"/>
          </a:ln>
        </p:spPr>
        <p:txBody>
          <a:bodyPr>
            <a:spAutoFit/>
          </a:bodyPr>
          <a:lstStyle/>
          <a:p>
            <a:r>
              <a:rPr lang="zh-CN" altLang="en-US" sz="2800" b="1">
                <a:solidFill>
                  <a:srgbClr val="FF0000"/>
                </a:solidFill>
                <a:latin typeface="黑体" panose="02010609060101010101" pitchFamily="2" charset="-122"/>
                <a:ea typeface="黑体" panose="02010609060101010101" pitchFamily="2" charset="-122"/>
              </a:rPr>
              <a:t>工场手工业时期</a:t>
            </a:r>
            <a:endParaRPr lang="zh-CN" altLang="en-US" sz="2800" b="1">
              <a:solidFill>
                <a:srgbClr val="FF0000"/>
              </a:solidFill>
              <a:latin typeface="黑体" panose="02010609060101010101" pitchFamily="2" charset="-122"/>
              <a:ea typeface="黑体" panose="02010609060101010101" pitchFamily="2" charset="-122"/>
            </a:endParaRPr>
          </a:p>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15</a:t>
            </a:r>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16</a:t>
            </a:r>
            <a:r>
              <a:rPr lang="en-US" altLang="zh-CN" sz="2000" b="1">
                <a:solidFill>
                  <a:srgbClr val="0000FF"/>
                </a:solidFill>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18C</a:t>
            </a:r>
            <a:r>
              <a:rPr lang="zh-CN" altLang="en-US" sz="2000" b="1">
                <a:solidFill>
                  <a:srgbClr val="0000FF"/>
                </a:solidFill>
                <a:latin typeface="黑体" panose="02010609060101010101" pitchFamily="2" charset="-122"/>
                <a:ea typeface="黑体" panose="02010609060101010101" pitchFamily="2" charset="-122"/>
              </a:rPr>
              <a:t>中期）</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14342" name="Rectangle 7"/>
          <p:cNvSpPr>
            <a:spLocks noChangeArrowheads="1"/>
          </p:cNvSpPr>
          <p:nvPr/>
        </p:nvSpPr>
        <p:spPr bwMode="auto">
          <a:xfrm>
            <a:off x="3897313" y="2536825"/>
            <a:ext cx="6096000" cy="762000"/>
          </a:xfrm>
          <a:prstGeom prst="rect">
            <a:avLst/>
          </a:prstGeom>
          <a:noFill/>
          <a:ln w="9525">
            <a:noFill/>
            <a:miter lim="800000"/>
          </a:ln>
        </p:spPr>
        <p:txBody>
          <a:bodyPr>
            <a:spAutoFit/>
          </a:bodyPr>
          <a:lstStyle/>
          <a:p>
            <a:r>
              <a:rPr lang="zh-CN" altLang="en-US" sz="2400" b="1">
                <a:solidFill>
                  <a:srgbClr val="FF0000"/>
                </a:solidFill>
                <a:latin typeface="黑体" panose="02010609060101010101" pitchFamily="2" charset="-122"/>
                <a:ea typeface="黑体" panose="02010609060101010101" pitchFamily="2" charset="-122"/>
              </a:rPr>
              <a:t>两次工业革命时期</a:t>
            </a:r>
            <a:endParaRPr lang="zh-CN" altLang="en-US" sz="2400" b="1">
              <a:solidFill>
                <a:srgbClr val="FF0000"/>
              </a:solidFill>
              <a:latin typeface="黑体" panose="02010609060101010101" pitchFamily="2" charset="-122"/>
              <a:ea typeface="黑体" panose="02010609060101010101" pitchFamily="2" charset="-122"/>
            </a:endParaRPr>
          </a:p>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18C60</a:t>
            </a:r>
            <a:r>
              <a:rPr lang="zh-CN" altLang="en-US" sz="2000" b="1">
                <a:solidFill>
                  <a:srgbClr val="0000FF"/>
                </a:solidFill>
                <a:latin typeface="黑体" panose="02010609060101010101" pitchFamily="2" charset="-122"/>
                <a:ea typeface="黑体" panose="02010609060101010101" pitchFamily="2" charset="-122"/>
              </a:rPr>
              <a:t>年代</a:t>
            </a:r>
            <a:r>
              <a:rPr lang="en-US" altLang="zh-CN" sz="2000" b="1">
                <a:solidFill>
                  <a:srgbClr val="0000FF"/>
                </a:solidFill>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1917</a:t>
            </a:r>
            <a:r>
              <a:rPr lang="zh-CN" altLang="en-US" sz="2000" b="1">
                <a:solidFill>
                  <a:srgbClr val="0000FF"/>
                </a:solidFill>
                <a:latin typeface="黑体" panose="02010609060101010101" pitchFamily="2" charset="-122"/>
                <a:ea typeface="黑体" panose="02010609060101010101" pitchFamily="2" charset="-122"/>
              </a:rPr>
              <a:t>年）</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69641" name="Rectangle 9"/>
          <p:cNvSpPr>
            <a:spLocks noChangeArrowheads="1"/>
          </p:cNvSpPr>
          <p:nvPr/>
        </p:nvSpPr>
        <p:spPr bwMode="auto">
          <a:xfrm>
            <a:off x="0" y="3771900"/>
            <a:ext cx="8301038" cy="457200"/>
          </a:xfrm>
          <a:prstGeom prst="rect">
            <a:avLst/>
          </a:prstGeom>
          <a:noFill/>
          <a:ln w="9525">
            <a:noFill/>
            <a:miter lim="800000"/>
          </a:ln>
          <a:effectLst/>
        </p:spPr>
        <p:txBody>
          <a:bodyPr wrap="none">
            <a:spAutoFit/>
          </a:bodyPr>
          <a:lstStyle/>
          <a:p>
            <a:pPr>
              <a:spcBef>
                <a:spcPct val="50000"/>
              </a:spcBef>
              <a:buFont typeface="Arial" panose="020B0604020202020204" pitchFamily="34" charset="0"/>
              <a:buNone/>
              <a:defRPr/>
            </a:pPr>
            <a:r>
              <a:rPr lang="zh-CN" altLang="zh-CN" sz="2400" b="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rPr>
              <a:t>★</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以生产力为标准</a:t>
            </a:r>
            <a:r>
              <a:rPr lang="en-US" altLang="zh-CN" sz="2400" b="1">
                <a:effectLst>
                  <a:outerShdw blurRad="38100" dist="38100" dir="2700000" algn="tl">
                    <a:srgbClr val="C0C0C0"/>
                  </a:outerShdw>
                </a:effectLst>
                <a:latin typeface="Arial" panose="020B0604020202020204"/>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西方资本主义的发展可分为</a:t>
            </a:r>
            <a:r>
              <a:rPr lang="en-US" altLang="zh-CN"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4</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个阶段：</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pic>
        <p:nvPicPr>
          <p:cNvPr id="14345" name="Picture 17" descr="999"/>
          <p:cNvPicPr>
            <a:picLocks noChangeAspect="1" noChangeArrowheads="1"/>
          </p:cNvPicPr>
          <p:nvPr/>
        </p:nvPicPr>
        <p:blipFill>
          <a:blip r:embed="rId1"/>
          <a:srcRect/>
          <a:stretch>
            <a:fillRect/>
          </a:stretch>
        </p:blipFill>
        <p:spPr bwMode="auto">
          <a:xfrm>
            <a:off x="958850" y="4479925"/>
            <a:ext cx="9593263" cy="1754188"/>
          </a:xfrm>
          <a:prstGeom prst="rect">
            <a:avLst/>
          </a:prstGeom>
          <a:noFill/>
          <a:ln w="9525">
            <a:noFill/>
            <a:miter lim="800000"/>
            <a:headEnd/>
            <a:tailEnd/>
          </a:ln>
        </p:spPr>
      </p:pic>
      <p:pic>
        <p:nvPicPr>
          <p:cNvPr id="14346" name="Picture 12" descr="eeeee"/>
          <p:cNvPicPr>
            <a:picLocks noChangeAspect="1" noChangeArrowheads="1"/>
          </p:cNvPicPr>
          <p:nvPr/>
        </p:nvPicPr>
        <p:blipFill>
          <a:blip r:embed="rId2"/>
          <a:srcRect/>
          <a:stretch>
            <a:fillRect/>
          </a:stretch>
        </p:blipFill>
        <p:spPr bwMode="auto">
          <a:xfrm>
            <a:off x="6154738" y="5641975"/>
            <a:ext cx="733425" cy="420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0" name="Picture 9"/>
          <p:cNvPicPr>
            <a:picLocks noChangeAspect="1"/>
          </p:cNvPicPr>
          <p:nvPr/>
        </p:nvPicPr>
        <p:blipFill>
          <a:blip r:embed="rId1"/>
          <a:stretch>
            <a:fillRect/>
          </a:stretch>
        </p:blipFill>
        <p:spPr>
          <a:xfrm>
            <a:off x="1128713" y="1557338"/>
            <a:ext cx="10221912" cy="4622800"/>
          </a:xfrm>
          <a:prstGeom prst="rect">
            <a:avLst/>
          </a:prstGeom>
          <a:noFill/>
          <a:ln w="9525">
            <a:noFill/>
          </a:ln>
        </p:spPr>
      </p:pic>
      <p:sp>
        <p:nvSpPr>
          <p:cNvPr id="26626" name="WordArt 2"/>
          <p:cNvSpPr/>
          <p:nvPr/>
        </p:nvSpPr>
        <p:spPr>
          <a:xfrm>
            <a:off x="302260" y="609600"/>
            <a:ext cx="1949450" cy="758825"/>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时空坐标：</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4"/>
          <p:cNvSpPr txBox="1">
            <a:spLocks noChangeArrowheads="1"/>
          </p:cNvSpPr>
          <p:nvPr/>
        </p:nvSpPr>
        <p:spPr bwMode="auto">
          <a:xfrm>
            <a:off x="375285" y="0"/>
            <a:ext cx="12192000" cy="521970"/>
          </a:xfrm>
          <a:prstGeom prst="rect">
            <a:avLst/>
          </a:prstGeom>
          <a:noFill/>
          <a:ln w="9525">
            <a:noFill/>
            <a:miter lim="800000"/>
          </a:ln>
        </p:spPr>
        <p:txBody>
          <a:bodyPr>
            <a:spAutoFit/>
          </a:bodyPr>
          <a:lstStyle/>
          <a:p>
            <a:pPr>
              <a:spcBef>
                <a:spcPct val="50000"/>
              </a:spcBef>
            </a:pPr>
            <a:r>
              <a:rPr lang="en-US" altLang="zh-CN" sz="2800" b="1">
                <a:solidFill>
                  <a:srgbClr val="FF0000"/>
                </a:solidFill>
                <a:latin typeface="黑体" panose="02010609060101010101" pitchFamily="2" charset="-122"/>
                <a:ea typeface="黑体" panose="02010609060101010101" pitchFamily="2" charset="-122"/>
              </a:rPr>
              <a:t>     </a:t>
            </a:r>
            <a:r>
              <a:rPr lang="zh-CN" altLang="en-US" sz="2800" b="1">
                <a:solidFill>
                  <a:srgbClr val="FF0000"/>
                </a:solidFill>
                <a:latin typeface="黑体" panose="02010609060101010101" pitchFamily="2" charset="-122"/>
                <a:ea typeface="黑体" panose="02010609060101010101" pitchFamily="2" charset="-122"/>
              </a:rPr>
              <a:t> 近代西方工业文明的确立与纵深发展</a:t>
            </a:r>
            <a:r>
              <a:rPr lang="en-US" altLang="zh-CN" sz="2400" b="1">
                <a:solidFill>
                  <a:srgbClr val="000099"/>
                </a:solidFill>
                <a:ea typeface="黑体" panose="02010609060101010101" pitchFamily="2" charset="-122"/>
              </a:rPr>
              <a:t>——</a:t>
            </a:r>
            <a:r>
              <a:rPr lang="zh-CN" altLang="en-US" sz="2400" b="1">
                <a:latin typeface="黑体" panose="02010609060101010101" pitchFamily="2" charset="-122"/>
                <a:ea typeface="黑体" panose="02010609060101010101" pitchFamily="2" charset="-122"/>
              </a:rPr>
              <a:t>两次工业革命时期</a:t>
            </a:r>
            <a:endParaRPr lang="zh-CN" altLang="en-US" sz="2400" b="1">
              <a:latin typeface="黑体" panose="02010609060101010101" pitchFamily="2" charset="-122"/>
              <a:ea typeface="黑体" panose="02010609060101010101" pitchFamily="2" charset="-122"/>
            </a:endParaRPr>
          </a:p>
        </p:txBody>
      </p:sp>
      <p:graphicFrame>
        <p:nvGraphicFramePr>
          <p:cNvPr id="16430" name="Group 46"/>
          <p:cNvGraphicFramePr>
            <a:graphicFrameLocks noGrp="1"/>
          </p:cNvGraphicFramePr>
          <p:nvPr>
            <p:ph/>
            <p:custDataLst>
              <p:tags r:id="rId1"/>
            </p:custDataLst>
          </p:nvPr>
        </p:nvGraphicFramePr>
        <p:xfrm>
          <a:off x="88900" y="929640"/>
          <a:ext cx="12214225" cy="5888990"/>
        </p:xfrm>
        <a:graphic>
          <a:graphicData uri="http://schemas.openxmlformats.org/drawingml/2006/table">
            <a:tbl>
              <a:tblPr/>
              <a:tblGrid>
                <a:gridCol w="624205"/>
                <a:gridCol w="208280"/>
                <a:gridCol w="11381740"/>
              </a:tblGrid>
              <a:tr h="229108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3425">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187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851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823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en-US" altLang="zh-CN" sz="2400" b="0" i="0" u="none" strike="noStrike" cap="none" normalizeH="0" baseline="0" smtClean="0">
                          <a:ln>
                            <a:noFill/>
                          </a:ln>
                          <a:solidFill>
                            <a:srgbClr val="000000"/>
                          </a:solidFill>
                          <a:effectLst/>
                          <a:latin typeface="宋体" panose="02010600030101010101" pitchFamily="2" charset="-122"/>
                          <a:ea typeface="黑体" panose="02010609060101010101" pitchFamily="2" charset="-122"/>
                        </a:rPr>
                        <a:t> </a:t>
                      </a:r>
                      <a:endParaRPr kumimoji="0" lang="en-US" altLang="zh-CN" sz="2400" b="0" i="0" u="none" strike="noStrike" cap="none" normalizeH="0" baseline="0" smtClean="0">
                        <a:ln>
                          <a:noFill/>
                        </a:ln>
                        <a:solidFill>
                          <a:srgbClr val="000000"/>
                        </a:solidFill>
                        <a:effectLst/>
                        <a:latin typeface="宋体" panose="02010600030101010101" pitchFamily="2" charset="-122"/>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18" name="Text Box 100"/>
          <p:cNvSpPr txBox="1">
            <a:spLocks noChangeArrowheads="1"/>
          </p:cNvSpPr>
          <p:nvPr/>
        </p:nvSpPr>
        <p:spPr bwMode="auto">
          <a:xfrm>
            <a:off x="88900" y="1796098"/>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政治</a:t>
            </a:r>
            <a:endParaRPr lang="zh-CN" altLang="en-US" sz="2400" b="1">
              <a:solidFill>
                <a:srgbClr val="FF0000"/>
              </a:solidFill>
              <a:ea typeface="黑体" panose="02010609060101010101" pitchFamily="2" charset="-122"/>
            </a:endParaRPr>
          </a:p>
        </p:txBody>
      </p:sp>
      <p:sp>
        <p:nvSpPr>
          <p:cNvPr id="16419" name="Text Box 101"/>
          <p:cNvSpPr txBox="1">
            <a:spLocks noChangeArrowheads="1"/>
          </p:cNvSpPr>
          <p:nvPr/>
        </p:nvSpPr>
        <p:spPr bwMode="auto">
          <a:xfrm>
            <a:off x="119380" y="3385820"/>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经济</a:t>
            </a:r>
            <a:endParaRPr lang="zh-CN" altLang="en-US" sz="2400" b="1">
              <a:solidFill>
                <a:srgbClr val="FF0000"/>
              </a:solidFill>
              <a:ea typeface="黑体" panose="02010609060101010101" pitchFamily="2" charset="-122"/>
            </a:endParaRPr>
          </a:p>
        </p:txBody>
      </p:sp>
      <p:sp>
        <p:nvSpPr>
          <p:cNvPr id="16420" name="Text Box 102"/>
          <p:cNvSpPr txBox="1">
            <a:spLocks noChangeArrowheads="1"/>
          </p:cNvSpPr>
          <p:nvPr/>
        </p:nvSpPr>
        <p:spPr bwMode="auto">
          <a:xfrm>
            <a:off x="119380" y="4105910"/>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思想</a:t>
            </a:r>
            <a:endParaRPr lang="zh-CN" altLang="en-US" sz="2400" b="1">
              <a:solidFill>
                <a:srgbClr val="FF0000"/>
              </a:solidFill>
              <a:ea typeface="黑体" panose="02010609060101010101" pitchFamily="2" charset="-122"/>
            </a:endParaRPr>
          </a:p>
        </p:txBody>
      </p:sp>
      <p:sp>
        <p:nvSpPr>
          <p:cNvPr id="16421" name="Text Box 103"/>
          <p:cNvSpPr txBox="1">
            <a:spLocks noChangeArrowheads="1"/>
          </p:cNvSpPr>
          <p:nvPr/>
        </p:nvSpPr>
        <p:spPr bwMode="auto">
          <a:xfrm>
            <a:off x="119380" y="5163185"/>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文艺</a:t>
            </a:r>
            <a:endParaRPr lang="zh-CN" altLang="en-US" sz="2400" b="1">
              <a:solidFill>
                <a:srgbClr val="FF0000"/>
              </a:solidFill>
              <a:ea typeface="黑体" panose="02010609060101010101" pitchFamily="2" charset="-122"/>
            </a:endParaRPr>
          </a:p>
        </p:txBody>
      </p:sp>
      <p:sp>
        <p:nvSpPr>
          <p:cNvPr id="16422" name="Text Box 104"/>
          <p:cNvSpPr txBox="1">
            <a:spLocks noChangeArrowheads="1"/>
          </p:cNvSpPr>
          <p:nvPr/>
        </p:nvSpPr>
        <p:spPr bwMode="auto">
          <a:xfrm>
            <a:off x="88900" y="6086158"/>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科技</a:t>
            </a:r>
            <a:endParaRPr lang="zh-CN" altLang="en-US" sz="2400" b="1">
              <a:solidFill>
                <a:srgbClr val="FF0000"/>
              </a:solidFill>
              <a:ea typeface="黑体" panose="02010609060101010101" pitchFamily="2" charset="-122"/>
            </a:endParaRPr>
          </a:p>
        </p:txBody>
      </p:sp>
      <p:sp>
        <p:nvSpPr>
          <p:cNvPr id="74857" name="文本框 171125"/>
          <p:cNvSpPr txBox="1">
            <a:spLocks noChangeArrowheads="1"/>
          </p:cNvSpPr>
          <p:nvPr/>
        </p:nvSpPr>
        <p:spPr bwMode="auto">
          <a:xfrm>
            <a:off x="915988" y="3260725"/>
            <a:ext cx="11541125" cy="706438"/>
          </a:xfrm>
          <a:prstGeom prst="rect">
            <a:avLst/>
          </a:prstGeom>
          <a:noFill/>
          <a:ln w="9525">
            <a:noFill/>
            <a:miter lim="800000"/>
          </a:ln>
        </p:spPr>
        <p:txBody>
          <a:bodyPr>
            <a:spAutoFit/>
          </a:bodyPr>
          <a:lstStyle/>
          <a:p>
            <a:pPr>
              <a:spcBef>
                <a:spcPct val="50000"/>
              </a:spcBef>
              <a:buFont typeface="Arial" panose="020B0604020202020204" pitchFamily="34" charset="0"/>
              <a:buNone/>
              <a:defRPr/>
            </a:pP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18C60</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年代英国开始</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工业革命</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，人类进入</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蒸汽时代</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19C</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中叶，以欧美主导的资本主义世界市场初步形成；</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19</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世纪</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70</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年代，</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第二工业革命开始</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，人类进入</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电气时代</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资本主义世界市场</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最终形成。</a:t>
            </a:r>
            <a:endPar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16424" name="文本框 171131"/>
          <p:cNvSpPr txBox="1">
            <a:spLocks noChangeArrowheads="1"/>
          </p:cNvSpPr>
          <p:nvPr/>
        </p:nvSpPr>
        <p:spPr bwMode="auto">
          <a:xfrm>
            <a:off x="750888" y="2024063"/>
            <a:ext cx="11441112" cy="396875"/>
          </a:xfrm>
          <a:prstGeom prst="rect">
            <a:avLst/>
          </a:prstGeom>
          <a:noFill/>
          <a:ln w="9525">
            <a:noFill/>
            <a:miter lim="800000"/>
          </a:ln>
        </p:spPr>
        <p:txBody>
          <a:bodyPr>
            <a:spAutoFit/>
          </a:bodyPr>
          <a:lstStyle/>
          <a:p>
            <a:pPr>
              <a:buFont typeface="Arial" panose="020B0604020202020204" pitchFamily="34" charset="0"/>
              <a:buNone/>
            </a:pPr>
            <a:endParaRPr lang="zh-CN" altLang="en-US" sz="2000" b="1">
              <a:latin typeface="黑体" panose="02010609060101010101" pitchFamily="2" charset="-122"/>
              <a:ea typeface="黑体" panose="02010609060101010101" pitchFamily="2" charset="-122"/>
            </a:endParaRPr>
          </a:p>
        </p:txBody>
      </p:sp>
      <p:sp>
        <p:nvSpPr>
          <p:cNvPr id="16425" name="Rectangle 124"/>
          <p:cNvSpPr>
            <a:spLocks noChangeArrowheads="1"/>
          </p:cNvSpPr>
          <p:nvPr/>
        </p:nvSpPr>
        <p:spPr bwMode="auto">
          <a:xfrm>
            <a:off x="915988" y="3967480"/>
            <a:ext cx="11276012" cy="1006475"/>
          </a:xfrm>
          <a:prstGeom prst="rect">
            <a:avLst/>
          </a:prstGeom>
          <a:noFill/>
          <a:ln w="9525">
            <a:noFill/>
            <a:miter lim="800000"/>
          </a:ln>
        </p:spPr>
        <p:txBody>
          <a:bodyPr>
            <a:spAutoFit/>
          </a:bodyPr>
          <a:lstStyle/>
          <a:p>
            <a:r>
              <a:rPr lang="zh-CN" altLang="en-US" sz="2000" b="1">
                <a:latin typeface="黑体" panose="02010609060101010101" pitchFamily="2" charset="-122"/>
                <a:ea typeface="黑体" panose="02010609060101010101" pitchFamily="2" charset="-122"/>
              </a:rPr>
              <a:t>自由竞争、自由贸易成为工业资产阶级的要求，</a:t>
            </a:r>
            <a:r>
              <a:rPr lang="zh-CN" altLang="en-US" sz="2000" b="1">
                <a:solidFill>
                  <a:srgbClr val="FF0000"/>
                </a:solidFill>
                <a:latin typeface="黑体" panose="02010609060101010101" pitchFamily="2" charset="-122"/>
                <a:ea typeface="黑体" panose="02010609060101010101" pitchFamily="2" charset="-122"/>
              </a:rPr>
              <a:t>自由主义思潮</a:t>
            </a:r>
            <a:r>
              <a:rPr lang="zh-CN" altLang="en-US" sz="2000" b="1">
                <a:latin typeface="黑体" panose="02010609060101010101" pitchFamily="2" charset="-122"/>
                <a:ea typeface="黑体" panose="02010609060101010101" pitchFamily="2" charset="-122"/>
              </a:rPr>
              <a:t>成为主要经济思潮；资本主义制度的弊端日益暴露，</a:t>
            </a:r>
            <a:r>
              <a:rPr lang="zh-CN" altLang="en-US" sz="2000" b="1">
                <a:solidFill>
                  <a:srgbClr val="FF0000"/>
                </a:solidFill>
                <a:latin typeface="黑体" panose="02010609060101010101" pitchFamily="2" charset="-122"/>
                <a:ea typeface="黑体" panose="02010609060101010101" pitchFamily="2" charset="-122"/>
              </a:rPr>
              <a:t>社会主义由空想到科学</a:t>
            </a:r>
            <a:r>
              <a:rPr lang="zh-CN" altLang="en-US" sz="2000" b="1">
                <a:latin typeface="黑体" panose="02010609060101010101" pitchFamily="2" charset="-122"/>
                <a:ea typeface="黑体" panose="02010609060101010101" pitchFamily="2" charset="-122"/>
              </a:rPr>
              <a:t>；随着欧洲国家殖民扩张，相应带来先进的思想文化和价值观念，近代</a:t>
            </a:r>
            <a:r>
              <a:rPr lang="zh-CN" altLang="en-US" sz="2000" b="1">
                <a:solidFill>
                  <a:srgbClr val="FF0000"/>
                </a:solidFill>
                <a:latin typeface="黑体" panose="02010609060101010101" pitchFamily="2" charset="-122"/>
                <a:ea typeface="黑体" panose="02010609060101010101" pitchFamily="2" charset="-122"/>
              </a:rPr>
              <a:t>民族主义</a:t>
            </a:r>
            <a:r>
              <a:rPr lang="zh-CN" altLang="en-US" sz="2000" b="1">
                <a:latin typeface="黑体" panose="02010609060101010101" pitchFamily="2" charset="-122"/>
                <a:ea typeface="黑体" panose="02010609060101010101" pitchFamily="2" charset="-122"/>
              </a:rPr>
              <a:t>也得以迅速传播。</a:t>
            </a:r>
            <a:endParaRPr lang="zh-CN" altLang="en-US" sz="2000" b="1">
              <a:latin typeface="黑体" panose="02010609060101010101" pitchFamily="2" charset="-122"/>
              <a:ea typeface="黑体" panose="02010609060101010101" pitchFamily="2" charset="-122"/>
            </a:endParaRPr>
          </a:p>
        </p:txBody>
      </p:sp>
      <p:sp>
        <p:nvSpPr>
          <p:cNvPr id="16426" name="Rectangle 131"/>
          <p:cNvSpPr>
            <a:spLocks noChangeArrowheads="1"/>
          </p:cNvSpPr>
          <p:nvPr/>
        </p:nvSpPr>
        <p:spPr bwMode="auto">
          <a:xfrm>
            <a:off x="2036128" y="5223510"/>
            <a:ext cx="6829425" cy="396875"/>
          </a:xfrm>
          <a:prstGeom prst="rect">
            <a:avLst/>
          </a:prstGeom>
          <a:noFill/>
          <a:ln w="9525">
            <a:noFill/>
            <a:miter lim="800000"/>
          </a:ln>
        </p:spPr>
        <p:txBody>
          <a:bodyPr wrap="none">
            <a:spAutoFit/>
          </a:bodyPr>
          <a:lstStyle/>
          <a:p>
            <a:r>
              <a:rPr lang="zh-CN" altLang="en-US" sz="2000" b="1">
                <a:solidFill>
                  <a:srgbClr val="FF0000"/>
                </a:solidFill>
                <a:ea typeface="黑体" panose="02010609060101010101" pitchFamily="2" charset="-122"/>
              </a:rPr>
              <a:t>浪漫主义</a:t>
            </a:r>
            <a:r>
              <a:rPr lang="zh-CN" altLang="en-US" sz="2000" b="1">
                <a:ea typeface="黑体" panose="02010609060101010101" pitchFamily="2" charset="-122"/>
              </a:rPr>
              <a:t>文学、</a:t>
            </a:r>
            <a:r>
              <a:rPr lang="zh-CN" altLang="en-US" sz="2000" b="1">
                <a:solidFill>
                  <a:srgbClr val="FF0000"/>
                </a:solidFill>
                <a:ea typeface="黑体" panose="02010609060101010101" pitchFamily="2" charset="-122"/>
              </a:rPr>
              <a:t>现实主义</a:t>
            </a:r>
            <a:r>
              <a:rPr lang="zh-CN" altLang="en-US" sz="2000" b="1">
                <a:ea typeface="黑体" panose="02010609060101010101" pitchFamily="2" charset="-122"/>
              </a:rPr>
              <a:t>文学；音乐、美术发展；电影出现</a:t>
            </a:r>
            <a:endParaRPr lang="zh-CN" altLang="en-US" sz="2000" b="1">
              <a:ea typeface="黑体" panose="02010609060101010101" pitchFamily="2" charset="-122"/>
            </a:endParaRPr>
          </a:p>
        </p:txBody>
      </p:sp>
      <p:sp>
        <p:nvSpPr>
          <p:cNvPr id="16427" name="Rectangle 133"/>
          <p:cNvSpPr>
            <a:spLocks noChangeArrowheads="1"/>
          </p:cNvSpPr>
          <p:nvPr/>
        </p:nvSpPr>
        <p:spPr bwMode="auto">
          <a:xfrm>
            <a:off x="981393" y="5812155"/>
            <a:ext cx="11390312"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19C</a:t>
            </a:r>
            <a:r>
              <a:rPr lang="zh-CN" altLang="en-US" sz="2000" b="1">
                <a:latin typeface="黑体" panose="02010609060101010101" pitchFamily="2" charset="-122"/>
                <a:ea typeface="黑体" panose="02010609060101010101" pitchFamily="2" charset="-122"/>
              </a:rPr>
              <a:t>中期达尔文创立</a:t>
            </a:r>
            <a:r>
              <a:rPr lang="zh-CN" altLang="en-US" sz="2000" b="1">
                <a:solidFill>
                  <a:srgbClr val="FF0000"/>
                </a:solidFill>
                <a:latin typeface="黑体" panose="02010609060101010101" pitchFamily="2" charset="-122"/>
                <a:ea typeface="黑体" panose="02010609060101010101" pitchFamily="2" charset="-122"/>
              </a:rPr>
              <a:t>进化论</a:t>
            </a:r>
            <a:r>
              <a:rPr lang="zh-CN" altLang="en-US" sz="2000" b="1">
                <a:latin typeface="黑体" panose="02010609060101010101" pitchFamily="2" charset="-122"/>
                <a:ea typeface="黑体" panose="02010609060101010101" pitchFamily="2" charset="-122"/>
              </a:rPr>
              <a:t>；两次工业革命中科技成就；蒸汽机问世，解决了工业发展中的动力问题，社会化大生产逐渐形成；法拉第的电磁理论为以电力的应用为中心的技术革命奠定了理论基础；</a:t>
            </a:r>
            <a:r>
              <a:rPr lang="en-US" altLang="zh-CN" sz="2000" b="1">
                <a:latin typeface="黑体" panose="02010609060101010101" pitchFamily="2" charset="-122"/>
                <a:ea typeface="黑体" panose="02010609060101010101" pitchFamily="2" charset="-122"/>
              </a:rPr>
              <a:t>20C</a:t>
            </a:r>
            <a:r>
              <a:rPr lang="zh-CN" altLang="en-US" sz="2000" b="1">
                <a:latin typeface="黑体" panose="02010609060101010101" pitchFamily="2" charset="-122"/>
                <a:ea typeface="黑体" panose="02010609060101010101" pitchFamily="2" charset="-122"/>
              </a:rPr>
              <a:t>初</a:t>
            </a:r>
            <a:r>
              <a:rPr lang="zh-CN" altLang="en-US" sz="2000" b="1">
                <a:solidFill>
                  <a:srgbClr val="FF0000"/>
                </a:solidFill>
                <a:latin typeface="黑体" panose="02010609060101010101" pitchFamily="2" charset="-122"/>
                <a:ea typeface="黑体" panose="02010609060101010101" pitchFamily="2" charset="-122"/>
              </a:rPr>
              <a:t>相对论</a:t>
            </a:r>
            <a:r>
              <a:rPr lang="zh-CN" altLang="en-US" sz="2000" b="1">
                <a:latin typeface="黑体" panose="02010609060101010101" pitchFamily="2" charset="-122"/>
                <a:ea typeface="黑体" panose="02010609060101010101" pitchFamily="2" charset="-122"/>
              </a:rPr>
              <a:t>和</a:t>
            </a:r>
            <a:r>
              <a:rPr lang="zh-CN" altLang="en-US" sz="2000" b="1">
                <a:solidFill>
                  <a:srgbClr val="FF0000"/>
                </a:solidFill>
                <a:latin typeface="黑体" panose="02010609060101010101" pitchFamily="2" charset="-122"/>
                <a:ea typeface="黑体" panose="02010609060101010101" pitchFamily="2" charset="-122"/>
              </a:rPr>
              <a:t>量子论</a:t>
            </a:r>
            <a:r>
              <a:rPr lang="zh-CN" altLang="en-US" sz="2000" b="1">
                <a:latin typeface="黑体" panose="02010609060101010101" pitchFamily="2" charset="-122"/>
                <a:ea typeface="黑体" panose="02010609060101010101" pitchFamily="2" charset="-122"/>
              </a:rPr>
              <a:t>的创立。</a:t>
            </a:r>
            <a:endParaRPr lang="zh-CN" altLang="en-US" sz="2000" b="1">
              <a:latin typeface="黑体" panose="02010609060101010101" pitchFamily="2" charset="-122"/>
              <a:ea typeface="黑体" panose="02010609060101010101" pitchFamily="2" charset="-122"/>
            </a:endParaRPr>
          </a:p>
        </p:txBody>
      </p:sp>
      <p:sp>
        <p:nvSpPr>
          <p:cNvPr id="16428" name="Rectangle 153"/>
          <p:cNvSpPr>
            <a:spLocks noChangeArrowheads="1"/>
          </p:cNvSpPr>
          <p:nvPr/>
        </p:nvSpPr>
        <p:spPr bwMode="auto">
          <a:xfrm>
            <a:off x="1010920" y="1055688"/>
            <a:ext cx="11180763" cy="1938020"/>
          </a:xfrm>
          <a:prstGeom prst="rect">
            <a:avLst/>
          </a:prstGeom>
          <a:noFill/>
          <a:ln w="9525">
            <a:noFill/>
            <a:miter lim="800000"/>
          </a:ln>
        </p:spPr>
        <p:txBody>
          <a:bodyPr>
            <a:spAutoFit/>
          </a:bodyPr>
          <a:lstStyle/>
          <a:p>
            <a:r>
              <a:rPr lang="zh-CN" altLang="en-US" sz="2000" b="1">
                <a:solidFill>
                  <a:srgbClr val="FF0000"/>
                </a:solidFill>
                <a:latin typeface="黑体" panose="02010609060101010101" pitchFamily="2" charset="-122"/>
                <a:ea typeface="黑体" panose="02010609060101010101" pitchFamily="2" charset="-122"/>
              </a:rPr>
              <a:t>代议制扩展：</a:t>
            </a:r>
            <a:r>
              <a:rPr lang="zh-CN" altLang="en-US" sz="2000" b="1">
                <a:latin typeface="黑体" panose="02010609060101010101" pitchFamily="2" charset="-122"/>
                <a:ea typeface="黑体" panose="02010609060101010101" pitchFamily="2" charset="-122"/>
              </a:rPr>
              <a:t>在工业革命影响下，资本主义民主政治制度继续在世界范围扩展和成熟。</a:t>
            </a:r>
            <a:r>
              <a:rPr lang="en-US" altLang="zh-CN" sz="2000" b="1">
                <a:latin typeface="黑体" panose="02010609060101010101" pitchFamily="2" charset="-122"/>
                <a:ea typeface="黑体" panose="02010609060101010101" pitchFamily="2" charset="-122"/>
              </a:rPr>
              <a:t>19C70</a:t>
            </a:r>
            <a:r>
              <a:rPr lang="zh-CN" altLang="en-US" sz="2000" b="1">
                <a:latin typeface="黑体" panose="02010609060101010101" pitchFamily="2" charset="-122"/>
                <a:ea typeface="黑体" panose="02010609060101010101" pitchFamily="2" charset="-122"/>
              </a:rPr>
              <a:t>年代，欧美主要资本主义国家都已经确立了资产阶级代议制度。 </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社会主义运动兴起：</a:t>
            </a:r>
            <a:r>
              <a:rPr lang="zh-CN" altLang="en-US" sz="2000" b="1">
                <a:latin typeface="黑体" panose="02010609060101010101" pitchFamily="2" charset="-122"/>
                <a:ea typeface="黑体" panose="02010609060101010101" pitchFamily="2" charset="-122"/>
              </a:rPr>
              <a:t>欧洲三次工人运动（</a:t>
            </a:r>
            <a:r>
              <a:rPr lang="en-US" altLang="zh-CN" sz="2000" b="1">
                <a:latin typeface="黑体" panose="02010609060101010101" pitchFamily="2" charset="-122"/>
                <a:ea typeface="黑体" panose="02010609060101010101" pitchFamily="2" charset="-122"/>
              </a:rPr>
              <a:t>19</a:t>
            </a:r>
            <a:r>
              <a:rPr lang="zh-CN" altLang="en-US" sz="2000" b="1">
                <a:latin typeface="黑体" panose="02010609060101010101" pitchFamily="2" charset="-122"/>
                <a:ea typeface="黑体" panose="02010609060101010101" pitchFamily="2" charset="-122"/>
              </a:rPr>
              <a:t>世纪三四十年代）、巴黎公社（</a:t>
            </a:r>
            <a:r>
              <a:rPr lang="en-US" altLang="zh-CN" sz="2000" b="1">
                <a:latin typeface="黑体" panose="02010609060101010101" pitchFamily="2" charset="-122"/>
                <a:ea typeface="黑体" panose="02010609060101010101" pitchFamily="2" charset="-122"/>
              </a:rPr>
              <a:t>1871</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国际关系：</a:t>
            </a:r>
            <a:r>
              <a:rPr lang="zh-CN" altLang="en-US" sz="2000" b="1">
                <a:latin typeface="黑体" panose="02010609060101010101" pitchFamily="2" charset="-122"/>
                <a:ea typeface="黑体" panose="02010609060101010101" pitchFamily="2" charset="-122"/>
              </a:rPr>
              <a:t>东方从属于西方，亚非拉人民反帝反封建的民族民主运动高涨；瓜分世界的狂潮，资本主义列强间的矛盾和冲突加剧，形成军事集团，爆发一战。</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选修：</a:t>
            </a:r>
            <a:r>
              <a:rPr lang="zh-CN" altLang="en-US" sz="2000" b="1">
                <a:solidFill>
                  <a:schemeClr val="tx1"/>
                </a:solidFill>
                <a:latin typeface="黑体" panose="02010609060101010101" pitchFamily="2" charset="-122"/>
                <a:ea typeface="黑体" panose="02010609060101010101" pitchFamily="2" charset="-122"/>
              </a:rPr>
              <a:t>俄国农奴制改革、日本明治维新</a:t>
            </a:r>
            <a:endParaRPr lang="zh-CN" altLang="en-US" sz="2000" b="1">
              <a:solidFill>
                <a:schemeClr val="tx1"/>
              </a:solidFill>
              <a:latin typeface="黑体" panose="02010609060101010101" pitchFamily="2" charset="-122"/>
              <a:ea typeface="黑体" panose="02010609060101010101" pitchFamily="2" charset="-122"/>
            </a:endParaRPr>
          </a:p>
        </p:txBody>
      </p:sp>
      <p:sp>
        <p:nvSpPr>
          <p:cNvPr id="15371" name="Rectangle 13"/>
          <p:cNvSpPr>
            <a:spLocks noChangeArrowheads="1"/>
          </p:cNvSpPr>
          <p:nvPr/>
        </p:nvSpPr>
        <p:spPr bwMode="auto">
          <a:xfrm>
            <a:off x="6927850" y="430213"/>
            <a:ext cx="3649345" cy="460375"/>
          </a:xfrm>
          <a:prstGeom prst="rect">
            <a:avLst/>
          </a:prstGeom>
          <a:noFill/>
          <a:ln w="9525">
            <a:noFill/>
            <a:miter lim="800000"/>
          </a:ln>
        </p:spPr>
        <p:txBody>
          <a:bodyPr wrap="none">
            <a:spAutoFit/>
          </a:bodyPr>
          <a:p>
            <a:pPr>
              <a:spcBef>
                <a:spcPct val="50000"/>
              </a:spcBef>
            </a:pPr>
            <a:r>
              <a:rPr lang="zh-CN" altLang="en-US" sz="2400" b="1">
                <a:solidFill>
                  <a:srgbClr val="FF0000"/>
                </a:solidFill>
                <a:latin typeface="黑体" panose="02010609060101010101" pitchFamily="2" charset="-122"/>
                <a:ea typeface="黑体" panose="02010609060101010101" pitchFamily="2" charset="-122"/>
              </a:rPr>
              <a:t>（</a:t>
            </a:r>
            <a:r>
              <a:rPr lang="en-US" altLang="zh-CN" sz="2400" b="1">
                <a:solidFill>
                  <a:srgbClr val="FF0000"/>
                </a:solidFill>
                <a:latin typeface="黑体" panose="02010609060101010101" pitchFamily="2" charset="-122"/>
                <a:ea typeface="黑体" panose="02010609060101010101" pitchFamily="2" charset="-122"/>
              </a:rPr>
              <a:t>18C</a:t>
            </a:r>
            <a:r>
              <a:rPr lang="zh-CN" altLang="zh-CN" sz="2400" b="1">
                <a:solidFill>
                  <a:srgbClr val="FF0000"/>
                </a:solidFill>
                <a:latin typeface="黑体" panose="02010609060101010101" pitchFamily="2" charset="-122"/>
                <a:ea typeface="黑体" panose="02010609060101010101" pitchFamily="2" charset="-122"/>
              </a:rPr>
              <a:t>中后期</a:t>
            </a:r>
            <a:r>
              <a:rPr lang="en-US" altLang="zh-CN" sz="2400" b="1">
                <a:solidFill>
                  <a:srgbClr val="FF0000"/>
                </a:solidFill>
                <a:ea typeface="黑体" panose="02010609060101010101" pitchFamily="2" charset="-122"/>
              </a:rPr>
              <a:t>——20C</a:t>
            </a:r>
            <a:r>
              <a:rPr lang="zh-CN" altLang="en-US" sz="2400" b="1">
                <a:solidFill>
                  <a:srgbClr val="FF0000"/>
                </a:solidFill>
                <a:ea typeface="黑体" panose="02010609060101010101" pitchFamily="2" charset="-122"/>
              </a:rPr>
              <a:t>初</a:t>
            </a:r>
            <a:r>
              <a:rPr lang="zh-CN" altLang="en-US" sz="2400" b="1">
                <a:solidFill>
                  <a:srgbClr val="FF0000"/>
                </a:solidFill>
                <a:latin typeface="黑体" panose="02010609060101010101" pitchFamily="2" charset="-122"/>
                <a:ea typeface="黑体" panose="02010609060101010101" pitchFamily="2" charset="-122"/>
              </a:rPr>
              <a:t>）</a:t>
            </a:r>
            <a:endParaRPr lang="zh-CN" altLang="en-US" sz="2400" b="1">
              <a:solidFill>
                <a:srgbClr val="FF0000"/>
              </a:solidFill>
              <a:latin typeface="黑体" panose="02010609060101010101" pitchFamily="2" charset="-122"/>
              <a:ea typeface="黑体" panose="02010609060101010101" pitchFamily="2" charset="-122"/>
            </a:endParaRPr>
          </a:p>
        </p:txBody>
      </p:sp>
      <p:sp>
        <p:nvSpPr>
          <p:cNvPr id="27649" name="WordArt 2"/>
          <p:cNvSpPr/>
          <p:nvPr/>
        </p:nvSpPr>
        <p:spPr>
          <a:xfrm>
            <a:off x="184785" y="454025"/>
            <a:ext cx="1621790" cy="475615"/>
          </a:xfrm>
          <a:prstGeom prst="rect">
            <a:avLst/>
          </a:prstGeom>
        </p:spPr>
        <p:txBody>
          <a:bodyPr wrap="none" fromWordArt="1">
            <a:prstTxWarp prst="textPlain">
              <a:avLst>
                <a:gd name="adj" fmla="val 50000"/>
              </a:avLst>
            </a:prstTxWarp>
            <a:normAutofit fontScale="70000"/>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4338" name="Object 3"/>
          <p:cNvGraphicFramePr>
            <a:graphicFrameLocks noChangeAspect="1"/>
          </p:cNvGraphicFramePr>
          <p:nvPr/>
        </p:nvGraphicFramePr>
        <p:xfrm>
          <a:off x="815975" y="1125538"/>
          <a:ext cx="10556875" cy="5935662"/>
        </p:xfrm>
        <a:graphic>
          <a:graphicData uri="http://schemas.openxmlformats.org/presentationml/2006/ole">
            <mc:AlternateContent xmlns:mc="http://schemas.openxmlformats.org/markup-compatibility/2006">
              <mc:Choice xmlns:v="urn:schemas-microsoft-com:vml" Requires="v">
                <p:oleObj spid="_x0000_s3078" name="" r:id="rId1" imgW="10508615" imgH="5909310" progId="Word.Document.8">
                  <p:embed/>
                </p:oleObj>
              </mc:Choice>
              <mc:Fallback>
                <p:oleObj name="" r:id="rId1" imgW="10508615" imgH="5909310" progId="Word.Document.8">
                  <p:embed/>
                  <p:pic>
                    <p:nvPicPr>
                      <p:cNvPr id="0" name="图片 3077"/>
                      <p:cNvPicPr/>
                      <p:nvPr/>
                    </p:nvPicPr>
                    <p:blipFill>
                      <a:blip r:embed="rId2"/>
                      <a:stretch>
                        <a:fillRect/>
                      </a:stretch>
                    </p:blipFill>
                    <p:spPr>
                      <a:xfrm>
                        <a:off x="815975" y="1125538"/>
                        <a:ext cx="10556875" cy="5935662"/>
                      </a:xfrm>
                      <a:prstGeom prst="rect">
                        <a:avLst/>
                      </a:prstGeom>
                      <a:noFill/>
                      <a:ln w="38100">
                        <a:noFill/>
                        <a:miter/>
                      </a:ln>
                    </p:spPr>
                  </p:pic>
                </p:oleObj>
              </mc:Fallback>
            </mc:AlternateContent>
          </a:graphicData>
        </a:graphic>
      </p:graphicFrame>
      <p:sp>
        <p:nvSpPr>
          <p:cNvPr id="28687" name="WordArt 2"/>
          <p:cNvSpPr/>
          <p:nvPr/>
        </p:nvSpPr>
        <p:spPr>
          <a:xfrm>
            <a:off x="946468" y="328613"/>
            <a:ext cx="1695450" cy="506412"/>
          </a:xfrm>
          <a:prstGeom prst="rect">
            <a:avLst/>
          </a:prstGeom>
        </p:spPr>
        <p:txBody>
          <a:bodyPr wrap="none" fromWordArt="1">
            <a:prstTxWarp prst="textPlain">
              <a:avLst>
                <a:gd name="adj" fmla="val 50000"/>
              </a:avLst>
            </a:prstTxWarp>
            <a:normAutofit/>
          </a:bodyPr>
          <a:p>
            <a:pPr algn="ctr"/>
            <a:r>
              <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阶段特征：</a:t>
            </a:r>
            <a:endPar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498475" y="920750"/>
            <a:ext cx="12192000" cy="4092575"/>
          </a:xfrm>
          <a:prstGeom prst="rect">
            <a:avLst/>
          </a:prstGeom>
          <a:noFill/>
          <a:ln w="9525">
            <a:noFill/>
            <a:miter lim="800000"/>
          </a:ln>
        </p:spPr>
        <p:txBody>
          <a:bodyPr anchor="ctr">
            <a:spAutoFit/>
          </a:bodyPr>
          <a:lstStyle/>
          <a:p>
            <a:pPr>
              <a:defRPr/>
            </a:pPr>
            <a:r>
              <a:rPr lang="en-US" altLang="en-US" sz="2000" b="1">
                <a:solidFill>
                  <a:srgbClr val="FF0000"/>
                </a:solidFill>
                <a:latin typeface="黑体" panose="02010609060101010101" pitchFamily="2" charset="-122"/>
                <a:ea typeface="黑体" panose="02010609060101010101" pitchFamily="2" charset="-122"/>
              </a:rPr>
              <a:t>⒈</a:t>
            </a:r>
            <a:r>
              <a:rPr lang="zh-CN" altLang="en-US" sz="2000" b="1">
                <a:solidFill>
                  <a:srgbClr val="FF0000"/>
                </a:solidFill>
                <a:latin typeface="黑体" panose="02010609060101010101" pitchFamily="2" charset="-122"/>
                <a:ea typeface="黑体" panose="02010609060101010101" pitchFamily="2" charset="-122"/>
              </a:rPr>
              <a:t>生产力：</a:t>
            </a:r>
            <a:r>
              <a:rPr lang="zh-CN" altLang="en-US" sz="2000" b="1">
                <a:latin typeface="黑体" panose="02010609060101010101" pitchFamily="2" charset="-122"/>
                <a:ea typeface="黑体" panose="02010609060101010101" pitchFamily="2" charset="-122"/>
              </a:rPr>
              <a:t>极大地提高了生产力水平，人类进入</a:t>
            </a:r>
            <a:r>
              <a:rPr lang="zh-CN" altLang="en-US" sz="2000" b="1">
                <a:solidFill>
                  <a:srgbClr val="FF0000"/>
                </a:solidFill>
                <a:latin typeface="Calibri" panose="020F0502020204030204"/>
                <a:ea typeface="黑体" panose="02010609060101010101" pitchFamily="2" charset="-122"/>
              </a:rPr>
              <a:t>“</a:t>
            </a:r>
            <a:r>
              <a:rPr lang="zh-CN" altLang="en-US" sz="2000" b="1">
                <a:solidFill>
                  <a:srgbClr val="FF0000"/>
                </a:solidFill>
                <a:latin typeface="黑体" panose="02010609060101010101" pitchFamily="2" charset="-122"/>
                <a:ea typeface="黑体" panose="02010609060101010101" pitchFamily="2" charset="-122"/>
              </a:rPr>
              <a:t>蒸汽时代</a:t>
            </a:r>
            <a:r>
              <a:rPr lang="zh-CN" altLang="en-US" sz="2000" b="1">
                <a:solidFill>
                  <a:srgbClr val="FF0000"/>
                </a:solidFill>
                <a:latin typeface="Calibri" panose="020F0502020204030204"/>
                <a:ea typeface="黑体" panose="02010609060101010101" pitchFamily="2" charset="-122"/>
              </a:rPr>
              <a:t>”</a:t>
            </a:r>
            <a:r>
              <a:rPr lang="zh-CN" altLang="en-US" sz="2000" b="1">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（英国成为</a:t>
            </a:r>
            <a:r>
              <a:rPr lang="zh-CN" altLang="en-US" sz="2000" b="1">
                <a:solidFill>
                  <a:srgbClr val="0000FF"/>
                </a:solidFill>
                <a:latin typeface="Calibri" panose="020F0502020204030204"/>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世界工厂</a:t>
            </a:r>
            <a:r>
              <a:rPr lang="zh-CN" altLang="en-US" sz="2000" b="1">
                <a:solidFill>
                  <a:srgbClr val="0000FF"/>
                </a:solidFill>
                <a:latin typeface="Calibri" panose="020F0502020204030204"/>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a:t>
            </a:r>
            <a:endParaRPr lang="zh-CN" altLang="en-US" sz="2000" b="1">
              <a:solidFill>
                <a:srgbClr val="0000FF"/>
              </a:solidFill>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⒉</a:t>
            </a:r>
            <a:r>
              <a:rPr lang="zh-CN" altLang="en-US" sz="2000" b="1">
                <a:solidFill>
                  <a:srgbClr val="FF0000"/>
                </a:solidFill>
                <a:latin typeface="黑体" panose="02010609060101010101" pitchFamily="2" charset="-122"/>
                <a:ea typeface="黑体" panose="02010609060101010101" pitchFamily="2" charset="-122"/>
              </a:rPr>
              <a:t>政治领域：</a:t>
            </a:r>
            <a:r>
              <a:rPr lang="zh-CN" altLang="en-US" sz="2000" b="1">
                <a:latin typeface="黑体" panose="02010609060101010101" pitchFamily="2" charset="-122"/>
                <a:ea typeface="黑体" panose="02010609060101010101" pitchFamily="2" charset="-122"/>
              </a:rPr>
              <a:t>欧美资义国家纷纷进行社会变革，从而巩固了资统治与资本主义制度。</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⒊</a:t>
            </a:r>
            <a:r>
              <a:rPr lang="zh-CN" altLang="en-US" sz="2000" b="1">
                <a:solidFill>
                  <a:srgbClr val="FF0000"/>
                </a:solidFill>
                <a:latin typeface="黑体" panose="02010609060101010101" pitchFamily="2" charset="-122"/>
                <a:ea typeface="黑体" panose="02010609060101010101" pitchFamily="2" charset="-122"/>
              </a:rPr>
              <a:t>社会结构：</a:t>
            </a:r>
            <a:r>
              <a:rPr lang="zh-CN" altLang="en-US" sz="2000" b="1">
                <a:latin typeface="黑体" panose="02010609060101010101" pitchFamily="2" charset="-122"/>
                <a:ea typeface="黑体" panose="02010609060101010101" pitchFamily="2" charset="-122"/>
              </a:rPr>
              <a:t>使社会日益分裂为两大对立阶级</a:t>
            </a:r>
            <a:r>
              <a:rPr lang="en-US" altLang="zh-CN" sz="2000" b="1">
                <a:solidFill>
                  <a:srgbClr val="FF0000"/>
                </a:solidFill>
                <a:latin typeface="Arial" panose="020B0604020202020204"/>
                <a:ea typeface="黑体" panose="02010609060101010101" pitchFamily="2" charset="-122"/>
              </a:rPr>
              <a:t>——</a:t>
            </a:r>
            <a:r>
              <a:rPr lang="zh-CN" altLang="en-US" sz="2000" b="1">
                <a:solidFill>
                  <a:srgbClr val="FF0000"/>
                </a:solidFill>
                <a:latin typeface="黑体" panose="02010609060101010101" pitchFamily="2" charset="-122"/>
                <a:ea typeface="黑体" panose="02010609060101010101" pitchFamily="2" charset="-122"/>
              </a:rPr>
              <a:t>工业资产阶级和工业无产阶级</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⒋</a:t>
            </a:r>
            <a:r>
              <a:rPr lang="zh-CN" altLang="en-US" sz="2000" b="1">
                <a:solidFill>
                  <a:srgbClr val="FF0000"/>
                </a:solidFill>
                <a:latin typeface="黑体" panose="02010609060101010101" pitchFamily="2" charset="-122"/>
                <a:ea typeface="黑体" panose="02010609060101010101" pitchFamily="2" charset="-122"/>
              </a:rPr>
              <a:t>产业结构：</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从农业为中心发展到以工业为中心，第三产业兴起</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⒌</a:t>
            </a:r>
            <a:r>
              <a:rPr lang="zh-CN" altLang="en-US" sz="2000" b="1">
                <a:solidFill>
                  <a:srgbClr val="FF0000"/>
                </a:solidFill>
                <a:latin typeface="黑体" panose="02010609060101010101" pitchFamily="2" charset="-122"/>
                <a:ea typeface="黑体" panose="02010609060101010101" pitchFamily="2" charset="-122"/>
              </a:rPr>
              <a:t>能源结构：</a:t>
            </a:r>
            <a:r>
              <a:rPr lang="zh-CN" altLang="en-US" sz="2000" b="1">
                <a:latin typeface="黑体" panose="02010609060101010101" pitchFamily="2" charset="-122"/>
                <a:ea typeface="黑体" panose="02010609060101010101" pitchFamily="2" charset="-122"/>
              </a:rPr>
              <a:t>煤成为重要的能源。</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⒍</a:t>
            </a:r>
            <a:r>
              <a:rPr lang="zh-CN" altLang="en-US" sz="2000" b="1">
                <a:solidFill>
                  <a:srgbClr val="FF0000"/>
                </a:solidFill>
                <a:latin typeface="黑体" panose="02010609060101010101" pitchFamily="2" charset="-122"/>
                <a:ea typeface="黑体" panose="02010609060101010101" pitchFamily="2" charset="-122"/>
              </a:rPr>
              <a:t>职业结构：</a:t>
            </a:r>
            <a:r>
              <a:rPr lang="zh-CN" altLang="en-US" sz="2000" b="1">
                <a:latin typeface="黑体" panose="02010609060101010101" pitchFamily="2" charset="-122"/>
                <a:ea typeface="黑体" panose="02010609060101010101" pitchFamily="2" charset="-122"/>
              </a:rPr>
              <a:t>大量劳动力从农业分离</a:t>
            </a:r>
            <a:r>
              <a:rPr lang="zh-CN" altLang="en-US" sz="2000" b="1">
                <a:solidFill>
                  <a:srgbClr val="FF0000"/>
                </a:solidFill>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工业</a:t>
            </a:r>
            <a:r>
              <a:rPr lang="zh-CN" altLang="en-US" sz="2000" b="1">
                <a:solidFill>
                  <a:srgbClr val="FF0000"/>
                </a:solidFill>
                <a:latin typeface="黑体" panose="02010609060101010101" pitchFamily="2" charset="-122"/>
                <a:ea typeface="黑体" panose="02010609060101010101" pitchFamily="2" charset="-122"/>
              </a:rPr>
              <a:t>→第三产业</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⒎</a:t>
            </a:r>
            <a:r>
              <a:rPr lang="zh-CN" altLang="en-US" sz="2000" b="1">
                <a:solidFill>
                  <a:srgbClr val="FF0000"/>
                </a:solidFill>
                <a:latin typeface="黑体" panose="02010609060101010101" pitchFamily="2" charset="-122"/>
                <a:ea typeface="黑体" panose="02010609060101010101" pitchFamily="2" charset="-122"/>
              </a:rPr>
              <a:t>社会生活：</a:t>
            </a:r>
            <a:r>
              <a:rPr lang="zh-CN" altLang="en-US" sz="2000" b="1">
                <a:latin typeface="黑体" panose="02010609060101010101" pitchFamily="2" charset="-122"/>
                <a:ea typeface="黑体" panose="02010609060101010101" pitchFamily="2" charset="-122"/>
              </a:rPr>
              <a:t>提高了人们的物质生活水平，工业品大量涌现，物美价廉，消费多元化。</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⒏</a:t>
            </a:r>
            <a:r>
              <a:rPr lang="zh-CN" altLang="en-US" sz="2000" b="1">
                <a:solidFill>
                  <a:srgbClr val="FF0000"/>
                </a:solidFill>
                <a:latin typeface="黑体" panose="02010609060101010101" pitchFamily="2" charset="-122"/>
                <a:ea typeface="黑体" panose="02010609060101010101" pitchFamily="2" charset="-122"/>
              </a:rPr>
              <a:t>城市进程：</a:t>
            </a:r>
            <a:r>
              <a:rPr lang="zh-CN" altLang="en-US" sz="2000" b="1">
                <a:latin typeface="黑体" panose="02010609060101010101" pitchFamily="2" charset="-122"/>
                <a:ea typeface="黑体" panose="02010609060101010101" pitchFamily="2" charset="-122"/>
              </a:rPr>
              <a:t>近代城市的兴起。改变城乡人口布局，城市生活方式与价值观扩散与传播。</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⒐</a:t>
            </a:r>
            <a:r>
              <a:rPr lang="zh-CN" altLang="en-US" sz="2000" b="1">
                <a:solidFill>
                  <a:srgbClr val="FF0000"/>
                </a:solidFill>
                <a:latin typeface="黑体" panose="02010609060101010101" pitchFamily="2" charset="-122"/>
                <a:ea typeface="黑体" panose="02010609060101010101" pitchFamily="2" charset="-122"/>
              </a:rPr>
              <a:t>科学事业：</a:t>
            </a:r>
            <a:r>
              <a:rPr lang="zh-CN" altLang="en-US" sz="2000" b="1">
                <a:latin typeface="黑体" panose="02010609060101010101" pitchFamily="2" charset="-122"/>
                <a:ea typeface="黑体" panose="02010609060101010101" pitchFamily="2" charset="-122"/>
              </a:rPr>
              <a:t>推动了科技、自然科学、教育文化事业前进，为第二次工业革命奠定了基础。</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⒑</a:t>
            </a:r>
            <a:r>
              <a:rPr lang="zh-CN" altLang="en-US" sz="2000" b="1">
                <a:solidFill>
                  <a:srgbClr val="FF0000"/>
                </a:solidFill>
                <a:latin typeface="黑体" panose="02010609060101010101" pitchFamily="2" charset="-122"/>
                <a:ea typeface="黑体" panose="02010609060101010101" pitchFamily="2" charset="-122"/>
              </a:rPr>
              <a:t>社会思潮：</a:t>
            </a:r>
            <a:r>
              <a:rPr lang="zh-CN" altLang="en-US" sz="2000" b="1">
                <a:latin typeface="黑体" panose="02010609060101010101" pitchFamily="2" charset="-122"/>
                <a:ea typeface="黑体" panose="02010609060101010101" pitchFamily="2" charset="-122"/>
              </a:rPr>
              <a:t>促进自由主义、民族主义、马克思主义三股思潮形成，自由主义成为主流。</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⒒</a:t>
            </a:r>
            <a:r>
              <a:rPr lang="zh-CN" altLang="en-US" sz="2000" b="1">
                <a:solidFill>
                  <a:srgbClr val="FF0000"/>
                </a:solidFill>
                <a:latin typeface="黑体" panose="02010609060101010101" pitchFamily="2" charset="-122"/>
                <a:ea typeface="黑体" panose="02010609060101010101" pitchFamily="2" charset="-122"/>
              </a:rPr>
              <a:t>对资本主义世界市场，整体世界形成的影响：</a:t>
            </a:r>
            <a:endParaRPr lang="zh-CN" altLang="en-US" sz="2000" b="1">
              <a:solidFill>
                <a:srgbClr val="FF0000"/>
              </a:solidFill>
              <a:latin typeface="黑体" panose="02010609060101010101" pitchFamily="2" charset="-122"/>
              <a:ea typeface="黑体" panose="02010609060101010101" pitchFamily="2" charset="-122"/>
            </a:endParaRPr>
          </a:p>
          <a:p>
            <a:pPr>
              <a:defRPr/>
            </a:pPr>
            <a:r>
              <a:rPr lang="zh-CN" altLang="en-US" sz="2000" b="1">
                <a:latin typeface="黑体" panose="02010609060101010101" pitchFamily="2" charset="-122"/>
                <a:ea typeface="黑体" panose="02010609060101010101" pitchFamily="2" charset="-122"/>
              </a:rPr>
              <a:t>    ①密切了世界的联系，客观上把资先进思想和生产方式传播到了世界各地，改变了世界的面貌。</a:t>
            </a:r>
            <a:endParaRPr lang="zh-CN" altLang="en-US" sz="2000" b="1">
              <a:latin typeface="黑体" panose="02010609060101010101" pitchFamily="2" charset="-122"/>
              <a:ea typeface="黑体" panose="02010609060101010101" pitchFamily="2" charset="-122"/>
            </a:endParaRPr>
          </a:p>
          <a:p>
            <a:pPr>
              <a:defRPr/>
            </a:pPr>
            <a:r>
              <a:rPr lang="zh-CN" altLang="en-US" sz="2000" b="1">
                <a:latin typeface="黑体" panose="02010609060101010101" pitchFamily="2" charset="-122"/>
                <a:ea typeface="黑体" panose="02010609060101010101" pitchFamily="2" charset="-122"/>
              </a:rPr>
              <a:t>    ②推动了世界市场的初步形成。</a:t>
            </a:r>
            <a:r>
              <a:rPr lang="zh-CN" altLang="en-US" sz="2000" b="1">
                <a:solidFill>
                  <a:srgbClr val="FF0000"/>
                </a:solidFill>
                <a:latin typeface="黑体" panose="02010609060101010101" pitchFamily="2" charset="-122"/>
                <a:ea typeface="黑体" panose="02010609060101010101" pitchFamily="2" charset="-122"/>
              </a:rPr>
              <a:t>（</a:t>
            </a:r>
            <a:r>
              <a:rPr lang="en-US" altLang="zh-CN" sz="2000" b="1">
                <a:solidFill>
                  <a:srgbClr val="FF0000"/>
                </a:solidFill>
                <a:latin typeface="黑体" panose="02010609060101010101" pitchFamily="2" charset="-122"/>
                <a:ea typeface="黑体" panose="02010609060101010101" pitchFamily="2" charset="-122"/>
              </a:rPr>
              <a:t>19C</a:t>
            </a:r>
            <a:r>
              <a:rPr lang="zh-CN" altLang="en-US" sz="2000" b="1">
                <a:solidFill>
                  <a:srgbClr val="FF0000"/>
                </a:solidFill>
                <a:latin typeface="黑体" panose="02010609060101010101" pitchFamily="2" charset="-122"/>
                <a:ea typeface="黑体" panose="02010609060101010101" pitchFamily="2" charset="-122"/>
              </a:rPr>
              <a:t>中后期，以欧美资义国家为主导）</a:t>
            </a:r>
            <a:endParaRPr lang="zh-CN" altLang="en-US" sz="2000" b="1">
              <a:solidFill>
                <a:srgbClr val="FF0000"/>
              </a:solidFill>
              <a:latin typeface="黑体" panose="02010609060101010101" pitchFamily="2" charset="-122"/>
              <a:ea typeface="黑体" panose="02010609060101010101" pitchFamily="2" charset="-122"/>
            </a:endParaRPr>
          </a:p>
        </p:txBody>
      </p:sp>
      <p:sp>
        <p:nvSpPr>
          <p:cNvPr id="21512" name="Rectangle 9"/>
          <p:cNvSpPr>
            <a:spLocks noChangeArrowheads="1"/>
          </p:cNvSpPr>
          <p:nvPr/>
        </p:nvSpPr>
        <p:spPr bwMode="auto">
          <a:xfrm>
            <a:off x="498475" y="460375"/>
            <a:ext cx="7583488" cy="460375"/>
          </a:xfrm>
          <a:prstGeom prst="rect">
            <a:avLst/>
          </a:prstGeom>
          <a:noFill/>
          <a:ln w="9525">
            <a:noFill/>
            <a:miter lim="800000"/>
          </a:ln>
        </p:spPr>
        <p:txBody>
          <a:bodyPr>
            <a:spAutoFit/>
          </a:bodyPr>
          <a:lstStyle/>
          <a:p>
            <a:pPr>
              <a:defRPr/>
            </a:pPr>
            <a:r>
              <a:rPr kumimoji="1"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一、全方位多角度认识工业革命的影响：</a:t>
            </a:r>
            <a:endParaRPr kumimoji="1"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19460" name="AutoShape 18"/>
          <p:cNvSpPr/>
          <p:nvPr/>
        </p:nvSpPr>
        <p:spPr bwMode="auto">
          <a:xfrm>
            <a:off x="295275" y="1125538"/>
            <a:ext cx="334963" cy="3090862"/>
          </a:xfrm>
          <a:prstGeom prst="leftBrace">
            <a:avLst>
              <a:gd name="adj1" fmla="val 76896"/>
              <a:gd name="adj2" fmla="val 50000"/>
            </a:avLst>
          </a:prstGeom>
          <a:noFill/>
          <a:ln w="25400">
            <a:solidFill>
              <a:srgbClr val="000000"/>
            </a:solidFill>
            <a:round/>
          </a:ln>
        </p:spPr>
        <p:txBody>
          <a:bodyPr/>
          <a:lstStyle/>
          <a:p>
            <a:endParaRPr lang="zh-CN" altLang="en-US"/>
          </a:p>
        </p:txBody>
      </p:sp>
      <p:sp>
        <p:nvSpPr>
          <p:cNvPr id="19461" name="AutoShape 227"/>
          <p:cNvSpPr/>
          <p:nvPr/>
        </p:nvSpPr>
        <p:spPr bwMode="auto">
          <a:xfrm>
            <a:off x="836613" y="4470400"/>
            <a:ext cx="217487" cy="401638"/>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19462" name="Rectangle 21"/>
          <p:cNvSpPr>
            <a:spLocks noChangeArrowheads="1"/>
          </p:cNvSpPr>
          <p:nvPr/>
        </p:nvSpPr>
        <p:spPr bwMode="auto">
          <a:xfrm>
            <a:off x="1171575" y="4886325"/>
            <a:ext cx="5807075" cy="396875"/>
          </a:xfrm>
          <a:prstGeom prst="rect">
            <a:avLst/>
          </a:prstGeom>
          <a:noFill/>
          <a:ln w="9525">
            <a:noFill/>
            <a:miter lim="800000"/>
          </a:ln>
        </p:spPr>
        <p:txBody>
          <a:bodyPr wrap="none">
            <a:spAutoFit/>
          </a:bodyPr>
          <a:lstStyle/>
          <a:p>
            <a:r>
              <a:rPr lang="en-US" altLang="zh-CN" sz="2000" b="1">
                <a:solidFill>
                  <a:srgbClr val="FF0000"/>
                </a:solidFill>
                <a:ea typeface="黑体" panose="02010609060101010101" pitchFamily="2" charset="-122"/>
              </a:rPr>
              <a:t>★</a:t>
            </a:r>
            <a:r>
              <a:rPr lang="zh-CN" altLang="en-US" sz="2000" b="1">
                <a:solidFill>
                  <a:srgbClr val="FF0000"/>
                </a:solidFill>
                <a:ea typeface="黑体" panose="02010609060101010101" pitchFamily="2" charset="-122"/>
              </a:rPr>
              <a:t>工业革命→</a:t>
            </a:r>
            <a:r>
              <a:rPr lang="zh-CN" altLang="en-US" sz="2000" b="1">
                <a:ea typeface="黑体" panose="02010609060101010101" pitchFamily="2" charset="-122"/>
              </a:rPr>
              <a:t>奠定了雄厚的物质基础与技术条件。</a:t>
            </a:r>
            <a:endParaRPr lang="zh-CN" altLang="en-US" sz="2000" b="1">
              <a:ea typeface="黑体" panose="02010609060101010101" pitchFamily="2" charset="-122"/>
            </a:endParaRPr>
          </a:p>
        </p:txBody>
      </p:sp>
      <p:sp>
        <p:nvSpPr>
          <p:cNvPr id="21526" name="Rectangle 22"/>
          <p:cNvSpPr>
            <a:spLocks noChangeArrowheads="1"/>
          </p:cNvSpPr>
          <p:nvPr/>
        </p:nvSpPr>
        <p:spPr bwMode="auto">
          <a:xfrm>
            <a:off x="0" y="5595938"/>
            <a:ext cx="1103313"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★弊端</a:t>
            </a:r>
            <a:endParaRPr lang="zh-CN" altLang="en-US" sz="2400" b="1">
              <a:solidFill>
                <a:srgbClr val="FF0000"/>
              </a:solidFill>
              <a:ea typeface="黑体" panose="02010609060101010101" pitchFamily="2" charset="-122"/>
            </a:endParaRPr>
          </a:p>
        </p:txBody>
      </p:sp>
      <p:sp>
        <p:nvSpPr>
          <p:cNvPr id="21527" name="Rectangle 4"/>
          <p:cNvSpPr>
            <a:spLocks noChangeArrowheads="1"/>
          </p:cNvSpPr>
          <p:nvPr/>
        </p:nvSpPr>
        <p:spPr bwMode="auto">
          <a:xfrm>
            <a:off x="1196975" y="5338763"/>
            <a:ext cx="11244263"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贫富分化、阶级对立；</a:t>
            </a:r>
            <a:r>
              <a:rPr lang="zh-CN" altLang="en-US" sz="2000" b="1">
                <a:ea typeface="黑体" panose="02010609060101010101" pitchFamily="2" charset="-122"/>
              </a:rPr>
              <a:t>自然环境与人类生存环境恶化。</a:t>
            </a:r>
            <a:endParaRPr lang="zh-CN" altLang="en-US" sz="2000" b="1">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②列强对广大落后地区的殖民与掠夺程度进一步加深，亚非拉地区日益贫穷和落后。</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③世界格局：</a:t>
            </a:r>
            <a:r>
              <a:rPr lang="zh-CN" altLang="en-US" sz="2000" b="1">
                <a:latin typeface="黑体" panose="02010609060101010101" pitchFamily="2" charset="-122"/>
                <a:ea typeface="黑体" panose="02010609060101010101" pitchFamily="2" charset="-122"/>
              </a:rPr>
              <a:t>使东方从属于西方；世界殖民体系也相应</a:t>
            </a:r>
            <a:r>
              <a:rPr lang="zh-CN" altLang="en-US" sz="2000" b="1">
                <a:solidFill>
                  <a:srgbClr val="FF0000"/>
                </a:solidFill>
                <a:latin typeface="黑体" panose="02010609060101010101" pitchFamily="2" charset="-122"/>
                <a:ea typeface="黑体" panose="02010609060101010101" pitchFamily="2" charset="-122"/>
              </a:rPr>
              <a:t>初步形成</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p:txBody>
      </p:sp>
      <p:sp>
        <p:nvSpPr>
          <p:cNvPr id="21528" name="AutoShape 227"/>
          <p:cNvSpPr/>
          <p:nvPr/>
        </p:nvSpPr>
        <p:spPr bwMode="auto">
          <a:xfrm>
            <a:off x="1052513" y="5535613"/>
            <a:ext cx="261937" cy="641350"/>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29698" name="WordArt 2"/>
          <p:cNvSpPr/>
          <p:nvPr/>
        </p:nvSpPr>
        <p:spPr>
          <a:xfrm>
            <a:off x="294958" y="-317"/>
            <a:ext cx="1695450" cy="506412"/>
          </a:xfrm>
          <a:prstGeom prst="rect">
            <a:avLst/>
          </a:prstGeom>
        </p:spPr>
        <p:txBody>
          <a:bodyPr wrap="none" fromWordArt="1">
            <a:prstTxWarp prst="textPlain">
              <a:avLst>
                <a:gd name="adj" fmla="val 50000"/>
              </a:avLst>
            </a:prstTxWarp>
            <a:normAutofit/>
          </a:bodyPr>
          <a:p>
            <a:pPr algn="ctr"/>
            <a:r>
              <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重点突破：</a:t>
            </a:r>
            <a:endPar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26"/>
                                        </p:tgtEl>
                                        <p:attrNameLst>
                                          <p:attrName>style.visibility</p:attrName>
                                        </p:attrNameLst>
                                      </p:cBhvr>
                                      <p:to>
                                        <p:strVal val="visible"/>
                                      </p:to>
                                    </p:set>
                                    <p:animEffect transition="in" filter="blinds(horizontal)">
                                      <p:cBhvr>
                                        <p:cTn id="7" dur="500"/>
                                        <p:tgtEl>
                                          <p:spTgt spid="215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27"/>
                                        </p:tgtEl>
                                        <p:attrNameLst>
                                          <p:attrName>style.visibility</p:attrName>
                                        </p:attrNameLst>
                                      </p:cBhvr>
                                      <p:to>
                                        <p:strVal val="visible"/>
                                      </p:to>
                                    </p:set>
                                    <p:animEffect transition="in" filter="blinds(horizontal)">
                                      <p:cBhvr>
                                        <p:cTn id="10" dur="500"/>
                                        <p:tgtEl>
                                          <p:spTgt spid="2152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528"/>
                                        </p:tgtEl>
                                        <p:attrNameLst>
                                          <p:attrName>style.visibility</p:attrName>
                                        </p:attrNameLst>
                                      </p:cBhvr>
                                      <p:to>
                                        <p:strVal val="visible"/>
                                      </p:to>
                                    </p:set>
                                    <p:animEffect transition="in" filter="blinds(horizontal)">
                                      <p:cBhvr>
                                        <p:cTn id="13" dur="500"/>
                                        <p:tgtEl>
                                          <p:spTgt spid="21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6" grpId="0"/>
      <p:bldP spid="21527" grpId="0"/>
      <p:bldP spid="215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ChangeArrowheads="1"/>
          </p:cNvSpPr>
          <p:nvPr/>
        </p:nvSpPr>
        <p:spPr bwMode="auto">
          <a:xfrm>
            <a:off x="485775" y="418465"/>
            <a:ext cx="4773930" cy="645160"/>
          </a:xfrm>
          <a:prstGeom prst="rect">
            <a:avLst/>
          </a:prstGeom>
          <a:noFill/>
          <a:ln w="9525">
            <a:noFill/>
            <a:miter lim="800000"/>
          </a:ln>
        </p:spPr>
        <p:txBody>
          <a:bodyPr wrap="none">
            <a:spAutoFit/>
          </a:bodyPr>
          <a:lstStyle/>
          <a:p>
            <a:r>
              <a:rPr lang="zh-CN" altLang="en-US" sz="3600" b="1">
                <a:solidFill>
                  <a:schemeClr val="tx1"/>
                </a:solidFill>
                <a:latin typeface="黑体" panose="02010609060101010101" pitchFamily="2" charset="-122"/>
                <a:ea typeface="黑体" panose="02010609060101010101" pitchFamily="2" charset="-122"/>
              </a:rPr>
              <a:t>二、自由主义经济思想</a:t>
            </a:r>
            <a:endParaRPr lang="zh-CN" altLang="en-US" sz="3600" b="1">
              <a:solidFill>
                <a:schemeClr val="tx1"/>
              </a:solidFill>
              <a:latin typeface="黑体" panose="02010609060101010101" pitchFamily="2" charset="-122"/>
              <a:ea typeface="黑体" panose="02010609060101010101" pitchFamily="2" charset="-122"/>
            </a:endParaRPr>
          </a:p>
        </p:txBody>
      </p:sp>
      <p:sp>
        <p:nvSpPr>
          <p:cNvPr id="20487" name="Text Box 6"/>
          <p:cNvSpPr txBox="1">
            <a:spLocks noChangeArrowheads="1"/>
          </p:cNvSpPr>
          <p:nvPr/>
        </p:nvSpPr>
        <p:spPr bwMode="auto">
          <a:xfrm>
            <a:off x="363855" y="1156970"/>
            <a:ext cx="11680825" cy="3969385"/>
          </a:xfrm>
          <a:prstGeom prst="rect">
            <a:avLst/>
          </a:prstGeom>
          <a:noFill/>
          <a:ln w="19050">
            <a:solidFill>
              <a:schemeClr val="tx1"/>
            </a:solidFill>
            <a:prstDash val="sysDot"/>
            <a:miter lim="800000"/>
          </a:ln>
        </p:spPr>
        <p:txBody>
          <a:bodyPr wrap="square">
            <a:spAutoFit/>
          </a:bodyPr>
          <a:lstStyle/>
          <a:p>
            <a:r>
              <a:rPr lang="zh-CN" altLang="en-US" sz="2800" b="1">
                <a:solidFill>
                  <a:srgbClr val="FF0000"/>
                </a:solidFill>
                <a:latin typeface="黑体" panose="02010609060101010101" pitchFamily="2" charset="-122"/>
                <a:ea typeface="黑体" panose="02010609060101010101" pitchFamily="2" charset="-122"/>
              </a:rPr>
              <a:t>资本主义自由竞争时代</a:t>
            </a:r>
            <a:r>
              <a:rPr lang="zh-CN" altLang="en-US" sz="2800" b="1">
                <a:latin typeface="黑体" panose="02010609060101010101" pitchFamily="2" charset="-122"/>
                <a:ea typeface="黑体" panose="02010609060101010101" pitchFamily="2" charset="-122"/>
              </a:rPr>
              <a:t>的一种</a:t>
            </a:r>
            <a:r>
              <a:rPr lang="zh-CN" altLang="en-US" sz="2800" b="1">
                <a:solidFill>
                  <a:srgbClr val="FF0000"/>
                </a:solidFill>
                <a:latin typeface="黑体" panose="02010609060101010101" pitchFamily="2" charset="-122"/>
                <a:ea typeface="黑体" panose="02010609060101010101" pitchFamily="2" charset="-122"/>
              </a:rPr>
              <a:t>经济思潮</a:t>
            </a:r>
            <a:r>
              <a:rPr lang="zh-CN" altLang="en-US" sz="2800" b="1">
                <a:latin typeface="黑体" panose="02010609060101010101" pitchFamily="2" charset="-122"/>
                <a:ea typeface="黑体" panose="02010609060101010101" pitchFamily="2" charset="-122"/>
              </a:rPr>
              <a:t>，一种反对</a:t>
            </a:r>
            <a:r>
              <a:rPr lang="zh-CN" altLang="en-US" sz="2800" b="1">
                <a:solidFill>
                  <a:srgbClr val="FF0000"/>
                </a:solidFill>
                <a:latin typeface="黑体" panose="02010609060101010101" pitchFamily="2" charset="-122"/>
                <a:ea typeface="黑体" panose="02010609060101010101" pitchFamily="2" charset="-122"/>
              </a:rPr>
              <a:t>人为干涉经济的经济理论和政策体系</a:t>
            </a:r>
            <a:r>
              <a:rPr lang="zh-CN" altLang="en-US" sz="2800" b="1">
                <a:latin typeface="黑体" panose="02010609060101010101" pitchFamily="2" charset="-122"/>
                <a:ea typeface="黑体" panose="02010609060101010101" pitchFamily="2" charset="-122"/>
              </a:rPr>
              <a:t>。</a:t>
            </a:r>
            <a:endParaRPr lang="zh-CN" altLang="en-US" sz="2800" b="1">
              <a:latin typeface="黑体" panose="02010609060101010101" pitchFamily="2" charset="-122"/>
              <a:ea typeface="黑体" panose="02010609060101010101" pitchFamily="2" charset="-122"/>
            </a:endParaRPr>
          </a:p>
          <a:p>
            <a:r>
              <a:rPr lang="en-US" altLang="zh-CN" sz="2800" b="1">
                <a:solidFill>
                  <a:srgbClr val="FF0000"/>
                </a:solidFill>
                <a:latin typeface="黑体" panose="02010609060101010101" pitchFamily="2" charset="-122"/>
                <a:ea typeface="黑体" panose="02010609060101010101" pitchFamily="2" charset="-122"/>
              </a:rPr>
              <a:t>18C</a:t>
            </a:r>
            <a:r>
              <a:rPr lang="zh-CN" altLang="en-US" sz="2800" b="1">
                <a:solidFill>
                  <a:srgbClr val="FF0000"/>
                </a:solidFill>
                <a:latin typeface="黑体" panose="02010609060101010101" pitchFamily="2" charset="-122"/>
                <a:ea typeface="黑体" panose="02010609060101010101" pitchFamily="2" charset="-122"/>
              </a:rPr>
              <a:t>末</a:t>
            </a:r>
            <a:r>
              <a:rPr lang="en-US" altLang="zh-CN" sz="2800" b="1">
                <a:solidFill>
                  <a:srgbClr val="FF0000"/>
                </a:solidFill>
                <a:latin typeface="黑体" panose="02010609060101010101" pitchFamily="2" charset="-122"/>
                <a:ea typeface="黑体" panose="02010609060101010101" pitchFamily="2" charset="-122"/>
              </a:rPr>
              <a:t>19C</a:t>
            </a:r>
            <a:r>
              <a:rPr lang="zh-CN" altLang="en-US" sz="2800" b="1">
                <a:solidFill>
                  <a:srgbClr val="FF0000"/>
                </a:solidFill>
                <a:latin typeface="黑体" panose="02010609060101010101" pitchFamily="2" charset="-122"/>
                <a:ea typeface="黑体" panose="02010609060101010101" pitchFamily="2" charset="-122"/>
              </a:rPr>
              <a:t>初</a:t>
            </a:r>
            <a:r>
              <a:rPr lang="zh-CN" altLang="en-US" sz="2800" b="1">
                <a:latin typeface="黑体" panose="02010609060101010101" pitchFamily="2" charset="-122"/>
                <a:ea typeface="黑体" panose="02010609060101010101" pitchFamily="2" charset="-122"/>
              </a:rPr>
              <a:t>，主要代表人物是</a:t>
            </a:r>
            <a:r>
              <a:rPr lang="zh-CN" altLang="en-US" sz="2800" b="1">
                <a:solidFill>
                  <a:srgbClr val="0000FF"/>
                </a:solidFill>
                <a:latin typeface="黑体" panose="02010609060101010101" pitchFamily="2" charset="-122"/>
                <a:ea typeface="黑体" panose="02010609060101010101" pitchFamily="2" charset="-122"/>
              </a:rPr>
              <a:t>亚当</a:t>
            </a:r>
            <a:r>
              <a:rPr lang="en-US" altLang="zh-CN" sz="2800" b="1">
                <a:solidFill>
                  <a:srgbClr val="0000FF"/>
                </a:solidFill>
                <a:latin typeface="宋体" panose="0201060003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斯密</a:t>
            </a:r>
            <a:r>
              <a:rPr lang="zh-CN" altLang="en-US" sz="2800" b="1">
                <a:latin typeface="黑体" panose="0201060906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大卫</a:t>
            </a:r>
            <a:r>
              <a:rPr lang="en-US" altLang="zh-CN" sz="2800" b="1">
                <a:solidFill>
                  <a:srgbClr val="0000FF"/>
                </a:solidFill>
                <a:latin typeface="宋体" panose="0201060003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李嘉图</a:t>
            </a:r>
            <a:r>
              <a:rPr lang="zh-CN" altLang="en-US" sz="2800" b="1">
                <a:latin typeface="黑体" panose="02010609060101010101" pitchFamily="2" charset="-122"/>
                <a:ea typeface="黑体" panose="02010609060101010101" pitchFamily="2" charset="-122"/>
              </a:rPr>
              <a:t>，他们主张对内</a:t>
            </a:r>
            <a:r>
              <a:rPr lang="zh-CN" altLang="en-US" sz="2800" b="1">
                <a:solidFill>
                  <a:srgbClr val="FF0000"/>
                </a:solidFill>
                <a:latin typeface="黑体" panose="02010609060101010101" pitchFamily="2" charset="-122"/>
                <a:ea typeface="黑体" panose="02010609060101010101" pitchFamily="2" charset="-122"/>
              </a:rPr>
              <a:t>自由放任</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自由竞争</a:t>
            </a:r>
            <a:r>
              <a:rPr lang="zh-CN" altLang="en-US" sz="2800" b="1">
                <a:latin typeface="黑体" panose="02010609060101010101" pitchFamily="2" charset="-122"/>
                <a:ea typeface="黑体" panose="02010609060101010101" pitchFamily="2" charset="-122"/>
              </a:rPr>
              <a:t>，对外</a:t>
            </a:r>
            <a:r>
              <a:rPr lang="zh-CN" altLang="en-US" sz="2800" b="1">
                <a:solidFill>
                  <a:srgbClr val="FF0000"/>
                </a:solidFill>
                <a:latin typeface="黑体" panose="02010609060101010101" pitchFamily="2" charset="-122"/>
                <a:ea typeface="黑体" panose="02010609060101010101" pitchFamily="2" charset="-122"/>
              </a:rPr>
              <a:t>自由贸易</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反对国家对经济干预和保护</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提倡市场机制</a:t>
            </a:r>
            <a:r>
              <a:rPr lang="zh-CN" altLang="en-US" sz="2800" b="1">
                <a:latin typeface="黑体" panose="02010609060101010101" pitchFamily="2" charset="-122"/>
                <a:ea typeface="黑体" panose="02010609060101010101" pitchFamily="2" charset="-122"/>
              </a:rPr>
              <a:t>；主张限制政府在经济事务中的操控，让市场机制即</a:t>
            </a:r>
            <a:r>
              <a:rPr lang="zh-CN" altLang="en-US" sz="2800" b="1">
                <a:solidFill>
                  <a:srgbClr val="FF0000"/>
                </a:solidFill>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看不见的手</a:t>
            </a:r>
            <a:r>
              <a:rPr lang="zh-CN" altLang="en-US" sz="2800" b="1">
                <a:solidFill>
                  <a:srgbClr val="FF0000"/>
                </a:solidFill>
                <a:ea typeface="黑体" panose="02010609060101010101" pitchFamily="2" charset="-122"/>
              </a:rPr>
              <a:t>”</a:t>
            </a:r>
            <a:r>
              <a:rPr lang="zh-CN" altLang="en-US" sz="2800" b="1">
                <a:latin typeface="黑体" panose="02010609060101010101" pitchFamily="2" charset="-122"/>
                <a:ea typeface="黑体" panose="02010609060101010101" pitchFamily="2" charset="-122"/>
              </a:rPr>
              <a:t>发挥调节资源的作用。</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其适应了社会发展的要求，对上升时期的资本主义发展具有积极作用。</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其理论存在阶级和时代的局限；该经济理论符合英国工业资产阶级的利益；</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但对于落后地区而言，则是经济侵略的理论依据。</a:t>
            </a:r>
            <a:endParaRPr lang="zh-CN" altLang="en-US" sz="2800" b="1">
              <a:latin typeface="黑体" panose="02010609060101010101" pitchFamily="2" charset="-122"/>
              <a:ea typeface="黑体" panose="02010609060101010101" pitchFamily="2" charset="-122"/>
            </a:endParaRPr>
          </a:p>
        </p:txBody>
      </p:sp>
      <p:sp>
        <p:nvSpPr>
          <p:cNvPr id="20488" name="Rectangle 10"/>
          <p:cNvSpPr>
            <a:spLocks noChangeArrowheads="1"/>
          </p:cNvSpPr>
          <p:nvPr/>
        </p:nvSpPr>
        <p:spPr bwMode="auto">
          <a:xfrm>
            <a:off x="5426710" y="542925"/>
            <a:ext cx="5356225" cy="396875"/>
          </a:xfrm>
          <a:prstGeom prst="rect">
            <a:avLst/>
          </a:prstGeom>
          <a:noFill/>
          <a:ln w="25400">
            <a:noFill/>
            <a:miter lim="800000"/>
          </a:ln>
        </p:spPr>
        <p:txBody>
          <a:bodyPr wrap="none" lIns="90000" tIns="46800" rIns="90000" bIns="46800">
            <a:spAutoFit/>
          </a:bodyPr>
          <a:lstStyle/>
          <a:p>
            <a:pPr>
              <a:spcBef>
                <a:spcPct val="50000"/>
              </a:spcBef>
            </a:pPr>
            <a:r>
              <a:rPr lang="zh-CN" altLang="en-US" sz="2000" b="1">
                <a:solidFill>
                  <a:srgbClr val="FF0000"/>
                </a:solidFill>
                <a:ea typeface="黑体" panose="02010609060101010101" pitchFamily="2" charset="-122"/>
              </a:rPr>
              <a:t>★其核心：</a:t>
            </a:r>
            <a:r>
              <a:rPr lang="zh-CN" altLang="en-US" sz="2000" b="1">
                <a:ea typeface="黑体" panose="02010609060101010101" pitchFamily="2" charset="-122"/>
              </a:rPr>
              <a:t>自由生产、自由贸易、自由竞争。</a:t>
            </a:r>
            <a:r>
              <a:rPr lang="zh-CN" altLang="en-US"/>
              <a:t> </a:t>
            </a:r>
            <a:endParaRPr lang="zh-CN" altLang="en-US"/>
          </a:p>
        </p:txBody>
      </p:sp>
      <p:sp>
        <p:nvSpPr>
          <p:cNvPr id="20489" name="Text Box 2"/>
          <p:cNvSpPr txBox="1">
            <a:spLocks noChangeArrowheads="1"/>
          </p:cNvSpPr>
          <p:nvPr/>
        </p:nvSpPr>
        <p:spPr bwMode="auto">
          <a:xfrm>
            <a:off x="363538" y="5598160"/>
            <a:ext cx="19304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具体表现</a:t>
            </a:r>
            <a:endParaRPr lang="zh-CN" altLang="en-US" sz="2000" b="1">
              <a:solidFill>
                <a:srgbClr val="FF0000"/>
              </a:solidFill>
              <a:ea typeface="黑体" panose="02010609060101010101" pitchFamily="2" charset="-122"/>
            </a:endParaRPr>
          </a:p>
        </p:txBody>
      </p:sp>
      <p:sp>
        <p:nvSpPr>
          <p:cNvPr id="20490" name="AutoShape 8"/>
          <p:cNvSpPr/>
          <p:nvPr/>
        </p:nvSpPr>
        <p:spPr bwMode="auto">
          <a:xfrm>
            <a:off x="1560513" y="5545773"/>
            <a:ext cx="425450" cy="574675"/>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20491" name="Text Box 3"/>
          <p:cNvSpPr txBox="1">
            <a:spLocks noChangeArrowheads="1"/>
          </p:cNvSpPr>
          <p:nvPr/>
        </p:nvSpPr>
        <p:spPr bwMode="auto">
          <a:xfrm>
            <a:off x="2107883" y="5344160"/>
            <a:ext cx="6727825" cy="396875"/>
          </a:xfrm>
          <a:prstGeom prst="rect">
            <a:avLst/>
          </a:prstGeom>
          <a:noFill/>
          <a:ln w="9525">
            <a:noFill/>
            <a:miter lim="800000"/>
          </a:ln>
        </p:spPr>
        <p:txBody>
          <a:bodyPr>
            <a:spAutoFit/>
          </a:bodyPr>
          <a:lstStyle/>
          <a:p>
            <a:pPr>
              <a:defRPr/>
            </a:pPr>
            <a:r>
              <a:rPr lang="zh-CN" altLang="en-US" sz="2000" b="1">
                <a:solidFill>
                  <a:srgbClr val="FF0000"/>
                </a:solidFill>
                <a:latin typeface="Arial" panose="020B0604020202020204" pitchFamily="34" charset="0"/>
                <a:ea typeface="黑体" panose="02010609060101010101" pitchFamily="2" charset="-122"/>
              </a:rPr>
              <a:t>经济：</a:t>
            </a:r>
            <a:r>
              <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rPr>
              <a:t>自由生产、自由贸易、自由竞争</a:t>
            </a:r>
            <a:endPar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20492" name="Rectangle 9"/>
          <p:cNvSpPr>
            <a:spLocks noChangeArrowheads="1"/>
          </p:cNvSpPr>
          <p:nvPr/>
        </p:nvSpPr>
        <p:spPr bwMode="auto">
          <a:xfrm>
            <a:off x="1922463" y="5883910"/>
            <a:ext cx="7099300" cy="396875"/>
          </a:xfrm>
          <a:prstGeom prst="rect">
            <a:avLst/>
          </a:prstGeom>
          <a:noFill/>
          <a:ln w="25400">
            <a:noFill/>
            <a:miter lim="800000"/>
          </a:ln>
        </p:spPr>
        <p:txBody>
          <a:bodyPr lIns="90000" tIns="46800" rIns="90000" bIns="46800">
            <a:spAutoFit/>
          </a:bodyPr>
          <a:lstStyle/>
          <a:p>
            <a:pPr>
              <a:defRPr/>
            </a:pPr>
            <a:r>
              <a:rPr lang="zh-CN" altLang="en-US" sz="2000" b="1">
                <a:solidFill>
                  <a:srgbClr val="FF0000"/>
                </a:solidFill>
                <a:latin typeface="Arial" panose="020B0604020202020204" pitchFamily="34" charset="0"/>
                <a:ea typeface="黑体" panose="02010609060101010101" pitchFamily="2" charset="-122"/>
              </a:rPr>
              <a:t>外交：</a:t>
            </a:r>
            <a:r>
              <a:rPr lang="zh-CN" altLang="en-US" sz="20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“炮舰政策”</a:t>
            </a:r>
            <a:r>
              <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rPr>
              <a:t>，强制推行自由贸易，开拓市场</a:t>
            </a:r>
            <a:endParaRPr lang="zh-CN" altLang="en-US" sz="2000" b="1">
              <a:solidFill>
                <a:srgbClr val="FF0000"/>
              </a:solidFill>
              <a:latin typeface="Arial" panose="020B0604020202020204" pitchFamily="34" charset="0"/>
              <a:ea typeface="黑体" panose="02010609060101010101" pitchFamily="2" charset="-122"/>
            </a:endParaRPr>
          </a:p>
        </p:txBody>
      </p:sp>
      <p:sp>
        <p:nvSpPr>
          <p:cNvPr id="20494" name="Rectangle 14"/>
          <p:cNvSpPr>
            <a:spLocks noChangeArrowheads="1"/>
          </p:cNvSpPr>
          <p:nvPr/>
        </p:nvSpPr>
        <p:spPr bwMode="auto">
          <a:xfrm>
            <a:off x="7969885" y="5882641"/>
            <a:ext cx="3503930" cy="398780"/>
          </a:xfrm>
          <a:prstGeom prst="rect">
            <a:avLst/>
          </a:prstGeom>
          <a:noFill/>
          <a:ln w="9525">
            <a:noFill/>
            <a:miter lim="800000"/>
          </a:ln>
        </p:spPr>
        <p:txBody>
          <a:bodyPr wrap="none" anchor="ctr">
            <a:spAutoFit/>
          </a:bodyPr>
          <a:lstStyle/>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1849</a:t>
            </a:r>
            <a:r>
              <a:rPr lang="zh-CN" altLang="en-US" sz="2000" b="1">
                <a:solidFill>
                  <a:srgbClr val="0000FF"/>
                </a:solidFill>
                <a:latin typeface="黑体" panose="02010609060101010101" pitchFamily="2" charset="-122"/>
                <a:ea typeface="黑体" panose="02010609060101010101" pitchFamily="2" charset="-122"/>
              </a:rPr>
              <a:t>年废除</a:t>
            </a:r>
            <a:r>
              <a:rPr lang="en-US" altLang="zh-CN" sz="2000" b="1">
                <a:solidFill>
                  <a:srgbClr val="0000FF"/>
                </a:solidFill>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航海条例</a:t>
            </a:r>
            <a:r>
              <a:rPr lang="en-US" altLang="zh-CN" sz="2000" b="1">
                <a:solidFill>
                  <a:srgbClr val="0000FF"/>
                </a:solidFill>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 </a:t>
            </a:r>
            <a:endParaRPr lang="en-US" altLang="zh-CN" sz="2000" b="1">
              <a:solidFill>
                <a:srgbClr val="0000FF"/>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blinds(horizontal)">
                                      <p:cBhvr>
                                        <p:cTn id="7" dur="500"/>
                                        <p:tgtEl>
                                          <p:spTgt spid="2048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487"/>
                                        </p:tgtEl>
                                        <p:attrNameLst>
                                          <p:attrName>style.visibility</p:attrName>
                                        </p:attrNameLst>
                                      </p:cBhvr>
                                      <p:to>
                                        <p:strVal val="visible"/>
                                      </p:to>
                                    </p:set>
                                    <p:animEffect transition="in" filter="blinds(horizontal)">
                                      <p:cBhvr>
                                        <p:cTn id="10" dur="500"/>
                                        <p:tgtEl>
                                          <p:spTgt spid="2048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0488"/>
                                        </p:tgtEl>
                                        <p:attrNameLst>
                                          <p:attrName>style.visibility</p:attrName>
                                        </p:attrNameLst>
                                      </p:cBhvr>
                                      <p:to>
                                        <p:strVal val="visible"/>
                                      </p:to>
                                    </p:set>
                                    <p:animEffect transition="in" filter="blinds(horizontal)">
                                      <p:cBhvr>
                                        <p:cTn id="13" dur="500"/>
                                        <p:tgtEl>
                                          <p:spTgt spid="2048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489"/>
                                        </p:tgtEl>
                                        <p:attrNameLst>
                                          <p:attrName>style.visibility</p:attrName>
                                        </p:attrNameLst>
                                      </p:cBhvr>
                                      <p:to>
                                        <p:strVal val="visible"/>
                                      </p:to>
                                    </p:set>
                                    <p:animEffect transition="in" filter="blinds(horizontal)">
                                      <p:cBhvr>
                                        <p:cTn id="16" dur="500"/>
                                        <p:tgtEl>
                                          <p:spTgt spid="2048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491"/>
                                        </p:tgtEl>
                                        <p:attrNameLst>
                                          <p:attrName>style.visibility</p:attrName>
                                        </p:attrNameLst>
                                      </p:cBhvr>
                                      <p:to>
                                        <p:strVal val="visible"/>
                                      </p:to>
                                    </p:set>
                                    <p:animEffect transition="in" filter="blinds(horizontal)">
                                      <p:cBhvr>
                                        <p:cTn id="19" dur="500"/>
                                        <p:tgtEl>
                                          <p:spTgt spid="2049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0490"/>
                                        </p:tgtEl>
                                        <p:attrNameLst>
                                          <p:attrName>style.visibility</p:attrName>
                                        </p:attrNameLst>
                                      </p:cBhvr>
                                      <p:to>
                                        <p:strVal val="visible"/>
                                      </p:to>
                                    </p:set>
                                    <p:animEffect transition="in" filter="blinds(horizontal)">
                                      <p:cBhvr>
                                        <p:cTn id="22" dur="500"/>
                                        <p:tgtEl>
                                          <p:spTgt spid="2049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492"/>
                                        </p:tgtEl>
                                        <p:attrNameLst>
                                          <p:attrName>style.visibility</p:attrName>
                                        </p:attrNameLst>
                                      </p:cBhvr>
                                      <p:to>
                                        <p:strVal val="visible"/>
                                      </p:to>
                                    </p:set>
                                    <p:animEffect transition="in" filter="blinds(horizontal)">
                                      <p:cBhvr>
                                        <p:cTn id="25" dur="500"/>
                                        <p:tgtEl>
                                          <p:spTgt spid="20492"/>
                                        </p:tgtEl>
                                      </p:cBhvr>
                                    </p:animEffect>
                                  </p:childTnLst>
                                </p:cTn>
                              </p:par>
                              <p:par>
                                <p:cTn id="26" presetID="3" presetClass="entr" presetSubtype="10" fill="hold" nodeType="withEffect">
                                  <p:stCondLst>
                                    <p:cond delay="0"/>
                                  </p:stCondLst>
                                  <p:childTnLst>
                                    <p:set>
                                      <p:cBhvr>
                                        <p:cTn id="27" dur="1" fill="hold">
                                          <p:stCondLst>
                                            <p:cond delay="0"/>
                                          </p:stCondLst>
                                        </p:cTn>
                                        <p:tgtEl>
                                          <p:spTgt spid="20494">
                                            <p:txEl>
                                              <p:pRg st="0" end="0"/>
                                            </p:txEl>
                                          </p:spTgt>
                                        </p:tgtEl>
                                        <p:attrNameLst>
                                          <p:attrName>style.visibility</p:attrName>
                                        </p:attrNameLst>
                                      </p:cBhvr>
                                      <p:to>
                                        <p:strVal val="visible"/>
                                      </p:to>
                                    </p:set>
                                    <p:animEffect transition="in" filter="blinds(horizontal)">
                                      <p:cBhvr>
                                        <p:cTn id="28" dur="500"/>
                                        <p:tgtEl>
                                          <p:spTgt spid="204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P spid="20487" grpId="0" bldLvl="0" animBg="1"/>
      <p:bldP spid="20488" grpId="0"/>
      <p:bldP spid="20489" grpId="0"/>
      <p:bldP spid="20490" grpId="0" bldLvl="0" animBg="1"/>
      <p:bldP spid="20491" grpId="0"/>
      <p:bldP spid="2049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0" y="0"/>
            <a:ext cx="11568113" cy="645160"/>
          </a:xfrm>
          <a:prstGeom prst="rect">
            <a:avLst/>
          </a:prstGeom>
          <a:noFill/>
          <a:ln w="9525" algn="ctr">
            <a:noFill/>
            <a:miter lim="800000"/>
          </a:ln>
        </p:spPr>
        <p:txBody>
          <a:bodyPr>
            <a:spAutoFit/>
          </a:bodyPr>
          <a:lstStyle/>
          <a:p>
            <a:pPr>
              <a:spcBef>
                <a:spcPct val="50000"/>
              </a:spcBef>
            </a:pPr>
            <a:r>
              <a:rPr lang="en-US" altLang="zh-CN" sz="3600" b="1">
                <a:latin typeface="黑体" panose="02010609060101010101" pitchFamily="2" charset="-122"/>
                <a:ea typeface="黑体" panose="02010609060101010101" pitchFamily="2" charset="-122"/>
              </a:rPr>
              <a:t>      </a:t>
            </a:r>
            <a:r>
              <a:rPr lang="zh-CN" altLang="en-US" sz="3600" b="1">
                <a:latin typeface="黑体" panose="02010609060101010101" pitchFamily="2" charset="-122"/>
                <a:ea typeface="黑体" panose="02010609060101010101" pitchFamily="2" charset="-122"/>
              </a:rPr>
              <a:t>重商主义与自由主义</a:t>
            </a:r>
            <a:endParaRPr lang="zh-CN" altLang="en-US" sz="3600" b="1">
              <a:solidFill>
                <a:srgbClr val="FF0000"/>
              </a:solidFill>
              <a:latin typeface="黑体" panose="02010609060101010101" pitchFamily="2" charset="-122"/>
              <a:ea typeface="黑体" panose="02010609060101010101" pitchFamily="2" charset="-122"/>
            </a:endParaRPr>
          </a:p>
        </p:txBody>
      </p:sp>
      <p:graphicFrame>
        <p:nvGraphicFramePr>
          <p:cNvPr id="47107" name="Group 3"/>
          <p:cNvGraphicFramePr>
            <a:graphicFrameLocks noGrp="1"/>
          </p:cNvGraphicFramePr>
          <p:nvPr/>
        </p:nvGraphicFramePr>
        <p:xfrm>
          <a:off x="0" y="836613"/>
          <a:ext cx="12192000" cy="4562477"/>
        </p:xfrm>
        <a:graphic>
          <a:graphicData uri="http://schemas.openxmlformats.org/drawingml/2006/table">
            <a:tbl>
              <a:tblPr/>
              <a:tblGrid>
                <a:gridCol w="912813"/>
                <a:gridCol w="5486400"/>
                <a:gridCol w="5792787"/>
              </a:tblGrid>
              <a:tr h="5032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黑体" panose="02010609060101010101" pitchFamily="2" charset="-122"/>
                          <a:ea typeface="黑体" panose="02010609060101010101" pitchFamily="2" charset="-122"/>
                        </a:rPr>
                        <a:t>重商主义</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16C</a:t>
                      </a:r>
                      <a:r>
                        <a:rPr kumimoji="0" lang="en-US" altLang="en-US" sz="2400" b="1" i="0" u="none" strike="noStrike" cap="none" normalizeH="0" baseline="0" smtClean="0">
                          <a:ln>
                            <a:noFill/>
                          </a:ln>
                          <a:solidFill>
                            <a:schemeClr val="tx1"/>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18C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rPr>
                        <a:t>自由主义</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18C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末</a:t>
                      </a:r>
                      <a:r>
                        <a:rPr kumimoji="0" lang="en-US"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19C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末</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20C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初）</a:t>
                      </a: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rPr>
                        <a:t>阶段</a:t>
                      </a: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30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6838">
                <a:tc row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vMerge="1">
                  <a:tcPr/>
                </a:tc>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r>
            </a:tbl>
          </a:graphicData>
        </a:graphic>
      </p:graphicFrame>
      <p:sp>
        <p:nvSpPr>
          <p:cNvPr id="47131" name="Text Box 27"/>
          <p:cNvSpPr txBox="1">
            <a:spLocks noChangeArrowheads="1"/>
          </p:cNvSpPr>
          <p:nvPr/>
        </p:nvSpPr>
        <p:spPr bwMode="auto">
          <a:xfrm>
            <a:off x="1920875" y="1341438"/>
            <a:ext cx="3551238" cy="519112"/>
          </a:xfrm>
          <a:prstGeom prst="rect">
            <a:avLst/>
          </a:prstGeom>
          <a:noFill/>
          <a:ln w="9525">
            <a:noFill/>
            <a:miter lim="800000"/>
          </a:ln>
          <a:effectLst/>
        </p:spPr>
        <p:txBody>
          <a:bodyPr>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工场手工业时代</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2" name="Text Box 28"/>
          <p:cNvSpPr txBox="1">
            <a:spLocks noChangeArrowheads="1"/>
          </p:cNvSpPr>
          <p:nvPr/>
        </p:nvSpPr>
        <p:spPr bwMode="auto">
          <a:xfrm>
            <a:off x="7967663" y="1341438"/>
            <a:ext cx="3167062" cy="519112"/>
          </a:xfrm>
          <a:prstGeom prst="rect">
            <a:avLst/>
          </a:prstGeom>
          <a:noFill/>
          <a:ln w="9525" algn="ctr">
            <a:noFill/>
            <a:miter lim="800000"/>
          </a:ln>
          <a:effectLst/>
        </p:spPr>
        <p:txBody>
          <a:bodyPr>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机器大工业时代</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3" name="Text Box 29"/>
          <p:cNvSpPr txBox="1">
            <a:spLocks noChangeArrowheads="1"/>
          </p:cNvSpPr>
          <p:nvPr/>
        </p:nvSpPr>
        <p:spPr bwMode="auto">
          <a:xfrm>
            <a:off x="984250" y="1916113"/>
            <a:ext cx="5468938" cy="1373187"/>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金银是财富的重要标志，国家实行贸易保护政策</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（奖出限入，征收进口税，保持贸易顺差）。</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4" name="Text Box 30"/>
          <p:cNvSpPr txBox="1">
            <a:spLocks noChangeArrowheads="1"/>
          </p:cNvSpPr>
          <p:nvPr/>
        </p:nvSpPr>
        <p:spPr bwMode="auto">
          <a:xfrm>
            <a:off x="6383338" y="1916113"/>
            <a:ext cx="5808662" cy="1373187"/>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反对政府对经济干预，主张自由放任，自由竞争。</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a:t>
            </a:r>
            <a:r>
              <a:rPr lang="zh-CN" altLang="en-US" sz="2800" b="1">
                <a:solidFill>
                  <a:srgbClr val="FF0000"/>
                </a:solidFill>
                <a:latin typeface="Arial" panose="020B0604020202020204" pitchFamily="34" charset="0"/>
                <a:ea typeface="黑体" panose="02010609060101010101" pitchFamily="2" charset="-122"/>
              </a:rPr>
              <a:t>自由生产、自由贸易、自由竞争）</a:t>
            </a:r>
            <a:endParaRPr lang="zh-CN" altLang="en-US" sz="2800" b="1">
              <a:solidFill>
                <a:srgbClr val="FF0000"/>
              </a:solidFill>
              <a:latin typeface="Arial" panose="020B0604020202020204" pitchFamily="34" charset="0"/>
              <a:ea typeface="黑体" panose="02010609060101010101" pitchFamily="2" charset="-122"/>
            </a:endParaRPr>
          </a:p>
        </p:txBody>
      </p:sp>
      <p:sp>
        <p:nvSpPr>
          <p:cNvPr id="47135" name="Text Box 31"/>
          <p:cNvSpPr txBox="1">
            <a:spLocks noChangeArrowheads="1"/>
          </p:cNvSpPr>
          <p:nvPr/>
        </p:nvSpPr>
        <p:spPr bwMode="auto">
          <a:xfrm>
            <a:off x="912813" y="3573463"/>
            <a:ext cx="5470525" cy="946150"/>
          </a:xfrm>
          <a:prstGeom prst="rect">
            <a:avLst/>
          </a:prstGeom>
          <a:noFill/>
          <a:ln w="9525" algn="ctr">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促进资本原始积累；易引发商业战争</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（如：英荷三次战争）</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6" name="Text Box 32"/>
          <p:cNvSpPr txBox="1">
            <a:spLocks noChangeArrowheads="1"/>
          </p:cNvSpPr>
          <p:nvPr/>
        </p:nvSpPr>
        <p:spPr bwMode="auto">
          <a:xfrm>
            <a:off x="6383338" y="3429000"/>
            <a:ext cx="5808662" cy="1373188"/>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促进世界市场成熟，推动工业资本主义发展。但过度的自由放任，引发资本主义世界经济危机。</a:t>
            </a:r>
            <a:endPar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7" name="Rectangle 33"/>
          <p:cNvSpPr>
            <a:spLocks noChangeArrowheads="1"/>
          </p:cNvSpPr>
          <p:nvPr/>
        </p:nvSpPr>
        <p:spPr bwMode="auto">
          <a:xfrm>
            <a:off x="0" y="2205038"/>
            <a:ext cx="895350" cy="519112"/>
          </a:xfrm>
          <a:prstGeom prst="rect">
            <a:avLst/>
          </a:prstGeom>
          <a:noFill/>
          <a:ln w="25400">
            <a:noFill/>
            <a:miter lim="800000"/>
          </a:ln>
          <a:effectLst/>
        </p:spPr>
        <p:txBody>
          <a:bodyPr wrap="none" lIns="90000" tIns="46800" rIns="90000" bIns="46800">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内容</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8" name="Rectangle 34"/>
          <p:cNvSpPr>
            <a:spLocks noChangeArrowheads="1"/>
          </p:cNvSpPr>
          <p:nvPr/>
        </p:nvSpPr>
        <p:spPr bwMode="auto">
          <a:xfrm>
            <a:off x="0" y="3644900"/>
            <a:ext cx="895350" cy="519113"/>
          </a:xfrm>
          <a:prstGeom prst="rect">
            <a:avLst/>
          </a:prstGeom>
          <a:noFill/>
          <a:ln w="25400">
            <a:noFill/>
            <a:miter lim="800000"/>
          </a:ln>
          <a:effectLst/>
        </p:spPr>
        <p:txBody>
          <a:bodyPr wrap="none" lIns="90000" tIns="46800" rIns="90000" bIns="46800">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影响</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21538" name="Rectangle 36"/>
          <p:cNvSpPr>
            <a:spLocks noChangeArrowheads="1"/>
          </p:cNvSpPr>
          <p:nvPr/>
        </p:nvSpPr>
        <p:spPr bwMode="auto">
          <a:xfrm>
            <a:off x="3111500" y="4789488"/>
            <a:ext cx="6251575" cy="519112"/>
          </a:xfrm>
          <a:prstGeom prst="rect">
            <a:avLst/>
          </a:prstGeom>
          <a:noFill/>
          <a:ln w="25400">
            <a:noFill/>
            <a:miter lim="800000"/>
          </a:ln>
        </p:spPr>
        <p:txBody>
          <a:bodyPr wrap="none" lIns="90000" tIns="46800" rIns="90000" bIns="46800">
            <a:spAutoFit/>
          </a:bodyPr>
          <a:lstStyle/>
          <a:p>
            <a:pPr>
              <a:spcBef>
                <a:spcPct val="50000"/>
              </a:spcBef>
            </a:pPr>
            <a:r>
              <a:rPr lang="zh-CN" altLang="en-US" sz="2800" b="1">
                <a:solidFill>
                  <a:srgbClr val="FF0000"/>
                </a:solidFill>
                <a:ea typeface="黑体" panose="02010609060101010101" pitchFamily="2" charset="-122"/>
              </a:rPr>
              <a:t>相同点：</a:t>
            </a:r>
            <a:r>
              <a:rPr lang="zh-CN" altLang="en-US" sz="2800" b="1">
                <a:ea typeface="黑体" panose="02010609060101010101" pitchFamily="2" charset="-122"/>
              </a:rPr>
              <a:t>都促进了资本主义经济的发展</a:t>
            </a:r>
            <a:endParaRPr lang="zh-CN" altLang="en-US" sz="2800" b="1">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31"/>
                                        </p:tgtEl>
                                        <p:attrNameLst>
                                          <p:attrName>style.visibility</p:attrName>
                                        </p:attrNameLst>
                                      </p:cBhvr>
                                      <p:to>
                                        <p:strVal val="visible"/>
                                      </p:to>
                                    </p:set>
                                    <p:animEffect transition="in" filter="blinds(horizontal)">
                                      <p:cBhvr>
                                        <p:cTn id="7" dur="500"/>
                                        <p:tgtEl>
                                          <p:spTgt spid="4713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7132"/>
                                        </p:tgtEl>
                                        <p:attrNameLst>
                                          <p:attrName>style.visibility</p:attrName>
                                        </p:attrNameLst>
                                      </p:cBhvr>
                                      <p:to>
                                        <p:strVal val="visible"/>
                                      </p:to>
                                    </p:set>
                                    <p:animEffect transition="in" filter="blinds(horizontal)">
                                      <p:cBhvr>
                                        <p:cTn id="10" dur="500"/>
                                        <p:tgtEl>
                                          <p:spTgt spid="4713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7133"/>
                                        </p:tgtEl>
                                        <p:attrNameLst>
                                          <p:attrName>style.visibility</p:attrName>
                                        </p:attrNameLst>
                                      </p:cBhvr>
                                      <p:to>
                                        <p:strVal val="visible"/>
                                      </p:to>
                                    </p:set>
                                    <p:animEffect transition="in" filter="blinds(horizontal)">
                                      <p:cBhvr>
                                        <p:cTn id="15" dur="500"/>
                                        <p:tgtEl>
                                          <p:spTgt spid="4713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7134"/>
                                        </p:tgtEl>
                                        <p:attrNameLst>
                                          <p:attrName>style.visibility</p:attrName>
                                        </p:attrNameLst>
                                      </p:cBhvr>
                                      <p:to>
                                        <p:strVal val="visible"/>
                                      </p:to>
                                    </p:set>
                                    <p:animEffect transition="in" filter="blinds(horizontal)">
                                      <p:cBhvr>
                                        <p:cTn id="18" dur="500"/>
                                        <p:tgtEl>
                                          <p:spTgt spid="4713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7135"/>
                                        </p:tgtEl>
                                        <p:attrNameLst>
                                          <p:attrName>style.visibility</p:attrName>
                                        </p:attrNameLst>
                                      </p:cBhvr>
                                      <p:to>
                                        <p:strVal val="visible"/>
                                      </p:to>
                                    </p:set>
                                    <p:animEffect transition="in" filter="blinds(horizontal)">
                                      <p:cBhvr>
                                        <p:cTn id="23" dur="500"/>
                                        <p:tgtEl>
                                          <p:spTgt spid="4713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7136"/>
                                        </p:tgtEl>
                                        <p:attrNameLst>
                                          <p:attrName>style.visibility</p:attrName>
                                        </p:attrNameLst>
                                      </p:cBhvr>
                                      <p:to>
                                        <p:strVal val="visible"/>
                                      </p:to>
                                    </p:set>
                                    <p:animEffect transition="in" filter="blinds(horizontal)">
                                      <p:cBhvr>
                                        <p:cTn id="26" dur="500"/>
                                        <p:tgtEl>
                                          <p:spTgt spid="47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1" grpId="0" bldLvl="0" animBg="1"/>
      <p:bldP spid="47132" grpId="0" bldLvl="0" animBg="1"/>
      <p:bldP spid="47133" grpId="0" bldLvl="0" animBg="1"/>
      <p:bldP spid="47134" grpId="0" bldLvl="0" animBg="1"/>
      <p:bldP spid="47135" grpId="0" bldLvl="0" animBg="1"/>
      <p:bldP spid="4713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ChangeArrowheads="1"/>
          </p:cNvSpPr>
          <p:nvPr/>
        </p:nvSpPr>
        <p:spPr bwMode="auto">
          <a:xfrm>
            <a:off x="0" y="3217863"/>
            <a:ext cx="9118600" cy="457200"/>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⒈</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原则：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自由主义原则</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（自由贸易原则）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2" name="Rectangle 4"/>
          <p:cNvSpPr>
            <a:spLocks noChangeArrowheads="1"/>
          </p:cNvSpPr>
          <p:nvPr/>
        </p:nvSpPr>
        <p:spPr bwMode="auto">
          <a:xfrm>
            <a:off x="0" y="3683000"/>
            <a:ext cx="12192000" cy="822325"/>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⒉</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原因：</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当时工业革命在西方各国先后开展和相继完成，资本主义经济迅速发展，西方各国都需要有一个更广阔的国际市场。</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3" name="Rectangle 5"/>
          <p:cNvSpPr>
            <a:spLocks noChangeArrowheads="1"/>
          </p:cNvSpPr>
          <p:nvPr/>
        </p:nvSpPr>
        <p:spPr bwMode="auto">
          <a:xfrm>
            <a:off x="0" y="4508500"/>
            <a:ext cx="12192000" cy="2282825"/>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⒊</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影响</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⑴</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积极：</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促进了国际贸易的发展，</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形成国际经济交流的基本准则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，有利于资本主义世界市场逐渐走向成熟。</a:t>
            </a:r>
            <a:b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b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⑵消极：</a:t>
            </a:r>
            <a:r>
              <a:rPr lang="zh-CN" altLang="en-US" sz="2400" b="1">
                <a:effectLst>
                  <a:outerShdw blurRad="38100" dist="38100" dir="2700000" algn="tl">
                    <a:srgbClr val="C0C0C0"/>
                  </a:outerShdw>
                </a:effectLst>
                <a:latin typeface="Arial" panose="020B0604020202020204" pitchFamily="34" charset="0"/>
                <a:ea typeface="黑体" panose="02010609060101010101" pitchFamily="2" charset="-122"/>
              </a:rPr>
              <a:t>①</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过度的自由放任，引发资本主义世界经济危机；</a:t>
            </a:r>
            <a:r>
              <a:rPr lang="zh-CN" altLang="en-US" sz="2400" b="1">
                <a:effectLst>
                  <a:outerShdw blurRad="38100" dist="38100" dir="2700000" algn="tl">
                    <a:srgbClr val="C0C0C0"/>
                  </a:outerShdw>
                </a:effectLst>
                <a:latin typeface="Arial" panose="020B0604020202020204" pitchFamily="34" charset="0"/>
                <a:ea typeface="黑体" panose="02010609060101010101" pitchFamily="2" charset="-122"/>
              </a:rPr>
              <a:t>②</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使亚非拉国家在国际贸易中处于极为不利的地位。</a:t>
            </a:r>
            <a:r>
              <a:rPr kumimoji="1" lang="zh-CN" altLang="en-US" sz="2400" b="1">
                <a:latin typeface="Arial" panose="020B0604020202020204" pitchFamily="34" charset="0"/>
                <a:ea typeface="黑体" panose="02010609060101010101" pitchFamily="2" charset="-122"/>
              </a:rPr>
              <a:t>亚非拉受到了西方严重的殖民掠夺，日益贫穷和落后；加快了落后地区殖民地半殖民地的进程。</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4" name="Rectangle 6"/>
          <p:cNvSpPr>
            <a:spLocks noChangeArrowheads="1"/>
          </p:cNvSpPr>
          <p:nvPr/>
        </p:nvSpPr>
        <p:spPr bwMode="auto">
          <a:xfrm>
            <a:off x="0" y="2044700"/>
            <a:ext cx="11998325" cy="1187450"/>
          </a:xfrm>
          <a:prstGeom prst="rect">
            <a:avLst/>
          </a:prstGeom>
          <a:noFill/>
          <a:ln w="25400">
            <a:noFill/>
            <a:miter lim="800000"/>
          </a:ln>
          <a:effectLst/>
        </p:spPr>
        <p:txBody>
          <a:bodyPr lIns="90000" tIns="46800" rIns="90000" bIns="46800">
            <a:spAutoFit/>
          </a:bodyPr>
          <a:lstStyle/>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根据材料指出当时国际贸易的原则？</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2.</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这一思想和原则为什么在当时能被主要资本主义国家接受并成为国策？</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3.</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结合所学知识评述该原则对世界经济的影响。</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6" name="Rectangle 8"/>
          <p:cNvSpPr>
            <a:spLocks noChangeArrowheads="1"/>
          </p:cNvSpPr>
          <p:nvPr/>
        </p:nvSpPr>
        <p:spPr bwMode="auto">
          <a:xfrm>
            <a:off x="0" y="495300"/>
            <a:ext cx="12192000" cy="1568450"/>
          </a:xfrm>
          <a:prstGeom prst="rect">
            <a:avLst/>
          </a:prstGeom>
          <a:noFill/>
          <a:ln w="19050">
            <a:solidFill>
              <a:schemeClr val="tx1"/>
            </a:solidFill>
            <a:prstDash val="sysDot"/>
            <a:miter lim="800000"/>
          </a:ln>
          <a:effectLst/>
        </p:spPr>
        <p:txBody>
          <a:bodyPr>
            <a:spAutoFit/>
          </a:bodyPr>
          <a:lstStyle/>
          <a:p>
            <a:pPr>
              <a:defRPr/>
            </a:pPr>
            <a:r>
              <a:rPr lang="zh-CN" altLang="en-US" sz="2400" b="1">
                <a:latin typeface="黑体" panose="02010609060101010101" pitchFamily="2" charset="-122"/>
                <a:ea typeface="黑体" panose="02010609060101010101" pitchFamily="2" charset="-122"/>
              </a:rPr>
              <a:t>根据</a:t>
            </a:r>
            <a:r>
              <a:rPr lang="en-US" altLang="zh-CN" sz="2400" b="1">
                <a:latin typeface="黑体" panose="02010609060101010101" pitchFamily="2" charset="-122"/>
                <a:ea typeface="黑体" panose="02010609060101010101" pitchFamily="2" charset="-122"/>
              </a:rPr>
              <a:t>1860</a:t>
            </a:r>
            <a:r>
              <a:rPr lang="zh-CN" altLang="en-US" sz="2400" b="1">
                <a:latin typeface="黑体" panose="02010609060101010101" pitchFamily="2" charset="-122"/>
                <a:ea typeface="黑体" panose="02010609060101010101" pitchFamily="2" charset="-122"/>
              </a:rPr>
              <a:t>年</a:t>
            </a:r>
            <a:r>
              <a:rPr lang="en-US" altLang="zh-CN" sz="2400" b="1">
                <a:latin typeface="黑体" panose="02010609060101010101" pitchFamily="2" charset="-122"/>
                <a:ea typeface="黑体" panose="02010609060101010101" pitchFamily="2" charset="-122"/>
              </a:rPr>
              <a:t>《</a:t>
            </a:r>
            <a:r>
              <a:rPr lang="zh-CN" altLang="en-US" sz="2400" b="1">
                <a:latin typeface="黑体" panose="02010609060101010101" pitchFamily="2" charset="-122"/>
                <a:ea typeface="黑体" panose="02010609060101010101" pitchFamily="2" charset="-122"/>
              </a:rPr>
              <a:t>英法条约</a:t>
            </a:r>
            <a:r>
              <a:rPr lang="en-US" altLang="zh-CN" sz="2400" b="1">
                <a:latin typeface="黑体" panose="02010609060101010101" pitchFamily="2" charset="-122"/>
                <a:ea typeface="黑体" panose="02010609060101010101" pitchFamily="2" charset="-122"/>
              </a:rPr>
              <a:t>》</a:t>
            </a:r>
            <a:r>
              <a:rPr lang="zh-CN" altLang="en-US" sz="2400" b="1">
                <a:latin typeface="黑体" panose="02010609060101010101" pitchFamily="2" charset="-122"/>
                <a:ea typeface="黑体" panose="02010609060101010101" pitchFamily="2" charset="-122"/>
              </a:rPr>
              <a:t>，英国同意废除所有制成品的关税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并降低葡萄酒的进口税。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法国方面降低英国煤炭、生铁、机器</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的关税，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征收关税的商品减少到总数的</a:t>
            </a:r>
            <a:r>
              <a:rPr lang="en-US" altLang="zh-CN" sz="2400" b="1">
                <a:latin typeface="黑体" panose="02010609060101010101" pitchFamily="2" charset="-122"/>
                <a:ea typeface="黑体" panose="02010609060101010101" pitchFamily="2" charset="-122"/>
              </a:rPr>
              <a:t>30%</a:t>
            </a:r>
            <a:r>
              <a:rPr lang="zh-CN" altLang="en-US" sz="2400" b="1">
                <a:latin typeface="黑体" panose="02010609060101010101" pitchFamily="2" charset="-122"/>
                <a:ea typeface="黑体" panose="02010609060101010101" pitchFamily="2" charset="-122"/>
              </a:rPr>
              <a:t>，关税平均约为</a:t>
            </a:r>
            <a:r>
              <a:rPr lang="en-US" altLang="zh-CN" sz="2400" b="1">
                <a:latin typeface="黑体" panose="02010609060101010101" pitchFamily="2" charset="-122"/>
                <a:ea typeface="黑体" panose="02010609060101010101" pitchFamily="2" charset="-122"/>
              </a:rPr>
              <a:t>15%</a:t>
            </a:r>
            <a:r>
              <a:rPr lang="zh-CN" altLang="en-US" sz="2400" b="1">
                <a:latin typeface="黑体" panose="02010609060101010101" pitchFamily="2" charset="-122"/>
                <a:ea typeface="黑体" panose="02010609060101010101" pitchFamily="2" charset="-122"/>
              </a:rPr>
              <a:t>。</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东方国家或多或少地被剥夺了本国的关税自主权，西方国家将自由贸易原则强加给对方。</a:t>
            </a:r>
            <a:r>
              <a:rPr lang="en-US" altLang="zh-CN" sz="2400" b="1">
                <a:effectLst>
                  <a:outerShdw blurRad="38100" dist="38100" dir="2700000" algn="tl">
                    <a:srgbClr val="C0C0C0"/>
                  </a:outerShdw>
                </a:effectLst>
                <a:latin typeface="Arial" panose="020B0604020202020204"/>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高德步 王珏</a:t>
            </a:r>
            <a:r>
              <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世界经济史</a:t>
            </a:r>
            <a:r>
              <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rPr>
              <a:t>》</a:t>
            </a:r>
            <a:endPar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blinds(horizontal)">
                                      <p:cBhvr>
                                        <p:cTn id="7" dur="500"/>
                                        <p:tgtEl>
                                          <p:spTgt spid="430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2"/>
                                        </p:tgtEl>
                                        <p:attrNameLst>
                                          <p:attrName>style.visibility</p:attrName>
                                        </p:attrNameLst>
                                      </p:cBhvr>
                                      <p:to>
                                        <p:strVal val="visible"/>
                                      </p:to>
                                    </p:set>
                                    <p:animEffect transition="in" filter="blinds(horizontal)">
                                      <p:cBhvr>
                                        <p:cTn id="12" dur="500"/>
                                        <p:tgtEl>
                                          <p:spTgt spid="430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013"/>
                                        </p:tgtEl>
                                        <p:attrNameLst>
                                          <p:attrName>style.visibility</p:attrName>
                                        </p:attrNameLst>
                                      </p:cBhvr>
                                      <p:to>
                                        <p:strVal val="visible"/>
                                      </p:to>
                                    </p:set>
                                    <p:animEffect transition="in" filter="blinds(horizontal)">
                                      <p:cBhvr>
                                        <p:cTn id="17" dur="500"/>
                                        <p:tgtEl>
                                          <p:spTgt spid="43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P spid="43012" grpId="0"/>
      <p:bldP spid="43013" grpId="0"/>
    </p:bldLst>
  </p:timing>
</p:sld>
</file>

<file path=ppt/tags/tag1.xml><?xml version="1.0" encoding="utf-8"?>
<p:tagLst xmlns:p="http://schemas.openxmlformats.org/presentationml/2006/main">
  <p:tag name="KSO_WM_UNIT_TABLE_BEAUTIFY" val="smartTable{8b90f289-7051-4717-82a0-bedd48438834}"/>
  <p:tag name="TABLE_ENDDRAG_ORIGIN_RECT" val="961*466"/>
  <p:tag name="TABLE_ENDDRAG_RECT" val="6*76*961*46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4367</Words>
  <Application>WPS 演示</Application>
  <PresentationFormat>Custom</PresentationFormat>
  <Paragraphs>394</Paragraphs>
  <Slides>15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31" baseType="lpstr">
      <vt:lpstr>Arial</vt:lpstr>
      <vt:lpstr>宋体</vt:lpstr>
      <vt:lpstr>Wingdings</vt:lpstr>
      <vt:lpstr>Calibri Light</vt:lpstr>
      <vt:lpstr>黑体</vt:lpstr>
      <vt:lpstr>Arial</vt:lpstr>
      <vt:lpstr>Calibri</vt:lpstr>
      <vt:lpstr>Calibri</vt:lpstr>
      <vt:lpstr>Times New Roman</vt:lpstr>
      <vt:lpstr>Times New Roman</vt:lpstr>
      <vt:lpstr>楷体_GB2312</vt:lpstr>
      <vt:lpstr>新宋体</vt:lpstr>
      <vt:lpstr>微软雅黑</vt:lpstr>
      <vt:lpstr>Arial Unicode MS</vt:lpstr>
      <vt:lpstr>Office 主题</vt:lpstr>
      <vt:lpstr>Word.Document.8</vt:lpstr>
      <vt:lpstr>★西方近现代资本主义的发展历程：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漁漁</cp:lastModifiedBy>
  <cp:revision>223</cp:revision>
  <dcterms:created xsi:type="dcterms:W3CDTF">2016-03-02T07:39:00Z</dcterms:created>
  <dcterms:modified xsi:type="dcterms:W3CDTF">2022-06-23T12:40:31Z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0DB9C392F8C145CABBD48909A224C6E6</vt:lpwstr>
  </property>
</Properties>
</file>