
<file path=[Content_Types].xml><?xml version="1.0" encoding="utf-8"?>
<Types xmlns="http://schemas.openxmlformats.org/package/2006/content-types">
  <Default Extension="jpeg" ContentType="image/jpeg"/>
  <Default Extension="JPG" ContentType="image/.jpg"/>
  <Default Extension="png" ContentType="image/png"/>
  <Default Extension="tiff" ContentType="image/tif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9" r:id="rId4"/>
    <p:sldId id="260" r:id="rId5"/>
    <p:sldId id="261" r:id="rId6"/>
    <p:sldId id="265" r:id="rId7"/>
    <p:sldId id="266" r:id="rId8"/>
    <p:sldId id="262" r:id="rId9"/>
    <p:sldId id="263" r:id="rId10"/>
    <p:sldId id="264" r:id="rId11"/>
    <p:sldId id="267" r:id="rId12"/>
    <p:sldId id="268" r:id="rId13"/>
    <p:sldId id="272" r:id="rId14"/>
    <p:sldId id="273" r:id="rId15"/>
    <p:sldId id="274" r:id="rId16"/>
    <p:sldId id="275" r:id="rId17"/>
  </p:sldIdLst>
  <p:sldSz cx="9144000" cy="6858000" type="screen4x3"/>
  <p:notesSz cx="6858000" cy="91440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gs" Target="tags/tag2.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1"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29841" y="2505075"/>
            <a:ext cx="3868340"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tiff"/><Relationship Id="rId1" Type="http://schemas.openxmlformats.org/officeDocument/2006/relationships/tags" Target="../tags/tag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slide" Target="slide5.xml"/><Relationship Id="rId1" Type="http://schemas.openxmlformats.org/officeDocument/2006/relationships/image" Target="../media/image1.tiff"/></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tif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9" name="标题 3073"/>
          <p:cNvSpPr>
            <a:spLocks noGrp="1"/>
          </p:cNvSpPr>
          <p:nvPr>
            <p:ph type="ctrTitle"/>
          </p:nvPr>
        </p:nvSpPr>
        <p:spPr>
          <a:xfrm>
            <a:off x="755650" y="1700530"/>
            <a:ext cx="7772400" cy="1470025"/>
          </a:xfrm>
        </p:spPr>
        <p:txBody>
          <a:bodyPr anchor="ctr" anchorCtr="0">
            <a:scene3d>
              <a:camera prst="orthographicFront"/>
              <a:lightRig rig="threePt" dir="t"/>
            </a:scene3d>
          </a:bodyPr>
          <a:p>
            <a:pPr defTabSz="914400">
              <a:buClrTx/>
              <a:buSzTx/>
              <a:buFontTx/>
              <a:buNone/>
            </a:pPr>
            <a:r>
              <a:rPr lang="zh-CN" altLang="en-US" sz="4400" b="1" kern="1200" baseline="0">
                <a:ln w="22225">
                  <a:solidFill>
                    <a:schemeClr val="accent2"/>
                  </a:solidFill>
                  <a:prstDash val="solid"/>
                </a:ln>
                <a:solidFill>
                  <a:srgbClr val="FF0000"/>
                </a:solidFill>
                <a:effectLst/>
                <a:latin typeface="微软雅黑" panose="020B0503020204020204" charset="-122"/>
                <a:ea typeface="微软雅黑" panose="020B0503020204020204" charset="-122"/>
                <a:cs typeface="+mj-cs"/>
              </a:rPr>
              <a:t>南京市三模考试</a:t>
            </a:r>
            <a:endParaRPr lang="zh-CN" altLang="en-US" sz="4400" b="1" kern="1200" baseline="0">
              <a:ln w="22225">
                <a:solidFill>
                  <a:schemeClr val="accent2"/>
                </a:solidFill>
                <a:prstDash val="solid"/>
              </a:ln>
              <a:solidFill>
                <a:srgbClr val="FF0000"/>
              </a:solidFill>
              <a:effectLst/>
              <a:latin typeface="微软雅黑" panose="020B0503020204020204" charset="-122"/>
              <a:ea typeface="微软雅黑" panose="020B0503020204020204" charset="-122"/>
              <a:cs typeface="+mj-cs"/>
            </a:endParaRPr>
          </a:p>
        </p:txBody>
      </p:sp>
      <p:sp>
        <p:nvSpPr>
          <p:cNvPr id="2050" name="副标题 3074"/>
          <p:cNvSpPr>
            <a:spLocks noGrp="1"/>
          </p:cNvSpPr>
          <p:nvPr>
            <p:ph type="subTitle" idx="1"/>
          </p:nvPr>
        </p:nvSpPr>
        <p:spPr>
          <a:xfrm>
            <a:off x="1547813" y="3572828"/>
            <a:ext cx="6400800" cy="1752600"/>
          </a:xfrm>
        </p:spPr>
        <p:txBody>
          <a:bodyPr anchor="t" anchorCtr="0"/>
          <a:p>
            <a:pPr defTabSz="914400">
              <a:buClrTx/>
              <a:buSzTx/>
              <a:buFontTx/>
            </a:pPr>
            <a:r>
              <a:rPr lang="zh-CN" altLang="en-US" sz="3600" b="1">
                <a:latin typeface="华文中宋" panose="02010600040101010101" charset="-122"/>
                <a:ea typeface="华文中宋" panose="02010600040101010101" charset="-122"/>
                <a:cs typeface="+mj-cs"/>
                <a:sym typeface="+mn-ea"/>
              </a:rPr>
              <a:t>试卷讲评</a:t>
            </a:r>
            <a:endParaRPr lang="zh-CN" altLang="en-US" sz="3600" b="1" kern="1200" baseline="0">
              <a:latin typeface="华文中宋" panose="02010600040101010101" charset="-122"/>
              <a:ea typeface="华文中宋" panose="02010600040101010101" charset="-122"/>
              <a:cs typeface="+mj-cs"/>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descr="图示&#10;&#10;描述已自动生成"/>
          <p:cNvPicPr>
            <a:picLocks noChangeAspect="1" noChangeArrowheads="1"/>
          </p:cNvPicPr>
          <p:nvPr>
            <p:custDataLst>
              <p:tags r:id="rId1"/>
            </p:custDataLst>
          </p:nvPr>
        </p:nvPicPr>
        <p:blipFill>
          <a:blip r:embed="rId2" cstate="print">
            <a:extLst>
              <a:ext uri="{28A0092B-C50C-407E-A947-70E740481C1C}">
                <a14:useLocalDpi xmlns:a14="http://schemas.microsoft.com/office/drawing/2010/main" val="0"/>
              </a:ext>
            </a:extLst>
          </a:blip>
          <a:srcRect/>
          <a:stretch>
            <a:fillRect/>
          </a:stretch>
        </p:blipFill>
        <p:spPr>
          <a:xfrm>
            <a:off x="90805" y="457200"/>
            <a:ext cx="8804910" cy="5194300"/>
          </a:xfrm>
          <a:prstGeom prst="rect">
            <a:avLst/>
          </a:prstGeom>
          <a:noFill/>
          <a:ln>
            <a:noFill/>
          </a:ln>
        </p:spPr>
      </p:pic>
      <p:sp>
        <p:nvSpPr>
          <p:cNvPr id="18435" name="文本框 4"/>
          <p:cNvSpPr txBox="1"/>
          <p:nvPr/>
        </p:nvSpPr>
        <p:spPr>
          <a:xfrm>
            <a:off x="90805" y="5688965"/>
            <a:ext cx="9041130" cy="829945"/>
          </a:xfrm>
          <a:prstGeom prst="rect">
            <a:avLst/>
          </a:prstGeom>
          <a:noFill/>
          <a:ln w="9525">
            <a:noFill/>
          </a:ln>
        </p:spPr>
        <p:txBody>
          <a:bodyPr wrap="square" anchor="t" anchorCtr="0">
            <a:spAutoFit/>
          </a:bodyPr>
          <a:p>
            <a:r>
              <a:rPr lang="en-US" altLang="zh-CN" sz="2400" b="1">
                <a:latin typeface="华文中宋" panose="02010600040101010101" charset="-122"/>
                <a:ea typeface="华文中宋" panose="02010600040101010101" charset="-122"/>
              </a:rPr>
              <a:t>      </a:t>
            </a:r>
            <a:r>
              <a:rPr lang="zh-CN" altLang="en-US" sz="2400" b="1">
                <a:latin typeface="华文中宋" panose="02010600040101010101" charset="-122"/>
                <a:ea typeface="华文中宋" panose="02010600040101010101" charset="-122"/>
              </a:rPr>
              <a:t>运用政治生活知识，说明李师傅为什么能够成为人民群众口中的“最美人大代表”？（12分）</a:t>
            </a:r>
            <a:endParaRPr lang="zh-CN" altLang="en-US" sz="2400" b="1">
              <a:latin typeface="华文中宋" panose="02010600040101010101" charset="-122"/>
              <a:ea typeface="华文中宋" panose="02010600040101010101" charset="-122"/>
            </a:endParaRPr>
          </a:p>
        </p:txBody>
      </p:sp>
      <p:sp>
        <p:nvSpPr>
          <p:cNvPr id="18433" name="内容占位符 2"/>
          <p:cNvSpPr>
            <a:spLocks noGrp="1"/>
          </p:cNvSpPr>
          <p:nvPr>
            <p:ph idx="1"/>
          </p:nvPr>
        </p:nvSpPr>
        <p:spPr>
          <a:xfrm>
            <a:off x="50800" y="90170"/>
            <a:ext cx="9042400" cy="4525963"/>
          </a:xfrm>
        </p:spPr>
        <p:txBody>
          <a:bodyPr anchor="t" anchorCtr="0"/>
          <a:p>
            <a:pPr marL="0" indent="0">
              <a:buNone/>
            </a:pPr>
            <a:r>
              <a:rPr lang="zh-CN" altLang="en-US" sz="2000" b="1">
                <a:latin typeface="华文中宋" panose="02010600040101010101" charset="-122"/>
                <a:ea typeface="华文中宋" panose="02010600040101010101" charset="-122"/>
              </a:rPr>
              <a:t>1</a:t>
            </a:r>
            <a:r>
              <a:rPr lang="en-US" altLang="zh-CN" sz="2000" b="1">
                <a:latin typeface="华文中宋" panose="02010600040101010101" charset="-122"/>
                <a:ea typeface="华文中宋" panose="02010600040101010101" charset="-122"/>
              </a:rPr>
              <a:t>8</a:t>
            </a:r>
            <a:r>
              <a:rPr lang="zh-CN" altLang="en-US" sz="2400" b="1">
                <a:latin typeface="华文中宋" panose="02010600040101010101" charset="-122"/>
                <a:ea typeface="华文中宋" panose="02010600040101010101" charset="-122"/>
              </a:rPr>
              <a:t>.</a:t>
            </a:r>
            <a:r>
              <a:rPr lang="zh-CN" altLang="en-US" sz="2000" b="1">
                <a:latin typeface="华文中宋" panose="02010600040101010101" charset="-122"/>
                <a:ea typeface="华文中宋" panose="02010600040101010101" charset="-122"/>
                <a:cs typeface="华文中宋" panose="02010600040101010101" charset="-122"/>
              </a:rPr>
              <a:t>【人大代表履职故事】</a:t>
            </a:r>
            <a:endParaRPr lang="zh-CN" altLang="en-US" sz="2000" b="1">
              <a:latin typeface="华文中宋" panose="02010600040101010101" charset="-122"/>
              <a:ea typeface="华文中宋" panose="02010600040101010101" charset="-122"/>
              <a:cs typeface="华文中宋" panose="02010600040101010101" charset="-122"/>
            </a:endParaRPr>
          </a:p>
          <a:p>
            <a:pPr marL="0" indent="0">
              <a:buNone/>
            </a:pPr>
            <a:r>
              <a:rPr lang="en-US" altLang="zh-CN" sz="2400" b="1">
                <a:latin typeface="华文中宋" panose="02010600040101010101" charset="-122"/>
                <a:ea typeface="华文中宋" panose="02010600040101010101" charset="-122"/>
                <a:cs typeface="华文中宋" panose="02010600040101010101" charset="-122"/>
              </a:rPr>
              <a:t>   </a:t>
            </a:r>
            <a:endParaRPr lang="zh-CN" altLang="en-US" sz="1800" b="1">
              <a:latin typeface="华文中宋" panose="02010600040101010101" charset="-122"/>
              <a:ea typeface="华文中宋" panose="02010600040101010101" charset="-122"/>
              <a:cs typeface="华文中宋" panose="02010600040101010101" charset="-122"/>
            </a:endParaRPr>
          </a:p>
        </p:txBody>
      </p:sp>
      <p:sp>
        <p:nvSpPr>
          <p:cNvPr id="10" name="椭圆 9"/>
          <p:cNvSpPr/>
          <p:nvPr/>
        </p:nvSpPr>
        <p:spPr>
          <a:xfrm>
            <a:off x="3893185" y="3113405"/>
            <a:ext cx="839470" cy="368300"/>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12" name="椭圆 11"/>
          <p:cNvSpPr/>
          <p:nvPr/>
        </p:nvSpPr>
        <p:spPr>
          <a:xfrm>
            <a:off x="5041900" y="5762625"/>
            <a:ext cx="2045335" cy="35496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13" name="椭圆 12"/>
          <p:cNvSpPr/>
          <p:nvPr/>
        </p:nvSpPr>
        <p:spPr>
          <a:xfrm>
            <a:off x="3295015" y="2510155"/>
            <a:ext cx="1437640" cy="35496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6" name="圆角矩形标注 5"/>
          <p:cNvSpPr/>
          <p:nvPr/>
        </p:nvSpPr>
        <p:spPr>
          <a:xfrm>
            <a:off x="1069340" y="250190"/>
            <a:ext cx="2644140" cy="544830"/>
          </a:xfrm>
          <a:prstGeom prst="wedgeRoundRectCallout">
            <a:avLst>
              <a:gd name="adj1" fmla="val -44770"/>
              <a:gd name="adj2" fmla="val 107197"/>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b="1">
                <a:solidFill>
                  <a:srgbClr val="FF0000"/>
                </a:solidFill>
                <a:latin typeface="楷体" panose="02010609060101010101" charset="-122"/>
                <a:ea typeface="楷体" panose="02010609060101010101" charset="-122"/>
                <a:cs typeface="楷体" panose="02010609060101010101" charset="-122"/>
              </a:rPr>
              <a:t>精益求精做好本职工作</a:t>
            </a:r>
            <a:endParaRPr lang="zh-CN" b="1">
              <a:solidFill>
                <a:srgbClr val="FF0000"/>
              </a:solidFill>
              <a:latin typeface="楷体" panose="02010609060101010101" charset="-122"/>
              <a:ea typeface="楷体" panose="02010609060101010101" charset="-122"/>
              <a:cs typeface="楷体" panose="02010609060101010101" charset="-122"/>
            </a:endParaRPr>
          </a:p>
          <a:p>
            <a:pPr algn="l"/>
            <a:r>
              <a:rPr lang="en-US" altLang="zh-CN" b="1">
                <a:solidFill>
                  <a:srgbClr val="FF0000"/>
                </a:solidFill>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模范带头作用</a:t>
            </a:r>
            <a:endParaRPr lang="zh-CN" altLang="en-US" b="1">
              <a:solidFill>
                <a:srgbClr val="FF0000"/>
              </a:solidFill>
              <a:latin typeface="楷体" panose="02010609060101010101" charset="-122"/>
              <a:ea typeface="楷体" panose="02010609060101010101" charset="-122"/>
              <a:cs typeface="楷体" panose="02010609060101010101" charset="-122"/>
            </a:endParaRPr>
          </a:p>
        </p:txBody>
      </p:sp>
      <p:sp>
        <p:nvSpPr>
          <p:cNvPr id="5" name="圆角矩形标注 4"/>
          <p:cNvSpPr/>
          <p:nvPr/>
        </p:nvSpPr>
        <p:spPr>
          <a:xfrm>
            <a:off x="4935855" y="90170"/>
            <a:ext cx="3959860" cy="705485"/>
          </a:xfrm>
          <a:prstGeom prst="wedgeRoundRectCallout">
            <a:avLst>
              <a:gd name="adj1" fmla="val -44770"/>
              <a:gd name="adj2" fmla="val 107197"/>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b="1">
                <a:solidFill>
                  <a:srgbClr val="FF0000"/>
                </a:solidFill>
                <a:latin typeface="楷体" panose="02010609060101010101" charset="-122"/>
                <a:ea typeface="楷体" panose="02010609060101010101" charset="-122"/>
                <a:cs typeface="楷体" panose="02010609060101010101" charset="-122"/>
              </a:rPr>
              <a:t>不断学习、积极履职</a:t>
            </a:r>
            <a:r>
              <a:rPr lang="en-US" altLang="zh-CN" b="1">
                <a:solidFill>
                  <a:srgbClr val="FF0000"/>
                </a:solidFill>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提高自己的履职能力和水平（全面提高自身素质）</a:t>
            </a:r>
            <a:endParaRPr lang="zh-CN" altLang="en-US" b="1">
              <a:solidFill>
                <a:srgbClr val="FF0000"/>
              </a:solidFill>
              <a:latin typeface="楷体" panose="02010609060101010101" charset="-122"/>
              <a:ea typeface="楷体" panose="02010609060101010101" charset="-122"/>
              <a:cs typeface="楷体" panose="02010609060101010101" charset="-122"/>
            </a:endParaRPr>
          </a:p>
        </p:txBody>
      </p:sp>
      <p:sp>
        <p:nvSpPr>
          <p:cNvPr id="7" name="圆角矩形标注 6"/>
          <p:cNvSpPr/>
          <p:nvPr/>
        </p:nvSpPr>
        <p:spPr>
          <a:xfrm>
            <a:off x="4815840" y="2510155"/>
            <a:ext cx="3971290" cy="833755"/>
          </a:xfrm>
          <a:prstGeom prst="wedgeRoundRectCallout">
            <a:avLst>
              <a:gd name="adj1" fmla="val -38519"/>
              <a:gd name="adj2" fmla="val 85338"/>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b="1">
                <a:solidFill>
                  <a:srgbClr val="FF0000"/>
                </a:solidFill>
                <a:latin typeface="楷体" panose="02010609060101010101" charset="-122"/>
                <a:ea typeface="楷体" panose="02010609060101010101" charset="-122"/>
                <a:cs typeface="楷体" panose="02010609060101010101" charset="-122"/>
              </a:rPr>
              <a:t>行使人大代表的权利（提案权）</a:t>
            </a:r>
            <a:r>
              <a:rPr lang="en-US" altLang="zh-CN" b="1">
                <a:solidFill>
                  <a:srgbClr val="FF0000"/>
                </a:solidFill>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促进了政府科学决策，改进工作</a:t>
            </a:r>
            <a:endParaRPr lang="zh-CN" altLang="en-US" b="1">
              <a:solidFill>
                <a:srgbClr val="FF0000"/>
              </a:solidFill>
              <a:latin typeface="楷体" panose="02010609060101010101" charset="-122"/>
              <a:ea typeface="楷体" panose="02010609060101010101" charset="-122"/>
              <a:cs typeface="楷体" panose="02010609060101010101" charset="-122"/>
            </a:endParaRPr>
          </a:p>
        </p:txBody>
      </p:sp>
      <p:sp>
        <p:nvSpPr>
          <p:cNvPr id="8" name="圆角矩形标注 7"/>
          <p:cNvSpPr/>
          <p:nvPr/>
        </p:nvSpPr>
        <p:spPr>
          <a:xfrm>
            <a:off x="257175" y="5145405"/>
            <a:ext cx="3971290" cy="833755"/>
          </a:xfrm>
          <a:prstGeom prst="wedgeRoundRectCallout">
            <a:avLst>
              <a:gd name="adj1" fmla="val -32059"/>
              <a:gd name="adj2" fmla="val -74371"/>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b="1">
                <a:solidFill>
                  <a:srgbClr val="FF0000"/>
                </a:solidFill>
                <a:latin typeface="楷体" panose="02010609060101010101" charset="-122"/>
                <a:ea typeface="楷体" panose="02010609060101010101" charset="-122"/>
                <a:cs typeface="楷体" panose="02010609060101010101" charset="-122"/>
              </a:rPr>
              <a:t>履行了人大代表的义务</a:t>
            </a:r>
            <a:r>
              <a:rPr lang="en-US" altLang="zh-CN" b="1">
                <a:solidFill>
                  <a:srgbClr val="FF0000"/>
                </a:solidFill>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密切联系群众，努力为人民服务，对人民负责</a:t>
            </a:r>
            <a:endParaRPr lang="zh-CN" altLang="en-US" b="1">
              <a:solidFill>
                <a:srgbClr val="FF0000"/>
              </a:solidFill>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ppt_x</p:attrName>
                                        </p:attrNameLst>
                                      </p:cBhvr>
                                      <p:tavLst>
                                        <p:tav tm="0">
                                          <p:val>
                                            <p:strVal val="#ppt_x"/>
                                          </p:val>
                                        </p:tav>
                                        <p:tav tm="100000">
                                          <p:val>
                                            <p:strVal val="#ppt_x"/>
                                          </p:val>
                                        </p:tav>
                                      </p:tavLst>
                                    </p:anim>
                                    <p:anim calcmode="lin" valueType="num">
                                      <p:cBhvr>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fill="hold"/>
                                        <p:tgtEl>
                                          <p:spTgt spid="13"/>
                                        </p:tgtEl>
                                        <p:attrNameLst>
                                          <p:attrName>ppt_x</p:attrName>
                                        </p:attrNameLst>
                                      </p:cBhvr>
                                      <p:tavLst>
                                        <p:tav tm="0">
                                          <p:val>
                                            <p:strVal val="#ppt_x"/>
                                          </p:val>
                                        </p:tav>
                                        <p:tav tm="100000">
                                          <p:val>
                                            <p:strVal val="#ppt_x"/>
                                          </p:val>
                                        </p:tav>
                                      </p:tavLst>
                                    </p:anim>
                                    <p:anim calcmode="lin" valueType="num">
                                      <p:cBhvr>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ppt_x</p:attrName>
                                        </p:attrNameLst>
                                      </p:cBhvr>
                                      <p:tavLst>
                                        <p:tav tm="0">
                                          <p:val>
                                            <p:strVal val="#ppt_x"/>
                                          </p:val>
                                        </p:tav>
                                        <p:tav tm="100000">
                                          <p:val>
                                            <p:strVal val="#ppt_x"/>
                                          </p:val>
                                        </p:tav>
                                      </p:tavLst>
                                    </p:anim>
                                    <p:anim calcmode="lin" valueType="num">
                                      <p:cBhvr>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000"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000" fill="hold">
                                          <p:stCondLst>
                                            <p:cond delay="0"/>
                                          </p:stCondLst>
                                        </p:cTn>
                                        <p:tgtEl>
                                          <p:spTgt spid="5"/>
                                        </p:tgtEl>
                                        <p:attrNameLst>
                                          <p:attrName>style.visibility</p:attrName>
                                        </p:attrNameLst>
                                      </p:cBhvr>
                                      <p:to>
                                        <p:strVal val="visible"/>
                                      </p:to>
                                    </p:set>
                                    <p:animEffect transition="in" filter="box(in)">
                                      <p:cBhvr>
                                        <p:cTn id="30" dur="10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000" fill="hold">
                                          <p:stCondLst>
                                            <p:cond delay="0"/>
                                          </p:stCondLst>
                                        </p:cTn>
                                        <p:tgtEl>
                                          <p:spTgt spid="7"/>
                                        </p:tgtEl>
                                        <p:attrNameLst>
                                          <p:attrName>style.visibility</p:attrName>
                                        </p:attrNameLst>
                                      </p:cBhvr>
                                      <p:to>
                                        <p:strVal val="visible"/>
                                      </p:to>
                                    </p:set>
                                    <p:animEffect transition="in" filter="box(in)">
                                      <p:cBhvr>
                                        <p:cTn id="35" dur="1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000" fill="hold">
                                          <p:stCondLst>
                                            <p:cond delay="0"/>
                                          </p:stCondLst>
                                        </p:cTn>
                                        <p:tgtEl>
                                          <p:spTgt spid="8"/>
                                        </p:tgtEl>
                                        <p:attrNameLst>
                                          <p:attrName>style.visibility</p:attrName>
                                        </p:attrNameLst>
                                      </p:cBhvr>
                                      <p:to>
                                        <p:strVal val="visible"/>
                                      </p:to>
                                    </p:set>
                                    <p:animEffect transition="in" filter="box(in)">
                                      <p:cBhvr>
                                        <p:cTn id="4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10" grpId="1" animBg="1"/>
      <p:bldP spid="12" grpId="0" bldLvl="0" animBg="1"/>
      <p:bldP spid="12" grpId="1" animBg="1"/>
      <p:bldP spid="13" grpId="0" bldLvl="0" animBg="1"/>
      <p:bldP spid="13" grpId="1" animBg="1"/>
      <p:bldP spid="6" grpId="0" bldLvl="0" animBg="1"/>
      <p:bldP spid="5" grpId="0" bldLvl="0" animBg="1"/>
      <p:bldP spid="7" grpId="0" bldLvl="0" animBg="1"/>
      <p:bldP spid="8"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内容占位符 2"/>
          <p:cNvSpPr>
            <a:spLocks noGrp="1"/>
          </p:cNvSpPr>
          <p:nvPr>
            <p:ph idx="1"/>
          </p:nvPr>
        </p:nvSpPr>
        <p:spPr>
          <a:xfrm>
            <a:off x="168275" y="587375"/>
            <a:ext cx="8975725" cy="5875020"/>
          </a:xfrm>
        </p:spPr>
        <p:txBody>
          <a:bodyPr anchor="t" anchorCtr="0">
            <a:noAutofit/>
          </a:bodyPr>
          <a:p>
            <a:pPr marL="0" indent="0" fontAlgn="auto">
              <a:lnSpc>
                <a:spcPts val="4080"/>
              </a:lnSpc>
              <a:spcBef>
                <a:spcPts val="0"/>
              </a:spcBef>
              <a:buNone/>
            </a:pPr>
            <a:r>
              <a:rPr lang="zh-CN" altLang="en-US" sz="2400" b="1">
                <a:latin typeface="华文中宋" panose="02010600040101010101" charset="-122"/>
                <a:ea typeface="华文中宋" panose="02010600040101010101" charset="-122"/>
              </a:rPr>
              <a:t>①他在</a:t>
            </a:r>
            <a:r>
              <a:rPr lang="zh-CN" altLang="en-US" sz="2400" b="1">
                <a:solidFill>
                  <a:srgbClr val="FF0000"/>
                </a:solidFill>
                <a:latin typeface="华文中宋" panose="02010600040101010101" charset="-122"/>
                <a:ea typeface="华文中宋" panose="02010600040101010101" charset="-122"/>
              </a:rPr>
              <a:t>平凡的工作岗位上做好本职工作</a:t>
            </a:r>
            <a:r>
              <a:rPr lang="zh-CN" altLang="en-US" sz="2400" b="1">
                <a:latin typeface="华文中宋" panose="02010600040101010101" charset="-122"/>
                <a:ea typeface="华文中宋" panose="02010600040101010101" charset="-122"/>
              </a:rPr>
              <a:t>，充分发挥了</a:t>
            </a:r>
            <a:r>
              <a:rPr lang="zh-CN" altLang="en-US" sz="2400" b="1">
                <a:solidFill>
                  <a:srgbClr val="FF0000"/>
                </a:solidFill>
                <a:latin typeface="华文中宋" panose="02010600040101010101" charset="-122"/>
                <a:ea typeface="华文中宋" panose="02010600040101010101" charset="-122"/>
              </a:rPr>
              <a:t>党员的先锋模范作用</a:t>
            </a:r>
            <a:r>
              <a:rPr lang="zh-CN" altLang="en-US" sz="2400" b="1">
                <a:latin typeface="华文中宋" panose="02010600040101010101" charset="-122"/>
                <a:ea typeface="华文中宋" panose="02010600040101010101" charset="-122"/>
              </a:rPr>
              <a:t>。（3分）</a:t>
            </a:r>
            <a:endParaRPr lang="zh-CN" altLang="en-US" sz="2400" b="1">
              <a:latin typeface="华文中宋" panose="02010600040101010101" charset="-122"/>
              <a:ea typeface="华文中宋" panose="02010600040101010101" charset="-122"/>
            </a:endParaRPr>
          </a:p>
          <a:p>
            <a:pPr marL="0" indent="0" fontAlgn="auto">
              <a:lnSpc>
                <a:spcPts val="4080"/>
              </a:lnSpc>
              <a:spcBef>
                <a:spcPts val="0"/>
              </a:spcBef>
              <a:buNone/>
            </a:pPr>
            <a:r>
              <a:rPr lang="zh-CN" altLang="en-US" sz="2400" b="1">
                <a:latin typeface="华文中宋" panose="02010600040101010101" charset="-122"/>
                <a:ea typeface="华文中宋" panose="02010600040101010101" charset="-122"/>
              </a:rPr>
              <a:t>②他在</a:t>
            </a:r>
            <a:r>
              <a:rPr lang="zh-CN" altLang="en-US" sz="2400" b="1">
                <a:solidFill>
                  <a:srgbClr val="FF0000"/>
                </a:solidFill>
                <a:latin typeface="华文中宋" panose="02010600040101010101" charset="-122"/>
                <a:ea typeface="华文中宋" panose="02010600040101010101" charset="-122"/>
              </a:rPr>
              <a:t>不断学习</a:t>
            </a:r>
            <a:r>
              <a:rPr lang="zh-CN" altLang="en-US" sz="2400" b="1">
                <a:latin typeface="华文中宋" panose="02010600040101010101" charset="-122"/>
                <a:ea typeface="华文中宋" panose="02010600040101010101" charset="-122"/>
              </a:rPr>
              <a:t>和</a:t>
            </a:r>
            <a:r>
              <a:rPr lang="zh-CN" altLang="en-US" sz="2400" b="1">
                <a:solidFill>
                  <a:srgbClr val="FF0000"/>
                </a:solidFill>
                <a:latin typeface="华文中宋" panose="02010600040101010101" charset="-122"/>
                <a:ea typeface="华文中宋" panose="02010600040101010101" charset="-122"/>
              </a:rPr>
              <a:t>积极履职的实践</a:t>
            </a:r>
            <a:r>
              <a:rPr lang="zh-CN" altLang="en-US" sz="2400" b="1">
                <a:latin typeface="华文中宋" panose="02010600040101010101" charset="-122"/>
                <a:ea typeface="华文中宋" panose="02010600040101010101" charset="-122"/>
              </a:rPr>
              <a:t>中，努力</a:t>
            </a:r>
            <a:r>
              <a:rPr lang="zh-CN" altLang="en-US" sz="2400" b="1">
                <a:solidFill>
                  <a:srgbClr val="FF0000"/>
                </a:solidFill>
                <a:latin typeface="华文中宋" panose="02010600040101010101" charset="-122"/>
                <a:ea typeface="华文中宋" panose="02010600040101010101" charset="-122"/>
              </a:rPr>
              <a:t>提高自己的履职能力和水平</a:t>
            </a:r>
            <a:r>
              <a:rPr lang="zh-CN" altLang="en-US" sz="2400" b="1">
                <a:latin typeface="华文中宋" panose="02010600040101010101" charset="-122"/>
                <a:ea typeface="华文中宋" panose="02010600040101010101" charset="-122"/>
              </a:rPr>
              <a:t>。（3分）</a:t>
            </a:r>
            <a:endParaRPr lang="zh-CN" altLang="en-US" sz="2400" b="1">
              <a:latin typeface="华文中宋" panose="02010600040101010101" charset="-122"/>
              <a:ea typeface="华文中宋" panose="02010600040101010101" charset="-122"/>
            </a:endParaRPr>
          </a:p>
          <a:p>
            <a:pPr marL="0" indent="0" fontAlgn="auto">
              <a:lnSpc>
                <a:spcPts val="4080"/>
              </a:lnSpc>
              <a:spcBef>
                <a:spcPts val="0"/>
              </a:spcBef>
              <a:buNone/>
            </a:pPr>
            <a:r>
              <a:rPr lang="zh-CN" altLang="en-US" sz="2400" b="1">
                <a:latin typeface="华文中宋" panose="02010600040101010101" charset="-122"/>
                <a:ea typeface="华文中宋" panose="02010600040101010101" charset="-122"/>
              </a:rPr>
              <a:t>③他积极行使</a:t>
            </a:r>
            <a:r>
              <a:rPr lang="zh-CN" altLang="en-US" sz="2400" b="1">
                <a:solidFill>
                  <a:srgbClr val="FF0000"/>
                </a:solidFill>
                <a:latin typeface="华文中宋" panose="02010600040101010101" charset="-122"/>
                <a:ea typeface="华文中宋" panose="02010600040101010101" charset="-122"/>
              </a:rPr>
              <a:t>人大代表的权利</a:t>
            </a:r>
            <a:r>
              <a:rPr lang="zh-CN" altLang="en-US" sz="2400" b="1">
                <a:latin typeface="华文中宋" panose="02010600040101010101" charset="-122"/>
                <a:ea typeface="华文中宋" panose="02010600040101010101" charset="-122"/>
              </a:rPr>
              <a:t>，依法履职，建言献策，</a:t>
            </a:r>
            <a:r>
              <a:rPr lang="zh-CN" altLang="en-US" sz="2400" b="1">
                <a:solidFill>
                  <a:srgbClr val="FF0000"/>
                </a:solidFill>
                <a:latin typeface="华文中宋" panose="02010600040101010101" charset="-122"/>
                <a:ea typeface="华文中宋" panose="02010600040101010101" charset="-122"/>
              </a:rPr>
              <a:t>促进了政府科学决策，改进工作</a:t>
            </a:r>
            <a:r>
              <a:rPr lang="zh-CN" altLang="en-US" sz="2400" b="1">
                <a:latin typeface="华文中宋" panose="02010600040101010101" charset="-122"/>
                <a:ea typeface="华文中宋" panose="02010600040101010101" charset="-122"/>
              </a:rPr>
              <a:t>。（3分）</a:t>
            </a:r>
            <a:endParaRPr lang="zh-CN" altLang="en-US" sz="2400" b="1">
              <a:latin typeface="华文中宋" panose="02010600040101010101" charset="-122"/>
              <a:ea typeface="华文中宋" panose="02010600040101010101" charset="-122"/>
            </a:endParaRPr>
          </a:p>
          <a:p>
            <a:pPr marL="0" indent="0" fontAlgn="auto">
              <a:lnSpc>
                <a:spcPts val="4080"/>
              </a:lnSpc>
              <a:spcBef>
                <a:spcPts val="0"/>
              </a:spcBef>
              <a:buNone/>
            </a:pPr>
            <a:r>
              <a:rPr lang="zh-CN" altLang="en-US" sz="2400" b="1">
                <a:latin typeface="华文中宋" panose="02010600040101010101" charset="-122"/>
                <a:ea typeface="华文中宋" panose="02010600040101010101" charset="-122"/>
              </a:rPr>
              <a:t>④他模范地</a:t>
            </a:r>
            <a:r>
              <a:rPr lang="zh-CN" altLang="en-US" sz="2400" b="1">
                <a:solidFill>
                  <a:srgbClr val="FF0000"/>
                </a:solidFill>
                <a:latin typeface="华文中宋" panose="02010600040101010101" charset="-122"/>
                <a:ea typeface="华文中宋" panose="02010600040101010101" charset="-122"/>
              </a:rPr>
              <a:t>履行了人大代表的义务</a:t>
            </a:r>
            <a:r>
              <a:rPr lang="zh-CN" altLang="en-US" sz="2400" b="1">
                <a:latin typeface="华文中宋" panose="02010600040101010101" charset="-122"/>
                <a:ea typeface="华文中宋" panose="02010600040101010101" charset="-122"/>
              </a:rPr>
              <a:t>，深入一线，</a:t>
            </a:r>
            <a:r>
              <a:rPr lang="zh-CN" altLang="en-US" sz="2400" b="1">
                <a:solidFill>
                  <a:srgbClr val="FF0000"/>
                </a:solidFill>
                <a:latin typeface="华文中宋" panose="02010600040101010101" charset="-122"/>
                <a:ea typeface="华文中宋" panose="02010600040101010101" charset="-122"/>
              </a:rPr>
              <a:t>密切联系群众</a:t>
            </a:r>
            <a:r>
              <a:rPr lang="zh-CN" altLang="en-US" sz="2400" b="1">
                <a:latin typeface="华文中宋" panose="02010600040101010101" charset="-122"/>
                <a:ea typeface="华文中宋" panose="02010600040101010101" charset="-122"/>
              </a:rPr>
              <a:t>，</a:t>
            </a:r>
            <a:r>
              <a:rPr lang="zh-CN" altLang="en-US" sz="2400" b="1">
                <a:solidFill>
                  <a:srgbClr val="FF0000"/>
                </a:solidFill>
                <a:latin typeface="华文中宋" panose="02010600040101010101" charset="-122"/>
                <a:ea typeface="华文中宋" panose="02010600040101010101" charset="-122"/>
              </a:rPr>
              <a:t>听取和反映人民群众的意见和要求</a:t>
            </a:r>
            <a:r>
              <a:rPr lang="zh-CN" altLang="en-US" sz="2400" b="1">
                <a:latin typeface="华文中宋" panose="02010600040101010101" charset="-122"/>
                <a:ea typeface="华文中宋" panose="02010600040101010101" charset="-122"/>
              </a:rPr>
              <a:t>，努力</a:t>
            </a:r>
            <a:r>
              <a:rPr lang="zh-CN" altLang="en-US" sz="2400" b="1">
                <a:solidFill>
                  <a:srgbClr val="FF0000"/>
                </a:solidFill>
                <a:latin typeface="华文中宋" panose="02010600040101010101" charset="-122"/>
                <a:ea typeface="华文中宋" panose="02010600040101010101" charset="-122"/>
              </a:rPr>
              <a:t>为人民服务，对人民负责</a:t>
            </a:r>
            <a:r>
              <a:rPr lang="zh-CN" altLang="en-US" sz="2400" b="1">
                <a:latin typeface="华文中宋" panose="02010600040101010101" charset="-122"/>
                <a:ea typeface="华文中宋" panose="02010600040101010101" charset="-122"/>
              </a:rPr>
              <a:t>。（3分）</a:t>
            </a:r>
            <a:endParaRPr lang="zh-CN" altLang="en-US" sz="2400" b="1">
              <a:latin typeface="华文中宋" panose="02010600040101010101" charset="-122"/>
              <a:ea typeface="华文中宋" panose="02010600040101010101"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内容占位符 2"/>
          <p:cNvSpPr>
            <a:spLocks noGrp="1"/>
          </p:cNvSpPr>
          <p:nvPr>
            <p:ph idx="1"/>
          </p:nvPr>
        </p:nvSpPr>
        <p:spPr>
          <a:xfrm>
            <a:off x="180975" y="188913"/>
            <a:ext cx="8782050" cy="6421437"/>
          </a:xfrm>
        </p:spPr>
        <p:txBody>
          <a:bodyPr anchor="t" anchorCtr="0">
            <a:noAutofit/>
          </a:bodyPr>
          <a:p>
            <a:pPr marL="0" indent="0">
              <a:buNone/>
            </a:pPr>
            <a:r>
              <a:rPr lang="en-US" altLang="zh-CN" b="1">
                <a:latin typeface="Times New Roman" panose="02020603050405020304" charset="0"/>
                <a:ea typeface="华文中宋" panose="02010600040101010101" charset="-122"/>
                <a:cs typeface="Times New Roman" panose="02020603050405020304" charset="0"/>
              </a:rPr>
              <a:t>19</a:t>
            </a:r>
            <a:r>
              <a:rPr lang="en-US" altLang="zh-CN" b="1">
                <a:latin typeface="华文中宋" panose="02010600040101010101" charset="-122"/>
                <a:ea typeface="华文中宋" panose="02010600040101010101" charset="-122"/>
              </a:rPr>
              <a:t>.</a:t>
            </a:r>
            <a:r>
              <a:rPr lang="zh-CN" altLang="en-US" b="1">
                <a:latin typeface="Times New Roman" panose="02020603050405020304" charset="0"/>
                <a:ea typeface="华文中宋" panose="02010600040101010101" charset="-122"/>
                <a:cs typeface="Times New Roman" panose="02020603050405020304" charset="0"/>
              </a:rPr>
              <a:t>A</a:t>
            </a:r>
            <a:r>
              <a:rPr lang="zh-CN" altLang="en-US" b="1">
                <a:latin typeface="华文中宋" panose="02010600040101010101" charset="-122"/>
                <a:ea typeface="华文中宋" panose="02010600040101010101" charset="-122"/>
              </a:rPr>
              <a:t>【经济全球化与对外开放】</a:t>
            </a:r>
            <a:endParaRPr lang="zh-CN" altLang="en-US" b="1">
              <a:latin typeface="华文中宋" panose="02010600040101010101" charset="-122"/>
              <a:ea typeface="华文中宋" panose="02010600040101010101" charset="-122"/>
            </a:endParaRPr>
          </a:p>
          <a:p>
            <a:pPr marL="0" indent="0" fontAlgn="auto">
              <a:lnSpc>
                <a:spcPts val="4000"/>
              </a:lnSpc>
              <a:buNone/>
            </a:pPr>
            <a:r>
              <a:rPr lang="en-US" altLang="zh-CN" sz="2000" b="1">
                <a:latin typeface="华文中宋" panose="02010600040101010101" charset="-122"/>
                <a:ea typeface="华文中宋" panose="02010600040101010101" charset="-122"/>
              </a:rPr>
              <a:t>     </a:t>
            </a:r>
            <a:r>
              <a:rPr lang="en-US" altLang="zh-CN" sz="2000" b="1">
                <a:latin typeface="Times New Roman" panose="02020603050405020304" charset="0"/>
                <a:ea typeface="华文中宋" panose="02010600040101010101" charset="-122"/>
                <a:cs typeface="Times New Roman" panose="02020603050405020304" charset="0"/>
              </a:rPr>
              <a:t> </a:t>
            </a:r>
            <a:r>
              <a:rPr lang="zh-CN" altLang="en-US" b="1">
                <a:latin typeface="Times New Roman" panose="02020603050405020304" charset="0"/>
                <a:ea typeface="楷体" panose="02010609060101010101" charset="-122"/>
                <a:cs typeface="Times New Roman" panose="02020603050405020304" charset="0"/>
              </a:rPr>
              <a:t>疫情之下，2021年我国外贸进出口规模再创历史新高，“十四五”对外贸易实现良好开局。2021年，我国外贸进出口总值39.1万亿元，同比增长21.4%。一般贸易进出口同比增长24.7%，跨境电商、市场采购出口等贸易新业态蓬勃发展，外贸新动能不断集聚。我国积极优化全球市场布局,与东盟、欧盟和美国进出口同比分别增长19.7%、19.1%和20.2%。同期，我国与“一带一路”沿线国家进出口同比增长23.6%，与RCEP贸易伙伴进出口同比增长18.1%。</a:t>
            </a:r>
            <a:r>
              <a:rPr lang="en-US" altLang="zh-CN" b="1">
                <a:latin typeface="华文中宋" panose="02010600040101010101" charset="-122"/>
                <a:ea typeface="华文中宋" panose="02010600040101010101" charset="-122"/>
              </a:rPr>
              <a:t>  </a:t>
            </a:r>
            <a:endParaRPr lang="en-US" altLang="zh-CN" b="1">
              <a:latin typeface="华文中宋" panose="02010600040101010101" charset="-122"/>
              <a:ea typeface="华文中宋" panose="02010600040101010101" charset="-122"/>
            </a:endParaRPr>
          </a:p>
          <a:p>
            <a:pPr marL="0" indent="0" fontAlgn="auto">
              <a:lnSpc>
                <a:spcPct val="150000"/>
              </a:lnSpc>
              <a:buNone/>
            </a:pPr>
            <a:r>
              <a:rPr lang="en-US" altLang="zh-CN" b="1">
                <a:latin typeface="华文中宋" panose="02010600040101010101" charset="-122"/>
                <a:ea typeface="华文中宋" panose="02010600040101010101" charset="-122"/>
              </a:rPr>
              <a:t>  </a:t>
            </a:r>
            <a:r>
              <a:rPr lang="zh-CN" altLang="en-US" b="1">
                <a:latin typeface="华文中宋" panose="02010600040101010101" charset="-122"/>
                <a:ea typeface="华文中宋" panose="02010600040101010101" charset="-122"/>
              </a:rPr>
              <a:t>结合材料，运用所学知识说明我国对外贸易逆势增长的原因。（6分）</a:t>
            </a:r>
            <a:endParaRPr lang="zh-CN" altLang="en-US" b="1">
              <a:latin typeface="华文中宋" panose="02010600040101010101" charset="-122"/>
              <a:ea typeface="华文中宋" panose="02010600040101010101" charset="-122"/>
            </a:endParaRPr>
          </a:p>
        </p:txBody>
      </p:sp>
      <p:sp>
        <p:nvSpPr>
          <p:cNvPr id="5" name="椭圆 4"/>
          <p:cNvSpPr/>
          <p:nvPr/>
        </p:nvSpPr>
        <p:spPr>
          <a:xfrm>
            <a:off x="481965" y="6303645"/>
            <a:ext cx="1092835" cy="30670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2" name="椭圆 1"/>
          <p:cNvSpPr/>
          <p:nvPr/>
        </p:nvSpPr>
        <p:spPr>
          <a:xfrm>
            <a:off x="5845810" y="5683885"/>
            <a:ext cx="3039110" cy="30670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7" name="圆角矩形标注 6"/>
          <p:cNvSpPr/>
          <p:nvPr/>
        </p:nvSpPr>
        <p:spPr>
          <a:xfrm>
            <a:off x="5473700" y="4885690"/>
            <a:ext cx="859155" cy="330835"/>
          </a:xfrm>
          <a:prstGeom prst="wedgeRoundRectCallout">
            <a:avLst>
              <a:gd name="adj1" fmla="val -51605"/>
              <a:gd name="adj2" fmla="val 179942"/>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sz="2400" b="1">
                <a:solidFill>
                  <a:srgbClr val="FF0000"/>
                </a:solidFill>
                <a:latin typeface="楷体" panose="02010609060101010101" charset="-122"/>
                <a:ea typeface="楷体" panose="02010609060101010101" charset="-122"/>
                <a:cs typeface="楷体" panose="02010609060101010101" charset="-122"/>
              </a:rPr>
              <a:t>内因</a:t>
            </a:r>
            <a:endParaRPr lang="zh-CN" sz="2400" b="1">
              <a:solidFill>
                <a:srgbClr val="FF0000"/>
              </a:solidFill>
              <a:latin typeface="楷体" panose="02010609060101010101" charset="-122"/>
              <a:ea typeface="楷体" panose="02010609060101010101" charset="-122"/>
              <a:cs typeface="楷体" panose="02010609060101010101" charset="-122"/>
            </a:endParaRPr>
          </a:p>
        </p:txBody>
      </p:sp>
      <p:sp>
        <p:nvSpPr>
          <p:cNvPr id="3" name="圆角矩形标注 2"/>
          <p:cNvSpPr/>
          <p:nvPr/>
        </p:nvSpPr>
        <p:spPr>
          <a:xfrm>
            <a:off x="6449060" y="4885690"/>
            <a:ext cx="1480185" cy="330835"/>
          </a:xfrm>
          <a:prstGeom prst="wedgeRoundRectCallout">
            <a:avLst>
              <a:gd name="adj1" fmla="val 40387"/>
              <a:gd name="adj2" fmla="val -50383"/>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b="1">
                <a:solidFill>
                  <a:srgbClr val="FF0000"/>
                </a:solidFill>
                <a:latin typeface="楷体" panose="02010609060101010101" charset="-122"/>
                <a:ea typeface="楷体" panose="02010609060101010101" charset="-122"/>
                <a:cs typeface="楷体" panose="02010609060101010101" charset="-122"/>
              </a:rPr>
              <a:t>国策；国情</a:t>
            </a:r>
            <a:endParaRPr lang="zh-CN" b="1">
              <a:solidFill>
                <a:srgbClr val="FF0000"/>
              </a:solidFill>
              <a:latin typeface="楷体" panose="02010609060101010101" charset="-122"/>
              <a:ea typeface="楷体" panose="02010609060101010101" charset="-122"/>
              <a:cs typeface="楷体" panose="02010609060101010101" charset="-122"/>
            </a:endParaRPr>
          </a:p>
        </p:txBody>
      </p:sp>
      <p:sp>
        <p:nvSpPr>
          <p:cNvPr id="4" name="椭圆 3"/>
          <p:cNvSpPr/>
          <p:nvPr/>
        </p:nvSpPr>
        <p:spPr>
          <a:xfrm>
            <a:off x="716915" y="879475"/>
            <a:ext cx="1398905" cy="30670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6" name="圆角矩形标注 5"/>
          <p:cNvSpPr/>
          <p:nvPr/>
        </p:nvSpPr>
        <p:spPr>
          <a:xfrm>
            <a:off x="5589905" y="6113145"/>
            <a:ext cx="859155" cy="330835"/>
          </a:xfrm>
          <a:prstGeom prst="wedgeRoundRectCallout">
            <a:avLst>
              <a:gd name="adj1" fmla="val 29231"/>
              <a:gd name="adj2" fmla="val -105086"/>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sz="2400" b="1">
                <a:solidFill>
                  <a:srgbClr val="FF0000"/>
                </a:solidFill>
                <a:latin typeface="楷体" panose="02010609060101010101" charset="-122"/>
                <a:ea typeface="楷体" panose="02010609060101010101" charset="-122"/>
                <a:cs typeface="楷体" panose="02010609060101010101" charset="-122"/>
              </a:rPr>
              <a:t>外因</a:t>
            </a:r>
            <a:endParaRPr lang="zh-CN" sz="2400" b="1">
              <a:solidFill>
                <a:srgbClr val="FF0000"/>
              </a:solidFill>
              <a:latin typeface="楷体" panose="02010609060101010101" charset="-122"/>
              <a:ea typeface="楷体" panose="02010609060101010101" charset="-122"/>
              <a:cs typeface="楷体" panose="02010609060101010101" charset="-122"/>
            </a:endParaRPr>
          </a:p>
        </p:txBody>
      </p:sp>
      <p:sp>
        <p:nvSpPr>
          <p:cNvPr id="8" name="椭圆 7"/>
          <p:cNvSpPr/>
          <p:nvPr/>
        </p:nvSpPr>
        <p:spPr>
          <a:xfrm>
            <a:off x="264795" y="2867660"/>
            <a:ext cx="3143250" cy="30670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9" name="椭圆 8"/>
          <p:cNvSpPr/>
          <p:nvPr/>
        </p:nvSpPr>
        <p:spPr>
          <a:xfrm>
            <a:off x="1786890" y="3405505"/>
            <a:ext cx="5262245" cy="30670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10" name="椭圆 9"/>
          <p:cNvSpPr/>
          <p:nvPr/>
        </p:nvSpPr>
        <p:spPr>
          <a:xfrm>
            <a:off x="7354570" y="3893820"/>
            <a:ext cx="1398905" cy="30670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11" name="圆角矩形标注 10"/>
          <p:cNvSpPr/>
          <p:nvPr/>
        </p:nvSpPr>
        <p:spPr>
          <a:xfrm rot="1380000">
            <a:off x="6699250" y="6239510"/>
            <a:ext cx="713740" cy="330835"/>
          </a:xfrm>
          <a:prstGeom prst="wedgeRoundRectCallout">
            <a:avLst>
              <a:gd name="adj1" fmla="val 40387"/>
              <a:gd name="adj2" fmla="val -50383"/>
              <a:gd name="adj3" fmla="val 166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bodyPr>
          <a:p>
            <a:pPr algn="l"/>
            <a:r>
              <a:rPr lang="zh-CN" sz="4800" b="1">
                <a:ln w="22225">
                  <a:solidFill>
                    <a:schemeClr val="accent2"/>
                  </a:solidFill>
                  <a:prstDash val="solid"/>
                </a:ln>
                <a:solidFill>
                  <a:srgbClr val="FF0000"/>
                </a:solidFill>
                <a:effectLst/>
                <a:latin typeface="楷体" panose="02010609060101010101" charset="-122"/>
                <a:ea typeface="楷体" panose="02010609060101010101" charset="-122"/>
                <a:cs typeface="楷体" panose="02010609060101010101" charset="-122"/>
              </a:rPr>
              <a:t>？</a:t>
            </a:r>
            <a:endParaRPr lang="zh-CN" sz="4800" b="1">
              <a:ln w="22225">
                <a:solidFill>
                  <a:schemeClr val="accent2"/>
                </a:solidFill>
                <a:prstDash val="solid"/>
              </a:ln>
              <a:solidFill>
                <a:srgbClr val="FF0000"/>
              </a:solidFill>
              <a:effectLst/>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100000">
                                          <p:val>
                                            <p:strVal val="#ppt_x"/>
                                          </p:val>
                                        </p:tav>
                                      </p:tavLst>
                                    </p:anim>
                                    <p:anim calcmode="lin" valueType="num">
                                      <p:cBhvr>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ppt_x</p:attrName>
                                        </p:attrNameLst>
                                      </p:cBhvr>
                                      <p:tavLst>
                                        <p:tav tm="0">
                                          <p:val>
                                            <p:strVal val="#ppt_x"/>
                                          </p:val>
                                        </p:tav>
                                        <p:tav tm="100000">
                                          <p:val>
                                            <p:strVal val="#ppt_x"/>
                                          </p:val>
                                        </p:tav>
                                      </p:tavLst>
                                    </p:anim>
                                    <p:anim calcmode="lin" valueType="num">
                                      <p:cBhvr>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grpId="0" nodeType="clickEffect">
                                  <p:stCondLst>
                                    <p:cond delay="0"/>
                                  </p:stCondLst>
                                  <p:childTnLst>
                                    <p:set>
                                      <p:cBhvr>
                                        <p:cTn id="18" dur="1000" fill="hold">
                                          <p:stCondLst>
                                            <p:cond delay="0"/>
                                          </p:stCondLst>
                                        </p:cTn>
                                        <p:tgtEl>
                                          <p:spTgt spid="7"/>
                                        </p:tgtEl>
                                        <p:attrNameLst>
                                          <p:attrName>style.visibility</p:attrName>
                                        </p:attrNameLst>
                                      </p:cBhvr>
                                      <p:to>
                                        <p:strVal val="visible"/>
                                      </p:to>
                                    </p:set>
                                    <p:animEffect transition="in" filter="box(in)">
                                      <p:cBhvr>
                                        <p:cTn id="19" dur="1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000" fill="hold">
                                          <p:stCondLst>
                                            <p:cond delay="0"/>
                                          </p:stCondLst>
                                        </p:cTn>
                                        <p:tgtEl>
                                          <p:spTgt spid="3"/>
                                        </p:tgtEl>
                                        <p:attrNameLst>
                                          <p:attrName>style.visibility</p:attrName>
                                        </p:attrNameLst>
                                      </p:cBhvr>
                                      <p:to>
                                        <p:strVal val="visible"/>
                                      </p:to>
                                    </p:set>
                                    <p:animEffect transition="in" filter="box(in)">
                                      <p:cBhvr>
                                        <p:cTn id="24" dur="10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p:cTn id="29" dur="500" fill="hold"/>
                                        <p:tgtEl>
                                          <p:spTgt spid="8"/>
                                        </p:tgtEl>
                                        <p:attrNameLst>
                                          <p:attrName>ppt_x</p:attrName>
                                        </p:attrNameLst>
                                      </p:cBhvr>
                                      <p:tavLst>
                                        <p:tav tm="0">
                                          <p:val>
                                            <p:strVal val="#ppt_x"/>
                                          </p:val>
                                        </p:tav>
                                        <p:tav tm="100000">
                                          <p:val>
                                            <p:strVal val="#ppt_x"/>
                                          </p:val>
                                        </p:tav>
                                      </p:tavLst>
                                    </p:anim>
                                    <p:anim calcmode="lin" valueType="num">
                                      <p:cBhvr>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ppt_x</p:attrName>
                                        </p:attrNameLst>
                                      </p:cBhvr>
                                      <p:tavLst>
                                        <p:tav tm="0">
                                          <p:val>
                                            <p:strVal val="#ppt_x"/>
                                          </p:val>
                                        </p:tav>
                                        <p:tav tm="100000">
                                          <p:val>
                                            <p:strVal val="#ppt_x"/>
                                          </p:val>
                                        </p:tav>
                                      </p:tavLst>
                                    </p:anim>
                                    <p:anim calcmode="lin" valueType="num">
                                      <p:cBhvr>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p:cTn id="41" dur="500" fill="hold"/>
                                        <p:tgtEl>
                                          <p:spTgt spid="10"/>
                                        </p:tgtEl>
                                        <p:attrNameLst>
                                          <p:attrName>ppt_x</p:attrName>
                                        </p:attrNameLst>
                                      </p:cBhvr>
                                      <p:tavLst>
                                        <p:tav tm="0">
                                          <p:val>
                                            <p:strVal val="#ppt_x"/>
                                          </p:val>
                                        </p:tav>
                                        <p:tav tm="100000">
                                          <p:val>
                                            <p:strVal val="#ppt_x"/>
                                          </p:val>
                                        </p:tav>
                                      </p:tavLst>
                                    </p:anim>
                                    <p:anim calcmode="lin" valueType="num">
                                      <p:cBhvr>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 calcmode="lin" valueType="num">
                                      <p:cBhvr>
                                        <p:cTn id="47" dur="500" fill="hold"/>
                                        <p:tgtEl>
                                          <p:spTgt spid="4"/>
                                        </p:tgtEl>
                                        <p:attrNameLst>
                                          <p:attrName>ppt_x</p:attrName>
                                        </p:attrNameLst>
                                      </p:cBhvr>
                                      <p:tavLst>
                                        <p:tav tm="0">
                                          <p:val>
                                            <p:strVal val="#ppt_x"/>
                                          </p:val>
                                        </p:tav>
                                        <p:tav tm="100000">
                                          <p:val>
                                            <p:strVal val="#ppt_x"/>
                                          </p:val>
                                        </p:tav>
                                      </p:tavLst>
                                    </p:anim>
                                    <p:anim calcmode="lin" valueType="num">
                                      <p:cBhvr>
                                        <p:cTn id="4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grpId="0" nodeType="clickEffect">
                                  <p:stCondLst>
                                    <p:cond delay="0"/>
                                  </p:stCondLst>
                                  <p:childTnLst>
                                    <p:set>
                                      <p:cBhvr>
                                        <p:cTn id="52" dur="1000" fill="hold">
                                          <p:stCondLst>
                                            <p:cond delay="0"/>
                                          </p:stCondLst>
                                        </p:cTn>
                                        <p:tgtEl>
                                          <p:spTgt spid="6"/>
                                        </p:tgtEl>
                                        <p:attrNameLst>
                                          <p:attrName>style.visibility</p:attrName>
                                        </p:attrNameLst>
                                      </p:cBhvr>
                                      <p:to>
                                        <p:strVal val="visible"/>
                                      </p:to>
                                    </p:set>
                                    <p:animEffect transition="in" filter="box(in)">
                                      <p:cBhvr>
                                        <p:cTn id="53" dur="1000"/>
                                        <p:tgtEl>
                                          <p:spTgt spid="6"/>
                                        </p:tgtEl>
                                      </p:cBhvr>
                                    </p:animEffect>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11"/>
                                        </p:tgtEl>
                                        <p:attrNameLst>
                                          <p:attrName>style.visibility</p:attrName>
                                        </p:attrNameLst>
                                      </p:cBhvr>
                                      <p:to>
                                        <p:strVal val="visible"/>
                                      </p:to>
                                    </p:set>
                                    <p:anim calcmode="lin" valueType="num">
                                      <p:cBhvr additive="base">
                                        <p:cTn id="58" dur="500" fill="hold"/>
                                        <p:tgtEl>
                                          <p:spTgt spid="11"/>
                                        </p:tgtEl>
                                        <p:attrNameLst>
                                          <p:attrName>ppt_x</p:attrName>
                                        </p:attrNameLst>
                                      </p:cBhvr>
                                      <p:tavLst>
                                        <p:tav tm="0">
                                          <p:val>
                                            <p:strVal val="#ppt_x"/>
                                          </p:val>
                                        </p:tav>
                                        <p:tav tm="100000">
                                          <p:val>
                                            <p:strVal val="#ppt_x"/>
                                          </p:val>
                                        </p:tav>
                                      </p:tavLst>
                                    </p:anim>
                                    <p:anim calcmode="lin" valueType="num">
                                      <p:cBhvr additive="base">
                                        <p:cTn id="5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2" grpId="0" bldLvl="0" animBg="1"/>
      <p:bldP spid="2" grpId="1" animBg="1"/>
      <p:bldP spid="7" grpId="0" bldLvl="0" animBg="1"/>
      <p:bldP spid="3" grpId="0" bldLvl="0" animBg="1"/>
      <p:bldP spid="4" grpId="0" bldLvl="0" animBg="1"/>
      <p:bldP spid="4" grpId="1" animBg="1"/>
      <p:bldP spid="6" grpId="0" bldLvl="0" animBg="1"/>
      <p:bldP spid="8" grpId="0" bldLvl="0" animBg="1"/>
      <p:bldP spid="8" grpId="1" animBg="1"/>
      <p:bldP spid="9" grpId="0" bldLvl="0" animBg="1"/>
      <p:bldP spid="9" grpId="1" animBg="1"/>
      <p:bldP spid="10" grpId="0" bldLvl="0" animBg="1"/>
      <p:bldP spid="10" grpId="1" animBg="1"/>
      <p:bldP spid="11" grpId="0" animBg="1"/>
      <p:bldP spid="11"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内容占位符 2"/>
          <p:cNvSpPr>
            <a:spLocks noGrp="1"/>
          </p:cNvSpPr>
          <p:nvPr>
            <p:ph idx="1"/>
          </p:nvPr>
        </p:nvSpPr>
        <p:spPr>
          <a:xfrm>
            <a:off x="168275" y="347345"/>
            <a:ext cx="8975725" cy="5875020"/>
          </a:xfrm>
        </p:spPr>
        <p:txBody>
          <a:bodyPr anchor="t" anchorCtr="0">
            <a:noAutofit/>
          </a:bodyPr>
          <a:p>
            <a:pPr marL="0" indent="0" fontAlgn="auto">
              <a:lnSpc>
                <a:spcPts val="4080"/>
              </a:lnSpc>
              <a:spcBef>
                <a:spcPts val="0"/>
              </a:spcBef>
              <a:buNone/>
            </a:pPr>
            <a:r>
              <a:rPr lang="zh-CN" altLang="en-US" b="1">
                <a:latin typeface="华文中宋" panose="02010600040101010101" charset="-122"/>
                <a:ea typeface="华文中宋" panose="02010600040101010101" charset="-122"/>
              </a:rPr>
              <a:t>①随着</a:t>
            </a:r>
            <a:r>
              <a:rPr lang="zh-CN" altLang="en-US" b="1">
                <a:solidFill>
                  <a:srgbClr val="FF0000"/>
                </a:solidFill>
                <a:latin typeface="华文中宋" panose="02010600040101010101" charset="-122"/>
                <a:ea typeface="华文中宋" panose="02010600040101010101" charset="-122"/>
              </a:rPr>
              <a:t>许多国家解除疫情防控封锁重启经济</a:t>
            </a:r>
            <a:r>
              <a:rPr lang="zh-CN" altLang="en-US" b="1">
                <a:latin typeface="华文中宋" panose="02010600040101010101" charset="-122"/>
                <a:ea typeface="华文中宋" panose="02010600040101010101" charset="-122"/>
              </a:rPr>
              <a:t>，</a:t>
            </a:r>
            <a:r>
              <a:rPr lang="zh-CN" altLang="en-US" b="1">
                <a:solidFill>
                  <a:srgbClr val="FF0000"/>
                </a:solidFill>
                <a:latin typeface="华文中宋" panose="02010600040101010101" charset="-122"/>
                <a:ea typeface="华文中宋" panose="02010600040101010101" charset="-122"/>
              </a:rPr>
              <a:t>国际市场需求有较大反弹</a:t>
            </a:r>
            <a:r>
              <a:rPr lang="zh-CN" altLang="en-US" b="1">
                <a:latin typeface="华文中宋" panose="02010600040101010101" charset="-122"/>
                <a:ea typeface="华文中宋" panose="02010600040101010101" charset="-122"/>
              </a:rPr>
              <a:t>，</a:t>
            </a:r>
            <a:r>
              <a:rPr lang="zh-CN" altLang="en-US" b="1">
                <a:solidFill>
                  <a:srgbClr val="FF0000"/>
                </a:solidFill>
                <a:latin typeface="华文中宋" panose="02010600040101010101" charset="-122"/>
                <a:ea typeface="华文中宋" panose="02010600040101010101" charset="-122"/>
              </a:rPr>
              <a:t>全球经济和贸易复苏</a:t>
            </a:r>
            <a:r>
              <a:rPr lang="zh-CN" altLang="en-US" b="1">
                <a:latin typeface="华文中宋" panose="02010600040101010101" charset="-122"/>
                <a:ea typeface="华文中宋" panose="02010600040101010101" charset="-122"/>
              </a:rPr>
              <a:t>带动了我国对外贸易增长。（2分）</a:t>
            </a:r>
            <a:endParaRPr lang="zh-CN" altLang="en-US" b="1">
              <a:latin typeface="华文中宋" panose="02010600040101010101" charset="-122"/>
              <a:ea typeface="华文中宋" panose="02010600040101010101" charset="-122"/>
            </a:endParaRPr>
          </a:p>
          <a:p>
            <a:pPr marL="0" indent="0" fontAlgn="auto">
              <a:lnSpc>
                <a:spcPts val="4080"/>
              </a:lnSpc>
              <a:spcBef>
                <a:spcPts val="0"/>
              </a:spcBef>
              <a:buNone/>
            </a:pPr>
            <a:r>
              <a:rPr lang="zh-CN" altLang="en-US" b="1">
                <a:latin typeface="华文中宋" panose="02010600040101010101" charset="-122"/>
                <a:ea typeface="华文中宋" panose="02010600040101010101" charset="-122"/>
              </a:rPr>
              <a:t>②我国坚持进一步</a:t>
            </a:r>
            <a:r>
              <a:rPr lang="zh-CN" altLang="en-US" b="1">
                <a:solidFill>
                  <a:srgbClr val="FF0000"/>
                </a:solidFill>
                <a:latin typeface="华文中宋" panose="02010600040101010101" charset="-122"/>
                <a:ea typeface="华文中宋" panose="02010600040101010101" charset="-122"/>
              </a:rPr>
              <a:t>扩大对外开放</a:t>
            </a:r>
            <a:r>
              <a:rPr lang="zh-CN" altLang="en-US" b="1">
                <a:latin typeface="华文中宋" panose="02010600040101010101" charset="-122"/>
                <a:ea typeface="华文中宋" panose="02010600040101010101" charset="-122"/>
              </a:rPr>
              <a:t>，发展</a:t>
            </a:r>
            <a:r>
              <a:rPr lang="zh-CN" altLang="en-US" b="1">
                <a:solidFill>
                  <a:srgbClr val="FF0000"/>
                </a:solidFill>
                <a:latin typeface="华文中宋" panose="02010600040101010101" charset="-122"/>
                <a:ea typeface="华文中宋" panose="02010600040101010101" charset="-122"/>
              </a:rPr>
              <a:t>更高层次开放型经济</a:t>
            </a:r>
            <a:r>
              <a:rPr lang="zh-CN" altLang="en-US" b="1">
                <a:latin typeface="华文中宋" panose="02010600040101010101" charset="-122"/>
                <a:ea typeface="华文中宋" panose="02010600040101010101" charset="-122"/>
              </a:rPr>
              <a:t>。</a:t>
            </a:r>
            <a:r>
              <a:rPr lang="zh-CN" altLang="en-US" b="1">
                <a:solidFill>
                  <a:srgbClr val="FF0000"/>
                </a:solidFill>
                <a:latin typeface="华文中宋" panose="02010600040101010101" charset="-122"/>
                <a:ea typeface="华文中宋" panose="02010600040101010101" charset="-122"/>
              </a:rPr>
              <a:t>以“一带一路”建设为重点</a:t>
            </a:r>
            <a:r>
              <a:rPr lang="zh-CN" altLang="en-US" b="1">
                <a:latin typeface="华文中宋" panose="02010600040101010101" charset="-122"/>
                <a:ea typeface="华文中宋" panose="02010600040101010101" charset="-122"/>
              </a:rPr>
              <a:t>，加快转变对外经济发展方式，培育</a:t>
            </a:r>
            <a:r>
              <a:rPr lang="zh-CN" altLang="en-US" b="1">
                <a:solidFill>
                  <a:srgbClr val="FF0000"/>
                </a:solidFill>
                <a:latin typeface="华文中宋" panose="02010600040101010101" charset="-122"/>
                <a:ea typeface="华文中宋" panose="02010600040101010101" charset="-122"/>
              </a:rPr>
              <a:t>贸易新业态新模式</a:t>
            </a:r>
            <a:r>
              <a:rPr lang="zh-CN" altLang="en-US" b="1">
                <a:latin typeface="华文中宋" panose="02010600040101010101" charset="-122"/>
                <a:ea typeface="华文中宋" panose="02010600040101010101" charset="-122"/>
              </a:rPr>
              <a:t>。加强</a:t>
            </a:r>
            <a:r>
              <a:rPr lang="zh-CN" altLang="en-US" b="1">
                <a:solidFill>
                  <a:srgbClr val="FF0000"/>
                </a:solidFill>
                <a:latin typeface="华文中宋" panose="02010600040101010101" charset="-122"/>
                <a:ea typeface="华文中宋" panose="02010600040101010101" charset="-122"/>
              </a:rPr>
              <a:t>区域经济合作</a:t>
            </a:r>
            <a:r>
              <a:rPr lang="zh-CN" altLang="en-US" b="1">
                <a:latin typeface="华文中宋" panose="02010600040101010101" charset="-122"/>
                <a:ea typeface="华文中宋" panose="02010600040101010101" charset="-122"/>
              </a:rPr>
              <a:t>，促进贸易和投资自由化便利化。（2分）</a:t>
            </a:r>
            <a:endParaRPr lang="zh-CN" altLang="en-US" b="1">
              <a:latin typeface="华文中宋" panose="02010600040101010101" charset="-122"/>
              <a:ea typeface="华文中宋" panose="02010600040101010101" charset="-122"/>
            </a:endParaRPr>
          </a:p>
          <a:p>
            <a:pPr marL="0" indent="0" fontAlgn="auto">
              <a:lnSpc>
                <a:spcPts val="4080"/>
              </a:lnSpc>
              <a:spcBef>
                <a:spcPts val="0"/>
              </a:spcBef>
              <a:buNone/>
            </a:pPr>
            <a:r>
              <a:rPr lang="zh-CN" altLang="en-US" b="1">
                <a:latin typeface="华文中宋" panose="02010600040101010101" charset="-122"/>
                <a:ea typeface="华文中宋" panose="02010600040101010101" charset="-122"/>
              </a:rPr>
              <a:t>③</a:t>
            </a:r>
            <a:r>
              <a:rPr lang="zh-CN" altLang="en-US" b="1">
                <a:solidFill>
                  <a:srgbClr val="FF0000"/>
                </a:solidFill>
                <a:latin typeface="华文中宋" panose="02010600040101010101" charset="-122"/>
                <a:ea typeface="华文中宋" panose="02010600040101010101" charset="-122"/>
              </a:rPr>
              <a:t>我国疫情防控得力</a:t>
            </a:r>
            <a:r>
              <a:rPr lang="zh-CN" altLang="en-US" b="1">
                <a:latin typeface="华文中宋" panose="02010600040101010101" charset="-122"/>
                <a:ea typeface="华文中宋" panose="02010600040101010101" charset="-122"/>
              </a:rPr>
              <a:t>，</a:t>
            </a:r>
            <a:r>
              <a:rPr lang="zh-CN" altLang="en-US" b="1">
                <a:solidFill>
                  <a:srgbClr val="FF0000"/>
                </a:solidFill>
                <a:latin typeface="华文中宋" panose="02010600040101010101" charset="-122"/>
                <a:ea typeface="华文中宋" panose="02010600040101010101" charset="-122"/>
              </a:rPr>
              <a:t>经济社会稳定</a:t>
            </a:r>
            <a:r>
              <a:rPr lang="zh-CN" altLang="en-US" b="1">
                <a:latin typeface="华文中宋" panose="02010600040101010101" charset="-122"/>
                <a:ea typeface="华文中宋" panose="02010600040101010101" charset="-122"/>
              </a:rPr>
              <a:t>，作为世界</a:t>
            </a:r>
            <a:r>
              <a:rPr lang="zh-CN" altLang="en-US" b="1">
                <a:solidFill>
                  <a:srgbClr val="FF0000"/>
                </a:solidFill>
                <a:latin typeface="华文中宋" panose="02010600040101010101" charset="-122"/>
                <a:ea typeface="华文中宋" panose="02010600040101010101" charset="-122"/>
              </a:rPr>
              <a:t>制造业第一大国</a:t>
            </a:r>
            <a:r>
              <a:rPr lang="zh-CN" altLang="en-US" b="1">
                <a:latin typeface="华文中宋" panose="02010600040101010101" charset="-122"/>
                <a:ea typeface="华文中宋" panose="02010600040101010101" charset="-122"/>
              </a:rPr>
              <a:t>,拥有</a:t>
            </a:r>
            <a:r>
              <a:rPr lang="zh-CN" altLang="en-US" b="1">
                <a:solidFill>
                  <a:srgbClr val="FF0000"/>
                </a:solidFill>
                <a:latin typeface="华文中宋" panose="02010600040101010101" charset="-122"/>
                <a:ea typeface="华文中宋" panose="02010600040101010101" charset="-122"/>
              </a:rPr>
              <a:t>独立完整的工业体系</a:t>
            </a:r>
            <a:r>
              <a:rPr lang="zh-CN" altLang="en-US" b="1">
                <a:latin typeface="华文中宋" panose="02010600040101010101" charset="-122"/>
                <a:ea typeface="华文中宋" panose="02010600040101010101" charset="-122"/>
              </a:rPr>
              <a:t>,有极其</a:t>
            </a:r>
            <a:r>
              <a:rPr lang="zh-CN" altLang="en-US" b="1">
                <a:solidFill>
                  <a:srgbClr val="FF0000"/>
                </a:solidFill>
                <a:latin typeface="华文中宋" panose="02010600040101010101" charset="-122"/>
                <a:ea typeface="华文中宋" panose="02010600040101010101" charset="-122"/>
              </a:rPr>
              <a:t>强大的国际市场供应能力</a:t>
            </a:r>
            <a:r>
              <a:rPr lang="zh-CN" altLang="en-US" b="1">
                <a:latin typeface="华文中宋" panose="02010600040101010101" charset="-122"/>
                <a:ea typeface="华文中宋" panose="02010600040101010101" charset="-122"/>
              </a:rPr>
              <a:t>。（2分）</a:t>
            </a:r>
            <a:endParaRPr lang="zh-CN" altLang="en-US" b="1">
              <a:latin typeface="华文中宋" panose="02010600040101010101" charset="-122"/>
              <a:ea typeface="华文中宋" panose="02010600040101010101"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内容占位符 2"/>
          <p:cNvSpPr>
            <a:spLocks noGrp="1"/>
          </p:cNvSpPr>
          <p:nvPr>
            <p:ph idx="1"/>
          </p:nvPr>
        </p:nvSpPr>
        <p:spPr>
          <a:xfrm>
            <a:off x="180975" y="188913"/>
            <a:ext cx="8782050" cy="6421437"/>
          </a:xfrm>
        </p:spPr>
        <p:txBody>
          <a:bodyPr anchor="t" anchorCtr="0">
            <a:noAutofit/>
          </a:bodyPr>
          <a:p>
            <a:pPr marL="0" indent="0">
              <a:buNone/>
            </a:pPr>
            <a:r>
              <a:rPr lang="en-US" altLang="zh-CN" b="1">
                <a:latin typeface="Times New Roman" panose="02020603050405020304" charset="0"/>
                <a:ea typeface="华文中宋" panose="02010600040101010101" charset="-122"/>
                <a:cs typeface="Times New Roman" panose="02020603050405020304" charset="0"/>
              </a:rPr>
              <a:t>19</a:t>
            </a:r>
            <a:r>
              <a:rPr lang="en-US" altLang="zh-CN" b="1">
                <a:latin typeface="华文中宋" panose="02010600040101010101" charset="-122"/>
                <a:ea typeface="华文中宋" panose="02010600040101010101" charset="-122"/>
              </a:rPr>
              <a:t>.</a:t>
            </a:r>
            <a:r>
              <a:rPr lang="en-US" altLang="zh-CN" b="1">
                <a:latin typeface="Times New Roman" panose="02020603050405020304" charset="0"/>
                <a:ea typeface="华文中宋" panose="02010600040101010101" charset="-122"/>
                <a:cs typeface="Times New Roman" panose="02020603050405020304" charset="0"/>
              </a:rPr>
              <a:t>C</a:t>
            </a:r>
            <a:r>
              <a:rPr lang="zh-CN" altLang="en-US" b="1">
                <a:latin typeface="华文中宋" panose="02010600040101010101" charset="-122"/>
                <a:ea typeface="华文中宋" panose="02010600040101010101" charset="-122"/>
              </a:rPr>
              <a:t>【国家和国际组织常识】</a:t>
            </a:r>
            <a:endParaRPr lang="zh-CN" altLang="en-US" b="1">
              <a:latin typeface="华文中宋" panose="02010600040101010101" charset="-122"/>
              <a:ea typeface="华文中宋" panose="02010600040101010101" charset="-122"/>
            </a:endParaRPr>
          </a:p>
          <a:p>
            <a:pPr marL="0" indent="0" fontAlgn="auto">
              <a:lnSpc>
                <a:spcPts val="4000"/>
              </a:lnSpc>
              <a:buNone/>
            </a:pPr>
            <a:r>
              <a:rPr lang="en-US" altLang="zh-CN" b="1">
                <a:latin typeface="华文中宋" panose="02010600040101010101" charset="-122"/>
                <a:ea typeface="华文中宋" panose="02010600040101010101" charset="-122"/>
              </a:rPr>
              <a:t> </a:t>
            </a:r>
            <a:r>
              <a:rPr lang="en-US" altLang="zh-CN" sz="2400" b="1">
                <a:latin typeface="华文中宋" panose="02010600040101010101" charset="-122"/>
                <a:ea typeface="华文中宋" panose="02010600040101010101" charset="-122"/>
              </a:rPr>
              <a:t>阅读漫画（图6，选自《环球时报》英文版），回答问题：</a:t>
            </a:r>
            <a:r>
              <a:rPr lang="en-US" altLang="zh-CN" b="1">
                <a:latin typeface="华文中宋" panose="02010600040101010101" charset="-122"/>
                <a:ea typeface="华文中宋" panose="02010600040101010101" charset="-122"/>
              </a:rPr>
              <a:t> </a:t>
            </a:r>
            <a:endParaRPr lang="en-US" altLang="zh-CN" b="1">
              <a:latin typeface="华文中宋" panose="02010600040101010101" charset="-122"/>
              <a:ea typeface="华文中宋" panose="02010600040101010101" charset="-122"/>
            </a:endParaRPr>
          </a:p>
          <a:p>
            <a:pPr marL="0" indent="0" fontAlgn="auto">
              <a:lnSpc>
                <a:spcPct val="150000"/>
              </a:lnSpc>
              <a:buNone/>
            </a:pPr>
            <a:r>
              <a:rPr lang="en-US" altLang="zh-CN" b="1">
                <a:latin typeface="华文中宋" panose="02010600040101010101" charset="-122"/>
                <a:ea typeface="华文中宋" panose="02010600040101010101" charset="-122"/>
              </a:rPr>
              <a:t>  </a:t>
            </a:r>
            <a:endParaRPr lang="en-US" altLang="zh-CN" b="1">
              <a:latin typeface="华文中宋" panose="02010600040101010101" charset="-122"/>
              <a:ea typeface="华文中宋" panose="02010600040101010101" charset="-122"/>
            </a:endParaRPr>
          </a:p>
          <a:p>
            <a:pPr marL="0" indent="0" fontAlgn="auto">
              <a:lnSpc>
                <a:spcPct val="150000"/>
              </a:lnSpc>
              <a:buNone/>
            </a:pPr>
            <a:endParaRPr lang="en-US" altLang="zh-CN" b="1">
              <a:latin typeface="华文中宋" panose="02010600040101010101" charset="-122"/>
              <a:ea typeface="华文中宋" panose="02010600040101010101" charset="-122"/>
            </a:endParaRPr>
          </a:p>
          <a:p>
            <a:pPr marL="0" indent="0" fontAlgn="auto">
              <a:lnSpc>
                <a:spcPct val="150000"/>
              </a:lnSpc>
              <a:buNone/>
            </a:pPr>
            <a:endParaRPr lang="en-US" altLang="zh-CN" b="1">
              <a:latin typeface="华文中宋" panose="02010600040101010101" charset="-122"/>
              <a:ea typeface="华文中宋" panose="02010600040101010101" charset="-122"/>
            </a:endParaRPr>
          </a:p>
          <a:p>
            <a:pPr marL="0" indent="0" fontAlgn="auto">
              <a:lnSpc>
                <a:spcPct val="150000"/>
              </a:lnSpc>
              <a:buNone/>
            </a:pPr>
            <a:endParaRPr lang="en-US" altLang="zh-CN" b="1">
              <a:latin typeface="华文中宋" panose="02010600040101010101" charset="-122"/>
              <a:ea typeface="华文中宋" panose="02010600040101010101" charset="-122"/>
            </a:endParaRPr>
          </a:p>
          <a:p>
            <a:pPr marL="0" indent="0" fontAlgn="auto">
              <a:lnSpc>
                <a:spcPct val="150000"/>
              </a:lnSpc>
              <a:buNone/>
            </a:pPr>
            <a:endParaRPr lang="en-US" altLang="zh-CN" b="1">
              <a:latin typeface="华文中宋" panose="02010600040101010101" charset="-122"/>
              <a:ea typeface="华文中宋" panose="02010600040101010101" charset="-122"/>
            </a:endParaRPr>
          </a:p>
          <a:p>
            <a:pPr marL="0" indent="0" fontAlgn="auto">
              <a:lnSpc>
                <a:spcPct val="150000"/>
              </a:lnSpc>
              <a:buNone/>
            </a:pPr>
            <a:r>
              <a:rPr lang="zh-CN" altLang="en-US" b="1">
                <a:latin typeface="华文中宋" panose="02010600040101010101" charset="-122"/>
                <a:ea typeface="华文中宋" panose="02010600040101010101" charset="-122"/>
              </a:rPr>
              <a:t>运用所学知识，驳斥漫画中人物对中国的诘问。（6分）</a:t>
            </a:r>
            <a:endParaRPr lang="zh-CN" altLang="en-US" b="1">
              <a:latin typeface="华文中宋" panose="02010600040101010101" charset="-122"/>
              <a:ea typeface="华文中宋" panose="02010600040101010101" charset="-122"/>
            </a:endParaRPr>
          </a:p>
        </p:txBody>
      </p:sp>
      <p:sp>
        <p:nvSpPr>
          <p:cNvPr id="5" name="椭圆 4"/>
          <p:cNvSpPr/>
          <p:nvPr/>
        </p:nvSpPr>
        <p:spPr>
          <a:xfrm>
            <a:off x="2583180" y="5467985"/>
            <a:ext cx="1043940" cy="30670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6" name="圆角矩形标注 5"/>
          <p:cNvSpPr/>
          <p:nvPr/>
        </p:nvSpPr>
        <p:spPr>
          <a:xfrm>
            <a:off x="4183380" y="5906135"/>
            <a:ext cx="2439035" cy="330835"/>
          </a:xfrm>
          <a:prstGeom prst="wedgeRoundRectCallout">
            <a:avLst>
              <a:gd name="adj1" fmla="val 29231"/>
              <a:gd name="adj2" fmla="val -105086"/>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sz="2400" b="1">
                <a:solidFill>
                  <a:srgbClr val="FF0000"/>
                </a:solidFill>
                <a:latin typeface="楷体" panose="02010609060101010101" charset="-122"/>
                <a:ea typeface="楷体" panose="02010609060101010101" charset="-122"/>
                <a:cs typeface="楷体" panose="02010609060101010101" charset="-122"/>
              </a:rPr>
              <a:t>中国的外交政策</a:t>
            </a:r>
            <a:endParaRPr lang="zh-CN" sz="2400" b="1">
              <a:solidFill>
                <a:srgbClr val="FF0000"/>
              </a:solidFill>
              <a:latin typeface="楷体" panose="02010609060101010101" charset="-122"/>
              <a:ea typeface="楷体" panose="02010609060101010101" charset="-122"/>
              <a:cs typeface="楷体" panose="02010609060101010101" charset="-122"/>
            </a:endParaRPr>
          </a:p>
        </p:txBody>
      </p:sp>
      <p:pic>
        <p:nvPicPr>
          <p:cNvPr id="12" name="图片 1"/>
          <p:cNvPicPr>
            <a:picLocks noChangeAspect="1"/>
          </p:cNvPicPr>
          <p:nvPr/>
        </p:nvPicPr>
        <p:blipFill>
          <a:blip r:embed="rId1"/>
          <a:stretch>
            <a:fillRect/>
          </a:stretch>
        </p:blipFill>
        <p:spPr>
          <a:xfrm>
            <a:off x="222885" y="1511935"/>
            <a:ext cx="5313680" cy="3253740"/>
          </a:xfrm>
          <a:prstGeom prst="rect">
            <a:avLst/>
          </a:prstGeom>
          <a:noFill/>
          <a:ln w="9525">
            <a:noFill/>
          </a:ln>
        </p:spPr>
      </p:pic>
      <p:sp>
        <p:nvSpPr>
          <p:cNvPr id="1073742866" name="文本框 1073742865"/>
          <p:cNvSpPr txBox="1"/>
          <p:nvPr/>
        </p:nvSpPr>
        <p:spPr>
          <a:xfrm>
            <a:off x="5655310" y="1333500"/>
            <a:ext cx="3307715" cy="3552825"/>
          </a:xfrm>
          <a:prstGeom prst="rect">
            <a:avLst/>
          </a:prstGeom>
          <a:solidFill>
            <a:srgbClr val="FFFFFF"/>
          </a:solidFill>
          <a:ln w="9525" cap="flat" cmpd="sng">
            <a:solidFill>
              <a:srgbClr val="000000"/>
            </a:solidFill>
            <a:prstDash val="solid"/>
            <a:miter/>
            <a:headEnd type="none" w="med" len="med"/>
            <a:tailEnd type="none" w="med" len="med"/>
          </a:ln>
        </p:spPr>
        <p:txBody>
          <a:bodyPr/>
          <a:p>
            <a:pPr marL="533400" indent="-533400" algn="l"/>
            <a:r>
              <a:rPr lang="zh-CN" altLang="en-US" sz="2400" b="1"/>
              <a:t>FUEL——</a:t>
            </a:r>
            <a:r>
              <a:rPr lang="zh-CN" altLang="en-US" sz="2400" b="1">
                <a:latin typeface="楷体" panose="02010609060101010101" charset="-122"/>
                <a:ea typeface="楷体" panose="02010609060101010101" charset="-122"/>
                <a:cs typeface="楷体" panose="02010609060101010101" charset="-122"/>
              </a:rPr>
              <a:t>燃料；给（汽车）加汽油，对…供给燃料</a:t>
            </a:r>
            <a:r>
              <a:rPr lang="zh-CN" altLang="en-US" sz="2400" b="1">
                <a:latin typeface="楷体" panose="02010609060101010101" charset="-122"/>
                <a:ea typeface="楷体" panose="02010609060101010101" charset="-122"/>
                <a:cs typeface="楷体" panose="02010609060101010101" charset="-122"/>
                <a:sym typeface="+mn-ea"/>
              </a:rPr>
              <a:t>。</a:t>
            </a:r>
            <a:endParaRPr lang="zh-CN" altLang="en-US" b="1">
              <a:latin typeface="楷体" panose="02010609060101010101" charset="-122"/>
              <a:ea typeface="楷体" panose="02010609060101010101" charset="-122"/>
              <a:cs typeface="楷体" panose="02010609060101010101" charset="-122"/>
              <a:sym typeface="+mn-ea"/>
            </a:endParaRPr>
          </a:p>
          <a:p>
            <a:pPr marL="533400" indent="-533400" algn="l"/>
            <a:r>
              <a:rPr lang="zh-CN" altLang="en-US" sz="2400" b="1">
                <a:latin typeface="楷体" panose="02010609060101010101" charset="-122"/>
                <a:ea typeface="楷体" panose="02010609060101010101" charset="-122"/>
                <a:cs typeface="楷体" panose="02010609060101010101" charset="-122"/>
              </a:rPr>
              <a:t>UKRAINE——乌克兰</a:t>
            </a:r>
            <a:endParaRPr lang="zh-CN" altLang="en-US" sz="2400" b="1">
              <a:latin typeface="楷体" panose="02010609060101010101" charset="-122"/>
              <a:ea typeface="楷体" panose="02010609060101010101" charset="-122"/>
              <a:cs typeface="楷体" panose="02010609060101010101" charset="-122"/>
            </a:endParaRPr>
          </a:p>
          <a:p>
            <a:pPr lvl="3">
              <a:lnSpc>
                <a:spcPct val="0"/>
              </a:lnSpc>
              <a:spcAft>
                <a:spcPts val="175"/>
              </a:spcAft>
            </a:pPr>
            <a:endParaRPr lang="zh-CN" altLang="en-US" b="1"/>
          </a:p>
          <a:p>
            <a:pPr lvl="3">
              <a:lnSpc>
                <a:spcPct val="0"/>
              </a:lnSpc>
              <a:spcAft>
                <a:spcPts val="175"/>
              </a:spcAft>
            </a:pPr>
            <a:endParaRPr lang="zh-CN" altLang="en-US" b="1"/>
          </a:p>
          <a:p>
            <a:pPr lvl="3">
              <a:lnSpc>
                <a:spcPct val="0"/>
              </a:lnSpc>
              <a:spcAft>
                <a:spcPts val="175"/>
              </a:spcAft>
            </a:pPr>
            <a:endParaRPr lang="zh-CN" altLang="en-US" b="1"/>
          </a:p>
          <a:p>
            <a:pPr lvl="3">
              <a:lnSpc>
                <a:spcPct val="0"/>
              </a:lnSpc>
              <a:spcAft>
                <a:spcPts val="175"/>
              </a:spcAft>
            </a:pPr>
            <a:endParaRPr lang="zh-CN" altLang="en-US" b="1"/>
          </a:p>
          <a:p>
            <a:pPr lvl="3">
              <a:lnSpc>
                <a:spcPct val="0"/>
              </a:lnSpc>
              <a:spcAft>
                <a:spcPts val="175"/>
              </a:spcAft>
            </a:pPr>
            <a:endParaRPr lang="zh-CN" altLang="en-US" b="1"/>
          </a:p>
          <a:p>
            <a:pPr lvl="3">
              <a:lnSpc>
                <a:spcPct val="0"/>
              </a:lnSpc>
              <a:spcAft>
                <a:spcPts val="175"/>
              </a:spcAft>
            </a:pPr>
            <a:endParaRPr lang="zh-CN" altLang="en-US" b="1"/>
          </a:p>
          <a:p>
            <a:r>
              <a:rPr lang="zh-CN" altLang="en-US" sz="2400" b="1"/>
              <a:t>WHY  CAN’T  CHINA DO MORE TO HELP PUT OUT THE FIRE?</a:t>
            </a:r>
            <a:endParaRPr lang="zh-CN" altLang="en-US" sz="2400" b="1"/>
          </a:p>
          <a:p>
            <a:r>
              <a:rPr lang="zh-CN" altLang="en-US" sz="2400" b="1">
                <a:latin typeface="楷体" panose="02010609060101010101" charset="-122"/>
                <a:ea typeface="楷体" panose="02010609060101010101" charset="-122"/>
                <a:cs typeface="楷体" panose="02010609060101010101" charset="-122"/>
              </a:rPr>
              <a:t>——为什么中国不能做更多来帮助灭火？</a:t>
            </a:r>
            <a:endParaRPr lang="zh-CN" altLang="en-US" sz="2400" b="1">
              <a:latin typeface="楷体" panose="02010609060101010101" charset="-122"/>
              <a:ea typeface="楷体" panose="02010609060101010101" charset="-122"/>
              <a:cs typeface="楷体" panose="02010609060101010101" charset="-122"/>
            </a:endParaRPr>
          </a:p>
          <a:p>
            <a:endParaRPr lang="zh-CN" altLang="en-US" sz="2400" b="1">
              <a:latin typeface="楷体" panose="02010609060101010101" charset="-122"/>
              <a:ea typeface="楷体" panose="02010609060101010101" charset="-122"/>
              <a:cs typeface="楷体" panose="02010609060101010101" charset="-122"/>
            </a:endParaRPr>
          </a:p>
        </p:txBody>
      </p:sp>
      <p:sp>
        <p:nvSpPr>
          <p:cNvPr id="13" name="圆角矩形标注 12"/>
          <p:cNvSpPr/>
          <p:nvPr/>
        </p:nvSpPr>
        <p:spPr>
          <a:xfrm>
            <a:off x="1660525" y="4765675"/>
            <a:ext cx="1148715" cy="330835"/>
          </a:xfrm>
          <a:prstGeom prst="wedgeRoundRectCallout">
            <a:avLst>
              <a:gd name="adj1" fmla="val 29231"/>
              <a:gd name="adj2" fmla="val -105086"/>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sz="2400" b="1">
                <a:solidFill>
                  <a:srgbClr val="FF0000"/>
                </a:solidFill>
                <a:latin typeface="楷体" panose="02010609060101010101" charset="-122"/>
                <a:ea typeface="楷体" panose="02010609060101010101" charset="-122"/>
                <a:cs typeface="楷体" panose="02010609060101010101" charset="-122"/>
              </a:rPr>
              <a:t>拱火者</a:t>
            </a:r>
            <a:endParaRPr lang="zh-CN" sz="2400" b="1">
              <a:solidFill>
                <a:srgbClr val="FF0000"/>
              </a:solidFill>
              <a:latin typeface="楷体" panose="02010609060101010101" charset="-122"/>
              <a:ea typeface="楷体" panose="02010609060101010101" charset="-122"/>
              <a:cs typeface="楷体" panose="02010609060101010101" charset="-122"/>
            </a:endParaRPr>
          </a:p>
        </p:txBody>
      </p:sp>
      <p:sp>
        <p:nvSpPr>
          <p:cNvPr id="14" name="圆角矩形标注 13"/>
          <p:cNvSpPr/>
          <p:nvPr/>
        </p:nvSpPr>
        <p:spPr>
          <a:xfrm>
            <a:off x="6622415" y="4886325"/>
            <a:ext cx="1463675" cy="330835"/>
          </a:xfrm>
          <a:prstGeom prst="wedgeRoundRectCallout">
            <a:avLst>
              <a:gd name="adj1" fmla="val 12255"/>
              <a:gd name="adj2" fmla="val -87619"/>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sz="2400" b="1">
                <a:solidFill>
                  <a:srgbClr val="FF0000"/>
                </a:solidFill>
                <a:latin typeface="楷体" panose="02010609060101010101" charset="-122"/>
                <a:ea typeface="楷体" panose="02010609060101010101" charset="-122"/>
                <a:cs typeface="楷体" panose="02010609060101010101" charset="-122"/>
              </a:rPr>
              <a:t>推卸责任</a:t>
            </a:r>
            <a:endParaRPr lang="zh-CN" sz="2400" b="1">
              <a:solidFill>
                <a:srgbClr val="FF0000"/>
              </a:solidFill>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100000">
                                          <p:val>
                                            <p:strVal val="#ppt_x"/>
                                          </p:val>
                                        </p:tav>
                                      </p:tavLst>
                                    </p:anim>
                                    <p:anim calcmode="lin" valueType="num">
                                      <p:cBhvr>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000" fill="hold">
                                          <p:stCondLst>
                                            <p:cond delay="0"/>
                                          </p:stCondLst>
                                        </p:cTn>
                                        <p:tgtEl>
                                          <p:spTgt spid="6"/>
                                        </p:tgtEl>
                                        <p:attrNameLst>
                                          <p:attrName>style.visibility</p:attrName>
                                        </p:attrNameLst>
                                      </p:cBhvr>
                                      <p:to>
                                        <p:strVal val="visible"/>
                                      </p:to>
                                    </p:set>
                                    <p:animEffect transition="in" filter="box(in)">
                                      <p:cBhvr>
                                        <p:cTn id="13" dur="10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000" fill="hold">
                                          <p:stCondLst>
                                            <p:cond delay="0"/>
                                          </p:stCondLst>
                                        </p:cTn>
                                        <p:tgtEl>
                                          <p:spTgt spid="13"/>
                                        </p:tgtEl>
                                        <p:attrNameLst>
                                          <p:attrName>style.visibility</p:attrName>
                                        </p:attrNameLst>
                                      </p:cBhvr>
                                      <p:to>
                                        <p:strVal val="visible"/>
                                      </p:to>
                                    </p:set>
                                    <p:animEffect transition="in" filter="box(in)">
                                      <p:cBhvr>
                                        <p:cTn id="18" dur="10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000" fill="hold">
                                          <p:stCondLst>
                                            <p:cond delay="0"/>
                                          </p:stCondLst>
                                        </p:cTn>
                                        <p:tgtEl>
                                          <p:spTgt spid="14"/>
                                        </p:tgtEl>
                                        <p:attrNameLst>
                                          <p:attrName>style.visibility</p:attrName>
                                        </p:attrNameLst>
                                      </p:cBhvr>
                                      <p:to>
                                        <p:strVal val="visible"/>
                                      </p:to>
                                    </p:set>
                                    <p:animEffect transition="in" filter="box(in)">
                                      <p:cBhvr>
                                        <p:cTn id="23"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6" grpId="0" bldLvl="0" animBg="1"/>
      <p:bldP spid="13" grpId="0" bldLvl="0" animBg="1"/>
      <p:bldP spid="14"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内容占位符 2"/>
          <p:cNvSpPr>
            <a:spLocks noGrp="1"/>
          </p:cNvSpPr>
          <p:nvPr>
            <p:ph idx="1"/>
          </p:nvPr>
        </p:nvSpPr>
        <p:spPr>
          <a:xfrm>
            <a:off x="168275" y="347345"/>
            <a:ext cx="8975725" cy="5875020"/>
          </a:xfrm>
        </p:spPr>
        <p:txBody>
          <a:bodyPr anchor="t" anchorCtr="0">
            <a:noAutofit/>
          </a:bodyPr>
          <a:p>
            <a:pPr marL="0" indent="0" fontAlgn="auto">
              <a:lnSpc>
                <a:spcPts val="4080"/>
              </a:lnSpc>
              <a:spcBef>
                <a:spcPts val="0"/>
              </a:spcBef>
              <a:buNone/>
            </a:pPr>
            <a:r>
              <a:rPr lang="zh-CN" altLang="en-US" b="1">
                <a:latin typeface="华文中宋" panose="02010600040101010101" charset="-122"/>
                <a:ea typeface="华文中宋" panose="02010600040101010101" charset="-122"/>
              </a:rPr>
              <a:t>①中国坚持</a:t>
            </a:r>
            <a:r>
              <a:rPr lang="zh-CN" altLang="en-US" b="1">
                <a:solidFill>
                  <a:srgbClr val="FF0000"/>
                </a:solidFill>
                <a:latin typeface="华文中宋" panose="02010600040101010101" charset="-122"/>
                <a:ea typeface="华文中宋" panose="02010600040101010101" charset="-122"/>
              </a:rPr>
              <a:t>和平发展道路</a:t>
            </a:r>
            <a:r>
              <a:rPr lang="zh-CN" altLang="en-US" b="1">
                <a:latin typeface="华文中宋" panose="02010600040101010101" charset="-122"/>
                <a:ea typeface="华文中宋" panose="02010600040101010101" charset="-122"/>
              </a:rPr>
              <a:t>，恪守</a:t>
            </a:r>
            <a:r>
              <a:rPr lang="zh-CN" altLang="en-US" b="1">
                <a:solidFill>
                  <a:srgbClr val="FF0000"/>
                </a:solidFill>
                <a:latin typeface="华文中宋" panose="02010600040101010101" charset="-122"/>
                <a:ea typeface="华文中宋" panose="02010600040101010101" charset="-122"/>
              </a:rPr>
              <a:t>维护世界和平、促进共同发展的外交宗旨</a:t>
            </a:r>
            <a:r>
              <a:rPr lang="zh-CN" altLang="en-US" b="1">
                <a:latin typeface="华文中宋" panose="02010600040101010101" charset="-122"/>
                <a:ea typeface="华文中宋" panose="02010600040101010101" charset="-122"/>
              </a:rPr>
              <a:t>。俄乌冲突以来，中国本着自身</a:t>
            </a:r>
            <a:r>
              <a:rPr lang="zh-CN" altLang="en-US" b="1">
                <a:solidFill>
                  <a:srgbClr val="FF0000"/>
                </a:solidFill>
                <a:latin typeface="华文中宋" panose="02010600040101010101" charset="-122"/>
                <a:ea typeface="华文中宋" panose="02010600040101010101" charset="-122"/>
              </a:rPr>
              <a:t>肩负的重大国际责任</a:t>
            </a:r>
            <a:r>
              <a:rPr lang="zh-CN" altLang="en-US" b="1">
                <a:latin typeface="华文中宋" panose="02010600040101010101" charset="-122"/>
                <a:ea typeface="华文中宋" panose="02010600040101010101" charset="-122"/>
              </a:rPr>
              <a:t>，积极</a:t>
            </a:r>
            <a:r>
              <a:rPr lang="zh-CN" altLang="en-US" b="1">
                <a:solidFill>
                  <a:srgbClr val="FF0000"/>
                </a:solidFill>
                <a:latin typeface="华文中宋" panose="02010600040101010101" charset="-122"/>
                <a:ea typeface="华文中宋" panose="02010600040101010101" charset="-122"/>
              </a:rPr>
              <a:t>劝和促谈</a:t>
            </a:r>
            <a:r>
              <a:rPr lang="zh-CN" altLang="en-US" b="1">
                <a:latin typeface="华文中宋" panose="02010600040101010101" charset="-122"/>
                <a:ea typeface="华文中宋" panose="02010600040101010101" charset="-122"/>
              </a:rPr>
              <a:t>。（2分）</a:t>
            </a:r>
            <a:endParaRPr lang="zh-CN" altLang="en-US" b="1">
              <a:latin typeface="华文中宋" panose="02010600040101010101" charset="-122"/>
              <a:ea typeface="华文中宋" panose="02010600040101010101" charset="-122"/>
            </a:endParaRPr>
          </a:p>
          <a:p>
            <a:pPr marL="0" indent="0" fontAlgn="auto">
              <a:lnSpc>
                <a:spcPts val="4080"/>
              </a:lnSpc>
              <a:spcBef>
                <a:spcPts val="0"/>
              </a:spcBef>
              <a:buNone/>
            </a:pPr>
            <a:r>
              <a:rPr lang="zh-CN" altLang="en-US" b="1">
                <a:latin typeface="华文中宋" panose="02010600040101010101" charset="-122"/>
                <a:ea typeface="华文中宋" panose="02010600040101010101" charset="-122"/>
              </a:rPr>
              <a:t>②北约已成为美国推行</a:t>
            </a:r>
            <a:r>
              <a:rPr lang="zh-CN" altLang="en-US" b="1">
                <a:solidFill>
                  <a:srgbClr val="FF0000"/>
                </a:solidFill>
                <a:latin typeface="华文中宋" panose="02010600040101010101" charset="-122"/>
                <a:ea typeface="华文中宋" panose="02010600040101010101" charset="-122"/>
              </a:rPr>
              <a:t>强权和霸权</a:t>
            </a:r>
            <a:r>
              <a:rPr lang="zh-CN" altLang="en-US" b="1">
                <a:latin typeface="华文中宋" panose="02010600040101010101" charset="-122"/>
                <a:ea typeface="华文中宋" panose="02010600040101010101" charset="-122"/>
              </a:rPr>
              <a:t>的工具。美国领导</a:t>
            </a:r>
            <a:r>
              <a:rPr lang="zh-CN" altLang="en-US" b="1">
                <a:solidFill>
                  <a:srgbClr val="FF0000"/>
                </a:solidFill>
                <a:latin typeface="华文中宋" panose="02010600040101010101" charset="-122"/>
                <a:ea typeface="华文中宋" panose="02010600040101010101" charset="-122"/>
              </a:rPr>
              <a:t>北约不断东扩</a:t>
            </a:r>
            <a:r>
              <a:rPr lang="zh-CN" altLang="en-US" b="1">
                <a:latin typeface="华文中宋" panose="02010600040101010101" charset="-122"/>
                <a:ea typeface="华文中宋" panose="02010600040101010101" charset="-122"/>
              </a:rPr>
              <a:t>，是俄乌冲突的点火者，也是冲突爆发后的</a:t>
            </a:r>
            <a:r>
              <a:rPr lang="zh-CN" altLang="en-US" b="1">
                <a:solidFill>
                  <a:srgbClr val="FF0000"/>
                </a:solidFill>
                <a:latin typeface="华文中宋" panose="02010600040101010101" charset="-122"/>
                <a:ea typeface="华文中宋" panose="02010600040101010101" charset="-122"/>
              </a:rPr>
              <a:t>拱火者</a:t>
            </a:r>
            <a:r>
              <a:rPr lang="zh-CN" altLang="en-US" b="1">
                <a:latin typeface="华文中宋" panose="02010600040101010101" charset="-122"/>
                <a:ea typeface="华文中宋" panose="02010600040101010101" charset="-122"/>
              </a:rPr>
              <a:t>。真正要做更多来帮助灭火的</a:t>
            </a:r>
            <a:r>
              <a:rPr lang="zh-CN" altLang="en-US" b="1">
                <a:solidFill>
                  <a:srgbClr val="FF0000"/>
                </a:solidFill>
                <a:latin typeface="华文中宋" panose="02010600040101010101" charset="-122"/>
                <a:ea typeface="华文中宋" panose="02010600040101010101" charset="-122"/>
              </a:rPr>
              <a:t>不是中国而是美国及北约</a:t>
            </a:r>
            <a:r>
              <a:rPr lang="zh-CN" altLang="en-US" b="1">
                <a:latin typeface="华文中宋" panose="02010600040101010101" charset="-122"/>
                <a:ea typeface="华文中宋" panose="02010600040101010101" charset="-122"/>
              </a:rPr>
              <a:t>。（2分）</a:t>
            </a:r>
            <a:endParaRPr lang="zh-CN" altLang="en-US" b="1">
              <a:latin typeface="华文中宋" panose="02010600040101010101" charset="-122"/>
              <a:ea typeface="华文中宋" panose="02010600040101010101" charset="-122"/>
            </a:endParaRPr>
          </a:p>
          <a:p>
            <a:pPr marL="0" indent="0" fontAlgn="auto">
              <a:lnSpc>
                <a:spcPts val="4080"/>
              </a:lnSpc>
              <a:spcBef>
                <a:spcPts val="0"/>
              </a:spcBef>
              <a:buNone/>
            </a:pPr>
            <a:r>
              <a:rPr lang="zh-CN" altLang="en-US" b="1">
                <a:latin typeface="华文中宋" panose="02010600040101010101" charset="-122"/>
                <a:ea typeface="华文中宋" panose="02010600040101010101" charset="-122"/>
              </a:rPr>
              <a:t>③把责任推卸给中国，既</a:t>
            </a:r>
            <a:r>
              <a:rPr lang="zh-CN" altLang="en-US" b="1">
                <a:solidFill>
                  <a:srgbClr val="FF0000"/>
                </a:solidFill>
                <a:latin typeface="华文中宋" panose="02010600040101010101" charset="-122"/>
                <a:ea typeface="华文中宋" panose="02010600040101010101" charset="-122"/>
              </a:rPr>
              <a:t>是不客观的也是不道德的</a:t>
            </a:r>
            <a:r>
              <a:rPr lang="zh-CN" altLang="en-US" b="1">
                <a:latin typeface="华文中宋" panose="02010600040101010101" charset="-122"/>
                <a:ea typeface="华文中宋" panose="02010600040101010101" charset="-122"/>
              </a:rPr>
              <a:t>。作为始作俑者的</a:t>
            </a:r>
            <a:r>
              <a:rPr lang="zh-CN" altLang="en-US" b="1">
                <a:solidFill>
                  <a:srgbClr val="FF0000"/>
                </a:solidFill>
                <a:latin typeface="华文中宋" panose="02010600040101010101" charset="-122"/>
                <a:ea typeface="华文中宋" panose="02010600040101010101" charset="-122"/>
              </a:rPr>
              <a:t>美国</a:t>
            </a:r>
            <a:r>
              <a:rPr lang="zh-CN" altLang="en-US" b="1">
                <a:latin typeface="华文中宋" panose="02010600040101010101" charset="-122"/>
                <a:ea typeface="华文中宋" panose="02010600040101010101" charset="-122"/>
              </a:rPr>
              <a:t>，应该采取务实有效行动，</a:t>
            </a:r>
            <a:r>
              <a:rPr lang="zh-CN" altLang="en-US" b="1">
                <a:solidFill>
                  <a:srgbClr val="FF0000"/>
                </a:solidFill>
                <a:latin typeface="华文中宋" panose="02010600040101010101" charset="-122"/>
                <a:ea typeface="华文中宋" panose="02010600040101010101" charset="-122"/>
              </a:rPr>
              <a:t>切实推动俄乌双方以和平方式解决冲突</a:t>
            </a:r>
            <a:r>
              <a:rPr lang="zh-CN" altLang="en-US" b="1">
                <a:latin typeface="华文中宋" panose="02010600040101010101" charset="-122"/>
                <a:ea typeface="华文中宋" panose="02010600040101010101" charset="-122"/>
              </a:rPr>
              <a:t>。（2分）</a:t>
            </a:r>
            <a:endParaRPr lang="zh-CN" altLang="en-US" b="1">
              <a:latin typeface="华文中宋" panose="02010600040101010101" charset="-122"/>
              <a:ea typeface="华文中宋" panose="02010600040101010101"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内容占位符 2"/>
          <p:cNvSpPr>
            <a:spLocks noGrp="1"/>
          </p:cNvSpPr>
          <p:nvPr>
            <p:ph idx="1"/>
          </p:nvPr>
        </p:nvSpPr>
        <p:spPr>
          <a:xfrm>
            <a:off x="50800" y="90170"/>
            <a:ext cx="9042400" cy="4525963"/>
          </a:xfrm>
        </p:spPr>
        <p:txBody>
          <a:bodyPr anchor="t" anchorCtr="0"/>
          <a:p>
            <a:pPr marL="0" indent="0">
              <a:buNone/>
            </a:pPr>
            <a:r>
              <a:rPr lang="zh-CN" altLang="en-US" sz="2400" b="1">
                <a:latin typeface="华文中宋" panose="02010600040101010101" charset="-122"/>
                <a:ea typeface="华文中宋" panose="02010600040101010101" charset="-122"/>
              </a:rPr>
              <a:t>16.</a:t>
            </a:r>
            <a:r>
              <a:rPr lang="zh-CN" altLang="en-US" sz="2400" b="1">
                <a:latin typeface="华文中宋" panose="02010600040101010101" charset="-122"/>
                <a:ea typeface="华文中宋" panose="02010600040101010101" charset="-122"/>
                <a:cs typeface="华文中宋" panose="02010600040101010101" charset="-122"/>
              </a:rPr>
              <a:t>“看得见山，望得见水，记得住乡愁。”这是对美丽乡村的生动诠释。在乡村振兴过程中，延续乡村的“意蕴”也尤为重要。乡村振兴需要文化的融入，才能更好地服务人民群众的高品质生活需求，使记忆中的故园变成更有活力的新农村。</a:t>
            </a:r>
            <a:endParaRPr lang="zh-CN" altLang="en-US" sz="2400" b="1">
              <a:latin typeface="华文中宋" panose="02010600040101010101" charset="-122"/>
              <a:ea typeface="华文中宋" panose="02010600040101010101" charset="-122"/>
              <a:cs typeface="华文中宋" panose="02010600040101010101" charset="-122"/>
            </a:endParaRPr>
          </a:p>
        </p:txBody>
      </p:sp>
      <p:sp>
        <p:nvSpPr>
          <p:cNvPr id="100" name="文本框 99"/>
          <p:cNvSpPr txBox="1"/>
          <p:nvPr/>
        </p:nvSpPr>
        <p:spPr>
          <a:xfrm>
            <a:off x="66675" y="1492885"/>
            <a:ext cx="8943975" cy="1476375"/>
          </a:xfrm>
          <a:prstGeom prst="rect">
            <a:avLst/>
          </a:prstGeom>
          <a:noFill/>
          <a:ln w="9525">
            <a:noFill/>
          </a:ln>
        </p:spPr>
        <p:txBody>
          <a:bodyPr wrap="square">
            <a:spAutoFit/>
          </a:bodyPr>
          <a:p>
            <a:pPr indent="0"/>
            <a:r>
              <a:rPr lang="zh-CN" b="1">
                <a:latin typeface="黑体" panose="02010609060101010101" charset="-122"/>
                <a:ea typeface="黑体" panose="02010609060101010101" charset="-122"/>
                <a:cs typeface="楷体" panose="02010609060101010101" charset="-122"/>
              </a:rPr>
              <a:t>案例一</a:t>
            </a:r>
            <a:r>
              <a:rPr lang="zh-CN" b="1">
                <a:latin typeface="楷体" panose="02010609060101010101" charset="-122"/>
                <a:ea typeface="楷体" panose="02010609060101010101" charset="-122"/>
                <a:cs typeface="楷体" panose="02010609060101010101" charset="-122"/>
              </a:rPr>
              <a:t>：H市结合本地实际，制定了新型职业农民培训实施方案，积极探索教育培训、认定管理和政府扶持“三位一体”，生产经营型、专业技能型、专业服务型“三类协同”的新型农民培训体系建设，为现代农业发展提供农村实用人才支撑。各种各样形式多样、深入浅出的培训使农民对专业知识“听得懂、学得会、用得了”，促进了农业科技的推广应用，营造了广大农村学科学、用科学，依靠科技发展生产、发家致富的氛围。</a:t>
            </a:r>
            <a:endParaRPr lang="zh-CN" altLang="en-US" b="1">
              <a:latin typeface="楷体" panose="02010609060101010101" charset="-122"/>
              <a:ea typeface="楷体" panose="02010609060101010101" charset="-122"/>
              <a:cs typeface="楷体" panose="02010609060101010101" charset="-122"/>
            </a:endParaRPr>
          </a:p>
        </p:txBody>
      </p:sp>
      <p:sp>
        <p:nvSpPr>
          <p:cNvPr id="1073742850" name="自选图形 8"/>
          <p:cNvSpPr/>
          <p:nvPr/>
        </p:nvSpPr>
        <p:spPr>
          <a:xfrm>
            <a:off x="66675" y="1492885"/>
            <a:ext cx="9041130" cy="1476375"/>
          </a:xfrm>
          <a:prstGeom prst="roundRect">
            <a:avLst>
              <a:gd name="adj" fmla="val 16667"/>
            </a:avLst>
          </a:prstGeom>
          <a:noFill/>
          <a:ln w="9525" cap="flat" cmpd="sng">
            <a:solidFill>
              <a:srgbClr val="000000"/>
            </a:solidFill>
            <a:prstDash val="solid"/>
            <a:headEnd type="none" w="med" len="med"/>
            <a:tailEnd type="none" w="med" len="med"/>
          </a:ln>
        </p:spPr>
        <p:txBody>
          <a:bodyPr/>
          <a:p>
            <a:endParaRPr lang="zh-CN" altLang="en-US"/>
          </a:p>
          <a:p>
            <a:endParaRPr lang="zh-CN" altLang="en-US"/>
          </a:p>
        </p:txBody>
      </p:sp>
      <p:sp>
        <p:nvSpPr>
          <p:cNvPr id="18435" name="文本框 4"/>
          <p:cNvSpPr txBox="1"/>
          <p:nvPr/>
        </p:nvSpPr>
        <p:spPr>
          <a:xfrm>
            <a:off x="50800" y="5919470"/>
            <a:ext cx="9041130" cy="829945"/>
          </a:xfrm>
          <a:prstGeom prst="rect">
            <a:avLst/>
          </a:prstGeom>
          <a:noFill/>
          <a:ln w="9525">
            <a:noFill/>
          </a:ln>
        </p:spPr>
        <p:txBody>
          <a:bodyPr wrap="square" anchor="t" anchorCtr="0">
            <a:spAutoFit/>
          </a:bodyPr>
          <a:p>
            <a:r>
              <a:rPr lang="zh-CN" altLang="en-US" sz="2400" b="1">
                <a:latin typeface="华文中宋" panose="02010600040101010101" charset="-122"/>
                <a:ea typeface="华文中宋" panose="02010600040101010101" charset="-122"/>
              </a:rPr>
              <a:t>结合案例，综合运用经济生活和文化生活知识，说明如何以文化赋能乡村振兴？（12分）</a:t>
            </a:r>
            <a:endParaRPr lang="zh-CN" altLang="en-US" sz="2400" b="1">
              <a:latin typeface="华文中宋" panose="02010600040101010101" charset="-122"/>
              <a:ea typeface="华文中宋" panose="02010600040101010101" charset="-122"/>
            </a:endParaRPr>
          </a:p>
        </p:txBody>
      </p:sp>
      <p:sp>
        <p:nvSpPr>
          <p:cNvPr id="10" name="椭圆 9"/>
          <p:cNvSpPr/>
          <p:nvPr/>
        </p:nvSpPr>
        <p:spPr>
          <a:xfrm>
            <a:off x="7129780" y="5993130"/>
            <a:ext cx="1864995" cy="368300"/>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12" name="椭圆 11"/>
          <p:cNvSpPr/>
          <p:nvPr/>
        </p:nvSpPr>
        <p:spPr>
          <a:xfrm>
            <a:off x="4443730" y="6000115"/>
            <a:ext cx="784225" cy="35496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13" name="椭圆 12"/>
          <p:cNvSpPr/>
          <p:nvPr/>
        </p:nvSpPr>
        <p:spPr>
          <a:xfrm>
            <a:off x="2799080" y="6000115"/>
            <a:ext cx="784225" cy="35496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cxnSp>
        <p:nvCxnSpPr>
          <p:cNvPr id="14" name="直接连接符 13"/>
          <p:cNvCxnSpPr/>
          <p:nvPr/>
        </p:nvCxnSpPr>
        <p:spPr>
          <a:xfrm>
            <a:off x="7407275" y="1785620"/>
            <a:ext cx="1188085"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3235325" y="2353310"/>
            <a:ext cx="360045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圆角矩形标注 19"/>
          <p:cNvSpPr/>
          <p:nvPr/>
        </p:nvSpPr>
        <p:spPr>
          <a:xfrm>
            <a:off x="6198235" y="852170"/>
            <a:ext cx="2795905" cy="433070"/>
          </a:xfrm>
          <a:prstGeom prst="wedgeRoundRectCallout">
            <a:avLst>
              <a:gd name="adj1" fmla="val 60"/>
              <a:gd name="adj2" fmla="val 113782"/>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b="1">
                <a:solidFill>
                  <a:srgbClr val="FF0000"/>
                </a:solidFill>
                <a:latin typeface="楷体" panose="02010609060101010101" charset="-122"/>
                <a:ea typeface="楷体" panose="02010609060101010101" charset="-122"/>
                <a:cs typeface="楷体" panose="02010609060101010101" charset="-122"/>
              </a:rPr>
              <a:t>教育的文化传播功能</a:t>
            </a:r>
            <a:r>
              <a:rPr lang="zh-CN" b="1">
                <a:solidFill>
                  <a:srgbClr val="FF0000"/>
                </a:solidFill>
                <a:latin typeface="楷体" panose="02010609060101010101" charset="-122"/>
                <a:ea typeface="楷体" panose="02010609060101010101" charset="-122"/>
                <a:cs typeface="楷体" panose="02010609060101010101" charset="-122"/>
              </a:rPr>
              <a:t>（</a:t>
            </a:r>
            <a:r>
              <a:rPr lang="zh-CN" b="1">
                <a:solidFill>
                  <a:srgbClr val="FF0000"/>
                </a:solidFill>
                <a:latin typeface="黑体" panose="02010609060101010101" charset="-122"/>
                <a:ea typeface="黑体" panose="02010609060101010101" charset="-122"/>
                <a:cs typeface="楷体" panose="02010609060101010101" charset="-122"/>
              </a:rPr>
              <a:t>文</a:t>
            </a:r>
            <a:r>
              <a:rPr lang="zh-CN" b="1">
                <a:solidFill>
                  <a:srgbClr val="FF0000"/>
                </a:solidFill>
                <a:latin typeface="楷体" panose="02010609060101010101" charset="-122"/>
                <a:ea typeface="楷体" panose="02010609060101010101" charset="-122"/>
                <a:cs typeface="楷体" panose="02010609060101010101" charset="-122"/>
              </a:rPr>
              <a:t>）</a:t>
            </a:r>
            <a:endParaRPr lang="zh-CN" b="1">
              <a:solidFill>
                <a:srgbClr val="FF0000"/>
              </a:solidFill>
              <a:latin typeface="楷体" panose="02010609060101010101" charset="-122"/>
              <a:ea typeface="楷体" panose="02010609060101010101" charset="-122"/>
              <a:cs typeface="楷体" panose="02010609060101010101" charset="-122"/>
            </a:endParaRPr>
          </a:p>
        </p:txBody>
      </p:sp>
      <p:sp>
        <p:nvSpPr>
          <p:cNvPr id="22" name="圆角矩形标注 21"/>
          <p:cNvSpPr/>
          <p:nvPr/>
        </p:nvSpPr>
        <p:spPr>
          <a:xfrm>
            <a:off x="1719580" y="1569085"/>
            <a:ext cx="2493010" cy="433070"/>
          </a:xfrm>
          <a:prstGeom prst="wedgeRoundRectCallout">
            <a:avLst>
              <a:gd name="adj1" fmla="val 43049"/>
              <a:gd name="adj2" fmla="val 77859"/>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b="1">
                <a:solidFill>
                  <a:srgbClr val="FF0000"/>
                </a:solidFill>
                <a:latin typeface="楷体" panose="02010609060101010101" charset="-122"/>
                <a:ea typeface="楷体" panose="02010609060101010101" charset="-122"/>
                <a:cs typeface="楷体" panose="02010609060101010101" charset="-122"/>
                <a:sym typeface="+mn-ea"/>
              </a:rPr>
              <a:t>提高</a:t>
            </a:r>
            <a:r>
              <a:rPr b="1">
                <a:solidFill>
                  <a:srgbClr val="FF0000"/>
                </a:solidFill>
                <a:latin typeface="楷体" panose="02010609060101010101" charset="-122"/>
                <a:ea typeface="楷体" panose="02010609060101010101" charset="-122"/>
                <a:cs typeface="楷体" panose="02010609060101010101" charset="-122"/>
              </a:rPr>
              <a:t>劳动者素质</a:t>
            </a:r>
            <a:r>
              <a:rPr lang="zh-CN" b="1">
                <a:solidFill>
                  <a:srgbClr val="FF0000"/>
                </a:solidFill>
                <a:latin typeface="楷体" panose="02010609060101010101" charset="-122"/>
                <a:ea typeface="楷体" panose="02010609060101010101" charset="-122"/>
                <a:cs typeface="楷体" panose="02010609060101010101" charset="-122"/>
              </a:rPr>
              <a:t>（</a:t>
            </a:r>
            <a:r>
              <a:rPr lang="zh-CN" b="1">
                <a:solidFill>
                  <a:srgbClr val="FF0000"/>
                </a:solidFill>
                <a:latin typeface="黑体" panose="02010609060101010101" charset="-122"/>
                <a:ea typeface="黑体" panose="02010609060101010101" charset="-122"/>
                <a:cs typeface="楷体" panose="02010609060101010101" charset="-122"/>
              </a:rPr>
              <a:t>经</a:t>
            </a:r>
            <a:r>
              <a:rPr lang="zh-CN" b="1">
                <a:solidFill>
                  <a:srgbClr val="FF0000"/>
                </a:solidFill>
                <a:latin typeface="楷体" panose="02010609060101010101" charset="-122"/>
                <a:ea typeface="楷体" panose="02010609060101010101" charset="-122"/>
                <a:cs typeface="楷体" panose="02010609060101010101" charset="-122"/>
              </a:rPr>
              <a:t>）</a:t>
            </a:r>
            <a:endParaRPr lang="zh-CN" b="1">
              <a:solidFill>
                <a:srgbClr val="FF0000"/>
              </a:solidFill>
              <a:latin typeface="楷体" panose="02010609060101010101" charset="-122"/>
              <a:ea typeface="楷体" panose="02010609060101010101" charset="-122"/>
              <a:cs typeface="楷体" panose="02010609060101010101" charset="-122"/>
            </a:endParaRPr>
          </a:p>
        </p:txBody>
      </p:sp>
      <p:sp>
        <p:nvSpPr>
          <p:cNvPr id="24" name="自选图形 8"/>
          <p:cNvSpPr/>
          <p:nvPr/>
        </p:nvSpPr>
        <p:spPr>
          <a:xfrm>
            <a:off x="66675" y="3067050"/>
            <a:ext cx="9041130" cy="1476375"/>
          </a:xfrm>
          <a:prstGeom prst="roundRect">
            <a:avLst>
              <a:gd name="adj" fmla="val 16667"/>
            </a:avLst>
          </a:prstGeom>
          <a:noFill/>
          <a:ln w="9525" cap="flat" cmpd="sng">
            <a:solidFill>
              <a:srgbClr val="000000"/>
            </a:solidFill>
            <a:prstDash val="solid"/>
            <a:headEnd type="none" w="med" len="med"/>
            <a:tailEnd type="none" w="med" len="med"/>
          </a:ln>
        </p:spPr>
        <p:txBody>
          <a:bodyPr/>
          <a:p>
            <a:endParaRPr lang="zh-CN" altLang="en-US"/>
          </a:p>
          <a:p>
            <a:endParaRPr lang="zh-CN" altLang="en-US"/>
          </a:p>
        </p:txBody>
      </p:sp>
      <p:sp>
        <p:nvSpPr>
          <p:cNvPr id="25" name="文本框 24"/>
          <p:cNvSpPr txBox="1"/>
          <p:nvPr/>
        </p:nvSpPr>
        <p:spPr>
          <a:xfrm>
            <a:off x="66675" y="3059430"/>
            <a:ext cx="9025890" cy="1476375"/>
          </a:xfrm>
          <a:prstGeom prst="rect">
            <a:avLst/>
          </a:prstGeom>
          <a:noFill/>
          <a:ln w="9525">
            <a:noFill/>
          </a:ln>
        </p:spPr>
        <p:txBody>
          <a:bodyPr wrap="square">
            <a:spAutoFit/>
          </a:bodyPr>
          <a:p>
            <a:pPr marL="200025" indent="-200025"/>
            <a:r>
              <a:rPr lang="zh-CN" sz="1800" b="1">
                <a:latin typeface="黑体" panose="02010609060101010101" charset="-122"/>
                <a:ea typeface="黑体" panose="02010609060101010101" charset="-122"/>
                <a:cs typeface="楷体" panose="02010609060101010101" charset="-122"/>
              </a:rPr>
              <a:t>案例二</a:t>
            </a:r>
            <a:r>
              <a:rPr lang="zh-CN" sz="1800" b="1">
                <a:latin typeface="楷体" panose="02010609060101010101" charset="-122"/>
                <a:ea typeface="楷体" panose="02010609060101010101" charset="-122"/>
                <a:cs typeface="楷体" panose="02010609060101010101" charset="-122"/>
              </a:rPr>
              <a:t>：用陶罐垒起的墙体、嵌在墙上的木船、活灵活现的雕塑“吹糖老人”、记录历</a:t>
            </a:r>
            <a:endParaRPr lang="zh-CN" sz="1800" b="1">
              <a:latin typeface="楷体" panose="02010609060101010101" charset="-122"/>
              <a:ea typeface="楷体" panose="02010609060101010101" charset="-122"/>
              <a:cs typeface="楷体" panose="02010609060101010101" charset="-122"/>
            </a:endParaRPr>
          </a:p>
          <a:p>
            <a:pPr marL="200025" indent="-200025"/>
            <a:r>
              <a:rPr lang="zh-CN" sz="1800" b="1">
                <a:latin typeface="楷体" panose="02010609060101010101" charset="-122"/>
                <a:ea typeface="楷体" panose="02010609060101010101" charset="-122"/>
                <a:cs typeface="楷体" panose="02010609060101010101" charset="-122"/>
              </a:rPr>
              <a:t>史变迁的旧式马车……在当地政府支持下，S村积极改造村庄风貌，守正出奇将传统农</a:t>
            </a:r>
            <a:endParaRPr lang="zh-CN" sz="1800" b="1">
              <a:latin typeface="楷体" panose="02010609060101010101" charset="-122"/>
              <a:ea typeface="楷体" panose="02010609060101010101" charset="-122"/>
              <a:cs typeface="楷体" panose="02010609060101010101" charset="-122"/>
            </a:endParaRPr>
          </a:p>
          <a:p>
            <a:pPr marL="200025" indent="-200025"/>
            <a:r>
              <a:rPr lang="zh-CN" sz="1800" b="1">
                <a:latin typeface="楷体" panose="02010609060101010101" charset="-122"/>
                <a:ea typeface="楷体" panose="02010609060101010101" charset="-122"/>
                <a:cs typeface="楷体" panose="02010609060101010101" charset="-122"/>
              </a:rPr>
              <a:t>耕文化元素融入村景，村在景中，人在画中。同时，该村引入现代科技开发了田园小火</a:t>
            </a:r>
            <a:endParaRPr lang="zh-CN" sz="1800" b="1">
              <a:latin typeface="楷体" panose="02010609060101010101" charset="-122"/>
              <a:ea typeface="楷体" panose="02010609060101010101" charset="-122"/>
              <a:cs typeface="楷体" panose="02010609060101010101" charset="-122"/>
            </a:endParaRPr>
          </a:p>
          <a:p>
            <a:pPr marL="200025" indent="-200025"/>
            <a:r>
              <a:rPr lang="zh-CN" sz="1800" b="1">
                <a:latin typeface="楷体" panose="02010609060101010101" charset="-122"/>
                <a:ea typeface="楷体" panose="02010609060101010101" charset="-122"/>
                <a:cs typeface="楷体" panose="02010609060101010101" charset="-122"/>
              </a:rPr>
              <a:t>车、VR麦田、高仿真耕作雕塑、体感植物等新一代休闲农业产品，让游客沉浸式地体验</a:t>
            </a:r>
            <a:endParaRPr lang="zh-CN" sz="1800" b="1">
              <a:latin typeface="楷体" panose="02010609060101010101" charset="-122"/>
              <a:ea typeface="楷体" panose="02010609060101010101" charset="-122"/>
              <a:cs typeface="楷体" panose="02010609060101010101" charset="-122"/>
            </a:endParaRPr>
          </a:p>
          <a:p>
            <a:pPr marL="200025" indent="-200025"/>
            <a:r>
              <a:rPr lang="zh-CN" sz="1800" b="1">
                <a:latin typeface="楷体" panose="02010609060101010101" charset="-122"/>
                <a:ea typeface="楷体" panose="02010609060101010101" charset="-122"/>
                <a:cs typeface="楷体" panose="02010609060101010101" charset="-122"/>
              </a:rPr>
              <a:t>多元的农耕文化，村民的日子一天天红火起来。</a:t>
            </a:r>
            <a:endParaRPr lang="zh-CN" b="1">
              <a:latin typeface="楷体" panose="02010609060101010101" charset="-122"/>
              <a:ea typeface="楷体" panose="02010609060101010101" charset="-122"/>
              <a:cs typeface="楷体" panose="02010609060101010101" charset="-122"/>
            </a:endParaRPr>
          </a:p>
        </p:txBody>
      </p:sp>
      <p:sp>
        <p:nvSpPr>
          <p:cNvPr id="26" name="文本框 25"/>
          <p:cNvSpPr txBox="1"/>
          <p:nvPr/>
        </p:nvSpPr>
        <p:spPr>
          <a:xfrm>
            <a:off x="118110" y="4668520"/>
            <a:ext cx="9025890" cy="1198880"/>
          </a:xfrm>
          <a:prstGeom prst="rect">
            <a:avLst/>
          </a:prstGeom>
          <a:noFill/>
          <a:ln w="9525">
            <a:noFill/>
          </a:ln>
        </p:spPr>
        <p:txBody>
          <a:bodyPr wrap="square">
            <a:spAutoFit/>
          </a:bodyPr>
          <a:p>
            <a:pPr marL="200025" indent="-200025"/>
            <a:r>
              <a:rPr lang="zh-CN" sz="1800" b="1">
                <a:latin typeface="黑体" panose="02010609060101010101" charset="-122"/>
                <a:ea typeface="黑体" panose="02010609060101010101" charset="-122"/>
                <a:cs typeface="楷体" panose="02010609060101010101" charset="-122"/>
              </a:rPr>
              <a:t>案例三</a:t>
            </a:r>
            <a:r>
              <a:rPr lang="zh-CN" sz="1800" b="1">
                <a:latin typeface="楷体" panose="02010609060101010101" charset="-122"/>
                <a:ea typeface="楷体" panose="02010609060101010101" charset="-122"/>
                <a:cs typeface="楷体" panose="02010609060101010101" charset="-122"/>
              </a:rPr>
              <a:t>：</a:t>
            </a:r>
            <a:r>
              <a:rPr lang="zh-CN" sz="1800" b="1">
                <a:latin typeface="Times New Roman" panose="02020603050405020304" charset="0"/>
                <a:ea typeface="楷体" panose="02010609060101010101" charset="-122"/>
                <a:cs typeface="Times New Roman" panose="02020603050405020304" charset="0"/>
              </a:rPr>
              <a:t>W</a:t>
            </a:r>
            <a:r>
              <a:rPr lang="zh-CN" sz="1800" b="1">
                <a:latin typeface="楷体" panose="02010609060101010101" charset="-122"/>
                <a:ea typeface="楷体" panose="02010609060101010101" charset="-122"/>
                <a:cs typeface="楷体" panose="02010609060101010101" charset="-122"/>
              </a:rPr>
              <a:t>镇加强农村文化阵地建设，引导群众崇德向上、见贤思齐，展示新时代村民</a:t>
            </a:r>
            <a:endParaRPr lang="zh-CN" sz="1800" b="1">
              <a:latin typeface="楷体" panose="02010609060101010101" charset="-122"/>
              <a:ea typeface="楷体" panose="02010609060101010101" charset="-122"/>
              <a:cs typeface="楷体" panose="02010609060101010101" charset="-122"/>
            </a:endParaRPr>
          </a:p>
          <a:p>
            <a:pPr marL="200025" indent="-200025"/>
            <a:r>
              <a:rPr lang="zh-CN" sz="1800" b="1">
                <a:latin typeface="楷体" panose="02010609060101010101" charset="-122"/>
                <a:ea typeface="楷体" panose="02010609060101010101" charset="-122"/>
                <a:cs typeface="楷体" panose="02010609060101010101" charset="-122"/>
              </a:rPr>
              <a:t>良好精神风貌。以乡镇宣传站、村文化活动室为基础，建设了村民文明学校、农民夜校、</a:t>
            </a:r>
            <a:endParaRPr lang="zh-CN" sz="1800" b="1">
              <a:latin typeface="楷体" panose="02010609060101010101" charset="-122"/>
              <a:ea typeface="楷体" panose="02010609060101010101" charset="-122"/>
              <a:cs typeface="楷体" panose="02010609060101010101" charset="-122"/>
            </a:endParaRPr>
          </a:p>
          <a:p>
            <a:pPr marL="200025" indent="-200025"/>
            <a:r>
              <a:rPr lang="zh-CN" sz="1800" b="1">
                <a:latin typeface="楷体" panose="02010609060101010101" charset="-122"/>
                <a:ea typeface="楷体" panose="02010609060101010101" charset="-122"/>
                <a:cs typeface="楷体" panose="02010609060101010101" charset="-122"/>
              </a:rPr>
              <a:t>图书室、阅报栏等各种思想文化阵地。引领带动广大干部、党员和群众争做道德模范、</a:t>
            </a:r>
            <a:endParaRPr lang="zh-CN" sz="1800" b="1">
              <a:latin typeface="楷体" panose="02010609060101010101" charset="-122"/>
              <a:ea typeface="楷体" panose="02010609060101010101" charset="-122"/>
              <a:cs typeface="楷体" panose="02010609060101010101" charset="-122"/>
            </a:endParaRPr>
          </a:p>
          <a:p>
            <a:pPr marL="200025" indent="-200025"/>
            <a:r>
              <a:rPr lang="zh-CN" sz="1800" b="1">
                <a:latin typeface="楷体" panose="02010609060101010101" charset="-122"/>
                <a:ea typeface="楷体" panose="02010609060101010101" charset="-122"/>
                <a:cs typeface="楷体" panose="02010609060101010101" charset="-122"/>
              </a:rPr>
              <a:t>身边好人等“最美人物”，遏制陈规陋习、倡树文明新风，打造了一批乡风文明示范村。</a:t>
            </a:r>
            <a:endParaRPr lang="zh-CN" sz="1800" b="1">
              <a:latin typeface="楷体" panose="02010609060101010101" charset="-122"/>
              <a:ea typeface="楷体" panose="02010609060101010101" charset="-122"/>
              <a:cs typeface="楷体" panose="02010609060101010101" charset="-122"/>
            </a:endParaRPr>
          </a:p>
        </p:txBody>
      </p:sp>
      <p:sp>
        <p:nvSpPr>
          <p:cNvPr id="28" name="自选图形 8"/>
          <p:cNvSpPr/>
          <p:nvPr/>
        </p:nvSpPr>
        <p:spPr>
          <a:xfrm>
            <a:off x="66675" y="4662170"/>
            <a:ext cx="9041130" cy="1212215"/>
          </a:xfrm>
          <a:prstGeom prst="roundRect">
            <a:avLst>
              <a:gd name="adj" fmla="val 16667"/>
            </a:avLst>
          </a:prstGeom>
          <a:noFill/>
          <a:ln w="9525" cap="flat" cmpd="sng">
            <a:solidFill>
              <a:srgbClr val="000000"/>
            </a:solidFill>
            <a:prstDash val="solid"/>
            <a:headEnd type="none" w="med" len="med"/>
            <a:tailEnd type="none" w="med" len="med"/>
          </a:ln>
        </p:spPr>
        <p:txBody>
          <a:bodyPr/>
          <a:p>
            <a:endParaRPr lang="zh-CN" altLang="en-US"/>
          </a:p>
          <a:p>
            <a:endParaRPr lang="zh-CN" altLang="en-US"/>
          </a:p>
        </p:txBody>
      </p:sp>
      <p:cxnSp>
        <p:nvCxnSpPr>
          <p:cNvPr id="29" name="直接连接符 28"/>
          <p:cNvCxnSpPr/>
          <p:nvPr/>
        </p:nvCxnSpPr>
        <p:spPr>
          <a:xfrm>
            <a:off x="2830830" y="2869565"/>
            <a:ext cx="360045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0" name="圆角矩形标注 29"/>
          <p:cNvSpPr/>
          <p:nvPr/>
        </p:nvSpPr>
        <p:spPr>
          <a:xfrm>
            <a:off x="361950" y="2055495"/>
            <a:ext cx="2873375" cy="578485"/>
          </a:xfrm>
          <a:prstGeom prst="wedgeRoundRectCallout">
            <a:avLst>
              <a:gd name="adj1" fmla="val 43049"/>
              <a:gd name="adj2" fmla="val 77859"/>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b="1">
                <a:solidFill>
                  <a:srgbClr val="FF0000"/>
                </a:solidFill>
                <a:latin typeface="楷体" panose="02010609060101010101" charset="-122"/>
                <a:ea typeface="楷体" panose="02010609060101010101" charset="-122"/>
                <a:cs typeface="楷体" panose="02010609060101010101" charset="-122"/>
              </a:rPr>
              <a:t>依靠科技进步、</a:t>
            </a:r>
            <a:endParaRPr b="1">
              <a:solidFill>
                <a:srgbClr val="FF0000"/>
              </a:solidFill>
              <a:latin typeface="楷体" panose="02010609060101010101" charset="-122"/>
              <a:ea typeface="楷体" panose="02010609060101010101" charset="-122"/>
              <a:cs typeface="楷体" panose="02010609060101010101" charset="-122"/>
            </a:endParaRPr>
          </a:p>
          <a:p>
            <a:pPr algn="l"/>
            <a:r>
              <a:rPr b="1">
                <a:solidFill>
                  <a:srgbClr val="FF0000"/>
                </a:solidFill>
                <a:latin typeface="楷体" panose="02010609060101010101" charset="-122"/>
                <a:ea typeface="楷体" panose="02010609060101010101" charset="-122"/>
                <a:cs typeface="楷体" panose="02010609060101010101" charset="-122"/>
              </a:rPr>
              <a:t>转变经济发展方式</a:t>
            </a:r>
            <a:r>
              <a:rPr lang="zh-CN" b="1">
                <a:solidFill>
                  <a:srgbClr val="FF0000"/>
                </a:solidFill>
                <a:latin typeface="楷体" panose="02010609060101010101" charset="-122"/>
                <a:ea typeface="楷体" panose="02010609060101010101" charset="-122"/>
                <a:cs typeface="楷体" panose="02010609060101010101" charset="-122"/>
              </a:rPr>
              <a:t>（</a:t>
            </a:r>
            <a:r>
              <a:rPr lang="zh-CN" b="1">
                <a:solidFill>
                  <a:srgbClr val="FF0000"/>
                </a:solidFill>
                <a:latin typeface="黑体" panose="02010609060101010101" charset="-122"/>
                <a:ea typeface="黑体" panose="02010609060101010101" charset="-122"/>
                <a:cs typeface="楷体" panose="02010609060101010101" charset="-122"/>
              </a:rPr>
              <a:t>经</a:t>
            </a:r>
            <a:r>
              <a:rPr lang="zh-CN" b="1">
                <a:solidFill>
                  <a:srgbClr val="FF0000"/>
                </a:solidFill>
                <a:latin typeface="楷体" panose="02010609060101010101" charset="-122"/>
                <a:ea typeface="楷体" panose="02010609060101010101" charset="-122"/>
                <a:cs typeface="楷体" panose="02010609060101010101" charset="-122"/>
              </a:rPr>
              <a:t>）</a:t>
            </a:r>
            <a:endParaRPr lang="zh-CN" b="1">
              <a:solidFill>
                <a:srgbClr val="FF0000"/>
              </a:solidFill>
              <a:latin typeface="楷体" panose="02010609060101010101" charset="-122"/>
              <a:ea typeface="楷体" panose="02010609060101010101" charset="-122"/>
              <a:cs typeface="楷体" panose="02010609060101010101" charset="-122"/>
            </a:endParaRPr>
          </a:p>
        </p:txBody>
      </p:sp>
      <p:cxnSp>
        <p:nvCxnSpPr>
          <p:cNvPr id="31" name="直接连接符 30"/>
          <p:cNvCxnSpPr/>
          <p:nvPr/>
        </p:nvCxnSpPr>
        <p:spPr>
          <a:xfrm flipV="1">
            <a:off x="239395" y="4177030"/>
            <a:ext cx="8537575" cy="8255"/>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圆角矩形标注 31"/>
          <p:cNvSpPr/>
          <p:nvPr/>
        </p:nvSpPr>
        <p:spPr>
          <a:xfrm>
            <a:off x="619125" y="3105150"/>
            <a:ext cx="2359660" cy="471170"/>
          </a:xfrm>
          <a:prstGeom prst="wedgeRoundRectCallout">
            <a:avLst>
              <a:gd name="adj1" fmla="val 45416"/>
              <a:gd name="adj2" fmla="val 67782"/>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b="1">
                <a:solidFill>
                  <a:srgbClr val="FF0000"/>
                </a:solidFill>
                <a:latin typeface="楷体" panose="02010609060101010101" charset="-122"/>
                <a:ea typeface="楷体" panose="02010609060101010101" charset="-122"/>
                <a:cs typeface="楷体" panose="02010609060101010101" charset="-122"/>
              </a:rPr>
              <a:t>文化创新</a:t>
            </a:r>
            <a:r>
              <a:rPr lang="zh-CN" b="1">
                <a:solidFill>
                  <a:srgbClr val="FF0000"/>
                </a:solidFill>
                <a:latin typeface="楷体" panose="02010609060101010101" charset="-122"/>
                <a:ea typeface="楷体" panose="02010609060101010101" charset="-122"/>
                <a:cs typeface="楷体" panose="02010609060101010101" charset="-122"/>
              </a:rPr>
              <a:t>的作用（文）</a:t>
            </a:r>
            <a:endParaRPr lang="zh-CN" b="1">
              <a:solidFill>
                <a:srgbClr val="FF0000"/>
              </a:solidFill>
              <a:latin typeface="楷体" panose="02010609060101010101" charset="-122"/>
              <a:ea typeface="楷体" panose="02010609060101010101" charset="-122"/>
              <a:cs typeface="楷体" panose="02010609060101010101" charset="-122"/>
            </a:endParaRPr>
          </a:p>
        </p:txBody>
      </p:sp>
      <p:sp>
        <p:nvSpPr>
          <p:cNvPr id="33" name="圆角矩形标注 32"/>
          <p:cNvSpPr/>
          <p:nvPr/>
        </p:nvSpPr>
        <p:spPr>
          <a:xfrm>
            <a:off x="6266815" y="3234055"/>
            <a:ext cx="2658745" cy="578485"/>
          </a:xfrm>
          <a:prstGeom prst="wedgeRoundRectCallout">
            <a:avLst>
              <a:gd name="adj1" fmla="val -2806"/>
              <a:gd name="adj2" fmla="val 76344"/>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b="1">
                <a:solidFill>
                  <a:srgbClr val="FF0000"/>
                </a:solidFill>
                <a:latin typeface="楷体" panose="02010609060101010101" charset="-122"/>
                <a:ea typeface="楷体" panose="02010609060101010101" charset="-122"/>
                <a:cs typeface="楷体" panose="02010609060101010101" charset="-122"/>
              </a:rPr>
              <a:t>发展特色文化旅游</a:t>
            </a:r>
            <a:r>
              <a:rPr lang="zh-CN" b="1">
                <a:solidFill>
                  <a:srgbClr val="FF0000"/>
                </a:solidFill>
                <a:latin typeface="楷体" panose="02010609060101010101" charset="-122"/>
                <a:ea typeface="楷体" panose="02010609060101010101" charset="-122"/>
                <a:cs typeface="楷体" panose="02010609060101010101" charset="-122"/>
              </a:rPr>
              <a:t>（</a:t>
            </a:r>
            <a:r>
              <a:rPr lang="zh-CN" b="1">
                <a:solidFill>
                  <a:srgbClr val="FF0000"/>
                </a:solidFill>
                <a:latin typeface="黑体" panose="02010609060101010101" charset="-122"/>
                <a:ea typeface="黑体" panose="02010609060101010101" charset="-122"/>
                <a:cs typeface="楷体" panose="02010609060101010101" charset="-122"/>
              </a:rPr>
              <a:t>经</a:t>
            </a:r>
            <a:r>
              <a:rPr lang="zh-CN" b="1">
                <a:solidFill>
                  <a:srgbClr val="FF0000"/>
                </a:solidFill>
                <a:latin typeface="楷体" panose="02010609060101010101" charset="-122"/>
                <a:ea typeface="楷体" panose="02010609060101010101" charset="-122"/>
                <a:cs typeface="楷体" panose="02010609060101010101" charset="-122"/>
              </a:rPr>
              <a:t>）</a:t>
            </a:r>
            <a:endParaRPr lang="zh-CN" b="1">
              <a:solidFill>
                <a:srgbClr val="FF0000"/>
              </a:solidFill>
              <a:latin typeface="楷体" panose="02010609060101010101" charset="-122"/>
              <a:ea typeface="楷体" panose="02010609060101010101" charset="-122"/>
              <a:cs typeface="楷体" panose="02010609060101010101" charset="-122"/>
            </a:endParaRPr>
          </a:p>
        </p:txBody>
      </p:sp>
      <p:cxnSp>
        <p:nvCxnSpPr>
          <p:cNvPr id="34" name="直接连接符 33"/>
          <p:cNvCxnSpPr/>
          <p:nvPr/>
        </p:nvCxnSpPr>
        <p:spPr>
          <a:xfrm flipV="1">
            <a:off x="2114550" y="4946650"/>
            <a:ext cx="4999355" cy="14605"/>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圆角矩形标注 34"/>
          <p:cNvSpPr/>
          <p:nvPr/>
        </p:nvSpPr>
        <p:spPr>
          <a:xfrm>
            <a:off x="1099185" y="4208780"/>
            <a:ext cx="4643120" cy="471170"/>
          </a:xfrm>
          <a:prstGeom prst="wedgeRoundRectCallout">
            <a:avLst>
              <a:gd name="adj1" fmla="val 45416"/>
              <a:gd name="adj2" fmla="val 67782"/>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b="1">
                <a:solidFill>
                  <a:srgbClr val="FF0000"/>
                </a:solidFill>
                <a:latin typeface="楷体" panose="02010609060101010101" charset="-122"/>
                <a:ea typeface="楷体" panose="02010609060101010101" charset="-122"/>
                <a:cs typeface="楷体" panose="02010609060101010101" charset="-122"/>
              </a:rPr>
              <a:t>社会主义精神文明和物质文明协调发展</a:t>
            </a:r>
            <a:r>
              <a:rPr lang="zh-CN" b="1">
                <a:solidFill>
                  <a:srgbClr val="FF0000"/>
                </a:solidFill>
                <a:latin typeface="楷体" panose="02010609060101010101" charset="-122"/>
                <a:ea typeface="楷体" panose="02010609060101010101" charset="-122"/>
                <a:cs typeface="楷体" panose="02010609060101010101" charset="-122"/>
              </a:rPr>
              <a:t>（</a:t>
            </a:r>
            <a:r>
              <a:rPr lang="zh-CN" b="1">
                <a:solidFill>
                  <a:srgbClr val="FF0000"/>
                </a:solidFill>
                <a:latin typeface="黑体" panose="02010609060101010101" charset="-122"/>
                <a:ea typeface="黑体" panose="02010609060101010101" charset="-122"/>
                <a:cs typeface="楷体" panose="02010609060101010101" charset="-122"/>
              </a:rPr>
              <a:t>文</a:t>
            </a:r>
            <a:r>
              <a:rPr lang="zh-CN" b="1">
                <a:solidFill>
                  <a:srgbClr val="FF0000"/>
                </a:solidFill>
                <a:latin typeface="楷体" panose="02010609060101010101" charset="-122"/>
                <a:ea typeface="楷体" panose="02010609060101010101" charset="-122"/>
                <a:cs typeface="楷体" panose="02010609060101010101" charset="-122"/>
              </a:rPr>
              <a:t>）</a:t>
            </a:r>
            <a:endParaRPr lang="zh-CN" b="1">
              <a:solidFill>
                <a:srgbClr val="FF0000"/>
              </a:solidFill>
              <a:latin typeface="楷体" panose="02010609060101010101" charset="-122"/>
              <a:ea typeface="楷体" panose="02010609060101010101" charset="-122"/>
              <a:cs typeface="楷体" panose="02010609060101010101" charset="-122"/>
            </a:endParaRPr>
          </a:p>
        </p:txBody>
      </p:sp>
      <p:sp>
        <p:nvSpPr>
          <p:cNvPr id="36" name="圆角矩形标注 35"/>
          <p:cNvSpPr/>
          <p:nvPr/>
        </p:nvSpPr>
        <p:spPr>
          <a:xfrm>
            <a:off x="2114550" y="5608320"/>
            <a:ext cx="3526790" cy="578485"/>
          </a:xfrm>
          <a:prstGeom prst="wedgeRoundRectCallout">
            <a:avLst>
              <a:gd name="adj1" fmla="val -60298"/>
              <a:gd name="adj2" fmla="val 85016"/>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b="1">
                <a:solidFill>
                  <a:srgbClr val="FF0000"/>
                </a:solidFill>
                <a:latin typeface="黑体" panose="02010609060101010101" charset="-122"/>
                <a:ea typeface="黑体" panose="02010609060101010101" charset="-122"/>
                <a:cs typeface="楷体" panose="02010609060101010101" charset="-122"/>
              </a:rPr>
              <a:t>总</a:t>
            </a:r>
            <a:r>
              <a:rPr lang="zh-CN" b="1">
                <a:solidFill>
                  <a:srgbClr val="FF0000"/>
                </a:solidFill>
                <a:latin typeface="楷体" panose="02010609060101010101" charset="-122"/>
                <a:ea typeface="楷体" panose="02010609060101010101" charset="-122"/>
                <a:cs typeface="楷体" panose="02010609060101010101" charset="-122"/>
              </a:rPr>
              <a:t>：</a:t>
            </a:r>
            <a:r>
              <a:rPr b="1">
                <a:solidFill>
                  <a:srgbClr val="FF0000"/>
                </a:solidFill>
                <a:latin typeface="楷体" panose="02010609060101010101" charset="-122"/>
                <a:ea typeface="楷体" panose="02010609060101010101" charset="-122"/>
                <a:cs typeface="楷体" panose="02010609060101010101" charset="-122"/>
              </a:rPr>
              <a:t>全面协调可持续发展</a:t>
            </a:r>
            <a:r>
              <a:rPr lang="zh-CN" b="1">
                <a:solidFill>
                  <a:srgbClr val="FF0000"/>
                </a:solidFill>
                <a:latin typeface="楷体" panose="02010609060101010101" charset="-122"/>
                <a:ea typeface="楷体" panose="02010609060101010101" charset="-122"/>
                <a:cs typeface="楷体" panose="02010609060101010101" charset="-122"/>
              </a:rPr>
              <a:t>（</a:t>
            </a:r>
            <a:r>
              <a:rPr lang="zh-CN" b="1">
                <a:solidFill>
                  <a:srgbClr val="FF0000"/>
                </a:solidFill>
                <a:latin typeface="黑体" panose="02010609060101010101" charset="-122"/>
                <a:ea typeface="黑体" panose="02010609060101010101" charset="-122"/>
                <a:cs typeface="楷体" panose="02010609060101010101" charset="-122"/>
              </a:rPr>
              <a:t>经</a:t>
            </a:r>
            <a:r>
              <a:rPr lang="zh-CN" b="1">
                <a:solidFill>
                  <a:srgbClr val="FF0000"/>
                </a:solidFill>
                <a:latin typeface="楷体" panose="02010609060101010101" charset="-122"/>
                <a:ea typeface="楷体" panose="02010609060101010101" charset="-122"/>
                <a:cs typeface="楷体" panose="02010609060101010101" charset="-122"/>
              </a:rPr>
              <a:t>）</a:t>
            </a:r>
            <a:endParaRPr lang="zh-CN" b="1">
              <a:solidFill>
                <a:srgbClr val="FF0000"/>
              </a:solidFill>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ppt_x</p:attrName>
                                        </p:attrNameLst>
                                      </p:cBhvr>
                                      <p:tavLst>
                                        <p:tav tm="0">
                                          <p:val>
                                            <p:strVal val="#ppt_x"/>
                                          </p:val>
                                        </p:tav>
                                        <p:tav tm="100000">
                                          <p:val>
                                            <p:strVal val="#ppt_x"/>
                                          </p:val>
                                        </p:tav>
                                      </p:tavLst>
                                    </p:anim>
                                    <p:anim calcmode="lin" valueType="num">
                                      <p:cBhvr>
                                        <p:cTn id="8" dur="500" fill="hold"/>
                                        <p:tgtEl>
                                          <p:spTgt spid="1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500" fill="hold"/>
                                        <p:tgtEl>
                                          <p:spTgt spid="10"/>
                                        </p:tgtEl>
                                        <p:attrNameLst>
                                          <p:attrName>ppt_x</p:attrName>
                                        </p:attrNameLst>
                                      </p:cBhvr>
                                      <p:tavLst>
                                        <p:tav tm="0">
                                          <p:val>
                                            <p:strVal val="#ppt_x"/>
                                          </p:val>
                                        </p:tav>
                                        <p:tav tm="100000">
                                          <p:val>
                                            <p:strVal val="#ppt_x"/>
                                          </p:val>
                                        </p:tav>
                                      </p:tavLst>
                                    </p:anim>
                                    <p:anim calcmode="lin" valueType="num">
                                      <p:cBhvr>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37" fill="hold"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barn(outVertical)">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000" fill="hold">
                                          <p:stCondLst>
                                            <p:cond delay="0"/>
                                          </p:stCondLst>
                                        </p:cTn>
                                        <p:tgtEl>
                                          <p:spTgt spid="20"/>
                                        </p:tgtEl>
                                        <p:attrNameLst>
                                          <p:attrName>style.visibility</p:attrName>
                                        </p:attrNameLst>
                                      </p:cBhvr>
                                      <p:to>
                                        <p:strVal val="visible"/>
                                      </p:to>
                                    </p:set>
                                    <p:animEffect transition="in" filter="box(in)">
                                      <p:cBhvr>
                                        <p:cTn id="29" dur="1000"/>
                                        <p:tgtEl>
                                          <p:spTgt spid="20"/>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37" fill="hold" nodeType="click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barn(outVertical)">
                                      <p:cBhvr>
                                        <p:cTn id="34" dur="500"/>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000" fill="hold">
                                          <p:stCondLst>
                                            <p:cond delay="0"/>
                                          </p:stCondLst>
                                        </p:cTn>
                                        <p:tgtEl>
                                          <p:spTgt spid="22"/>
                                        </p:tgtEl>
                                        <p:attrNameLst>
                                          <p:attrName>style.visibility</p:attrName>
                                        </p:attrNameLst>
                                      </p:cBhvr>
                                      <p:to>
                                        <p:strVal val="visible"/>
                                      </p:to>
                                    </p:set>
                                    <p:animEffect transition="in" filter="box(in)">
                                      <p:cBhvr>
                                        <p:cTn id="39" dur="1000"/>
                                        <p:tgtEl>
                                          <p:spTgt spid="22"/>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37" fill="hold" nodeType="clickEffect">
                                  <p:stCondLst>
                                    <p:cond delay="0"/>
                                  </p:stCondLst>
                                  <p:childTnLst>
                                    <p:set>
                                      <p:cBhvr>
                                        <p:cTn id="43" dur="1" fill="hold">
                                          <p:stCondLst>
                                            <p:cond delay="0"/>
                                          </p:stCondLst>
                                        </p:cTn>
                                        <p:tgtEl>
                                          <p:spTgt spid="29"/>
                                        </p:tgtEl>
                                        <p:attrNameLst>
                                          <p:attrName>style.visibility</p:attrName>
                                        </p:attrNameLst>
                                      </p:cBhvr>
                                      <p:to>
                                        <p:strVal val="visible"/>
                                      </p:to>
                                    </p:set>
                                    <p:animEffect transition="in" filter="barn(outVertical)">
                                      <p:cBhvr>
                                        <p:cTn id="44" dur="500"/>
                                        <p:tgtEl>
                                          <p:spTgt spid="29"/>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000" fill="hold">
                                          <p:stCondLst>
                                            <p:cond delay="0"/>
                                          </p:stCondLst>
                                        </p:cTn>
                                        <p:tgtEl>
                                          <p:spTgt spid="30"/>
                                        </p:tgtEl>
                                        <p:attrNameLst>
                                          <p:attrName>style.visibility</p:attrName>
                                        </p:attrNameLst>
                                      </p:cBhvr>
                                      <p:to>
                                        <p:strVal val="visible"/>
                                      </p:to>
                                    </p:set>
                                    <p:animEffect transition="in" filter="box(in)">
                                      <p:cBhvr>
                                        <p:cTn id="49" dur="1000"/>
                                        <p:tgtEl>
                                          <p:spTgt spid="30"/>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37" fill="hold" nodeType="clickEffect">
                                  <p:stCondLst>
                                    <p:cond delay="0"/>
                                  </p:stCondLst>
                                  <p:childTnLst>
                                    <p:set>
                                      <p:cBhvr>
                                        <p:cTn id="53" dur="1" fill="hold">
                                          <p:stCondLst>
                                            <p:cond delay="0"/>
                                          </p:stCondLst>
                                        </p:cTn>
                                        <p:tgtEl>
                                          <p:spTgt spid="31"/>
                                        </p:tgtEl>
                                        <p:attrNameLst>
                                          <p:attrName>style.visibility</p:attrName>
                                        </p:attrNameLst>
                                      </p:cBhvr>
                                      <p:to>
                                        <p:strVal val="visible"/>
                                      </p:to>
                                    </p:set>
                                    <p:animEffect transition="in" filter="barn(outVertical)">
                                      <p:cBhvr>
                                        <p:cTn id="54" dur="500"/>
                                        <p:tgtEl>
                                          <p:spTgt spid="31"/>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grpId="0" nodeType="clickEffect">
                                  <p:stCondLst>
                                    <p:cond delay="0"/>
                                  </p:stCondLst>
                                  <p:childTnLst>
                                    <p:set>
                                      <p:cBhvr>
                                        <p:cTn id="58" dur="1000" fill="hold">
                                          <p:stCondLst>
                                            <p:cond delay="0"/>
                                          </p:stCondLst>
                                        </p:cTn>
                                        <p:tgtEl>
                                          <p:spTgt spid="32"/>
                                        </p:tgtEl>
                                        <p:attrNameLst>
                                          <p:attrName>style.visibility</p:attrName>
                                        </p:attrNameLst>
                                      </p:cBhvr>
                                      <p:to>
                                        <p:strVal val="visible"/>
                                      </p:to>
                                    </p:set>
                                    <p:animEffect transition="in" filter="box(in)">
                                      <p:cBhvr>
                                        <p:cTn id="59" dur="1000"/>
                                        <p:tgtEl>
                                          <p:spTgt spid="32"/>
                                        </p:tgtEl>
                                      </p:cBhvr>
                                    </p:animEffect>
                                  </p:childTnLst>
                                </p:cTn>
                              </p:par>
                            </p:childTnLst>
                          </p:cTn>
                        </p:par>
                      </p:childTnLst>
                    </p:cTn>
                  </p:par>
                  <p:par>
                    <p:cTn id="60" fill="hold">
                      <p:stCondLst>
                        <p:cond delay="indefinite"/>
                      </p:stCondLst>
                      <p:childTnLst>
                        <p:par>
                          <p:cTn id="61" fill="hold">
                            <p:stCondLst>
                              <p:cond delay="0"/>
                            </p:stCondLst>
                            <p:childTnLst>
                              <p:par>
                                <p:cTn id="62" presetID="4" presetClass="entr" presetSubtype="16" fill="hold" grpId="0" nodeType="clickEffect">
                                  <p:stCondLst>
                                    <p:cond delay="0"/>
                                  </p:stCondLst>
                                  <p:childTnLst>
                                    <p:set>
                                      <p:cBhvr>
                                        <p:cTn id="63" dur="1000" fill="hold">
                                          <p:stCondLst>
                                            <p:cond delay="0"/>
                                          </p:stCondLst>
                                        </p:cTn>
                                        <p:tgtEl>
                                          <p:spTgt spid="33"/>
                                        </p:tgtEl>
                                        <p:attrNameLst>
                                          <p:attrName>style.visibility</p:attrName>
                                        </p:attrNameLst>
                                      </p:cBhvr>
                                      <p:to>
                                        <p:strVal val="visible"/>
                                      </p:to>
                                    </p:set>
                                    <p:animEffect transition="in" filter="box(in)">
                                      <p:cBhvr>
                                        <p:cTn id="64" dur="1000"/>
                                        <p:tgtEl>
                                          <p:spTgt spid="33"/>
                                        </p:tgtEl>
                                      </p:cBhvr>
                                    </p:animEffect>
                                  </p:childTnLst>
                                </p:cTn>
                              </p:par>
                            </p:childTnLst>
                          </p:cTn>
                        </p:par>
                      </p:childTnLst>
                    </p:cTn>
                  </p:par>
                  <p:par>
                    <p:cTn id="65" fill="hold">
                      <p:stCondLst>
                        <p:cond delay="indefinite"/>
                      </p:stCondLst>
                      <p:childTnLst>
                        <p:par>
                          <p:cTn id="66" fill="hold">
                            <p:stCondLst>
                              <p:cond delay="0"/>
                            </p:stCondLst>
                            <p:childTnLst>
                              <p:par>
                                <p:cTn id="67" presetID="16" presetClass="entr" presetSubtype="37" fill="hold" nodeType="clickEffect">
                                  <p:stCondLst>
                                    <p:cond delay="0"/>
                                  </p:stCondLst>
                                  <p:childTnLst>
                                    <p:set>
                                      <p:cBhvr>
                                        <p:cTn id="68" dur="1" fill="hold">
                                          <p:stCondLst>
                                            <p:cond delay="0"/>
                                          </p:stCondLst>
                                        </p:cTn>
                                        <p:tgtEl>
                                          <p:spTgt spid="34"/>
                                        </p:tgtEl>
                                        <p:attrNameLst>
                                          <p:attrName>style.visibility</p:attrName>
                                        </p:attrNameLst>
                                      </p:cBhvr>
                                      <p:to>
                                        <p:strVal val="visible"/>
                                      </p:to>
                                    </p:set>
                                    <p:animEffect transition="in" filter="barn(outVertical)">
                                      <p:cBhvr>
                                        <p:cTn id="69" dur="500"/>
                                        <p:tgtEl>
                                          <p:spTgt spid="34"/>
                                        </p:tgtEl>
                                      </p:cBhvr>
                                    </p:animEffect>
                                  </p:childTnLst>
                                </p:cTn>
                              </p:par>
                            </p:childTnLst>
                          </p:cTn>
                        </p:par>
                      </p:childTnLst>
                    </p:cTn>
                  </p:par>
                  <p:par>
                    <p:cTn id="70" fill="hold">
                      <p:stCondLst>
                        <p:cond delay="indefinite"/>
                      </p:stCondLst>
                      <p:childTnLst>
                        <p:par>
                          <p:cTn id="71" fill="hold">
                            <p:stCondLst>
                              <p:cond delay="0"/>
                            </p:stCondLst>
                            <p:childTnLst>
                              <p:par>
                                <p:cTn id="72" presetID="4" presetClass="entr" presetSubtype="16" fill="hold" grpId="0" nodeType="clickEffect">
                                  <p:stCondLst>
                                    <p:cond delay="0"/>
                                  </p:stCondLst>
                                  <p:childTnLst>
                                    <p:set>
                                      <p:cBhvr>
                                        <p:cTn id="73" dur="1000" fill="hold">
                                          <p:stCondLst>
                                            <p:cond delay="0"/>
                                          </p:stCondLst>
                                        </p:cTn>
                                        <p:tgtEl>
                                          <p:spTgt spid="35"/>
                                        </p:tgtEl>
                                        <p:attrNameLst>
                                          <p:attrName>style.visibility</p:attrName>
                                        </p:attrNameLst>
                                      </p:cBhvr>
                                      <p:to>
                                        <p:strVal val="visible"/>
                                      </p:to>
                                    </p:set>
                                    <p:animEffect transition="in" filter="box(in)">
                                      <p:cBhvr>
                                        <p:cTn id="74" dur="1000"/>
                                        <p:tgtEl>
                                          <p:spTgt spid="35"/>
                                        </p:tgtEl>
                                      </p:cBhvr>
                                    </p:animEffect>
                                  </p:childTnLst>
                                </p:cTn>
                              </p:par>
                            </p:childTnLst>
                          </p:cTn>
                        </p:par>
                      </p:childTnLst>
                    </p:cTn>
                  </p:par>
                  <p:par>
                    <p:cTn id="75" fill="hold">
                      <p:stCondLst>
                        <p:cond delay="indefinite"/>
                      </p:stCondLst>
                      <p:childTnLst>
                        <p:par>
                          <p:cTn id="76" fill="hold">
                            <p:stCondLst>
                              <p:cond delay="0"/>
                            </p:stCondLst>
                            <p:childTnLst>
                              <p:par>
                                <p:cTn id="77" presetID="4" presetClass="entr" presetSubtype="16" fill="hold" grpId="0" nodeType="clickEffect">
                                  <p:stCondLst>
                                    <p:cond delay="0"/>
                                  </p:stCondLst>
                                  <p:childTnLst>
                                    <p:set>
                                      <p:cBhvr>
                                        <p:cTn id="78" dur="1000" fill="hold">
                                          <p:stCondLst>
                                            <p:cond delay="0"/>
                                          </p:stCondLst>
                                        </p:cTn>
                                        <p:tgtEl>
                                          <p:spTgt spid="36"/>
                                        </p:tgtEl>
                                        <p:attrNameLst>
                                          <p:attrName>style.visibility</p:attrName>
                                        </p:attrNameLst>
                                      </p:cBhvr>
                                      <p:to>
                                        <p:strVal val="visible"/>
                                      </p:to>
                                    </p:set>
                                    <p:animEffect transition="in" filter="box(in)">
                                      <p:cBhvr>
                                        <p:cTn id="79" dur="1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10" grpId="1" animBg="1"/>
      <p:bldP spid="12" grpId="0" bldLvl="0" animBg="1"/>
      <p:bldP spid="12" grpId="1" animBg="1"/>
      <p:bldP spid="13" grpId="0" bldLvl="0" animBg="1"/>
      <p:bldP spid="13" grpId="1" animBg="1"/>
      <p:bldP spid="20" grpId="0" bldLvl="0" animBg="1"/>
      <p:bldP spid="22" grpId="0" bldLvl="0" animBg="1"/>
      <p:bldP spid="30" grpId="0" bldLvl="0" animBg="1"/>
      <p:bldP spid="32" grpId="0" bldLvl="0" animBg="1"/>
      <p:bldP spid="33" grpId="0" bldLvl="0" animBg="1"/>
      <p:bldP spid="35" grpId="0" bldLvl="0" animBg="1"/>
      <p:bldP spid="36"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内容占位符 2"/>
          <p:cNvSpPr>
            <a:spLocks noGrp="1"/>
          </p:cNvSpPr>
          <p:nvPr>
            <p:ph idx="1"/>
          </p:nvPr>
        </p:nvSpPr>
        <p:spPr>
          <a:xfrm>
            <a:off x="233680" y="286385"/>
            <a:ext cx="8810625" cy="5875020"/>
          </a:xfrm>
        </p:spPr>
        <p:txBody>
          <a:bodyPr anchor="t" anchorCtr="0">
            <a:noAutofit/>
          </a:bodyPr>
          <a:p>
            <a:pPr marL="0" indent="0" fontAlgn="auto">
              <a:lnSpc>
                <a:spcPts val="4380"/>
              </a:lnSpc>
              <a:spcBef>
                <a:spcPts val="0"/>
              </a:spcBef>
              <a:buNone/>
            </a:pPr>
            <a:r>
              <a:rPr lang="zh-CN" altLang="en-US" b="1">
                <a:latin typeface="华文中宋" panose="02010600040101010101" charset="-122"/>
                <a:ea typeface="华文中宋" panose="02010600040101010101" charset="-122"/>
              </a:rPr>
              <a:t>①重视发挥</a:t>
            </a:r>
            <a:r>
              <a:rPr lang="zh-CN" altLang="en-US" b="1">
                <a:solidFill>
                  <a:srgbClr val="FF0000"/>
                </a:solidFill>
                <a:latin typeface="华文中宋" panose="02010600040101010101" charset="-122"/>
                <a:ea typeface="华文中宋" panose="02010600040101010101" charset="-122"/>
              </a:rPr>
              <a:t>教育的文化传播功能</a:t>
            </a:r>
            <a:r>
              <a:rPr lang="zh-CN" altLang="en-US" b="1">
                <a:latin typeface="华文中宋" panose="02010600040101010101" charset="-122"/>
                <a:ea typeface="华文中宋" panose="02010600040101010101" charset="-122"/>
              </a:rPr>
              <a:t>。（2分）通过教育培训新型职业农民，</a:t>
            </a:r>
            <a:r>
              <a:rPr lang="zh-CN" altLang="en-US" b="1">
                <a:solidFill>
                  <a:srgbClr val="FF0000"/>
                </a:solidFill>
                <a:latin typeface="华文中宋" panose="02010600040101010101" charset="-122"/>
                <a:ea typeface="华文中宋" panose="02010600040101010101" charset="-122"/>
              </a:rPr>
              <a:t>依靠科技进步、劳动者素质提高转变经济发展方式</a:t>
            </a:r>
            <a:r>
              <a:rPr lang="zh-CN" altLang="en-US" b="1">
                <a:latin typeface="华文中宋" panose="02010600040101010101" charset="-122"/>
                <a:ea typeface="华文中宋" panose="02010600040101010101" charset="-122"/>
              </a:rPr>
              <a:t>，赋能乡村振兴。（2分）</a:t>
            </a:r>
            <a:endParaRPr lang="zh-CN" altLang="en-US" b="1">
              <a:latin typeface="华文中宋" panose="02010600040101010101" charset="-122"/>
              <a:ea typeface="华文中宋" panose="02010600040101010101" charset="-122"/>
            </a:endParaRPr>
          </a:p>
          <a:p>
            <a:pPr marL="0" indent="0" fontAlgn="auto">
              <a:lnSpc>
                <a:spcPts val="4380"/>
              </a:lnSpc>
              <a:spcBef>
                <a:spcPts val="0"/>
              </a:spcBef>
              <a:buNone/>
            </a:pPr>
            <a:r>
              <a:rPr lang="zh-CN" altLang="en-US" b="1">
                <a:latin typeface="华文中宋" panose="02010600040101010101" charset="-122"/>
                <a:ea typeface="华文中宋" panose="02010600040101010101" charset="-122"/>
              </a:rPr>
              <a:t>②用</a:t>
            </a:r>
            <a:r>
              <a:rPr lang="zh-CN" altLang="en-US" b="1">
                <a:solidFill>
                  <a:srgbClr val="FF0000"/>
                </a:solidFill>
                <a:latin typeface="华文中宋" panose="02010600040101010101" charset="-122"/>
                <a:ea typeface="华文中宋" panose="02010600040101010101" charset="-122"/>
              </a:rPr>
              <a:t>文化创新</a:t>
            </a:r>
            <a:r>
              <a:rPr lang="zh-CN" altLang="en-US" b="1">
                <a:latin typeface="华文中宋" panose="02010600040101010101" charset="-122"/>
                <a:ea typeface="华文中宋" panose="02010600040101010101" charset="-122"/>
              </a:rPr>
              <a:t>推动社会实践的发展。（2分）</a:t>
            </a:r>
            <a:r>
              <a:rPr lang="zh-CN" altLang="en-US" b="1">
                <a:solidFill>
                  <a:srgbClr val="FF0000"/>
                </a:solidFill>
                <a:latin typeface="华文中宋" panose="02010600040101010101" charset="-122"/>
                <a:ea typeface="华文中宋" panose="02010600040101010101" charset="-122"/>
              </a:rPr>
              <a:t>创新</a:t>
            </a:r>
            <a:r>
              <a:rPr lang="zh-CN" altLang="en-US" b="1">
                <a:latin typeface="华文中宋" panose="02010600040101010101" charset="-122"/>
                <a:ea typeface="华文中宋" panose="02010600040101010101" charset="-122"/>
              </a:rPr>
              <a:t>打造传统农耕文化村景，</a:t>
            </a:r>
            <a:r>
              <a:rPr lang="zh-CN" altLang="en-US" b="1">
                <a:solidFill>
                  <a:srgbClr val="FF0000"/>
                </a:solidFill>
                <a:latin typeface="华文中宋" panose="02010600040101010101" charset="-122"/>
                <a:ea typeface="华文中宋" panose="02010600040101010101" charset="-122"/>
              </a:rPr>
              <a:t>发展特色文化旅游</a:t>
            </a:r>
            <a:r>
              <a:rPr lang="zh-CN" altLang="en-US" b="1">
                <a:latin typeface="华文中宋" panose="02010600040101010101" charset="-122"/>
                <a:ea typeface="华文中宋" panose="02010600040101010101" charset="-122"/>
              </a:rPr>
              <a:t>，助力乡村振兴。（2分）</a:t>
            </a:r>
            <a:endParaRPr lang="zh-CN" altLang="en-US" b="1">
              <a:latin typeface="华文中宋" panose="02010600040101010101" charset="-122"/>
              <a:ea typeface="华文中宋" panose="02010600040101010101" charset="-122"/>
            </a:endParaRPr>
          </a:p>
          <a:p>
            <a:pPr marL="0" indent="0" fontAlgn="auto">
              <a:lnSpc>
                <a:spcPts val="4380"/>
              </a:lnSpc>
              <a:spcBef>
                <a:spcPts val="0"/>
              </a:spcBef>
              <a:buNone/>
            </a:pPr>
            <a:r>
              <a:rPr lang="zh-CN" altLang="en-US" b="1">
                <a:latin typeface="华文中宋" panose="02010600040101010101" charset="-122"/>
                <a:ea typeface="华文中宋" panose="02010600040101010101" charset="-122"/>
              </a:rPr>
              <a:t>③大力发展</a:t>
            </a:r>
            <a:r>
              <a:rPr lang="zh-CN" altLang="en-US" b="1">
                <a:solidFill>
                  <a:srgbClr val="FF0000"/>
                </a:solidFill>
                <a:latin typeface="华文中宋" panose="02010600040101010101" charset="-122"/>
                <a:ea typeface="华文中宋" panose="02010600040101010101" charset="-122"/>
              </a:rPr>
              <a:t>中国特色社会主义文化</a:t>
            </a:r>
            <a:r>
              <a:rPr lang="zh-CN" altLang="en-US" b="1">
                <a:latin typeface="华文中宋" panose="02010600040101010101" charset="-122"/>
                <a:ea typeface="华文中宋" panose="02010600040101010101" charset="-122"/>
              </a:rPr>
              <a:t>，推动</a:t>
            </a:r>
            <a:r>
              <a:rPr lang="zh-CN" altLang="en-US" b="1">
                <a:solidFill>
                  <a:srgbClr val="FF0000"/>
                </a:solidFill>
                <a:latin typeface="华文中宋" panose="02010600040101010101" charset="-122"/>
                <a:ea typeface="华文中宋" panose="02010600040101010101" charset="-122"/>
              </a:rPr>
              <a:t>社会主义精神文明和物质文明协调发展</a:t>
            </a:r>
            <a:r>
              <a:rPr lang="zh-CN" altLang="en-US" b="1">
                <a:latin typeface="华文中宋" panose="02010600040101010101" charset="-122"/>
                <a:ea typeface="华文中宋" panose="02010600040101010101" charset="-122"/>
              </a:rPr>
              <a:t>。（2分）</a:t>
            </a:r>
            <a:r>
              <a:rPr lang="zh-CN" altLang="en-US" b="1">
                <a:solidFill>
                  <a:srgbClr val="FF0000"/>
                </a:solidFill>
                <a:latin typeface="华文中宋" panose="02010600040101010101" charset="-122"/>
                <a:ea typeface="华文中宋" panose="02010600040101010101" charset="-122"/>
              </a:rPr>
              <a:t>乡风文明</a:t>
            </a:r>
            <a:r>
              <a:rPr lang="zh-CN" altLang="en-US" b="1">
                <a:latin typeface="华文中宋" panose="02010600040101010101" charset="-122"/>
                <a:ea typeface="华文中宋" panose="02010600040101010101" charset="-122"/>
              </a:rPr>
              <a:t>是乡村振兴的题中之义，</a:t>
            </a:r>
            <a:r>
              <a:rPr lang="zh-CN" altLang="en-US" b="1">
                <a:solidFill>
                  <a:srgbClr val="FF0000"/>
                </a:solidFill>
                <a:latin typeface="华文中宋" panose="02010600040101010101" charset="-122"/>
                <a:ea typeface="华文中宋" panose="02010600040101010101" charset="-122"/>
              </a:rPr>
              <a:t>坚持“五位一体”总体布局</a:t>
            </a:r>
            <a:r>
              <a:rPr lang="zh-CN" altLang="en-US" b="1">
                <a:latin typeface="华文中宋" panose="02010600040101010101" charset="-122"/>
                <a:ea typeface="华文中宋" panose="02010600040101010101" charset="-122"/>
              </a:rPr>
              <a:t>，把文化建设与经济、政治、社会、生态建设相统一，实现</a:t>
            </a:r>
            <a:r>
              <a:rPr lang="zh-CN" altLang="en-US" b="1">
                <a:solidFill>
                  <a:srgbClr val="FF0000"/>
                </a:solidFill>
                <a:latin typeface="华文中宋" panose="02010600040101010101" charset="-122"/>
                <a:ea typeface="华文中宋" panose="02010600040101010101" charset="-122"/>
              </a:rPr>
              <a:t>全面协调可持续发展</a:t>
            </a:r>
            <a:r>
              <a:rPr lang="zh-CN" altLang="en-US" b="1">
                <a:latin typeface="华文中宋" panose="02010600040101010101" charset="-122"/>
                <a:ea typeface="华文中宋" panose="02010600040101010101" charset="-122"/>
              </a:rPr>
              <a:t>。（2分）</a:t>
            </a:r>
            <a:endParaRPr lang="zh-CN" altLang="en-US" b="1">
              <a:latin typeface="华文中宋" panose="02010600040101010101" charset="-122"/>
              <a:ea typeface="华文中宋" panose="0201060004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图片包含 日历&#10;&#10;描述已自动生成"/>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a:xfrm>
            <a:off x="471170" y="2197735"/>
            <a:ext cx="8324850" cy="3829685"/>
          </a:xfrm>
          <a:prstGeom prst="rect">
            <a:avLst/>
          </a:prstGeom>
          <a:noFill/>
          <a:ln>
            <a:noFill/>
          </a:ln>
        </p:spPr>
      </p:pic>
      <p:sp>
        <p:nvSpPr>
          <p:cNvPr id="18435" name="文本框 4"/>
          <p:cNvSpPr txBox="1"/>
          <p:nvPr/>
        </p:nvSpPr>
        <p:spPr>
          <a:xfrm>
            <a:off x="102870" y="5862955"/>
            <a:ext cx="9041130" cy="829945"/>
          </a:xfrm>
          <a:prstGeom prst="rect">
            <a:avLst/>
          </a:prstGeom>
          <a:noFill/>
          <a:ln w="9525">
            <a:noFill/>
          </a:ln>
        </p:spPr>
        <p:txBody>
          <a:bodyPr wrap="square" anchor="t" anchorCtr="0">
            <a:spAutoFit/>
          </a:bodyPr>
          <a:p>
            <a:r>
              <a:rPr lang="zh-CN" altLang="en-US" sz="2400" b="1">
                <a:latin typeface="华文中宋" panose="02010600040101010101" charset="-122"/>
                <a:ea typeface="华文中宋" panose="02010600040101010101" charset="-122"/>
              </a:rPr>
              <a:t>（1）运用经济生活知识，说明我国既然大力发展新能源汽车产业，为什么还要终止新能源汽车购置补贴政策。（9分）</a:t>
            </a:r>
            <a:endParaRPr lang="zh-CN" altLang="en-US" sz="2400" b="1">
              <a:latin typeface="华文中宋" panose="02010600040101010101" charset="-122"/>
              <a:ea typeface="华文中宋" panose="02010600040101010101" charset="-122"/>
            </a:endParaRPr>
          </a:p>
        </p:txBody>
      </p:sp>
      <p:sp>
        <p:nvSpPr>
          <p:cNvPr id="18433" name="内容占位符 2"/>
          <p:cNvSpPr>
            <a:spLocks noGrp="1"/>
          </p:cNvSpPr>
          <p:nvPr>
            <p:ph idx="1"/>
          </p:nvPr>
        </p:nvSpPr>
        <p:spPr>
          <a:xfrm>
            <a:off x="50800" y="90170"/>
            <a:ext cx="9042400" cy="4525963"/>
          </a:xfrm>
        </p:spPr>
        <p:txBody>
          <a:bodyPr anchor="t" anchorCtr="0"/>
          <a:p>
            <a:pPr marL="0" indent="0">
              <a:buNone/>
            </a:pPr>
            <a:r>
              <a:rPr lang="zh-CN" altLang="en-US" sz="2000" b="1">
                <a:latin typeface="华文中宋" panose="02010600040101010101" charset="-122"/>
                <a:ea typeface="华文中宋" panose="02010600040101010101" charset="-122"/>
              </a:rPr>
              <a:t>1</a:t>
            </a:r>
            <a:r>
              <a:rPr lang="en-US" altLang="zh-CN" sz="2000" b="1">
                <a:latin typeface="华文中宋" panose="02010600040101010101" charset="-122"/>
                <a:ea typeface="华文中宋" panose="02010600040101010101" charset="-122"/>
              </a:rPr>
              <a:t>7</a:t>
            </a:r>
            <a:r>
              <a:rPr lang="zh-CN" altLang="en-US" sz="2400" b="1">
                <a:latin typeface="华文中宋" panose="02010600040101010101" charset="-122"/>
                <a:ea typeface="华文中宋" panose="02010600040101010101" charset="-122"/>
              </a:rPr>
              <a:t>.</a:t>
            </a:r>
            <a:r>
              <a:rPr lang="zh-CN" altLang="en-US" sz="2000" b="1">
                <a:latin typeface="华文中宋" panose="02010600040101010101" charset="-122"/>
                <a:ea typeface="华文中宋" panose="02010600040101010101" charset="-122"/>
                <a:cs typeface="华文中宋" panose="02010600040101010101" charset="-122"/>
              </a:rPr>
              <a:t>2021年我国新能源汽车产销量分别达到354.5万辆和352.1万辆，总产销量已连续七年位居全球第一。国内市场中纯电动汽车中国品牌市场占有率达到81%。同年底，国务院四部委联合下发的一个通知引起了社会广泛关注，焦点在于“2022年新能源汽车购置补贴政策将于2022年12月31日终止，此后上牌的车辆不再给予补贴”。这意味着与我国新能源汽车发展战略相配套的新能源汽车购置补贴政策将退出历史舞台。</a:t>
            </a:r>
            <a:endParaRPr lang="zh-CN" altLang="en-US" sz="2000" b="1">
              <a:latin typeface="华文中宋" panose="02010600040101010101" charset="-122"/>
              <a:ea typeface="华文中宋" panose="02010600040101010101" charset="-122"/>
              <a:cs typeface="华文中宋" panose="02010600040101010101" charset="-122"/>
            </a:endParaRPr>
          </a:p>
          <a:p>
            <a:pPr marL="0" indent="0">
              <a:buNone/>
            </a:pPr>
            <a:r>
              <a:rPr lang="en-US" altLang="zh-CN" sz="1800" b="1">
                <a:latin typeface="华文中宋" panose="02010600040101010101" charset="-122"/>
                <a:ea typeface="华文中宋" panose="02010600040101010101" charset="-122"/>
                <a:cs typeface="华文中宋" panose="02010600040101010101" charset="-122"/>
              </a:rPr>
              <a:t>    </a:t>
            </a:r>
            <a:r>
              <a:rPr lang="zh-CN" altLang="en-US" sz="1800" b="1">
                <a:latin typeface="华文中宋" panose="02010600040101010101" charset="-122"/>
                <a:ea typeface="华文中宋" panose="02010600040101010101" charset="-122"/>
                <a:cs typeface="华文中宋" panose="02010600040101010101" charset="-122"/>
              </a:rPr>
              <a:t>某同学梳理了我国新能源汽车购置补贴政策的实施历程，并制作了示意图（图4）：</a:t>
            </a:r>
            <a:endParaRPr lang="zh-CN" altLang="en-US" sz="1800" b="1">
              <a:latin typeface="华文中宋" panose="02010600040101010101" charset="-122"/>
              <a:ea typeface="华文中宋" panose="02010600040101010101" charset="-122"/>
              <a:cs typeface="华文中宋" panose="02010600040101010101" charset="-122"/>
            </a:endParaRPr>
          </a:p>
          <a:p>
            <a:pPr marL="0" indent="0">
              <a:buNone/>
            </a:pPr>
            <a:r>
              <a:rPr lang="en-US" altLang="zh-CN" sz="2400" b="1">
                <a:latin typeface="华文中宋" panose="02010600040101010101" charset="-122"/>
                <a:ea typeface="华文中宋" panose="02010600040101010101" charset="-122"/>
                <a:cs typeface="华文中宋" panose="02010600040101010101" charset="-122"/>
              </a:rPr>
              <a:t>   </a:t>
            </a:r>
            <a:endParaRPr lang="zh-CN" altLang="en-US" sz="1800" b="1">
              <a:latin typeface="华文中宋" panose="02010600040101010101" charset="-122"/>
              <a:ea typeface="华文中宋" panose="02010600040101010101" charset="-122"/>
              <a:cs typeface="华文中宋" panose="02010600040101010101" charset="-122"/>
            </a:endParaRPr>
          </a:p>
        </p:txBody>
      </p:sp>
      <p:sp>
        <p:nvSpPr>
          <p:cNvPr id="10" name="椭圆 9"/>
          <p:cNvSpPr/>
          <p:nvPr/>
        </p:nvSpPr>
        <p:spPr>
          <a:xfrm>
            <a:off x="3895090" y="6274435"/>
            <a:ext cx="1864995" cy="368300"/>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12" name="椭圆 11"/>
          <p:cNvSpPr/>
          <p:nvPr/>
        </p:nvSpPr>
        <p:spPr>
          <a:xfrm>
            <a:off x="1449070" y="6281420"/>
            <a:ext cx="987425" cy="35496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13" name="椭圆 12"/>
          <p:cNvSpPr/>
          <p:nvPr/>
        </p:nvSpPr>
        <p:spPr>
          <a:xfrm>
            <a:off x="193040" y="6337935"/>
            <a:ext cx="916940" cy="35496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cxnSp>
        <p:nvCxnSpPr>
          <p:cNvPr id="34" name="直接连接符 33"/>
          <p:cNvCxnSpPr/>
          <p:nvPr/>
        </p:nvCxnSpPr>
        <p:spPr>
          <a:xfrm flipV="1">
            <a:off x="964565" y="727710"/>
            <a:ext cx="7622540" cy="14605"/>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圆角矩形标注 35">
            <a:hlinkClick r:id="rId2" action="ppaction://hlinksldjump"/>
          </p:cNvPr>
          <p:cNvSpPr/>
          <p:nvPr/>
        </p:nvSpPr>
        <p:spPr>
          <a:xfrm>
            <a:off x="5902960" y="5397500"/>
            <a:ext cx="2840990" cy="578485"/>
          </a:xfrm>
          <a:prstGeom prst="wedgeRoundRectCallout">
            <a:avLst>
              <a:gd name="adj1" fmla="val -56236"/>
              <a:gd name="adj2" fmla="val 10927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b="1">
                <a:solidFill>
                  <a:srgbClr val="FF0000"/>
                </a:solidFill>
                <a:latin typeface="楷体" panose="02010609060101010101" charset="-122"/>
                <a:ea typeface="楷体" panose="02010609060101010101" charset="-122"/>
                <a:cs typeface="楷体" panose="02010609060101010101" charset="-122"/>
              </a:rPr>
              <a:t>补贴政策属于什么行为？当初为什么要补贴？</a:t>
            </a:r>
            <a:endParaRPr lang="zh-CN" b="1">
              <a:solidFill>
                <a:srgbClr val="FF0000"/>
              </a:solidFill>
              <a:latin typeface="楷体" panose="02010609060101010101" charset="-122"/>
              <a:ea typeface="楷体" panose="02010609060101010101" charset="-122"/>
              <a:cs typeface="楷体" panose="02010609060101010101" charset="-122"/>
            </a:endParaRPr>
          </a:p>
        </p:txBody>
      </p:sp>
      <p:sp>
        <p:nvSpPr>
          <p:cNvPr id="4" name="圆角矩形标注 3"/>
          <p:cNvSpPr/>
          <p:nvPr/>
        </p:nvSpPr>
        <p:spPr>
          <a:xfrm>
            <a:off x="1264920" y="902970"/>
            <a:ext cx="3296285" cy="330835"/>
          </a:xfrm>
          <a:prstGeom prst="wedgeRoundRectCallout">
            <a:avLst>
              <a:gd name="adj1" fmla="val 41886"/>
              <a:gd name="adj2" fmla="val -85236"/>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b="1">
                <a:solidFill>
                  <a:srgbClr val="FF0000"/>
                </a:solidFill>
                <a:latin typeface="楷体" panose="02010609060101010101" charset="-122"/>
                <a:ea typeface="楷体" panose="02010609060101010101" charset="-122"/>
                <a:cs typeface="楷体" panose="02010609060101010101" charset="-122"/>
              </a:rPr>
              <a:t>新能源汽车产业已经发展壮大</a:t>
            </a:r>
            <a:endParaRPr lang="zh-CN" b="1">
              <a:solidFill>
                <a:srgbClr val="FF0000"/>
              </a:solidFill>
              <a:latin typeface="楷体" panose="02010609060101010101" charset="-122"/>
              <a:ea typeface="楷体" panose="02010609060101010101" charset="-122"/>
              <a:cs typeface="楷体" panose="02010609060101010101" charset="-122"/>
            </a:endParaRPr>
          </a:p>
        </p:txBody>
      </p:sp>
      <p:sp>
        <p:nvSpPr>
          <p:cNvPr id="5" name="圆角矩形标注 4"/>
          <p:cNvSpPr/>
          <p:nvPr/>
        </p:nvSpPr>
        <p:spPr>
          <a:xfrm>
            <a:off x="1697990" y="5215890"/>
            <a:ext cx="3239135" cy="330835"/>
          </a:xfrm>
          <a:prstGeom prst="wedgeRoundRectCallout">
            <a:avLst>
              <a:gd name="adj1" fmla="val 40387"/>
              <a:gd name="adj2" fmla="val -50383"/>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b="1">
                <a:solidFill>
                  <a:srgbClr val="FF0000"/>
                </a:solidFill>
                <a:latin typeface="楷体" panose="02010609060101010101" charset="-122"/>
                <a:ea typeface="楷体" panose="02010609060101010101" charset="-122"/>
                <a:cs typeface="楷体" panose="02010609060101010101" charset="-122"/>
              </a:rPr>
              <a:t>当初新能源汽车产业比较弱小</a:t>
            </a:r>
            <a:endParaRPr lang="zh-CN" b="1">
              <a:solidFill>
                <a:srgbClr val="FF0000"/>
              </a:solidFill>
              <a:latin typeface="楷体" panose="02010609060101010101" charset="-122"/>
              <a:ea typeface="楷体" panose="02010609060101010101" charset="-122"/>
              <a:cs typeface="楷体" panose="02010609060101010101" charset="-122"/>
            </a:endParaRPr>
          </a:p>
        </p:txBody>
      </p:sp>
      <p:sp>
        <p:nvSpPr>
          <p:cNvPr id="6" name="圆角矩形标注 5"/>
          <p:cNvSpPr/>
          <p:nvPr/>
        </p:nvSpPr>
        <p:spPr>
          <a:xfrm>
            <a:off x="2211070" y="1981200"/>
            <a:ext cx="4577715" cy="330835"/>
          </a:xfrm>
          <a:prstGeom prst="wedgeRoundRectCallout">
            <a:avLst>
              <a:gd name="adj1" fmla="val -33376"/>
              <a:gd name="adj2" fmla="val -105278"/>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b="1">
                <a:solidFill>
                  <a:srgbClr val="FF0000"/>
                </a:solidFill>
                <a:latin typeface="楷体" panose="02010609060101010101" charset="-122"/>
                <a:ea typeface="楷体" panose="02010609060101010101" charset="-122"/>
                <a:cs typeface="楷体" panose="02010609060101010101" charset="-122"/>
              </a:rPr>
              <a:t>取消新能源汽车补贴有什么影响（作用）？</a:t>
            </a:r>
            <a:endParaRPr lang="zh-CN" b="1">
              <a:solidFill>
                <a:srgbClr val="FF0000"/>
              </a:solidFill>
              <a:latin typeface="楷体" panose="02010609060101010101" charset="-122"/>
              <a:ea typeface="楷体" panose="02010609060101010101" charset="-122"/>
              <a:cs typeface="楷体" panose="02010609060101010101" charset="-122"/>
            </a:endParaRPr>
          </a:p>
        </p:txBody>
      </p:sp>
      <p:sp>
        <p:nvSpPr>
          <p:cNvPr id="7" name="圆角矩形标注 6"/>
          <p:cNvSpPr/>
          <p:nvPr/>
        </p:nvSpPr>
        <p:spPr>
          <a:xfrm>
            <a:off x="2329815" y="2455545"/>
            <a:ext cx="4297045" cy="644525"/>
          </a:xfrm>
          <a:prstGeom prst="wedgeRoundRectCallout">
            <a:avLst>
              <a:gd name="adj1" fmla="val -33382"/>
              <a:gd name="adj2" fmla="val -47888"/>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b="1">
                <a:solidFill>
                  <a:srgbClr val="FF0000"/>
                </a:solidFill>
                <a:latin typeface="楷体" panose="02010609060101010101" charset="-122"/>
                <a:ea typeface="楷体" panose="02010609060101010101" charset="-122"/>
                <a:cs typeface="楷体" panose="02010609060101010101" charset="-122"/>
              </a:rPr>
              <a:t>市场作用、结构优化升级；（</a:t>
            </a:r>
            <a:r>
              <a:rPr lang="zh-CN" b="1">
                <a:solidFill>
                  <a:srgbClr val="FF0000"/>
                </a:solidFill>
                <a:latin typeface="黑体" panose="02010609060101010101" charset="-122"/>
                <a:ea typeface="黑体" panose="02010609060101010101" charset="-122"/>
                <a:cs typeface="楷体" panose="02010609060101010101" charset="-122"/>
              </a:rPr>
              <a:t>宏观层面</a:t>
            </a:r>
            <a:r>
              <a:rPr lang="zh-CN" b="1">
                <a:solidFill>
                  <a:srgbClr val="FF0000"/>
                </a:solidFill>
                <a:latin typeface="楷体" panose="02010609060101010101" charset="-122"/>
                <a:ea typeface="楷体" panose="02010609060101010101" charset="-122"/>
                <a:cs typeface="楷体" panose="02010609060101010101" charset="-122"/>
              </a:rPr>
              <a:t>）</a:t>
            </a:r>
            <a:endParaRPr lang="zh-CN" b="1">
              <a:solidFill>
                <a:srgbClr val="FF0000"/>
              </a:solidFill>
              <a:latin typeface="楷体" panose="02010609060101010101" charset="-122"/>
              <a:ea typeface="楷体" panose="02010609060101010101" charset="-122"/>
              <a:cs typeface="楷体" panose="02010609060101010101" charset="-122"/>
            </a:endParaRPr>
          </a:p>
          <a:p>
            <a:pPr algn="l"/>
            <a:r>
              <a:rPr lang="zh-CN" b="1">
                <a:solidFill>
                  <a:srgbClr val="FF0000"/>
                </a:solidFill>
                <a:latin typeface="楷体" panose="02010609060101010101" charset="-122"/>
                <a:ea typeface="楷体" panose="02010609060101010101" charset="-122"/>
                <a:cs typeface="楷体" panose="02010609060101010101" charset="-122"/>
              </a:rPr>
              <a:t>倒逼创新、提高竞争力</a:t>
            </a:r>
            <a:r>
              <a:rPr lang="en-US" altLang="zh-CN" b="1">
                <a:solidFill>
                  <a:srgbClr val="FF0000"/>
                </a:solidFill>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a:t>
            </a:r>
            <a:r>
              <a:rPr lang="zh-CN" b="1">
                <a:solidFill>
                  <a:srgbClr val="FF0000"/>
                </a:solidFill>
                <a:latin typeface="黑体" panose="02010609060101010101" charset="-122"/>
                <a:ea typeface="黑体" panose="02010609060101010101" charset="-122"/>
                <a:cs typeface="楷体" panose="02010609060101010101" charset="-122"/>
              </a:rPr>
              <a:t>企业层面</a:t>
            </a:r>
            <a:r>
              <a:rPr lang="zh-CN" altLang="en-US" b="1">
                <a:solidFill>
                  <a:srgbClr val="FF0000"/>
                </a:solidFill>
                <a:latin typeface="楷体" panose="02010609060101010101" charset="-122"/>
                <a:ea typeface="楷体" panose="02010609060101010101" charset="-122"/>
                <a:cs typeface="楷体" panose="02010609060101010101" charset="-122"/>
              </a:rPr>
              <a:t>）</a:t>
            </a:r>
            <a:endParaRPr lang="zh-CN" altLang="en-US" b="1">
              <a:solidFill>
                <a:srgbClr val="FF0000"/>
              </a:solidFill>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ppt_x</p:attrName>
                                        </p:attrNameLst>
                                      </p:cBhvr>
                                      <p:tavLst>
                                        <p:tav tm="0">
                                          <p:val>
                                            <p:strVal val="#ppt_x"/>
                                          </p:val>
                                        </p:tav>
                                        <p:tav tm="100000">
                                          <p:val>
                                            <p:strVal val="#ppt_x"/>
                                          </p:val>
                                        </p:tav>
                                      </p:tavLst>
                                    </p:anim>
                                    <p:anim calcmode="lin" valueType="num">
                                      <p:cBhvr>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p:cTn id="13" dur="500" fill="hold"/>
                                        <p:tgtEl>
                                          <p:spTgt spid="12"/>
                                        </p:tgtEl>
                                        <p:attrNameLst>
                                          <p:attrName>ppt_x</p:attrName>
                                        </p:attrNameLst>
                                      </p:cBhvr>
                                      <p:tavLst>
                                        <p:tav tm="0">
                                          <p:val>
                                            <p:strVal val="#ppt_x"/>
                                          </p:val>
                                        </p:tav>
                                        <p:tav tm="100000">
                                          <p:val>
                                            <p:strVal val="#ppt_x"/>
                                          </p:val>
                                        </p:tav>
                                      </p:tavLst>
                                    </p:anim>
                                    <p:anim calcmode="lin" valueType="num">
                                      <p:cBhvr>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ppt_x</p:attrName>
                                        </p:attrNameLst>
                                      </p:cBhvr>
                                      <p:tavLst>
                                        <p:tav tm="0">
                                          <p:val>
                                            <p:strVal val="#ppt_x"/>
                                          </p:val>
                                        </p:tav>
                                        <p:tav tm="100000">
                                          <p:val>
                                            <p:strVal val="#ppt_x"/>
                                          </p:val>
                                        </p:tav>
                                      </p:tavLst>
                                    </p:anim>
                                    <p:anim calcmode="lin" valueType="num">
                                      <p:cBhvr>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000" fill="hold">
                                          <p:stCondLst>
                                            <p:cond delay="0"/>
                                          </p:stCondLst>
                                        </p:cTn>
                                        <p:tgtEl>
                                          <p:spTgt spid="36"/>
                                        </p:tgtEl>
                                        <p:attrNameLst>
                                          <p:attrName>style.visibility</p:attrName>
                                        </p:attrNameLst>
                                      </p:cBhvr>
                                      <p:to>
                                        <p:strVal val="visible"/>
                                      </p:to>
                                    </p:set>
                                    <p:animEffect transition="in" filter="box(in)">
                                      <p:cBhvr>
                                        <p:cTn id="25" dur="1000"/>
                                        <p:tgtEl>
                                          <p:spTgt spid="36"/>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000" fill="hold">
                                          <p:stCondLst>
                                            <p:cond delay="0"/>
                                          </p:stCondLst>
                                        </p:cTn>
                                        <p:tgtEl>
                                          <p:spTgt spid="5"/>
                                        </p:tgtEl>
                                        <p:attrNameLst>
                                          <p:attrName>style.visibility</p:attrName>
                                        </p:attrNameLst>
                                      </p:cBhvr>
                                      <p:to>
                                        <p:strVal val="visible"/>
                                      </p:to>
                                    </p:set>
                                    <p:animEffect transition="in" filter="box(in)">
                                      <p:cBhvr>
                                        <p:cTn id="30" dur="10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37" fill="hold" nodeType="clickEffect">
                                  <p:stCondLst>
                                    <p:cond delay="0"/>
                                  </p:stCondLst>
                                  <p:childTnLst>
                                    <p:set>
                                      <p:cBhvr>
                                        <p:cTn id="34" dur="1" fill="hold">
                                          <p:stCondLst>
                                            <p:cond delay="0"/>
                                          </p:stCondLst>
                                        </p:cTn>
                                        <p:tgtEl>
                                          <p:spTgt spid="34"/>
                                        </p:tgtEl>
                                        <p:attrNameLst>
                                          <p:attrName>style.visibility</p:attrName>
                                        </p:attrNameLst>
                                      </p:cBhvr>
                                      <p:to>
                                        <p:strVal val="visible"/>
                                      </p:to>
                                    </p:set>
                                    <p:animEffect transition="in" filter="barn(outVertical)">
                                      <p:cBhvr>
                                        <p:cTn id="35" dur="500"/>
                                        <p:tgtEl>
                                          <p:spTgt spid="34"/>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000" fill="hold">
                                          <p:stCondLst>
                                            <p:cond delay="0"/>
                                          </p:stCondLst>
                                        </p:cTn>
                                        <p:tgtEl>
                                          <p:spTgt spid="4"/>
                                        </p:tgtEl>
                                        <p:attrNameLst>
                                          <p:attrName>style.visibility</p:attrName>
                                        </p:attrNameLst>
                                      </p:cBhvr>
                                      <p:to>
                                        <p:strVal val="visible"/>
                                      </p:to>
                                    </p:set>
                                    <p:animEffect transition="in" filter="box(in)">
                                      <p:cBhvr>
                                        <p:cTn id="40" dur="1000"/>
                                        <p:tgtEl>
                                          <p:spTgt spid="4"/>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000" fill="hold">
                                          <p:stCondLst>
                                            <p:cond delay="0"/>
                                          </p:stCondLst>
                                        </p:cTn>
                                        <p:tgtEl>
                                          <p:spTgt spid="6"/>
                                        </p:tgtEl>
                                        <p:attrNameLst>
                                          <p:attrName>style.visibility</p:attrName>
                                        </p:attrNameLst>
                                      </p:cBhvr>
                                      <p:to>
                                        <p:strVal val="visible"/>
                                      </p:to>
                                    </p:set>
                                    <p:animEffect transition="in" filter="box(in)">
                                      <p:cBhvr>
                                        <p:cTn id="45" dur="1000"/>
                                        <p:tgtEl>
                                          <p:spTgt spid="6"/>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grpId="0" nodeType="clickEffect">
                                  <p:stCondLst>
                                    <p:cond delay="0"/>
                                  </p:stCondLst>
                                  <p:childTnLst>
                                    <p:set>
                                      <p:cBhvr>
                                        <p:cTn id="49" dur="1000" fill="hold">
                                          <p:stCondLst>
                                            <p:cond delay="0"/>
                                          </p:stCondLst>
                                        </p:cTn>
                                        <p:tgtEl>
                                          <p:spTgt spid="7"/>
                                        </p:tgtEl>
                                        <p:attrNameLst>
                                          <p:attrName>style.visibility</p:attrName>
                                        </p:attrNameLst>
                                      </p:cBhvr>
                                      <p:to>
                                        <p:strVal val="visible"/>
                                      </p:to>
                                    </p:set>
                                    <p:animEffect transition="in" filter="box(in)">
                                      <p:cBhvr>
                                        <p:cTn id="5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10" grpId="1" animBg="1"/>
      <p:bldP spid="12" grpId="0" bldLvl="0" animBg="1"/>
      <p:bldP spid="12" grpId="1" animBg="1"/>
      <p:bldP spid="13" grpId="0" bldLvl="0" animBg="1"/>
      <p:bldP spid="13" grpId="1" animBg="1"/>
      <p:bldP spid="36" grpId="0" bldLvl="0" animBg="1"/>
      <p:bldP spid="4" grpId="0" bldLvl="0" animBg="1"/>
      <p:bldP spid="5" grpId="0" bldLvl="0" animBg="1"/>
      <p:bldP spid="6" grpId="0" bldLvl="0" animBg="1"/>
      <p:bldP spid="7"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6045" y="290195"/>
            <a:ext cx="9024620" cy="6012180"/>
          </a:xfrm>
          <a:prstGeom prst="rect">
            <a:avLst/>
          </a:prstGeom>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文本框 1"/>
          <p:cNvSpPr txBox="1"/>
          <p:nvPr/>
        </p:nvSpPr>
        <p:spPr>
          <a:xfrm>
            <a:off x="162560" y="476250"/>
            <a:ext cx="8555355" cy="5169535"/>
          </a:xfrm>
          <a:prstGeom prst="rect">
            <a:avLst/>
          </a:prstGeom>
          <a:noFill/>
        </p:spPr>
        <p:txBody>
          <a:bodyPr wrap="square" rtlCol="0">
            <a:spAutoFit/>
          </a:bodyPr>
          <a:lstStyle/>
          <a:p>
            <a:pPr fontAlgn="auto">
              <a:lnSpc>
                <a:spcPct val="150000"/>
              </a:lnSpc>
            </a:pPr>
            <a:r>
              <a:rPr lang="en-US" altLang="zh-CN" sz="2400" b="1" dirty="0">
                <a:latin typeface="宋体" panose="02010600030101010101" pitchFamily="2" charset="-122"/>
                <a:ea typeface="宋体" panose="02010600030101010101" pitchFamily="2" charset="-122"/>
              </a:rPr>
              <a:t>16.</a:t>
            </a:r>
            <a:r>
              <a:rPr lang="zh-CN" altLang="en-US" sz="2400" b="1" dirty="0">
                <a:latin typeface="宋体" panose="02010600030101010101" pitchFamily="2" charset="-122"/>
                <a:ea typeface="宋体" panose="02010600030101010101" pitchFamily="2" charset="-122"/>
              </a:rPr>
              <a:t>（</a:t>
            </a:r>
            <a:r>
              <a:rPr lang="en-US" altLang="zh-CN" sz="2400" b="1" dirty="0">
                <a:latin typeface="宋体" panose="02010600030101010101" pitchFamily="2" charset="-122"/>
                <a:ea typeface="宋体" panose="02010600030101010101" pitchFamily="2" charset="-122"/>
              </a:rPr>
              <a:t>11</a:t>
            </a:r>
            <a:r>
              <a:rPr lang="zh-CN" altLang="en-US" sz="2400" b="1" dirty="0">
                <a:latin typeface="宋体" panose="02010600030101010101" pitchFamily="2" charset="-122"/>
                <a:ea typeface="宋体" panose="02010600030101010101" pitchFamily="2" charset="-122"/>
              </a:rPr>
              <a:t>分）</a:t>
            </a:r>
            <a:endParaRPr lang="zh-CN" altLang="en-US" sz="2400" b="1" dirty="0">
              <a:latin typeface="宋体" panose="02010600030101010101" pitchFamily="2" charset="-122"/>
              <a:ea typeface="宋体" panose="02010600030101010101" pitchFamily="2" charset="-122"/>
            </a:endParaRPr>
          </a:p>
          <a:p>
            <a:pPr fontAlgn="auto">
              <a:lnSpc>
                <a:spcPct val="150000"/>
              </a:lnSpc>
            </a:pPr>
            <a:r>
              <a:rPr lang="en-US" altLang="zh-CN" sz="2800" b="1" dirty="0">
                <a:solidFill>
                  <a:srgbClr val="FF0000"/>
                </a:solidFill>
                <a:latin typeface="宋体" panose="02010600030101010101" pitchFamily="2" charset="-122"/>
                <a:ea typeface="宋体" panose="02010600030101010101" pitchFamily="2" charset="-122"/>
              </a:rPr>
              <a:t>  </a:t>
            </a:r>
            <a:r>
              <a:rPr lang="zh-CN" altLang="en-US" sz="2800" b="1" dirty="0">
                <a:solidFill>
                  <a:srgbClr val="FF0000"/>
                </a:solidFill>
                <a:latin typeface="宋体" panose="02010600030101010101" pitchFamily="2" charset="-122"/>
                <a:ea typeface="宋体" panose="02010600030101010101" pitchFamily="2" charset="-122"/>
              </a:rPr>
              <a:t>①在产业发展的初期</a:t>
            </a:r>
            <a:r>
              <a:rPr lang="zh-CN" altLang="en-US" sz="2800" b="1" dirty="0">
                <a:latin typeface="宋体" panose="02010600030101010101" pitchFamily="2" charset="-122"/>
                <a:ea typeface="宋体" panose="02010600030101010101" pitchFamily="2" charset="-122"/>
              </a:rPr>
              <a:t>，由于</a:t>
            </a:r>
            <a:r>
              <a:rPr lang="zh-CN" altLang="en-US" sz="2800" b="1" dirty="0">
                <a:solidFill>
                  <a:srgbClr val="FF0000"/>
                </a:solidFill>
                <a:latin typeface="宋体" panose="02010600030101010101" pitchFamily="2" charset="-122"/>
                <a:ea typeface="宋体" panose="02010600030101010101" pitchFamily="2" charset="-122"/>
              </a:rPr>
              <a:t>产业规模小、技术不成熟</a:t>
            </a:r>
            <a:r>
              <a:rPr lang="zh-CN" altLang="en-US" sz="2800" b="1" dirty="0">
                <a:latin typeface="宋体" panose="02010600030101010101" pitchFamily="2" charset="-122"/>
                <a:ea typeface="宋体" panose="02010600030101010101" pitchFamily="2" charset="-122"/>
              </a:rPr>
              <a:t>，</a:t>
            </a:r>
            <a:r>
              <a:rPr lang="zh-CN" altLang="en-US" sz="2800" b="1" dirty="0">
                <a:solidFill>
                  <a:srgbClr val="FF0000"/>
                </a:solidFill>
                <a:latin typeface="宋体" panose="02010600030101010101" pitchFamily="2" charset="-122"/>
                <a:ea typeface="宋体" panose="02010600030101010101" pitchFamily="2" charset="-122"/>
              </a:rPr>
              <a:t>需要政府制定产业政策，对新兴产业进行补贴、扶持</a:t>
            </a:r>
            <a:r>
              <a:rPr lang="zh-CN" altLang="en-US" sz="2800" b="1" dirty="0">
                <a:latin typeface="宋体" panose="02010600030101010101" pitchFamily="2" charset="-122"/>
                <a:ea typeface="宋体" panose="02010600030101010101" pitchFamily="2" charset="-122"/>
              </a:rPr>
              <a:t>，通过政策驱动，促进产业成长。</a:t>
            </a:r>
            <a:endParaRPr lang="zh-CN" altLang="en-US" sz="2800" b="1" dirty="0">
              <a:latin typeface="宋体" panose="02010600030101010101" pitchFamily="2" charset="-122"/>
              <a:ea typeface="宋体" panose="02010600030101010101" pitchFamily="2" charset="-122"/>
            </a:endParaRPr>
          </a:p>
          <a:p>
            <a:pPr fontAlgn="auto">
              <a:lnSpc>
                <a:spcPct val="150000"/>
              </a:lnSpc>
            </a:pPr>
            <a:r>
              <a:rPr lang="en-US" altLang="zh-CN" sz="2800" b="1" dirty="0">
                <a:solidFill>
                  <a:srgbClr val="FF0000"/>
                </a:solidFill>
                <a:latin typeface="宋体" panose="02010600030101010101" pitchFamily="2" charset="-122"/>
                <a:ea typeface="宋体" panose="02010600030101010101" pitchFamily="2" charset="-122"/>
              </a:rPr>
              <a:t>  </a:t>
            </a:r>
            <a:r>
              <a:rPr lang="zh-CN" altLang="en-US" sz="2800" b="1" dirty="0">
                <a:solidFill>
                  <a:srgbClr val="FF0000"/>
                </a:solidFill>
                <a:latin typeface="宋体" panose="02010600030101010101" pitchFamily="2" charset="-122"/>
                <a:ea typeface="宋体" panose="02010600030101010101" pitchFamily="2" charset="-122"/>
              </a:rPr>
              <a:t>②随着产业规模扩大和技术进步</a:t>
            </a:r>
            <a:r>
              <a:rPr lang="zh-CN" altLang="en-US" sz="2800" b="1" dirty="0">
                <a:latin typeface="宋体" panose="02010600030101010101" pitchFamily="2" charset="-122"/>
                <a:ea typeface="宋体" panose="02010600030101010101" pitchFamily="2" charset="-122"/>
              </a:rPr>
              <a:t>，</a:t>
            </a:r>
            <a:r>
              <a:rPr lang="zh-CN" altLang="en-US" sz="2800" b="1" u="sng" dirty="0">
                <a:latin typeface="宋体" panose="02010600030101010101" pitchFamily="2" charset="-122"/>
                <a:ea typeface="宋体" panose="02010600030101010101" pitchFamily="2" charset="-122"/>
              </a:rPr>
              <a:t>当新产业成本接近市场平均成本时</a:t>
            </a:r>
            <a:r>
              <a:rPr lang="zh-CN" altLang="en-US" sz="2800" b="1" dirty="0">
                <a:latin typeface="宋体" panose="02010600030101010101" pitchFamily="2" charset="-122"/>
                <a:ea typeface="宋体" panose="02010600030101010101" pitchFamily="2" charset="-122"/>
              </a:rPr>
              <a:t>，</a:t>
            </a:r>
            <a:r>
              <a:rPr lang="zh-CN" altLang="en-US" sz="2800" b="1" u="sng" dirty="0">
                <a:latin typeface="宋体" panose="02010600030101010101" pitchFamily="2" charset="-122"/>
                <a:ea typeface="宋体" panose="02010600030101010101" pitchFamily="2" charset="-122"/>
              </a:rPr>
              <a:t>产业补贴和支持政策就要及时退出，实现政策驱动向市场驱动的转变</a:t>
            </a:r>
            <a:r>
              <a:rPr lang="zh-CN" altLang="en-US" sz="2800" b="1" dirty="0">
                <a:latin typeface="宋体" panose="02010600030101010101" pitchFamily="2" charset="-122"/>
                <a:ea typeface="宋体" panose="02010600030101010101" pitchFamily="2" charset="-122"/>
              </a:rPr>
              <a:t>，</a:t>
            </a:r>
            <a:r>
              <a:rPr lang="zh-CN" altLang="en-US" sz="2800" b="1" dirty="0">
                <a:solidFill>
                  <a:srgbClr val="FF0000"/>
                </a:solidFill>
                <a:latin typeface="宋体" panose="02010600030101010101" pitchFamily="2" charset="-122"/>
                <a:ea typeface="宋体" panose="02010600030101010101" pitchFamily="2" charset="-122"/>
              </a:rPr>
              <a:t>通过市场更有效配置资源</a:t>
            </a:r>
            <a:r>
              <a:rPr lang="zh-CN" altLang="en-US" sz="2800" b="1" dirty="0">
                <a:latin typeface="宋体" panose="02010600030101010101" pitchFamily="2" charset="-122"/>
                <a:ea typeface="宋体" panose="02010600030101010101" pitchFamily="2" charset="-122"/>
              </a:rPr>
              <a:t>，</a:t>
            </a:r>
            <a:r>
              <a:rPr lang="zh-CN" altLang="en-US" sz="2800" b="1" dirty="0">
                <a:solidFill>
                  <a:srgbClr val="FF0000"/>
                </a:solidFill>
                <a:latin typeface="宋体" panose="02010600030101010101" pitchFamily="2" charset="-122"/>
                <a:ea typeface="宋体" panose="02010600030101010101" pitchFamily="2" charset="-122"/>
              </a:rPr>
              <a:t>促进产业发展质量的提高</a:t>
            </a:r>
            <a:r>
              <a:rPr lang="zh-CN" altLang="en-US" sz="2800" b="1" dirty="0">
                <a:latin typeface="宋体" panose="02010600030101010101" pitchFamily="2" charset="-122"/>
                <a:ea typeface="宋体" panose="02010600030101010101" pitchFamily="2" charset="-122"/>
              </a:rPr>
              <a:t>。</a:t>
            </a:r>
            <a:endParaRPr lang="zh-CN" altLang="en-US" sz="2800" b="1" dirty="0">
              <a:latin typeface="宋体" panose="02010600030101010101" pitchFamily="2" charset="-122"/>
              <a:ea typeface="宋体" panose="02010600030101010101" pitchFamily="2" charset="-122"/>
            </a:endParaRPr>
          </a:p>
        </p:txBody>
      </p:sp>
      <p:sp>
        <p:nvSpPr>
          <p:cNvPr id="3" name="动作按钮: 后退或前一项 2">
            <a:hlinkClick r:id="rId1" action="ppaction://hlinksldjump"/>
          </p:cNvPr>
          <p:cNvSpPr/>
          <p:nvPr/>
        </p:nvSpPr>
        <p:spPr>
          <a:xfrm>
            <a:off x="7557770" y="6187440"/>
            <a:ext cx="529590" cy="1905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内容占位符 2"/>
          <p:cNvSpPr>
            <a:spLocks noGrp="1"/>
          </p:cNvSpPr>
          <p:nvPr>
            <p:ph idx="1"/>
          </p:nvPr>
        </p:nvSpPr>
        <p:spPr>
          <a:xfrm>
            <a:off x="233680" y="286385"/>
            <a:ext cx="8810625" cy="5875020"/>
          </a:xfrm>
        </p:spPr>
        <p:txBody>
          <a:bodyPr anchor="t" anchorCtr="0">
            <a:noAutofit/>
          </a:bodyPr>
          <a:p>
            <a:pPr marL="0" indent="0" fontAlgn="auto">
              <a:lnSpc>
                <a:spcPts val="4380"/>
              </a:lnSpc>
              <a:spcBef>
                <a:spcPts val="0"/>
              </a:spcBef>
              <a:buNone/>
            </a:pPr>
            <a:r>
              <a:rPr lang="zh-CN" altLang="en-US" b="1">
                <a:latin typeface="华文中宋" panose="02010600040101010101" charset="-122"/>
                <a:ea typeface="华文中宋" panose="02010600040101010101" charset="-122"/>
              </a:rPr>
              <a:t>①新能源汽车购置补贴政策是国家</a:t>
            </a:r>
            <a:r>
              <a:rPr lang="zh-CN" altLang="en-US" b="1">
                <a:solidFill>
                  <a:srgbClr val="FF0000"/>
                </a:solidFill>
                <a:latin typeface="华文中宋" panose="02010600040101010101" charset="-122"/>
                <a:ea typeface="华文中宋" panose="02010600040101010101" charset="-122"/>
              </a:rPr>
              <a:t>宏观调控</a:t>
            </a:r>
            <a:r>
              <a:rPr lang="zh-CN" altLang="en-US" b="1">
                <a:latin typeface="华文中宋" panose="02010600040101010101" charset="-122"/>
                <a:ea typeface="华文中宋" panose="02010600040101010101" charset="-122"/>
              </a:rPr>
              <a:t>的重要手段。</a:t>
            </a:r>
            <a:r>
              <a:rPr lang="zh-CN" altLang="en-US" b="1">
                <a:solidFill>
                  <a:srgbClr val="FF0000"/>
                </a:solidFill>
                <a:latin typeface="华文中宋" panose="02010600040101010101" charset="-122"/>
                <a:ea typeface="华文中宋" panose="02010600040101010101" charset="-122"/>
              </a:rPr>
              <a:t>现阶段</a:t>
            </a:r>
            <a:r>
              <a:rPr lang="zh-CN" altLang="en-US" b="1">
                <a:latin typeface="华文中宋" panose="02010600040101010101" charset="-122"/>
                <a:ea typeface="华文中宋" panose="02010600040101010101" charset="-122"/>
              </a:rPr>
              <a:t>我国新能源汽车产业</a:t>
            </a:r>
            <a:r>
              <a:rPr lang="zh-CN" altLang="en-US" b="1">
                <a:solidFill>
                  <a:srgbClr val="FF0000"/>
                </a:solidFill>
                <a:latin typeface="华文中宋" panose="02010600040101010101" charset="-122"/>
                <a:ea typeface="华文中宋" panose="02010600040101010101" charset="-122"/>
              </a:rPr>
              <a:t>已经发展壮大</a:t>
            </a:r>
            <a:r>
              <a:rPr lang="zh-CN" altLang="en-US" b="1">
                <a:latin typeface="华文中宋" panose="02010600040101010101" charset="-122"/>
                <a:ea typeface="华文中宋" panose="02010600040101010101" charset="-122"/>
              </a:rPr>
              <a:t>，</a:t>
            </a:r>
            <a:r>
              <a:rPr lang="zh-CN" altLang="en-US" b="1">
                <a:solidFill>
                  <a:srgbClr val="FF0000"/>
                </a:solidFill>
                <a:latin typeface="华文中宋" panose="02010600040101010101" charset="-122"/>
                <a:ea typeface="华文中宋" panose="02010600040101010101" charset="-122"/>
              </a:rPr>
              <a:t>适时终止</a:t>
            </a:r>
            <a:r>
              <a:rPr lang="zh-CN" altLang="en-US" b="1">
                <a:latin typeface="华文中宋" panose="02010600040101010101" charset="-122"/>
                <a:ea typeface="华文中宋" panose="02010600040101010101" charset="-122"/>
              </a:rPr>
              <a:t>购置补贴政策是我国新能源汽车产业政策调整的需要，是科学的宏观调控。（3分）</a:t>
            </a:r>
            <a:endParaRPr lang="zh-CN" altLang="en-US" b="1">
              <a:latin typeface="华文中宋" panose="02010600040101010101" charset="-122"/>
              <a:ea typeface="华文中宋" panose="02010600040101010101" charset="-122"/>
            </a:endParaRPr>
          </a:p>
          <a:p>
            <a:pPr marL="0" indent="0" fontAlgn="auto">
              <a:lnSpc>
                <a:spcPts val="4380"/>
              </a:lnSpc>
              <a:spcBef>
                <a:spcPts val="0"/>
              </a:spcBef>
              <a:buNone/>
            </a:pPr>
            <a:r>
              <a:rPr lang="zh-CN" altLang="en-US" b="1">
                <a:latin typeface="华文中宋" panose="02010600040101010101" charset="-122"/>
                <a:ea typeface="华文中宋" panose="02010600040101010101" charset="-122"/>
              </a:rPr>
              <a:t>②终止新能源汽车购置补贴政策，</a:t>
            </a:r>
            <a:r>
              <a:rPr lang="zh-CN" altLang="en-US" b="1">
                <a:solidFill>
                  <a:srgbClr val="FF0000"/>
                </a:solidFill>
                <a:latin typeface="华文中宋" panose="02010600040101010101" charset="-122"/>
                <a:ea typeface="华文中宋" panose="02010600040101010101" charset="-122"/>
              </a:rPr>
              <a:t>有利于更好地发挥市场对资源配置的决定作用</a:t>
            </a:r>
            <a:r>
              <a:rPr lang="zh-CN" altLang="en-US" b="1">
                <a:latin typeface="华文中宋" panose="02010600040101010101" charset="-122"/>
                <a:ea typeface="华文中宋" panose="02010600040101010101" charset="-122"/>
              </a:rPr>
              <a:t>，</a:t>
            </a:r>
            <a:r>
              <a:rPr lang="zh-CN" altLang="en-US" b="1">
                <a:solidFill>
                  <a:srgbClr val="FF0000"/>
                </a:solidFill>
                <a:latin typeface="华文中宋" panose="02010600040101010101" charset="-122"/>
                <a:ea typeface="华文中宋" panose="02010600040101010101" charset="-122"/>
              </a:rPr>
              <a:t>促进产业结构优化升级</a:t>
            </a:r>
            <a:r>
              <a:rPr lang="zh-CN" altLang="en-US" b="1">
                <a:latin typeface="华文中宋" panose="02010600040101010101" charset="-122"/>
                <a:ea typeface="华文中宋" panose="02010600040101010101" charset="-122"/>
              </a:rPr>
              <a:t>，实现</a:t>
            </a:r>
            <a:r>
              <a:rPr lang="zh-CN" altLang="en-US" b="1">
                <a:solidFill>
                  <a:srgbClr val="FF0000"/>
                </a:solidFill>
                <a:latin typeface="华文中宋" panose="02010600040101010101" charset="-122"/>
                <a:ea typeface="华文中宋" panose="02010600040101010101" charset="-122"/>
              </a:rPr>
              <a:t>产业的良性发展</a:t>
            </a:r>
            <a:r>
              <a:rPr lang="zh-CN" altLang="en-US" b="1">
                <a:latin typeface="华文中宋" panose="02010600040101010101" charset="-122"/>
                <a:ea typeface="华文中宋" panose="02010600040101010101" charset="-122"/>
              </a:rPr>
              <a:t>。（3分）</a:t>
            </a:r>
            <a:endParaRPr lang="zh-CN" altLang="en-US" b="1">
              <a:latin typeface="华文中宋" panose="02010600040101010101" charset="-122"/>
              <a:ea typeface="华文中宋" panose="02010600040101010101" charset="-122"/>
            </a:endParaRPr>
          </a:p>
          <a:p>
            <a:pPr marL="0" indent="0" fontAlgn="auto">
              <a:lnSpc>
                <a:spcPts val="4380"/>
              </a:lnSpc>
              <a:spcBef>
                <a:spcPts val="0"/>
              </a:spcBef>
              <a:buNone/>
            </a:pPr>
            <a:r>
              <a:rPr lang="zh-CN" altLang="en-US" b="1">
                <a:latin typeface="华文中宋" panose="02010600040101010101" charset="-122"/>
                <a:ea typeface="华文中宋" panose="02010600040101010101" charset="-122"/>
              </a:rPr>
              <a:t>③可以</a:t>
            </a:r>
            <a:r>
              <a:rPr lang="zh-CN" altLang="en-US" b="1">
                <a:solidFill>
                  <a:srgbClr val="FF0000"/>
                </a:solidFill>
                <a:latin typeface="华文中宋" panose="02010600040101010101" charset="-122"/>
                <a:ea typeface="华文中宋" panose="02010600040101010101" charset="-122"/>
              </a:rPr>
              <a:t>倒逼</a:t>
            </a:r>
            <a:r>
              <a:rPr lang="zh-CN" altLang="en-US" b="1">
                <a:latin typeface="华文中宋" panose="02010600040101010101" charset="-122"/>
                <a:ea typeface="华文中宋" panose="02010600040101010101" charset="-122"/>
              </a:rPr>
              <a:t>新能源汽车企业</a:t>
            </a:r>
            <a:r>
              <a:rPr lang="zh-CN" altLang="en-US" b="1">
                <a:solidFill>
                  <a:srgbClr val="FF0000"/>
                </a:solidFill>
                <a:latin typeface="华文中宋" panose="02010600040101010101" charset="-122"/>
                <a:ea typeface="华文中宋" panose="02010600040101010101" charset="-122"/>
              </a:rPr>
              <a:t>提高劳动生产率</a:t>
            </a:r>
            <a:r>
              <a:rPr lang="zh-CN" altLang="en-US" b="1">
                <a:latin typeface="华文中宋" panose="02010600040101010101" charset="-122"/>
                <a:ea typeface="华文中宋" panose="02010600040101010101" charset="-122"/>
              </a:rPr>
              <a:t>，</a:t>
            </a:r>
            <a:r>
              <a:rPr lang="zh-CN" altLang="en-US" b="1">
                <a:solidFill>
                  <a:srgbClr val="FF0000"/>
                </a:solidFill>
                <a:latin typeface="华文中宋" panose="02010600040101010101" charset="-122"/>
                <a:ea typeface="华文中宋" panose="02010600040101010101" charset="-122"/>
              </a:rPr>
              <a:t>降低生产成本</a:t>
            </a:r>
            <a:r>
              <a:rPr lang="zh-CN" altLang="en-US" b="1">
                <a:latin typeface="华文中宋" panose="02010600040101010101" charset="-122"/>
                <a:ea typeface="华文中宋" panose="02010600040101010101" charset="-122"/>
              </a:rPr>
              <a:t>，</a:t>
            </a:r>
            <a:r>
              <a:rPr lang="zh-CN" altLang="en-US" b="1">
                <a:solidFill>
                  <a:srgbClr val="FF0000"/>
                </a:solidFill>
                <a:latin typeface="华文中宋" panose="02010600040101010101" charset="-122"/>
                <a:ea typeface="华文中宋" panose="02010600040101010101" charset="-122"/>
              </a:rPr>
              <a:t>增强自主创新能力</a:t>
            </a:r>
            <a:r>
              <a:rPr lang="zh-CN" altLang="en-US" b="1">
                <a:latin typeface="华文中宋" panose="02010600040101010101" charset="-122"/>
                <a:ea typeface="华文中宋" panose="02010600040101010101" charset="-122"/>
              </a:rPr>
              <a:t>，</a:t>
            </a:r>
            <a:r>
              <a:rPr lang="zh-CN" altLang="en-US" b="1">
                <a:solidFill>
                  <a:srgbClr val="FF0000"/>
                </a:solidFill>
                <a:latin typeface="华文中宋" panose="02010600040101010101" charset="-122"/>
                <a:ea typeface="华文中宋" panose="02010600040101010101" charset="-122"/>
              </a:rPr>
              <a:t>提高竞争力和盈利能力</a:t>
            </a:r>
            <a:r>
              <a:rPr lang="zh-CN" altLang="en-US" b="1">
                <a:latin typeface="华文中宋" panose="02010600040101010101" charset="-122"/>
                <a:ea typeface="华文中宋" panose="02010600040101010101" charset="-122"/>
              </a:rPr>
              <a:t>。（3分）</a:t>
            </a:r>
            <a:endParaRPr lang="zh-CN" altLang="en-US" b="1">
              <a:latin typeface="华文中宋" panose="02010600040101010101" charset="-122"/>
              <a:ea typeface="华文中宋" panose="02010600040101010101"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图片包含 日历&#10;&#10;描述已自动生成"/>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a:xfrm>
            <a:off x="471170" y="2197735"/>
            <a:ext cx="8324850" cy="3829685"/>
          </a:xfrm>
          <a:prstGeom prst="rect">
            <a:avLst/>
          </a:prstGeom>
          <a:noFill/>
          <a:ln>
            <a:noFill/>
          </a:ln>
        </p:spPr>
      </p:pic>
      <p:sp>
        <p:nvSpPr>
          <p:cNvPr id="18435" name="文本框 4"/>
          <p:cNvSpPr txBox="1"/>
          <p:nvPr/>
        </p:nvSpPr>
        <p:spPr>
          <a:xfrm>
            <a:off x="102870" y="5862955"/>
            <a:ext cx="9041130" cy="829945"/>
          </a:xfrm>
          <a:prstGeom prst="rect">
            <a:avLst/>
          </a:prstGeom>
          <a:noFill/>
          <a:ln w="9525">
            <a:noFill/>
          </a:ln>
        </p:spPr>
        <p:txBody>
          <a:bodyPr wrap="square" anchor="t" anchorCtr="0">
            <a:spAutoFit/>
          </a:bodyPr>
          <a:p>
            <a:r>
              <a:rPr lang="zh-CN" altLang="en-US" sz="2400" b="1">
                <a:latin typeface="华文中宋" panose="02010600040101010101" charset="-122"/>
                <a:ea typeface="华文中宋" panose="02010600040101010101" charset="-122"/>
              </a:rPr>
              <a:t>（2）运用辩证唯物论知识，评价我国新能源汽车购置补贴政策的调整。（10分）</a:t>
            </a:r>
            <a:endParaRPr lang="zh-CN" altLang="en-US" sz="2400" b="1">
              <a:latin typeface="华文中宋" panose="02010600040101010101" charset="-122"/>
              <a:ea typeface="华文中宋" panose="02010600040101010101" charset="-122"/>
            </a:endParaRPr>
          </a:p>
        </p:txBody>
      </p:sp>
      <p:sp>
        <p:nvSpPr>
          <p:cNvPr id="18433" name="内容占位符 2"/>
          <p:cNvSpPr>
            <a:spLocks noGrp="1"/>
          </p:cNvSpPr>
          <p:nvPr>
            <p:ph idx="1"/>
          </p:nvPr>
        </p:nvSpPr>
        <p:spPr>
          <a:xfrm>
            <a:off x="50800" y="90170"/>
            <a:ext cx="9042400" cy="4525963"/>
          </a:xfrm>
        </p:spPr>
        <p:txBody>
          <a:bodyPr anchor="t" anchorCtr="0"/>
          <a:p>
            <a:pPr marL="0" indent="0">
              <a:buNone/>
            </a:pPr>
            <a:r>
              <a:rPr lang="zh-CN" altLang="en-US" sz="2000" b="1">
                <a:latin typeface="华文中宋" panose="02010600040101010101" charset="-122"/>
                <a:ea typeface="华文中宋" panose="02010600040101010101" charset="-122"/>
              </a:rPr>
              <a:t>1</a:t>
            </a:r>
            <a:r>
              <a:rPr lang="en-US" altLang="zh-CN" sz="2000" b="1">
                <a:latin typeface="华文中宋" panose="02010600040101010101" charset="-122"/>
                <a:ea typeface="华文中宋" panose="02010600040101010101" charset="-122"/>
              </a:rPr>
              <a:t>7</a:t>
            </a:r>
            <a:r>
              <a:rPr lang="zh-CN" altLang="en-US" sz="2400" b="1">
                <a:latin typeface="华文中宋" panose="02010600040101010101" charset="-122"/>
                <a:ea typeface="华文中宋" panose="02010600040101010101" charset="-122"/>
              </a:rPr>
              <a:t>.</a:t>
            </a:r>
            <a:r>
              <a:rPr lang="zh-CN" altLang="en-US" sz="2000" b="1">
                <a:latin typeface="Times New Roman" panose="02020603050405020304" charset="0"/>
                <a:ea typeface="华文中宋" panose="02010600040101010101" charset="-122"/>
                <a:cs typeface="Times New Roman" panose="02020603050405020304" charset="0"/>
              </a:rPr>
              <a:t>2021年我国新能源汽车产销量分别达到354.5万辆和352.1万辆，总产销量已连续七年位居全球第一。国内市场中纯电动汽车中国品牌市场占有率达到81%。同年底，国务院四部委联合下发的一个通知引起了社会广泛关注，焦点在于“2022年新能源汽车购置补贴政策将于2022年12月31日终</a:t>
            </a:r>
            <a:r>
              <a:rPr lang="zh-CN" altLang="en-US" sz="2000" b="1">
                <a:latin typeface="华文中宋" panose="02010600040101010101" charset="-122"/>
                <a:ea typeface="华文中宋" panose="02010600040101010101" charset="-122"/>
                <a:cs typeface="华文中宋" panose="02010600040101010101" charset="-122"/>
              </a:rPr>
              <a:t>止，此后上牌的车辆不再给予补贴”。这意味着与我国新能源汽车发展战略相配套的新能源汽车购置补贴政策将退出历史舞台。</a:t>
            </a:r>
            <a:endParaRPr lang="zh-CN" altLang="en-US" sz="2000" b="1">
              <a:latin typeface="华文中宋" panose="02010600040101010101" charset="-122"/>
              <a:ea typeface="华文中宋" panose="02010600040101010101" charset="-122"/>
              <a:cs typeface="华文中宋" panose="02010600040101010101" charset="-122"/>
            </a:endParaRPr>
          </a:p>
          <a:p>
            <a:pPr marL="0" indent="0">
              <a:buNone/>
            </a:pPr>
            <a:r>
              <a:rPr lang="en-US" altLang="zh-CN" sz="1800" b="1">
                <a:latin typeface="华文中宋" panose="02010600040101010101" charset="-122"/>
                <a:ea typeface="华文中宋" panose="02010600040101010101" charset="-122"/>
                <a:cs typeface="华文中宋" panose="02010600040101010101" charset="-122"/>
              </a:rPr>
              <a:t>    </a:t>
            </a:r>
            <a:r>
              <a:rPr lang="zh-CN" altLang="en-US" sz="1800" b="1">
                <a:latin typeface="华文中宋" panose="02010600040101010101" charset="-122"/>
                <a:ea typeface="华文中宋" panose="02010600040101010101" charset="-122"/>
                <a:cs typeface="华文中宋" panose="02010600040101010101" charset="-122"/>
              </a:rPr>
              <a:t>某同学梳理了我国新能源汽车购置补贴政策的实施历程，并制作了示意图（图4）：</a:t>
            </a:r>
            <a:endParaRPr lang="zh-CN" altLang="en-US" sz="1800" b="1">
              <a:latin typeface="华文中宋" panose="02010600040101010101" charset="-122"/>
              <a:ea typeface="华文中宋" panose="02010600040101010101" charset="-122"/>
              <a:cs typeface="华文中宋" panose="02010600040101010101" charset="-122"/>
            </a:endParaRPr>
          </a:p>
          <a:p>
            <a:pPr marL="0" indent="0">
              <a:buNone/>
            </a:pPr>
            <a:r>
              <a:rPr lang="en-US" altLang="zh-CN" sz="2400" b="1">
                <a:latin typeface="华文中宋" panose="02010600040101010101" charset="-122"/>
                <a:ea typeface="华文中宋" panose="02010600040101010101" charset="-122"/>
                <a:cs typeface="华文中宋" panose="02010600040101010101" charset="-122"/>
              </a:rPr>
              <a:t>   </a:t>
            </a:r>
            <a:endParaRPr lang="zh-CN" altLang="en-US" sz="1800" b="1">
              <a:latin typeface="华文中宋" panose="02010600040101010101" charset="-122"/>
              <a:ea typeface="华文中宋" panose="02010600040101010101" charset="-122"/>
              <a:cs typeface="华文中宋" panose="02010600040101010101" charset="-122"/>
            </a:endParaRPr>
          </a:p>
        </p:txBody>
      </p:sp>
      <p:sp>
        <p:nvSpPr>
          <p:cNvPr id="10" name="椭圆 9"/>
          <p:cNvSpPr/>
          <p:nvPr/>
        </p:nvSpPr>
        <p:spPr>
          <a:xfrm>
            <a:off x="164465" y="6281420"/>
            <a:ext cx="731520" cy="368300"/>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12" name="椭圆 11"/>
          <p:cNvSpPr/>
          <p:nvPr/>
        </p:nvSpPr>
        <p:spPr>
          <a:xfrm>
            <a:off x="3949700" y="5919470"/>
            <a:ext cx="987425" cy="35496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13" name="椭圆 12"/>
          <p:cNvSpPr/>
          <p:nvPr/>
        </p:nvSpPr>
        <p:spPr>
          <a:xfrm>
            <a:off x="2211070" y="5926455"/>
            <a:ext cx="916940" cy="354965"/>
          </a:xfrm>
          <a:prstGeom prst="ellipse">
            <a:avLst/>
          </a:prstGeom>
          <a:noFill/>
          <a:ln w="28575" cmpd="sng">
            <a:solidFill>
              <a:srgbClr val="C00000"/>
            </a:solidFill>
            <a:prstDash val="solid"/>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4" name="圆角矩形标注 3"/>
          <p:cNvSpPr/>
          <p:nvPr/>
        </p:nvSpPr>
        <p:spPr>
          <a:xfrm>
            <a:off x="164465" y="4252595"/>
            <a:ext cx="5205730" cy="1339215"/>
          </a:xfrm>
          <a:prstGeom prst="wedgeRoundRectCallout">
            <a:avLst>
              <a:gd name="adj1" fmla="val -7177"/>
              <a:gd name="adj2" fmla="val 73470"/>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fontAlgn="auto">
              <a:lnSpc>
                <a:spcPts val="2560"/>
              </a:lnSpc>
            </a:pPr>
            <a:r>
              <a:rPr lang="zh-CN" b="1">
                <a:solidFill>
                  <a:srgbClr val="FF0000"/>
                </a:solidFill>
                <a:latin typeface="楷体" panose="02010609060101010101" charset="-122"/>
                <a:ea typeface="楷体" panose="02010609060101010101" charset="-122"/>
                <a:cs typeface="楷体" panose="02010609060101010101" charset="-122"/>
              </a:rPr>
              <a:t>①物质决定意识要求一切从实际出发，实事求是</a:t>
            </a:r>
            <a:endParaRPr lang="zh-CN" b="1">
              <a:solidFill>
                <a:srgbClr val="FF0000"/>
              </a:solidFill>
              <a:latin typeface="楷体" panose="02010609060101010101" charset="-122"/>
              <a:ea typeface="楷体" panose="02010609060101010101" charset="-122"/>
              <a:cs typeface="楷体" panose="02010609060101010101" charset="-122"/>
            </a:endParaRPr>
          </a:p>
          <a:p>
            <a:pPr algn="l" fontAlgn="auto">
              <a:lnSpc>
                <a:spcPts val="2560"/>
              </a:lnSpc>
            </a:pPr>
            <a:r>
              <a:rPr lang="zh-CN" b="1">
                <a:solidFill>
                  <a:srgbClr val="FF0000"/>
                </a:solidFill>
                <a:latin typeface="楷体" panose="02010609060101010101" charset="-122"/>
                <a:ea typeface="楷体" panose="02010609060101010101" charset="-122"/>
                <a:cs typeface="楷体" panose="02010609060101010101" charset="-122"/>
              </a:rPr>
              <a:t>②意识具有能动作用，树立正确的意识，促进事物发展</a:t>
            </a:r>
            <a:endParaRPr lang="zh-CN" b="1">
              <a:solidFill>
                <a:srgbClr val="FF0000"/>
              </a:solidFill>
              <a:latin typeface="楷体" panose="02010609060101010101" charset="-122"/>
              <a:ea typeface="楷体" panose="02010609060101010101" charset="-122"/>
              <a:cs typeface="楷体" panose="02010609060101010101" charset="-122"/>
            </a:endParaRPr>
          </a:p>
          <a:p>
            <a:pPr algn="l" fontAlgn="auto">
              <a:lnSpc>
                <a:spcPts val="2560"/>
              </a:lnSpc>
            </a:pPr>
            <a:r>
              <a:rPr lang="zh-CN" b="1">
                <a:solidFill>
                  <a:srgbClr val="FF0000"/>
                </a:solidFill>
                <a:latin typeface="楷体" panose="02010609060101010101" charset="-122"/>
                <a:ea typeface="楷体" panose="02010609060101010101" charset="-122"/>
                <a:cs typeface="楷体" panose="02010609060101010101" charset="-122"/>
              </a:rPr>
              <a:t>③发挥主观能动性和尊重客观规律相结合</a:t>
            </a:r>
            <a:endParaRPr lang="zh-CN" b="1">
              <a:solidFill>
                <a:srgbClr val="FF0000"/>
              </a:solidFill>
              <a:latin typeface="楷体" panose="02010609060101010101" charset="-122"/>
              <a:ea typeface="楷体" panose="02010609060101010101" charset="-122"/>
              <a:cs typeface="楷体" panose="02010609060101010101" charset="-122"/>
            </a:endParaRPr>
          </a:p>
        </p:txBody>
      </p:sp>
      <p:sp>
        <p:nvSpPr>
          <p:cNvPr id="6" name="圆角矩形标注 5"/>
          <p:cNvSpPr/>
          <p:nvPr/>
        </p:nvSpPr>
        <p:spPr>
          <a:xfrm>
            <a:off x="5171440" y="4826000"/>
            <a:ext cx="2649855" cy="682625"/>
          </a:xfrm>
          <a:prstGeom prst="wedgeRoundRectCallout">
            <a:avLst>
              <a:gd name="adj1" fmla="val 41468"/>
              <a:gd name="adj2" fmla="val 107023"/>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b="1">
                <a:solidFill>
                  <a:srgbClr val="FF0000"/>
                </a:solidFill>
                <a:latin typeface="楷体" panose="02010609060101010101" charset="-122"/>
                <a:ea typeface="楷体" panose="02010609060101010101" charset="-122"/>
                <a:cs typeface="楷体" panose="02010609060101010101" charset="-122"/>
              </a:rPr>
              <a:t>为什么调整？</a:t>
            </a:r>
            <a:endParaRPr lang="zh-CN" altLang="en-US" b="1">
              <a:solidFill>
                <a:srgbClr val="FF0000"/>
              </a:solidFill>
              <a:latin typeface="楷体" panose="02010609060101010101" charset="-122"/>
              <a:ea typeface="楷体" panose="02010609060101010101" charset="-122"/>
              <a:cs typeface="楷体" panose="02010609060101010101" charset="-122"/>
            </a:endParaRPr>
          </a:p>
          <a:p>
            <a:pPr algn="l"/>
            <a:r>
              <a:rPr lang="zh-CN" altLang="en-US" b="1">
                <a:solidFill>
                  <a:srgbClr val="FF0000"/>
                </a:solidFill>
                <a:latin typeface="楷体" panose="02010609060101010101" charset="-122"/>
                <a:ea typeface="楷体" panose="02010609060101010101" charset="-122"/>
                <a:cs typeface="楷体" panose="02010609060101010101" charset="-122"/>
              </a:rPr>
              <a:t>调整政策有什么作用？</a:t>
            </a:r>
            <a:endParaRPr lang="zh-CN" altLang="en-US" b="1">
              <a:solidFill>
                <a:srgbClr val="FF0000"/>
              </a:solidFill>
              <a:latin typeface="楷体" panose="02010609060101010101" charset="-122"/>
              <a:ea typeface="楷体" panose="02010609060101010101" charset="-122"/>
              <a:cs typeface="楷体" panose="02010609060101010101" charset="-122"/>
            </a:endParaRPr>
          </a:p>
        </p:txBody>
      </p:sp>
      <p:sp>
        <p:nvSpPr>
          <p:cNvPr id="5" name="圆角矩形标注 4"/>
          <p:cNvSpPr/>
          <p:nvPr/>
        </p:nvSpPr>
        <p:spPr>
          <a:xfrm>
            <a:off x="6752590" y="4826000"/>
            <a:ext cx="2340610" cy="330835"/>
          </a:xfrm>
          <a:prstGeom prst="wedgeRoundRectCallout">
            <a:avLst>
              <a:gd name="adj1" fmla="val 40387"/>
              <a:gd name="adj2" fmla="val -50383"/>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altLang="zh-CN">
                <a:solidFill>
                  <a:srgbClr val="FF0000"/>
                </a:solidFill>
                <a:latin typeface="楷体" panose="02010609060101010101" charset="-122"/>
                <a:ea typeface="楷体" panose="02010609060101010101" charset="-122"/>
                <a:cs typeface="楷体" panose="02010609060101010101" charset="-122"/>
              </a:rPr>
              <a:t>——</a:t>
            </a:r>
            <a:r>
              <a:rPr lang="zh-CN">
                <a:solidFill>
                  <a:srgbClr val="FF0000"/>
                </a:solidFill>
                <a:latin typeface="华文琥珀" panose="02010800040101010101" charset="-122"/>
                <a:ea typeface="华文琥珀" panose="02010800040101010101" charset="-122"/>
                <a:cs typeface="楷体" panose="02010609060101010101" charset="-122"/>
              </a:rPr>
              <a:t>实际</a:t>
            </a:r>
            <a:r>
              <a:rPr lang="zh-CN" b="1">
                <a:solidFill>
                  <a:srgbClr val="FF0000"/>
                </a:solidFill>
                <a:latin typeface="楷体" panose="02010609060101010101" charset="-122"/>
                <a:ea typeface="楷体" panose="02010609060101010101" charset="-122"/>
                <a:cs typeface="楷体" panose="02010609060101010101" charset="-122"/>
              </a:rPr>
              <a:t>发生了变化</a:t>
            </a:r>
            <a:endParaRPr lang="zh-CN" b="1">
              <a:solidFill>
                <a:srgbClr val="FF0000"/>
              </a:solidFill>
              <a:latin typeface="楷体" panose="02010609060101010101" charset="-122"/>
              <a:ea typeface="楷体" panose="02010609060101010101" charset="-122"/>
              <a:cs typeface="楷体" panose="02010609060101010101" charset="-122"/>
            </a:endParaRPr>
          </a:p>
        </p:txBody>
      </p:sp>
      <p:sp>
        <p:nvSpPr>
          <p:cNvPr id="3" name="圆角矩形标注 2"/>
          <p:cNvSpPr/>
          <p:nvPr/>
        </p:nvSpPr>
        <p:spPr>
          <a:xfrm>
            <a:off x="6672580" y="5448935"/>
            <a:ext cx="2340610" cy="330835"/>
          </a:xfrm>
          <a:prstGeom prst="wedgeRoundRectCallout">
            <a:avLst>
              <a:gd name="adj1" fmla="val 40387"/>
              <a:gd name="adj2" fmla="val -50383"/>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altLang="zh-CN" b="1">
                <a:solidFill>
                  <a:srgbClr val="FF0000"/>
                </a:solidFill>
                <a:latin typeface="楷体" panose="02010609060101010101" charset="-122"/>
                <a:ea typeface="楷体" panose="02010609060101010101" charset="-122"/>
                <a:cs typeface="楷体" panose="02010609060101010101" charset="-122"/>
              </a:rPr>
              <a:t>——</a:t>
            </a:r>
            <a:r>
              <a:rPr lang="zh-CN" b="1">
                <a:solidFill>
                  <a:srgbClr val="FF0000"/>
                </a:solidFill>
                <a:latin typeface="楷体" panose="02010609060101010101" charset="-122"/>
                <a:ea typeface="楷体" panose="02010609060101010101" charset="-122"/>
                <a:cs typeface="楷体" panose="02010609060101010101" charset="-122"/>
              </a:rPr>
              <a:t>促进</a:t>
            </a:r>
            <a:r>
              <a:rPr lang="en-US" altLang="zh-CN" b="1">
                <a:solidFill>
                  <a:srgbClr val="FF0000"/>
                </a:solidFill>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产业发展</a:t>
            </a:r>
            <a:endParaRPr lang="zh-CN" altLang="en-US" b="1">
              <a:solidFill>
                <a:srgbClr val="FF0000"/>
              </a:solidFill>
              <a:latin typeface="楷体" panose="02010609060101010101" charset="-122"/>
              <a:ea typeface="楷体" panose="02010609060101010101" charset="-122"/>
              <a:cs typeface="楷体" panose="02010609060101010101" charset="-122"/>
            </a:endParaRPr>
          </a:p>
        </p:txBody>
      </p:sp>
      <p:sp>
        <p:nvSpPr>
          <p:cNvPr id="7" name="圆角矩形标注 6"/>
          <p:cNvSpPr/>
          <p:nvPr/>
        </p:nvSpPr>
        <p:spPr>
          <a:xfrm>
            <a:off x="3756660" y="5588635"/>
            <a:ext cx="1372870" cy="330835"/>
          </a:xfrm>
          <a:prstGeom prst="wedgeRoundRectCallout">
            <a:avLst>
              <a:gd name="adj1" fmla="val -58973"/>
              <a:gd name="adj2" fmla="val -72648"/>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b="1">
                <a:solidFill>
                  <a:srgbClr val="FF0000"/>
                </a:solidFill>
                <a:latin typeface="楷体" panose="02010609060101010101" charset="-122"/>
                <a:ea typeface="楷体" panose="02010609060101010101" charset="-122"/>
                <a:cs typeface="楷体" panose="02010609060101010101" charset="-122"/>
              </a:rPr>
              <a:t>如何分析？</a:t>
            </a:r>
            <a:endParaRPr lang="zh-CN" b="1">
              <a:solidFill>
                <a:srgbClr val="FF0000"/>
              </a:solidFill>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ppt_x</p:attrName>
                                        </p:attrNameLst>
                                      </p:cBhvr>
                                      <p:tavLst>
                                        <p:tav tm="0">
                                          <p:val>
                                            <p:strVal val="#ppt_x"/>
                                          </p:val>
                                        </p:tav>
                                        <p:tav tm="100000">
                                          <p:val>
                                            <p:strVal val="#ppt_x"/>
                                          </p:val>
                                        </p:tav>
                                      </p:tavLst>
                                    </p:anim>
                                    <p:anim calcmode="lin" valueType="num">
                                      <p:cBhvr>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p:cTn id="13" dur="500" fill="hold"/>
                                        <p:tgtEl>
                                          <p:spTgt spid="12"/>
                                        </p:tgtEl>
                                        <p:attrNameLst>
                                          <p:attrName>ppt_x</p:attrName>
                                        </p:attrNameLst>
                                      </p:cBhvr>
                                      <p:tavLst>
                                        <p:tav tm="0">
                                          <p:val>
                                            <p:strVal val="#ppt_x"/>
                                          </p:val>
                                        </p:tav>
                                        <p:tav tm="100000">
                                          <p:val>
                                            <p:strVal val="#ppt_x"/>
                                          </p:val>
                                        </p:tav>
                                      </p:tavLst>
                                    </p:anim>
                                    <p:anim calcmode="lin" valueType="num">
                                      <p:cBhvr>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ppt_x</p:attrName>
                                        </p:attrNameLst>
                                      </p:cBhvr>
                                      <p:tavLst>
                                        <p:tav tm="0">
                                          <p:val>
                                            <p:strVal val="#ppt_x"/>
                                          </p:val>
                                        </p:tav>
                                        <p:tav tm="100000">
                                          <p:val>
                                            <p:strVal val="#ppt_x"/>
                                          </p:val>
                                        </p:tav>
                                      </p:tavLst>
                                    </p:anim>
                                    <p:anim calcmode="lin" valueType="num">
                                      <p:cBhvr>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000" fill="hold">
                                          <p:stCondLst>
                                            <p:cond delay="0"/>
                                          </p:stCondLst>
                                        </p:cTn>
                                        <p:tgtEl>
                                          <p:spTgt spid="4"/>
                                        </p:tgtEl>
                                        <p:attrNameLst>
                                          <p:attrName>style.visibility</p:attrName>
                                        </p:attrNameLst>
                                      </p:cBhvr>
                                      <p:to>
                                        <p:strVal val="visible"/>
                                      </p:to>
                                    </p:set>
                                    <p:animEffect transition="in" filter="box(in)">
                                      <p:cBhvr>
                                        <p:cTn id="25" dur="10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000" fill="hold">
                                          <p:stCondLst>
                                            <p:cond delay="0"/>
                                          </p:stCondLst>
                                        </p:cTn>
                                        <p:tgtEl>
                                          <p:spTgt spid="6"/>
                                        </p:tgtEl>
                                        <p:attrNameLst>
                                          <p:attrName>style.visibility</p:attrName>
                                        </p:attrNameLst>
                                      </p:cBhvr>
                                      <p:to>
                                        <p:strVal val="visible"/>
                                      </p:to>
                                    </p:set>
                                    <p:animEffect transition="in" filter="box(in)">
                                      <p:cBhvr>
                                        <p:cTn id="30" dur="10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000" fill="hold">
                                          <p:stCondLst>
                                            <p:cond delay="0"/>
                                          </p:stCondLst>
                                        </p:cTn>
                                        <p:tgtEl>
                                          <p:spTgt spid="5"/>
                                        </p:tgtEl>
                                        <p:attrNameLst>
                                          <p:attrName>style.visibility</p:attrName>
                                        </p:attrNameLst>
                                      </p:cBhvr>
                                      <p:to>
                                        <p:strVal val="visible"/>
                                      </p:to>
                                    </p:set>
                                    <p:animEffect transition="in" filter="box(in)">
                                      <p:cBhvr>
                                        <p:cTn id="35" dur="10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000" fill="hold">
                                          <p:stCondLst>
                                            <p:cond delay="0"/>
                                          </p:stCondLst>
                                        </p:cTn>
                                        <p:tgtEl>
                                          <p:spTgt spid="3"/>
                                        </p:tgtEl>
                                        <p:attrNameLst>
                                          <p:attrName>style.visibility</p:attrName>
                                        </p:attrNameLst>
                                      </p:cBhvr>
                                      <p:to>
                                        <p:strVal val="visible"/>
                                      </p:to>
                                    </p:set>
                                    <p:animEffect transition="in" filter="box(in)">
                                      <p:cBhvr>
                                        <p:cTn id="40" dur="1000"/>
                                        <p:tgtEl>
                                          <p:spTgt spid="3"/>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000" fill="hold">
                                          <p:stCondLst>
                                            <p:cond delay="0"/>
                                          </p:stCondLst>
                                        </p:cTn>
                                        <p:tgtEl>
                                          <p:spTgt spid="7"/>
                                        </p:tgtEl>
                                        <p:attrNameLst>
                                          <p:attrName>style.visibility</p:attrName>
                                        </p:attrNameLst>
                                      </p:cBhvr>
                                      <p:to>
                                        <p:strVal val="visible"/>
                                      </p:to>
                                    </p:set>
                                    <p:animEffect transition="in" filter="box(in)">
                                      <p:cBhvr>
                                        <p:cTn id="4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10" grpId="1" animBg="1"/>
      <p:bldP spid="12" grpId="0" bldLvl="0" animBg="1"/>
      <p:bldP spid="12" grpId="1" animBg="1"/>
      <p:bldP spid="13" grpId="0" bldLvl="0" animBg="1"/>
      <p:bldP spid="13" grpId="1" animBg="1"/>
      <p:bldP spid="4" grpId="0" bldLvl="0" animBg="1"/>
      <p:bldP spid="6" grpId="0" bldLvl="0" animBg="1"/>
      <p:bldP spid="5" grpId="0" bldLvl="0" animBg="1"/>
      <p:bldP spid="3" grpId="0" bldLvl="0" animBg="1"/>
      <p:bldP spid="7"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内容占位符 2"/>
          <p:cNvSpPr>
            <a:spLocks noGrp="1"/>
          </p:cNvSpPr>
          <p:nvPr>
            <p:ph idx="1"/>
          </p:nvPr>
        </p:nvSpPr>
        <p:spPr>
          <a:xfrm>
            <a:off x="109855" y="0"/>
            <a:ext cx="8975725" cy="5875020"/>
          </a:xfrm>
        </p:spPr>
        <p:txBody>
          <a:bodyPr anchor="t" anchorCtr="0">
            <a:noAutofit/>
          </a:bodyPr>
          <a:p>
            <a:pPr marL="0" indent="0" fontAlgn="auto">
              <a:lnSpc>
                <a:spcPts val="4080"/>
              </a:lnSpc>
              <a:spcBef>
                <a:spcPts val="0"/>
              </a:spcBef>
              <a:buNone/>
            </a:pPr>
            <a:r>
              <a:rPr lang="zh-CN" altLang="en-US" sz="2400" b="1">
                <a:latin typeface="华文中宋" panose="02010600040101010101" charset="-122"/>
                <a:ea typeface="华文中宋" panose="02010600040101010101" charset="-122"/>
              </a:rPr>
              <a:t>①</a:t>
            </a:r>
            <a:r>
              <a:rPr lang="zh-CN" altLang="en-US" sz="2400" b="1">
                <a:solidFill>
                  <a:srgbClr val="FF0000"/>
                </a:solidFill>
                <a:latin typeface="华文中宋" panose="02010600040101010101" charset="-122"/>
                <a:ea typeface="华文中宋" panose="02010600040101010101" charset="-122"/>
              </a:rPr>
              <a:t>物质决定意识，要坚持一切从实际出发，实事求是</a:t>
            </a:r>
            <a:r>
              <a:rPr lang="zh-CN" altLang="en-US" sz="2400" b="1">
                <a:latin typeface="华文中宋" panose="02010600040101010101" charset="-122"/>
                <a:ea typeface="华文中宋" panose="02010600040101010101" charset="-122"/>
              </a:rPr>
              <a:t>。我国根据新能源汽车产业发展的状况对购置补贴政策不断做出适时调整，</a:t>
            </a:r>
            <a:r>
              <a:rPr lang="zh-CN" altLang="en-US" sz="2400" b="1">
                <a:solidFill>
                  <a:srgbClr val="FF0000"/>
                </a:solidFill>
                <a:latin typeface="华文中宋" panose="02010600040101010101" charset="-122"/>
                <a:ea typeface="华文中宋" panose="02010600040101010101" charset="-122"/>
              </a:rPr>
              <a:t>坚持了从变化的实际出发</a:t>
            </a:r>
            <a:r>
              <a:rPr lang="zh-CN" altLang="en-US" sz="2400" b="1">
                <a:latin typeface="华文中宋" panose="02010600040101010101" charset="-122"/>
                <a:ea typeface="华文中宋" panose="02010600040101010101" charset="-122"/>
              </a:rPr>
              <a:t>。（3分）</a:t>
            </a:r>
            <a:endParaRPr lang="zh-CN" altLang="en-US" sz="2400" b="1">
              <a:latin typeface="华文中宋" panose="02010600040101010101" charset="-122"/>
              <a:ea typeface="华文中宋" panose="02010600040101010101" charset="-122"/>
            </a:endParaRPr>
          </a:p>
          <a:p>
            <a:pPr marL="0" indent="0" fontAlgn="auto">
              <a:lnSpc>
                <a:spcPts val="4080"/>
              </a:lnSpc>
              <a:spcBef>
                <a:spcPts val="0"/>
              </a:spcBef>
              <a:buNone/>
            </a:pPr>
            <a:r>
              <a:rPr lang="zh-CN" altLang="en-US" sz="2400" b="1">
                <a:latin typeface="华文中宋" panose="02010600040101010101" charset="-122"/>
                <a:ea typeface="华文中宋" panose="02010600040101010101" charset="-122"/>
              </a:rPr>
              <a:t>②</a:t>
            </a:r>
            <a:r>
              <a:rPr lang="zh-CN" altLang="en-US" sz="2400" b="1">
                <a:solidFill>
                  <a:srgbClr val="FF0000"/>
                </a:solidFill>
                <a:latin typeface="华文中宋" panose="02010600040101010101" charset="-122"/>
                <a:ea typeface="华文中宋" panose="02010600040101010101" charset="-122"/>
              </a:rPr>
              <a:t>意识具有能动作用，要求我们树立正确的意识，促进事物发展</a:t>
            </a:r>
            <a:r>
              <a:rPr lang="zh-CN" altLang="en-US" sz="2400" b="1">
                <a:latin typeface="华文中宋" panose="02010600040101010101" charset="-122"/>
                <a:ea typeface="华文中宋" panose="02010600040101010101" charset="-122"/>
              </a:rPr>
              <a:t>。我国新能源汽车购置补贴政策的调整，做到了</a:t>
            </a:r>
            <a:r>
              <a:rPr lang="zh-CN" altLang="en-US" sz="2400" b="1">
                <a:solidFill>
                  <a:srgbClr val="FF0000"/>
                </a:solidFill>
                <a:latin typeface="华文中宋" panose="02010600040101010101" charset="-122"/>
                <a:ea typeface="华文中宋" panose="02010600040101010101" charset="-122"/>
              </a:rPr>
              <a:t>主观与客观具体的历史的统一</a:t>
            </a:r>
            <a:r>
              <a:rPr lang="zh-CN" altLang="en-US" sz="2400" b="1">
                <a:latin typeface="华文中宋" panose="02010600040101010101" charset="-122"/>
                <a:ea typeface="华文中宋" panose="02010600040101010101" charset="-122"/>
              </a:rPr>
              <a:t>，有利于</a:t>
            </a:r>
            <a:r>
              <a:rPr lang="zh-CN" altLang="en-US" sz="2400" b="1">
                <a:solidFill>
                  <a:srgbClr val="FF0000"/>
                </a:solidFill>
                <a:latin typeface="华文中宋" panose="02010600040101010101" charset="-122"/>
                <a:ea typeface="华文中宋" panose="02010600040101010101" charset="-122"/>
              </a:rPr>
              <a:t>促进</a:t>
            </a:r>
            <a:r>
              <a:rPr lang="zh-CN" altLang="en-US" sz="2400" b="1">
                <a:latin typeface="华文中宋" panose="02010600040101010101" charset="-122"/>
                <a:ea typeface="华文中宋" panose="02010600040101010101" charset="-122"/>
              </a:rPr>
              <a:t>我国新能源汽车产业的</a:t>
            </a:r>
            <a:r>
              <a:rPr lang="zh-CN" altLang="en-US" sz="2400" b="1">
                <a:solidFill>
                  <a:srgbClr val="FF0000"/>
                </a:solidFill>
                <a:latin typeface="华文中宋" panose="02010600040101010101" charset="-122"/>
                <a:ea typeface="华文中宋" panose="02010600040101010101" charset="-122"/>
              </a:rPr>
              <a:t>发展</a:t>
            </a:r>
            <a:r>
              <a:rPr lang="zh-CN" altLang="en-US" sz="2400" b="1">
                <a:latin typeface="华文中宋" panose="02010600040101010101" charset="-122"/>
                <a:ea typeface="华文中宋" panose="02010600040101010101" charset="-122"/>
              </a:rPr>
              <a:t>。（3分）</a:t>
            </a:r>
            <a:endParaRPr lang="zh-CN" altLang="en-US" sz="2400" b="1">
              <a:latin typeface="华文中宋" panose="02010600040101010101" charset="-122"/>
              <a:ea typeface="华文中宋" panose="02010600040101010101" charset="-122"/>
            </a:endParaRPr>
          </a:p>
          <a:p>
            <a:pPr marL="0" indent="0" fontAlgn="auto">
              <a:lnSpc>
                <a:spcPts val="4080"/>
              </a:lnSpc>
              <a:spcBef>
                <a:spcPts val="0"/>
              </a:spcBef>
              <a:buNone/>
            </a:pPr>
            <a:r>
              <a:rPr lang="zh-CN" altLang="en-US" sz="2400" b="1">
                <a:latin typeface="华文中宋" panose="02010600040101010101" charset="-122"/>
                <a:ea typeface="华文中宋" panose="02010600040101010101" charset="-122"/>
              </a:rPr>
              <a:t>③</a:t>
            </a:r>
            <a:r>
              <a:rPr lang="zh-CN" altLang="en-US" sz="2400" b="1">
                <a:solidFill>
                  <a:srgbClr val="FF0000"/>
                </a:solidFill>
                <a:latin typeface="华文中宋" panose="02010600040101010101" charset="-122"/>
                <a:ea typeface="华文中宋" panose="02010600040101010101" charset="-122"/>
              </a:rPr>
              <a:t>坚持发挥主观能动性和尊重客观规律相结合</a:t>
            </a:r>
            <a:r>
              <a:rPr lang="zh-CN" altLang="en-US" sz="2400" b="1">
                <a:latin typeface="华文中宋" panose="02010600040101010101" charset="-122"/>
                <a:ea typeface="华文中宋" panose="02010600040101010101" charset="-122"/>
              </a:rPr>
              <a:t>。我国在尊重新能源汽车产业发展规律的基础上</a:t>
            </a:r>
            <a:r>
              <a:rPr lang="zh-CN" altLang="en-US" sz="2400" b="1">
                <a:solidFill>
                  <a:srgbClr val="FF0000"/>
                </a:solidFill>
                <a:latin typeface="华文中宋" panose="02010600040101010101" charset="-122"/>
                <a:ea typeface="华文中宋" panose="02010600040101010101" charset="-122"/>
              </a:rPr>
              <a:t>充分发挥主观能动性</a:t>
            </a:r>
            <a:r>
              <a:rPr lang="zh-CN" altLang="en-US" sz="2400" b="1">
                <a:latin typeface="华文中宋" panose="02010600040101010101" charset="-122"/>
                <a:ea typeface="华文中宋" panose="02010600040101010101" charset="-122"/>
              </a:rPr>
              <a:t>，通过实施新能源汽车购置补贴政策对新能源汽车产业发展加以</a:t>
            </a:r>
            <a:r>
              <a:rPr lang="zh-CN" altLang="en-US" sz="2400" b="1">
                <a:solidFill>
                  <a:srgbClr val="FF0000"/>
                </a:solidFill>
                <a:latin typeface="华文中宋" panose="02010600040101010101" charset="-122"/>
                <a:ea typeface="华文中宋" panose="02010600040101010101" charset="-122"/>
              </a:rPr>
              <a:t>引导、扶持和保护</a:t>
            </a:r>
            <a:r>
              <a:rPr lang="zh-CN" altLang="en-US" sz="2400" b="1">
                <a:latin typeface="华文中宋" panose="02010600040101010101" charset="-122"/>
                <a:ea typeface="华文中宋" panose="02010600040101010101" charset="-122"/>
              </a:rPr>
              <a:t>。在新能源汽车产业发展进入规模化加速发展阶段，</a:t>
            </a:r>
            <a:r>
              <a:rPr lang="zh-CN" altLang="en-US" sz="2400" b="1">
                <a:solidFill>
                  <a:srgbClr val="FF0000"/>
                </a:solidFill>
                <a:latin typeface="华文中宋" panose="02010600040101010101" charset="-122"/>
                <a:ea typeface="华文中宋" panose="02010600040101010101" charset="-122"/>
              </a:rPr>
              <a:t>退出</a:t>
            </a:r>
            <a:r>
              <a:rPr lang="zh-CN" altLang="en-US" sz="2400" b="1">
                <a:latin typeface="华文中宋" panose="02010600040101010101" charset="-122"/>
                <a:ea typeface="华文中宋" panose="02010600040101010101" charset="-122"/>
              </a:rPr>
              <a:t>新能源汽车购置</a:t>
            </a:r>
            <a:r>
              <a:rPr lang="zh-CN" altLang="en-US" sz="2400" b="1">
                <a:solidFill>
                  <a:srgbClr val="FF0000"/>
                </a:solidFill>
                <a:latin typeface="华文中宋" panose="02010600040101010101" charset="-122"/>
                <a:ea typeface="华文中宋" panose="02010600040101010101" charset="-122"/>
              </a:rPr>
              <a:t>补贴</a:t>
            </a:r>
            <a:r>
              <a:rPr lang="zh-CN" altLang="en-US" sz="2400" b="1">
                <a:latin typeface="华文中宋" panose="02010600040101010101" charset="-122"/>
                <a:ea typeface="华文中宋" panose="02010600040101010101" charset="-122"/>
              </a:rPr>
              <a:t>政策，鼓励了市场竞争，更好地发挥市场对新能源汽车产业发展的驱动作用，</a:t>
            </a:r>
            <a:r>
              <a:rPr lang="zh-CN" altLang="en-US" sz="2400" b="1">
                <a:solidFill>
                  <a:srgbClr val="FF0000"/>
                </a:solidFill>
                <a:latin typeface="华文中宋" panose="02010600040101010101" charset="-122"/>
                <a:ea typeface="华文中宋" panose="02010600040101010101" charset="-122"/>
              </a:rPr>
              <a:t>充分尊重和利用了市场规律</a:t>
            </a:r>
            <a:r>
              <a:rPr lang="zh-CN" altLang="en-US" sz="2400" b="1">
                <a:latin typeface="华文中宋" panose="02010600040101010101" charset="-122"/>
                <a:ea typeface="华文中宋" panose="02010600040101010101" charset="-122"/>
              </a:rPr>
              <a:t>。（4分）</a:t>
            </a:r>
            <a:endParaRPr lang="zh-CN" altLang="en-US" sz="2400" b="1">
              <a:latin typeface="华文中宋" panose="02010600040101010101" charset="-122"/>
              <a:ea typeface="华文中宋" panose="02010600040101010101" charset="-122"/>
            </a:endParaRPr>
          </a:p>
        </p:txBody>
      </p:sp>
    </p:spTree>
  </p:cSld>
  <p:clrMapOvr>
    <a:masterClrMapping/>
  </p:clrMapOvr>
</p:sld>
</file>

<file path=ppt/tags/tag1.xml><?xml version="1.0" encoding="utf-8"?>
<p:tagLst xmlns:p="http://schemas.openxmlformats.org/presentationml/2006/main">
  <p:tag name="KSO_WM_UNIT_PLACING_PICTURE_USER_VIEWPORT" val="{&quot;height&quot;:4836,&quot;width&quot;:8199}"/>
</p:tagLst>
</file>

<file path=ppt/tags/tag2.xml><?xml version="1.0" encoding="utf-8"?>
<p:tagLst xmlns:p="http://schemas.openxmlformats.org/presentationml/2006/main">
  <p:tag name="COMMONDATA" val="eyJoZGlkIjoiMzY3NzRkZGI4N2QxZWFhYWVlMDkwOWI3Njk1Y2I4M2U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3721</Words>
  <Application>WPS 演示</Application>
  <PresentationFormat>宽屏</PresentationFormat>
  <Paragraphs>160</Paragraphs>
  <Slides>15</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15</vt:i4>
      </vt:variant>
    </vt:vector>
  </HeadingPairs>
  <TitlesOfParts>
    <vt:vector size="28" baseType="lpstr">
      <vt:lpstr>Arial</vt:lpstr>
      <vt:lpstr>宋体</vt:lpstr>
      <vt:lpstr>Wingdings</vt:lpstr>
      <vt:lpstr>微软雅黑</vt:lpstr>
      <vt:lpstr>华文中宋</vt:lpstr>
      <vt:lpstr>黑体</vt:lpstr>
      <vt:lpstr>楷体</vt:lpstr>
      <vt:lpstr>Times New Roman</vt:lpstr>
      <vt:lpstr>Arial Unicode MS</vt:lpstr>
      <vt:lpstr>Calibri</vt:lpstr>
      <vt:lpstr>华文楷体</vt:lpstr>
      <vt:lpstr>华文琥珀</vt:lpstr>
      <vt:lpstr>Office 主题</vt:lpstr>
      <vt:lpstr>南京市三模考试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安居乐业</cp:lastModifiedBy>
  <cp:revision>17</cp:revision>
  <dcterms:created xsi:type="dcterms:W3CDTF">2022-05-08T08:39:00Z</dcterms:created>
  <dcterms:modified xsi:type="dcterms:W3CDTF">2022-05-09T10:36:03Z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33128AFAEC974D21AA89534B235AE636</vt:lpwstr>
  </property>
  <property fmtid="{D5CDD505-2E9C-101B-9397-08002B2CF9AE}" pid="3" name="KSOProductBuildVer">
    <vt:lpwstr>2052-11.1.0.11636</vt:lpwstr>
  </property>
</Properties>
</file>