
<file path=[Content_Types].xml><?xml version="1.0" encoding="utf-8"?>
<Types xmlns="http://schemas.openxmlformats.org/package/2006/content-types">
  <Default Extension="vml" ContentType="application/vnd.openxmlformats-officedocument.vmlDrawing"/>
  <Default Extension="docx" ContentType="application/vnd.openxmlformats-officedocument.wordprocessingml.document"/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81" r:id="rId3"/>
    <p:sldId id="2620" r:id="rId4"/>
    <p:sldId id="2766" r:id="rId5"/>
    <p:sldId id="2801" r:id="rId6"/>
    <p:sldId id="2802" r:id="rId7"/>
    <p:sldId id="2256" r:id="rId8"/>
    <p:sldId id="2803" r:id="rId9"/>
    <p:sldId id="2354" r:id="rId10"/>
    <p:sldId id="2799" r:id="rId11"/>
    <p:sldId id="2804" r:id="rId12"/>
    <p:sldId id="2355" r:id="rId13"/>
    <p:sldId id="2805" r:id="rId14"/>
    <p:sldId id="2690" r:id="rId15"/>
    <p:sldId id="2806" r:id="rId16"/>
    <p:sldId id="2356" r:id="rId17"/>
    <p:sldId id="2807" r:id="rId18"/>
    <p:sldId id="2769" r:id="rId19"/>
    <p:sldId id="2812" r:id="rId20"/>
    <p:sldId id="2809" r:id="rId21"/>
    <p:sldId id="2811" r:id="rId22"/>
  </p:sldIdLst>
  <p:sldSz cx="12190095" cy="6859270"/>
  <p:notesSz cx="6858000" cy="9144000"/>
  <p:defaultTextStyle>
    <a:defPPr>
      <a:defRPr lang="zh-CN"/>
    </a:defPPr>
    <a:lvl1pPr marL="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116CB2"/>
    <a:srgbClr val="00CCFF"/>
    <a:srgbClr val="F0F0F0"/>
    <a:srgbClr val="93CDDD"/>
    <a:srgbClr val="228EB0"/>
    <a:srgbClr val="525252"/>
    <a:srgbClr val="187DC5"/>
    <a:srgbClr val="044491"/>
    <a:srgbClr val="238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19" autoAdjust="0"/>
    <p:restoredTop sz="96429" autoAdjust="0"/>
  </p:normalViewPr>
  <p:slideViewPr>
    <p:cSldViewPr>
      <p:cViewPr varScale="1">
        <p:scale>
          <a:sx n="113" d="100"/>
          <a:sy n="113" d="100"/>
        </p:scale>
        <p:origin x="486" y="96"/>
      </p:cViewPr>
      <p:guideLst>
        <p:guide orient="horz" pos="216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6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notesMaster" Target="notesMasters/notesMaster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D594FB-2808-45A5-BDC8-80C0F481B27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B4082-C5AE-46D0-A000-D929E8B2595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FAA0F-2349-45DA-9EBD-9D94C9A1CFA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7086-15D0-443D-AF17-A3F21825C04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9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84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80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6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2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800" algn="l" defTabSz="121856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539588"/>
            <a:ext cx="12190413" cy="43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709714"/>
            <a:ext cx="12190413" cy="414987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899588"/>
            <a:ext cx="12287894" cy="39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069754"/>
            <a:ext cx="12190413" cy="378983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259588"/>
            <a:ext cx="12190413" cy="36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429794"/>
            <a:ext cx="12190413" cy="34297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619588"/>
            <a:ext cx="12190413" cy="324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789834"/>
            <a:ext cx="12190413" cy="30697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3979588"/>
            <a:ext cx="12190413" cy="288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149874"/>
            <a:ext cx="12190413" cy="27097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339588"/>
            <a:ext cx="12190413" cy="25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509914"/>
            <a:ext cx="12190413" cy="234967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699588"/>
            <a:ext cx="12190413" cy="21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4869954"/>
            <a:ext cx="12190413" cy="198963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059588"/>
            <a:ext cx="12190413" cy="18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229994"/>
            <a:ext cx="12190413" cy="16295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590034"/>
            <a:ext cx="12190413" cy="12695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5950074"/>
            <a:ext cx="12190413" cy="9095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6139588"/>
            <a:ext cx="12190413" cy="72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6" name="矩形 5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099588"/>
            <a:ext cx="12190413" cy="57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0" y="1099588"/>
            <a:ext cx="12190413" cy="576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459588"/>
            <a:ext cx="12190413" cy="5400000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629594"/>
            <a:ext cx="12190413" cy="522999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1989634"/>
            <a:ext cx="12190413" cy="486995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0" y="2349674"/>
            <a:ext cx="12190413" cy="4509914"/>
          </a:xfrm>
          <a:prstGeom prst="rect">
            <a:avLst/>
          </a:prstGeom>
          <a:solidFill>
            <a:schemeClr val="accent1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1219200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0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9" Type="http://schemas.openxmlformats.org/officeDocument/2006/relationships/image" Target="../media/image1.jpeg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B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0413" cy="6859588"/>
          </a:xfrm>
          <a:prstGeom prst="rect">
            <a:avLst/>
          </a:prstGeom>
          <a:blipFill dpi="0" rotWithShape="1">
            <a:blip r:embed="rId29">
              <a:alphaModFix amt="97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</p:sldLayoutIdLst>
  <p:timing>
    <p:tnLst>
      <p:par>
        <p:cTn id="1" dur="indefinite" restart="never" nodeType="tmRoot"/>
      </p:par>
    </p:tnLst>
  </p:timing>
  <p:txStyles>
    <p:titleStyle>
      <a:lvl1pPr algn="ctr" defTabSz="1218565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8565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856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image" Target="../media/image7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8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slide" Target="slide17.xml"/><Relationship Id="rId6" Type="http://schemas.openxmlformats.org/officeDocument/2006/relationships/slide" Target="slide13.xml"/><Relationship Id="rId5" Type="http://schemas.openxmlformats.org/officeDocument/2006/relationships/slide" Target="slide15.xml"/><Relationship Id="rId4" Type="http://schemas.openxmlformats.org/officeDocument/2006/relationships/slide" Target="slide11.xml"/><Relationship Id="rId3" Type="http://schemas.openxmlformats.org/officeDocument/2006/relationships/slide" Target="slide8.xml"/><Relationship Id="rId2" Type="http://schemas.openxmlformats.org/officeDocument/2006/relationships/slide" Target="slide6.xml"/><Relationship Id="rId1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9.emf"/><Relationship Id="rId7" Type="http://schemas.openxmlformats.org/officeDocument/2006/relationships/package" Target="../embeddings/Document1.docx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0" Type="http://schemas.openxmlformats.org/officeDocument/2006/relationships/vmlDrawing" Target="../drawings/vmlDrawing1.vml"/><Relationship Id="rId1" Type="http://schemas.openxmlformats.org/officeDocument/2006/relationships/slide" Target="slide6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.xml"/><Relationship Id="rId8" Type="http://schemas.openxmlformats.org/officeDocument/2006/relationships/image" Target="../media/image9.emf"/><Relationship Id="rId7" Type="http://schemas.openxmlformats.org/officeDocument/2006/relationships/package" Target="../embeddings/Document2.docx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0" Type="http://schemas.openxmlformats.org/officeDocument/2006/relationships/vmlDrawing" Target="../drawings/vmlDrawing2.vml"/><Relationship Id="rId1" Type="http://schemas.openxmlformats.org/officeDocument/2006/relationships/slide" Target="slide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0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image" Target="../media/image10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11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image" Target="../media/image11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7" Type="http://schemas.openxmlformats.org/officeDocument/2006/relationships/image" Target="../media/image11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package" Target="../embeddings/Document4.docx"/><Relationship Id="rId8" Type="http://schemas.openxmlformats.org/officeDocument/2006/relationships/image" Target="../media/image12.emf"/><Relationship Id="rId7" Type="http://schemas.openxmlformats.org/officeDocument/2006/relationships/package" Target="../embeddings/Document3.docx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2" Type="http://schemas.openxmlformats.org/officeDocument/2006/relationships/vmlDrawing" Target="../drawings/vmlDrawing3.vml"/><Relationship Id="rId11" Type="http://schemas.openxmlformats.org/officeDocument/2006/relationships/slideLayout" Target="../slideLayouts/slideLayout17.xml"/><Relationship Id="rId10" Type="http://schemas.openxmlformats.org/officeDocument/2006/relationships/image" Target="../media/image13.emf"/><Relationship Id="rId1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6.png"/><Relationship Id="rId7" Type="http://schemas.openxmlformats.org/officeDocument/2006/relationships/slide" Target="slide17.xml"/><Relationship Id="rId6" Type="http://schemas.openxmlformats.org/officeDocument/2006/relationships/image" Target="../media/image5.png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image" Target="../media/image6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image" Target="../media/image7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.xml"/><Relationship Id="rId7" Type="http://schemas.openxmlformats.org/officeDocument/2006/relationships/image" Target="../media/image7.png"/><Relationship Id="rId6" Type="http://schemas.openxmlformats.org/officeDocument/2006/relationships/slide" Target="slide17.xml"/><Relationship Id="rId5" Type="http://schemas.openxmlformats.org/officeDocument/2006/relationships/slide" Target="slide13.xml"/><Relationship Id="rId4" Type="http://schemas.openxmlformats.org/officeDocument/2006/relationships/slide" Target="slide15.xml"/><Relationship Id="rId3" Type="http://schemas.openxmlformats.org/officeDocument/2006/relationships/slide" Target="slide11.xml"/><Relationship Id="rId2" Type="http://schemas.openxmlformats.org/officeDocument/2006/relationships/slide" Target="slide8.xml"/><Relationship Id="rId1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853027" y="1341149"/>
            <a:ext cx="10337386" cy="4176464"/>
          </a:xfrm>
          <a:prstGeom prst="rect">
            <a:avLst/>
          </a:prstGeom>
          <a:solidFill>
            <a:srgbClr val="F9F9F9">
              <a:alpha val="85000"/>
            </a:srgbClr>
          </a:solidFill>
          <a:ln w="9525">
            <a:solidFill>
              <a:srgbClr val="E2E2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24" name="矩形 123"/>
          <p:cNvSpPr/>
          <p:nvPr/>
        </p:nvSpPr>
        <p:spPr>
          <a:xfrm>
            <a:off x="2272588" y="2480651"/>
            <a:ext cx="9118780" cy="1656184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1853027" y="2493690"/>
            <a:ext cx="288032" cy="165618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1349896"/>
            <a:ext cx="1702779" cy="4176464"/>
          </a:xfrm>
          <a:prstGeom prst="rect">
            <a:avLst/>
          </a:prstGeom>
          <a:solidFill>
            <a:srgbClr val="F9F9F9">
              <a:alpha val="85000"/>
            </a:srgbClr>
          </a:solidFill>
          <a:ln w="9525">
            <a:solidFill>
              <a:srgbClr val="E2E2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3" name="Text Box 1032"/>
          <p:cNvSpPr txBox="1">
            <a:spLocks noChangeArrowheads="1"/>
          </p:cNvSpPr>
          <p:nvPr/>
        </p:nvSpPr>
        <p:spPr bwMode="auto">
          <a:xfrm>
            <a:off x="2291306" y="2692978"/>
            <a:ext cx="8818223" cy="1310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 anchorCtr="1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30000"/>
              </a:lnSpc>
              <a:defRPr/>
            </a:pPr>
            <a:r>
              <a:rPr lang="zh-CN" altLang="zh-CN" sz="32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微专题十　</a:t>
            </a:r>
            <a:r>
              <a:rPr lang="zh-CN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浅析化工生产</a:t>
            </a:r>
            <a:r>
              <a:rPr lang="zh-CN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工艺流程</a:t>
            </a:r>
            <a:r>
              <a:rPr lang="en-US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以金属矿</a:t>
            </a:r>
            <a:endParaRPr lang="en-US" altLang="zh-CN" sz="32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eaLnBrk="1" hangingPunct="1">
              <a:lnSpc>
                <a:spcPct val="130000"/>
              </a:lnSpc>
              <a:defRPr/>
            </a:pPr>
            <a:r>
              <a:rPr lang="en-US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</a:t>
            </a:r>
            <a:r>
              <a:rPr lang="zh-CN" altLang="zh-CN" sz="32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物</a:t>
            </a:r>
            <a:r>
              <a:rPr lang="zh-CN" altLang="zh-CN" sz="3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、海水资源开发利用为背景</a:t>
            </a:r>
            <a:endParaRPr lang="zh-CN" altLang="zh-CN" sz="3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89206" y="3273078"/>
            <a:ext cx="1141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滤液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中有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en-US" altLang="zh-CN" sz="2800" kern="100" baseline="300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Al</a:t>
            </a:r>
            <a:r>
              <a:rPr lang="en-US" altLang="zh-CN" sz="2800" kern="100" baseline="300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en-US" altLang="zh-CN" sz="2800" kern="100" baseline="30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H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，故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错误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盐酸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为强酸，能与氢氧化铝反应，所以过程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Ⅲ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不可以用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HCl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替代二氧化碳，故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错误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分析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可知滤液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主要是碳酸氢钠和硫酸钠溶液，故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正确。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9" name="Picture 2" descr="55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674" y="549474"/>
            <a:ext cx="6749064" cy="274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0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1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9206" y="104726"/>
            <a:ext cx="1141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(20</a:t>
            </a: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20·</a:t>
            </a:r>
            <a:r>
              <a:rPr lang="zh-CN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北京延庆区检测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海洋是一个资源宝库，海水资源的开发和利用是现代和未来永恒的主题。下面是海水利用的流程图。下列有关说法不正确的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6146" name="Picture 2" descr="556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823" y="1485578"/>
            <a:ext cx="6636766" cy="2212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>
            <a:off x="389206" y="3637310"/>
            <a:ext cx="1141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过程中制得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NaHCO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是先往精盐溶液中通入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，再通入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氯碱工业在阳极产生了使湿润淀粉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-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碘化钾试纸变蓝的气体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加热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MgCl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·6H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应在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HCl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气流保护下制备无水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MgCl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⑤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中，用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水溶液吸收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Br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后，用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70%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80%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硫酸富集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Br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TextBox 9"/>
          <p:cNvSpPr txBox="1"/>
          <p:nvPr/>
        </p:nvSpPr>
        <p:spPr>
          <a:xfrm>
            <a:off x="237158" y="3660698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89206" y="346150"/>
            <a:ext cx="462588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氨的溶解度大于二氧化碳，由饱和精盐溶液制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NaHCO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时，必须先通入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NH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，再通入足量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CO</a:t>
            </a:r>
            <a:r>
              <a:rPr lang="en-US" altLang="zh-CN" sz="28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，故</a:t>
            </a:r>
            <a:r>
              <a:rPr lang="en-US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错误；</a:t>
            </a:r>
            <a:endParaRPr lang="en-US" altLang="zh-CN" sz="28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556"/>
          <p:cNvPicPr>
            <a:picLocks noChangeAspect="1" noChangeArrowheads="1"/>
          </p:cNvPicPr>
          <p:nvPr/>
        </p:nvPicPr>
        <p:blipFill>
          <a:blip r:embed="rId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440" y="646882"/>
            <a:ext cx="6636766" cy="2212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矩形 13"/>
          <p:cNvSpPr/>
          <p:nvPr/>
        </p:nvSpPr>
        <p:spPr>
          <a:xfrm>
            <a:off x="389206" y="2986127"/>
            <a:ext cx="11412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氯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碱工业在阳极上氯离子放电生成氯气，使湿润淀粉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-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碘化钾试纸变蓝，故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正确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反应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加热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MgCl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·6H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应在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HCl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气流中制备无水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MgCl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，故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正确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Na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CO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水溶液吸收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Br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后，生成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NaBrO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NaBr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，与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70%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80%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硫酸反应重新生成溴单质，富集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Br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，故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正确。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9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0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9206" y="363457"/>
            <a:ext cx="114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从海带中提取碘单质，成熟的工艺流程如下。下列关于海水制碘的说法不正确的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46100" y="1786632"/>
          <a:ext cx="110871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文档" r:id="rId7" imgW="11093450" imgH="1892935" progId="Word.Document.12">
                  <p:embed/>
                </p:oleObj>
              </mc:Choice>
              <mc:Fallback>
                <p:oleObj name="文档" r:id="rId7" imgW="11093450" imgH="1892935" progId="Word.Document.12">
                  <p:embed/>
                  <p:pic>
                    <p:nvPicPr>
                      <p:cNvPr id="0" name="图片 922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6100" y="1786632"/>
                        <a:ext cx="11087100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389206" y="3416434"/>
            <a:ext cx="1141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实验室在蒸发皿中灼烧干海带，并且用玻璃棒搅拌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含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</a:t>
            </a:r>
            <a:r>
              <a:rPr lang="zh-CN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的滤液中加入稀硫酸和双氧水后，碘元素发生氧化反应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在碘水中加入几滴淀粉溶液，溶液变蓝色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碘水中加入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CCl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得到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I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CCl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溶液，该操作为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萃取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237158" y="3439822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graphicFrame>
        <p:nvGraphicFramePr>
          <p:cNvPr id="2" name="对象 1"/>
          <p:cNvGraphicFramePr>
            <a:graphicFrameLocks noChangeAspect="1"/>
          </p:cNvGraphicFramePr>
          <p:nvPr/>
        </p:nvGraphicFramePr>
        <p:xfrm>
          <a:off x="546100" y="1004353"/>
          <a:ext cx="11087100" cy="187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文档" r:id="rId7" imgW="11093450" imgH="1892935" progId="Word.Document.12">
                  <p:embed/>
                </p:oleObj>
              </mc:Choice>
              <mc:Fallback>
                <p:oleObj name="文档" r:id="rId7" imgW="11093450" imgH="1892935" progId="Word.Document.12">
                  <p:embed/>
                  <p:pic>
                    <p:nvPicPr>
                      <p:cNvPr id="0" name="图片 1024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46100" y="1004353"/>
                        <a:ext cx="11087100" cy="187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389206" y="2634155"/>
            <a:ext cx="1141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项，实验灼烧干海带应在坩埚中进行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项，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－</a:t>
            </a:r>
            <a:r>
              <a:rPr lang="en-US" altLang="zh-CN" sz="2800" kern="100" spc="-6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―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发生氧化反应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项，淀粉遇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变蓝色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项，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CCl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能萃取碘水中的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I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89206" y="3023146"/>
            <a:ext cx="11412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下列有关说法正确的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用澄清石灰水可鉴别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NaHCO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Na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第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步和第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⑤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步均发生了氧化还原反应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在第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③④⑤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步中溴元素均被氧化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工业上通过电解饱和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MgCl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溶液制取金属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镁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89206" y="214834"/>
            <a:ext cx="1141200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海洋中有丰富的资源，下图为海水资源利用的部分过程。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9"/>
          <p:cNvSpPr txBox="1"/>
          <p:nvPr/>
        </p:nvSpPr>
        <p:spPr>
          <a:xfrm>
            <a:off x="237158" y="4285646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1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7170" name="Picture 2" descr="557学生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449" y="909514"/>
            <a:ext cx="6777515" cy="228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389206" y="3141762"/>
            <a:ext cx="11412000" cy="25766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项，澄清石灰水不能鉴别碳酸氢钠和碳酸钠，错误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项，</a:t>
            </a:r>
            <a:r>
              <a:rPr lang="en-US" altLang="zh-CN" sz="2800" kern="100" dirty="0">
                <a:latin typeface="宋体" panose="02010600030101010101" pitchFamily="2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中发生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Br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SO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2H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spc="-80" dirty="0">
                <a:latin typeface="Times New Roman" panose="02020603050405020304" pitchFamily="18" charset="0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=H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SO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2HBr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Br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元素被还原，错误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项，冶炼镁常采用电解熔融状态下的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MgCl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的方法，不是氯化镁溶液，错误。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2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3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7170" name="Picture 2" descr="557学生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6449" y="837506"/>
            <a:ext cx="6777515" cy="2281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345927"/>
            <a:ext cx="11412000" cy="1957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钛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(Ti)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被称为继铁、铝之后的第三金属，钛白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(TiO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是目前最好的白色颜料。制备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TiO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Ti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的原料是钛铁矿，我国的钛铁矿储量居世界首位。用含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的钛铁矿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主要成分为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FeTiO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制备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TiO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流程如下：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8194" name="Picture 2" descr="X43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823" y="2479980"/>
            <a:ext cx="6636766" cy="22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389206" y="4781103"/>
            <a:ext cx="114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步骤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加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的目的是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；步骤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冷却的目的是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4098325" y="4910477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将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Fe</a:t>
            </a:r>
            <a:r>
              <a:rPr lang="en-US" altLang="zh-CN" sz="2800" kern="100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3</a:t>
            </a:r>
            <a:r>
              <a:rPr lang="zh-CN" altLang="zh-CN" sz="2800" kern="100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还原为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Fe</a:t>
            </a:r>
            <a:r>
              <a:rPr lang="en-US" altLang="zh-CN" sz="2800" kern="100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zh-CN" altLang="zh-CN" sz="2800" kern="100" baseline="30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endParaRPr lang="zh-CN" altLang="en-US" sz="2800" dirty="0"/>
          </a:p>
        </p:txBody>
      </p:sp>
      <p:sp>
        <p:nvSpPr>
          <p:cNvPr id="13" name="矩形 12"/>
          <p:cNvSpPr/>
          <p:nvPr/>
        </p:nvSpPr>
        <p:spPr>
          <a:xfrm>
            <a:off x="453118" y="5496795"/>
            <a:ext cx="30219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绿矾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(FeSO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4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·7H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O)</a:t>
            </a:r>
            <a:endParaRPr lang="zh-CN" altLang="en-US" sz="2800" dirty="0"/>
          </a:p>
        </p:txBody>
      </p:sp>
      <p:sp>
        <p:nvSpPr>
          <p:cNvPr id="3" name="矩形 2"/>
          <p:cNvSpPr/>
          <p:nvPr/>
        </p:nvSpPr>
        <p:spPr>
          <a:xfrm>
            <a:off x="10651464" y="4899737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析出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797083"/>
            <a:ext cx="11412000" cy="13031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分析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框图知，铁最终转化成副产品绿矾，所以要将＋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价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转化为＋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价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，降温减小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FeSO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·7H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的溶解度，有利于绿矾结晶。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11" name="Picture 2" descr="X43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438" y="2250603"/>
            <a:ext cx="8833536" cy="2979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2597205"/>
            <a:ext cx="1141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上述制备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TiO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的过程中，可以利用的副产物是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；考虑成本和废物综合利用因素，水浸后废液中应加入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处理。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30046" y="2691289"/>
            <a:ext cx="30219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绿矾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(FeSO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4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·7H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O)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8662094" y="3338557"/>
            <a:ext cx="31774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生石灰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或碳酸钙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431974" y="3978717"/>
            <a:ext cx="102303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废碱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endParaRPr lang="zh-CN" altLang="en-US" dirty="0">
              <a:solidFill>
                <a:prstClr val="black"/>
              </a:solidFill>
            </a:endParaRPr>
          </a:p>
        </p:txBody>
      </p:sp>
      <p:pic>
        <p:nvPicPr>
          <p:cNvPr id="15" name="Picture 2" descr="X43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6823" y="261442"/>
            <a:ext cx="6636766" cy="22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矩形 15"/>
          <p:cNvSpPr/>
          <p:nvPr/>
        </p:nvSpPr>
        <p:spPr>
          <a:xfrm>
            <a:off x="389206" y="4781103"/>
            <a:ext cx="114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水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浸后发生的离子反应为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TiO</a:t>
            </a:r>
            <a:r>
              <a:rPr lang="en-US" altLang="zh-CN" sz="2800" kern="100" baseline="30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2H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spc="-80" dirty="0">
                <a:latin typeface="Times New Roman" panose="02020603050405020304" pitchFamily="18" charset="0"/>
                <a:cs typeface="Courier New" panose="02070309020205020404" pitchFamily="49" charset="0"/>
              </a:rPr>
              <a:t>==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=H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TiO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↓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2H</a:t>
            </a:r>
            <a:r>
              <a:rPr lang="zh-CN" altLang="zh-CN" sz="28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，废液主要呈酸性，所以应加入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CaO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CaCO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或废碱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3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693490"/>
            <a:ext cx="11412000" cy="6691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工艺流程题的结构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</p:txBody>
      </p:sp>
      <p:pic>
        <p:nvPicPr>
          <p:cNvPr id="1026" name="Picture 2" descr="551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052" y="1413570"/>
            <a:ext cx="8234309" cy="345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/>
          <p:nvPr/>
        </p:nvSpPr>
        <p:spPr>
          <a:xfrm>
            <a:off x="389206" y="4853549"/>
            <a:ext cx="1141200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规律：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主线主产品，分支副产品，回头为循环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536114"/>
            <a:ext cx="1141200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由金红石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(TiO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制取单质钛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(Ti)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，涉及的步骤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5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6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7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8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/>
        </p:nvGraphicFramePr>
        <p:xfrm>
          <a:off x="3269456" y="1320974"/>
          <a:ext cx="5651500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文档" r:id="rId7" imgW="5660390" imgH="1031875" progId="Word.Document.12">
                  <p:embed/>
                </p:oleObj>
              </mc:Choice>
              <mc:Fallback>
                <p:oleObj name="文档" r:id="rId7" imgW="5660390" imgH="1031875" progId="Word.Document.12">
                  <p:embed/>
                  <p:pic>
                    <p:nvPicPr>
                      <p:cNvPr id="0" name="图片 1127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69456" y="1320974"/>
                        <a:ext cx="5651500" cy="1028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矩形 10"/>
          <p:cNvSpPr/>
          <p:nvPr/>
        </p:nvSpPr>
        <p:spPr>
          <a:xfrm>
            <a:off x="389206" y="2332831"/>
            <a:ext cx="11412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TiCl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2Mg            2MgCl</a:t>
            </a:r>
            <a:r>
              <a:rPr lang="en-US" altLang="zh-CN" sz="2800" kern="100" baseline="-250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Ti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在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Ar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气氛中进行的理由是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_______________________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/>
        </p:nvGraphicFramePr>
        <p:xfrm>
          <a:off x="3051547" y="2277863"/>
          <a:ext cx="14128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9" name="文档" r:id="rId9" imgW="1416685" imgH="795020" progId="Word.Document.12">
                  <p:embed/>
                </p:oleObj>
              </mc:Choice>
              <mc:Fallback>
                <p:oleObj name="文档" r:id="rId9" imgW="1416685" imgH="795020" progId="Word.Document.12">
                  <p:embed/>
                  <p:pic>
                    <p:nvPicPr>
                      <p:cNvPr id="0" name="图片 1127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051547" y="2277863"/>
                        <a:ext cx="1412875" cy="792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矩形 12"/>
          <p:cNvSpPr/>
          <p:nvPr/>
        </p:nvSpPr>
        <p:spPr>
          <a:xfrm>
            <a:off x="9839622" y="2450434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防止</a:t>
            </a:r>
            <a:r>
              <a:rPr lang="zh-CN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高温</a:t>
            </a:r>
            <a:endParaRPr lang="zh-CN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411087" y="3053903"/>
            <a:ext cx="41761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下镁或钛与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O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N</a:t>
            </a:r>
            <a:r>
              <a:rPr lang="en-US" altLang="zh-CN" sz="2800" kern="100" baseline="-250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等反应</a:t>
            </a:r>
            <a:endParaRPr lang="zh-CN" altLang="en-US" dirty="0"/>
          </a:p>
        </p:txBody>
      </p:sp>
      <p:sp>
        <p:nvSpPr>
          <p:cNvPr id="17" name="矩形 16"/>
          <p:cNvSpPr/>
          <p:nvPr/>
        </p:nvSpPr>
        <p:spPr>
          <a:xfrm>
            <a:off x="389206" y="3933850"/>
            <a:ext cx="114120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Ti</a:t>
            </a:r>
            <a:r>
              <a:rPr lang="zh-CN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Mg</a:t>
            </a:r>
            <a:r>
              <a:rPr lang="zh-CN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易与空气中的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N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等反应，故应在</a:t>
            </a:r>
            <a:r>
              <a:rPr lang="en-US" altLang="zh-CN" sz="2800" kern="100" dirty="0" err="1">
                <a:latin typeface="Times New Roman" panose="02020603050405020304" pitchFamily="18" charset="0"/>
                <a:cs typeface="Courier New" panose="02070309020205020404" pitchFamily="49" charset="0"/>
              </a:rPr>
              <a:t>Ar</a:t>
            </a:r>
            <a:r>
              <a:rPr lang="zh-CN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气氛中进行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189067"/>
            <a:ext cx="1141200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对原料预处理的常用方法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研磨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减小固体颗粒的体积，增大固体与液体或气体间的接触面积，加快反应速率。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水浸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与水接触反应或溶解。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(3)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酸浸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与酸接触反应或溶解，使可溶性金属离子进入溶液，不溶物通过过滤除去。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(4)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灼烧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除去可燃性杂质或使原料初步转化，如从海带中提取碘时灼烧就是为了除去可燃性杂质。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(5)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煅烧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改变结构，使一些物质能溶解，并使一些杂质在高温下氧化、分解，如煅烧高岭土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248742"/>
            <a:ext cx="1141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解答化工流程题的方法</a:t>
            </a:r>
            <a:r>
              <a:rPr lang="en-US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800" kern="100" dirty="0">
                <a:solidFill>
                  <a:srgbClr val="0070C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目标分析法</a:t>
            </a:r>
            <a:endParaRPr lang="zh-CN" altLang="zh-CN" sz="2800" kern="100" dirty="0">
              <a:solidFill>
                <a:srgbClr val="0070C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制备类工艺流程题一般由多步连续的操作组成，每一步操作都有其具体的目标、任务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2050" name="Picture 2" descr="552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5990" y="2231672"/>
            <a:ext cx="8098432" cy="409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389206" y="1470323"/>
            <a:ext cx="11412000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要求用理论回答的试题应采用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四段论法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3074" name="Picture 2" descr="553"/>
          <p:cNvPicPr>
            <a:picLocks noChangeAspect="1" noChangeArrowheads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7372" y="2343193"/>
            <a:ext cx="8235669" cy="12306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89206" y="3441090"/>
            <a:ext cx="11412000" cy="3045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下列叙述错误的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合理处理废旧电池有利于保护环境和资源再利用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从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正极片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中可回收的金属元素有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Li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沉淀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反应的金属离子为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上述流程中可用硫酸钠代替碳酸钠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389206" y="693490"/>
            <a:ext cx="11412000" cy="1902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(2018</a:t>
            </a: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·</a:t>
            </a:r>
            <a:r>
              <a:rPr lang="zh-CN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全国卷</a:t>
            </a:r>
            <a:r>
              <a:rPr lang="en-US" altLang="zh-CN" sz="2800" kern="100" dirty="0">
                <a:latin typeface="宋体" panose="02010600030101010101" pitchFamily="2" charset="-122"/>
                <a:ea typeface="楷体_GB2312" panose="02010609030101010101" pitchFamily="49" charset="-122"/>
                <a:cs typeface="Times New Roman" panose="02020603050405020304" pitchFamily="18" charset="0"/>
              </a:rPr>
              <a:t>Ⅰ</a:t>
            </a:r>
            <a:r>
              <a:rPr lang="zh-CN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7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磷酸亚铁锂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(LiFePO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电池是新能源汽车的动力电池之一。采用湿法冶金工艺收废旧磷酸亚铁锂电池正极片中的金属，其流程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481710" y="189434"/>
            <a:ext cx="1797072" cy="492443"/>
            <a:chOff x="743555" y="705103"/>
            <a:chExt cx="1797072" cy="492443"/>
          </a:xfrm>
        </p:grpSpPr>
        <p:sp>
          <p:nvSpPr>
            <p:cNvPr id="19" name="矩形 18"/>
            <p:cNvSpPr/>
            <p:nvPr/>
          </p:nvSpPr>
          <p:spPr>
            <a:xfrm>
              <a:off x="1022263" y="705103"/>
              <a:ext cx="1518364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en-US" sz="2600" b="1" kern="100" dirty="0" smtClean="0">
                  <a:solidFill>
                    <a:srgbClr val="7030A0"/>
                  </a:solidFill>
                  <a:latin typeface="Times New Roman" panose="02020603050405020304" pitchFamily="18" charset="0"/>
                  <a:ea typeface="微软雅黑" panose="020B0503020204020204" pitchFamily="34" charset="-122"/>
                  <a:cs typeface="Times New Roman" panose="02020603050405020304" pitchFamily="18" charset="0"/>
                </a:rPr>
                <a:t>跟踪训练</a:t>
              </a:r>
              <a:endParaRPr lang="zh-CN" altLang="en-US" sz="2600" b="1" dirty="0">
                <a:solidFill>
                  <a:srgbClr val="7030A0"/>
                </a:solidFill>
              </a:endParaRPr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6">
              <a:duotone>
                <a:schemeClr val="accent4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43555" y="815634"/>
              <a:ext cx="281336" cy="306216"/>
            </a:xfrm>
            <a:prstGeom prst="rect">
              <a:avLst/>
            </a:prstGeom>
          </p:spPr>
        </p:pic>
      </p:grp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4098" name="Picture 2" descr="55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2460" y="2061642"/>
            <a:ext cx="7115154" cy="191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9"/>
          <p:cNvSpPr txBox="1"/>
          <p:nvPr/>
        </p:nvSpPr>
        <p:spPr>
          <a:xfrm>
            <a:off x="234565" y="5765946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389206" y="261442"/>
            <a:ext cx="429684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6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对，处理废旧磷酸亚铁锂电池，回收金属</a:t>
            </a:r>
            <a:r>
              <a:rPr lang="en-US" altLang="zh-CN" sz="26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Al</a:t>
            </a:r>
            <a:r>
              <a:rPr lang="zh-CN" altLang="zh-CN" sz="2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6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zh-CN" altLang="zh-CN" sz="2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6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Li</a:t>
            </a:r>
            <a:r>
              <a:rPr lang="zh-CN" altLang="zh-CN" sz="2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等，可实现资源的再利用，并有利于保护环境</a:t>
            </a:r>
            <a:r>
              <a:rPr lang="zh-CN" altLang="zh-CN" sz="26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6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4098" name="Picture 2" descr="55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6052" y="511129"/>
            <a:ext cx="7115154" cy="1910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矩形 20"/>
          <p:cNvSpPr/>
          <p:nvPr/>
        </p:nvSpPr>
        <p:spPr>
          <a:xfrm>
            <a:off x="389206" y="2680013"/>
            <a:ext cx="11412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对，由流程图示可知，正极片碱溶得到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NaAlO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溶液和含磷酸亚铁锂滤渣，利用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NaAlO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溶液可获得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Al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，利用含磷酸亚铁锂滤渣可获得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Li</a:t>
            </a:r>
            <a:r>
              <a:rPr lang="zh-CN" altLang="zh-CN" sz="2600" kern="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600" kern="1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600" kern="100" dirty="0" smtClean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</a:t>
            </a:r>
            <a:r>
              <a:rPr lang="zh-CN" altLang="zh-CN" sz="2600" kern="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，含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磷酸亚铁锂滤渣加入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H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SO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/HNO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en-US" altLang="zh-CN" sz="2600" kern="1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600" kern="1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被氧化成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en-US" altLang="zh-CN" sz="2600" kern="1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600" kern="1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，加入碱液后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en-US" altLang="zh-CN" sz="2600" kern="1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600" kern="100" baseline="30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＋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生成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Fe(OH)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沉淀；</a:t>
            </a:r>
            <a:endParaRPr lang="en-US" altLang="zh-CN" sz="2600" kern="1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错，滤液加入碳酸钠生成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Li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CO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沉淀，而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Li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SO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易溶于水，故不能用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Na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SO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Na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CO</a:t>
            </a:r>
            <a:r>
              <a:rPr lang="en-US" altLang="zh-CN" sz="2600" kern="100" baseline="-25000" dirty="0">
                <a:solidFill>
                  <a:prstClr val="black"/>
                </a:solidFill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600" kern="1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89206" y="393839"/>
            <a:ext cx="412182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(2019</a:t>
            </a: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·</a:t>
            </a:r>
            <a:r>
              <a:rPr lang="zh-CN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石嘴山市大武口区校级月考</a:t>
            </a:r>
            <a:r>
              <a:rPr lang="en-US" altLang="zh-CN" sz="2800" kern="100" dirty="0" smtClean="0">
                <a:latin typeface="Times New Roman" panose="02020603050405020304" pitchFamily="18" charset="0"/>
                <a:cs typeface="Courier New" panose="02070309020205020404" pitchFamily="49" charset="0"/>
              </a:rPr>
              <a:t>)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如图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铝土矿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主要含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Al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SiO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提取铝的流程，以下说法正确的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endParaRPr lang="zh-CN" altLang="zh-CN" sz="105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5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5122" name="Picture 2" descr="55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774" y="683934"/>
            <a:ext cx="6749064" cy="274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/>
          <p:nvPr/>
        </p:nvSpPr>
        <p:spPr>
          <a:xfrm>
            <a:off x="389206" y="3607058"/>
            <a:ext cx="11412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残渣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主要是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SiO</a:t>
            </a:r>
            <a:r>
              <a:rPr lang="en-US" altLang="zh-CN" sz="2800" kern="100" baseline="-25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滤液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中只存在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Fe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Al</a:t>
            </a:r>
            <a:r>
              <a:rPr lang="en-US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baseline="300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＋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过程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Ⅲ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可以用</a:t>
            </a:r>
            <a:r>
              <a:rPr lang="en-US" altLang="zh-CN" sz="2800" kern="100" dirty="0" err="1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HCl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替代二氧化碳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滤液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主要是碳酸氢钠和硫酸钠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溶液</a:t>
            </a:r>
            <a:endParaRPr lang="zh-CN" altLang="zh-CN" sz="105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TextBox 9"/>
          <p:cNvSpPr txBox="1"/>
          <p:nvPr/>
        </p:nvSpPr>
        <p:spPr>
          <a:xfrm>
            <a:off x="241350" y="5515527"/>
            <a:ext cx="756000" cy="75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 dirty="0">
                <a:solidFill>
                  <a:srgbClr val="C00000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21">
            <a:hlinkClick r:id="rId1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89206" y="164034"/>
            <a:ext cx="11412000" cy="4534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铝土矿主要含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Fe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Al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SiO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，加入过量的稀硫酸溶解、过滤得到的滤渣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为二氧化硅，滤液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为硫酸铝和硫酸亚铁、硫酸铁，滤液中加入过量氢氧化钠溶液和过量硫酸反应，沉淀亚铁离子、铁离子，残渣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主要是氢氧化铁和氢氧化亚铁，滤液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主要是偏铝酸钠溶液，通入过量的二氧化碳气体过滤得到的滤液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为碳酸氢钠和硫酸钠，固体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为氢氧化铝，灼烧得到的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为氧化铝，电解熔融氧化铝生成铝。分析可知残渣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主要是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SiO</a:t>
            </a:r>
            <a:r>
              <a:rPr lang="en-US" altLang="zh-CN" sz="2800" kern="100" baseline="-25000" dirty="0">
                <a:latin typeface="Times New Roman" panose="02020603050405020304" pitchFamily="18" charset="0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，故</a:t>
            </a:r>
            <a:r>
              <a:rPr lang="en-US" altLang="zh-CN" sz="2800" kern="100" dirty="0">
                <a:latin typeface="Times New Roman" panose="02020603050405020304" pitchFamily="18" charset="0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错误</a:t>
            </a:r>
            <a:r>
              <a:rPr lang="zh-CN" altLang="zh-CN" sz="2800" kern="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；</a:t>
            </a:r>
            <a:endParaRPr lang="en-US" altLang="zh-CN" sz="2800" kern="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  <a:endParaRPr lang="en-US" altLang="zh-CN" sz="1400" dirty="0"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pic>
        <p:nvPicPr>
          <p:cNvPr id="9" name="Picture 2" descr="555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0718" y="4057673"/>
            <a:ext cx="6749064" cy="2743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allAtOnce"/>
    </p:bldLst>
  </p:timing>
</p:sld>
</file>

<file path=ppt/theme/theme1.xml><?xml version="1.0" encoding="utf-8"?>
<a:theme xmlns:a="http://schemas.openxmlformats.org/drawingml/2006/main" name="7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2731</Words>
  <Application>WPS 演示</Application>
  <PresentationFormat>自定义</PresentationFormat>
  <Paragraphs>310</Paragraphs>
  <Slides>20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20</vt:i4>
      </vt:variant>
    </vt:vector>
  </HeadingPairs>
  <TitlesOfParts>
    <vt:vector size="41" baseType="lpstr">
      <vt:lpstr>Arial</vt:lpstr>
      <vt:lpstr>宋体</vt:lpstr>
      <vt:lpstr>Wingdings</vt:lpstr>
      <vt:lpstr>微软雅黑</vt:lpstr>
      <vt:lpstr>Times New Roman</vt:lpstr>
      <vt:lpstr>方正中等线简体</vt:lpstr>
      <vt:lpstr>Courier New</vt:lpstr>
      <vt:lpstr>楷体_GB2312</vt:lpstr>
      <vt:lpstr>Broadway</vt:lpstr>
      <vt:lpstr>楷体</vt:lpstr>
      <vt:lpstr>经典繁仿黑</vt:lpstr>
      <vt:lpstr>华文细黑</vt:lpstr>
      <vt:lpstr>黑体</vt:lpstr>
      <vt:lpstr>Arial Unicode MS</vt:lpstr>
      <vt:lpstr>Calibri</vt:lpstr>
      <vt:lpstr>新宋体</vt:lpstr>
      <vt:lpstr>7_Office 主题</vt:lpstr>
      <vt:lpstr>Word.Document.12</vt:lpstr>
      <vt:lpstr>Word.Document.12</vt:lpstr>
      <vt:lpstr>Word.Document.12</vt:lpstr>
      <vt:lpstr>Word.Document.12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htcgcww</cp:lastModifiedBy>
  <cp:revision>7221</cp:revision>
  <dcterms:created xsi:type="dcterms:W3CDTF">2014-11-27T01:03:00Z</dcterms:created>
  <dcterms:modified xsi:type="dcterms:W3CDTF">2022-06-20T15:12:41Z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