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2"/>
  </p:handoutMasterIdLst>
  <p:sldIdLst>
    <p:sldId id="256" r:id="rId3"/>
    <p:sldId id="615" r:id="rId5"/>
    <p:sldId id="622" r:id="rId6"/>
    <p:sldId id="625" r:id="rId7"/>
    <p:sldId id="633" r:id="rId8"/>
    <p:sldId id="640" r:id="rId9"/>
    <p:sldId id="263" r:id="rId10"/>
    <p:sldId id="265" r:id="rId11"/>
    <p:sldId id="425" r:id="rId12"/>
    <p:sldId id="272" r:id="rId13"/>
    <p:sldId id="567" r:id="rId14"/>
    <p:sldId id="274" r:id="rId15"/>
    <p:sldId id="525" r:id="rId16"/>
    <p:sldId id="641" r:id="rId17"/>
    <p:sldId id="642" r:id="rId18"/>
    <p:sldId id="650" r:id="rId19"/>
    <p:sldId id="643" r:id="rId20"/>
    <p:sldId id="644" r:id="rId21"/>
    <p:sldId id="605" r:id="rId22"/>
    <p:sldId id="651" r:id="rId23"/>
    <p:sldId id="652" r:id="rId24"/>
    <p:sldId id="607" r:id="rId25"/>
    <p:sldId id="270" r:id="rId26"/>
    <p:sldId id="291" r:id="rId27"/>
    <p:sldId id="305" r:id="rId28"/>
    <p:sldId id="292" r:id="rId29"/>
    <p:sldId id="293" r:id="rId30"/>
    <p:sldId id="653" r:id="rId31"/>
    <p:sldId id="294" r:id="rId32"/>
    <p:sldId id="295" r:id="rId33"/>
    <p:sldId id="318" r:id="rId34"/>
    <p:sldId id="319" r:id="rId35"/>
    <p:sldId id="320" r:id="rId36"/>
    <p:sldId id="321" r:id="rId37"/>
    <p:sldId id="322" r:id="rId38"/>
    <p:sldId id="323" r:id="rId39"/>
    <p:sldId id="324" r:id="rId40"/>
    <p:sldId id="325" r:id="rId41"/>
    <p:sldId id="326" r:id="rId42"/>
    <p:sldId id="327" r:id="rId43"/>
    <p:sldId id="654" r:id="rId44"/>
    <p:sldId id="655" r:id="rId45"/>
    <p:sldId id="328" r:id="rId46"/>
    <p:sldId id="663" r:id="rId47"/>
    <p:sldId id="329" r:id="rId48"/>
    <p:sldId id="330" r:id="rId49"/>
    <p:sldId id="331" r:id="rId50"/>
    <p:sldId id="658" r:id="rId51"/>
    <p:sldId id="332" r:id="rId52"/>
    <p:sldId id="574" r:id="rId53"/>
    <p:sldId id="333" r:id="rId54"/>
    <p:sldId id="659" r:id="rId55"/>
    <p:sldId id="334" r:id="rId56"/>
    <p:sldId id="660" r:id="rId57"/>
    <p:sldId id="661" r:id="rId58"/>
    <p:sldId id="532" r:id="rId59"/>
    <p:sldId id="662" r:id="rId60"/>
    <p:sldId id="271" r:id="rId61"/>
  </p:sldIdLst>
  <p:sldSz cx="12192000" cy="6858000"/>
  <p:notesSz cx="6858000" cy="9144000"/>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94" autoAdjust="0"/>
    <p:restoredTop sz="95046" autoAdjust="0"/>
  </p:normalViewPr>
  <p:slideViewPr>
    <p:cSldViewPr>
      <p:cViewPr varScale="1">
        <p:scale>
          <a:sx n="113" d="100"/>
          <a:sy n="113" d="100"/>
        </p:scale>
        <p:origin x="684" y="96"/>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6" Type="http://schemas.openxmlformats.org/officeDocument/2006/relationships/tags" Target="tags/tag1.xml"/><Relationship Id="rId65" Type="http://schemas.openxmlformats.org/officeDocument/2006/relationships/tableStyles" Target="tableStyles.xml"/><Relationship Id="rId64" Type="http://schemas.openxmlformats.org/officeDocument/2006/relationships/viewProps" Target="viewProps.xml"/><Relationship Id="rId63" Type="http://schemas.openxmlformats.org/officeDocument/2006/relationships/presProps" Target="presProps.xml"/><Relationship Id="rId62" Type="http://schemas.openxmlformats.org/officeDocument/2006/relationships/handoutMaster" Target="handoutMasters/handoutMaster1.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4149874"/>
            <a:ext cx="12190413" cy="2709714"/>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0" y="195857"/>
            <a:ext cx="541867"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6" name="矩形 5"/>
          <p:cNvSpPr/>
          <p:nvPr userDrawn="1"/>
        </p:nvSpPr>
        <p:spPr>
          <a:xfrm>
            <a:off x="608438" y="195857"/>
            <a:ext cx="158045" cy="680400"/>
          </a:xfrm>
          <a:prstGeom prst="rect">
            <a:avLst/>
          </a:prstGeom>
          <a:solidFill>
            <a:srgbClr val="F5C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7" name="矩形 6"/>
          <p:cNvSpPr/>
          <p:nvPr userDrawn="1"/>
        </p:nvSpPr>
        <p:spPr>
          <a:xfrm>
            <a:off x="12033956" y="195857"/>
            <a:ext cx="158044" cy="680400"/>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8" name="矩形 7"/>
          <p:cNvSpPr/>
          <p:nvPr userDrawn="1"/>
        </p:nvSpPr>
        <p:spPr>
          <a:xfrm>
            <a:off x="838899" y="195857"/>
            <a:ext cx="11106279" cy="680400"/>
          </a:xfrm>
          <a:prstGeom prst="rect">
            <a:avLst/>
          </a:prstGeom>
          <a:solidFill>
            <a:schemeClr val="accent5">
              <a:lumMod val="10000"/>
              <a:lumOff val="9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2996952"/>
            <a:ext cx="12190413" cy="386263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9">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3.xml"/><Relationship Id="rId3" Type="http://schemas.openxmlformats.org/officeDocument/2006/relationships/image" Target="../media/image11.emf"/><Relationship Id="rId2" Type="http://schemas.openxmlformats.org/officeDocument/2006/relationships/package" Target="../embeddings/Document2.docx"/><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7" Type="http://schemas.openxmlformats.org/officeDocument/2006/relationships/vmlDrawing" Target="../drawings/vmlDrawing3.vml"/><Relationship Id="rId6" Type="http://schemas.openxmlformats.org/officeDocument/2006/relationships/slideLayout" Target="../slideLayouts/slideLayout3.xml"/><Relationship Id="rId5" Type="http://schemas.openxmlformats.org/officeDocument/2006/relationships/image" Target="../media/image19.emf"/><Relationship Id="rId4" Type="http://schemas.openxmlformats.org/officeDocument/2006/relationships/package" Target="../embeddings/Document4.docx"/><Relationship Id="rId3" Type="http://schemas.openxmlformats.org/officeDocument/2006/relationships/image" Target="../media/image18.emf"/><Relationship Id="rId2" Type="http://schemas.openxmlformats.org/officeDocument/2006/relationships/package" Target="../embeddings/Document3.docx"/><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slide" Target="slide1.xml"/><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 Target="slide24.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 Target="slide29.xml"/><Relationship Id="rId7" Type="http://schemas.openxmlformats.org/officeDocument/2006/relationships/slide" Target="slide27.xml"/><Relationship Id="rId6" Type="http://schemas.openxmlformats.org/officeDocument/2006/relationships/slide" Target="slide26.xml"/><Relationship Id="rId5" Type="http://schemas.openxmlformats.org/officeDocument/2006/relationships/slide" Target="slide25.xml"/><Relationship Id="rId4" Type="http://schemas.openxmlformats.org/officeDocument/2006/relationships/slide" Target="slide24.xml"/><Relationship Id="rId3" Type="http://schemas.openxmlformats.org/officeDocument/2006/relationships/image" Target="../media/image21.emf"/><Relationship Id="rId2" Type="http://schemas.openxmlformats.org/officeDocument/2006/relationships/package" Target="../embeddings/Document5.docx"/><Relationship Id="rId10" Type="http://schemas.openxmlformats.org/officeDocument/2006/relationships/vmlDrawing" Target="../drawings/vmlDrawing4.vml"/><Relationship Id="rId1"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2.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 Target="slide24.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slide" Target="slide29.xml"/><Relationship Id="rId4" Type="http://schemas.openxmlformats.org/officeDocument/2006/relationships/slide" Target="slide27.xml"/><Relationship Id="rId3" Type="http://schemas.openxmlformats.org/officeDocument/2006/relationships/slide" Target="slide26.xml"/><Relationship Id="rId2" Type="http://schemas.openxmlformats.org/officeDocument/2006/relationships/slide" Target="slide25.xml"/><Relationship Id="rId1" Type="http://schemas.openxmlformats.org/officeDocument/2006/relationships/slide" Target="slide24.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0.xml"/><Relationship Id="rId6" Type="http://schemas.openxmlformats.org/officeDocument/2006/relationships/slide" Target="slide29.xml"/><Relationship Id="rId5" Type="http://schemas.openxmlformats.org/officeDocument/2006/relationships/slide" Target="slide27.xml"/><Relationship Id="rId4" Type="http://schemas.openxmlformats.org/officeDocument/2006/relationships/slide" Target="slide26.xml"/><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slide" Target="slide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2.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6.xml"/><Relationship Id="rId7" Type="http://schemas.openxmlformats.org/officeDocument/2006/relationships/slide" Target="slide35.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 Id="rId3" Type="http://schemas.openxmlformats.org/officeDocument/2006/relationships/image" Target="../media/image27.png"/><Relationship Id="rId20" Type="http://schemas.openxmlformats.org/officeDocument/2006/relationships/slideLayout" Target="../slideLayouts/slideLayout13.xml"/><Relationship Id="rId2" Type="http://schemas.microsoft.com/office/2007/relationships/hdphoto" Target="../media/image26.wdp"/><Relationship Id="rId19" Type="http://schemas.openxmlformats.org/officeDocument/2006/relationships/slide" Target="slide53.xml"/><Relationship Id="rId18" Type="http://schemas.openxmlformats.org/officeDocument/2006/relationships/slide" Target="slide51.xml"/><Relationship Id="rId17" Type="http://schemas.openxmlformats.org/officeDocument/2006/relationships/slide" Target="slide49.xml"/><Relationship Id="rId16" Type="http://schemas.openxmlformats.org/officeDocument/2006/relationships/slide" Target="slide47.xml"/><Relationship Id="rId15" Type="http://schemas.openxmlformats.org/officeDocument/2006/relationships/slide" Target="slide46.xml"/><Relationship Id="rId14" Type="http://schemas.openxmlformats.org/officeDocument/2006/relationships/slide" Target="slide45.xml"/><Relationship Id="rId13" Type="http://schemas.openxmlformats.org/officeDocument/2006/relationships/slide" Target="slide43.xml"/><Relationship Id="rId12" Type="http://schemas.openxmlformats.org/officeDocument/2006/relationships/slide" Target="slide40.xml"/><Relationship Id="rId11" Type="http://schemas.openxmlformats.org/officeDocument/2006/relationships/slide" Target="slide39.xml"/><Relationship Id="rId10" Type="http://schemas.openxmlformats.org/officeDocument/2006/relationships/slide" Target="slide38.xml"/><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7" Type="http://schemas.openxmlformats.org/officeDocument/2006/relationships/slideLayout" Target="../slideLayouts/slideLayout2.xml"/><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34.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12.xml"/><Relationship Id="rId17" Type="http://schemas.openxmlformats.org/officeDocument/2006/relationships/image" Target="../media/image28.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35.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37.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8" Type="http://schemas.openxmlformats.org/officeDocument/2006/relationships/slideLayout" Target="../slideLayouts/slideLayout9.xml"/><Relationship Id="rId17" Type="http://schemas.openxmlformats.org/officeDocument/2006/relationships/slide" Target="slide53.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7.xml"/><Relationship Id="rId13" Type="http://schemas.openxmlformats.org/officeDocument/2006/relationships/slide" Target="slide46.xml"/><Relationship Id="rId12" Type="http://schemas.openxmlformats.org/officeDocument/2006/relationships/slide" Target="slide45.xml"/><Relationship Id="rId11" Type="http://schemas.openxmlformats.org/officeDocument/2006/relationships/slide" Target="slide43.xml"/><Relationship Id="rId10" Type="http://schemas.openxmlformats.org/officeDocument/2006/relationships/slide" Target="slide40.xml"/><Relationship Id="rId1" Type="http://schemas.openxmlformats.org/officeDocument/2006/relationships/image" Target="../media/image29.png"/></Relationships>
</file>

<file path=ppt/slides/_rels/slide36.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2.xml"/><Relationship Id="rId17" Type="http://schemas.openxmlformats.org/officeDocument/2006/relationships/image" Target="../media/image30.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37.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7" Type="http://schemas.openxmlformats.org/officeDocument/2006/relationships/slideLayout" Target="../slideLayouts/slideLayout9.xml"/><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38.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7.xml"/><Relationship Id="rId17" Type="http://schemas.openxmlformats.org/officeDocument/2006/relationships/image" Target="../media/image31.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39.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2" Type="http://schemas.openxmlformats.org/officeDocument/2006/relationships/vmlDrawing" Target="../drawings/vmlDrawing5.vml"/><Relationship Id="rId21" Type="http://schemas.openxmlformats.org/officeDocument/2006/relationships/slideLayout" Target="../slideLayouts/slideLayout7.xml"/><Relationship Id="rId20" Type="http://schemas.openxmlformats.org/officeDocument/2006/relationships/image" Target="../media/image33.emf"/><Relationship Id="rId2" Type="http://schemas.openxmlformats.org/officeDocument/2006/relationships/slide" Target="slide33.xml"/><Relationship Id="rId19" Type="http://schemas.openxmlformats.org/officeDocument/2006/relationships/package" Target="../embeddings/Document7.docx"/><Relationship Id="rId18" Type="http://schemas.openxmlformats.org/officeDocument/2006/relationships/image" Target="../media/image32.emf"/><Relationship Id="rId17" Type="http://schemas.openxmlformats.org/officeDocument/2006/relationships/package" Target="../embeddings/Document6.docx"/><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18.xml"/><Relationship Id="rId3" Type="http://schemas.openxmlformats.org/officeDocument/2006/relationships/image" Target="../media/image6.emf"/><Relationship Id="rId2" Type="http://schemas.openxmlformats.org/officeDocument/2006/relationships/package" Target="../embeddings/Document1.docx"/><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10.xml"/><Relationship Id="rId17" Type="http://schemas.openxmlformats.org/officeDocument/2006/relationships/image" Target="../media/image34.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1.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2.xml"/><Relationship Id="rId17" Type="http://schemas.openxmlformats.org/officeDocument/2006/relationships/image" Target="../media/image34.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2.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3" Type="http://schemas.openxmlformats.org/officeDocument/2006/relationships/vmlDrawing" Target="../drawings/vmlDrawing6.vml"/><Relationship Id="rId22" Type="http://schemas.openxmlformats.org/officeDocument/2006/relationships/slideLayout" Target="../slideLayouts/slideLayout3.xml"/><Relationship Id="rId21" Type="http://schemas.openxmlformats.org/officeDocument/2006/relationships/image" Target="../media/image37.emf"/><Relationship Id="rId20" Type="http://schemas.openxmlformats.org/officeDocument/2006/relationships/package" Target="../embeddings/Document9.docx"/><Relationship Id="rId2" Type="http://schemas.openxmlformats.org/officeDocument/2006/relationships/slide" Target="slide33.xml"/><Relationship Id="rId19" Type="http://schemas.openxmlformats.org/officeDocument/2006/relationships/image" Target="../media/image36.emf"/><Relationship Id="rId18" Type="http://schemas.openxmlformats.org/officeDocument/2006/relationships/package" Target="../embeddings/Document8.docx"/><Relationship Id="rId17" Type="http://schemas.openxmlformats.org/officeDocument/2006/relationships/image" Target="../media/image35.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3.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7.xml"/><Relationship Id="rId17" Type="http://schemas.openxmlformats.org/officeDocument/2006/relationships/image" Target="../media/image38.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4.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1" Type="http://schemas.openxmlformats.org/officeDocument/2006/relationships/vmlDrawing" Target="../drawings/vmlDrawing7.vml"/><Relationship Id="rId20" Type="http://schemas.openxmlformats.org/officeDocument/2006/relationships/slideLayout" Target="../slideLayouts/slideLayout7.xml"/><Relationship Id="rId2" Type="http://schemas.openxmlformats.org/officeDocument/2006/relationships/slide" Target="slide33.xml"/><Relationship Id="rId19" Type="http://schemas.openxmlformats.org/officeDocument/2006/relationships/image" Target="../media/image39.emf"/><Relationship Id="rId18" Type="http://schemas.openxmlformats.org/officeDocument/2006/relationships/package" Target="../embeddings/Document10.docx"/><Relationship Id="rId17" Type="http://schemas.openxmlformats.org/officeDocument/2006/relationships/image" Target="../media/image38.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45.xml.rels><?xml version="1.0" encoding="UTF-8" standalone="yes"?>
<Relationships xmlns="http://schemas.openxmlformats.org/package/2006/relationships"><Relationship Id="rId9" Type="http://schemas.openxmlformats.org/officeDocument/2006/relationships/slide" Target="slide36.xml"/><Relationship Id="rId8" Type="http://schemas.openxmlformats.org/officeDocument/2006/relationships/slide" Target="slide35.xml"/><Relationship Id="rId7" Type="http://schemas.openxmlformats.org/officeDocument/2006/relationships/slide" Target="slide34.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image" Target="../media/image40.png"/><Relationship Id="rId3" Type="http://schemas.openxmlformats.org/officeDocument/2006/relationships/image" Target="../media/image27.png"/><Relationship Id="rId21" Type="http://schemas.openxmlformats.org/officeDocument/2006/relationships/slideLayout" Target="../slideLayouts/slideLayout16.xml"/><Relationship Id="rId20" Type="http://schemas.openxmlformats.org/officeDocument/2006/relationships/slide" Target="slide53.xml"/><Relationship Id="rId2" Type="http://schemas.microsoft.com/office/2007/relationships/hdphoto" Target="../media/image26.wdp"/><Relationship Id="rId19" Type="http://schemas.openxmlformats.org/officeDocument/2006/relationships/slide" Target="slide51.xml"/><Relationship Id="rId18" Type="http://schemas.openxmlformats.org/officeDocument/2006/relationships/slide" Target="slide49.xml"/><Relationship Id="rId17" Type="http://schemas.openxmlformats.org/officeDocument/2006/relationships/slide" Target="slide47.xml"/><Relationship Id="rId16" Type="http://schemas.openxmlformats.org/officeDocument/2006/relationships/slide" Target="slide46.xml"/><Relationship Id="rId15" Type="http://schemas.openxmlformats.org/officeDocument/2006/relationships/slide" Target="slide45.xml"/><Relationship Id="rId14" Type="http://schemas.openxmlformats.org/officeDocument/2006/relationships/slide" Target="slide43.xml"/><Relationship Id="rId13" Type="http://schemas.openxmlformats.org/officeDocument/2006/relationships/slide" Target="slide40.xml"/><Relationship Id="rId12" Type="http://schemas.openxmlformats.org/officeDocument/2006/relationships/slide" Target="slide39.xml"/><Relationship Id="rId11" Type="http://schemas.openxmlformats.org/officeDocument/2006/relationships/slide" Target="slide38.xml"/><Relationship Id="rId10" Type="http://schemas.openxmlformats.org/officeDocument/2006/relationships/slide" Target="slide37.xml"/><Relationship Id="rId1" Type="http://schemas.openxmlformats.org/officeDocument/2006/relationships/image" Target="../media/image25.png"/></Relationships>
</file>

<file path=ppt/slides/_rels/slide46.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37.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8" Type="http://schemas.openxmlformats.org/officeDocument/2006/relationships/slideLayout" Target="../slideLayouts/slideLayout7.xml"/><Relationship Id="rId17" Type="http://schemas.openxmlformats.org/officeDocument/2006/relationships/slide" Target="slide53.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7.xml"/><Relationship Id="rId13" Type="http://schemas.openxmlformats.org/officeDocument/2006/relationships/slide" Target="slide46.xml"/><Relationship Id="rId12" Type="http://schemas.openxmlformats.org/officeDocument/2006/relationships/slide" Target="slide45.xml"/><Relationship Id="rId11" Type="http://schemas.openxmlformats.org/officeDocument/2006/relationships/slide" Target="slide43.xml"/><Relationship Id="rId10" Type="http://schemas.openxmlformats.org/officeDocument/2006/relationships/slide" Target="slide40.xml"/><Relationship Id="rId1" Type="http://schemas.openxmlformats.org/officeDocument/2006/relationships/image" Target="../media/image41.png"/></Relationships>
</file>

<file path=ppt/slides/_rels/slide47.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6.xml"/><Relationship Id="rId7" Type="http://schemas.openxmlformats.org/officeDocument/2006/relationships/slide" Target="slide35.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 Id="rId3" Type="http://schemas.openxmlformats.org/officeDocument/2006/relationships/image" Target="../media/image43.png"/><Relationship Id="rId21" Type="http://schemas.openxmlformats.org/officeDocument/2006/relationships/vmlDrawing" Target="../drawings/vmlDrawing8.vml"/><Relationship Id="rId20" Type="http://schemas.openxmlformats.org/officeDocument/2006/relationships/slideLayout" Target="../slideLayouts/slideLayout2.xml"/><Relationship Id="rId2" Type="http://schemas.openxmlformats.org/officeDocument/2006/relationships/image" Target="../media/image42.emf"/><Relationship Id="rId19" Type="http://schemas.openxmlformats.org/officeDocument/2006/relationships/slide" Target="slide53.xml"/><Relationship Id="rId18" Type="http://schemas.openxmlformats.org/officeDocument/2006/relationships/slide" Target="slide51.xml"/><Relationship Id="rId17" Type="http://schemas.openxmlformats.org/officeDocument/2006/relationships/slide" Target="slide49.xml"/><Relationship Id="rId16" Type="http://schemas.openxmlformats.org/officeDocument/2006/relationships/slide" Target="slide47.xml"/><Relationship Id="rId15" Type="http://schemas.openxmlformats.org/officeDocument/2006/relationships/slide" Target="slide46.xml"/><Relationship Id="rId14" Type="http://schemas.openxmlformats.org/officeDocument/2006/relationships/slide" Target="slide45.xml"/><Relationship Id="rId13" Type="http://schemas.openxmlformats.org/officeDocument/2006/relationships/slide" Target="slide43.xml"/><Relationship Id="rId12" Type="http://schemas.openxmlformats.org/officeDocument/2006/relationships/slide" Target="slide40.xml"/><Relationship Id="rId11" Type="http://schemas.openxmlformats.org/officeDocument/2006/relationships/slide" Target="slide39.xml"/><Relationship Id="rId10" Type="http://schemas.openxmlformats.org/officeDocument/2006/relationships/slide" Target="slide38.xml"/><Relationship Id="rId1" Type="http://schemas.openxmlformats.org/officeDocument/2006/relationships/package" Target="../embeddings/Document11.docx"/></Relationships>
</file>

<file path=ppt/slides/_rels/slide48.xml.rels><?xml version="1.0" encoding="UTF-8" standalone="yes"?>
<Relationships xmlns="http://schemas.openxmlformats.org/package/2006/relationships"><Relationship Id="rId9" Type="http://schemas.openxmlformats.org/officeDocument/2006/relationships/slide" Target="slide35.xml"/><Relationship Id="rId8" Type="http://schemas.openxmlformats.org/officeDocument/2006/relationships/slide" Target="slide34.xml"/><Relationship Id="rId7" Type="http://schemas.openxmlformats.org/officeDocument/2006/relationships/slide" Target="slide33.xml"/><Relationship Id="rId6" Type="http://schemas.openxmlformats.org/officeDocument/2006/relationships/slide" Target="slide32.xml"/><Relationship Id="rId5" Type="http://schemas.openxmlformats.org/officeDocument/2006/relationships/image" Target="../media/image46.emf"/><Relationship Id="rId4" Type="http://schemas.openxmlformats.org/officeDocument/2006/relationships/package" Target="../embeddings/Document13.docx"/><Relationship Id="rId3" Type="http://schemas.openxmlformats.org/officeDocument/2006/relationships/image" Target="../media/image45.emf"/><Relationship Id="rId23" Type="http://schemas.openxmlformats.org/officeDocument/2006/relationships/vmlDrawing" Target="../drawings/vmlDrawing9.vml"/><Relationship Id="rId22" Type="http://schemas.openxmlformats.org/officeDocument/2006/relationships/slideLayout" Target="../slideLayouts/slideLayout3.xml"/><Relationship Id="rId21" Type="http://schemas.openxmlformats.org/officeDocument/2006/relationships/slide" Target="slide53.xml"/><Relationship Id="rId20" Type="http://schemas.openxmlformats.org/officeDocument/2006/relationships/slide" Target="slide51.xml"/><Relationship Id="rId2" Type="http://schemas.openxmlformats.org/officeDocument/2006/relationships/package" Target="../embeddings/Document12.docx"/><Relationship Id="rId19" Type="http://schemas.openxmlformats.org/officeDocument/2006/relationships/slide" Target="slide49.xml"/><Relationship Id="rId18" Type="http://schemas.openxmlformats.org/officeDocument/2006/relationships/slide" Target="slide47.xml"/><Relationship Id="rId17" Type="http://schemas.openxmlformats.org/officeDocument/2006/relationships/slide" Target="slide46.xml"/><Relationship Id="rId16" Type="http://schemas.openxmlformats.org/officeDocument/2006/relationships/slide" Target="slide45.xml"/><Relationship Id="rId15" Type="http://schemas.openxmlformats.org/officeDocument/2006/relationships/slide" Target="slide43.xml"/><Relationship Id="rId14" Type="http://schemas.openxmlformats.org/officeDocument/2006/relationships/slide" Target="slide40.xml"/><Relationship Id="rId13" Type="http://schemas.openxmlformats.org/officeDocument/2006/relationships/slide" Target="slide39.xml"/><Relationship Id="rId12" Type="http://schemas.openxmlformats.org/officeDocument/2006/relationships/slide" Target="slide38.xml"/><Relationship Id="rId11" Type="http://schemas.openxmlformats.org/officeDocument/2006/relationships/slide" Target="slide37.xml"/><Relationship Id="rId10" Type="http://schemas.openxmlformats.org/officeDocument/2006/relationships/slide" Target="slide36.xml"/><Relationship Id="rId1" Type="http://schemas.openxmlformats.org/officeDocument/2006/relationships/image" Target="../media/image44.png"/></Relationships>
</file>

<file path=ppt/slides/_rels/slide49.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2.xml"/><Relationship Id="rId17" Type="http://schemas.openxmlformats.org/officeDocument/2006/relationships/image" Target="../media/image47.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37.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8" Type="http://schemas.openxmlformats.org/officeDocument/2006/relationships/slideLayout" Target="../slideLayouts/slideLayout3.xml"/><Relationship Id="rId17" Type="http://schemas.openxmlformats.org/officeDocument/2006/relationships/slide" Target="slide53.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7.xml"/><Relationship Id="rId13" Type="http://schemas.openxmlformats.org/officeDocument/2006/relationships/slide" Target="slide46.xml"/><Relationship Id="rId12" Type="http://schemas.openxmlformats.org/officeDocument/2006/relationships/slide" Target="slide45.xml"/><Relationship Id="rId11" Type="http://schemas.openxmlformats.org/officeDocument/2006/relationships/slide" Target="slide43.xml"/><Relationship Id="rId10" Type="http://schemas.openxmlformats.org/officeDocument/2006/relationships/slide" Target="slide40.xml"/><Relationship Id="rId1" Type="http://schemas.openxmlformats.org/officeDocument/2006/relationships/image" Target="../media/image48.png"/></Relationships>
</file>

<file path=ppt/slides/_rels/slide51.xml.rels><?xml version="1.0" encoding="UTF-8" standalone="yes"?>
<Relationships xmlns="http://schemas.openxmlformats.org/package/2006/relationships"><Relationship Id="rId9" Type="http://schemas.openxmlformats.org/officeDocument/2006/relationships/slide" Target="slide37.xml"/><Relationship Id="rId8" Type="http://schemas.openxmlformats.org/officeDocument/2006/relationships/slide" Target="slide36.xml"/><Relationship Id="rId7" Type="http://schemas.openxmlformats.org/officeDocument/2006/relationships/slide" Target="slide35.xml"/><Relationship Id="rId6" Type="http://schemas.openxmlformats.org/officeDocument/2006/relationships/slide" Target="slide34.xml"/><Relationship Id="rId5" Type="http://schemas.openxmlformats.org/officeDocument/2006/relationships/slide" Target="slide33.xml"/><Relationship Id="rId4" Type="http://schemas.openxmlformats.org/officeDocument/2006/relationships/slide" Target="slide32.xml"/><Relationship Id="rId3" Type="http://schemas.openxmlformats.org/officeDocument/2006/relationships/image" Target="../media/image27.png"/><Relationship Id="rId21" Type="http://schemas.openxmlformats.org/officeDocument/2006/relationships/slideLayout" Target="../slideLayouts/slideLayout2.xml"/><Relationship Id="rId20" Type="http://schemas.openxmlformats.org/officeDocument/2006/relationships/image" Target="../media/image49.png"/><Relationship Id="rId2" Type="http://schemas.microsoft.com/office/2007/relationships/hdphoto" Target="../media/image26.wdp"/><Relationship Id="rId19" Type="http://schemas.openxmlformats.org/officeDocument/2006/relationships/slide" Target="slide53.xml"/><Relationship Id="rId18" Type="http://schemas.openxmlformats.org/officeDocument/2006/relationships/slide" Target="slide51.xml"/><Relationship Id="rId17" Type="http://schemas.openxmlformats.org/officeDocument/2006/relationships/slide" Target="slide49.xml"/><Relationship Id="rId16" Type="http://schemas.openxmlformats.org/officeDocument/2006/relationships/slide" Target="slide47.xml"/><Relationship Id="rId15" Type="http://schemas.openxmlformats.org/officeDocument/2006/relationships/slide" Target="slide46.xml"/><Relationship Id="rId14" Type="http://schemas.openxmlformats.org/officeDocument/2006/relationships/slide" Target="slide45.xml"/><Relationship Id="rId13" Type="http://schemas.openxmlformats.org/officeDocument/2006/relationships/slide" Target="slide43.xml"/><Relationship Id="rId12" Type="http://schemas.openxmlformats.org/officeDocument/2006/relationships/slide" Target="slide40.xml"/><Relationship Id="rId11" Type="http://schemas.openxmlformats.org/officeDocument/2006/relationships/slide" Target="slide39.xml"/><Relationship Id="rId10" Type="http://schemas.openxmlformats.org/officeDocument/2006/relationships/slide" Target="slide38.xml"/><Relationship Id="rId1" Type="http://schemas.openxmlformats.org/officeDocument/2006/relationships/image" Target="../media/image25.png"/></Relationships>
</file>

<file path=ppt/slides/_rels/slide52.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3.xml"/><Relationship Id="rId17" Type="http://schemas.openxmlformats.org/officeDocument/2006/relationships/image" Target="../media/image49.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53.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2.xml"/><Relationship Id="rId17" Type="http://schemas.openxmlformats.org/officeDocument/2006/relationships/image" Target="../media/image50.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54.xml.rels><?xml version="1.0" encoding="UTF-8" standalone="yes"?>
<Relationships xmlns="http://schemas.openxmlformats.org/package/2006/relationships"><Relationship Id="rId9" Type="http://schemas.openxmlformats.org/officeDocument/2006/relationships/slide" Target="slide33.xml"/><Relationship Id="rId8" Type="http://schemas.openxmlformats.org/officeDocument/2006/relationships/slide" Target="slide32.xml"/><Relationship Id="rId7" Type="http://schemas.openxmlformats.org/officeDocument/2006/relationships/image" Target="../media/image54.emf"/><Relationship Id="rId6" Type="http://schemas.openxmlformats.org/officeDocument/2006/relationships/package" Target="../embeddings/Document16.docx"/><Relationship Id="rId5" Type="http://schemas.openxmlformats.org/officeDocument/2006/relationships/image" Target="../media/image53.emf"/><Relationship Id="rId4" Type="http://schemas.openxmlformats.org/officeDocument/2006/relationships/package" Target="../embeddings/Document15.docx"/><Relationship Id="rId3" Type="http://schemas.openxmlformats.org/officeDocument/2006/relationships/image" Target="../media/image52.emf"/><Relationship Id="rId25" Type="http://schemas.openxmlformats.org/officeDocument/2006/relationships/vmlDrawing" Target="../drawings/vmlDrawing10.vml"/><Relationship Id="rId24" Type="http://schemas.openxmlformats.org/officeDocument/2006/relationships/slideLayout" Target="../slideLayouts/slideLayout3.xml"/><Relationship Id="rId23" Type="http://schemas.openxmlformats.org/officeDocument/2006/relationships/slide" Target="slide53.xml"/><Relationship Id="rId22" Type="http://schemas.openxmlformats.org/officeDocument/2006/relationships/slide" Target="slide51.xml"/><Relationship Id="rId21" Type="http://schemas.openxmlformats.org/officeDocument/2006/relationships/slide" Target="slide49.xml"/><Relationship Id="rId20" Type="http://schemas.openxmlformats.org/officeDocument/2006/relationships/slide" Target="slide47.xml"/><Relationship Id="rId2" Type="http://schemas.openxmlformats.org/officeDocument/2006/relationships/package" Target="../embeddings/Document14.docx"/><Relationship Id="rId19" Type="http://schemas.openxmlformats.org/officeDocument/2006/relationships/slide" Target="slide46.xml"/><Relationship Id="rId18" Type="http://schemas.openxmlformats.org/officeDocument/2006/relationships/slide" Target="slide45.xml"/><Relationship Id="rId17" Type="http://schemas.openxmlformats.org/officeDocument/2006/relationships/slide" Target="slide43.xml"/><Relationship Id="rId16" Type="http://schemas.openxmlformats.org/officeDocument/2006/relationships/slide" Target="slide40.xml"/><Relationship Id="rId15" Type="http://schemas.openxmlformats.org/officeDocument/2006/relationships/slide" Target="slide39.xml"/><Relationship Id="rId14" Type="http://schemas.openxmlformats.org/officeDocument/2006/relationships/slide" Target="slide38.xml"/><Relationship Id="rId13" Type="http://schemas.openxmlformats.org/officeDocument/2006/relationships/slide" Target="slide37.xml"/><Relationship Id="rId12" Type="http://schemas.openxmlformats.org/officeDocument/2006/relationships/slide" Target="slide36.xml"/><Relationship Id="rId11" Type="http://schemas.openxmlformats.org/officeDocument/2006/relationships/slide" Target="slide35.xml"/><Relationship Id="rId10" Type="http://schemas.openxmlformats.org/officeDocument/2006/relationships/slide" Target="slide34.xml"/><Relationship Id="rId1" Type="http://schemas.openxmlformats.org/officeDocument/2006/relationships/image" Target="../media/image51.png"/></Relationships>
</file>

<file path=ppt/slides/_rels/slide55.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slide" Target="slide38.xml"/><Relationship Id="rId7" Type="http://schemas.openxmlformats.org/officeDocument/2006/relationships/slide" Target="slide37.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4.xml"/><Relationship Id="rId3" Type="http://schemas.openxmlformats.org/officeDocument/2006/relationships/slide" Target="slide33.xml"/><Relationship Id="rId2" Type="http://schemas.openxmlformats.org/officeDocument/2006/relationships/slide" Target="slide32.xml"/><Relationship Id="rId18" Type="http://schemas.openxmlformats.org/officeDocument/2006/relationships/slideLayout" Target="../slideLayouts/slideLayout2.xml"/><Relationship Id="rId17" Type="http://schemas.openxmlformats.org/officeDocument/2006/relationships/slide" Target="slide53.xml"/><Relationship Id="rId16" Type="http://schemas.openxmlformats.org/officeDocument/2006/relationships/slide" Target="slide51.xml"/><Relationship Id="rId15" Type="http://schemas.openxmlformats.org/officeDocument/2006/relationships/slide" Target="slide49.xml"/><Relationship Id="rId14" Type="http://schemas.openxmlformats.org/officeDocument/2006/relationships/slide" Target="slide47.xml"/><Relationship Id="rId13" Type="http://schemas.openxmlformats.org/officeDocument/2006/relationships/slide" Target="slide46.xml"/><Relationship Id="rId12" Type="http://schemas.openxmlformats.org/officeDocument/2006/relationships/slide" Target="slide45.xml"/><Relationship Id="rId11" Type="http://schemas.openxmlformats.org/officeDocument/2006/relationships/slide" Target="slide43.xml"/><Relationship Id="rId10" Type="http://schemas.openxmlformats.org/officeDocument/2006/relationships/slide" Target="slide40.xml"/><Relationship Id="rId1" Type="http://schemas.openxmlformats.org/officeDocument/2006/relationships/image" Target="../media/image50.png"/></Relationships>
</file>

<file path=ppt/slides/_rels/slide56.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slide" Target="slide33.xml"/><Relationship Id="rId18" Type="http://schemas.openxmlformats.org/officeDocument/2006/relationships/slideLayout" Target="../slideLayouts/slideLayout3.xml"/><Relationship Id="rId17" Type="http://schemas.openxmlformats.org/officeDocument/2006/relationships/image" Target="../media/image51.png"/><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57.xml.rels><?xml version="1.0" encoding="UTF-8" standalone="yes"?>
<Relationships xmlns="http://schemas.openxmlformats.org/package/2006/relationships"><Relationship Id="rId9" Type="http://schemas.openxmlformats.org/officeDocument/2006/relationships/slide" Target="slide40.xml"/><Relationship Id="rId8" Type="http://schemas.openxmlformats.org/officeDocument/2006/relationships/slide" Target="slide39.xml"/><Relationship Id="rId7" Type="http://schemas.openxmlformats.org/officeDocument/2006/relationships/slide" Target="slide38.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0" Type="http://schemas.openxmlformats.org/officeDocument/2006/relationships/slideLayout" Target="../slideLayouts/slideLayout3.xml"/><Relationship Id="rId2" Type="http://schemas.openxmlformats.org/officeDocument/2006/relationships/slide" Target="slide33.xml"/><Relationship Id="rId19" Type="http://schemas.openxmlformats.org/officeDocument/2006/relationships/image" Target="../media/image51.png"/><Relationship Id="rId18" Type="http://schemas.openxmlformats.org/officeDocument/2006/relationships/image" Target="../media/image8.png"/><Relationship Id="rId17" Type="http://schemas.openxmlformats.org/officeDocument/2006/relationships/slide" Target="slide1.xml"/><Relationship Id="rId16" Type="http://schemas.openxmlformats.org/officeDocument/2006/relationships/slide" Target="slide53.xml"/><Relationship Id="rId15" Type="http://schemas.openxmlformats.org/officeDocument/2006/relationships/slide" Target="slide51.xml"/><Relationship Id="rId14" Type="http://schemas.openxmlformats.org/officeDocument/2006/relationships/slide" Target="slide49.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3.xml"/><Relationship Id="rId1" Type="http://schemas.openxmlformats.org/officeDocument/2006/relationships/slide" Target="slide3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8.png"/><Relationship Id="rId1" Type="http://schemas.openxmlformats.org/officeDocument/2006/relationships/slide" Target="slide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任意多边形 3"/>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charset="-122"/>
            </a:endParaRPr>
          </a:p>
        </p:txBody>
      </p:sp>
      <p:sp>
        <p:nvSpPr>
          <p:cNvPr id="10" name="矩形 9"/>
          <p:cNvSpPr/>
          <p:nvPr/>
        </p:nvSpPr>
        <p:spPr>
          <a:xfrm>
            <a:off x="2495600" y="2896209"/>
            <a:ext cx="6623202"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300"/>
              </a:spcBef>
              <a:spcAft>
                <a:spcPts val="1300"/>
              </a:spcAft>
            </a:pPr>
            <a:r>
              <a:rPr lang="zh-CN" altLang="en-US" sz="2000" dirty="0" smtClean="0">
                <a:solidFill>
                  <a:schemeClr val="tx1"/>
                </a:solidFill>
                <a:latin typeface="微软雅黑" panose="020B0503020204020204" charset="-122"/>
                <a:cs typeface="Times New Roman" panose="02020603050405020304" pitchFamily="18" charset="0"/>
              </a:rPr>
              <a:t>第</a:t>
            </a:r>
            <a:r>
              <a:rPr lang="en-US" altLang="zh-CN" sz="2000" dirty="0" smtClean="0">
                <a:solidFill>
                  <a:schemeClr val="tx1"/>
                </a:solidFill>
                <a:latin typeface="微软雅黑" panose="020B0503020204020204" charset="-122"/>
                <a:cs typeface="Times New Roman" panose="02020603050405020304" pitchFamily="18" charset="0"/>
              </a:rPr>
              <a:t>13</a:t>
            </a:r>
            <a:r>
              <a:rPr lang="zh-CN" altLang="en-US" sz="2000" dirty="0" smtClean="0">
                <a:solidFill>
                  <a:schemeClr val="tx1"/>
                </a:solidFill>
                <a:latin typeface="微软雅黑" panose="020B0503020204020204" charset="-122"/>
                <a:cs typeface="Times New Roman" panose="02020603050405020304" pitchFamily="18" charset="0"/>
              </a:rPr>
              <a:t>章</a:t>
            </a:r>
            <a:r>
              <a:rPr lang="zh-CN" altLang="zh-CN" sz="2000" dirty="0" smtClean="0">
                <a:solidFill>
                  <a:schemeClr val="tx1"/>
                </a:solidFill>
                <a:latin typeface="微软雅黑" panose="020B0503020204020204" charset="-122"/>
                <a:cs typeface="Times New Roman" panose="02020603050405020304" pitchFamily="18" charset="0"/>
              </a:rPr>
              <a:t>　</a:t>
            </a:r>
            <a:r>
              <a:rPr lang="en-US" altLang="zh-CN" sz="2000" dirty="0">
                <a:solidFill>
                  <a:schemeClr val="tx1"/>
                </a:solidFill>
                <a:latin typeface="微软雅黑" panose="020B0503020204020204" charset="-122"/>
                <a:cs typeface="Times New Roman" panose="02020603050405020304" pitchFamily="18" charset="0"/>
              </a:rPr>
              <a:t>13.2.3</a:t>
            </a:r>
            <a:r>
              <a:rPr lang="zh-CN" altLang="zh-CN" sz="2000" dirty="0">
                <a:solidFill>
                  <a:schemeClr val="tx1"/>
                </a:solidFill>
                <a:latin typeface="微软雅黑" panose="020B0503020204020204" charset="-122"/>
                <a:cs typeface="Times New Roman" panose="02020603050405020304" pitchFamily="18" charset="0"/>
              </a:rPr>
              <a:t>　直线与平面的位置关系</a:t>
            </a:r>
            <a:endParaRPr lang="zh-CN" altLang="zh-CN" sz="2000" dirty="0">
              <a:solidFill>
                <a:schemeClr val="tx1"/>
              </a:solidFill>
              <a:latin typeface="微软雅黑" panose="020B0503020204020204" charset="-122"/>
              <a:cs typeface="Times New Roman" panose="02020603050405020304" pitchFamily="18" charset="0"/>
            </a:endParaRPr>
          </a:p>
        </p:txBody>
      </p:sp>
      <p:sp>
        <p:nvSpPr>
          <p:cNvPr id="11" name="文本框 10"/>
          <p:cNvSpPr txBox="1"/>
          <p:nvPr/>
        </p:nvSpPr>
        <p:spPr>
          <a:xfrm>
            <a:off x="2495600" y="3372337"/>
            <a:ext cx="8712968" cy="824456"/>
          </a:xfrm>
          <a:prstGeom prst="rect">
            <a:avLst/>
          </a:prstGeom>
          <a:noFill/>
        </p:spPr>
        <p:txBody>
          <a:bodyPr wrap="square" rtlCol="0">
            <a:spAutoFit/>
            <a:scene3d>
              <a:camera prst="orthographicFront"/>
              <a:lightRig rig="threePt" dir="t"/>
            </a:scene3d>
            <a:sp3d contourW="12700"/>
          </a:bodyPr>
          <a:lstStyle/>
          <a:p>
            <a:pPr>
              <a:lnSpc>
                <a:spcPct val="150000"/>
              </a:lnSpc>
              <a:spcBef>
                <a:spcPts val="1400"/>
              </a:spcBef>
              <a:spcAft>
                <a:spcPts val="1450"/>
              </a:spcAft>
            </a:pPr>
            <a:r>
              <a:rPr lang="zh-CN" altLang="zh-CN" sz="3500" b="1" dirty="0">
                <a:latin typeface="微软雅黑" panose="020B0503020204020204" charset="-122"/>
              </a:rPr>
              <a:t>第</a:t>
            </a:r>
            <a:r>
              <a:rPr lang="en-US" altLang="zh-CN" sz="3500" b="1" dirty="0">
                <a:latin typeface="微软雅黑" panose="020B0503020204020204" charset="-122"/>
              </a:rPr>
              <a:t>2</a:t>
            </a:r>
            <a:r>
              <a:rPr lang="zh-CN" altLang="zh-CN" sz="3500" b="1" dirty="0">
                <a:latin typeface="微软雅黑" panose="020B0503020204020204" charset="-122"/>
              </a:rPr>
              <a:t>课时　直线与平面垂直</a:t>
            </a:r>
            <a:endParaRPr lang="zh-CN" altLang="zh-CN" sz="3500" b="1" dirty="0">
              <a:latin typeface="微软雅黑" panose="020B0503020204020204" charset="-122"/>
            </a:endParaRPr>
          </a:p>
        </p:txBody>
      </p:sp>
      <p:pic>
        <p:nvPicPr>
          <p:cNvPr id="12" name="图片 11"/>
          <p:cNvPicPr>
            <a:picLocks noChangeAspect="1"/>
          </p:cNvPicPr>
          <p:nvPr/>
        </p:nvPicPr>
        <p:blipFill>
          <a:blip r:embed="rId1">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1" name="矩形 10"/>
          <p:cNvSpPr/>
          <p:nvPr/>
        </p:nvSpPr>
        <p:spPr>
          <a:xfrm>
            <a:off x="1871444" y="188640"/>
            <a:ext cx="8449113" cy="553998"/>
          </a:xfrm>
          <a:prstGeom prst="rect">
            <a:avLst/>
          </a:prstGeom>
        </p:spPr>
        <p:txBody>
          <a:bodyPr wrap="square">
            <a:spAutoFit/>
          </a:bodyPr>
          <a:lstStyle/>
          <a:p>
            <a:pPr algn="ctr"/>
            <a:r>
              <a:rPr lang="zh-CN" altLang="zh-CN" sz="3000" b="1" dirty="0"/>
              <a:t>二、直线与平面垂直的判定</a:t>
            </a:r>
            <a:endParaRPr lang="zh-CN" altLang="zh-CN" sz="3000" b="1" dirty="0"/>
          </a:p>
        </p:txBody>
      </p:sp>
      <p:sp>
        <p:nvSpPr>
          <p:cNvPr id="3" name="矩形 2"/>
          <p:cNvSpPr/>
          <p:nvPr/>
        </p:nvSpPr>
        <p:spPr>
          <a:xfrm>
            <a:off x="479376" y="1103576"/>
            <a:ext cx="10907430" cy="1398845"/>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交于点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MBD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4242" name="Picture 2" descr="S60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463" y="2870150"/>
            <a:ext cx="2985074" cy="29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60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3254" y="512676"/>
            <a:ext cx="2868597" cy="278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73689" y="260648"/>
            <a:ext cx="8925154" cy="4616648"/>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为正方形，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黑体" panose="02010609060101010101" pitchFamily="49" charset="-122"/>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黑体" panose="02010609060101010101" pitchFamily="49" charset="-122"/>
              <a:ea typeface="黑体" panose="02010609060101010101" pitchFamily="49" charset="-122"/>
              <a:cs typeface="Courier New" panose="02070309020205020404" pitchFamily="49" charset="0"/>
            </a:endParaRPr>
          </a:p>
          <a:p>
            <a:pPr>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令正方体的棱长为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p:cNvGraphicFramePr>
            <a:graphicFrameLocks noChangeAspect="1"/>
          </p:cNvGraphicFramePr>
          <p:nvPr/>
        </p:nvGraphicFramePr>
        <p:xfrm>
          <a:off x="570434" y="5045788"/>
          <a:ext cx="6483350" cy="952500"/>
        </p:xfrm>
        <a:graphic>
          <a:graphicData uri="http://schemas.openxmlformats.org/presentationml/2006/ole">
            <mc:AlternateContent xmlns:mc="http://schemas.openxmlformats.org/markup-compatibility/2006">
              <mc:Choice xmlns:v="urn:schemas-microsoft-com:vml" Requires="v">
                <p:oleObj spid="_x0000_s396305" name="文档" r:id="rId2" imgW="8661400" imgH="1282700" progId="Word.Document.12">
                  <p:embed/>
                </p:oleObj>
              </mc:Choice>
              <mc:Fallback>
                <p:oleObj name="文档" r:id="rId2" imgW="8661400" imgH="1282700" progId="Word.Document.12">
                  <p:embed/>
                  <p:pic>
                    <p:nvPicPr>
                      <p:cNvPr id="0" name="图片 396304"/>
                      <p:cNvPicPr/>
                      <p:nvPr/>
                    </p:nvPicPr>
                    <p:blipFill>
                      <a:blip r:embed="rId3"/>
                      <a:stretch>
                        <a:fillRect/>
                      </a:stretch>
                    </p:blipFill>
                    <p:spPr>
                      <a:xfrm>
                        <a:off x="570434" y="5045788"/>
                        <a:ext cx="6483350" cy="952500"/>
                      </a:xfrm>
                      <a:prstGeom prst="rect">
                        <a:avLst/>
                      </a:prstGeom>
                    </p:spPr>
                  </p:pic>
                </p:oleObj>
              </mc:Fallback>
            </mc:AlternateContent>
          </a:graphicData>
        </a:graphic>
      </p:graphicFrame>
      <p:sp>
        <p:nvSpPr>
          <p:cNvPr id="7" name="矩形 6"/>
          <p:cNvSpPr/>
          <p:nvPr/>
        </p:nvSpPr>
        <p:spPr>
          <a:xfrm>
            <a:off x="5788918" y="4884260"/>
            <a:ext cx="3780202"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baseline="3000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en-US" altLang="zh-CN" sz="2800"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473689" y="5694048"/>
            <a:ext cx="2420856"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2" name="矩形 11"/>
          <p:cNvSpPr/>
          <p:nvPr/>
        </p:nvSpPr>
        <p:spPr>
          <a:xfrm>
            <a:off x="2622223" y="5674069"/>
            <a:ext cx="6561412" cy="656846"/>
          </a:xfrm>
          <a:prstGeom prst="rect">
            <a:avLst/>
          </a:prstGeom>
        </p:spPr>
        <p:txBody>
          <a:bodyPr wrap="non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OM</a:t>
            </a:r>
            <a:r>
              <a:rPr lang="zh-CN" altLang="zh-CN" sz="2800" kern="100" dirty="0">
                <a:latin typeface="宋体" panose="02010600030101010101" pitchFamily="2" charset="-122"/>
                <a:ea typeface="黑体" panose="02010609060101010101" pitchFamily="49" charset="-122"/>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effectLst/>
              <a:latin typeface="黑体" panose="02010609060101010101" pitchFamily="49" charset="-122"/>
              <a:ea typeface="黑体" panose="02010609060101010101" pitchFamily="49" charset="-122"/>
              <a:cs typeface="Courier New" panose="02070309020205020404" pitchFamily="49" charset="0"/>
            </a:endParaRPr>
          </a:p>
        </p:txBody>
      </p:sp>
      <p:sp>
        <p:nvSpPr>
          <p:cNvPr id="14" name="矩形 13"/>
          <p:cNvSpPr/>
          <p:nvPr/>
        </p:nvSpPr>
        <p:spPr>
          <a:xfrm>
            <a:off x="8747578" y="5691487"/>
            <a:ext cx="3089307"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linds(horizontal)">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blinds(horizontal)">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840032"/>
            <a:ext cx="10408429" cy="5181256"/>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12" name="组合 11"/>
          <p:cNvGrpSpPr/>
          <p:nvPr/>
        </p:nvGrpSpPr>
        <p:grpSpPr>
          <a:xfrm>
            <a:off x="1187376" y="736129"/>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ln>
            <a:effectLst/>
          </p:spPr>
          <p:txBody>
            <a:bodyPr wrap="square">
              <a:spAutoFit/>
            </a:bodyPr>
            <a:lstStyle/>
            <a:p>
              <a:pPr>
                <a:lnSpc>
                  <a:spcPct val="120000"/>
                </a:lnSpc>
                <a:defRPr/>
              </a:pPr>
              <a:r>
                <a:rPr lang="zh-CN" altLang="en-US" sz="2000" b="1" dirty="0">
                  <a:solidFill>
                    <a:srgbClr val="FFFFFF"/>
                  </a:solidFill>
                  <a:latin typeface="微软雅黑" panose="020B0503020204020204" charset="-122"/>
                </a:rPr>
                <a:t>反思感悟</a:t>
              </a:r>
              <a:endParaRPr lang="zh-CN" altLang="en-US" sz="2000" b="1" dirty="0">
                <a:solidFill>
                  <a:srgbClr val="FFFFFF"/>
                </a:solidFill>
                <a:latin typeface="微软雅黑" panose="020B0503020204020204" charset="-122"/>
              </a:endParaRPr>
            </a:p>
          </p:txBody>
        </p:sp>
      </p:grpSp>
      <p:sp>
        <p:nvSpPr>
          <p:cNvPr id="3" name="矩形 2"/>
          <p:cNvSpPr/>
          <p:nvPr/>
        </p:nvSpPr>
        <p:spPr>
          <a:xfrm>
            <a:off x="1187165" y="1873399"/>
            <a:ext cx="9817670" cy="3906533"/>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证明线面垂直的方法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由线线垂直证明线面垂直：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定义法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不常用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最常用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，要着力寻找平面内的两条相交直线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有时需要作辅助线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，使它们与所给直线垂直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平行转化法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利用推论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5830" y="207690"/>
            <a:ext cx="8189500" cy="2704433"/>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2</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的直径，</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为圆周上任意一点，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为垂足</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PBM</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95266" name="Picture 2" descr="S60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0408" y="328824"/>
            <a:ext cx="2594224" cy="25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45830" y="3160018"/>
            <a:ext cx="10799436"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的直径，</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PM</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6557588" y="4455239"/>
            <a:ext cx="2922788" cy="738664"/>
          </a:xfrm>
          <a:prstGeom prst="rect">
            <a:avLst/>
          </a:prstGeom>
        </p:spPr>
        <p:txBody>
          <a:bodyPr wrap="none">
            <a:spAutoFit/>
          </a:bodyPr>
          <a:lstStyle/>
          <a:p>
            <a:pPr lvl="0" algn="just">
              <a:lnSpc>
                <a:spcPct val="150000"/>
              </a:lnSpc>
              <a:tabLst>
                <a:tab pos="2250440" algn="l"/>
              </a:tabLst>
            </a:pPr>
            <a:r>
              <a:rPr lang="en-US" altLang="zh-CN" sz="2800" kern="10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solidFill>
                  <a:srgbClr val="000000"/>
                </a:solidFill>
                <a:latin typeface="Times New Roman" panose="02020603050405020304" pitchFamily="18" charset="0"/>
                <a:ea typeface="黑体" panose="02010609060101010101" pitchFamily="49" charset="-122"/>
                <a:cs typeface="Courier New" panose="02070309020205020404" pitchFamily="49" charset="0"/>
              </a:rPr>
              <a:t>BM</a:t>
            </a:r>
            <a:r>
              <a:rPr lang="en-US" altLang="zh-CN" sz="2800" kern="10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PAM</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8625805" y="5733906"/>
            <a:ext cx="2908168" cy="738664"/>
          </a:xfrm>
          <a:prstGeom prst="rect">
            <a:avLst/>
          </a:prstGeom>
        </p:spPr>
        <p:txBody>
          <a:bodyPr wrap="none">
            <a:spAutoFit/>
          </a:bodyPr>
          <a:lstStyle/>
          <a:p>
            <a:pPr lvl="0" algn="just">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PBM</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3262" y="145207"/>
            <a:ext cx="8925154" cy="66447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，垂足为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Q</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NQ</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03"/>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6808" y="980728"/>
            <a:ext cx="2358385" cy="229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373262" y="3429000"/>
            <a:ext cx="9817669"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PBM</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AQ</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NQ</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ANQ</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NQ</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8901" y="1143794"/>
            <a:ext cx="10909089" cy="2072154"/>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上，且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1552278" y="210706"/>
            <a:ext cx="908744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三、直线与平面垂直的性质</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pic>
        <p:nvPicPr>
          <p:cNvPr id="397314" name="Picture 2" descr="S60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87736" y="3580895"/>
            <a:ext cx="3016529" cy="225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406768"/>
            <a:ext cx="10799436" cy="59555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Cambria Math" panose="02040503050406030204" pitchFamily="18" charset="0"/>
                <a:ea typeface="黑体" panose="02010609060101010101" pitchFamily="49" charset="-122"/>
                <a:cs typeface="Cambria Math" panose="020405030504060302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2" descr="S60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16280" y="620688"/>
            <a:ext cx="3016529" cy="225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linds(horizontal)">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linds(horizont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linds(horizont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linds(horizontal)">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blinds(horizontal)">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91786" y="565094"/>
            <a:ext cx="10408429" cy="5662693"/>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0000"/>
              </a:solidFill>
            </a:endParaRPr>
          </a:p>
        </p:txBody>
      </p:sp>
      <p:grpSp>
        <p:nvGrpSpPr>
          <p:cNvPr id="12" name="组合 11"/>
          <p:cNvGrpSpPr/>
          <p:nvPr/>
        </p:nvGrpSpPr>
        <p:grpSpPr>
          <a:xfrm>
            <a:off x="1187376" y="461189"/>
            <a:ext cx="1092200" cy="1193800"/>
            <a:chOff x="10740732" y="1514604"/>
            <a:chExt cx="1092200" cy="1193800"/>
          </a:xfrm>
        </p:grpSpPr>
        <p:pic>
          <p:nvPicPr>
            <p:cNvPr id="13" name="Picture 17" descr="D:\Teliss_Tong\Copy\定期备份\工作备份\！PPT图片及版面资源\06-PPT精选插图\04-图标\红色坎肩.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7"/>
            <p:cNvSpPr>
              <a:spLocks noChangeArrowheads="1"/>
            </p:cNvSpPr>
            <p:nvPr/>
          </p:nvSpPr>
          <p:spPr bwMode="auto">
            <a:xfrm>
              <a:off x="10919742" y="1662152"/>
              <a:ext cx="720080" cy="799706"/>
            </a:xfrm>
            <a:prstGeom prst="rect">
              <a:avLst/>
            </a:prstGeom>
            <a:noFill/>
            <a:ln w="9525">
              <a:noFill/>
              <a:miter lim="800000"/>
            </a:ln>
            <a:effectLst/>
          </p:spPr>
          <p:txBody>
            <a:bodyPr wrap="square">
              <a:spAutoFit/>
            </a:bodyPr>
            <a:lstStyle/>
            <a:p>
              <a:pPr>
                <a:lnSpc>
                  <a:spcPct val="120000"/>
                </a:lnSpc>
                <a:defRPr/>
              </a:pPr>
              <a:r>
                <a:rPr lang="zh-CN" altLang="en-US" sz="2000" b="1" dirty="0">
                  <a:solidFill>
                    <a:srgbClr val="FFFFFF"/>
                  </a:solidFill>
                  <a:latin typeface="微软雅黑" panose="020B0503020204020204" charset="-122"/>
                </a:rPr>
                <a:t>反思感悟</a:t>
              </a:r>
              <a:endParaRPr lang="zh-CN" altLang="en-US" sz="2000" b="1" dirty="0">
                <a:solidFill>
                  <a:srgbClr val="FFFFFF"/>
                </a:solidFill>
                <a:latin typeface="微软雅黑" panose="020B0503020204020204" charset="-122"/>
              </a:endParaRPr>
            </a:p>
          </p:txBody>
        </p:sp>
      </p:grpSp>
      <p:sp>
        <p:nvSpPr>
          <p:cNvPr id="3" name="矩形 2"/>
          <p:cNvSpPr/>
          <p:nvPr/>
        </p:nvSpPr>
        <p:spPr>
          <a:xfrm>
            <a:off x="1265699" y="1547267"/>
            <a:ext cx="9491771" cy="4542462"/>
          </a:xfrm>
          <a:prstGeom prst="rect">
            <a:avLst/>
          </a:prstGeom>
        </p:spPr>
        <p:txBody>
          <a:bodyPr wrap="squar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证明线线平行的常用方法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利用线线平行的定义：证明共面且无公共点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利用基本事实</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：证明两线同时平行于第三条直线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利用线面平行的性质定理：把证明线线平行转化为证明线面平行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利用线面垂直的性质定理：把证明线线平行转化为证明线面垂直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63021" y="270173"/>
            <a:ext cx="8225267" cy="1441889"/>
          </a:xfrm>
          <a:prstGeom prst="rect">
            <a:avLst/>
          </a:prstGeom>
        </p:spPr>
        <p:txBody>
          <a:bodyPr wrap="square">
            <a:spAutoFit/>
          </a:bodyPr>
          <a:lstStyle/>
          <a:p>
            <a:pPr>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3</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，垂足分别为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98338" name="Picture 2" descr="S605"/>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98934" y="230712"/>
            <a:ext cx="2585698" cy="160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3021" y="2111793"/>
            <a:ext cx="9817669" cy="452899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linds(horizont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a:solidFill>
                  <a:srgbClr val="000000"/>
                </a:solidFill>
              </a:rPr>
              <a:t>核心素养</a:t>
            </a:r>
            <a:r>
              <a:rPr lang="zh-CN" altLang="en-US" sz="2400" b="1" dirty="0" smtClean="0">
                <a:solidFill>
                  <a:srgbClr val="000000"/>
                </a:solidFill>
              </a:rPr>
              <a:t>之直观想象和逻辑推理</a:t>
            </a:r>
            <a:endParaRPr lang="zh-CN" altLang="en-US" sz="2400" b="1" dirty="0">
              <a:solidFill>
                <a:srgbClr val="000000"/>
              </a:solidFill>
            </a:endParaRPr>
          </a:p>
        </p:txBody>
      </p:sp>
      <p:sp>
        <p:nvSpPr>
          <p:cNvPr id="3" name="标题 5"/>
          <p:cNvSpPr txBox="1"/>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HE XIN SU YANG ZHI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ZHI</a:t>
            </a:r>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 GUAN XIANG </a:t>
            </a:r>
            <a:r>
              <a:rPr lang="en-US" altLang="zh-CN" sz="1200" dirty="0" err="1"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XIANG</a:t>
            </a:r>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 HE LUO JI TUI LI</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442278" y="1069364"/>
            <a:ext cx="11279871" cy="206207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a:lnSpc>
                <a:spcPct val="150000"/>
              </a:lnSpc>
              <a:spcAft>
                <a:spcPts val="0"/>
              </a:spcAft>
              <a:tabLst>
                <a:tab pos="2430780" algn="l"/>
              </a:tabLst>
            </a:pPr>
            <a:r>
              <a:rPr lang="zh-CN" altLang="zh-CN" sz="2800" b="1"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rPr>
              <a:t>求直线与平面所成的角</a:t>
            </a:r>
            <a:endParaRPr lang="en-US" altLang="zh-CN" sz="2800" b="1" kern="100" dirty="0">
              <a:solidFill>
                <a:srgbClr val="C00000"/>
              </a:solidFill>
              <a:latin typeface="Times New Roman" panose="02020603050405020304" pitchFamily="18" charset="0"/>
              <a:ea typeface="微软雅黑" panose="020B0503020204020204" charset="-122"/>
              <a:cs typeface="Times New Roman" panose="02020603050405020304" pitchFamily="18" charset="0"/>
            </a:endParaRPr>
          </a:p>
          <a:p>
            <a:pPr algn="just">
              <a:lnSpc>
                <a:spcPct val="150000"/>
              </a:lnSpc>
              <a:spcAft>
                <a:spcPts val="0"/>
              </a:spcAft>
              <a:tabLst>
                <a:tab pos="2250440" algn="l"/>
              </a:tabLst>
            </a:pP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典例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rPr>
              <a:t>A</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B</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C</a:t>
            </a:r>
            <a:r>
              <a:rPr lang="en-US" altLang="zh-CN" sz="2800" kern="100" baseline="-25000" dirty="0">
                <a:latin typeface="Times New Roman" panose="02020603050405020304" pitchFamily="18" charset="0"/>
                <a:ea typeface="方正中等线简体" panose="03000509000000000000" pitchFamily="65" charset="-122"/>
              </a:rPr>
              <a:t>1</a:t>
            </a:r>
            <a:r>
              <a:rPr lang="en-US" altLang="zh-CN" sz="2800" i="1" kern="100" dirty="0">
                <a:latin typeface="Times New Roman" panose="02020603050405020304" pitchFamily="18" charset="0"/>
                <a:ea typeface="方正中等线简体" panose="03000509000000000000" pitchFamily="65" charset="-122"/>
              </a:rPr>
              <a:t>D</a:t>
            </a:r>
            <a:r>
              <a:rPr lang="en-US" altLang="zh-CN" sz="2800" kern="100" baseline="-25000" dirty="0">
                <a:latin typeface="Times New Roman" panose="02020603050405020304" pitchFamily="18" charset="0"/>
                <a:ea typeface="方正中等线简体" panose="03000509000000000000" pitchFamily="65" charset="-122"/>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latin typeface="Times New Roman" panose="02020603050405020304" pitchFamily="18" charset="0"/>
                <a:ea typeface="方正中等线简体" panose="03000509000000000000" pitchFamily="65" charset="-122"/>
              </a:rPr>
              <a:t>.</a:t>
            </a:r>
            <a:endParaRPr lang="en-US" altLang="zh-CN" sz="2800" kern="100" dirty="0" smtClean="0">
              <a:latin typeface="Times New Roman" panose="02020603050405020304" pitchFamily="18" charset="0"/>
              <a:ea typeface="方正中等线简体" panose="03000509000000000000" pitchFamily="65" charset="-122"/>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p:cNvSpPr/>
          <p:nvPr/>
        </p:nvSpPr>
        <p:spPr>
          <a:xfrm>
            <a:off x="0" y="3313832"/>
            <a:ext cx="12190413" cy="35457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pic>
        <p:nvPicPr>
          <p:cNvPr id="9" name="Picture 15" descr="S606"/>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06392" y="1462459"/>
            <a:ext cx="2906232" cy="242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442278" y="3356992"/>
            <a:ext cx="8925154"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就是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知识点一　直线与平面垂直的定义</a:t>
            </a:r>
            <a:endParaRPr lang="zh-CN" altLang="zh-CN" sz="2800" b="1" dirty="0">
              <a:solidFill>
                <a:srgbClr val="000000"/>
              </a:solidFill>
            </a:endParaRPr>
          </a:p>
        </p:txBody>
      </p:sp>
      <p:graphicFrame>
        <p:nvGraphicFramePr>
          <p:cNvPr id="12" name="表格 11"/>
          <p:cNvGraphicFramePr>
            <a:graphicFrameLocks noGrp="1"/>
          </p:cNvGraphicFramePr>
          <p:nvPr/>
        </p:nvGraphicFramePr>
        <p:xfrm>
          <a:off x="623392" y="1028353"/>
          <a:ext cx="10945216" cy="5632704"/>
        </p:xfrm>
        <a:graphic>
          <a:graphicData uri="http://schemas.openxmlformats.org/drawingml/2006/table">
            <a:tbl>
              <a:tblPr/>
              <a:tblGrid>
                <a:gridCol w="936104"/>
                <a:gridCol w="10009112"/>
              </a:tblGrid>
              <a:tr h="335750">
                <a:tc>
                  <a:txBody>
                    <a:bodyPr/>
                    <a:lstStyle/>
                    <a:p>
                      <a:pPr algn="ctr">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内</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都垂直，那么称直线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记法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250440" algn="l"/>
                        </a:tabLst>
                      </a:pPr>
                      <a:r>
                        <a:rPr lang="en-US" altLang="zh-CN" sz="2800" kern="100" dirty="0" smtClean="0">
                          <a:effectLst/>
                          <a:latin typeface="宋体" panose="02010600030101010101" pitchFamily="2" charset="-122"/>
                          <a:ea typeface="宋体" panose="02010600030101010101" pitchFamily="2" charset="-122"/>
                          <a:cs typeface="Courier New" panose="02070309020205020404" pitchFamily="49" charset="0"/>
                        </a:rPr>
                        <a:t>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599">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有关概念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叫作平面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叫作直线</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垂线和平面的交点</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称为</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图示</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2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300">
                <a:tc>
                  <a:txBody>
                    <a:bodyPr/>
                    <a:lstStyle/>
                    <a:p>
                      <a:pPr algn="ctr">
                        <a:lnSpc>
                          <a:spcPct val="12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画法</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2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画直线与平面垂直时，通常把直线画成与表示平面的平行四边形的一边垂直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29138" marR="291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2" descr="S598"/>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4035" y="3751221"/>
            <a:ext cx="2170864" cy="172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294387" y="1004997"/>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任意一条</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4" name="矩形 3"/>
          <p:cNvSpPr/>
          <p:nvPr/>
        </p:nvSpPr>
        <p:spPr>
          <a:xfrm>
            <a:off x="6076950" y="1989780"/>
            <a:ext cx="912429"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en-US" dirty="0">
              <a:solidFill>
                <a:srgbClr val="C00000"/>
              </a:solidFill>
            </a:endParaRPr>
          </a:p>
        </p:txBody>
      </p:sp>
      <p:sp>
        <p:nvSpPr>
          <p:cNvPr id="3" name="矩形 2"/>
          <p:cNvSpPr/>
          <p:nvPr/>
        </p:nvSpPr>
        <p:spPr>
          <a:xfrm>
            <a:off x="4501684" y="2545740"/>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606755" y="255526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垂面</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3772694" y="304038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垂足</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1384" y="689088"/>
            <a:ext cx="8113776" cy="723688"/>
          </a:xfrm>
          <a:prstGeom prst="rect">
            <a:avLst/>
          </a:prstGeom>
        </p:spPr>
        <p:txBody>
          <a:bodyPr>
            <a:spAutoFit/>
          </a:bodyPr>
          <a:lstStyle/>
          <a:p>
            <a:pPr>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 name="Picture 15" descr="S60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39630" y="2108541"/>
            <a:ext cx="3312741" cy="276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2" name="Picture 2" descr="S607"/>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08444" y="548680"/>
            <a:ext cx="3041697" cy="253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26418" y="191742"/>
            <a:ext cx="7709176" cy="3390799"/>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交</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于点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就是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533400" y="2924944"/>
          <a:ext cx="9553575" cy="1914525"/>
        </p:xfrm>
        <a:graphic>
          <a:graphicData uri="http://schemas.openxmlformats.org/presentationml/2006/ole">
            <mc:AlternateContent xmlns:mc="http://schemas.openxmlformats.org/markup-compatibility/2006">
              <mc:Choice xmlns:v="urn:schemas-microsoft-com:vml" Requires="v">
                <p:oleObj spid="_x0000_s399395" name="文档" r:id="rId2" imgW="12750800" imgH="2565400" progId="Word.Document.12">
                  <p:embed/>
                </p:oleObj>
              </mc:Choice>
              <mc:Fallback>
                <p:oleObj name="文档" r:id="rId2" imgW="12750800" imgH="2565400" progId="Word.Document.12">
                  <p:embed/>
                  <p:pic>
                    <p:nvPicPr>
                      <p:cNvPr id="0" name="图片 399394"/>
                      <p:cNvPicPr/>
                      <p:nvPr/>
                    </p:nvPicPr>
                    <p:blipFill>
                      <a:blip r:embed="rId3"/>
                      <a:stretch>
                        <a:fillRect/>
                      </a:stretch>
                    </p:blipFill>
                    <p:spPr>
                      <a:xfrm>
                        <a:off x="533400" y="2924944"/>
                        <a:ext cx="9553575" cy="1914525"/>
                      </a:xfrm>
                      <a:prstGeom prst="rect">
                        <a:avLst/>
                      </a:prstGeom>
                    </p:spPr>
                  </p:pic>
                </p:oleObj>
              </mc:Fallback>
            </mc:AlternateContent>
          </a:graphicData>
        </a:graphic>
      </p:graphicFrame>
      <p:sp>
        <p:nvSpPr>
          <p:cNvPr id="6" name="矩形 5"/>
          <p:cNvSpPr/>
          <p:nvPr/>
        </p:nvSpPr>
        <p:spPr>
          <a:xfrm>
            <a:off x="426418" y="4249663"/>
            <a:ext cx="3517310"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8" name="对象 7"/>
          <p:cNvGraphicFramePr>
            <a:graphicFrameLocks noChangeAspect="1"/>
          </p:cNvGraphicFramePr>
          <p:nvPr/>
        </p:nvGraphicFramePr>
        <p:xfrm>
          <a:off x="533400" y="5032226"/>
          <a:ext cx="9553575" cy="1371600"/>
        </p:xfrm>
        <a:graphic>
          <a:graphicData uri="http://schemas.openxmlformats.org/presentationml/2006/ole">
            <mc:AlternateContent xmlns:mc="http://schemas.openxmlformats.org/markup-compatibility/2006">
              <mc:Choice xmlns:v="urn:schemas-microsoft-com:vml" Requires="v">
                <p:oleObj spid="_x0000_s399396" name="文档" r:id="rId4" imgW="12750800" imgH="1841500" progId="Word.Document.12">
                  <p:embed/>
                </p:oleObj>
              </mc:Choice>
              <mc:Fallback>
                <p:oleObj name="文档" r:id="rId4" imgW="12750800" imgH="1841500" progId="Word.Document.12">
                  <p:embed/>
                  <p:pic>
                    <p:nvPicPr>
                      <p:cNvPr id="0" name="图片 399395"/>
                      <p:cNvPicPr/>
                      <p:nvPr/>
                    </p:nvPicPr>
                    <p:blipFill>
                      <a:blip r:embed="rId5"/>
                      <a:stretch>
                        <a:fillRect/>
                      </a:stretch>
                    </p:blipFill>
                    <p:spPr>
                      <a:xfrm>
                        <a:off x="533400" y="5032226"/>
                        <a:ext cx="9553575" cy="1371600"/>
                      </a:xfrm>
                      <a:prstGeom prst="rect">
                        <a:avLst/>
                      </a:prstGeom>
                    </p:spPr>
                  </p:pic>
                </p:oleObj>
              </mc:Fallback>
            </mc:AlternateContent>
          </a:graphicData>
        </a:graphic>
      </p:graphicFrame>
      <p:sp>
        <p:nvSpPr>
          <p:cNvPr id="9" name="矩形 8"/>
          <p:cNvSpPr/>
          <p:nvPr/>
        </p:nvSpPr>
        <p:spPr>
          <a:xfrm>
            <a:off x="7742659" y="5051276"/>
            <a:ext cx="3158237"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26418" y="5877272"/>
            <a:ext cx="5982728"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99362"/>
                                        </p:tgtEl>
                                        <p:attrNameLst>
                                          <p:attrName>style.visibility</p:attrName>
                                        </p:attrNameLst>
                                      </p:cBhvr>
                                      <p:to>
                                        <p:strVal val="visible"/>
                                      </p:to>
                                    </p:set>
                                    <p:animEffect transition="in" filter="blinds(horizontal)">
                                      <p:cBhvr>
                                        <p:cTn id="10" dur="500"/>
                                        <p:tgtEl>
                                          <p:spTgt spid="39936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linds(horizont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linds(horizont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linds(horizont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1786" y="959666"/>
            <a:ext cx="10408429" cy="4567091"/>
          </a:xfrm>
          <a:prstGeom prst="rect">
            <a:avLst/>
          </a:prstGeom>
          <a:solidFill>
            <a:schemeClr val="bg1">
              <a:lumMod val="95000"/>
              <a:alpha val="82000"/>
            </a:schemeClr>
          </a:solidFill>
          <a:ln w="3175">
            <a:solidFill>
              <a:srgbClr val="0070C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srgbClr val="000000"/>
              </a:solidFill>
            </a:endParaRPr>
          </a:p>
        </p:txBody>
      </p:sp>
      <p:grpSp>
        <p:nvGrpSpPr>
          <p:cNvPr id="3" name="组合 2"/>
          <p:cNvGrpSpPr/>
          <p:nvPr/>
        </p:nvGrpSpPr>
        <p:grpSpPr>
          <a:xfrm>
            <a:off x="1187376" y="855763"/>
            <a:ext cx="1092200" cy="1193800"/>
            <a:chOff x="10740732" y="1514604"/>
            <a:chExt cx="1092200" cy="1193800"/>
          </a:xfrm>
        </p:grpSpPr>
        <p:pic>
          <p:nvPicPr>
            <p:cNvPr id="4" name="Picture 17" descr="D:\Teliss_Tong\Copy\定期备份\工作备份\！PPT图片及版面资源\06-PPT精选插图\04-图标\红色坎肩.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0732" y="1514604"/>
              <a:ext cx="1092200" cy="119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7"/>
            <p:cNvSpPr>
              <a:spLocks noChangeArrowheads="1"/>
            </p:cNvSpPr>
            <p:nvPr/>
          </p:nvSpPr>
          <p:spPr bwMode="auto">
            <a:xfrm>
              <a:off x="10919742" y="1662152"/>
              <a:ext cx="720080" cy="799706"/>
            </a:xfrm>
            <a:prstGeom prst="rect">
              <a:avLst/>
            </a:prstGeom>
            <a:noFill/>
            <a:ln w="9525">
              <a:noFill/>
              <a:miter lim="800000"/>
            </a:ln>
            <a:effectLst/>
          </p:spPr>
          <p:txBody>
            <a:bodyPr wrap="square">
              <a:spAutoFit/>
            </a:bodyPr>
            <a:lstStyle/>
            <a:p>
              <a:pPr>
                <a:lnSpc>
                  <a:spcPct val="120000"/>
                </a:lnSpc>
                <a:defRPr/>
              </a:pPr>
              <a:r>
                <a:rPr lang="zh-CN" altLang="en-US" sz="2000" b="1" dirty="0" smtClean="0">
                  <a:solidFill>
                    <a:srgbClr val="FFFFFF"/>
                  </a:solidFill>
                  <a:latin typeface="微软雅黑" panose="020B0503020204020204" charset="-122"/>
                </a:rPr>
                <a:t>素养提升</a:t>
              </a:r>
              <a:endParaRPr lang="zh-CN" altLang="en-US" sz="2000" b="1" dirty="0">
                <a:solidFill>
                  <a:srgbClr val="FFFFFF"/>
                </a:solidFill>
                <a:latin typeface="微软雅黑" panose="020B0503020204020204" charset="-122"/>
              </a:endParaRPr>
            </a:p>
          </p:txBody>
        </p:sp>
      </p:grpSp>
      <p:sp>
        <p:nvSpPr>
          <p:cNvPr id="6" name="矩形 5"/>
          <p:cNvSpPr/>
          <p:nvPr/>
        </p:nvSpPr>
        <p:spPr>
          <a:xfrm>
            <a:off x="1157307" y="2028436"/>
            <a:ext cx="9877387" cy="3282298"/>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求直线与平面所成的角的关键是寻找过直线上一点与平面垂直的垂线，垂足与斜足的连线即为直线在平面内的射影，直线与直线在平面内的射影所成的角即为直线与平面所成的角</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通过作辅助线找垂线，确定直线与平面所成的角，提升直观想象、逻辑推理的素养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a:solidFill>
                  <a:srgbClr val="F5C131">
                    <a:lumMod val="20000"/>
                    <a:lumOff val="80000"/>
                  </a:srgbClr>
                </a:solidFill>
                <a:latin typeface="微软雅黑" panose="020B0503020204020204" charset="-122"/>
              </a:rPr>
              <a:t>3</a:t>
            </a:r>
            <a:endParaRPr sz="5400" dirty="0">
              <a:solidFill>
                <a:srgbClr val="F5C131">
                  <a:lumMod val="20000"/>
                  <a:lumOff val="80000"/>
                </a:srgbClr>
              </a:solidFill>
              <a:latin typeface="微软雅黑" panose="020B0503020204020204" charset="-122"/>
            </a:endParaRPr>
          </a:p>
        </p:txBody>
      </p:sp>
      <p:sp>
        <p:nvSpPr>
          <p:cNvPr id="9" name="文本框 18"/>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charset="-122"/>
              </a:rPr>
              <a:t>随堂演练</a:t>
            </a:r>
            <a:endParaRPr lang="zh-CN" altLang="en-US" sz="4000" b="1" dirty="0">
              <a:solidFill>
                <a:srgbClr val="000000">
                  <a:lumMod val="75000"/>
                  <a:lumOff val="25000"/>
                </a:srgbClr>
              </a:solidFill>
              <a:latin typeface="微软雅黑" panose="020B0503020204020204" charset="-122"/>
            </a:endParaRPr>
          </a:p>
        </p:txBody>
      </p:sp>
      <p:pic>
        <p:nvPicPr>
          <p:cNvPr id="10" name="图片 9"/>
          <p:cNvPicPr>
            <a:picLocks noChangeAspect="1"/>
          </p:cNvPicPr>
          <p:nvPr/>
        </p:nvPicPr>
        <p:blipFill>
          <a:blip r:embed="rId1">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1" name="文本框 17"/>
          <p:cNvSpPr txBox="1"/>
          <p:nvPr/>
        </p:nvSpPr>
        <p:spPr>
          <a:xfrm>
            <a:off x="-127632" y="3519781"/>
            <a:ext cx="1597273"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charset="-122"/>
              </a:rPr>
              <a:t>PART THREE</a:t>
            </a:r>
            <a:endParaRPr lang="zh-CN" altLang="en-US" sz="1600" dirty="0">
              <a:solidFill>
                <a:srgbClr val="FFFFFF">
                  <a:lumMod val="50000"/>
                </a:srgbClr>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343762"/>
            <a:ext cx="11233248" cy="4625981"/>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给出下列三个命题：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一条直线垂直于一个平面内的三条直线，则这条直线和这个平面垂直；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一条直线与一个平面内的任何直线所成的角相等，则这条直线和这个平面垂直；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一条直线垂直于平面内的任意一条直线，则这条直线与这个平面垂直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其中正确的个数是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B.1          C.2          D.3</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5"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TextBox 19"/>
          <p:cNvSpPr txBox="1"/>
          <p:nvPr/>
        </p:nvSpPr>
        <p:spPr>
          <a:xfrm>
            <a:off x="3055232" y="431940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4" name="矩形 3"/>
          <p:cNvSpPr/>
          <p:nvPr/>
        </p:nvSpPr>
        <p:spPr>
          <a:xfrm>
            <a:off x="407368" y="5382741"/>
            <a:ext cx="3506088" cy="738664"/>
          </a:xfrm>
          <a:prstGeom prst="rect">
            <a:avLst/>
          </a:prstGeom>
        </p:spPr>
        <p:txBody>
          <a:bodyPr wrap="non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①</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②③</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8970" y="484292"/>
            <a:ext cx="11080112" cy="209013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的同侧，则点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的距离分别为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的距离为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          C.2          D.1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TextBox 19"/>
          <p:cNvSpPr txBox="1"/>
          <p:nvPr/>
        </p:nvSpPr>
        <p:spPr>
          <a:xfrm>
            <a:off x="325835" y="191456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400386" name="Picture 2" descr="S608"/>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16692" y="3505478"/>
            <a:ext cx="2795932" cy="208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78971" y="3215468"/>
            <a:ext cx="7633254" cy="2031325"/>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为中位线，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p:cNvGraphicFramePr>
            <a:graphicFrameLocks noChangeAspect="1"/>
          </p:cNvGraphicFramePr>
          <p:nvPr/>
        </p:nvGraphicFramePr>
        <p:xfrm>
          <a:off x="506302" y="5195292"/>
          <a:ext cx="5178425" cy="1323975"/>
        </p:xfrm>
        <a:graphic>
          <a:graphicData uri="http://schemas.openxmlformats.org/presentationml/2006/ole">
            <mc:AlternateContent xmlns:mc="http://schemas.openxmlformats.org/markup-compatibility/2006">
              <mc:Choice xmlns:v="urn:schemas-microsoft-com:vml" Requires="v">
                <p:oleObj spid="_x0000_s400398" name="文档" r:id="rId2" imgW="6921500" imgH="1778000" progId="Word.Document.12">
                  <p:embed/>
                </p:oleObj>
              </mc:Choice>
              <mc:Fallback>
                <p:oleObj name="文档" r:id="rId2" imgW="6921500" imgH="1778000" progId="Word.Document.12">
                  <p:embed/>
                  <p:pic>
                    <p:nvPicPr>
                      <p:cNvPr id="0" name="图片 400397"/>
                      <p:cNvPicPr/>
                      <p:nvPr/>
                    </p:nvPicPr>
                    <p:blipFill>
                      <a:blip r:embed="rId3"/>
                      <a:stretch>
                        <a:fillRect/>
                      </a:stretch>
                    </p:blipFill>
                    <p:spPr>
                      <a:xfrm>
                        <a:off x="506302" y="5195292"/>
                        <a:ext cx="5178425" cy="1323975"/>
                      </a:xfrm>
                      <a:prstGeom prst="rect">
                        <a:avLst/>
                      </a:prstGeom>
                    </p:spPr>
                  </p:pic>
                </p:oleObj>
              </mc:Fallback>
            </mc:AlternateContent>
          </a:graphicData>
        </a:graphic>
      </p:graphicFrame>
      <p:sp>
        <p:nvSpPr>
          <p:cNvPr id="30" name="Rectangle 21">
            <a:hlinkClick r:id="rId4"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8"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0386"/>
                                        </p:tgtEl>
                                        <p:attrNameLst>
                                          <p:attrName>style.visibility</p:attrName>
                                        </p:attrNameLst>
                                      </p:cBhvr>
                                      <p:to>
                                        <p:strVal val="visible"/>
                                      </p:to>
                                    </p:set>
                                    <p:animEffect transition="in" filter="blinds(horizontal)">
                                      <p:cBhvr>
                                        <p:cTn id="15" dur="500"/>
                                        <p:tgtEl>
                                          <p:spTgt spid="40038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linds(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8973" y="404664"/>
            <a:ext cx="10502621" cy="3390799"/>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垂直的平面</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smtClean="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DB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344885" y="183945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12" name="Picture 2" descr="S60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35222" y="1395884"/>
            <a:ext cx="2558543" cy="232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08973" y="4255648"/>
            <a:ext cx="11016504" cy="207272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6"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395139"/>
            <a:ext cx="10974550" cy="1427613"/>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不垂直，则图中直角三角形的个数是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12" name="Picture 2" descr="920新加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9377" y="2001419"/>
            <a:ext cx="2634980" cy="288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51384" y="5191100"/>
            <a:ext cx="4951997" cy="738664"/>
          </a:xfrm>
          <a:prstGeom prst="rect">
            <a:avLst/>
          </a:prstGeom>
        </p:spPr>
        <p:txBody>
          <a:bodyPr wrap="non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B.4          C.5          D.6</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5" name="TextBox 19"/>
          <p:cNvSpPr txBox="1"/>
          <p:nvPr/>
        </p:nvSpPr>
        <p:spPr>
          <a:xfrm>
            <a:off x="4583832" y="536142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5"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矩形 8"/>
          <p:cNvSpPr/>
          <p:nvPr/>
        </p:nvSpPr>
        <p:spPr>
          <a:xfrm>
            <a:off x="462220" y="318477"/>
            <a:ext cx="10970408"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是直角三角形</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FEC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均为直角三角形，共</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0" name="Picture 2" descr="920新加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83711" y="476672"/>
            <a:ext cx="2443584" cy="2672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blinds(horizontal)">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blinds(horizontal)">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blinds(horizontal)">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blinds(horizontal)">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blinds(horizontal)">
                                      <p:cBhvr>
                                        <p:cTn id="35" dur="500"/>
                                        <p:tgtEl>
                                          <p:spTgt spid="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blinds(horizontal)">
                                      <p:cBhvr>
                                        <p:cTn id="40" dur="500"/>
                                        <p:tgtEl>
                                          <p:spTgt spid="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animEffect transition="in" filter="blinds(horizontal)">
                                      <p:cBhvr>
                                        <p:cTn id="45"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673646"/>
            <a:ext cx="7801001" cy="207215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如图所示，在三棱锥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3458" name="Picture 2" descr="S61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57853" y="567730"/>
            <a:ext cx="2532163" cy="224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1352997" y="2066067"/>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45°</a:t>
            </a:r>
            <a:endParaRPr lang="zh-CN" altLang="en-US" dirty="0"/>
          </a:p>
        </p:txBody>
      </p:sp>
      <p:sp>
        <p:nvSpPr>
          <p:cNvPr id="8" name="矩形 7"/>
          <p:cNvSpPr/>
          <p:nvPr/>
        </p:nvSpPr>
        <p:spPr>
          <a:xfrm>
            <a:off x="551384" y="3550528"/>
            <a:ext cx="10692511" cy="2758792"/>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，所以斜线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上的射影为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直线</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所成的角等于</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0" name="Rectangle 21">
            <a:hlinkClick r:id="rId2"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1" name="Rectangle 21">
            <a:hlinkClick r:id="rId3"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2" name="Rectangle 21">
            <a:hlinkClick r:id="rId4"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Rectangle 21">
            <a:hlinkClick r:id="rId5"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4" name="Rectangle 21">
            <a:hlinkClick r:id="rId6" action="ppaction://hlinksldjump"/>
          </p:cNvPr>
          <p:cNvSpPr>
            <a:spLocks noChangeArrowheads="1"/>
          </p:cNvSpPr>
          <p:nvPr/>
        </p:nvSpPr>
        <p:spPr bwMode="auto">
          <a:xfrm>
            <a:off x="3399673"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blinds(horizontal)">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5"/>
          <p:cNvSpPr txBox="1"/>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知识点二　直线与平面垂直的判定定理</a:t>
            </a:r>
            <a:endParaRPr lang="zh-CN" altLang="zh-CN" sz="2800" b="1" dirty="0">
              <a:solidFill>
                <a:srgbClr val="000000"/>
              </a:solidFill>
            </a:endParaRPr>
          </a:p>
        </p:txBody>
      </p:sp>
      <p:graphicFrame>
        <p:nvGraphicFramePr>
          <p:cNvPr id="4" name="表格 3"/>
          <p:cNvGraphicFramePr>
            <a:graphicFrameLocks noGrp="1"/>
          </p:cNvGraphicFramePr>
          <p:nvPr/>
        </p:nvGraphicFramePr>
        <p:xfrm>
          <a:off x="673335" y="1434314"/>
          <a:ext cx="10845331" cy="4596499"/>
        </p:xfrm>
        <a:graphic>
          <a:graphicData uri="http://schemas.openxmlformats.org/drawingml/2006/table">
            <a:tbl>
              <a:tblPr/>
              <a:tblGrid>
                <a:gridCol w="1677902"/>
                <a:gridCol w="9167429"/>
              </a:tblGrid>
              <a:tr h="888099">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如果一条直线与一个平面内</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垂直</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，那么该直线与此平面垂直</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09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若</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m</a:t>
                      </a:r>
                      <a:r>
                        <a:rPr lang="zh-CN" sz="2800" kern="10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n</a:t>
                      </a:r>
                      <a:r>
                        <a:rPr lang="zh-CN" sz="2800" kern="100">
                          <a:effectLst/>
                          <a:latin typeface="宋体" panose="02010600030101010101" pitchFamily="2" charset="-122"/>
                          <a:ea typeface="MS Mincho" panose="02020609040205080304" pitchFamily="49" charset="-128"/>
                          <a:cs typeface="MS Mincho" panose="02020609040205080304" pitchFamily="49" charset="-128"/>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a</a:t>
                      </a:r>
                      <a:r>
                        <a:rPr lang="en-US" sz="2800" kern="10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sz="2800" i="1" kern="100">
                          <a:effectLst/>
                          <a:latin typeface="Times New Roman" panose="02020603050405020304" pitchFamily="18" charset="0"/>
                          <a:ea typeface="方正中等线简体" panose="03000509000000000000" pitchFamily="65" charset="-122"/>
                          <a:cs typeface="Courier New" panose="02070309020205020404" pitchFamily="49" charset="0"/>
                        </a:rPr>
                        <a:t>α</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09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ts val="2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方正中等线简体" panose="03000509000000000000" pitchFamily="65" charset="-122"/>
                        <a:cs typeface="Courier New" panose="02070309020205020404" pitchFamily="49" charset="0"/>
                      </a:endParaRPr>
                    </a:p>
                    <a:p>
                      <a:pPr algn="ctr">
                        <a:lnSpc>
                          <a:spcPts val="2000"/>
                        </a:lnSpc>
                        <a:spcAft>
                          <a:spcPts val="0"/>
                        </a:spcAft>
                        <a:tabLst>
                          <a:tab pos="2250440" algn="l"/>
                        </a:tabLst>
                      </a:pPr>
                      <a:r>
                        <a:rPr lang="en-US" sz="2800" kern="100" dirty="0">
                          <a:effectLst/>
                          <a:latin typeface="Times New Roman" panose="02020603050405020304" pitchFamily="18" charset="0"/>
                          <a:ea typeface="方正中等线简体" panose="03000509000000000000" pitchFamily="65"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8851" marR="388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Picture 12" descr="S599"/>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7574" y="3730813"/>
            <a:ext cx="2732462" cy="2258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070204" y="1487272"/>
            <a:ext cx="2339102"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两条相交直线</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5"/>
          <p:cNvSpPr txBox="1"/>
          <p:nvPr/>
        </p:nvSpPr>
        <p:spPr>
          <a:xfrm>
            <a:off x="838200" y="255588"/>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课堂小结</a:t>
            </a:r>
            <a:endParaRPr lang="zh-CN" altLang="en-US" sz="2400" b="1" dirty="0">
              <a:solidFill>
                <a:srgbClr val="000000"/>
              </a:solidFill>
            </a:endParaRPr>
          </a:p>
        </p:txBody>
      </p:sp>
      <p:sp>
        <p:nvSpPr>
          <p:cNvPr id="13" name="标题 5"/>
          <p:cNvSpPr txBox="1"/>
          <p:nvPr/>
        </p:nvSpPr>
        <p:spPr>
          <a:xfrm>
            <a:off x="838200" y="65023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KE TANG XIAO JIE</a:t>
            </a:r>
            <a:endParaRPr lang="en-US" altLang="zh-CN" sz="1200" dirty="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矩形 3"/>
          <p:cNvSpPr/>
          <p:nvPr/>
        </p:nvSpPr>
        <p:spPr>
          <a:xfrm>
            <a:off x="587388" y="1377997"/>
            <a:ext cx="11017224" cy="397031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直线与平面垂直的定义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直线与平面垂直的判定定理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直线与平面垂直的性质定理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方法归纳：转化法</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常见误区：忽略判定定理中，平面内找两条直线必须是相交直线．</a:t>
            </a:r>
            <a:endPar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pic>
        <p:nvPicPr>
          <p:cNvPr id="6"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blinds(horizontal)">
                                      <p:cBhvr>
                                        <p:cTn id="7" dur="500"/>
                                        <p:tgtEl>
                                          <p:spTgt spid="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blinds(horizontal)">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p:nvPr/>
        </p:nvSpPr>
        <p:spPr bwMode="auto">
          <a:xfrm>
            <a:off x="-732" y="2658850"/>
            <a:ext cx="1343472" cy="1186771"/>
          </a:xfrm>
          <a:prstGeom prst="rect">
            <a:avLst/>
          </a:prstGeom>
          <a:solidFill>
            <a:srgbClr val="69BDDC"/>
          </a:solidFill>
          <a:ln w="28575">
            <a:noFill/>
          </a:ln>
          <a:extLst>
            <a:ext uri="{91240B29-F687-4F45-9708-019B960494DF}">
              <a14:hiddenLine xmlns:a14="http://schemas.microsoft.com/office/drawing/2010/main" w="28575">
                <a:solidFill>
                  <a:schemeClr val="accent1"/>
                </a:solidFill>
              </a14:hiddenLine>
            </a:ext>
          </a:extLst>
        </p:spPr>
        <p:txBody>
          <a:bodyPr anchor="ctr"/>
          <a:lstStyle/>
          <a:p>
            <a:pPr algn="ctr">
              <a:defRPr/>
            </a:pPr>
            <a:r>
              <a:rPr lang="en-US" altLang="zh-CN" sz="5400" dirty="0" smtClean="0">
                <a:solidFill>
                  <a:srgbClr val="F5C131">
                    <a:lumMod val="20000"/>
                    <a:lumOff val="80000"/>
                  </a:srgbClr>
                </a:solidFill>
                <a:latin typeface="微软雅黑" panose="020B0503020204020204" charset="-122"/>
              </a:rPr>
              <a:t>4</a:t>
            </a:r>
            <a:endParaRPr sz="5400" dirty="0">
              <a:solidFill>
                <a:srgbClr val="F5C131">
                  <a:lumMod val="20000"/>
                  <a:lumOff val="80000"/>
                </a:srgbClr>
              </a:solidFill>
              <a:latin typeface="微软雅黑" panose="020B0503020204020204" charset="-122"/>
            </a:endParaRPr>
          </a:p>
        </p:txBody>
      </p:sp>
      <p:sp>
        <p:nvSpPr>
          <p:cNvPr id="7" name="文本框 18"/>
          <p:cNvSpPr txBox="1"/>
          <p:nvPr/>
        </p:nvSpPr>
        <p:spPr>
          <a:xfrm>
            <a:off x="1701062" y="2977468"/>
            <a:ext cx="3386826" cy="707886"/>
          </a:xfrm>
          <a:prstGeom prst="rect">
            <a:avLst/>
          </a:prstGeom>
          <a:noFill/>
        </p:spPr>
        <p:txBody>
          <a:bodyPr wrap="square" rtlCol="0">
            <a:spAutoFit/>
          </a:bodyPr>
          <a:lstStyle/>
          <a:p>
            <a:pPr>
              <a:defRPr/>
            </a:pPr>
            <a:r>
              <a:rPr lang="zh-CN" altLang="en-US" sz="4000" b="1" dirty="0">
                <a:solidFill>
                  <a:srgbClr val="000000">
                    <a:lumMod val="75000"/>
                    <a:lumOff val="25000"/>
                  </a:srgbClr>
                </a:solidFill>
                <a:latin typeface="微软雅黑" panose="020B0503020204020204" charset="-122"/>
              </a:rPr>
              <a:t>课时对点练</a:t>
            </a:r>
            <a:endParaRPr lang="zh-CN" altLang="en-US" sz="4000" b="1" dirty="0">
              <a:solidFill>
                <a:srgbClr val="000000">
                  <a:lumMod val="75000"/>
                  <a:lumOff val="25000"/>
                </a:srgbClr>
              </a:solidFill>
              <a:latin typeface="微软雅黑" panose="020B0503020204020204" charset="-122"/>
            </a:endParaRPr>
          </a:p>
        </p:txBody>
      </p:sp>
      <p:pic>
        <p:nvPicPr>
          <p:cNvPr id="8" name="图片 7"/>
          <p:cNvPicPr>
            <a:picLocks noChangeAspect="1"/>
          </p:cNvPicPr>
          <p:nvPr/>
        </p:nvPicPr>
        <p:blipFill>
          <a:blip r:embed="rId1">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9" name="文本框 17"/>
          <p:cNvSpPr txBox="1"/>
          <p:nvPr/>
        </p:nvSpPr>
        <p:spPr>
          <a:xfrm>
            <a:off x="-55029" y="3519781"/>
            <a:ext cx="1452066" cy="338554"/>
          </a:xfrm>
          <a:prstGeom prst="rect">
            <a:avLst/>
          </a:prstGeom>
          <a:noFill/>
          <a:effectLst/>
        </p:spPr>
        <p:txBody>
          <a:bodyPr wrap="square" rtlCol="0">
            <a:spAutoFit/>
          </a:bodyPr>
          <a:lstStyle/>
          <a:p>
            <a:pPr algn="ctr">
              <a:defRPr/>
            </a:pPr>
            <a:r>
              <a:rPr lang="en-US" altLang="zh-CN" sz="1600" dirty="0">
                <a:solidFill>
                  <a:srgbClr val="FFFFFF">
                    <a:lumMod val="50000"/>
                  </a:srgbClr>
                </a:solidFill>
                <a:latin typeface="微软雅黑" panose="020B0503020204020204" charset="-122"/>
              </a:rPr>
              <a:t>PART </a:t>
            </a:r>
            <a:r>
              <a:rPr lang="en-US" altLang="zh-CN" sz="1600" dirty="0" smtClean="0">
                <a:solidFill>
                  <a:srgbClr val="FFFFFF">
                    <a:lumMod val="50000"/>
                  </a:srgbClr>
                </a:solidFill>
                <a:latin typeface="微软雅黑" panose="020B0503020204020204" charset="-122"/>
              </a:rPr>
              <a:t>FOUR</a:t>
            </a:r>
            <a:endParaRPr lang="zh-CN" altLang="en-US" sz="1600" dirty="0">
              <a:solidFill>
                <a:srgbClr val="FFFFFF">
                  <a:lumMod val="50000"/>
                </a:srgbClr>
              </a:solidFill>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charset="-122"/>
                <a:ea typeface="微软雅黑" panose="020B0503020204020204" charset="-122"/>
              </a:rPr>
              <a:t>基础巩固</a:t>
            </a:r>
            <a:endParaRPr lang="en-US" altLang="zh-CN" sz="2400" b="1" kern="0" dirty="0">
              <a:solidFill>
                <a:schemeClr val="tx1">
                  <a:lumMod val="65000"/>
                  <a:lumOff val="35000"/>
                </a:schemeClr>
              </a:solidFill>
              <a:latin typeface="微软雅黑" panose="020B0503020204020204" charset="-122"/>
              <a:ea typeface="微软雅黑" panose="020B050302020402020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552712" y="937295"/>
            <a:ext cx="10542525" cy="3315121"/>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是异面直线，则过直线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有且只有一个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至多有一个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有一个或无数个</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不存在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82985" y="235163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7"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矩形 4"/>
          <p:cNvSpPr/>
          <p:nvPr/>
        </p:nvSpPr>
        <p:spPr>
          <a:xfrm>
            <a:off x="552712" y="4672186"/>
            <a:ext cx="10799436" cy="142946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当异面直线互相垂直时满足条件的平面有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个，当异面直线不互相垂直时满足条件的平面有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个</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551384" y="774229"/>
            <a:ext cx="10988497" cy="472690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下列说法中，正确的是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如果一条直线垂直于平面内的四条直线，那么这条直线和这个</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外一点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，有且仅有一个平面与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如果三条共点直线两两垂直，那么其中一条直线垂直于另两条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直线</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的所有直线都在过点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的平面内</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19"/>
          <p:cNvSpPr txBox="1"/>
          <p:nvPr/>
        </p:nvSpPr>
        <p:spPr>
          <a:xfrm>
            <a:off x="388318" y="282628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3" name="TextBox 19"/>
          <p:cNvSpPr txBox="1"/>
          <p:nvPr/>
        </p:nvSpPr>
        <p:spPr>
          <a:xfrm>
            <a:off x="388318" y="346446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4" name="TextBox 19"/>
          <p:cNvSpPr txBox="1"/>
          <p:nvPr/>
        </p:nvSpPr>
        <p:spPr>
          <a:xfrm>
            <a:off x="388318" y="476938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91104" y="392569"/>
            <a:ext cx="8197184" cy="332398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如图所示，定点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都在平面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内，定点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内异于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的动点，且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锐角三角形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直角三角形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钝角三角形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无法</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确定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3971750" y="247157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1"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24" name="Picture 2" descr="S61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37029" y="651459"/>
            <a:ext cx="2466222" cy="2031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91104" y="4321671"/>
            <a:ext cx="8113776" cy="1387423"/>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易证</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8901" y="192832"/>
            <a:ext cx="8164759" cy="267765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β</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异面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35360" y="223117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405506" name="Picture 2" descr="S61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3121" y="458019"/>
            <a:ext cx="2938553" cy="210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88901" y="3076391"/>
            <a:ext cx="8113776" cy="3323987"/>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β</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l</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2"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linds(horizont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400" y="1002880"/>
            <a:ext cx="7713535" cy="3424707"/>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的各棱长均相等，且侧棱垂直于底面，点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是侧面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的中心，则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A.30°  	B.45°</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C.60°  	D.90</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3" name="TextBox 19"/>
          <p:cNvSpPr txBox="1"/>
          <p:nvPr/>
        </p:nvSpPr>
        <p:spPr>
          <a:xfrm>
            <a:off x="541859" y="306669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4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1"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406530" name="Picture 2" descr="S612"/>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179792"/>
            <a:ext cx="2364307" cy="307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524053"/>
            <a:ext cx="10870731" cy="2156292"/>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平行四边形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的对角线交点为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在平行四边形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所在平面外，且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PO</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矩形 4"/>
          <p:cNvSpPr/>
          <p:nvPr/>
        </p:nvSpPr>
        <p:spPr>
          <a:xfrm>
            <a:off x="863184" y="1897782"/>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dirty="0"/>
          </a:p>
        </p:txBody>
      </p:sp>
      <p:sp>
        <p:nvSpPr>
          <p:cNvPr id="7" name="矩形 6"/>
          <p:cNvSpPr/>
          <p:nvPr/>
        </p:nvSpPr>
        <p:spPr>
          <a:xfrm>
            <a:off x="551384" y="3221234"/>
            <a:ext cx="8925154" cy="2747096"/>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同理</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blinds(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blinds(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blinds(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0514" y="414189"/>
            <a:ext cx="11126669" cy="1456308"/>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在长方体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9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9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0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矩形 4"/>
          <p:cNvSpPr/>
          <p:nvPr/>
        </p:nvSpPr>
        <p:spPr>
          <a:xfrm>
            <a:off x="3809507" y="1144625"/>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平行</a:t>
            </a:r>
            <a:endParaRPr lang="zh-CN" altLang="en-US" dirty="0"/>
          </a:p>
        </p:txBody>
      </p:sp>
      <p:pic>
        <p:nvPicPr>
          <p:cNvPr id="407554" name="Picture 2" descr="S614"/>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92270" y="2755213"/>
            <a:ext cx="2910829" cy="271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70514" y="2534292"/>
            <a:ext cx="7929742" cy="2704433"/>
          </a:xfrm>
          <a:prstGeom prst="rect">
            <a:avLst/>
          </a:prstGeom>
        </p:spPr>
        <p:txBody>
          <a:bodyPr wrap="square">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不垂直于平面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不相交，</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07554"/>
                                        </p:tgtEl>
                                        <p:attrNameLst>
                                          <p:attrName>style.visibility</p:attrName>
                                        </p:attrNameLst>
                                      </p:cBhvr>
                                      <p:to>
                                        <p:strVal val="visible"/>
                                      </p:to>
                                    </p:set>
                                    <p:animEffect transition="in" filter="blinds(horizontal)">
                                      <p:cBhvr>
                                        <p:cTn id="15" dur="500"/>
                                        <p:tgtEl>
                                          <p:spTgt spid="40755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blinds(horizontal)">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6893" y="459829"/>
            <a:ext cx="11142190" cy="1384995"/>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________.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6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6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7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623969" y="560841"/>
          <a:ext cx="1025525" cy="762000"/>
        </p:xfrm>
        <a:graphic>
          <a:graphicData uri="http://schemas.openxmlformats.org/presentationml/2006/ole">
            <mc:AlternateContent xmlns:mc="http://schemas.openxmlformats.org/markup-compatibility/2006">
              <mc:Choice xmlns:v="urn:schemas-microsoft-com:vml" Requires="v">
                <p:oleObj spid="_x0000_s358502" name="文档" r:id="rId17" imgW="1384300" imgH="1028700" progId="Word.Document.12">
                  <p:embed/>
                </p:oleObj>
              </mc:Choice>
              <mc:Fallback>
                <p:oleObj name="文档" r:id="rId17" imgW="1384300" imgH="1028700" progId="Word.Document.12">
                  <p:embed/>
                  <p:pic>
                    <p:nvPicPr>
                      <p:cNvPr id="0" name="图片 358501"/>
                      <p:cNvPicPr/>
                      <p:nvPr/>
                    </p:nvPicPr>
                    <p:blipFill>
                      <a:blip r:embed="rId18"/>
                      <a:stretch>
                        <a:fillRect/>
                      </a:stretch>
                    </p:blipFill>
                    <p:spPr>
                      <a:xfrm>
                        <a:off x="5623969" y="560841"/>
                        <a:ext cx="1025525" cy="762000"/>
                      </a:xfrm>
                      <a:prstGeom prst="rect">
                        <a:avLst/>
                      </a:prstGeom>
                    </p:spPr>
                  </p:pic>
                </p:oleObj>
              </mc:Fallback>
            </mc:AlternateContent>
          </a:graphicData>
        </a:graphic>
      </p:graphicFrame>
      <p:sp>
        <p:nvSpPr>
          <p:cNvPr id="4" name="矩形 3"/>
          <p:cNvSpPr/>
          <p:nvPr/>
        </p:nvSpPr>
        <p:spPr>
          <a:xfrm>
            <a:off x="5745485" y="1227963"/>
            <a:ext cx="902811"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30°</a:t>
            </a:r>
            <a:endParaRPr lang="zh-CN" altLang="en-US" dirty="0"/>
          </a:p>
        </p:txBody>
      </p:sp>
      <p:sp>
        <p:nvSpPr>
          <p:cNvPr id="10" name="矩形 9"/>
          <p:cNvSpPr/>
          <p:nvPr/>
        </p:nvSpPr>
        <p:spPr>
          <a:xfrm>
            <a:off x="416893" y="2502421"/>
            <a:ext cx="8925154"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由题意知</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3" name="对象 12"/>
          <p:cNvGraphicFramePr>
            <a:graphicFrameLocks noChangeAspect="1"/>
          </p:cNvGraphicFramePr>
          <p:nvPr/>
        </p:nvGraphicFramePr>
        <p:xfrm>
          <a:off x="484637" y="2878435"/>
          <a:ext cx="9255125" cy="1990725"/>
        </p:xfrm>
        <a:graphic>
          <a:graphicData uri="http://schemas.openxmlformats.org/presentationml/2006/ole">
            <mc:AlternateContent xmlns:mc="http://schemas.openxmlformats.org/markup-compatibility/2006">
              <mc:Choice xmlns:v="urn:schemas-microsoft-com:vml" Requires="v">
                <p:oleObj spid="_x0000_s358503" name="文档" r:id="rId19" imgW="12357100" imgH="2667000" progId="Word.Document.12">
                  <p:embed/>
                </p:oleObj>
              </mc:Choice>
              <mc:Fallback>
                <p:oleObj name="文档" r:id="rId19" imgW="12357100" imgH="2667000" progId="Word.Document.12">
                  <p:embed/>
                  <p:pic>
                    <p:nvPicPr>
                      <p:cNvPr id="0" name="图片 358502"/>
                      <p:cNvPicPr/>
                      <p:nvPr/>
                    </p:nvPicPr>
                    <p:blipFill>
                      <a:blip r:embed="rId20"/>
                      <a:stretch>
                        <a:fillRect/>
                      </a:stretch>
                    </p:blipFill>
                    <p:spPr>
                      <a:xfrm>
                        <a:off x="484637" y="2878435"/>
                        <a:ext cx="9255125" cy="1990725"/>
                      </a:xfrm>
                      <a:prstGeom prst="rect">
                        <a:avLst/>
                      </a:prstGeom>
                    </p:spPr>
                  </p:pic>
                </p:oleObj>
              </mc:Fallback>
            </mc:AlternateContent>
          </a:graphicData>
        </a:graphic>
      </p:graphicFrame>
      <p:sp>
        <p:nvSpPr>
          <p:cNvPr id="15" name="矩形 14"/>
          <p:cNvSpPr/>
          <p:nvPr/>
        </p:nvSpPr>
        <p:spPr>
          <a:xfrm>
            <a:off x="416893" y="4490536"/>
            <a:ext cx="2747868"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PCA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知识点三　直线与平面垂直的性质定理</a:t>
            </a:r>
            <a:endParaRPr lang="zh-CN" altLang="zh-CN" sz="2800" b="1" dirty="0">
              <a:solidFill>
                <a:srgbClr val="000000"/>
              </a:solidFill>
            </a:endParaRPr>
          </a:p>
        </p:txBody>
      </p:sp>
      <p:graphicFrame>
        <p:nvGraphicFramePr>
          <p:cNvPr id="9" name="表格 8"/>
          <p:cNvGraphicFramePr>
            <a:graphicFrameLocks noGrp="1"/>
          </p:cNvGraphicFramePr>
          <p:nvPr/>
        </p:nvGraphicFramePr>
        <p:xfrm>
          <a:off x="803412" y="1187227"/>
          <a:ext cx="10585176" cy="5120640"/>
        </p:xfrm>
        <a:graphic>
          <a:graphicData uri="http://schemas.openxmlformats.org/drawingml/2006/table">
            <a:tbl>
              <a:tblPr/>
              <a:tblGrid>
                <a:gridCol w="2431676"/>
                <a:gridCol w="8153500"/>
              </a:tblGrid>
              <a:tr h="475253">
                <a:tc>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文字语言</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垂直于同一个平面的两条直线平行</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符号语言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altLang="zh-CN" sz="2800" kern="100" dirty="0" smtClean="0">
                        <a:effectLst/>
                        <a:latin typeface="宋体" panose="02010600030101010101" pitchFamily="2" charset="-122"/>
                        <a:ea typeface="MS Mincho" panose="02020609040205080304" pitchFamily="49" charset="-128"/>
                        <a:cs typeface="MS Mincho" panose="02020609040205080304" pitchFamily="49" charset="-128"/>
                      </a:endParaRPr>
                    </a:p>
                    <a:p>
                      <a:pPr algn="ctr">
                        <a:lnSpc>
                          <a:spcPct val="150000"/>
                        </a:lnSpc>
                        <a:spcAft>
                          <a:spcPts val="0"/>
                        </a:spcAft>
                        <a:tabLst>
                          <a:tab pos="2250440" algn="l"/>
                        </a:tabLst>
                      </a:pP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525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图形语言</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endParaRPr lang="en-US" sz="2800" kern="100" dirty="0" smtClean="0">
                        <a:effectLst/>
                        <a:latin typeface="Times New Roman" panose="02020603050405020304" pitchFamily="18" charset="0"/>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作用</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①</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线面垂直</a:t>
                      </a:r>
                      <a:r>
                        <a:rPr lang="zh-CN" sz="2800" kern="100" dirty="0">
                          <a:effectLst/>
                          <a:latin typeface="宋体" panose="02010600030101010101" pitchFamily="2" charset="-122"/>
                          <a:ea typeface="MS Mincho" panose="02020609040205080304" pitchFamily="49" charset="-128"/>
                          <a:cs typeface="MS Mincho" panose="02020609040205080304" pitchFamily="49" charset="-128"/>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线线平行；</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algn="ctr">
                        <a:lnSpc>
                          <a:spcPct val="150000"/>
                        </a:lnSpc>
                        <a:spcAft>
                          <a:spcPts val="0"/>
                        </a:spcAft>
                        <a:tabLst>
                          <a:tab pos="2250440" algn="l"/>
                        </a:tabLst>
                      </a:pPr>
                      <a:r>
                        <a:rPr lang="en-US" sz="2800" kern="100" dirty="0">
                          <a:effectLst/>
                          <a:latin typeface="宋体" panose="02010600030101010101" pitchFamily="2" charset="-122"/>
                          <a:ea typeface="方正中等线简体" panose="03000509000000000000" pitchFamily="65" charset="-122"/>
                          <a:cs typeface="Times New Roman" panose="02020603050405020304" pitchFamily="18" charset="0"/>
                        </a:rPr>
                        <a:t>②</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作平行线</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31081" marR="3108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Picture 2" descr="S60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3065" y="3262741"/>
            <a:ext cx="2204052" cy="163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nvGraphicFramePr>
        <p:xfrm>
          <a:off x="5610994" y="1916832"/>
          <a:ext cx="3797300" cy="1438275"/>
        </p:xfrm>
        <a:graphic>
          <a:graphicData uri="http://schemas.openxmlformats.org/presentationml/2006/ole">
            <mc:AlternateContent xmlns:mc="http://schemas.openxmlformats.org/markup-compatibility/2006">
              <mc:Choice xmlns:v="urn:schemas-microsoft-com:vml" Requires="v">
                <p:oleObj spid="_x0000_s393232" name="文档" r:id="rId2" imgW="5080000" imgH="1930400" progId="Word.Document.12">
                  <p:embed/>
                </p:oleObj>
              </mc:Choice>
              <mc:Fallback>
                <p:oleObj name="文档" r:id="rId2" imgW="5080000" imgH="1930400" progId="Word.Document.12">
                  <p:embed/>
                  <p:pic>
                    <p:nvPicPr>
                      <p:cNvPr id="0" name="图片 393231"/>
                      <p:cNvPicPr/>
                      <p:nvPr/>
                    </p:nvPicPr>
                    <p:blipFill>
                      <a:blip r:embed="rId3"/>
                      <a:stretch>
                        <a:fillRect/>
                      </a:stretch>
                    </p:blipFill>
                    <p:spPr>
                      <a:xfrm>
                        <a:off x="5610994" y="1916832"/>
                        <a:ext cx="3797300" cy="1438275"/>
                      </a:xfrm>
                      <a:prstGeom prst="rect">
                        <a:avLst/>
                      </a:prstGeom>
                    </p:spPr>
                  </p:pic>
                </p:oleObj>
              </mc:Fallback>
            </mc:AlternateContent>
          </a:graphicData>
        </a:graphic>
      </p:graphicFrame>
      <p:sp>
        <p:nvSpPr>
          <p:cNvPr id="13" name="矩形 12"/>
          <p:cNvSpPr/>
          <p:nvPr/>
        </p:nvSpPr>
        <p:spPr>
          <a:xfrm>
            <a:off x="7569453" y="2170648"/>
            <a:ext cx="902811" cy="523220"/>
          </a:xfrm>
          <a:prstGeom prst="rect">
            <a:avLst/>
          </a:prstGeom>
        </p:spPr>
        <p:txBody>
          <a:bodyPr wrap="none">
            <a:spAutoFit/>
          </a:bodyPr>
          <a:lstStyle/>
          <a:p>
            <a:r>
              <a:rPr lang="en-US" altLang="zh-CN" sz="2800" i="1">
                <a:solidFill>
                  <a:srgbClr val="C00000"/>
                </a:solidFill>
                <a:latin typeface="Times New Roman" panose="02020603050405020304" pitchFamily="18" charset="0"/>
                <a:ea typeface="方正中等线简体" panose="03000509000000000000" pitchFamily="65" charset="-122"/>
              </a:rPr>
              <a:t>a</a:t>
            </a:r>
            <a:r>
              <a:rPr lang="en-US" altLang="zh-CN" sz="28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a:solidFill>
                  <a:srgbClr val="C00000"/>
                </a:solidFill>
                <a:latin typeface="Times New Roman" panose="02020603050405020304" pitchFamily="18" charset="0"/>
                <a:ea typeface="方正中等线简体" panose="03000509000000000000" pitchFamily="65" charset="-122"/>
              </a:rPr>
              <a:t>b</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39695" y="625569"/>
            <a:ext cx="7644537" cy="209287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BDE</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8"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3"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383009" name="Picture 33" descr="S61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414189"/>
            <a:ext cx="2880651" cy="263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539695" y="3573016"/>
            <a:ext cx="8925154" cy="271178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是正方形，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BED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9" name="矩形 18"/>
          <p:cNvSpPr/>
          <p:nvPr/>
        </p:nvSpPr>
        <p:spPr>
          <a:xfrm>
            <a:off x="479376" y="827653"/>
            <a:ext cx="5782352"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BDE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33" descr="S615"/>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03463" y="2157085"/>
            <a:ext cx="2985074" cy="27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9" name="矩形 18"/>
          <p:cNvSpPr/>
          <p:nvPr/>
        </p:nvSpPr>
        <p:spPr>
          <a:xfrm>
            <a:off x="551384" y="458088"/>
            <a:ext cx="7987324" cy="2758792"/>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lvl="0">
              <a:lnSpc>
                <a:spcPct val="150000"/>
              </a:lnSpc>
              <a:tabLst>
                <a:tab pos="2250440" algn="l"/>
              </a:tabLst>
            </a:pPr>
            <a:r>
              <a:rPr lang="en-US" altLang="zh-CN" sz="2800" kern="100" dirty="0" smtClean="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EO</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是直线</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上的射影，</a:t>
            </a:r>
            <a:endParaRPr lang="zh-CN" altLang="zh-CN" sz="280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AEO</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28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8578" name="Picture 2" descr="S616"/>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3151" y="620688"/>
            <a:ext cx="2795932" cy="255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对象 21"/>
          <p:cNvGraphicFramePr>
            <a:graphicFrameLocks noChangeAspect="1"/>
          </p:cNvGraphicFramePr>
          <p:nvPr/>
        </p:nvGraphicFramePr>
        <p:xfrm>
          <a:off x="636878" y="3322012"/>
          <a:ext cx="9607550" cy="962025"/>
        </p:xfrm>
        <a:graphic>
          <a:graphicData uri="http://schemas.openxmlformats.org/presentationml/2006/ole">
            <mc:AlternateContent xmlns:mc="http://schemas.openxmlformats.org/markup-compatibility/2006">
              <mc:Choice xmlns:v="urn:schemas-microsoft-com:vml" Requires="v">
                <p:oleObj spid="_x0000_s408601" name="文档" r:id="rId18" imgW="12827000" imgH="1295400" progId="Word.Document.12">
                  <p:embed/>
                </p:oleObj>
              </mc:Choice>
              <mc:Fallback>
                <p:oleObj name="文档" r:id="rId18" imgW="12827000" imgH="1295400" progId="Word.Document.12">
                  <p:embed/>
                  <p:pic>
                    <p:nvPicPr>
                      <p:cNvPr id="0" name="图片 408600"/>
                      <p:cNvPicPr/>
                      <p:nvPr/>
                    </p:nvPicPr>
                    <p:blipFill>
                      <a:blip r:embed="rId19"/>
                      <a:stretch>
                        <a:fillRect/>
                      </a:stretch>
                    </p:blipFill>
                    <p:spPr>
                      <a:xfrm>
                        <a:off x="636878" y="3322012"/>
                        <a:ext cx="9607550" cy="96202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637944" y="4103806"/>
          <a:ext cx="9610725" cy="1457325"/>
        </p:xfrm>
        <a:graphic>
          <a:graphicData uri="http://schemas.openxmlformats.org/presentationml/2006/ole">
            <mc:AlternateContent xmlns:mc="http://schemas.openxmlformats.org/markup-compatibility/2006">
              <mc:Choice xmlns:v="urn:schemas-microsoft-com:vml" Requires="v">
                <p:oleObj spid="_x0000_s408602" name="文档" r:id="rId20" imgW="12827000" imgH="1955800" progId="Word.Document.12">
                  <p:embed/>
                </p:oleObj>
              </mc:Choice>
              <mc:Fallback>
                <p:oleObj name="文档" r:id="rId20" imgW="12827000" imgH="1955800" progId="Word.Document.12">
                  <p:embed/>
                  <p:pic>
                    <p:nvPicPr>
                      <p:cNvPr id="0" name="图片 408601"/>
                      <p:cNvPicPr/>
                      <p:nvPr/>
                    </p:nvPicPr>
                    <p:blipFill>
                      <a:blip r:embed="rId21"/>
                      <a:stretch>
                        <a:fillRect/>
                      </a:stretch>
                    </p:blipFill>
                    <p:spPr>
                      <a:xfrm>
                        <a:off x="637944" y="4103806"/>
                        <a:ext cx="9610725" cy="1457325"/>
                      </a:xfrm>
                      <a:prstGeom prst="rect">
                        <a:avLst/>
                      </a:prstGeom>
                    </p:spPr>
                  </p:pic>
                </p:oleObj>
              </mc:Fallback>
            </mc:AlternateContent>
          </a:graphicData>
        </a:graphic>
      </p:graphicFrame>
      <p:sp>
        <p:nvSpPr>
          <p:cNvPr id="25" name="矩形 24"/>
          <p:cNvSpPr/>
          <p:nvPr/>
        </p:nvSpPr>
        <p:spPr>
          <a:xfrm>
            <a:off x="551384" y="5047550"/>
            <a:ext cx="8113776" cy="738664"/>
          </a:xfrm>
          <a:prstGeom prst="rect">
            <a:avLst/>
          </a:prstGeom>
        </p:spPr>
        <p:txBody>
          <a:bodyPr>
            <a:spAutoFit/>
          </a:bodyPr>
          <a:lstStyle/>
          <a:p>
            <a:pPr>
              <a:lnSpc>
                <a:spcPct val="150000"/>
              </a:lnSpc>
              <a:spcAft>
                <a:spcPts val="0"/>
              </a:spcAft>
              <a:tabLst>
                <a:tab pos="2250440" algn="l"/>
              </a:tabLst>
            </a:pPr>
            <a:r>
              <a:rPr lang="en-US" altLang="zh-CN" sz="2800" kern="10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a:latin typeface="Times New Roman" panose="02020603050405020304" pitchFamily="18" charset="0"/>
                <a:ea typeface="黑体" panose="02010609060101010101" pitchFamily="49" charset="-122"/>
                <a:cs typeface="Courier New" panose="02070309020205020404" pitchFamily="49" charset="0"/>
              </a:rPr>
              <a:t>AEO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8578"/>
                                        </p:tgtEl>
                                        <p:attrNameLst>
                                          <p:attrName>style.visibility</p:attrName>
                                        </p:attrNameLst>
                                      </p:cBhvr>
                                      <p:to>
                                        <p:strVal val="visible"/>
                                      </p:to>
                                    </p:set>
                                    <p:animEffect transition="in" filter="blinds(horizontal)">
                                      <p:cBhvr>
                                        <p:cTn id="10" dur="500"/>
                                        <p:tgtEl>
                                          <p:spTgt spid="40857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124" y="531837"/>
            <a:ext cx="11235967"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如图所示，空间图形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为正方体</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AD</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的位置关系，并证明</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419842" name="Picture 2" descr="SY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40966"/>
            <a:ext cx="2252155" cy="199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95124" y="2326783"/>
            <a:ext cx="11235967" cy="2704433"/>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en-US" altLang="zh-CN" sz="2800" i="1" kern="100" dirty="0" smtClean="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smtClean="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证明：在正方体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linds(horizontal)">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95124" y="5557192"/>
            <a:ext cx="11235967" cy="616579"/>
          </a:xfrm>
          <a:prstGeom prst="rect">
            <a:avLst/>
          </a:prstGeom>
        </p:spPr>
        <p:txBody>
          <a:bodyPr wrap="square">
            <a:spAutoFit/>
          </a:bodyPr>
          <a:lstStyle/>
          <a:p>
            <a:pPr algn="just">
              <a:lnSpc>
                <a:spcPct val="150000"/>
              </a:lnSpc>
              <a:spcAft>
                <a:spcPts val="0"/>
              </a:spcAft>
            </a:pPr>
            <a:r>
              <a:rPr lang="zh-CN" altLang="zh-CN" sz="26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直线</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30°.</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95124" y="531837"/>
            <a:ext cx="11235967" cy="623632"/>
          </a:xfrm>
          <a:prstGeom prst="rect">
            <a:avLst/>
          </a:prstGeom>
        </p:spPr>
        <p:txBody>
          <a:bodyPr wrap="square">
            <a:spAutoFit/>
          </a:bodyPr>
          <a:lstStyle/>
          <a:p>
            <a:pPr algn="just">
              <a:lnSpc>
                <a:spcPct val="150000"/>
              </a:lnSpc>
              <a:spcAft>
                <a:spcPts val="0"/>
              </a:spcAft>
            </a:pP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求直线</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6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6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6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a:t>
            </a:r>
            <a:r>
              <a:rPr lang="en-US" altLang="zh-CN" sz="26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419842" name="Picture 2" descr="SY40"/>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04312" y="140966"/>
            <a:ext cx="2252155" cy="199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395124" y="2323497"/>
            <a:ext cx="11235967" cy="2417072"/>
          </a:xfrm>
          <a:prstGeom prst="rect">
            <a:avLst/>
          </a:prstGeom>
        </p:spPr>
        <p:txBody>
          <a:bodyPr wrap="square">
            <a:spAutoFit/>
          </a:bodyPr>
          <a:lstStyle/>
          <a:p>
            <a:pPr algn="just">
              <a:lnSpc>
                <a:spcPct val="150000"/>
              </a:lnSpc>
              <a:spcAft>
                <a:spcPts val="0"/>
              </a:spcAft>
            </a:pPr>
            <a:r>
              <a:rPr lang="zh-CN" altLang="zh-CN" sz="26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图略</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线段</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是线段</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内的射影，</a:t>
            </a:r>
            <a:endParaRPr lang="zh-CN" altLang="zh-CN" sz="26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6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为直线</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6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6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6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6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260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52328" y="4784002"/>
          <a:ext cx="9388475" cy="1166813"/>
        </p:xfrm>
        <a:graphic>
          <a:graphicData uri="http://schemas.openxmlformats.org/presentationml/2006/ole">
            <mc:AlternateContent xmlns:mc="http://schemas.openxmlformats.org/markup-compatibility/2006">
              <mc:Choice xmlns:v="urn:schemas-microsoft-com:vml" Requires="v">
                <p:oleObj spid="_x0000_s420869" name="文档" r:id="rId18" imgW="9380220" imgH="1165860" progId="Word.Document.12">
                  <p:embed/>
                </p:oleObj>
              </mc:Choice>
              <mc:Fallback>
                <p:oleObj name="文档" r:id="rId18" imgW="9380220" imgH="1165860" progId="Word.Document.12">
                  <p:embed/>
                  <p:pic>
                    <p:nvPicPr>
                      <p:cNvPr id="0" name="图片 420868"/>
                      <p:cNvPicPr/>
                      <p:nvPr/>
                    </p:nvPicPr>
                    <p:blipFill>
                      <a:blip r:embed="rId19"/>
                      <a:stretch>
                        <a:fillRect/>
                      </a:stretch>
                    </p:blipFill>
                    <p:spPr>
                      <a:xfrm>
                        <a:off x="452328" y="4784002"/>
                        <a:ext cx="9388475" cy="11668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linds(horizont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linds(horizontal)">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blinds(horizontal)">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blinds(horizontal)">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blinds(horizontal)">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charset="-122"/>
                <a:ea typeface="微软雅黑" panose="020B0503020204020204" charset="-122"/>
              </a:rPr>
              <a:t>综合运用</a:t>
            </a:r>
            <a:endParaRPr lang="en-US" altLang="zh-CN" sz="2400" b="1" kern="0" dirty="0">
              <a:solidFill>
                <a:schemeClr val="tx1">
                  <a:lumMod val="65000"/>
                  <a:lumOff val="35000"/>
                </a:schemeClr>
              </a:solidFill>
              <a:latin typeface="微软雅黑" panose="020B0503020204020204" charset="-122"/>
              <a:ea typeface="微软雅黑" panose="020B050302020402020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413144" y="836712"/>
            <a:ext cx="11155464" cy="4616648"/>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G</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的中点，现在沿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把这个正方形折成一个空间图形，使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三点重合，重合后的点记为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，那么，在这个空间图形中必</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有</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AH</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EFH</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HF</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HG</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AEF</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平面</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8" name="TextBox 19"/>
          <p:cNvSpPr txBox="1"/>
          <p:nvPr/>
        </p:nvSpPr>
        <p:spPr>
          <a:xfrm>
            <a:off x="248494" y="353684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pic>
        <p:nvPicPr>
          <p:cNvPr id="27" name="Picture 2" descr="S61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3277" y="2890873"/>
            <a:ext cx="4591315" cy="249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13144" y="5642664"/>
            <a:ext cx="11237936" cy="738664"/>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根据折叠前、后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HF</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不变，可推出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AH</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EFH</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6417" y="188640"/>
            <a:ext cx="11151716" cy="2092876"/>
          </a:xfrm>
          <a:prstGeom prst="rect">
            <a:avLst/>
          </a:prstGeom>
        </p:spPr>
        <p:txBody>
          <a:bodyPr wrap="square">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在四面体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，则点</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内的射影一定是</a:t>
            </a:r>
            <a:r>
              <a:rPr lang="en-US" altLang="zh-CN" sz="28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外心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内心</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垂心</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重心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19"/>
          <p:cNvSpPr txBox="1"/>
          <p:nvPr/>
        </p:nvSpPr>
        <p:spPr>
          <a:xfrm>
            <a:off x="263352" y="163186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6" name="矩形 5"/>
          <p:cNvSpPr/>
          <p:nvPr/>
        </p:nvSpPr>
        <p:spPr>
          <a:xfrm>
            <a:off x="426417" y="2358405"/>
            <a:ext cx="8536613" cy="2031325"/>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如图，设点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内的射影为点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86093" name="Picture 45" descr="S620"/>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80690" y="2636912"/>
            <a:ext cx="2668184" cy="254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575720" y="3664074"/>
            <a:ext cx="5593198"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PO</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3" name="矩形 12"/>
          <p:cNvSpPr/>
          <p:nvPr/>
        </p:nvSpPr>
        <p:spPr>
          <a:xfrm>
            <a:off x="426417" y="4312146"/>
            <a:ext cx="2911566"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3056422" y="4321671"/>
            <a:ext cx="5828840" cy="738664"/>
          </a:xfrm>
          <a:prstGeom prst="rect">
            <a:avLst/>
          </a:prstGeom>
        </p:spPr>
        <p:txBody>
          <a:bodyPr wrap="none">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POA</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POB</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kern="100" dirty="0" err="1">
                <a:latin typeface="Times New Roman" panose="02020603050405020304" pitchFamily="18" charset="0"/>
                <a:ea typeface="黑体" panose="02010609060101010101" pitchFamily="49" charset="-122"/>
                <a:cs typeface="Courier New" panose="02070309020205020404" pitchFamily="49" charset="0"/>
              </a:rPr>
              <a:t>Rt</a:t>
            </a:r>
            <a:r>
              <a:rPr lang="en-US" altLang="zh-CN" sz="2800"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err="1">
                <a:latin typeface="Times New Roman" panose="02020603050405020304" pitchFamily="18" charset="0"/>
                <a:ea typeface="黑体" panose="02010609060101010101" pitchFamily="49" charset="-122"/>
                <a:cs typeface="Courier New" panose="02070309020205020404" pitchFamily="49" charset="0"/>
              </a:rPr>
              <a:t>POC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矩形 18"/>
          <p:cNvSpPr/>
          <p:nvPr/>
        </p:nvSpPr>
        <p:spPr>
          <a:xfrm>
            <a:off x="426417" y="4950693"/>
            <a:ext cx="6096000" cy="1384995"/>
          </a:xfrm>
          <a:prstGeom prst="rect">
            <a:avLst/>
          </a:prstGeom>
        </p:spPr>
        <p:txBody>
          <a:bodyPr>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则</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为</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的外心</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4"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86093"/>
                                        </p:tgtEl>
                                        <p:attrNameLst>
                                          <p:attrName>style.visibility</p:attrName>
                                        </p:attrNameLst>
                                      </p:cBhvr>
                                      <p:to>
                                        <p:strVal val="visible"/>
                                      </p:to>
                                    </p:set>
                                    <p:animEffect transition="in" filter="blinds(horizontal)">
                                      <p:cBhvr>
                                        <p:cTn id="15" dur="500"/>
                                        <p:tgtEl>
                                          <p:spTgt spid="38609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blinds(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linds(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blinds(horizontal)">
                                      <p:cBhvr>
                                        <p:cTn id="40" dur="500"/>
                                        <p:tgtEl>
                                          <p:spTgt spid="1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9">
                                            <p:txEl>
                                              <p:pRg st="1" end="1"/>
                                            </p:txEl>
                                          </p:spTgt>
                                        </p:tgtEl>
                                        <p:attrNameLst>
                                          <p:attrName>style.visibility</p:attrName>
                                        </p:attrNameLst>
                                      </p:cBhvr>
                                      <p:to>
                                        <p:strVal val="visible"/>
                                      </p:to>
                                    </p:set>
                                    <p:animEffect transition="in" filter="blinds(horizontal)">
                                      <p:cBhvr>
                                        <p:cTn id="45"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P spid="13"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851" y="266353"/>
            <a:ext cx="11089232" cy="138499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所成的角的大小为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930474" y="1029866"/>
          <a:ext cx="1101725" cy="752475"/>
        </p:xfrm>
        <a:graphic>
          <a:graphicData uri="http://schemas.openxmlformats.org/presentationml/2006/ole">
            <mc:AlternateContent xmlns:mc="http://schemas.openxmlformats.org/markup-compatibility/2006">
              <mc:Choice xmlns:v="urn:schemas-microsoft-com:vml" Requires="v">
                <p:oleObj spid="_x0000_s412685" name="文档" r:id="rId1" imgW="1485900" imgH="1016000" progId="Word.Document.12">
                  <p:embed/>
                </p:oleObj>
              </mc:Choice>
              <mc:Fallback>
                <p:oleObj name="文档" r:id="rId1" imgW="1485900" imgH="1016000" progId="Word.Document.12">
                  <p:embed/>
                  <p:pic>
                    <p:nvPicPr>
                      <p:cNvPr id="0" name="图片 412684"/>
                      <p:cNvPicPr/>
                      <p:nvPr/>
                    </p:nvPicPr>
                    <p:blipFill>
                      <a:blip r:embed="rId2"/>
                      <a:stretch>
                        <a:fillRect/>
                      </a:stretch>
                    </p:blipFill>
                    <p:spPr>
                      <a:xfrm>
                        <a:off x="930474" y="1029866"/>
                        <a:ext cx="1101725" cy="752475"/>
                      </a:xfrm>
                      <a:prstGeom prst="rect">
                        <a:avLst/>
                      </a:prstGeom>
                    </p:spPr>
                  </p:pic>
                </p:oleObj>
              </mc:Fallback>
            </mc:AlternateContent>
          </a:graphicData>
        </a:graphic>
      </p:graphicFrame>
      <p:pic>
        <p:nvPicPr>
          <p:cNvPr id="412674" name="Picture 2" descr="S62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5737" y="1992609"/>
            <a:ext cx="2660527" cy="2660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69851" y="4725144"/>
            <a:ext cx="6096000" cy="1384995"/>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A.45°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B.60</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C.30°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D.75</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TextBox 19"/>
          <p:cNvSpPr txBox="1"/>
          <p:nvPr/>
        </p:nvSpPr>
        <p:spPr>
          <a:xfrm>
            <a:off x="316310" y="488594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6"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8" name="Picture 2" descr="S62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21955" y="611163"/>
            <a:ext cx="2418661" cy="23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79376" y="232306"/>
            <a:ext cx="7376160" cy="3380681"/>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nvGraphicFramePr>
        <p:xfrm>
          <a:off x="560909" y="3006477"/>
          <a:ext cx="10229850" cy="1695450"/>
        </p:xfrm>
        <a:graphic>
          <a:graphicData uri="http://schemas.openxmlformats.org/presentationml/2006/ole">
            <mc:AlternateContent xmlns:mc="http://schemas.openxmlformats.org/markup-compatibility/2006">
              <mc:Choice xmlns:v="urn:schemas-microsoft-com:vml" Requires="v">
                <p:oleObj spid="_x0000_s413719" name="文档" r:id="rId2" imgW="13665200" imgH="2273300" progId="Word.Document.12">
                  <p:embed/>
                </p:oleObj>
              </mc:Choice>
              <mc:Fallback>
                <p:oleObj name="文档" r:id="rId2" imgW="13665200" imgH="2273300" progId="Word.Document.12">
                  <p:embed/>
                  <p:pic>
                    <p:nvPicPr>
                      <p:cNvPr id="0" name="图片 413718"/>
                      <p:cNvPicPr/>
                      <p:nvPr/>
                    </p:nvPicPr>
                    <p:blipFill>
                      <a:blip r:embed="rId3"/>
                      <a:stretch>
                        <a:fillRect/>
                      </a:stretch>
                    </p:blipFill>
                    <p:spPr>
                      <a:xfrm>
                        <a:off x="560909" y="3006477"/>
                        <a:ext cx="10229850" cy="169545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61975" y="3923531"/>
          <a:ext cx="10229850" cy="1981200"/>
        </p:xfrm>
        <a:graphic>
          <a:graphicData uri="http://schemas.openxmlformats.org/presentationml/2006/ole">
            <mc:AlternateContent xmlns:mc="http://schemas.openxmlformats.org/markup-compatibility/2006">
              <mc:Choice xmlns:v="urn:schemas-microsoft-com:vml" Requires="v">
                <p:oleObj spid="_x0000_s413720" name="文档" r:id="rId4" imgW="13665200" imgH="2654300" progId="Word.Document.12">
                  <p:embed/>
                </p:oleObj>
              </mc:Choice>
              <mc:Fallback>
                <p:oleObj name="文档" r:id="rId4" imgW="13665200" imgH="2654300" progId="Word.Document.12">
                  <p:embed/>
                  <p:pic>
                    <p:nvPicPr>
                      <p:cNvPr id="0" name="图片 413719"/>
                      <p:cNvPicPr/>
                      <p:nvPr/>
                    </p:nvPicPr>
                    <p:blipFill>
                      <a:blip r:embed="rId5"/>
                      <a:stretch>
                        <a:fillRect/>
                      </a:stretch>
                    </p:blipFill>
                    <p:spPr>
                      <a:xfrm>
                        <a:off x="561975" y="3923531"/>
                        <a:ext cx="10229850" cy="1981200"/>
                      </a:xfrm>
                      <a:prstGeom prst="rect">
                        <a:avLst/>
                      </a:prstGeom>
                    </p:spPr>
                  </p:pic>
                </p:oleObj>
              </mc:Fallback>
            </mc:AlternateContent>
          </a:graphicData>
        </a:graphic>
      </p:graphicFrame>
      <p:sp>
        <p:nvSpPr>
          <p:cNvPr id="23" name="矩形 22"/>
          <p:cNvSpPr/>
          <p:nvPr/>
        </p:nvSpPr>
        <p:spPr>
          <a:xfrm>
            <a:off x="479376" y="5561131"/>
            <a:ext cx="5941050"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所成的角为</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1" name="Rectangle 21">
            <a:hlinkClick r:id="rId6"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7"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8"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9"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10"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11"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12"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13"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14"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5"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6"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7"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8"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9"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20"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21"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3698"/>
                                        </p:tgtEl>
                                        <p:attrNameLst>
                                          <p:attrName>style.visibility</p:attrName>
                                        </p:attrNameLst>
                                      </p:cBhvr>
                                      <p:to>
                                        <p:strVal val="visible"/>
                                      </p:to>
                                    </p:set>
                                    <p:animEffect transition="in" filter="blinds(horizontal)">
                                      <p:cBhvr>
                                        <p:cTn id="10" dur="500"/>
                                        <p:tgtEl>
                                          <p:spTgt spid="41369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blinds(horizontal)">
                                      <p:cBhvr>
                                        <p:cTn id="20" dur="500"/>
                                        <p:tgtEl>
                                          <p:spTgt spid="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blinds(horizontal)">
                                      <p:cBhvr>
                                        <p:cTn id="25" dur="500"/>
                                        <p:tgtEl>
                                          <p:spTgt spid="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linds(horizontal)">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52854" y="446790"/>
            <a:ext cx="11062796" cy="2089539"/>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如图，在直三棱柱</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满足条件</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时，有</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BC</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注：填上你认为正确的一种条件即可，不必考虑所有可能的情况</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2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414722" name="Picture 2" descr="S623"/>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4283" y="2811824"/>
            <a:ext cx="2843435" cy="2705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1333947" y="1162844"/>
            <a:ext cx="2659702" cy="523220"/>
          </a:xfrm>
          <a:prstGeom prst="rect">
            <a:avLst/>
          </a:prstGeom>
        </p:spPr>
        <p:txBody>
          <a:bodyPr wrap="none">
            <a:spAutoFit/>
          </a:bodyPr>
          <a:lstStyle/>
          <a:p>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rPr>
              <a:t>A</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en-US" altLang="zh-CN" sz="2800" i="1" kern="100">
                <a:solidFill>
                  <a:srgbClr val="C00000"/>
                </a:solidFill>
                <a:latin typeface="Times New Roman" panose="02020603050405020304" pitchFamily="18" charset="0"/>
                <a:ea typeface="方正中等线简体" panose="03000509000000000000" pitchFamily="65" charset="-122"/>
              </a:rPr>
              <a:t>C</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en-US" altLang="zh-CN" sz="2800" i="1" kern="100">
                <a:solidFill>
                  <a:srgbClr val="C00000"/>
                </a:solidFill>
                <a:latin typeface="Times New Roman" panose="02020603050405020304" pitchFamily="18" charset="0"/>
                <a:ea typeface="方正中等线简体" panose="03000509000000000000" pitchFamily="65" charset="-122"/>
              </a:rPr>
              <a:t>B</a:t>
            </a:r>
            <a:r>
              <a:rPr lang="en-US" altLang="zh-CN" sz="2800" kern="100" baseline="-25000">
                <a:solidFill>
                  <a:srgbClr val="C00000"/>
                </a:solidFill>
                <a:latin typeface="Times New Roman" panose="02020603050405020304" pitchFamily="18" charset="0"/>
                <a:ea typeface="方正中等线简体" panose="03000509000000000000" pitchFamily="65" charset="-122"/>
              </a:rPr>
              <a:t>1</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solidFill>
                  <a:srgbClr val="C00000"/>
                </a:solidFill>
                <a:latin typeface="Times New Roman" panose="02020603050405020304" pitchFamily="18" charset="0"/>
                <a:ea typeface="方正中等线简体" panose="03000509000000000000" pitchFamily="65" charset="-122"/>
              </a:rPr>
              <a:t>90°</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p:cNvSpPr txBox="1"/>
          <p:nvPr/>
        </p:nvSpPr>
        <p:spPr>
          <a:xfrm>
            <a:off x="866775" y="301599"/>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知识点四　直线与平面所成的角</a:t>
            </a:r>
            <a:endParaRPr lang="zh-CN" altLang="zh-CN" sz="2800" b="1" dirty="0">
              <a:solidFill>
                <a:srgbClr val="000000"/>
              </a:solidFill>
            </a:endParaRPr>
          </a:p>
        </p:txBody>
      </p:sp>
      <p:graphicFrame>
        <p:nvGraphicFramePr>
          <p:cNvPr id="4" name="表格 3"/>
          <p:cNvGraphicFramePr>
            <a:graphicFrameLocks noGrp="1"/>
          </p:cNvGraphicFramePr>
          <p:nvPr/>
        </p:nvGraphicFramePr>
        <p:xfrm>
          <a:off x="599840" y="1331243"/>
          <a:ext cx="10992320" cy="4840600"/>
        </p:xfrm>
        <a:graphic>
          <a:graphicData uri="http://schemas.openxmlformats.org/drawingml/2006/table">
            <a:tbl>
              <a:tblPr/>
              <a:tblGrid>
                <a:gridCol w="1271240"/>
                <a:gridCol w="6025120"/>
                <a:gridCol w="3695960"/>
              </a:tblGrid>
              <a:tr h="691514">
                <a:tc gridSpan="2">
                  <a:txBody>
                    <a:bodyPr/>
                    <a:lstStyle/>
                    <a:p>
                      <a:pPr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有关概念</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对应图形</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543">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斜线</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一条直线与一个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但不和这个</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这条直线叫作这个平面的斜线，如图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50000"/>
                        </a:lnSpc>
                        <a:spcAft>
                          <a:spcPts val="0"/>
                        </a:spcAft>
                        <a:tabLst>
                          <a:tab pos="2250440" algn="l"/>
                        </a:tabLst>
                      </a:pPr>
                      <a:r>
                        <a:rPr lang="en-US" sz="2800"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1514">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斜足</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斜线与平面</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r h="1383029">
                <a:tc>
                  <a:txBody>
                    <a:bodyPr/>
                    <a:lstStyle/>
                    <a:p>
                      <a:pPr algn="ctr">
                        <a:lnSpc>
                          <a:spcPct val="15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斜线段</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5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斜线上一点与斜足间的线段叫作这个点到平面的斜线段，如图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a:tc>
              </a:tr>
            </a:tbl>
          </a:graphicData>
        </a:graphic>
      </p:graphicFrame>
      <p:pic>
        <p:nvPicPr>
          <p:cNvPr id="6" name="Picture 2" descr="S601"/>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0644" y="2843411"/>
            <a:ext cx="3070882" cy="244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174139" y="2157239"/>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相交</a:t>
            </a:r>
            <a:endParaRPr lang="zh-CN" altLang="en-US" dirty="0">
              <a:solidFill>
                <a:srgbClr val="C00000"/>
              </a:solidFill>
            </a:endParaRPr>
          </a:p>
        </p:txBody>
      </p:sp>
      <p:sp>
        <p:nvSpPr>
          <p:cNvPr id="8" name="矩形 7"/>
          <p:cNvSpPr/>
          <p:nvPr/>
        </p:nvSpPr>
        <p:spPr>
          <a:xfrm>
            <a:off x="3441229" y="279387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5169421" y="3400311"/>
            <a:ext cx="1382110"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a:t>
            </a:r>
            <a:endParaRPr lang="zh-CN" altLang="en-US" dirty="0">
              <a:solidFill>
                <a:srgbClr val="C00000"/>
              </a:solidFill>
            </a:endParaRPr>
          </a:p>
        </p:txBody>
      </p:sp>
      <p:sp>
        <p:nvSpPr>
          <p:cNvPr id="3" name="矩形 2"/>
          <p:cNvSpPr/>
          <p:nvPr/>
        </p:nvSpPr>
        <p:spPr>
          <a:xfrm>
            <a:off x="4333900" y="4192513"/>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交点</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6685110" y="4144888"/>
            <a:ext cx="803425"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点</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Q</a:t>
            </a:r>
            <a:endParaRPr lang="zh-CN" altLang="en-US" dirty="0">
              <a:solidFill>
                <a:srgbClr val="C00000"/>
              </a:solidFill>
            </a:endParaRPr>
          </a:p>
        </p:txBody>
      </p:sp>
      <p:sp>
        <p:nvSpPr>
          <p:cNvPr id="12" name="矩形 11"/>
          <p:cNvSpPr/>
          <p:nvPr/>
        </p:nvSpPr>
        <p:spPr>
          <a:xfrm>
            <a:off x="6220966" y="5507707"/>
            <a:ext cx="1382110" cy="523220"/>
          </a:xfrm>
          <a:prstGeom prst="rect">
            <a:avLst/>
          </a:prstGeom>
        </p:spPr>
        <p:txBody>
          <a:bodyPr wrap="none">
            <a:spAutoFit/>
          </a:bodyPr>
          <a:lstStyle/>
          <a:p>
            <a:r>
              <a:rPr lang="zh-CN" altLang="en-US" sz="2800" kern="10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线段</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3" grpId="0"/>
      <p:bldP spid="9"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337527"/>
            <a:ext cx="11350315" cy="590931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如图所示，连接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，可得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因此</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，要证</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则</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即</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直三棱柱可知，只要证明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latin typeface="Times New Roman" panose="02020603050405020304" pitchFamily="18" charset="0"/>
              <a:ea typeface="黑体" panose="02010609060101010101" pitchFamily="49" charset="-122"/>
              <a:cs typeface="Courier New" panose="02070309020205020404" pitchFamily="49"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BC</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故</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只要证明</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或者能推出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的条件，如</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pitchFamily="49" charset="-122"/>
                <a:cs typeface="Courier New" panose="02070309020205020404" pitchFamily="49" charset="0"/>
              </a:rPr>
              <a:t>1</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90°</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等</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15746" name="Picture 2" descr="S624"/>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31970" y="621739"/>
            <a:ext cx="2799121" cy="26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5"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5746"/>
                                        </p:tgtEl>
                                        <p:attrNameLst>
                                          <p:attrName>style.visibility</p:attrName>
                                        </p:attrNameLst>
                                      </p:cBhvr>
                                      <p:to>
                                        <p:strVal val="visible"/>
                                      </p:to>
                                    </p:set>
                                    <p:animEffect transition="in" filter="blinds(horizontal)">
                                      <p:cBhvr>
                                        <p:cTn id="10" dur="500"/>
                                        <p:tgtEl>
                                          <p:spTgt spid="4157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linds(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charset="-122"/>
                <a:ea typeface="微软雅黑" panose="020B0503020204020204" charset="-122"/>
              </a:rPr>
              <a:t>拓广探究</a:t>
            </a:r>
            <a:endParaRPr lang="en-US" altLang="zh-CN" sz="2400" b="1" kern="0" dirty="0">
              <a:solidFill>
                <a:schemeClr val="tx1">
                  <a:lumMod val="65000"/>
                  <a:lumOff val="35000"/>
                </a:schemeClr>
              </a:solidFill>
              <a:latin typeface="微软雅黑" panose="020B0503020204020204" charset="-122"/>
              <a:ea typeface="微软雅黑" panose="020B050302020402020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5" name="矩形 4"/>
          <p:cNvSpPr/>
          <p:nvPr/>
        </p:nvSpPr>
        <p:spPr>
          <a:xfrm>
            <a:off x="605267" y="1043211"/>
            <a:ext cx="10776624" cy="4662814"/>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如图所示，四棱锥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的底面为正方形，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SD</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底面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，则下列结论中正确的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AC</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SCD</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SBD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SBD</a:t>
            </a:r>
            <a:endPar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tabLst>
                <a:tab pos="2250440" algn="l"/>
              </a:tabLst>
            </a:pP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成的角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所成的角等于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DC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SA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角</a:t>
            </a:r>
            <a:endParaRPr lang="zh-CN" altLang="zh-CN" sz="28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5"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7"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pic>
        <p:nvPicPr>
          <p:cNvPr id="32" name="Picture 2" descr="S625"/>
          <p:cNvPicPr>
            <a:picLocks noChangeAspect="1" noChangeArrowheads="1"/>
          </p:cNvPicPr>
          <p:nvPr/>
        </p:nvPicPr>
        <p:blipFill>
          <a:blip r:embed="rId2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1405" y="2411363"/>
            <a:ext cx="3128696" cy="29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19"/>
          <p:cNvSpPr txBox="1"/>
          <p:nvPr/>
        </p:nvSpPr>
        <p:spPr>
          <a:xfrm>
            <a:off x="452883" y="248110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4" name="TextBox 19"/>
          <p:cNvSpPr txBox="1"/>
          <p:nvPr/>
        </p:nvSpPr>
        <p:spPr>
          <a:xfrm>
            <a:off x="452883" y="308117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5" name="TextBox 19"/>
          <p:cNvSpPr txBox="1"/>
          <p:nvPr/>
        </p:nvSpPr>
        <p:spPr>
          <a:xfrm>
            <a:off x="452883" y="371935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linds(horizontal)">
                                      <p:cBhvr>
                                        <p:cTn id="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9" name="矩形 18"/>
          <p:cNvSpPr/>
          <p:nvPr/>
        </p:nvSpPr>
        <p:spPr>
          <a:xfrm>
            <a:off x="613867" y="727993"/>
            <a:ext cx="7639357" cy="3323987"/>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对于选项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，由题意得</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BD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对于</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选项</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SCD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0" name="Picture 2" descr="S62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0279" y="979002"/>
            <a:ext cx="3036682" cy="28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21"/>
          <p:cNvSpPr/>
          <p:nvPr/>
        </p:nvSpPr>
        <p:spPr>
          <a:xfrm>
            <a:off x="613867" y="3923310"/>
            <a:ext cx="10799436" cy="1387423"/>
          </a:xfrm>
          <a:prstGeom prst="rect">
            <a:avLst/>
          </a:prstGeom>
        </p:spPr>
        <p:txBody>
          <a:bodyPr>
            <a:spAutoFit/>
          </a:bodyPr>
          <a:lstStyle/>
          <a:p>
            <a:pPr lvl="0" algn="just">
              <a:lnSpc>
                <a:spcPct val="150000"/>
              </a:lnSpc>
              <a:tabLst>
                <a:tab pos="2250440" algn="l"/>
              </a:tabLst>
            </a:pPr>
            <a:r>
              <a:rPr lang="zh-CN" altLang="zh-CN" sz="2800" kern="1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对于选项</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，由对称性知</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SA</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所成的角与</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SBD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所成的角相等，故</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正确</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6831" y="467147"/>
            <a:ext cx="11041302" cy="730925"/>
          </a:xfrm>
          <a:prstGeom prst="rect">
            <a:avLst/>
          </a:prstGeom>
        </p:spPr>
        <p:txBody>
          <a:bodyPr wrap="square">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矩形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所在的平面，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分别是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的中点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7"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58"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5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4"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5"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6"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7"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8"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9"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0"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1"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pic>
        <p:nvPicPr>
          <p:cNvPr id="417794" name="Picture 2" descr="S626"/>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746" y="1599433"/>
            <a:ext cx="3046509" cy="27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6831" y="4779888"/>
            <a:ext cx="4309385" cy="738664"/>
          </a:xfrm>
          <a:prstGeom prst="rect">
            <a:avLst/>
          </a:prstGeom>
        </p:spPr>
        <p:txBody>
          <a:bodyPr wrap="none">
            <a:spAutoFit/>
          </a:bodyPr>
          <a:lstStyle/>
          <a:p>
            <a:pPr algn="just">
              <a:lnSpc>
                <a:spcPct val="150000"/>
              </a:lnSpc>
              <a:spcAft>
                <a:spcPts val="0"/>
              </a:spcAft>
              <a:tabLst>
                <a:tab pos="2250440" algn="l"/>
              </a:tabLs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求证：</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8" name="Picture 2" descr="S627"/>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534463"/>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07368" y="126157"/>
            <a:ext cx="8113776" cy="1412833"/>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证明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取</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，连接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，如图</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N</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的中点，</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0" name="对象 19"/>
          <p:cNvGraphicFramePr>
            <a:graphicFrameLocks noChangeAspect="1"/>
          </p:cNvGraphicFramePr>
          <p:nvPr/>
        </p:nvGraphicFramePr>
        <p:xfrm>
          <a:off x="488901" y="1412776"/>
          <a:ext cx="8255000" cy="1333500"/>
        </p:xfrm>
        <a:graphic>
          <a:graphicData uri="http://schemas.openxmlformats.org/presentationml/2006/ole">
            <mc:AlternateContent xmlns:mc="http://schemas.openxmlformats.org/markup-compatibility/2006">
              <mc:Choice xmlns:v="urn:schemas-microsoft-com:vml" Requires="v">
                <p:oleObj spid="_x0000_s418846" name="文档" r:id="rId2" imgW="11023600" imgH="1790700" progId="Word.Document.12">
                  <p:embed/>
                </p:oleObj>
              </mc:Choice>
              <mc:Fallback>
                <p:oleObj name="文档" r:id="rId2" imgW="11023600" imgH="1790700" progId="Word.Document.12">
                  <p:embed/>
                  <p:pic>
                    <p:nvPicPr>
                      <p:cNvPr id="0" name="图片 418845"/>
                      <p:cNvPicPr/>
                      <p:nvPr/>
                    </p:nvPicPr>
                    <p:blipFill>
                      <a:blip r:embed="rId3"/>
                      <a:stretch>
                        <a:fillRect/>
                      </a:stretch>
                    </p:blipFill>
                    <p:spPr>
                      <a:xfrm>
                        <a:off x="488901" y="1412776"/>
                        <a:ext cx="8255000" cy="1333500"/>
                      </a:xfrm>
                      <a:prstGeom prst="rect">
                        <a:avLst/>
                      </a:prstGeom>
                    </p:spPr>
                  </p:pic>
                </p:oleObj>
              </mc:Fallback>
            </mc:AlternateContent>
          </a:graphicData>
        </a:graphic>
      </p:graphicFrame>
      <p:sp>
        <p:nvSpPr>
          <p:cNvPr id="22" name="矩形 21"/>
          <p:cNvSpPr/>
          <p:nvPr/>
        </p:nvSpPr>
        <p:spPr>
          <a:xfrm>
            <a:off x="407368" y="2132856"/>
            <a:ext cx="4214615" cy="738664"/>
          </a:xfrm>
          <a:prstGeom prst="rect">
            <a:avLst/>
          </a:prstGeom>
        </p:spPr>
        <p:txBody>
          <a:bodyPr wrap="none">
            <a:spAutoFit/>
          </a:bodyPr>
          <a:lstStyle/>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且</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DC</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4" name="对象 23"/>
          <p:cNvGraphicFramePr>
            <a:graphicFrameLocks noChangeAspect="1"/>
          </p:cNvGraphicFramePr>
          <p:nvPr/>
        </p:nvGraphicFramePr>
        <p:xfrm>
          <a:off x="407368" y="2852936"/>
          <a:ext cx="8255000" cy="1333500"/>
        </p:xfrm>
        <a:graphic>
          <a:graphicData uri="http://schemas.openxmlformats.org/presentationml/2006/ole">
            <mc:AlternateContent xmlns:mc="http://schemas.openxmlformats.org/markup-compatibility/2006">
              <mc:Choice xmlns:v="urn:schemas-microsoft-com:vml" Requires="v">
                <p:oleObj spid="_x0000_s418847" name="文档" r:id="rId4" imgW="11023600" imgH="1790700" progId="Word.Document.12">
                  <p:embed/>
                </p:oleObj>
              </mc:Choice>
              <mc:Fallback>
                <p:oleObj name="文档" r:id="rId4" imgW="11023600" imgH="1790700" progId="Word.Document.12">
                  <p:embed/>
                  <p:pic>
                    <p:nvPicPr>
                      <p:cNvPr id="0" name="图片 418846"/>
                      <p:cNvPicPr/>
                      <p:nvPr/>
                    </p:nvPicPr>
                    <p:blipFill>
                      <a:blip r:embed="rId5"/>
                      <a:stretch>
                        <a:fillRect/>
                      </a:stretch>
                    </p:blipFill>
                    <p:spPr>
                      <a:xfrm>
                        <a:off x="407368" y="2852936"/>
                        <a:ext cx="8255000" cy="1333500"/>
                      </a:xfrm>
                      <a:prstGeom prst="rect">
                        <a:avLst/>
                      </a:prstGeom>
                    </p:spPr>
                  </p:pic>
                </p:oleObj>
              </mc:Fallback>
            </mc:AlternateContent>
          </a:graphicData>
        </a:graphic>
      </p:graphicFrame>
      <p:graphicFrame>
        <p:nvGraphicFramePr>
          <p:cNvPr id="25" name="对象 24"/>
          <p:cNvGraphicFramePr>
            <a:graphicFrameLocks noChangeAspect="1"/>
          </p:cNvGraphicFramePr>
          <p:nvPr/>
        </p:nvGraphicFramePr>
        <p:xfrm>
          <a:off x="409575" y="3606924"/>
          <a:ext cx="9620250" cy="1323975"/>
        </p:xfrm>
        <a:graphic>
          <a:graphicData uri="http://schemas.openxmlformats.org/presentationml/2006/ole">
            <mc:AlternateContent xmlns:mc="http://schemas.openxmlformats.org/markup-compatibility/2006">
              <mc:Choice xmlns:v="urn:schemas-microsoft-com:vml" Requires="v">
                <p:oleObj spid="_x0000_s418848" name="文档" r:id="rId6" imgW="12852400" imgH="1778000" progId="Word.Document.12">
                  <p:embed/>
                </p:oleObj>
              </mc:Choice>
              <mc:Fallback>
                <p:oleObj name="文档" r:id="rId6" imgW="12852400" imgH="1778000" progId="Word.Document.12">
                  <p:embed/>
                  <p:pic>
                    <p:nvPicPr>
                      <p:cNvPr id="0" name="图片 418847"/>
                      <p:cNvPicPr/>
                      <p:nvPr/>
                    </p:nvPicPr>
                    <p:blipFill>
                      <a:blip r:embed="rId7"/>
                      <a:stretch>
                        <a:fillRect/>
                      </a:stretch>
                    </p:blipFill>
                    <p:spPr>
                      <a:xfrm>
                        <a:off x="409575" y="3606924"/>
                        <a:ext cx="9620250" cy="1323975"/>
                      </a:xfrm>
                      <a:prstGeom prst="rect">
                        <a:avLst/>
                      </a:prstGeom>
                    </p:spPr>
                  </p:pic>
                </p:oleObj>
              </mc:Fallback>
            </mc:AlternateContent>
          </a:graphicData>
        </a:graphic>
      </p:graphicFrame>
      <p:sp>
        <p:nvSpPr>
          <p:cNvPr id="26" name="矩形 25"/>
          <p:cNvSpPr/>
          <p:nvPr/>
        </p:nvSpPr>
        <p:spPr>
          <a:xfrm>
            <a:off x="407368" y="4384154"/>
            <a:ext cx="8925154" cy="2011763"/>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四边形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AMNE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是平行四边形，</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76" name="Rectangle 21">
            <a:hlinkClick r:id="rId8"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4" name="Rectangle 21">
            <a:hlinkClick r:id="rId16"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5" name="Rectangle 21">
            <a:hlinkClick r:id="rId17"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6" name="Rectangle 21">
            <a:hlinkClick r:id="rId18"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7" name="Rectangle 21">
            <a:hlinkClick r:id="rId19"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8" name="Rectangle 21">
            <a:hlinkClick r:id="rId20"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9" name="Rectangle 21">
            <a:hlinkClick r:id="rId21"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0" name="Rectangle 21">
            <a:hlinkClick r:id="rId22"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1" name="Rectangle 21">
            <a:hlinkClick r:id="rId23"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linds(horizontal)">
                                      <p:cBhvr>
                                        <p:cTn id="7" dur="500"/>
                                        <p:tgtEl>
                                          <p:spTgt spid="1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18818"/>
                                        </p:tgtEl>
                                        <p:attrNameLst>
                                          <p:attrName>style.visibility</p:attrName>
                                        </p:attrNameLst>
                                      </p:cBhvr>
                                      <p:to>
                                        <p:strVal val="visible"/>
                                      </p:to>
                                    </p:set>
                                    <p:animEffect transition="in" filter="blinds(horizontal)">
                                      <p:cBhvr>
                                        <p:cTn id="10" dur="500"/>
                                        <p:tgtEl>
                                          <p:spTgt spid="4188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blinds(horizontal)">
                                      <p:cBhvr>
                                        <p:cTn id="15" dur="500"/>
                                        <p:tgtEl>
                                          <p:spTgt spid="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linds(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linds(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linds(horizontal)">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26">
                                            <p:txEl>
                                              <p:pRg st="0" end="0"/>
                                            </p:txEl>
                                          </p:spTgt>
                                        </p:tgtEl>
                                        <p:attrNameLst>
                                          <p:attrName>style.visibility</p:attrName>
                                        </p:attrNameLst>
                                      </p:cBhvr>
                                      <p:to>
                                        <p:strVal val="visible"/>
                                      </p:to>
                                    </p:set>
                                    <p:animEffect transition="in" filter="blinds(horizontal)">
                                      <p:cBhvr>
                                        <p:cTn id="40" dur="500"/>
                                        <p:tgtEl>
                                          <p:spTgt spid="2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6">
                                            <p:txEl>
                                              <p:pRg st="1" end="1"/>
                                            </p:txEl>
                                          </p:spTgt>
                                        </p:tgtEl>
                                        <p:attrNameLst>
                                          <p:attrName>style.visibility</p:attrName>
                                        </p:attrNameLst>
                                      </p:cBhvr>
                                      <p:to>
                                        <p:strVal val="visible"/>
                                      </p:to>
                                    </p:set>
                                    <p:animEffect transition="in" filter="blinds(horizontal)">
                                      <p:cBhvr>
                                        <p:cTn id="45" dur="500"/>
                                        <p:tgtEl>
                                          <p:spTgt spid="2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
                                            <p:txEl>
                                              <p:pRg st="2" end="2"/>
                                            </p:txEl>
                                          </p:spTgt>
                                        </p:tgtEl>
                                        <p:attrNameLst>
                                          <p:attrName>style.visibility</p:attrName>
                                        </p:attrNameLst>
                                      </p:cBhvr>
                                      <p:to>
                                        <p:strVal val="visible"/>
                                      </p:to>
                                    </p:set>
                                    <p:animEffect transition="in" filter="blinds(horizontal)">
                                      <p:cBhvr>
                                        <p:cTn id="50" dur="500"/>
                                        <p:tgtEl>
                                          <p:spTgt spid="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70571" y="676291"/>
            <a:ext cx="11016504" cy="664477"/>
          </a:xfrm>
          <a:prstGeom prst="rect">
            <a:avLst/>
          </a:prstGeom>
        </p:spPr>
        <p:txBody>
          <a:bodyPr>
            <a:spAutoFit/>
          </a:bodyPr>
          <a:lstStyle/>
          <a:p>
            <a:pPr>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ABCD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为多少度时，</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MN</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PCD</a:t>
            </a:r>
            <a:r>
              <a:rPr lang="en-US" altLang="zh-CN" sz="2800" kern="100" dirty="0">
                <a:latin typeface="方正中等线简体" panose="03000509000000000000" pitchFamily="65" charset="-122"/>
                <a:ea typeface="方正中等线简体" panose="03000509000000000000" pitchFamily="65" charset="-122"/>
                <a:cs typeface="Courier New" panose="02070309020205020404" pitchFamily="49" charset="0"/>
              </a:rPr>
              <a:t>?</a:t>
            </a:r>
            <a:endParaRPr lang="zh-CN" altLang="zh-CN" sz="1050" kern="100" dirty="0">
              <a:effectLst/>
              <a:latin typeface="方正中等线简体" panose="03000509000000000000" pitchFamily="65" charset="-122"/>
              <a:ea typeface="方正中等线简体" panose="03000509000000000000" pitchFamily="65" charset="-122"/>
              <a:cs typeface="Courier New" panose="02070309020205020404" pitchFamily="49" charset="0"/>
            </a:endParaRPr>
          </a:p>
        </p:txBody>
      </p:sp>
      <p:pic>
        <p:nvPicPr>
          <p:cNvPr id="4" name="Picture 2" descr="S62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746" y="2069802"/>
            <a:ext cx="3046509" cy="27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1">
            <a:hlinkClick r:id="rId2"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3"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4"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5"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Rectangle 21">
            <a:hlinkClick r:id="rId6"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7"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8"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9"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10"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11"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12"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13"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14"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8" name="Rectangle 21">
            <a:hlinkClick r:id="rId15"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9" name="Rectangle 21">
            <a:hlinkClick r:id="rId16"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20" name="Rectangle 21">
            <a:hlinkClick r:id="rId17"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4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0"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sp>
        <p:nvSpPr>
          <p:cNvPr id="4" name="矩形 3"/>
          <p:cNvSpPr/>
          <p:nvPr/>
        </p:nvSpPr>
        <p:spPr>
          <a:xfrm>
            <a:off x="488901" y="308952"/>
            <a:ext cx="10799436" cy="5909310"/>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时，</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，证明如下</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即为</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所成的角，</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45°</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AP</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ABCD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AD</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PAD</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0" name="Picture 2" descr="S627"/>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534463"/>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linds(horizont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linds(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blinds(horizontal)">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blinds(horizontal)">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blinds(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blinds(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blinds(horizontal)">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1</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anose="04040905080B02020502" pitchFamily="82" charset="0"/>
                <a:ea typeface="楷体" panose="02010609060101010101" pitchFamily="49" charset="-122"/>
                <a:cs typeface="经典繁仿黑" pitchFamily="49" charset="-122"/>
              </a:rPr>
              <a:t>2</a:t>
            </a:r>
            <a:endParaRPr lang="en-US" altLang="zh-CN" sz="1400" dirty="0">
              <a:latin typeface="Broadway" panose="04040905080B02020502" pitchFamily="82" charset="0"/>
              <a:ea typeface="楷体" panose="02010609060101010101" pitchFamily="49" charset="-122"/>
              <a:cs typeface="经典繁仿黑" pitchFamily="49" charset="-122"/>
            </a:endParaRPr>
          </a:p>
        </p:txBody>
      </p:sp>
      <p:sp>
        <p:nvSpPr>
          <p:cNvPr id="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anose="04040905080B02020502" pitchFamily="82" charset="0"/>
                <a:ea typeface="楷体" panose="02010609060101010101" pitchFamily="49" charset="-122"/>
                <a:cs typeface="经典繁仿黑" pitchFamily="49" charset="-122"/>
              </a:rPr>
              <a:t>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6</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anose="04040905080B02020502" pitchFamily="82" charset="0"/>
                <a:ea typeface="楷体" panose="02010609060101010101" pitchFamily="49" charset="-122"/>
                <a:cs typeface="经典繁仿黑" pitchFamily="49" charset="-122"/>
              </a:rPr>
              <a:t>7</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8</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9</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10</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11</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12</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13</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14</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anose="04040905080B02020502" pitchFamily="82" charset="0"/>
                <a:ea typeface="楷体" panose="02010609060101010101" pitchFamily="49" charset="-122"/>
                <a:cs typeface="经典繁仿黑" pitchFamily="49" charset="-122"/>
              </a:rPr>
              <a:t>15</a:t>
            </a:r>
            <a:endParaRPr lang="en-US" altLang="zh-CN" sz="1400" dirty="0">
              <a:solidFill>
                <a:prstClr val="black"/>
              </a:solidFill>
              <a:latin typeface="Broadway" panose="04040905080B02020502" pitchFamily="82" charset="0"/>
              <a:ea typeface="楷体" panose="02010609060101010101" pitchFamily="49" charset="-122"/>
              <a:cs typeface="经典繁仿黑" pitchFamily="49" charset="-122"/>
            </a:endParaRPr>
          </a:p>
        </p:txBody>
      </p:sp>
      <p:sp>
        <p:nvSpPr>
          <p:cNvPr id="1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rPr>
              <a:t>16</a:t>
            </a:r>
            <a:endParaRPr lang="en-US" altLang="zh-CN" sz="1400" dirty="0">
              <a:solidFill>
                <a:srgbClr val="0000FF"/>
              </a:solidFill>
              <a:latin typeface="Broadway" panose="04040905080B02020502" pitchFamily="82" charset="0"/>
              <a:ea typeface="楷体" panose="02010609060101010101" pitchFamily="49" charset="-122"/>
              <a:cs typeface="经典繁仿黑" pitchFamily="49" charset="-122"/>
            </a:endParaRPr>
          </a:p>
        </p:txBody>
      </p:sp>
      <p:pic>
        <p:nvPicPr>
          <p:cNvPr id="18"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0" name="矩形 19"/>
          <p:cNvSpPr/>
          <p:nvPr/>
        </p:nvSpPr>
        <p:spPr>
          <a:xfrm>
            <a:off x="695400" y="1174264"/>
            <a:ext cx="6280715" cy="2758792"/>
          </a:xfrm>
          <a:prstGeom prst="rect">
            <a:avLst/>
          </a:prstGeom>
        </p:spPr>
        <p:txBody>
          <a:bodyPr>
            <a:spAutoFit/>
          </a:bodyPr>
          <a:lstStyle/>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AE</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smtClean="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en-US" altLang="zh-CN" sz="2800" kern="100" dirty="0" smtClean="0">
              <a:solidFill>
                <a:srgbClr val="000000"/>
              </a:solidFill>
              <a:latin typeface="Times New Roman" panose="02020603050405020304" pitchFamily="18" charset="0"/>
              <a:ea typeface="黑体" panose="02010609060101010101" pitchFamily="49" charset="-122"/>
              <a:cs typeface="Courier New" panose="02070309020205020404" pitchFamily="49" charset="0"/>
            </a:endParaRPr>
          </a:p>
          <a:p>
            <a:pPr lvl="0">
              <a:lnSpc>
                <a:spcPct val="150000"/>
              </a:lnSpc>
              <a:tabLst>
                <a:tab pos="2250440" algn="l"/>
              </a:tabLst>
            </a:pPr>
            <a:r>
              <a:rPr lang="zh-CN" altLang="zh-CN" sz="2800" kern="100"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又</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CD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PD</a:t>
            </a:r>
            <a:r>
              <a:rPr lang="zh-CN" altLang="zh-CN" sz="2800" kern="100" dirty="0">
                <a:solidFill>
                  <a:srgbClr val="000000"/>
                </a:solidFill>
                <a:latin typeface="宋体" panose="02010600030101010101" pitchFamily="2" charset="-122"/>
                <a:ea typeface="MS Mincho" panose="02020609040205080304" pitchFamily="49" charset="-128"/>
                <a:cs typeface="MS Mincho" panose="02020609040205080304" pitchFamily="49" charset="-128"/>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PCD</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a:p>
            <a:pPr lvl="0">
              <a:lnSpc>
                <a:spcPct val="150000"/>
              </a:lnSpc>
              <a:tabLst>
                <a:tab pos="2250440" algn="l"/>
              </a:tabLst>
            </a:pP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MN</a:t>
            </a:r>
            <a:r>
              <a:rPr lang="en-US" altLang="zh-CN" sz="2800" kern="100" dirty="0">
                <a:solidFill>
                  <a:srgbClr val="000000"/>
                </a:solidFill>
                <a:latin typeface="宋体" panose="02010600030101010101" pitchFamily="2" charset="-122"/>
                <a:ea typeface="黑体" panose="02010609060101010101" pitchFamily="49" charset="-122"/>
                <a:cs typeface="Times New Roman" panose="02020603050405020304" pitchFamily="18" charset="0"/>
              </a:rPr>
              <a:t>⊥</a:t>
            </a:r>
            <a:r>
              <a:rPr lang="zh-CN" altLang="zh-CN" sz="2800"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平面</a:t>
            </a:r>
            <a:r>
              <a:rPr lang="en-US" altLang="zh-CN" sz="2800" i="1"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PCD</a:t>
            </a:r>
            <a:r>
              <a:rPr lang="en-US" altLang="zh-CN" sz="2800" kern="100" dirty="0">
                <a:solidFill>
                  <a:srgbClr val="000000"/>
                </a:solidFill>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solidFill>
                <a:srgbClr val="000000"/>
              </a:solidFill>
              <a:latin typeface="宋体" panose="02010600030101010101" pitchFamily="2" charset="-122"/>
              <a:ea typeface="宋体" panose="02010600030101010101" pitchFamily="2" charset="-122"/>
              <a:cs typeface="Courier New" panose="02070309020205020404" pitchFamily="49" charset="0"/>
            </a:endParaRPr>
          </a:p>
        </p:txBody>
      </p:sp>
      <p:pic>
        <p:nvPicPr>
          <p:cNvPr id="22" name="Picture 2" descr="S627"/>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60296" y="1286411"/>
            <a:ext cx="2900588" cy="2534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linds(horizontal)">
                                      <p:cBhvr>
                                        <p:cTn id="7" dur="500"/>
                                        <p:tgtEl>
                                          <p:spTgt spid="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animEffect transition="in" filter="blinds(horizontal)">
                                      <p:cBhvr>
                                        <p:cTn id="15" dur="500"/>
                                        <p:tgtEl>
                                          <p:spTgt spid="2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blinds(horizontal)">
                                      <p:cBhvr>
                                        <p:cTn id="20" dur="500"/>
                                        <p:tgtEl>
                                          <p:spTgt spid="2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Effect transition="in" filter="blinds(horizontal)">
                                      <p:cBhvr>
                                        <p:cTn id="2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矩形 6"/>
          <p:cNvSpPr/>
          <p:nvPr/>
        </p:nvSpPr>
        <p:spPr>
          <a:xfrm>
            <a:off x="1004" y="2780928"/>
            <a:ext cx="2134556" cy="1531147"/>
          </a:xfrm>
          <a:prstGeom prst="rect">
            <a:avLst/>
          </a:prstGeom>
          <a:solidFill>
            <a:srgbClr val="34A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任意多边形 3"/>
          <p:cNvSpPr/>
          <p:nvPr/>
        </p:nvSpPr>
        <p:spPr>
          <a:xfrm>
            <a:off x="398490" y="2901062"/>
            <a:ext cx="1170461" cy="1295844"/>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charset="-122"/>
            </a:endParaRPr>
          </a:p>
        </p:txBody>
      </p:sp>
      <p:pic>
        <p:nvPicPr>
          <p:cNvPr id="9" name="图片 8"/>
          <p:cNvPicPr>
            <a:picLocks noChangeAspect="1"/>
          </p:cNvPicPr>
          <p:nvPr/>
        </p:nvPicPr>
        <p:blipFill>
          <a:blip r:embed="rId1">
            <a:alphaModFix amt="18000"/>
            <a:extLst>
              <a:ext uri="{28A0092B-C50C-407E-A947-70E740481C1C}">
                <a14:useLocalDpi xmlns:a14="http://schemas.microsoft.com/office/drawing/2010/main" val="0"/>
              </a:ext>
            </a:extLst>
          </a:blip>
          <a:stretch>
            <a:fillRect/>
          </a:stretch>
        </p:blipFill>
        <p:spPr>
          <a:xfrm>
            <a:off x="0" y="0"/>
            <a:ext cx="4093029" cy="2451662"/>
          </a:xfrm>
          <a:prstGeom prst="rect">
            <a:avLst/>
          </a:prstGeom>
        </p:spPr>
      </p:pic>
      <p:sp>
        <p:nvSpPr>
          <p:cNvPr id="10" name="矩形 9"/>
          <p:cNvSpPr/>
          <p:nvPr/>
        </p:nvSpPr>
        <p:spPr>
          <a:xfrm>
            <a:off x="4143575" y="2636912"/>
            <a:ext cx="4648455" cy="886749"/>
          </a:xfrm>
          <a:prstGeom prst="rect">
            <a:avLst/>
          </a:prstGeom>
        </p:spPr>
        <p:txBody>
          <a:bodyPr wrap="square" lIns="91410" tIns="45704" rIns="91410" bIns="45704">
            <a:spAutoFit/>
          </a:bodyPr>
          <a:lstStyle/>
          <a:p>
            <a:pPr algn="ctr">
              <a:lnSpc>
                <a:spcPct val="130000"/>
              </a:lnSpc>
              <a:defRPr/>
            </a:pPr>
            <a:r>
              <a:rPr lang="zh-CN" altLang="en-US" sz="4400" b="1" dirty="0">
                <a:latin typeface="微软雅黑" panose="020B0503020204020204" charset="-122"/>
              </a:rPr>
              <a:t>本课结束</a:t>
            </a:r>
            <a:endParaRPr lang="zh-CN" altLang="en-US" sz="4400" b="1" dirty="0">
              <a:latin typeface="微软雅黑" panose="020B0503020204020204" charset="-122"/>
            </a:endParaRPr>
          </a:p>
        </p:txBody>
      </p:sp>
      <p:sp>
        <p:nvSpPr>
          <p:cNvPr id="11" name="标题 1"/>
          <p:cNvSpPr txBox="1"/>
          <p:nvPr/>
        </p:nvSpPr>
        <p:spPr>
          <a:xfrm>
            <a:off x="2735148" y="3500815"/>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charset="-122"/>
              </a:rPr>
              <a:t>更多精彩内容请登录：</a:t>
            </a:r>
            <a:r>
              <a:rPr lang="en-US" altLang="zh-CN" sz="2700" b="1" dirty="0" smtClean="0">
                <a:latin typeface="微软雅黑" panose="020B0503020204020204" charset="-122"/>
              </a:rPr>
              <a:t>www.xinjiaoyu.com</a:t>
            </a:r>
            <a:endParaRPr lang="zh-CN" altLang="en-US" sz="2700" b="1" dirty="0">
              <a:latin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435">
                                          <p:stCondLst>
                                            <p:cond delay="0"/>
                                          </p:stCondLst>
                                        </p:cTn>
                                        <p:tgtEl>
                                          <p:spTgt spid="11"/>
                                        </p:tgtEl>
                                      </p:cBhvr>
                                    </p:animEffect>
                                    <p:anim calcmode="lin" valueType="num">
                                      <p:cBhvr>
                                        <p:cTn id="8"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13" dur="20">
                                          <p:stCondLst>
                                            <p:cond delay="487"/>
                                          </p:stCondLst>
                                        </p:cTn>
                                        <p:tgtEl>
                                          <p:spTgt spid="11"/>
                                        </p:tgtEl>
                                      </p:cBhvr>
                                      <p:to x="100000" y="60000"/>
                                    </p:animScale>
                                    <p:animScale>
                                      <p:cBhvr>
                                        <p:cTn id="14" dur="124" decel="50000">
                                          <p:stCondLst>
                                            <p:cond delay="507"/>
                                          </p:stCondLst>
                                        </p:cTn>
                                        <p:tgtEl>
                                          <p:spTgt spid="11"/>
                                        </p:tgtEl>
                                      </p:cBhvr>
                                      <p:to x="100000" y="100000"/>
                                    </p:animScale>
                                    <p:animScale>
                                      <p:cBhvr>
                                        <p:cTn id="15" dur="20">
                                          <p:stCondLst>
                                            <p:cond delay="984"/>
                                          </p:stCondLst>
                                        </p:cTn>
                                        <p:tgtEl>
                                          <p:spTgt spid="11"/>
                                        </p:tgtEl>
                                      </p:cBhvr>
                                      <p:to x="100000" y="80000"/>
                                    </p:animScale>
                                    <p:animScale>
                                      <p:cBhvr>
                                        <p:cTn id="16" dur="124" decel="50000">
                                          <p:stCondLst>
                                            <p:cond delay="1004"/>
                                          </p:stCondLst>
                                        </p:cTn>
                                        <p:tgtEl>
                                          <p:spTgt spid="11"/>
                                        </p:tgtEl>
                                      </p:cBhvr>
                                      <p:to x="100000" y="100000"/>
                                    </p:animScale>
                                    <p:animScale>
                                      <p:cBhvr>
                                        <p:cTn id="17" dur="20">
                                          <p:stCondLst>
                                            <p:cond delay="1231"/>
                                          </p:stCondLst>
                                        </p:cTn>
                                        <p:tgtEl>
                                          <p:spTgt spid="11"/>
                                        </p:tgtEl>
                                      </p:cBhvr>
                                      <p:to x="100000" y="90000"/>
                                    </p:animScale>
                                    <p:animScale>
                                      <p:cBhvr>
                                        <p:cTn id="18" dur="124" decel="50000">
                                          <p:stCondLst>
                                            <p:cond delay="1251"/>
                                          </p:stCondLst>
                                        </p:cTn>
                                        <p:tgtEl>
                                          <p:spTgt spid="11"/>
                                        </p:tgtEl>
                                      </p:cBhvr>
                                      <p:to x="100000" y="100000"/>
                                    </p:animScale>
                                    <p:animScale>
                                      <p:cBhvr>
                                        <p:cTn id="19" dur="20">
                                          <p:stCondLst>
                                            <p:cond delay="1356"/>
                                          </p:stCondLst>
                                        </p:cTn>
                                        <p:tgtEl>
                                          <p:spTgt spid="11"/>
                                        </p:tgtEl>
                                      </p:cBhvr>
                                      <p:to x="100000" y="95000"/>
                                    </p:animScale>
                                    <p:animScale>
                                      <p:cBhvr>
                                        <p:cTn id="20" dur="124" decel="50000">
                                          <p:stCondLst>
                                            <p:cond delay="1376"/>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51384" y="397723"/>
          <a:ext cx="11089232" cy="5974080"/>
        </p:xfrm>
        <a:graphic>
          <a:graphicData uri="http://schemas.openxmlformats.org/drawingml/2006/table">
            <a:tbl>
              <a:tblPr/>
              <a:tblGrid>
                <a:gridCol w="1944216"/>
                <a:gridCol w="5904656"/>
                <a:gridCol w="3240360"/>
              </a:tblGrid>
              <a:tr h="592066">
                <a:tc>
                  <a:txBody>
                    <a:bodyPr/>
                    <a:lstStyle/>
                    <a:p>
                      <a:pPr algn="ctr">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射影</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如图，过平面外一点</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向平面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引斜线和垂线，那么过斜足</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Q</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和垂足</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a:t>
                      </a:r>
                      <a:r>
                        <a:rPr lang="en-US" sz="2800" kern="100" baseline="-25000" dirty="0">
                          <a:effectLst/>
                          <a:latin typeface="Times New Roman" panose="02020603050405020304" pitchFamily="18" charset="0"/>
                          <a:ea typeface="方正中等线简体" panose="03000509000000000000" pitchFamily="65" charset="-122"/>
                          <a:cs typeface="Courier New" panose="02070309020205020404" pitchFamily="49" charset="0"/>
                        </a:rPr>
                        <a:t>1</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的直线就是斜线在平面内的射影</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1755" algn="l">
                        <a:lnSpc>
                          <a:spcPct val="14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就是</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斜线段</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PQ</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在平面</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α</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内的射影</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40000"/>
                        </a:lnSpc>
                        <a:spcAft>
                          <a:spcPts val="0"/>
                        </a:spcAft>
                        <a:tabLst>
                          <a:tab pos="2250440" algn="l"/>
                        </a:tabLst>
                      </a:pP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2066">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直线与平面所成的角</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71755"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定义：平面的一条斜线与它在这个平面内的射影所成的税角，如图</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p>
                      <a:pPr marL="71755" algn="l">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规定：如果一条直线垂直于平面，那么称它们所成的角</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endPar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1755" algn="l">
                        <a:lnSpc>
                          <a:spcPct val="140000"/>
                        </a:lnSpc>
                        <a:spcAft>
                          <a:spcPts val="0"/>
                        </a:spcAft>
                        <a:tabLst>
                          <a:tab pos="2250440" algn="l"/>
                        </a:tabLst>
                      </a:pPr>
                      <a:r>
                        <a:rPr lang="en-US" altLang="zh-CN" sz="2800" u="sng"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如果一条直线与平面平行或在平面内，那么称它们所成的角</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296033">
                <a:tc>
                  <a:txBody>
                    <a:bodyPr/>
                    <a:lstStyle/>
                    <a:p>
                      <a:pPr algn="ctr">
                        <a:lnSpc>
                          <a:spcPct val="140000"/>
                        </a:lnSpc>
                        <a:spcAft>
                          <a:spcPts val="0"/>
                        </a:spcAft>
                        <a:tabLst>
                          <a:tab pos="2250440" algn="l"/>
                        </a:tabLst>
                      </a:pPr>
                      <a:r>
                        <a:rPr lang="zh-CN" sz="2800" kern="100">
                          <a:effectLst/>
                          <a:latin typeface="Times New Roman" panose="02020603050405020304" pitchFamily="18" charset="0"/>
                          <a:ea typeface="方正中等线简体" panose="03000509000000000000" pitchFamily="65" charset="-122"/>
                          <a:cs typeface="Times New Roman" panose="02020603050405020304" pitchFamily="18" charset="0"/>
                        </a:rPr>
                        <a:t>取值范围</a:t>
                      </a:r>
                      <a:endParaRPr lang="zh-CN" sz="2800" kern="10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40000"/>
                        </a:lnSpc>
                        <a:spcAft>
                          <a:spcPts val="0"/>
                        </a:spcAft>
                        <a:tabLst>
                          <a:tab pos="2250440" algn="l"/>
                        </a:tabLst>
                      </a:pP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设直线与平面所成的角为</a:t>
                      </a:r>
                      <a:r>
                        <a:rPr lang="en-US" sz="2800" i="1" kern="100" dirty="0">
                          <a:effectLst/>
                          <a:latin typeface="Times New Roman" panose="02020603050405020304" pitchFamily="18" charset="0"/>
                          <a:ea typeface="方正中等线简体" panose="03000509000000000000" pitchFamily="65" charset="-122"/>
                          <a:cs typeface="Courier New" panose="02070309020205020404" pitchFamily="49" charset="0"/>
                        </a:rPr>
                        <a:t>θ</a:t>
                      </a:r>
                      <a:r>
                        <a:rPr 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____________</a:t>
                      </a:r>
                      <a:endParaRPr lang="zh-CN" sz="2800" kern="100" dirty="0">
                        <a:effectLst/>
                        <a:latin typeface="宋体" panose="02010600030101010101" pitchFamily="2" charset="-122"/>
                        <a:ea typeface="宋体" panose="02010600030101010101" pitchFamily="2" charset="-122"/>
                        <a:cs typeface="Courier New" panose="02070309020205020404" pitchFamily="49" charset="0"/>
                      </a:endParaRPr>
                    </a:p>
                  </a:txBody>
                  <a:tcPr marL="13320" marR="133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bl>
          </a:graphicData>
        </a:graphic>
      </p:graphicFrame>
      <p:pic>
        <p:nvPicPr>
          <p:cNvPr id="3" name="Picture 2" descr="S601"/>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32881" y="485434"/>
            <a:ext cx="2791711" cy="2223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204695" y="1625752"/>
            <a:ext cx="902811" cy="523220"/>
          </a:xfrm>
          <a:prstGeom prst="rect">
            <a:avLst/>
          </a:prstGeom>
        </p:spPr>
        <p:txBody>
          <a:bodyPr wrap="none">
            <a:spAutoFit/>
          </a:bodyPr>
          <a:lstStyle/>
          <a:p>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线段</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0" name="矩形 9"/>
          <p:cNvSpPr/>
          <p:nvPr/>
        </p:nvSpPr>
        <p:spPr>
          <a:xfrm>
            <a:off x="2585032" y="2185700"/>
            <a:ext cx="784189" cy="523220"/>
          </a:xfrm>
          <a:prstGeom prst="rect">
            <a:avLst/>
          </a:prstGeom>
        </p:spPr>
        <p:txBody>
          <a:bodyPr wrap="none">
            <a:spAutoFit/>
          </a:bodyPr>
          <a:lstStyle/>
          <a:p>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baseline="-250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Q</a:t>
            </a:r>
            <a:endParaRPr lang="zh-CN" altLang="en-US" dirty="0">
              <a:solidFill>
                <a:srgbClr val="C00000"/>
              </a:solidFill>
            </a:endParaRPr>
          </a:p>
        </p:txBody>
      </p:sp>
      <p:sp>
        <p:nvSpPr>
          <p:cNvPr id="6" name="矩形 5"/>
          <p:cNvSpPr/>
          <p:nvPr/>
        </p:nvSpPr>
        <p:spPr>
          <a:xfrm>
            <a:off x="4329708" y="3366517"/>
            <a:ext cx="1362874"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PQP</a:t>
            </a:r>
            <a:r>
              <a:rPr lang="en-US" altLang="zh-CN" sz="2800" kern="100" baseline="-250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en-US" dirty="0">
              <a:solidFill>
                <a:srgbClr val="C00000"/>
              </a:solidFill>
            </a:endParaRPr>
          </a:p>
        </p:txBody>
      </p:sp>
      <p:sp>
        <p:nvSpPr>
          <p:cNvPr id="7" name="矩形 6"/>
          <p:cNvSpPr/>
          <p:nvPr/>
        </p:nvSpPr>
        <p:spPr>
          <a:xfrm>
            <a:off x="2620566" y="4615036"/>
            <a:ext cx="902811"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直角</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4780806" y="5200625"/>
            <a:ext cx="1082348"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角</a:t>
            </a:r>
            <a:endParaRPr lang="zh-CN" altLang="en-US" dirty="0">
              <a:solidFill>
                <a:srgbClr val="C00000"/>
              </a:solidFill>
            </a:endParaRPr>
          </a:p>
        </p:txBody>
      </p:sp>
      <p:sp>
        <p:nvSpPr>
          <p:cNvPr id="8" name="矩形 7"/>
          <p:cNvSpPr/>
          <p:nvPr/>
        </p:nvSpPr>
        <p:spPr>
          <a:xfrm>
            <a:off x="8397191" y="5824314"/>
            <a:ext cx="2335896" cy="523220"/>
          </a:xfrm>
          <a:prstGeom prst="rect">
            <a:avLst/>
          </a:prstGeom>
        </p:spPr>
        <p:txBody>
          <a:bodyPr wrap="none">
            <a:spAutoFit/>
          </a:bodyPr>
          <a:lstStyle/>
          <a:p>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0°</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θ</a:t>
            </a:r>
            <a:r>
              <a:rPr lang="en-US" altLang="zh-CN" sz="2800" kern="10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90°</a:t>
            </a:r>
            <a:endParaRPr lang="zh-CN" altLang="en-US"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6" grpId="0"/>
      <p:bldP spid="7" grpId="0"/>
      <p:bldP spid="9"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5"/>
          <p:cNvSpPr txBox="1"/>
          <p:nvPr/>
        </p:nvSpPr>
        <p:spPr>
          <a:xfrm>
            <a:off x="857250" y="232243"/>
            <a:ext cx="10515600" cy="381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2400" b="1" dirty="0" smtClean="0">
                <a:solidFill>
                  <a:srgbClr val="000000"/>
                </a:solidFill>
              </a:rPr>
              <a:t>思考辨析  判断正误</a:t>
            </a:r>
            <a:endParaRPr lang="zh-CN" altLang="en-US" sz="2400" b="1" dirty="0">
              <a:solidFill>
                <a:srgbClr val="000000"/>
              </a:solidFill>
            </a:endParaRPr>
          </a:p>
        </p:txBody>
      </p:sp>
      <p:sp>
        <p:nvSpPr>
          <p:cNvPr id="6" name="标题 5"/>
          <p:cNvSpPr txBox="1"/>
          <p:nvPr/>
        </p:nvSpPr>
        <p:spPr>
          <a:xfrm>
            <a:off x="857250" y="615685"/>
            <a:ext cx="10515600" cy="3807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rPr>
              <a:t>SI KAO BIAN XI  PAN DUAN ZHENG WU</a:t>
            </a:r>
            <a:endParaRPr lang="en-US" altLang="zh-CN" sz="1200" dirty="0" smtClean="0">
              <a:solidFill>
                <a:srgbClr val="FFFFFF">
                  <a:lumMod val="65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7" name="矩形 6"/>
          <p:cNvSpPr/>
          <p:nvPr/>
        </p:nvSpPr>
        <p:spPr>
          <a:xfrm>
            <a:off x="767408" y="1741619"/>
            <a:ext cx="10421654" cy="3415573"/>
          </a:xfrm>
          <a:prstGeom prst="rect">
            <a:avLst/>
          </a:prstGeom>
        </p:spPr>
        <p:txBody>
          <a:bodyPr>
            <a:spAutoFit/>
          </a:bodyPr>
          <a:lstStyle/>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若直线与平面所成的角为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如果一条直线与一个平面垂直，则这条直线垂直于这个平面内的所有直线</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如果两条平行直线中的一条垂直于一个平面，则另一条也垂直于这个平面</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7" name="矩形 16"/>
          <p:cNvSpPr/>
          <p:nvPr/>
        </p:nvSpPr>
        <p:spPr>
          <a:xfrm>
            <a:off x="8166923" y="1830226"/>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8" name="矩形 17"/>
          <p:cNvSpPr/>
          <p:nvPr/>
        </p:nvSpPr>
        <p:spPr>
          <a:xfrm>
            <a:off x="2505125" y="3135764"/>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
        <p:nvSpPr>
          <p:cNvPr id="10" name="矩形 9"/>
          <p:cNvSpPr/>
          <p:nvPr/>
        </p:nvSpPr>
        <p:spPr>
          <a:xfrm>
            <a:off x="2514650" y="4419803"/>
            <a:ext cx="646331" cy="64633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rPr>
              <a:t>√</a:t>
            </a:r>
            <a:endParaRPr lang="zh-CN" altLang="en-US" sz="3600" b="1" kern="100" dirty="0">
              <a:solidFill>
                <a:srgbClr val="C00000"/>
              </a:solidFill>
              <a:latin typeface="华文细黑" panose="02010600040101010101" pitchFamily="2" charset="-122"/>
              <a:ea typeface="华文细黑" panose="0201060004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1452" y="1033771"/>
            <a:ext cx="11018180" cy="3249800"/>
          </a:xfrm>
          <a:prstGeom prst="rect">
            <a:avLst/>
          </a:prstGeom>
        </p:spPr>
        <p:txBody>
          <a:bodyPr wrap="square">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例</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下列命题中，不正确的是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内的一条直线垂直，则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内没有与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垂直的直线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不垂直于平面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内也可以有无数条直线与</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垂直</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250440" algn="l"/>
              </a:tabLs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若直线</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与平面</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内的无数条直线垂直，则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l</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α</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 y="168180"/>
            <a:ext cx="12190476" cy="584127"/>
          </a:xfrm>
          <a:prstGeom prst="rect">
            <a:avLst/>
          </a:prstGeom>
        </p:spPr>
      </p:pic>
      <p:sp>
        <p:nvSpPr>
          <p:cNvPr id="12" name="矩形 11"/>
          <p:cNvSpPr/>
          <p:nvPr/>
        </p:nvSpPr>
        <p:spPr>
          <a:xfrm>
            <a:off x="1552278" y="210706"/>
            <a:ext cx="9087444" cy="553998"/>
          </a:xfrm>
          <a:prstGeom prst="rect">
            <a:avLst/>
          </a:prstGeom>
        </p:spPr>
        <p:txBody>
          <a:bodyPr wrap="square">
            <a:spAutoFit/>
          </a:bodyPr>
          <a:lstStyle/>
          <a:p>
            <a:pPr algn="ctr"/>
            <a:r>
              <a:rPr lang="zh-CN" altLang="zh-CN" sz="3000" b="1" kern="100" dirty="0">
                <a:solidFill>
                  <a:srgbClr val="000000"/>
                </a:solidFill>
                <a:latin typeface="Times New Roman" panose="02020603050405020304" pitchFamily="18" charset="0"/>
                <a:cs typeface="Times New Roman" panose="02020603050405020304" pitchFamily="18" charset="0"/>
              </a:rPr>
              <a:t>一、直线与平面垂直的定义以及判定定理的理解</a:t>
            </a:r>
            <a:endParaRPr lang="zh-CN" altLang="zh-CN" sz="3000" b="1" kern="100" dirty="0">
              <a:solidFill>
                <a:srgbClr val="000000"/>
              </a:solidFill>
              <a:latin typeface="Times New Roman" panose="02020603050405020304" pitchFamily="18" charset="0"/>
              <a:cs typeface="Times New Roman" panose="02020603050405020304" pitchFamily="18" charset="0"/>
            </a:endParaRPr>
          </a:p>
        </p:txBody>
      </p:sp>
      <p:sp>
        <p:nvSpPr>
          <p:cNvPr id="7" name="TextBox 19"/>
          <p:cNvSpPr txBox="1"/>
          <p:nvPr/>
        </p:nvSpPr>
        <p:spPr>
          <a:xfrm>
            <a:off x="147911" y="184255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8" name="TextBox 19"/>
          <p:cNvSpPr txBox="1"/>
          <p:nvPr/>
        </p:nvSpPr>
        <p:spPr>
          <a:xfrm>
            <a:off x="147911" y="24426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9" name="TextBox 19"/>
          <p:cNvSpPr txBox="1"/>
          <p:nvPr/>
        </p:nvSpPr>
        <p:spPr>
          <a:xfrm>
            <a:off x="147911" y="3747557"/>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4" name="矩形 3"/>
          <p:cNvSpPr/>
          <p:nvPr/>
        </p:nvSpPr>
        <p:spPr>
          <a:xfrm>
            <a:off x="301452" y="4588772"/>
            <a:ext cx="11694241" cy="2008580"/>
          </a:xfrm>
          <a:prstGeom prst="rect">
            <a:avLst/>
          </a:prstGeom>
        </p:spPr>
        <p:txBody>
          <a:bodyPr>
            <a:spAutoFit/>
          </a:bodyPr>
          <a:lstStyle/>
          <a:p>
            <a:pPr>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内的一条直线垂直时，不能保证</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与平面</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垂直，所以</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A</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不正确</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当</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不垂直时，</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可能与</a:t>
            </a:r>
            <a:r>
              <a:rPr lang="en-US" altLang="zh-CN" sz="2800" i="1" kern="100" spc="-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内的无数条平行直线垂直，所以</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B</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不正确，</a:t>
            </a:r>
            <a:r>
              <a:rPr lang="en-US" altLang="zh-CN" sz="2800" kern="100" spc="-100" dirty="0">
                <a:latin typeface="Times New Roman" panose="02020603050405020304" pitchFamily="18" charset="0"/>
                <a:ea typeface="黑体" panose="02010609060101010101" pitchFamily="49" charset="-122"/>
                <a:cs typeface="Courier New" panose="02070309020205020404" pitchFamily="49" charset="0"/>
              </a:rPr>
              <a:t>C</a:t>
            </a:r>
            <a:r>
              <a:rPr lang="zh-CN" altLang="zh-CN" sz="2800" kern="100" spc="-100" dirty="0">
                <a:latin typeface="Times New Roman" panose="02020603050405020304" pitchFamily="18" charset="0"/>
                <a:ea typeface="黑体" panose="02010609060101010101" pitchFamily="49" charset="-122"/>
                <a:cs typeface="Times New Roman" panose="02020603050405020304" pitchFamily="18" charset="0"/>
              </a:rPr>
              <a:t>正确</a:t>
            </a:r>
            <a:r>
              <a:rPr lang="zh-CN"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spc="-100"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若</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l</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也可以和</a:t>
            </a:r>
            <a:r>
              <a:rPr lang="en-US" altLang="zh-CN" sz="2800" i="1" kern="100" dirty="0">
                <a:latin typeface="Times New Roman" panose="02020603050405020304" pitchFamily="18" charset="0"/>
                <a:ea typeface="黑体" panose="02010609060101010101" pitchFamily="49" charset="-122"/>
                <a:cs typeface="Courier New" panose="02070309020205020404" pitchFamily="49" charset="0"/>
              </a:rPr>
              <a:t>α</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内的无数条直线垂直，故</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D</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错误</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linds(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linds(horizont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linds(horizont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0096" y="462503"/>
            <a:ext cx="11016504" cy="2092876"/>
          </a:xfrm>
          <a:prstGeom prst="rect">
            <a:avLst/>
          </a:prstGeom>
        </p:spPr>
        <p:txBody>
          <a:bodyPr>
            <a:spAutoFit/>
          </a:bodyPr>
          <a:lstStyle/>
          <a:p>
            <a:pPr algn="just">
              <a:lnSpc>
                <a:spcPct val="150000"/>
              </a:lnSpc>
              <a:spcAft>
                <a:spcPts val="0"/>
              </a:spcAft>
              <a:tabLst>
                <a:tab pos="2250440" algn="l"/>
              </a:tabLst>
            </a:pPr>
            <a:r>
              <a:rPr lang="zh-CN" altLang="zh-CN" sz="2800" b="1" kern="100" dirty="0" smtClean="0">
                <a:solidFill>
                  <a:srgbClr val="0000FF"/>
                </a:solidFill>
                <a:latin typeface="+mj-ea"/>
                <a:ea typeface="+mj-ea"/>
                <a:cs typeface="Times New Roman" panose="02020603050405020304" pitchFamily="18" charset="0"/>
              </a:rPr>
              <a:t>跟踪训练</a:t>
            </a:r>
            <a:r>
              <a:rPr lang="en-US" altLang="zh-CN" sz="2800" b="1" kern="100" dirty="0" smtClean="0">
                <a:solidFill>
                  <a:srgbClr val="0000FF"/>
                </a:solidFill>
                <a:latin typeface="+mj-ea"/>
                <a:ea typeface="+mj-ea"/>
                <a:cs typeface="Courier New" panose="02070309020205020404" pitchFamily="49" charset="0"/>
              </a:rPr>
              <a:t>1</a:t>
            </a:r>
            <a:r>
              <a:rPr lang="zh-CN" altLang="zh-CN" sz="2800" b="1" kern="100" dirty="0" smtClean="0">
                <a:solidFill>
                  <a:srgbClr val="0000FF"/>
                </a:solidFill>
                <a:latin typeface="Times New Roman" panose="02020603050405020304" pitchFamily="18" charset="0"/>
                <a:ea typeface="微软雅黑" panose="020B0503020204020204"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如果一条直线垂直于一个平面内的：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三角形的两边；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梯形的两边；</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圆的两条直径；</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正五边形的两边</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则能保证该直线与平面垂直的是</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_</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填序号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3187457" y="1840180"/>
            <a:ext cx="1261884" cy="523220"/>
          </a:xfrm>
          <a:prstGeom prst="rect">
            <a:avLst/>
          </a:prstGeom>
        </p:spPr>
        <p:txBody>
          <a:bodyPr wrap="none">
            <a:spAutoFit/>
          </a:bodyPr>
          <a:lstStyle/>
          <a:p>
            <a:r>
              <a:rPr lang="en-US" altLang="zh-CN" sz="2800" kern="100" dirty="0">
                <a:solidFill>
                  <a:srgbClr val="C00000"/>
                </a:solidFill>
                <a:latin typeface="宋体" panose="02010600030101010101" pitchFamily="2" charset="-122"/>
                <a:ea typeface="方正中等线简体" panose="03000509000000000000" pitchFamily="65" charset="-122"/>
                <a:cs typeface="Times New Roman" panose="02020603050405020304" pitchFamily="18" charset="0"/>
              </a:rPr>
              <a:t>①③④</a:t>
            </a:r>
            <a:endParaRPr lang="zh-CN" altLang="en-US" dirty="0"/>
          </a:p>
        </p:txBody>
      </p:sp>
      <p:sp>
        <p:nvSpPr>
          <p:cNvPr id="6" name="矩形 5"/>
          <p:cNvSpPr/>
          <p:nvPr/>
        </p:nvSpPr>
        <p:spPr>
          <a:xfrm>
            <a:off x="480096" y="3187087"/>
            <a:ext cx="11016504" cy="2051638"/>
          </a:xfrm>
          <a:prstGeom prst="rect">
            <a:avLst/>
          </a:prstGeom>
        </p:spPr>
        <p:txBody>
          <a:bodyPr>
            <a:spAutoFit/>
          </a:bodyPr>
          <a:lstStyle/>
          <a:p>
            <a:pPr algn="just">
              <a:lnSpc>
                <a:spcPct val="150000"/>
              </a:lnSpc>
              <a:spcAft>
                <a:spcPts val="0"/>
              </a:spcAft>
              <a:tabLst>
                <a:tab pos="2250440" algn="l"/>
              </a:tabLst>
            </a:pPr>
            <a:r>
              <a:rPr lang="zh-CN" altLang="zh-CN" sz="2800" b="1" kern="100" dirty="0">
                <a:solidFill>
                  <a:srgbClr val="0000FF"/>
                </a:solidFill>
                <a:latin typeface="Times New Roman" panose="02020603050405020304" pitchFamily="18" charset="0"/>
                <a:ea typeface="微软雅黑" panose="020B0503020204020204" charset="-122"/>
                <a:cs typeface="Times New Roman" panose="02020603050405020304" pitchFamily="18" charset="0"/>
              </a:rPr>
              <a:t>解析　</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根据直线与平面垂直的判定定理，平面内这两条直线必须是相交的</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800" kern="100" dirty="0" smtClean="0">
                <a:latin typeface="宋体" panose="02010600030101010101" pitchFamily="2" charset="-122"/>
                <a:ea typeface="黑体" panose="02010609060101010101" pitchFamily="49" charset="-122"/>
                <a:cs typeface="Times New Roman" panose="02020603050405020304" pitchFamily="18" charset="0"/>
              </a:rPr>
              <a:t>①③④</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中给定的两条直线一定相交，能保证直线与平面垂直</a:t>
            </a: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800" kern="1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spcAft>
                <a:spcPts val="0"/>
              </a:spcAft>
              <a:tabLst>
                <a:tab pos="2250440" algn="l"/>
              </a:tabLst>
            </a:pPr>
            <a:r>
              <a:rPr lang="zh-CN" altLang="zh-CN" sz="2800" kern="100" dirty="0" smtClean="0">
                <a:latin typeface="Times New Roman" panose="02020603050405020304" pitchFamily="18" charset="0"/>
                <a:ea typeface="黑体" panose="02010609060101010101" pitchFamily="49" charset="-122"/>
                <a:cs typeface="Times New Roman" panose="02020603050405020304" pitchFamily="18" charset="0"/>
              </a:rPr>
              <a:t>而</a:t>
            </a:r>
            <a:r>
              <a:rPr lang="en-US" altLang="zh-CN" sz="2800" kern="100" dirty="0">
                <a:latin typeface="宋体" panose="02010600030101010101" pitchFamily="2" charset="-122"/>
                <a:ea typeface="黑体" panose="02010609060101010101" pitchFamily="49" charset="-122"/>
                <a:cs typeface="Times New Roman" panose="02020603050405020304" pitchFamily="18" charset="0"/>
              </a:rPr>
              <a:t>②</a:t>
            </a:r>
            <a:r>
              <a:rPr lang="zh-CN" altLang="zh-CN" sz="2800" kern="100" dirty="0">
                <a:latin typeface="Times New Roman" panose="02020603050405020304" pitchFamily="18" charset="0"/>
                <a:ea typeface="黑体" panose="02010609060101010101" pitchFamily="49" charset="-122"/>
                <a:cs typeface="Times New Roman" panose="02020603050405020304" pitchFamily="18" charset="0"/>
              </a:rPr>
              <a:t>梯形的两边可能是上、下底边，它们互相平行，不满足定理条件</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COMMONDATA" val="eyJoZGlkIjoiYzg2NTY5ZmVlNjdjNjI1MjExNjgxNDQwYjAzMTE0MjgifQ=="/>
</p:tagLst>
</file>

<file path=ppt/theme/theme1.xml><?xml version="1.0" encoding="utf-8"?>
<a:theme xmlns:a="http://schemas.openxmlformats.org/drawingml/2006/main" name="1_Office 主题">
  <a:themeElements>
    <a:clrScheme name="自定义 1646">
      <a:dk1>
        <a:srgbClr val="000000"/>
      </a:dk1>
      <a:lt1>
        <a:srgbClr val="FFFFFF"/>
      </a:lt1>
      <a:dk2>
        <a:srgbClr val="F5C131"/>
      </a:dk2>
      <a:lt2>
        <a:srgbClr val="2D2833"/>
      </a:lt2>
      <a:accent1>
        <a:srgbClr val="2D2833"/>
      </a:accent1>
      <a:accent2>
        <a:srgbClr val="F5C131"/>
      </a:accent2>
      <a:accent3>
        <a:srgbClr val="2D2833"/>
      </a:accent3>
      <a:accent4>
        <a:srgbClr val="F5C131"/>
      </a:accent4>
      <a:accent5>
        <a:srgbClr val="2D2833"/>
      </a:accent5>
      <a:accent6>
        <a:srgbClr val="F5C131"/>
      </a:accent6>
      <a:hlink>
        <a:srgbClr val="0070C0"/>
      </a:hlink>
      <a:folHlink>
        <a:srgbClr val="0089D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8161</Words>
  <Application>WPS 演示</Application>
  <PresentationFormat>宽屏</PresentationFormat>
  <Paragraphs>1493</Paragraphs>
  <Slides>58</Slides>
  <Notes>3</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16</vt:i4>
      </vt:variant>
      <vt:variant>
        <vt:lpstr>幻灯片标题</vt:lpstr>
      </vt:variant>
      <vt:variant>
        <vt:i4>58</vt:i4>
      </vt:variant>
    </vt:vector>
  </HeadingPairs>
  <TitlesOfParts>
    <vt:vector size="95" baseType="lpstr">
      <vt:lpstr>Arial</vt:lpstr>
      <vt:lpstr>宋体</vt:lpstr>
      <vt:lpstr>Wingdings</vt:lpstr>
      <vt:lpstr>微软雅黑</vt:lpstr>
      <vt:lpstr>Times New Roman</vt:lpstr>
      <vt:lpstr>Impact</vt:lpstr>
      <vt:lpstr>Arial Black</vt:lpstr>
      <vt:lpstr>方正中等线简体</vt:lpstr>
      <vt:lpstr>Courier New</vt:lpstr>
      <vt:lpstr>等线</vt:lpstr>
      <vt:lpstr>MS Mincho</vt:lpstr>
      <vt:lpstr>黑体</vt:lpstr>
      <vt:lpstr>Arial Unicode MS</vt:lpstr>
      <vt:lpstr>Calibri</vt:lpstr>
      <vt:lpstr>华文细黑</vt:lpstr>
      <vt:lpstr>Yu Gothic UI</vt:lpstr>
      <vt:lpstr>Cambria Math</vt:lpstr>
      <vt:lpstr>Broadway</vt:lpstr>
      <vt:lpstr>楷体</vt:lpstr>
      <vt:lpstr>经典繁仿黑</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吴家林</cp:lastModifiedBy>
  <cp:revision>643</cp:revision>
  <dcterms:created xsi:type="dcterms:W3CDTF">2019-11-13T09:14:00Z</dcterms:created>
  <dcterms:modified xsi:type="dcterms:W3CDTF">2022-05-26T03:23:41Z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C280D84A4E3048D48873B9C4CAEC48C1</vt:lpwstr>
  </property>
  <property fmtid="{D5CDD505-2E9C-101B-9397-08002B2CF9AE}" pid="3" name="KSOProductBuildVer">
    <vt:lpwstr>2052-11.1.0.11744</vt:lpwstr>
  </property>
</Properties>
</file>