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av" ContentType="audio/x-wav"/>
  <Default Extension="jpeg" ContentType="image/jpeg"/>
  <Default Extension="gif" ContentType="image/gif"/>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270" r:id="rId3"/>
    <p:sldId id="271" r:id="rId4"/>
    <p:sldId id="269" r:id="rId5"/>
    <p:sldId id="257" r:id="rId6"/>
    <p:sldId id="258" r:id="rId7"/>
    <p:sldId id="259" r:id="rId8"/>
    <p:sldId id="261" r:id="rId9"/>
    <p:sldId id="262" r:id="rId10"/>
    <p:sldId id="263" r:id="rId11"/>
    <p:sldId id="264" r:id="rId12"/>
    <p:sldId id="266" r:id="rId13"/>
    <p:sldId id="267" r:id="rId14"/>
    <p:sldId id="268" r:id="rId15"/>
    <p:sldId id="272"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sz="half" idx="1"/>
          </p:nvPr>
        </p:nvSpPr>
        <p:spPr>
          <a:xfrm>
            <a:off x="838200" y="1825625"/>
            <a:ext cx="5181600" cy="4351338"/>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联机映像占位符 3"/>
          <p:cNvSpPr>
            <a:spLocks noGrp="1"/>
          </p:cNvSpPr>
          <p:nvPr>
            <p:ph type="clipArt" sz="half" idx="2"/>
          </p:nvPr>
        </p:nvSpPr>
        <p:spPr>
          <a:xfrm>
            <a:off x="6172200" y="1825625"/>
            <a:ext cx="5181600" cy="4351338"/>
          </a:xfrm>
        </p:spPr>
        <p:txBody>
          <a:bodyPr/>
          <a:lstStyle/>
          <a:p>
            <a:endParaRPr lang="zh-CN" altLang="en-US" noProof="1"/>
          </a:p>
        </p:txBody>
      </p:sp>
      <p:sp>
        <p:nvSpPr>
          <p:cNvPr id="5" name="日期占位符 169987"/>
          <p:cNvSpPr>
            <a:spLocks noGrp="1"/>
          </p:cNvSpPr>
          <p:nvPr>
            <p:ph type="dt" sz="half" idx="10"/>
          </p:nvPr>
        </p:nvSpPr>
        <p:spPr/>
        <p:txBody>
          <a:bodyPr/>
          <a:lstStyle>
            <a:lvl1pPr>
              <a:defRPr/>
            </a:lvl1pPr>
          </a:lstStyle>
          <a:p>
            <a:endParaRPr lang="zh-CN" altLang="en-US"/>
          </a:p>
        </p:txBody>
      </p:sp>
      <p:sp>
        <p:nvSpPr>
          <p:cNvPr id="6" name="页脚占位符 169988"/>
          <p:cNvSpPr>
            <a:spLocks noGrp="1"/>
          </p:cNvSpPr>
          <p:nvPr>
            <p:ph type="ftr" sz="quarter" idx="11"/>
          </p:nvPr>
        </p:nvSpPr>
        <p:spPr/>
        <p:txBody>
          <a:bodyPr/>
          <a:lstStyle>
            <a:lvl1pPr>
              <a:defRPr/>
            </a:lvl1pPr>
          </a:lstStyle>
          <a:p>
            <a:endParaRPr lang="zh-CN" altLang="en-US"/>
          </a:p>
        </p:txBody>
      </p:sp>
      <p:sp>
        <p:nvSpPr>
          <p:cNvPr id="7" name="灯片编号占位符 169989"/>
          <p:cNvSpPr>
            <a:spLocks noGrp="1"/>
          </p:cNvSpPr>
          <p:nvPr>
            <p:ph type="sldNum" sz="quarter" idx="12"/>
          </p:nvPr>
        </p:nvSpPr>
        <p:spPr/>
        <p:txBody>
          <a:bodyPr/>
          <a:lstStyle>
            <a:lvl1pPr>
              <a:defRPr/>
            </a:lvl1pPr>
          </a:lstStyle>
          <a:p>
            <a:fld id="{65C11AFF-E19F-4021-AF3D-E848DB03FAF5}" type="slidenum">
              <a:rPr lang="zh-CN" altLang="en-US"/>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tags" Target="../tags/tag61.xml"/><Relationship Id="rId17" Type="http://schemas.openxmlformats.org/officeDocument/2006/relationships/tags" Target="../tags/tag60.xml"/><Relationship Id="rId16" Type="http://schemas.openxmlformats.org/officeDocument/2006/relationships/tags" Target="../tags/tag59.xml"/><Relationship Id="rId15" Type="http://schemas.openxmlformats.org/officeDocument/2006/relationships/tags" Target="../tags/tag58.xml"/><Relationship Id="rId14" Type="http://schemas.openxmlformats.org/officeDocument/2006/relationships/tags" Target="../tags/tag57.xml"/><Relationship Id="rId13" Type="http://schemas.openxmlformats.org/officeDocument/2006/relationships/tags" Target="../tags/tag56.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4"/>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5"/>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6"/>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8"/>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audio1.wav"/><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14.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image" Target="../media/image10.GIF"/><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audio" Target="../media/audio1.wav"/></Relationships>
</file>

<file path=ppt/slides/_rels/slide3.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wmf"/><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3.xml"/><Relationship Id="rId1"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46" name="图片 112645" descr="高考图片"/>
          <p:cNvPicPr>
            <a:picLocks noChangeAspect="1"/>
          </p:cNvPicPr>
          <p:nvPr/>
        </p:nvPicPr>
        <p:blipFill>
          <a:blip r:embed="rId1"/>
          <a:srcRect b="4640"/>
          <a:stretch>
            <a:fillRect/>
          </a:stretch>
        </p:blipFill>
        <p:spPr>
          <a:xfrm>
            <a:off x="1524000" y="0"/>
            <a:ext cx="9144000" cy="6858000"/>
          </a:xfrm>
          <a:prstGeom prst="rect">
            <a:avLst/>
          </a:prstGeom>
          <a:noFill/>
          <a:ln w="9525">
            <a:noFill/>
          </a:ln>
        </p:spPr>
      </p:pic>
      <p:sp>
        <p:nvSpPr>
          <p:cNvPr id="112645" name="WordArt 6"/>
          <p:cNvSpPr>
            <a:spLocks noTextEdit="1"/>
          </p:cNvSpPr>
          <p:nvPr/>
        </p:nvSpPr>
        <p:spPr>
          <a:xfrm>
            <a:off x="3503613" y="3141663"/>
            <a:ext cx="5295900" cy="1427162"/>
          </a:xfrm>
          <a:prstGeom prst="rect">
            <a:avLst/>
          </a:prstGeom>
        </p:spPr>
        <p:txBody>
          <a:bodyPr wrap="none" fromWordArt="1">
            <a:prstTxWarp prst="textPlain">
              <a:avLst>
                <a:gd name="adj" fmla="val 50000"/>
              </a:avLst>
            </a:prstTxWarp>
            <a:normAutofit/>
          </a:bodyPr>
          <a:p>
            <a:pPr algn="ctr"/>
            <a:r>
              <a:rPr lang="zh-CN" altLang="en-US" sz="3600" b="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rPr>
              <a:t>THE LAST LESSON</a:t>
            </a:r>
            <a:endParaRPr lang="zh-CN" altLang="en-US" sz="3600" b="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endParaRPr>
          </a:p>
        </p:txBody>
      </p:sp>
      <p:sp>
        <p:nvSpPr>
          <p:cNvPr id="112647" name="文本框 112646"/>
          <p:cNvSpPr txBox="1"/>
          <p:nvPr/>
        </p:nvSpPr>
        <p:spPr>
          <a:xfrm>
            <a:off x="7535863" y="5300663"/>
            <a:ext cx="2376487" cy="1014730"/>
          </a:xfrm>
          <a:prstGeom prst="rect">
            <a:avLst/>
          </a:prstGeom>
          <a:solidFill>
            <a:srgbClr val="FFFF00"/>
          </a:solidFill>
          <a:ln w="9525">
            <a:noFill/>
          </a:ln>
        </p:spPr>
        <p:txBody>
          <a:bodyPr>
            <a:spAutoFit/>
          </a:bodyPr>
          <a:p>
            <a:pPr>
              <a:spcBef>
                <a:spcPct val="50000"/>
              </a:spcBef>
            </a:pPr>
            <a:r>
              <a:rPr lang="en-US" altLang="zh-CN" sz="6000">
                <a:latin typeface="Comic Sans MS" panose="030F0702030302020204" pitchFamily="66" charset="0"/>
              </a:rPr>
              <a:t>  3</a:t>
            </a:r>
            <a:endParaRPr lang="en-US" altLang="zh-CN" sz="7200">
              <a:solidFill>
                <a:srgbClr val="CC00CC"/>
              </a:solidFill>
              <a:latin typeface="Arial Black" panose="020B0A04020102020204" pitchFamily="34" charset="0"/>
              <a:ea typeface="隶书" panose="02010509060101010101" pitchFamily="49" charset="-122"/>
            </a:endParaRPr>
          </a:p>
        </p:txBody>
      </p:sp>
    </p:spTree>
  </p:cSld>
  <p:clrMapOvr>
    <a:masterClrMapping/>
  </p:clrMapOvr>
  <p:transition>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mph" presetSubtype="2" fill="hold" grpId="0" nodeType="afterEffect">
                                  <p:stCondLst>
                                    <p:cond delay="0"/>
                                  </p:stCondLst>
                                  <p:childTnLst>
                                    <p:anim to="1.5" calcmode="lin" valueType="num">
                                      <p:cBhvr override="childStyle">
                                        <p:cTn id="6" dur="1000" fill="hold"/>
                                        <p:tgtEl>
                                          <p:spTgt spid="112647"/>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7"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sz="4400"/>
              <a:t>3.</a:t>
            </a:r>
            <a:r>
              <a:rPr lang="zh-CN" altLang="en-US" sz="4400">
                <a:solidFill>
                  <a:srgbClr val="FF0000"/>
                </a:solidFill>
              </a:rPr>
              <a:t>七选五</a:t>
            </a:r>
            <a:endParaRPr lang="zh-CN" altLang="en-US" sz="4400">
              <a:solidFill>
                <a:srgbClr val="FF0000"/>
              </a:solidFill>
            </a:endParaRPr>
          </a:p>
          <a:p>
            <a:r>
              <a:rPr lang="zh-CN" altLang="en-US" sz="4400"/>
              <a:t>A. 先确定简单的选项。</a:t>
            </a:r>
            <a:endParaRPr lang="zh-CN" altLang="en-US" sz="4400"/>
          </a:p>
          <a:p>
            <a:r>
              <a:rPr lang="zh-CN" altLang="en-US" sz="4400"/>
              <a:t>B. 一定要既能承上，又能启下，才是最佳答案。</a:t>
            </a:r>
            <a:endParaRPr lang="zh-CN" altLang="en-US" sz="4400"/>
          </a:p>
          <a:p>
            <a:r>
              <a:rPr lang="zh-CN" altLang="en-US" sz="4400"/>
              <a:t>C. 关键词很重要，但也可能是陷阱。</a:t>
            </a:r>
            <a:endParaRPr lang="zh-CN" altLang="en-US" sz="440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6350" y="698500"/>
            <a:ext cx="11515725" cy="5970270"/>
          </a:xfrm>
        </p:spPr>
        <p:txBody>
          <a:bodyPr/>
          <a:p>
            <a:r>
              <a:rPr lang="zh-CN" altLang="en-US" sz="4400"/>
              <a:t>4.</a:t>
            </a:r>
            <a:r>
              <a:rPr lang="zh-CN" altLang="en-US" sz="4400">
                <a:solidFill>
                  <a:srgbClr val="FF0000"/>
                </a:solidFill>
              </a:rPr>
              <a:t>填词和改错</a:t>
            </a:r>
            <a:endParaRPr lang="zh-CN" altLang="en-US" sz="4400">
              <a:solidFill>
                <a:srgbClr val="FF0000"/>
              </a:solidFill>
            </a:endParaRPr>
          </a:p>
          <a:p>
            <a:r>
              <a:rPr lang="zh-CN" altLang="en-US" sz="4400"/>
              <a:t>A. 填词和改错考的无非是那几种，尽量往那几种上面想。</a:t>
            </a:r>
            <a:endParaRPr lang="zh-CN" altLang="en-US" sz="4400"/>
          </a:p>
          <a:p>
            <a:r>
              <a:rPr lang="zh-CN" altLang="en-US" sz="4400"/>
              <a:t>B. 冠词只会考最明显的错。</a:t>
            </a:r>
            <a:endParaRPr lang="zh-CN" altLang="en-US" sz="4400"/>
          </a:p>
          <a:p>
            <a:r>
              <a:rPr lang="zh-CN" altLang="en-US" sz="4400"/>
              <a:t>C. 还差错找不到就把文章读慢一点，一个单词一个单词的读，特别是行首和行末。</a:t>
            </a:r>
            <a:endParaRPr lang="zh-CN" altLang="en-US" sz="440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194310" y="831215"/>
            <a:ext cx="11327765" cy="5826760"/>
          </a:xfrm>
        </p:spPr>
        <p:txBody>
          <a:bodyPr/>
          <a:p>
            <a:r>
              <a:rPr lang="zh-CN" altLang="en-US" sz="2800"/>
              <a:t>5.</a:t>
            </a:r>
            <a:r>
              <a:rPr lang="zh-CN" altLang="en-US" sz="2800">
                <a:solidFill>
                  <a:srgbClr val="FF0000"/>
                </a:solidFill>
              </a:rPr>
              <a:t>书面表达</a:t>
            </a:r>
            <a:endParaRPr lang="zh-CN" altLang="en-US" sz="2800">
              <a:solidFill>
                <a:srgbClr val="FF0000"/>
              </a:solidFill>
            </a:endParaRPr>
          </a:p>
          <a:p>
            <a:r>
              <a:rPr lang="zh-CN" altLang="en-US" sz="2800"/>
              <a:t>书面表达对字数的要求是100词左右，因此，建议考生可以写到100到130。词数为什么不能低于100?因为考生写的太少，看上去不像一篇文章是很危险的。对阅卷者而言，分数不会给的高。倘若写的太多，考生难免费神，自然减少其他试题的答题时间，还可能言多而失。十来个句子，且要保证正确无误。</a:t>
            </a:r>
            <a:endParaRPr lang="zh-CN" altLang="en-US" sz="2800"/>
          </a:p>
          <a:p>
            <a:endParaRPr lang="zh-CN" altLang="en-US" sz="2800"/>
          </a:p>
          <a:p>
            <a:r>
              <a:rPr lang="zh-CN" altLang="en-US" sz="2800"/>
              <a:t>书面表达若有标题，而且没有在答题卡上印出，考生要记得书写。</a:t>
            </a:r>
            <a:endParaRPr lang="zh-CN" altLang="en-US" sz="280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sz="3200">
                <a:solidFill>
                  <a:srgbClr val="FF0000"/>
                </a:solidFill>
              </a:rPr>
              <a:t>书面表达题的“字”法</a:t>
            </a:r>
            <a:r>
              <a:rPr lang="zh-CN" altLang="en-US" sz="3200"/>
              <a:t>：字色(黑色)，字迹(工整、清楚)，字形(占格子的三分之二为宜)，字体(一致)，字距(不宜过密，不宜过疏，悦目为宜)，字数(比较合适在100-130之间)。</a:t>
            </a:r>
            <a:endParaRPr lang="zh-CN" altLang="en-US" sz="3200"/>
          </a:p>
          <a:p>
            <a:r>
              <a:rPr lang="zh-CN" altLang="en-US" sz="3200">
                <a:solidFill>
                  <a:srgbClr val="FF0000"/>
                </a:solidFill>
              </a:rPr>
              <a:t>书面表达题的“版”法</a:t>
            </a:r>
            <a:r>
              <a:rPr lang="zh-CN" altLang="en-US" sz="3200"/>
              <a:t>：三段或四段体，切忌一段到底。每段开头缩进。不可超格、超框。“版”的核心就是要让文章看上去像文章!</a:t>
            </a:r>
            <a:endParaRPr lang="zh-CN" altLang="en-US" sz="320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74082" name="图片 174081" descr="图片11"/>
          <p:cNvPicPr>
            <a:picLocks noChangeAspect="1"/>
          </p:cNvPicPr>
          <p:nvPr/>
        </p:nvPicPr>
        <p:blipFill>
          <a:blip r:embed="rId1"/>
          <a:stretch>
            <a:fillRect/>
          </a:stretch>
        </p:blipFill>
        <p:spPr>
          <a:xfrm>
            <a:off x="1219200" y="-228600"/>
            <a:ext cx="9753600" cy="7315200"/>
          </a:xfrm>
          <a:prstGeom prst="rect">
            <a:avLst/>
          </a:prstGeom>
          <a:noFill/>
          <a:ln w="9525">
            <a:noFill/>
          </a:ln>
        </p:spPr>
      </p:pic>
      <p:pic>
        <p:nvPicPr>
          <p:cNvPr id="174083" name="图片 174082" descr="图片10"/>
          <p:cNvPicPr>
            <a:picLocks noChangeAspect="1"/>
          </p:cNvPicPr>
          <p:nvPr/>
        </p:nvPicPr>
        <p:blipFill>
          <a:blip r:embed="rId2"/>
          <a:stretch>
            <a:fillRect/>
          </a:stretch>
        </p:blipFill>
        <p:spPr>
          <a:xfrm>
            <a:off x="1127125" y="0"/>
            <a:ext cx="9777413" cy="7339013"/>
          </a:xfrm>
          <a:prstGeom prst="rect">
            <a:avLst/>
          </a:prstGeom>
          <a:noFill/>
          <a:ln w="9525">
            <a:noFill/>
          </a:ln>
        </p:spPr>
      </p:pic>
      <p:sp>
        <p:nvSpPr>
          <p:cNvPr id="174085" name="矩形 174084"/>
          <p:cNvSpPr/>
          <p:nvPr/>
        </p:nvSpPr>
        <p:spPr>
          <a:xfrm>
            <a:off x="2782888" y="1268413"/>
            <a:ext cx="6408737" cy="1657350"/>
          </a:xfrm>
          <a:prstGeom prst="rect">
            <a:avLst/>
          </a:prstGeom>
        </p:spPr>
        <p:txBody>
          <a:bodyPr wrap="none" fromWordArt="1">
            <a:prstTxWarp prst="textPlain">
              <a:avLst>
                <a:gd name="adj" fmla="val 50000"/>
              </a:avLst>
            </a:prstTxWarp>
            <a:normAutofit/>
          </a:bodyPr>
          <a:p>
            <a:pPr algn="ctr"/>
            <a:r>
              <a:rPr lang="zh-CN" altLang="en-US" sz="8000" b="0">
                <a:solidFill>
                  <a:srgbClr val="FF00FF"/>
                </a:solidFill>
                <a:effectLst>
                  <a:outerShdw dist="35921" dir="2699999" algn="ctr" rotWithShape="0">
                    <a:srgbClr val="C0C0C0">
                      <a:alpha val="80000"/>
                    </a:srgbClr>
                  </a:outerShdw>
                </a:effectLst>
                <a:latin typeface="楷体_GB2312" charset="0"/>
                <a:ea typeface="楷体_GB2312" charset="0"/>
              </a:rPr>
              <a:t>金榜题名</a:t>
            </a:r>
            <a:endParaRPr lang="zh-CN" altLang="en-US" sz="8000" b="0">
              <a:solidFill>
                <a:srgbClr val="FF00FF"/>
              </a:solidFill>
              <a:effectLst>
                <a:outerShdw dist="35921" dir="2699999" algn="ctr" rotWithShape="0">
                  <a:srgbClr val="C0C0C0">
                    <a:alpha val="80000"/>
                  </a:srgbClr>
                </a:outerShdw>
              </a:effectLst>
              <a:latin typeface="楷体_GB2312" charset="0"/>
              <a:ea typeface="楷体_GB2312" charset="0"/>
            </a:endParaRPr>
          </a:p>
        </p:txBody>
      </p:sp>
      <p:pic>
        <p:nvPicPr>
          <p:cNvPr id="174086" name="图片 174085" descr="图片217"/>
          <p:cNvPicPr>
            <a:picLocks noChangeAspect="1"/>
          </p:cNvPicPr>
          <p:nvPr/>
        </p:nvPicPr>
        <p:blipFill>
          <a:blip r:embed="rId3"/>
          <a:stretch>
            <a:fillRect/>
          </a:stretch>
        </p:blipFill>
        <p:spPr>
          <a:xfrm>
            <a:off x="1524000" y="5229225"/>
            <a:ext cx="2952750" cy="1628775"/>
          </a:xfrm>
          <a:prstGeom prst="rect">
            <a:avLst/>
          </a:prstGeom>
          <a:noFill/>
          <a:ln w="9525">
            <a:noFill/>
          </a:ln>
        </p:spPr>
      </p:pic>
      <p:sp>
        <p:nvSpPr>
          <p:cNvPr id="174087" name="文本框 174086"/>
          <p:cNvSpPr txBox="1"/>
          <p:nvPr/>
        </p:nvSpPr>
        <p:spPr>
          <a:xfrm>
            <a:off x="2135188" y="3429000"/>
            <a:ext cx="7991475" cy="1918335"/>
          </a:xfrm>
          <a:prstGeom prst="rect">
            <a:avLst/>
          </a:prstGeom>
          <a:noFill/>
          <a:ln w="9525">
            <a:noFill/>
          </a:ln>
        </p:spPr>
        <p:txBody>
          <a:bodyPr>
            <a:spAutoFit/>
          </a:bodyPr>
          <a:p>
            <a:pPr>
              <a:lnSpc>
                <a:spcPct val="90000"/>
              </a:lnSpc>
            </a:pPr>
            <a:r>
              <a:rPr lang="en-US" altLang="zh-CN" sz="6600">
                <a:solidFill>
                  <a:srgbClr val="0000FF"/>
                </a:solidFill>
                <a:latin typeface="Comic Sans MS" panose="030F0702030302020204" pitchFamily="66" charset="0"/>
              </a:rPr>
              <a:t>He who laughs last laughs best!</a:t>
            </a:r>
            <a:endParaRPr lang="en-US" altLang="zh-CN" sz="6600">
              <a:solidFill>
                <a:srgbClr val="0000FF"/>
              </a:solidFill>
              <a:latin typeface="Comic Sans MS" panose="030F0702030302020204" pitchFamily="66" charset="0"/>
            </a:endParaRPr>
          </a:p>
        </p:txBody>
      </p:sp>
      <p:pic>
        <p:nvPicPr>
          <p:cNvPr id="174088" name="图片 174087" descr="04"/>
          <p:cNvPicPr>
            <a:picLocks noChangeAspect="1"/>
          </p:cNvPicPr>
          <p:nvPr/>
        </p:nvPicPr>
        <p:blipFill>
          <a:blip r:embed="rId4"/>
          <a:stretch>
            <a:fillRect/>
          </a:stretch>
        </p:blipFill>
        <p:spPr>
          <a:xfrm>
            <a:off x="1524000" y="0"/>
            <a:ext cx="1066800" cy="1447800"/>
          </a:xfrm>
          <a:prstGeom prst="rect">
            <a:avLst/>
          </a:prstGeom>
          <a:noFill/>
          <a:ln w="9525">
            <a:noFill/>
          </a:ln>
        </p:spPr>
      </p:pic>
    </p:spTree>
  </p:cSld>
  <p:clrMapOvr>
    <a:masterClrMapping/>
  </p:clrMapOvr>
  <p:transition>
    <p:sndAc>
      <p:stSnd>
        <p:snd r:embed="rId5"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withEffect">
                                  <p:stCondLst>
                                    <p:cond delay="0"/>
                                  </p:stCondLst>
                                  <p:childTnLst>
                                    <p:set>
                                      <p:cBhvr>
                                        <p:cTn id="6" dur="1" fill="hold">
                                          <p:stCondLst>
                                            <p:cond delay="0"/>
                                          </p:stCondLst>
                                        </p:cTn>
                                        <p:tgtEl>
                                          <p:spTgt spid="174085"/>
                                        </p:tgtEl>
                                        <p:attrNameLst>
                                          <p:attrName>style.visibility</p:attrName>
                                        </p:attrNameLst>
                                      </p:cBhvr>
                                      <p:to>
                                        <p:strVal val="visible"/>
                                      </p:to>
                                    </p:set>
                                    <p:animEffect transition="in" filter="fade">
                                      <p:cBhvr>
                                        <p:cTn id="7" dur="50"/>
                                        <p:tgtEl>
                                          <p:spTgt spid="174085"/>
                                        </p:tgtEl>
                                      </p:cBhvr>
                                    </p:animEffect>
                                    <p:anim calcmode="lin" valueType="num">
                                      <p:cBhvr>
                                        <p:cTn id="8" dur="200" fill="hold"/>
                                        <p:tgtEl>
                                          <p:spTgt spid="174085"/>
                                        </p:tgtEl>
                                        <p:attrNameLst>
                                          <p:attrName>ppt_x</p:attrName>
                                        </p:attrNameLst>
                                      </p:cBhvr>
                                      <p:tavLst>
                                        <p:tav tm="0">
                                          <p:val>
                                            <p:strVal val="#ppt_x"/>
                                          </p:val>
                                        </p:tav>
                                        <p:tav tm="100000">
                                          <p:val>
                                            <p:strVal val="#ppt_x"/>
                                          </p:val>
                                        </p:tav>
                                      </p:tavLst>
                                    </p:anim>
                                    <p:anim calcmode="lin" valueType="num">
                                      <p:cBhvr>
                                        <p:cTn id="9" dur="200" fill="hold"/>
                                        <p:tgtEl>
                                          <p:spTgt spid="174085"/>
                                        </p:tgtEl>
                                        <p:attrNameLst>
                                          <p:attrName>ppt_y</p:attrName>
                                        </p:attrNameLst>
                                      </p:cBhvr>
                                      <p:tavLst>
                                        <p:tav tm="0">
                                          <p:val>
                                            <p:strVal val="#ppt_y+0.31"/>
                                          </p:val>
                                        </p:tav>
                                        <p:tav tm="100000">
                                          <p:val>
                                            <p:strVal val="#ppt_y+0.31"/>
                                          </p:val>
                                        </p:tav>
                                      </p:tavLst>
                                    </p:anim>
                                    <p:anim calcmode="lin" valueType="num">
                                      <p:cBhvr>
                                        <p:cTn id="10" dur="300" decel="50000" fill="hold">
                                          <p:stCondLst>
                                            <p:cond delay="200"/>
                                          </p:stCondLst>
                                        </p:cTn>
                                        <p:tgtEl>
                                          <p:spTgt spid="17408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300" decel="50000" fill="hold">
                                          <p:stCondLst>
                                            <p:cond delay="200"/>
                                          </p:stCondLst>
                                        </p:cTn>
                                        <p:tgtEl>
                                          <p:spTgt spid="17408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500"/>
                            </p:stCondLst>
                            <p:childTnLst>
                              <p:par>
                                <p:cTn id="13" presetID="38" presetClass="entr" presetSubtype="0" accel="50000" fill="hold" nodeType="afterEffect">
                                  <p:stCondLst>
                                    <p:cond delay="0"/>
                                  </p:stCondLst>
                                  <p:iterate type="lt">
                                    <p:tmPct val="50000"/>
                                  </p:iterate>
                                  <p:childTnLst>
                                    <p:set>
                                      <p:cBhvr>
                                        <p:cTn id="14" dur="1" fill="hold">
                                          <p:stCondLst>
                                            <p:cond delay="0"/>
                                          </p:stCondLst>
                                        </p:cTn>
                                        <p:tgtEl>
                                          <p:spTgt spid="174087">
                                            <p:txEl>
                                              <p:charRg st="0" end="32"/>
                                            </p:txEl>
                                          </p:spTgt>
                                        </p:tgtEl>
                                        <p:attrNameLst>
                                          <p:attrName>style.visibility</p:attrName>
                                        </p:attrNameLst>
                                      </p:cBhvr>
                                      <p:to>
                                        <p:strVal val="visible"/>
                                      </p:to>
                                    </p:set>
                                    <p:set>
                                      <p:cBhvr>
                                        <p:cTn id="15" dur="228" fill="hold">
                                          <p:stCondLst>
                                            <p:cond delay="0"/>
                                          </p:stCondLst>
                                        </p:cTn>
                                        <p:tgtEl>
                                          <p:spTgt spid="174087">
                                            <p:txEl>
                                              <p:charRg st="0" end="32"/>
                                            </p:txEl>
                                          </p:spTgt>
                                        </p:tgtEl>
                                        <p:attrNameLst>
                                          <p:attrName>style.rotation</p:attrName>
                                        </p:attrNameLst>
                                      </p:cBhvr>
                                      <p:to>
                                        <p:strVal val="-45.0"/>
                                      </p:to>
                                    </p:set>
                                    <p:anim calcmode="lin" valueType="num">
                                      <p:cBhvr>
                                        <p:cTn id="16" dur="228" fill="hold">
                                          <p:stCondLst>
                                            <p:cond delay="228"/>
                                          </p:stCondLst>
                                        </p:cTn>
                                        <p:tgtEl>
                                          <p:spTgt spid="174087">
                                            <p:txEl>
                                              <p:charRg st="0" end="32"/>
                                            </p:txEl>
                                          </p:spTgt>
                                        </p:tgtEl>
                                        <p:attrNameLst>
                                          <p:attrName>style.rotation</p:attrName>
                                        </p:attrNameLst>
                                      </p:cBhvr>
                                      <p:tavLst>
                                        <p:tav tm="0">
                                          <p:val>
                                            <p:fltVal val="-45.000000"/>
                                          </p:val>
                                        </p:tav>
                                        <p:tav tm="69900">
                                          <p:val>
                                            <p:fltVal val="45.000000"/>
                                          </p:val>
                                        </p:tav>
                                        <p:tav tm="100000">
                                          <p:val>
                                            <p:fltVal val="0.000000"/>
                                          </p:val>
                                        </p:tav>
                                      </p:tavLst>
                                    </p:anim>
                                    <p:anim calcmode="lin" valueType="num">
                                      <p:cBhvr>
                                        <p:cTn id="17" dur="228" fill="hold">
                                          <p:stCondLst>
                                            <p:cond delay="0"/>
                                          </p:stCondLst>
                                        </p:cTn>
                                        <p:tgtEl>
                                          <p:spTgt spid="174087">
                                            <p:txEl>
                                              <p:charRg st="0" end="32"/>
                                            </p:txEl>
                                          </p:spTgt>
                                        </p:tgtEl>
                                        <p:attrNameLst>
                                          <p:attrName>ppt_y</p:attrName>
                                        </p:attrNameLst>
                                      </p:cBhvr>
                                      <p:tavLst>
                                        <p:tav tm="0">
                                          <p:val>
                                            <p:strVal val="#ppt_y-1"/>
                                          </p:val>
                                        </p:tav>
                                        <p:tav tm="100000">
                                          <p:val>
                                            <p:strVal val="#ppt_y-(0.354*#ppt_w-0.172*#ppt_h)"/>
                                          </p:val>
                                        </p:tav>
                                      </p:tavLst>
                                    </p:anim>
                                    <p:anim calcmode="lin" valueType="num">
                                      <p:cBhvr>
                                        <p:cTn id="18" dur="78" decel="50000" autoRev="1" fill="hold">
                                          <p:stCondLst>
                                            <p:cond delay="228"/>
                                          </p:stCondLst>
                                        </p:cTn>
                                        <p:tgtEl>
                                          <p:spTgt spid="174087">
                                            <p:txEl>
                                              <p:charRg st="0" end="32"/>
                                            </p:txEl>
                                          </p:spTgt>
                                        </p:tgtEl>
                                        <p:attrNameLst>
                                          <p:attrName>ppt_y</p:attrName>
                                        </p:attrNameLst>
                                      </p:cBhvr>
                                      <p:tavLst>
                                        <p:tav tm="0">
                                          <p:val>
                                            <p:strVal val="#ppt_y-(0.354*#ppt_w-0.172*#ppt_h)"/>
                                          </p:val>
                                        </p:tav>
                                        <p:tav tm="100000">
                                          <p:val>
                                            <p:strVal val="#ppt_y-(0.354*#ppt_w-0.172*#ppt_h)-#ppt_h/2"/>
                                          </p:val>
                                        </p:tav>
                                      </p:tavLst>
                                    </p:anim>
                                    <p:anim calcmode="lin" valueType="num">
                                      <p:cBhvr>
                                        <p:cTn id="19" dur="68" fill="hold">
                                          <p:stCondLst>
                                            <p:cond delay="432"/>
                                          </p:stCondLst>
                                        </p:cTn>
                                        <p:tgtEl>
                                          <p:spTgt spid="174087">
                                            <p:txEl>
                                              <p:charRg st="0" end="32"/>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2" name="文本框 2051"/>
          <p:cNvSpPr txBox="1"/>
          <p:nvPr/>
        </p:nvSpPr>
        <p:spPr>
          <a:xfrm>
            <a:off x="1073785" y="476250"/>
            <a:ext cx="10840720" cy="829945"/>
          </a:xfrm>
          <a:prstGeom prst="rect">
            <a:avLst/>
          </a:prstGeom>
          <a:noFill/>
          <a:ln w="9525">
            <a:noFill/>
          </a:ln>
        </p:spPr>
        <p:txBody>
          <a:bodyPr wrap="square">
            <a:spAutoFit/>
          </a:bodyPr>
          <a:p>
            <a:pPr>
              <a:spcBef>
                <a:spcPct val="50000"/>
              </a:spcBef>
            </a:pPr>
            <a:r>
              <a:rPr lang="zh-CN" altLang="en-US" sz="4800" dirty="0">
                <a:solidFill>
                  <a:srgbClr val="FF0000"/>
                </a:solidFill>
                <a:latin typeface="Comic Sans MS" panose="030F0702030302020204" pitchFamily="66" charset="0"/>
                <a:ea typeface="华文行楷" panose="02010800040101010101" pitchFamily="2" charset="-122"/>
              </a:rPr>
              <a:t>决战２０２</a:t>
            </a:r>
            <a:r>
              <a:rPr lang="en-US" altLang="zh-CN" sz="4800" dirty="0">
                <a:solidFill>
                  <a:srgbClr val="FF0000"/>
                </a:solidFill>
                <a:latin typeface="Comic Sans MS" panose="030F0702030302020204" pitchFamily="66" charset="0"/>
                <a:ea typeface="华文行楷" panose="02010800040101010101" pitchFamily="2" charset="-122"/>
              </a:rPr>
              <a:t>1</a:t>
            </a:r>
            <a:r>
              <a:rPr lang="zh-CN" altLang="en-US" sz="4800" dirty="0">
                <a:solidFill>
                  <a:srgbClr val="FF0000"/>
                </a:solidFill>
                <a:latin typeface="Comic Sans MS" panose="030F0702030302020204" pitchFamily="66" charset="0"/>
                <a:ea typeface="华文行楷" panose="02010800040101010101" pitchFamily="2" charset="-122"/>
              </a:rPr>
              <a:t>届高考</a:t>
            </a:r>
            <a:r>
              <a:rPr lang="en-US" altLang="zh-CN" sz="4800">
                <a:solidFill>
                  <a:srgbClr val="FF0000"/>
                </a:solidFill>
                <a:latin typeface="Comic Sans MS" panose="030F0702030302020204" pitchFamily="66" charset="0"/>
                <a:ea typeface="华文行楷" panose="02010800040101010101" pitchFamily="2" charset="-122"/>
              </a:rPr>
              <a:t>———</a:t>
            </a:r>
            <a:r>
              <a:rPr lang="en-US" altLang="zh-CN" sz="4800">
                <a:solidFill>
                  <a:srgbClr val="FFFF00"/>
                </a:solidFill>
                <a:latin typeface="Comic Sans MS" panose="030F0702030302020204" pitchFamily="66" charset="0"/>
                <a:ea typeface="华文行楷" panose="02010800040101010101" pitchFamily="2" charset="-122"/>
              </a:rPr>
              <a:t>We will win!</a:t>
            </a:r>
            <a:endParaRPr lang="en-US" altLang="zh-CN" sz="4800">
              <a:solidFill>
                <a:srgbClr val="FFFF00"/>
              </a:solidFill>
              <a:latin typeface="Comic Sans MS" panose="030F0702030302020204" pitchFamily="66" charset="0"/>
              <a:ea typeface="华文行楷" panose="02010800040101010101" pitchFamily="2" charset="-122"/>
            </a:endParaRPr>
          </a:p>
        </p:txBody>
      </p:sp>
      <p:sp>
        <p:nvSpPr>
          <p:cNvPr id="2054" name="矩形 2053"/>
          <p:cNvSpPr/>
          <p:nvPr/>
        </p:nvSpPr>
        <p:spPr>
          <a:xfrm>
            <a:off x="1501775" y="2708275"/>
            <a:ext cx="8981440" cy="2520315"/>
          </a:xfrm>
          <a:prstGeom prst="rect">
            <a:avLst/>
          </a:prstGeom>
        </p:spPr>
        <p:txBody>
          <a:bodyPr wrap="none" fromWordArt="1">
            <a:prstTxWarp prst="textPlain">
              <a:avLst>
                <a:gd name="adj" fmla="val 50000"/>
              </a:avLst>
            </a:prstTxWarp>
            <a:normAutofit/>
          </a:bodyPr>
          <a:p>
            <a:pPr algn="ctr"/>
            <a:endParaRPr lang="zh-CN" altLang="en-US" sz="4000" b="0">
              <a:ln w="19050" cap="flat" cmpd="sng">
                <a:solidFill>
                  <a:srgbClr val="FF99CC"/>
                </a:solidFill>
                <a:prstDash val="solid"/>
                <a:headEnd type="none" w="med" len="med"/>
                <a:tailEnd type="none" w="med" len="med"/>
              </a:ln>
              <a:solidFill>
                <a:srgbClr val="FF00FF"/>
              </a:solidFill>
              <a:effectLst>
                <a:outerShdw dist="35921" dir="2699999" algn="ctr" rotWithShape="0">
                  <a:srgbClr val="990000"/>
                </a:outerShdw>
              </a:effectLst>
              <a:latin typeface="华文行楷" panose="02010800040101010101" pitchFamily="2" charset="-122"/>
              <a:ea typeface="华文行楷" panose="02010800040101010101" pitchFamily="2" charset="-122"/>
            </a:endParaRPr>
          </a:p>
          <a:p>
            <a:pPr algn="ctr"/>
            <a:r>
              <a:rPr lang="zh-CN" altLang="en-US" sz="4000" b="0">
                <a:ln w="19050" cap="flat" cmpd="sng">
                  <a:solidFill>
                    <a:srgbClr val="FF99CC"/>
                  </a:solidFill>
                  <a:prstDash val="solid"/>
                  <a:headEnd type="none" w="med" len="med"/>
                  <a:tailEnd type="none" w="med" len="med"/>
                </a:ln>
                <a:solidFill>
                  <a:srgbClr val="FF00FF"/>
                </a:solidFill>
                <a:effectLst>
                  <a:outerShdw dist="35921" dir="2699999" algn="ctr" rotWithShape="0">
                    <a:srgbClr val="990000"/>
                  </a:outerShdw>
                </a:effectLst>
                <a:latin typeface="华文行楷" panose="02010800040101010101" pitchFamily="2" charset="-122"/>
                <a:ea typeface="华文行楷" panose="02010800040101010101" pitchFamily="2" charset="-122"/>
              </a:rPr>
              <a:t>高考英语考前指导 </a:t>
            </a:r>
            <a:endParaRPr lang="zh-CN" altLang="en-US" sz="4000" b="0">
              <a:ln w="19050" cap="flat" cmpd="sng">
                <a:solidFill>
                  <a:srgbClr val="FF99CC"/>
                </a:solidFill>
                <a:prstDash val="solid"/>
                <a:headEnd type="none" w="med" len="med"/>
                <a:tailEnd type="none" w="med" len="med"/>
              </a:ln>
              <a:solidFill>
                <a:srgbClr val="FF00FF"/>
              </a:solidFill>
              <a:effectLst>
                <a:outerShdw dist="35921" dir="2699999" algn="ctr" rotWithShape="0">
                  <a:srgbClr val="990000"/>
                </a:outerShdw>
              </a:effectLst>
              <a:latin typeface="华文行楷" panose="02010800040101010101" pitchFamily="2" charset="-122"/>
              <a:ea typeface="华文行楷" panose="02010800040101010101" pitchFamily="2" charset="-122"/>
            </a:endParaRPr>
          </a:p>
        </p:txBody>
      </p:sp>
    </p:spTree>
  </p:cSld>
  <p:clrMapOvr>
    <a:masterClrMapping/>
  </p:clrMapOvr>
  <p:transition>
    <p:sndAc>
      <p:stSnd>
        <p:snd r:embed="rId1"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with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barn(inHorizontal)">
                                      <p:cBhvr>
                                        <p:cTn id="7"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标题 8193"/>
          <p:cNvSpPr>
            <a:spLocks noGrp="1" noRot="1" noChangeArrowheads="1"/>
          </p:cNvSpPr>
          <p:nvPr>
            <p:ph type="title"/>
          </p:nvPr>
        </p:nvSpPr>
        <p:spPr>
          <a:xfrm>
            <a:off x="1703388" y="0"/>
            <a:ext cx="6769100" cy="1152525"/>
          </a:xfrm>
        </p:spPr>
        <p:txBody>
          <a:bodyPr/>
          <a:lstStyle/>
          <a:p>
            <a:r>
              <a:rPr lang="zh-CN" altLang="en-US" b="1" dirty="0" smtClean="0">
                <a:solidFill>
                  <a:srgbClr val="FF0000"/>
                </a:solidFill>
              </a:rPr>
              <a:t>考生应具备的心态</a:t>
            </a:r>
            <a:r>
              <a:rPr lang="en-US" altLang="zh-CN" b="1" dirty="0" smtClean="0">
                <a:solidFill>
                  <a:srgbClr val="FF0000"/>
                </a:solidFill>
              </a:rPr>
              <a:t>:</a:t>
            </a:r>
            <a:endParaRPr lang="en-US" altLang="zh-CN" b="1" dirty="0" smtClean="0">
              <a:solidFill>
                <a:srgbClr val="FF0000"/>
              </a:solidFill>
            </a:endParaRPr>
          </a:p>
        </p:txBody>
      </p:sp>
      <p:sp>
        <p:nvSpPr>
          <p:cNvPr id="8195" name="文本占位符 8194"/>
          <p:cNvSpPr>
            <a:spLocks noGrp="1" noRot="1" noChangeArrowheads="1"/>
          </p:cNvSpPr>
          <p:nvPr>
            <p:ph type="body" sz="half" idx="1"/>
          </p:nvPr>
        </p:nvSpPr>
        <p:spPr>
          <a:xfrm>
            <a:off x="3863975" y="1268730"/>
            <a:ext cx="6174105" cy="2768600"/>
          </a:xfrm>
        </p:spPr>
        <p:txBody>
          <a:bodyPr>
            <a:noAutofit/>
          </a:bodyPr>
          <a:lstStyle/>
          <a:p>
            <a:pPr>
              <a:lnSpc>
                <a:spcPct val="90000"/>
              </a:lnSpc>
            </a:pPr>
            <a:r>
              <a:rPr lang="en-US" altLang="zh-CN" sz="2800" b="1" dirty="0" smtClean="0">
                <a:solidFill>
                  <a:srgbClr val="0000CC"/>
                </a:solidFill>
              </a:rPr>
              <a:t>1. </a:t>
            </a:r>
            <a:r>
              <a:rPr lang="zh-CN" altLang="en-US" sz="2800" b="1" dirty="0" smtClean="0">
                <a:solidFill>
                  <a:srgbClr val="0000CC"/>
                </a:solidFill>
              </a:rPr>
              <a:t>积极的自我暗示</a:t>
            </a:r>
            <a:endParaRPr lang="zh-CN" altLang="en-US" sz="2800" b="1" dirty="0" smtClean="0">
              <a:solidFill>
                <a:srgbClr val="0000CC"/>
              </a:solidFill>
            </a:endParaRPr>
          </a:p>
          <a:p>
            <a:pPr>
              <a:lnSpc>
                <a:spcPct val="90000"/>
              </a:lnSpc>
            </a:pPr>
            <a:r>
              <a:rPr lang="zh-CN" altLang="en-US" sz="2800" b="1" dirty="0" smtClean="0"/>
              <a:t>我都准备好了</a:t>
            </a:r>
            <a:r>
              <a:rPr lang="en-US" altLang="zh-CN" sz="2800" b="1" dirty="0" smtClean="0"/>
              <a:t>!</a:t>
            </a:r>
            <a:endParaRPr lang="en-US" altLang="zh-CN" sz="2800" b="1" dirty="0" smtClean="0"/>
          </a:p>
          <a:p>
            <a:pPr>
              <a:lnSpc>
                <a:spcPct val="90000"/>
              </a:lnSpc>
            </a:pPr>
            <a:r>
              <a:rPr lang="zh-CN" altLang="en-US" sz="2800" b="1" dirty="0" smtClean="0"/>
              <a:t>我有很多优势</a:t>
            </a:r>
            <a:r>
              <a:rPr lang="en-US" altLang="zh-CN" sz="2800" b="1" dirty="0" smtClean="0"/>
              <a:t>!</a:t>
            </a:r>
            <a:endParaRPr lang="en-US" altLang="zh-CN" sz="2800" b="1" dirty="0" smtClean="0"/>
          </a:p>
          <a:p>
            <a:pPr>
              <a:lnSpc>
                <a:spcPct val="90000"/>
              </a:lnSpc>
            </a:pPr>
            <a:r>
              <a:rPr lang="zh-CN" altLang="en-US" sz="2800" b="1" dirty="0" smtClean="0">
                <a:solidFill>
                  <a:srgbClr val="FF0000"/>
                </a:solidFill>
              </a:rPr>
              <a:t>我不懂的都不会考！</a:t>
            </a:r>
            <a:endParaRPr lang="zh-CN" altLang="en-US" sz="2800" b="1" dirty="0" smtClean="0">
              <a:solidFill>
                <a:srgbClr val="FF0000"/>
              </a:solidFill>
            </a:endParaRPr>
          </a:p>
          <a:p>
            <a:pPr>
              <a:lnSpc>
                <a:spcPct val="90000"/>
              </a:lnSpc>
            </a:pPr>
            <a:r>
              <a:rPr lang="en-US" altLang="zh-CN" sz="2800" b="1" dirty="0" smtClean="0">
                <a:solidFill>
                  <a:srgbClr val="0000CC"/>
                </a:solidFill>
              </a:rPr>
              <a:t>2. </a:t>
            </a:r>
            <a:r>
              <a:rPr lang="zh-CN" altLang="en-US" sz="2800" b="1" dirty="0" smtClean="0">
                <a:solidFill>
                  <a:srgbClr val="0000CC"/>
                </a:solidFill>
              </a:rPr>
              <a:t>难题面前人人平等</a:t>
            </a:r>
            <a:endParaRPr lang="zh-CN" altLang="en-US" sz="2800" b="1" dirty="0" smtClean="0">
              <a:solidFill>
                <a:srgbClr val="0000CC"/>
              </a:solidFill>
            </a:endParaRPr>
          </a:p>
          <a:p>
            <a:pPr>
              <a:lnSpc>
                <a:spcPct val="90000"/>
              </a:lnSpc>
            </a:pPr>
            <a:r>
              <a:rPr lang="zh-CN" altLang="en-US" sz="2800" b="1" dirty="0" smtClean="0">
                <a:solidFill>
                  <a:srgbClr val="FF0000"/>
                </a:solidFill>
              </a:rPr>
              <a:t>自己觉得难</a:t>
            </a:r>
            <a:r>
              <a:rPr lang="en-US" altLang="zh-CN" sz="2800" b="1" dirty="0" smtClean="0">
                <a:solidFill>
                  <a:srgbClr val="FF0000"/>
                </a:solidFill>
              </a:rPr>
              <a:t>, </a:t>
            </a:r>
            <a:r>
              <a:rPr lang="zh-CN" altLang="en-US" sz="2800" b="1" dirty="0" smtClean="0">
                <a:solidFill>
                  <a:srgbClr val="FF0000"/>
                </a:solidFill>
              </a:rPr>
              <a:t>别人也肯定不觉得容易</a:t>
            </a:r>
            <a:r>
              <a:rPr lang="en-US" altLang="zh-CN" sz="2800" b="1" dirty="0" smtClean="0">
                <a:solidFill>
                  <a:srgbClr val="FF0000"/>
                </a:solidFill>
              </a:rPr>
              <a:t>!</a:t>
            </a:r>
            <a:endParaRPr lang="en-US" altLang="zh-CN" sz="2800" b="1" dirty="0" smtClean="0">
              <a:solidFill>
                <a:srgbClr val="FF0000"/>
              </a:solidFill>
            </a:endParaRPr>
          </a:p>
          <a:p>
            <a:pPr>
              <a:lnSpc>
                <a:spcPct val="90000"/>
              </a:lnSpc>
            </a:pPr>
            <a:r>
              <a:rPr lang="zh-CN" altLang="en-US" sz="2800" b="1" dirty="0" smtClean="0"/>
              <a:t>考前各种难题都做过了</a:t>
            </a:r>
            <a:r>
              <a:rPr lang="en-US" altLang="zh-CN" sz="2800" b="1" dirty="0" smtClean="0"/>
              <a:t>, </a:t>
            </a:r>
            <a:r>
              <a:rPr lang="zh-CN" altLang="en-US" sz="2800" b="1" dirty="0" smtClean="0"/>
              <a:t>高考绝对不比平时更难</a:t>
            </a:r>
            <a:r>
              <a:rPr lang="en-US" altLang="zh-CN" sz="2800" b="1" dirty="0" smtClean="0"/>
              <a:t>!</a:t>
            </a:r>
            <a:endParaRPr lang="en-US" altLang="zh-CN" sz="2800" b="1" dirty="0" smtClean="0"/>
          </a:p>
        </p:txBody>
      </p:sp>
      <p:graphicFrame>
        <p:nvGraphicFramePr>
          <p:cNvPr id="4099" name="内容占位符 8195"/>
          <p:cNvGraphicFramePr>
            <a:graphicFrameLocks noGrp="1" noChangeAspect="1"/>
          </p:cNvGraphicFramePr>
          <p:nvPr>
            <p:ph sz="half" idx="4294967295"/>
          </p:nvPr>
        </p:nvGraphicFramePr>
        <p:xfrm>
          <a:off x="945515" y="2886075"/>
          <a:ext cx="1695450" cy="2919730"/>
        </p:xfrm>
        <a:graphic>
          <a:graphicData uri="http://schemas.openxmlformats.org/presentationml/2006/ole">
            <mc:AlternateContent xmlns:mc="http://schemas.openxmlformats.org/markup-compatibility/2006">
              <mc:Choice xmlns:v="urn:schemas-microsoft-com:vml" Requires="v">
                <p:oleObj spid="_x0000_s1025" name="" r:id="rId1" imgW="11144250" imgH="23974425" progId="">
                  <p:embed/>
                </p:oleObj>
              </mc:Choice>
              <mc:Fallback>
                <p:oleObj name="" r:id="rId1" imgW="11144250" imgH="23974425" progId="">
                  <p:embed/>
                  <p:pic>
                    <p:nvPicPr>
                      <p:cNvPr id="0" name="内容占位符 8195"/>
                      <p:cNvPicPr>
                        <a:picLocks noGrp="1" noRot="1" noChangeAspect="1"/>
                      </p:cNvPicPr>
                      <p:nvPr/>
                    </p:nvPicPr>
                    <p:blipFill>
                      <a:blip r:embed="rId2"/>
                      <a:stretch>
                        <a:fillRect/>
                      </a:stretch>
                    </p:blipFill>
                    <p:spPr>
                      <a:xfrm>
                        <a:off x="945515" y="2886075"/>
                        <a:ext cx="1695450" cy="2919730"/>
                      </a:xfrm>
                      <a:prstGeom prst="rect">
                        <a:avLst/>
                      </a:prstGeom>
                      <a:noFill/>
                      <a:ln w="38100">
                        <a:noFill/>
                      </a:ln>
                    </p:spPr>
                  </p:pic>
                </p:oleObj>
              </mc:Fallback>
            </mc:AlternateContent>
          </a:graphicData>
        </a:graphic>
      </p:graphicFrame>
      <p:pic>
        <p:nvPicPr>
          <p:cNvPr id="4100" name="图片 8196" descr="MCj02505310000[1]"/>
          <p:cNvPicPr>
            <a:picLocks noChangeAspect="1" noChangeArrowheads="1"/>
          </p:cNvPicPr>
          <p:nvPr/>
        </p:nvPicPr>
        <p:blipFill>
          <a:blip r:embed="rId3" cstate="print"/>
          <a:srcRect/>
          <a:stretch>
            <a:fillRect/>
          </a:stretch>
        </p:blipFill>
        <p:spPr bwMode="auto">
          <a:xfrm>
            <a:off x="9955530" y="982028"/>
            <a:ext cx="1797050" cy="2117725"/>
          </a:xfrm>
          <a:prstGeom prst="rect">
            <a:avLst/>
          </a:prstGeom>
          <a:noFill/>
          <a:ln w="9525">
            <a:noFill/>
            <a:miter lim="800000"/>
            <a:headEnd/>
            <a:tailEnd/>
          </a:ln>
        </p:spPr>
      </p:pic>
      <p:pic>
        <p:nvPicPr>
          <p:cNvPr id="4101" name="图片 8197" descr="图片 风铃"/>
          <p:cNvPicPr>
            <a:picLocks noChangeAspect="1" noChangeArrowheads="1"/>
          </p:cNvPicPr>
          <p:nvPr/>
        </p:nvPicPr>
        <p:blipFill>
          <a:blip r:embed="rId4" cstate="print"/>
          <a:srcRect/>
          <a:stretch>
            <a:fillRect/>
          </a:stretch>
        </p:blipFill>
        <p:spPr bwMode="auto">
          <a:xfrm>
            <a:off x="1524000" y="0"/>
            <a:ext cx="1187450" cy="3200400"/>
          </a:xfrm>
          <a:prstGeom prst="rect">
            <a:avLst/>
          </a:prstGeom>
          <a:noFill/>
          <a:ln w="9525">
            <a:noFill/>
            <a:miter lim="800000"/>
            <a:headEnd/>
            <a:tailEnd/>
          </a:ln>
        </p:spPr>
      </p:pic>
      <p:pic>
        <p:nvPicPr>
          <p:cNvPr id="4102" name="图片 8198" descr="11336009921"/>
          <p:cNvPicPr>
            <a:picLocks noChangeAspect="1" noChangeArrowheads="1"/>
          </p:cNvPicPr>
          <p:nvPr/>
        </p:nvPicPr>
        <p:blipFill>
          <a:blip r:embed="rId5" cstate="print"/>
          <a:srcRect/>
          <a:stretch>
            <a:fillRect/>
          </a:stretch>
        </p:blipFill>
        <p:spPr bwMode="auto">
          <a:xfrm>
            <a:off x="1919288" y="6021388"/>
            <a:ext cx="8748712" cy="6223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5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19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p:cTn id="13" dur="500" fill="hold"/>
                                        <p:tgtEl>
                                          <p:spTgt spid="819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819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p:cTn id="19" dur="500" fill="hold"/>
                                        <p:tgtEl>
                                          <p:spTgt spid="819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819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p:cTn id="25" dur="500" fill="hold"/>
                                        <p:tgtEl>
                                          <p:spTgt spid="819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819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p:cTn id="31" dur="500" fill="hold"/>
                                        <p:tgtEl>
                                          <p:spTgt spid="8195">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819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p:cTn id="37" dur="500" fill="hold"/>
                                        <p:tgtEl>
                                          <p:spTgt spid="8195">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819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nodeType="clickEffect">
                                  <p:stCondLst>
                                    <p:cond delay="0"/>
                                  </p:stCondLst>
                                  <p:childTnLst>
                                    <p:set>
                                      <p:cBhvr>
                                        <p:cTn id="42" dur="1" fill="hold">
                                          <p:stCondLst>
                                            <p:cond delay="0"/>
                                          </p:stCondLst>
                                        </p:cTn>
                                        <p:tgtEl>
                                          <p:spTgt spid="8195">
                                            <p:txEl>
                                              <p:pRg st="6" end="6"/>
                                            </p:txEl>
                                          </p:spTgt>
                                        </p:tgtEl>
                                        <p:attrNameLst>
                                          <p:attrName>style.visibility</p:attrName>
                                        </p:attrNameLst>
                                      </p:cBhvr>
                                      <p:to>
                                        <p:strVal val="visible"/>
                                      </p:to>
                                    </p:set>
                                    <p:anim calcmode="lin" valueType="num">
                                      <p:cBhvr>
                                        <p:cTn id="43" dur="500" fill="hold"/>
                                        <p:tgtEl>
                                          <p:spTgt spid="8195">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8195">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46125" y="431800"/>
            <a:ext cx="10775950" cy="647700"/>
          </a:xfrm>
        </p:spPr>
        <p:txBody>
          <a:bodyPr/>
          <a:p>
            <a:pPr algn="ctr"/>
            <a:r>
              <a:rPr lang="zh-CN" altLang="en-US"/>
              <a:t>英语考试时间分配</a:t>
            </a:r>
            <a:endParaRPr lang="zh-CN" altLang="en-US"/>
          </a:p>
        </p:txBody>
      </p:sp>
      <p:sp>
        <p:nvSpPr>
          <p:cNvPr id="3" name="内容占位符 2"/>
          <p:cNvSpPr>
            <a:spLocks noGrp="1"/>
          </p:cNvSpPr>
          <p:nvPr>
            <p:ph idx="1"/>
          </p:nvPr>
        </p:nvSpPr>
        <p:spPr/>
        <p:txBody>
          <a:bodyPr/>
          <a:p>
            <a:r>
              <a:rPr lang="en-US" altLang="zh-CN"/>
              <a:t> </a:t>
            </a:r>
            <a:endParaRPr lang="en-US" altLang="zh-CN"/>
          </a:p>
        </p:txBody>
      </p:sp>
      <p:graphicFrame>
        <p:nvGraphicFramePr>
          <p:cNvPr id="4" name="表格 3"/>
          <p:cNvGraphicFramePr/>
          <p:nvPr/>
        </p:nvGraphicFramePr>
        <p:xfrm>
          <a:off x="825500" y="1416050"/>
          <a:ext cx="11163300" cy="5445125"/>
        </p:xfrm>
        <a:graphic>
          <a:graphicData uri="http://schemas.openxmlformats.org/drawingml/2006/table">
            <a:tbl>
              <a:tblPr firstRow="1" bandRow="1">
                <a:tableStyleId>{5C22544A-7EE6-4342-B048-85BDC9FD1C3A}</a:tableStyleId>
              </a:tblPr>
              <a:tblGrid>
                <a:gridCol w="2790825"/>
                <a:gridCol w="2790825"/>
                <a:gridCol w="2790825"/>
                <a:gridCol w="2790825"/>
              </a:tblGrid>
              <a:tr h="1089025">
                <a:tc>
                  <a:txBody>
                    <a:bodyPr/>
                    <a:p>
                      <a:pPr algn="ctr">
                        <a:buNone/>
                      </a:pPr>
                      <a:r>
                        <a:rPr lang="zh-CN" altLang="en-US" sz="3200"/>
                        <a:t>题号</a:t>
                      </a:r>
                      <a:endParaRPr lang="zh-CN" altLang="en-US" sz="3200"/>
                    </a:p>
                  </a:txBody>
                  <a:tcPr/>
                </a:tc>
                <a:tc>
                  <a:txBody>
                    <a:bodyPr/>
                    <a:p>
                      <a:pPr algn="ctr">
                        <a:buNone/>
                      </a:pPr>
                      <a:r>
                        <a:rPr lang="zh-CN" altLang="en-US" sz="3200"/>
                        <a:t>题型</a:t>
                      </a:r>
                      <a:endParaRPr lang="zh-CN" altLang="en-US" sz="3200"/>
                    </a:p>
                  </a:txBody>
                  <a:tcPr/>
                </a:tc>
                <a:tc>
                  <a:txBody>
                    <a:bodyPr/>
                    <a:p>
                      <a:pPr algn="ctr">
                        <a:buNone/>
                      </a:pPr>
                      <a:r>
                        <a:rPr lang="zh-CN" altLang="en-US" sz="3200"/>
                        <a:t>分值</a:t>
                      </a:r>
                      <a:endParaRPr lang="zh-CN" altLang="en-US" sz="3200"/>
                    </a:p>
                  </a:txBody>
                  <a:tcPr/>
                </a:tc>
                <a:tc>
                  <a:txBody>
                    <a:bodyPr/>
                    <a:p>
                      <a:pPr algn="ctr">
                        <a:buNone/>
                      </a:pPr>
                      <a:r>
                        <a:rPr lang="zh-CN" altLang="en-US" sz="3200"/>
                        <a:t>答题时间</a:t>
                      </a:r>
                      <a:endParaRPr lang="zh-CN" altLang="en-US" sz="3200"/>
                    </a:p>
                  </a:txBody>
                  <a:tcPr/>
                </a:tc>
              </a:tr>
              <a:tr h="1089025">
                <a:tc>
                  <a:txBody>
                    <a:bodyPr/>
                    <a:p>
                      <a:pPr algn="ctr">
                        <a:buNone/>
                      </a:pPr>
                      <a:r>
                        <a:rPr lang="zh-CN" altLang="en-US" sz="3200"/>
                        <a:t>第一部分</a:t>
                      </a:r>
                      <a:endParaRPr lang="zh-CN" altLang="en-US" sz="3200"/>
                    </a:p>
                  </a:txBody>
                  <a:tcPr/>
                </a:tc>
                <a:tc>
                  <a:txBody>
                    <a:bodyPr/>
                    <a:p>
                      <a:pPr algn="ctr">
                        <a:buNone/>
                      </a:pPr>
                      <a:r>
                        <a:rPr lang="zh-CN" altLang="en-US" sz="3200"/>
                        <a:t>听力（</a:t>
                      </a:r>
                      <a:r>
                        <a:rPr lang="en-US" altLang="zh-CN" sz="3200"/>
                        <a:t>1---20</a:t>
                      </a:r>
                      <a:r>
                        <a:rPr lang="zh-CN" altLang="en-US" sz="3200"/>
                        <a:t>）</a:t>
                      </a:r>
                      <a:endParaRPr lang="en-US" altLang="zh-CN" sz="3200"/>
                    </a:p>
                    <a:p>
                      <a:pPr algn="ctr">
                        <a:buNone/>
                      </a:pPr>
                      <a:endParaRPr lang="en-US" altLang="zh-CN" sz="3200"/>
                    </a:p>
                  </a:txBody>
                  <a:tcPr/>
                </a:tc>
                <a:tc>
                  <a:txBody>
                    <a:bodyPr/>
                    <a:p>
                      <a:pPr algn="ctr">
                        <a:buNone/>
                      </a:pPr>
                      <a:r>
                        <a:rPr lang="en-US" altLang="zh-CN" sz="3200"/>
                        <a:t>30</a:t>
                      </a:r>
                      <a:endParaRPr lang="en-US" altLang="zh-CN" sz="3200"/>
                    </a:p>
                  </a:txBody>
                  <a:tcPr/>
                </a:tc>
                <a:tc>
                  <a:txBody>
                    <a:bodyPr/>
                    <a:p>
                      <a:pPr algn="ctr">
                        <a:buNone/>
                      </a:pPr>
                      <a:r>
                        <a:rPr lang="zh-CN" altLang="en-US" sz="3200"/>
                        <a:t>大约</a:t>
                      </a:r>
                      <a:r>
                        <a:rPr lang="en-US" altLang="zh-CN" sz="3200"/>
                        <a:t>20</a:t>
                      </a:r>
                      <a:r>
                        <a:rPr lang="zh-CN" altLang="en-US" sz="3200"/>
                        <a:t>分钟</a:t>
                      </a:r>
                      <a:endParaRPr lang="zh-CN" altLang="en-US" sz="3200"/>
                    </a:p>
                  </a:txBody>
                  <a:tcPr/>
                </a:tc>
              </a:tr>
              <a:tr h="1089025">
                <a:tc>
                  <a:txBody>
                    <a:bodyPr/>
                    <a:p>
                      <a:pPr algn="ctr">
                        <a:buNone/>
                      </a:pPr>
                      <a:r>
                        <a:rPr lang="zh-CN" altLang="en-US" sz="3200"/>
                        <a:t>第二部分</a:t>
                      </a:r>
                      <a:endParaRPr lang="zh-CN" altLang="en-US" sz="3200"/>
                    </a:p>
                  </a:txBody>
                  <a:tcPr/>
                </a:tc>
                <a:tc>
                  <a:txBody>
                    <a:bodyPr/>
                    <a:p>
                      <a:pPr algn="ctr">
                        <a:buNone/>
                      </a:pPr>
                      <a:r>
                        <a:rPr lang="zh-CN" altLang="en-US" sz="3200"/>
                        <a:t>阅读理解（</a:t>
                      </a:r>
                      <a:r>
                        <a:rPr lang="en-US" altLang="zh-CN" sz="3200"/>
                        <a:t>21---40</a:t>
                      </a:r>
                      <a:r>
                        <a:rPr lang="zh-CN" altLang="en-US" sz="3200"/>
                        <a:t>）</a:t>
                      </a:r>
                      <a:endParaRPr lang="zh-CN" altLang="en-US" sz="3200"/>
                    </a:p>
                  </a:txBody>
                  <a:tcPr/>
                </a:tc>
                <a:tc>
                  <a:txBody>
                    <a:bodyPr/>
                    <a:p>
                      <a:pPr algn="ctr">
                        <a:buNone/>
                      </a:pPr>
                      <a:r>
                        <a:rPr lang="en-US" altLang="zh-CN" sz="3200"/>
                        <a:t>40</a:t>
                      </a:r>
                      <a:endParaRPr lang="en-US" altLang="zh-CN" sz="3200"/>
                    </a:p>
                  </a:txBody>
                  <a:tcPr/>
                </a:tc>
                <a:tc>
                  <a:txBody>
                    <a:bodyPr/>
                    <a:p>
                      <a:pPr algn="ctr">
                        <a:buNone/>
                      </a:pPr>
                      <a:r>
                        <a:rPr lang="zh-CN" altLang="en-US" sz="3200">
                          <a:sym typeface="+mn-ea"/>
                        </a:rPr>
                        <a:t>大约</a:t>
                      </a:r>
                      <a:r>
                        <a:rPr lang="en-US" altLang="zh-CN" sz="3200">
                          <a:sym typeface="+mn-ea"/>
                        </a:rPr>
                        <a:t>35</a:t>
                      </a:r>
                      <a:r>
                        <a:rPr lang="zh-CN" altLang="en-US" sz="3200">
                          <a:sym typeface="+mn-ea"/>
                        </a:rPr>
                        <a:t>分钟</a:t>
                      </a:r>
                      <a:endParaRPr lang="zh-CN" altLang="en-US" sz="3200">
                        <a:sym typeface="+mn-ea"/>
                      </a:endParaRPr>
                    </a:p>
                    <a:p>
                      <a:pPr algn="ctr">
                        <a:buNone/>
                      </a:pPr>
                      <a:endParaRPr lang="zh-CN" altLang="en-US" sz="3200">
                        <a:sym typeface="+mn-ea"/>
                      </a:endParaRPr>
                    </a:p>
                  </a:txBody>
                  <a:tcPr/>
                </a:tc>
              </a:tr>
              <a:tr h="1089025">
                <a:tc>
                  <a:txBody>
                    <a:bodyPr/>
                    <a:p>
                      <a:pPr algn="ctr">
                        <a:buNone/>
                      </a:pPr>
                      <a:r>
                        <a:rPr lang="zh-CN" altLang="en-US" sz="3200"/>
                        <a:t>第三部分</a:t>
                      </a:r>
                      <a:endParaRPr lang="zh-CN" altLang="en-US" sz="3200"/>
                    </a:p>
                  </a:txBody>
                  <a:tcPr/>
                </a:tc>
                <a:tc>
                  <a:txBody>
                    <a:bodyPr/>
                    <a:p>
                      <a:pPr algn="ctr">
                        <a:buNone/>
                      </a:pPr>
                      <a:r>
                        <a:rPr lang="zh-CN" altLang="en-US" sz="3200"/>
                        <a:t>英语知识运用（</a:t>
                      </a:r>
                      <a:r>
                        <a:rPr lang="en-US" altLang="zh-CN" sz="3200"/>
                        <a:t>41---70</a:t>
                      </a:r>
                      <a:r>
                        <a:rPr lang="zh-CN" altLang="en-US" sz="3200"/>
                        <a:t>）</a:t>
                      </a:r>
                      <a:endParaRPr lang="zh-CN" altLang="en-US" sz="3200"/>
                    </a:p>
                  </a:txBody>
                  <a:tcPr/>
                </a:tc>
                <a:tc>
                  <a:txBody>
                    <a:bodyPr/>
                    <a:p>
                      <a:pPr algn="ctr">
                        <a:buNone/>
                      </a:pPr>
                      <a:r>
                        <a:rPr lang="en-US" altLang="zh-CN" sz="3200"/>
                        <a:t>45</a:t>
                      </a:r>
                      <a:endParaRPr lang="en-US" altLang="zh-CN" sz="3200"/>
                    </a:p>
                  </a:txBody>
                  <a:tcPr/>
                </a:tc>
                <a:tc>
                  <a:txBody>
                    <a:bodyPr/>
                    <a:p>
                      <a:pPr algn="ctr">
                        <a:buNone/>
                      </a:pPr>
                      <a:r>
                        <a:rPr lang="zh-CN" altLang="en-US" sz="3200">
                          <a:sym typeface="+mn-ea"/>
                        </a:rPr>
                        <a:t>大约</a:t>
                      </a:r>
                      <a:r>
                        <a:rPr lang="en-US" altLang="zh-CN" sz="3200">
                          <a:sym typeface="+mn-ea"/>
                        </a:rPr>
                        <a:t>30</a:t>
                      </a:r>
                      <a:r>
                        <a:rPr lang="zh-CN" altLang="en-US" sz="3200">
                          <a:sym typeface="+mn-ea"/>
                        </a:rPr>
                        <a:t>分钟</a:t>
                      </a:r>
                      <a:endParaRPr lang="zh-CN" altLang="en-US" sz="3200">
                        <a:sym typeface="+mn-ea"/>
                      </a:endParaRPr>
                    </a:p>
                    <a:p>
                      <a:pPr algn="ctr">
                        <a:buNone/>
                      </a:pPr>
                      <a:endParaRPr lang="zh-CN" altLang="en-US" sz="3200">
                        <a:sym typeface="+mn-ea"/>
                      </a:endParaRPr>
                    </a:p>
                  </a:txBody>
                  <a:tcPr/>
                </a:tc>
              </a:tr>
              <a:tr h="1089025">
                <a:tc>
                  <a:txBody>
                    <a:bodyPr/>
                    <a:p>
                      <a:pPr algn="ctr">
                        <a:buNone/>
                      </a:pPr>
                      <a:r>
                        <a:rPr lang="zh-CN" altLang="en-US" sz="3200"/>
                        <a:t>第四部分</a:t>
                      </a:r>
                      <a:endParaRPr lang="zh-CN" altLang="en-US" sz="3200"/>
                    </a:p>
                  </a:txBody>
                  <a:tcPr/>
                </a:tc>
                <a:tc>
                  <a:txBody>
                    <a:bodyPr/>
                    <a:p>
                      <a:pPr algn="ctr">
                        <a:buNone/>
                      </a:pPr>
                      <a:r>
                        <a:rPr lang="zh-CN" altLang="en-US" sz="3200"/>
                        <a:t>写作</a:t>
                      </a:r>
                      <a:endParaRPr lang="zh-CN" altLang="en-US" sz="3200"/>
                    </a:p>
                  </a:txBody>
                  <a:tcPr/>
                </a:tc>
                <a:tc>
                  <a:txBody>
                    <a:bodyPr/>
                    <a:p>
                      <a:pPr algn="ctr">
                        <a:buNone/>
                      </a:pPr>
                      <a:r>
                        <a:rPr lang="en-US" altLang="zh-CN" sz="3200"/>
                        <a:t>35</a:t>
                      </a:r>
                      <a:endParaRPr lang="en-US" altLang="zh-CN" sz="3200"/>
                    </a:p>
                  </a:txBody>
                  <a:tcPr/>
                </a:tc>
                <a:tc>
                  <a:txBody>
                    <a:bodyPr/>
                    <a:p>
                      <a:pPr algn="ctr">
                        <a:buNone/>
                      </a:pPr>
                      <a:r>
                        <a:rPr lang="zh-CN" altLang="en-US" sz="3200">
                          <a:sym typeface="+mn-ea"/>
                        </a:rPr>
                        <a:t>大约</a:t>
                      </a:r>
                      <a:r>
                        <a:rPr lang="en-US" altLang="zh-CN" sz="3200">
                          <a:sym typeface="+mn-ea"/>
                        </a:rPr>
                        <a:t>35</a:t>
                      </a:r>
                      <a:r>
                        <a:rPr lang="zh-CN" altLang="en-US" sz="3200">
                          <a:sym typeface="+mn-ea"/>
                        </a:rPr>
                        <a:t>分钟</a:t>
                      </a:r>
                      <a:endParaRPr lang="zh-CN" altLang="en-US" sz="3200">
                        <a:sym typeface="+mn-ea"/>
                      </a:endParaRPr>
                    </a:p>
                    <a:p>
                      <a:pPr algn="ctr">
                        <a:buNone/>
                      </a:pPr>
                      <a:endParaRPr lang="zh-CN" altLang="en-US" sz="3200">
                        <a:sym typeface="+mn-ea"/>
                      </a:endParaRPr>
                    </a:p>
                  </a:txBody>
                  <a:tcPr/>
                </a:tc>
              </a:tr>
            </a:tbl>
          </a:graphicData>
        </a:graphic>
      </p:graphicFrame>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一、考前做好3件事</a:t>
            </a:r>
            <a:endParaRPr lang="zh-CN" altLang="en-US"/>
          </a:p>
        </p:txBody>
      </p:sp>
      <p:pic>
        <p:nvPicPr>
          <p:cNvPr id="9" name="图片 4" descr="IMG_259"/>
          <p:cNvPicPr>
            <a:picLocks noChangeAspect="1"/>
          </p:cNvPicPr>
          <p:nvPr>
            <p:ph idx="1"/>
          </p:nvPr>
        </p:nvPicPr>
        <p:blipFill>
          <a:blip r:embed="rId1"/>
          <a:stretch>
            <a:fillRect/>
          </a:stretch>
        </p:blipFill>
        <p:spPr>
          <a:xfrm>
            <a:off x="669925" y="1296035"/>
            <a:ext cx="10852150" cy="5041265"/>
          </a:xfrm>
          <a:prstGeom prst="rect">
            <a:avLst/>
          </a:prstGeom>
          <a:noFill/>
          <a:ln w="9525">
            <a:noFill/>
          </a:ln>
        </p:spPr>
      </p:pic>
      <p:pic>
        <p:nvPicPr>
          <p:cNvPr id="4" name="图片 4" descr="IMG_259"/>
          <p:cNvPicPr>
            <a:picLocks noChangeAspect="1"/>
          </p:cNvPicPr>
          <p:nvPr/>
        </p:nvPicPr>
        <p:blipFill>
          <a:blip r:embed="rId1"/>
          <a:stretch>
            <a:fillRect/>
          </a:stretch>
        </p:blipFill>
        <p:spPr>
          <a:xfrm>
            <a:off x="5943600" y="3276600"/>
            <a:ext cx="304800" cy="304800"/>
          </a:xfrm>
          <a:prstGeom prst="rect">
            <a:avLst/>
          </a:prstGeom>
          <a:noFill/>
          <a:ln w="9525">
            <a:noFill/>
          </a:ln>
        </p:spPr>
      </p:pic>
      <p:sp>
        <p:nvSpPr>
          <p:cNvPr id="100" name="文本框 99"/>
          <p:cNvSpPr txBox="1"/>
          <p:nvPr/>
        </p:nvSpPr>
        <p:spPr>
          <a:xfrm>
            <a:off x="358775" y="1802765"/>
            <a:ext cx="10023475" cy="2799715"/>
          </a:xfrm>
          <a:prstGeom prst="rect">
            <a:avLst/>
          </a:prstGeom>
          <a:noFill/>
          <a:ln w="9525">
            <a:noFill/>
          </a:ln>
        </p:spPr>
        <p:txBody>
          <a:bodyPr wrap="square">
            <a:spAutoFit/>
          </a:bodyPr>
          <a:p>
            <a:pPr indent="0"/>
            <a:r>
              <a:rPr lang="zh-CN" sz="4400" b="0">
                <a:solidFill>
                  <a:srgbClr val="333333"/>
                </a:solidFill>
                <a:ea typeface="宋体" panose="02010600030101010101" pitchFamily="2" charset="-122"/>
              </a:rPr>
              <a:t>1</a:t>
            </a:r>
            <a:r>
              <a:rPr lang="zh-CN" sz="4400" b="0">
                <a:solidFill>
                  <a:srgbClr val="333333"/>
                </a:solidFill>
                <a:ea typeface="宋体" panose="02010600030101010101" pitchFamily="2" charset="-122"/>
              </a:rPr>
              <a:t>.  考前几天每天下午</a:t>
            </a:r>
            <a:r>
              <a:rPr lang="en-US" sz="4400" b="0">
                <a:solidFill>
                  <a:srgbClr val="333333"/>
                </a:solidFill>
                <a:latin typeface="Arial" panose="020B0604020202020204" pitchFamily="34" charset="0"/>
                <a:ea typeface="宋体" panose="02010600030101010101" pitchFamily="2" charset="-122"/>
              </a:rPr>
              <a:t>3</a:t>
            </a:r>
            <a:r>
              <a:rPr lang="zh-CN" sz="4400" b="0">
                <a:solidFill>
                  <a:srgbClr val="333333"/>
                </a:solidFill>
                <a:ea typeface="宋体" panose="02010600030101010101" pitchFamily="2" charset="-122"/>
              </a:rPr>
              <a:t>点钟的时候，     听一听近年的高考听力真题</a:t>
            </a:r>
            <a:r>
              <a:rPr lang="en-US" sz="4400" b="0">
                <a:solidFill>
                  <a:srgbClr val="333333"/>
                </a:solidFill>
                <a:latin typeface="Arial" panose="020B0604020202020204" pitchFamily="34" charset="0"/>
                <a:ea typeface="宋体" panose="02010600030101010101" pitchFamily="2" charset="-122"/>
              </a:rPr>
              <a:t>2.   </a:t>
            </a:r>
            <a:r>
              <a:rPr lang="zh-CN" sz="4400" b="0">
                <a:solidFill>
                  <a:srgbClr val="333333"/>
                </a:solidFill>
                <a:ea typeface="宋体" panose="02010600030101010101" pitchFamily="2" charset="-122"/>
              </a:rPr>
              <a:t>背熟作文模板</a:t>
            </a:r>
            <a:r>
              <a:rPr lang="en-US" sz="4400" b="0">
                <a:solidFill>
                  <a:srgbClr val="333333"/>
                </a:solidFill>
                <a:latin typeface="Arial" panose="020B0604020202020204" pitchFamily="34" charset="0"/>
                <a:ea typeface="宋体" panose="02010600030101010101" pitchFamily="2" charset="-122"/>
              </a:rPr>
              <a:t>3.    </a:t>
            </a:r>
            <a:r>
              <a:rPr lang="zh-CN" sz="4400" b="0">
                <a:solidFill>
                  <a:srgbClr val="333333"/>
                </a:solidFill>
                <a:ea typeface="宋体" panose="02010600030101010101" pitchFamily="2" charset="-122"/>
              </a:rPr>
              <a:t>每天做点题练练手</a:t>
            </a:r>
            <a:endParaRPr lang="zh-CN" altLang="en-US" sz="4400"/>
          </a:p>
        </p:txBody>
      </p:sp>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二、进考场做好3件事</a:t>
            </a:r>
            <a:endParaRPr lang="zh-CN" altLang="en-US"/>
          </a:p>
        </p:txBody>
      </p:sp>
      <p:sp>
        <p:nvSpPr>
          <p:cNvPr id="3" name="内容占位符 2"/>
          <p:cNvSpPr>
            <a:spLocks noGrp="1"/>
          </p:cNvSpPr>
          <p:nvPr>
            <p:ph idx="1"/>
          </p:nvPr>
        </p:nvSpPr>
        <p:spPr/>
        <p:txBody>
          <a:bodyPr/>
          <a:p>
            <a:r>
              <a:rPr lang="zh-CN" altLang="en-US" sz="3200"/>
              <a:t>1. 平静心态。如果座位是临窗的，可以想象考试时光线明亮, 通风透气，保持清醒的头脑。在中间，想象着众星捧月，独树一帜。前排也不差，想象着独占鳌头、高中就够了; 后排也不必心虚，最精彩的压轴就靠你了。</a:t>
            </a:r>
            <a:endParaRPr lang="zh-CN" altLang="en-US" sz="3200"/>
          </a:p>
          <a:p>
            <a:r>
              <a:rPr lang="zh-CN" altLang="en-US" sz="3200"/>
              <a:t>2. 回忆作文的常用词汇和表达方式，如果有可能，写在监考老师发的草稿纸上</a:t>
            </a:r>
            <a:endParaRPr lang="zh-CN" altLang="en-US" sz="3200"/>
          </a:p>
          <a:p>
            <a:r>
              <a:rPr lang="zh-CN" altLang="en-US" sz="3200"/>
              <a:t>3. 发了答题卡就赶紧看改错</a:t>
            </a:r>
            <a:endParaRPr lang="zh-CN" altLang="en-US" sz="320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三、考试时各题型的注意事项</a:t>
            </a:r>
            <a:endParaRPr lang="zh-CN" altLang="en-US"/>
          </a:p>
        </p:txBody>
      </p:sp>
      <p:sp>
        <p:nvSpPr>
          <p:cNvPr id="3" name="内容占位符 2"/>
          <p:cNvSpPr>
            <a:spLocks noGrp="1"/>
          </p:cNvSpPr>
          <p:nvPr>
            <p:ph idx="1"/>
          </p:nvPr>
        </p:nvSpPr>
        <p:spPr>
          <a:xfrm>
            <a:off x="669925" y="975360"/>
            <a:ext cx="10852150" cy="5803900"/>
          </a:xfrm>
        </p:spPr>
        <p:txBody>
          <a:bodyPr/>
          <a:p>
            <a:r>
              <a:rPr lang="zh-CN" altLang="en-US" sz="2000"/>
              <a:t>1.听力 </a:t>
            </a:r>
            <a:r>
              <a:rPr lang="zh-CN" altLang="en-US" sz="2000">
                <a:solidFill>
                  <a:srgbClr val="FF0000"/>
                </a:solidFill>
              </a:rPr>
              <a:t>最重要的是做好预测</a:t>
            </a:r>
            <a:endParaRPr lang="zh-CN" altLang="en-US" sz="2000">
              <a:solidFill>
                <a:srgbClr val="FF0000"/>
              </a:solidFill>
            </a:endParaRPr>
          </a:p>
          <a:p>
            <a:r>
              <a:rPr lang="zh-CN" altLang="en-US" sz="2000"/>
              <a:t>A. 直接在对话中听到的一般不是正确答案。如果选项中出现一些日常生活中不太可能发生或很少发生的事情一般不会是正确选项。</a:t>
            </a:r>
            <a:endParaRPr lang="zh-CN" altLang="en-US" sz="2000"/>
          </a:p>
          <a:p>
            <a:r>
              <a:rPr lang="zh-CN" altLang="en-US" sz="2000"/>
              <a:t>B. 通常要办的事情都是不顺利，如买东西买不到，订房间客满等。借车一般是借不到的。匹萨海鲜吃了一般会有不适反应。</a:t>
            </a:r>
            <a:endParaRPr lang="zh-CN" altLang="en-US" sz="2000"/>
          </a:p>
          <a:p>
            <a:r>
              <a:rPr lang="zh-CN" altLang="en-US" sz="2000"/>
              <a:t>C. 一般男生比较衰，男生提出的观点女生都不同意或有不同看法，反之女生提出的观点男生都是同意和赞赏的。 </a:t>
            </a:r>
            <a:endParaRPr lang="zh-CN" altLang="en-US" sz="2000"/>
          </a:p>
          <a:p>
            <a:endParaRPr lang="zh-CN" altLang="en-US"/>
          </a:p>
          <a:p>
            <a:r>
              <a:rPr lang="zh-CN" altLang="en-US"/>
              <a:t>          </a:t>
            </a:r>
            <a:r>
              <a:rPr lang="zh-CN" altLang="en-US">
                <a:solidFill>
                  <a:srgbClr val="00B050"/>
                </a:solidFill>
              </a:rPr>
              <a:t>    男生的特征：脏、乱、差、浪费、穷、小气</a:t>
            </a:r>
            <a:endParaRPr lang="zh-CN" altLang="en-US">
              <a:solidFill>
                <a:srgbClr val="00B050"/>
              </a:solidFill>
            </a:endParaRPr>
          </a:p>
          <a:p>
            <a:r>
              <a:rPr lang="zh-CN" altLang="en-US">
                <a:solidFill>
                  <a:srgbClr val="00B050"/>
                </a:solidFill>
              </a:rPr>
              <a:t>             女生的特征：爱干净、节约、富有、好学、能干、耐心、恋家</a:t>
            </a:r>
            <a:endParaRPr lang="zh-CN" altLang="en-US">
              <a:solidFill>
                <a:srgbClr val="00B050"/>
              </a:solidFill>
            </a:endParaRPr>
          </a:p>
          <a:p>
            <a:r>
              <a:rPr lang="zh-CN" altLang="en-US">
                <a:solidFill>
                  <a:srgbClr val="00B050"/>
                </a:solidFill>
              </a:rPr>
              <a:t>             休闲时，男生一般喜欢待在家里看 TV 或者看 movie</a:t>
            </a:r>
            <a:endParaRPr lang="zh-CN" altLang="en-US">
              <a:solidFill>
                <a:srgbClr val="00B050"/>
              </a:solidFill>
            </a:endParaRPr>
          </a:p>
          <a:p>
            <a:r>
              <a:rPr lang="zh-CN" altLang="en-US">
                <a:solidFill>
                  <a:srgbClr val="00B050"/>
                </a:solidFill>
              </a:rPr>
              <a:t>              女生一般喜欢高雅艺术如theater</a:t>
            </a:r>
            <a:endParaRPr lang="zh-CN" altLang="en-US">
              <a:solidFill>
                <a:srgbClr val="00B050"/>
              </a:solidFill>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69925" y="431800"/>
            <a:ext cx="10852150" cy="492760"/>
          </a:xfrm>
        </p:spPr>
        <p:txBody>
          <a:bodyPr/>
          <a:p>
            <a:endParaRPr lang="zh-CN" altLang="en-US"/>
          </a:p>
        </p:txBody>
      </p:sp>
      <p:sp>
        <p:nvSpPr>
          <p:cNvPr id="3" name="内容占位符 2"/>
          <p:cNvSpPr>
            <a:spLocks noGrp="1"/>
          </p:cNvSpPr>
          <p:nvPr>
            <p:ph idx="1"/>
          </p:nvPr>
        </p:nvSpPr>
        <p:spPr/>
        <p:txBody>
          <a:bodyPr/>
          <a:p>
            <a:r>
              <a:rPr lang="zh-CN" altLang="en-US" sz="3600"/>
              <a:t>D. 考试、作业、论文一般比较难或须要熬夜。老师一般比较严厉。听讲座的题目一般是比较有趣丰富的，内容一般是比较复杂难懂的。作文一般需要修改polish或重写 rewrite。</a:t>
            </a:r>
            <a:endParaRPr lang="zh-CN" altLang="en-US" sz="3600"/>
          </a:p>
          <a:p>
            <a:r>
              <a:rPr lang="zh-CN" altLang="en-US" sz="3600"/>
              <a:t>E. 坐车、飞机、轮船一般都需要等。事故、灾难、一般不会死人。医院需要预约 make an appointment。</a:t>
            </a:r>
            <a:endParaRPr lang="zh-CN" altLang="en-US" sz="360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sz="3600"/>
              <a:t>2.</a:t>
            </a:r>
            <a:r>
              <a:rPr lang="zh-CN" altLang="en-US" sz="3600">
                <a:solidFill>
                  <a:srgbClr val="FF0000"/>
                </a:solidFill>
              </a:rPr>
              <a:t>阅读题</a:t>
            </a:r>
            <a:endParaRPr lang="zh-CN" altLang="en-US" sz="3600">
              <a:solidFill>
                <a:srgbClr val="FF0000"/>
              </a:solidFill>
            </a:endParaRPr>
          </a:p>
          <a:p>
            <a:r>
              <a:rPr lang="zh-CN" altLang="en-US" sz="3600"/>
              <a:t>A. 看似松散，一般每篇只有四个问题，实则考查对文章中心思想的把握能力。</a:t>
            </a:r>
            <a:endParaRPr lang="zh-CN" altLang="en-US" sz="3600"/>
          </a:p>
          <a:p>
            <a:r>
              <a:rPr lang="zh-CN" altLang="en-US" sz="3600"/>
              <a:t>B. 看似粗线条，根据文中具体信息便可判断正确答案，实则考查句意理解的精确度。</a:t>
            </a:r>
            <a:endParaRPr lang="zh-CN" altLang="en-US" sz="3600"/>
          </a:p>
          <a:p>
            <a:r>
              <a:rPr lang="zh-CN" altLang="en-US" sz="3600"/>
              <a:t>C. 抓住关键句，每段的首句大抵是本段的关键句。</a:t>
            </a:r>
            <a:endParaRPr lang="zh-CN" altLang="en-US" sz="3600"/>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2、3、6、8、10、11、12、15"/>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BEAUTIFY_FLAG" val="#wm#"/>
  <p:tag name="KSO_WM_TEMPLATE_CATEGORY" val="custom"/>
  <p:tag name="KSO_WM_TEMPLATE_INDEX" val="20187308"/>
</p:tagLst>
</file>

<file path=ppt/tags/tag63.xml><?xml version="1.0" encoding="utf-8"?>
<p:tagLst xmlns:p="http://schemas.openxmlformats.org/presentationml/2006/main">
  <p:tag name="KSO_WM_BEAUTIFY_FLAG" val="#wm#"/>
  <p:tag name="KSO_WM_TEMPLATE_CATEGORY" val="custom"/>
  <p:tag name="KSO_WM_TEMPLATE_INDEX" val="20187308"/>
</p:tagLst>
</file>

<file path=ppt/tags/tag64.xml><?xml version="1.0" encoding="utf-8"?>
<p:tagLst xmlns:p="http://schemas.openxmlformats.org/presentationml/2006/main">
  <p:tag name="KSO_WM_BEAUTIFY_FLAG" val="#wm#"/>
  <p:tag name="KSO_WM_TEMPLATE_CATEGORY" val="custom"/>
  <p:tag name="KSO_WM_TEMPLATE_INDEX" val="20187308"/>
</p:tagLst>
</file>

<file path=ppt/tags/tag65.xml><?xml version="1.0" encoding="utf-8"?>
<p:tagLst xmlns:p="http://schemas.openxmlformats.org/presentationml/2006/main">
  <p:tag name="KSO_WM_BEAUTIFY_FLAG" val="#wm#"/>
  <p:tag name="KSO_WM_TEMPLATE_CATEGORY" val="custom"/>
  <p:tag name="KSO_WM_TEMPLATE_INDEX" val="20187308"/>
</p:tagLst>
</file>

<file path=ppt/tags/tag66.xml><?xml version="1.0" encoding="utf-8"?>
<p:tagLst xmlns:p="http://schemas.openxmlformats.org/presentationml/2006/main">
  <p:tag name="KSO_WM_BEAUTIFY_FLAG" val="#wm#"/>
  <p:tag name="KSO_WM_TEMPLATE_CATEGORY" val="custom"/>
  <p:tag name="KSO_WM_TEMPLATE_INDEX" val="20187308"/>
</p:tagLst>
</file>

<file path=ppt/tags/tag67.xml><?xml version="1.0" encoding="utf-8"?>
<p:tagLst xmlns:p="http://schemas.openxmlformats.org/presentationml/2006/main">
  <p:tag name="KSO_WM_BEAUTIFY_FLAG" val="#wm#"/>
  <p:tag name="KSO_WM_TEMPLATE_CATEGORY" val="custom"/>
  <p:tag name="KSO_WM_TEMPLATE_INDEX" val="20187308"/>
</p:tagLst>
</file>

<file path=ppt/tags/tag68.xml><?xml version="1.0" encoding="utf-8"?>
<p:tagLst xmlns:p="http://schemas.openxmlformats.org/presentationml/2006/main">
  <p:tag name="KSO_WM_BEAUTIFY_FLAG" val="#wm#"/>
  <p:tag name="KSO_WM_TEMPLATE_CATEGORY" val="custom"/>
  <p:tag name="KSO_WM_TEMPLATE_INDEX" val="20187308"/>
</p:tagLst>
</file>

<file path=ppt/tags/tag69.xml><?xml version="1.0" encoding="utf-8"?>
<p:tagLst xmlns:p="http://schemas.openxmlformats.org/presentationml/2006/main">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187308"/>
</p:tagLst>
</file>

<file path=ppt/tags/tag71.xml><?xml version="1.0" encoding="utf-8"?>
<p:tagLst xmlns:p="http://schemas.openxmlformats.org/presentationml/2006/main">
  <p:tag name="KSO_WM_BEAUTIFY_FLAG" val="#wm#"/>
  <p:tag name="KSO_WM_TEMPLATE_CATEGORY" val="custom"/>
  <p:tag name="KSO_WM_TEMPLATE_INDEX" val="201873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1574</Words>
  <Application>WPS 演示</Application>
  <PresentationFormat>宽屏</PresentationFormat>
  <Paragraphs>120</Paragraphs>
  <Slides>14</Slides>
  <Notes>1</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0</vt:i4>
      </vt:variant>
      <vt:variant>
        <vt:lpstr>幻灯片标题</vt:lpstr>
      </vt:variant>
      <vt:variant>
        <vt:i4>14</vt:i4>
      </vt:variant>
    </vt:vector>
  </HeadingPairs>
  <TitlesOfParts>
    <vt:vector size="26" baseType="lpstr">
      <vt:lpstr>Arial</vt:lpstr>
      <vt:lpstr>宋体</vt:lpstr>
      <vt:lpstr>Wingdings</vt:lpstr>
      <vt:lpstr>微软雅黑</vt:lpstr>
      <vt:lpstr>Comic Sans MS</vt:lpstr>
      <vt:lpstr>Arial Black</vt:lpstr>
      <vt:lpstr>隶书</vt:lpstr>
      <vt:lpstr>华文行楷</vt:lpstr>
      <vt:lpstr>楷体_GB2312</vt:lpstr>
      <vt:lpstr>新宋体</vt:lpstr>
      <vt:lpstr>Arial Unicode MS</vt:lpstr>
      <vt:lpstr>Office 主题​​</vt:lpstr>
      <vt:lpstr>PowerPoint 演示文稿</vt:lpstr>
      <vt:lpstr>PowerPoint 演示文稿</vt:lpstr>
      <vt:lpstr>考生应具备的心态:</vt:lpstr>
      <vt:lpstr>英语考试时间分配</vt:lpstr>
      <vt:lpstr>一、考前做好3件事</vt:lpstr>
      <vt:lpstr>二、进考场做好3件事</vt:lpstr>
      <vt:lpstr>三、考试时各题型的注意事项</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YYdEdu</cp:lastModifiedBy>
  <cp:revision>7</cp:revision>
  <dcterms:created xsi:type="dcterms:W3CDTF">2019-05-31T01:04:00Z</dcterms:created>
  <dcterms:modified xsi:type="dcterms:W3CDTF">2021-05-14T02:20:12Z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