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79" r:id="rId11"/>
    <p:sldId id="264" r:id="rId12"/>
    <p:sldId id="280" r:id="rId13"/>
    <p:sldId id="281" r:id="rId14"/>
    <p:sldId id="265" r:id="rId15"/>
    <p:sldId id="282" r:id="rId16"/>
    <p:sldId id="283" r:id="rId17"/>
    <p:sldId id="267" r:id="rId18"/>
    <p:sldId id="268" r:id="rId19"/>
    <p:sldId id="269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BA64-D28E-41BB-91DF-03ACE04BB8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2844" y="1214422"/>
            <a:ext cx="900115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642918"/>
            <a:ext cx="94035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题（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）线粒体内膜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复合体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Ⅰ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Ⅲ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Ⅳ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以及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ATP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合成酶、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UCP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）减少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有机物中的能量经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AOX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和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UCP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更多的被转换成了热能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）胰岛素    ①②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）①②③（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    不一定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OsNAC23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基因大量表达后，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引起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Tre6P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含 量升高，促进糖分向库运输，因此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OsNAC23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基因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大量表达可以显著提升水稻产量（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分）。 但是不同物种的农作物，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碳源分配机制可能存在差异（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学科网(www.zxxk.com)--教育资源门户，提供试卷、教案、课件、论文、素材以及各类教学资源下载，还有大量而丰富的教学相关资讯！"/>
          <p:cNvPicPr/>
          <p:nvPr/>
        </p:nvPicPr>
        <p:blipFill rotWithShape="1"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7729" r="1235" b="11111"/>
          <a:stretch/>
        </p:blipFill>
        <p:spPr bwMode="auto">
          <a:xfrm>
            <a:off x="1071538" y="0"/>
            <a:ext cx="6286544" cy="3143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3" name="图片 2" descr="图示&#10;&#10;描述已自动生成"/>
          <p:cNvPicPr/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b="11650"/>
          <a:stretch/>
        </p:blipFill>
        <p:spPr bwMode="auto">
          <a:xfrm>
            <a:off x="1071538" y="3071810"/>
            <a:ext cx="6572296" cy="3786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1142984"/>
            <a:ext cx="83510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题（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）①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bbDd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②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bbDD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③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bbdd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0.4   0.3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）褐色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存在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基因，可以合成多巴醌，存在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vy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基因，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不受毛囊周期调控，始终可以抑制多巴醌合成黑色素，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使多巴醌转化为褐色素。 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vyaBbDD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AaBBDD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aaBBDd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57166"/>
            <a:ext cx="92785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题（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）流动性  不同生物共用一套遗传密码子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）疫苗以胞吞方式进入细胞；疫苗中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mRNA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被释放出来；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mRNA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与核糖体结合，翻译形 成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蛋白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分）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 吞噬细胞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记忆（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效应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T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细胞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识别并裂解被病原体入侵的宿主细胞（靶 细胞）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 核糖核苷酸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改良后的疫苗由于加入了可复制序列，增加了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翻译的模板，所以可产 生更多的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蛋白，从而增强免疫效果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）使机体产生更多的抗体和记忆细胞    人体内的抗体和记忆细胞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无法识别变异新冠病毒 的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蛋白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学科网(www.zxxk.com)--教育资源门户，提供试卷、教案、课件、论文、素材以及各类教学资源下载，还有大量而丰富的教学相关资讯！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57422" y="785794"/>
            <a:ext cx="4572032" cy="2982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-71470" y="571480"/>
            <a:ext cx="97594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题（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）黄柳和樟子松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）随机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所有样方种群密度的平均值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物种丰富度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营养结构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抵抗力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① 降低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阔叶树种为害虫的天敌鸟类等提供栖息场所，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从而吸引它们捕食害虫（或 答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引入白桦后，落叶松相对数量降低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锉叶峰食物减少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”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②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N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③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原因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：引入白桦可提高土壤微生物的种类和数量，加速落叶分解；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原因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：混交林吸引的鸟类的粪便排到土壤上，增加有机物含量，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进而被微生物分解，提高 土壤无机盐含量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;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原因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：引入白桦可降低土壤中的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C/N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值，使落叶更容易被分解；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142984"/>
            <a:ext cx="69621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题（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分）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DNA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连接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BamHI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、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SacI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5’GGATCCGAATCGAACGATTAGCAACT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5’GAGCTCAGCCTAACGTACAAGTTCGT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）标记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 （提取的）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1-7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号植株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DNA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  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空 质 粒 载 体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种脱氧核苷酸（或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dNTP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）、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Taq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酶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有条带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RR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&#10;&#10;描述已自动生成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357166"/>
            <a:ext cx="7286676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85918" y="1785926"/>
          <a:ext cx="4961604" cy="2305050"/>
        </p:xfrm>
        <a:graphic>
          <a:graphicData uri="http://schemas.openxmlformats.org/drawingml/2006/table">
            <a:tbl>
              <a:tblPr/>
              <a:tblGrid>
                <a:gridCol w="2480802"/>
                <a:gridCol w="2480802"/>
              </a:tblGrid>
              <a:tr h="297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酶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Times New Roman"/>
                          <a:ea typeface="宋体"/>
                          <a:cs typeface="Times New Roman"/>
                        </a:rPr>
                        <a:t>识别序列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BamHI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5’GGATCC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SacI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5’GAGCTC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HindⅢ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5’AAGCTT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Times New Roman"/>
                          <a:ea typeface="宋体"/>
                          <a:cs typeface="Times New Roman"/>
                        </a:rPr>
                        <a:t>XbaI</a:t>
                      </a:r>
                      <a:endParaRPr lang="zh-CN" sz="2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Times New Roman"/>
                          <a:ea typeface="宋体"/>
                          <a:cs typeface="Times New Roman"/>
                        </a:rPr>
                        <a:t>5’TCTAGA</a:t>
                      </a:r>
                      <a:endParaRPr lang="zh-CN" sz="2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357290" y="1285860"/>
          <a:ext cx="6500858" cy="440436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92885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/>
                          <a:ea typeface="宋体"/>
                          <a:cs typeface="Times New Roman"/>
                        </a:rPr>
                        <a:t>组别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/>
                          <a:ea typeface="宋体"/>
                          <a:cs typeface="Times New Roman"/>
                        </a:rPr>
                        <a:t>植株编号</a:t>
                      </a:r>
                      <a:r>
                        <a:rPr lang="en-US" sz="2400" b="1" kern="100" dirty="0">
                          <a:latin typeface="Times New Roman"/>
                          <a:ea typeface="宋体"/>
                          <a:cs typeface="Times New Roman"/>
                        </a:rPr>
                        <a:t>1-7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对照组</a:t>
                      </a:r>
                      <a:r>
                        <a:rPr lang="en-US" sz="2400" b="1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对照组</a:t>
                      </a:r>
                      <a:r>
                        <a:rPr lang="en-US" sz="2400" b="1" kern="1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模板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u="sng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▲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/>
                          <a:ea typeface="宋体"/>
                          <a:cs typeface="Times New Roman"/>
                        </a:rPr>
                        <a:t>基因表达载体或</a:t>
                      </a:r>
                      <a:r>
                        <a:rPr lang="en-US" sz="2400" b="1" kern="100" dirty="0">
                          <a:latin typeface="Times New Roman"/>
                          <a:ea typeface="宋体"/>
                          <a:cs typeface="Times New Roman"/>
                        </a:rPr>
                        <a:t>TPS</a:t>
                      </a:r>
                      <a:r>
                        <a:rPr lang="zh-CN" sz="2400" b="1" kern="100" dirty="0">
                          <a:latin typeface="Times New Roman"/>
                          <a:ea typeface="宋体"/>
                          <a:cs typeface="Times New Roman"/>
                        </a:rPr>
                        <a:t>基因片段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u="sng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▲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Times New Roman"/>
                          <a:ea typeface="宋体"/>
                          <a:cs typeface="Times New Roman"/>
                        </a:rPr>
                        <a:t>PCR</a:t>
                      </a: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体系中其他物质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/>
                          <a:ea typeface="宋体"/>
                          <a:cs typeface="Times New Roman"/>
                        </a:rPr>
                        <a:t>扩增缓冲液、水、引物、</a:t>
                      </a:r>
                      <a:r>
                        <a:rPr lang="zh-CN" sz="2400" b="1" u="sng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▲</a:t>
                      </a:r>
                      <a:r>
                        <a:rPr lang="zh-CN" sz="2400" b="1" kern="100" dirty="0">
                          <a:latin typeface="Times New Roman"/>
                          <a:ea typeface="宋体"/>
                          <a:cs typeface="Times New Roman"/>
                        </a:rPr>
                        <a:t>、</a:t>
                      </a:r>
                      <a:r>
                        <a:rPr lang="zh-CN" sz="2400" b="1" u="sng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▲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电泳预期结果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u="sng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▲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latin typeface="Times New Roman"/>
                          <a:ea typeface="宋体"/>
                          <a:cs typeface="Times New Roman"/>
                        </a:rPr>
                        <a:t>有条带</a:t>
                      </a:r>
                      <a:endParaRPr lang="zh-CN" sz="2400" b="1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Times New Roman"/>
                          <a:ea typeface="宋体"/>
                          <a:cs typeface="Times New Roman"/>
                        </a:rPr>
                        <a:t>没有条带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76200" marR="7620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42976" y="1142984"/>
          <a:ext cx="7143798" cy="5143536"/>
        </p:xfrm>
        <a:graphic>
          <a:graphicData uri="http://schemas.openxmlformats.org/drawingml/2006/table">
            <a:tbl>
              <a:tblPr/>
              <a:tblGrid>
                <a:gridCol w="1704683"/>
                <a:gridCol w="1087823"/>
                <a:gridCol w="1087823"/>
                <a:gridCol w="1087823"/>
                <a:gridCol w="1087823"/>
                <a:gridCol w="1087823"/>
              </a:tblGrid>
              <a:tr h="69184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zh-CN" sz="2400" b="1" kern="100" dirty="0">
                          <a:latin typeface="Times New Roman"/>
                          <a:cs typeface="Times New Roman"/>
                        </a:rPr>
                        <a:t>指标</a:t>
                      </a:r>
                      <a:endParaRPr lang="zh-CN" sz="2400" b="1" kern="100" dirty="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zh-CN" sz="2400" b="1" kern="100" dirty="0">
                          <a:latin typeface="Times New Roman"/>
                          <a:cs typeface="Times New Roman"/>
                        </a:rPr>
                        <a:t>外源</a:t>
                      </a:r>
                      <a:r>
                        <a:rPr lang="en-US" sz="2400" b="1" kern="100" dirty="0">
                          <a:latin typeface="Times New Roman"/>
                          <a:cs typeface="Courier New"/>
                        </a:rPr>
                        <a:t>IAA</a:t>
                      </a:r>
                      <a:r>
                        <a:rPr lang="zh-CN" sz="2400" b="1" kern="100" dirty="0">
                          <a:latin typeface="Times New Roman"/>
                          <a:cs typeface="Times New Roman"/>
                        </a:rPr>
                        <a:t>相对浓度</a:t>
                      </a:r>
                      <a:endParaRPr lang="zh-CN" sz="2400" b="1" kern="100" dirty="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918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0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 dirty="0">
                          <a:latin typeface="Times New Roman"/>
                          <a:cs typeface="Courier New"/>
                        </a:rPr>
                        <a:t>5</a:t>
                      </a:r>
                      <a:endParaRPr lang="zh-CN" sz="2400" b="1" kern="100" dirty="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 dirty="0">
                          <a:latin typeface="Times New Roman"/>
                          <a:cs typeface="Courier New"/>
                        </a:rPr>
                        <a:t>10</a:t>
                      </a:r>
                      <a:endParaRPr lang="zh-CN" sz="2400" b="1" kern="100" dirty="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 dirty="0">
                          <a:latin typeface="Times New Roman"/>
                          <a:cs typeface="Courier New"/>
                        </a:rPr>
                        <a:t>20</a:t>
                      </a:r>
                      <a:endParaRPr lang="zh-CN" sz="2400" b="1" kern="100" dirty="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30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zh-CN" sz="2400" b="1" kern="100">
                          <a:latin typeface="Times New Roman"/>
                          <a:cs typeface="Times New Roman"/>
                        </a:rPr>
                        <a:t>根长</a:t>
                      </a: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(cm)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2.26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2.43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2.77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 dirty="0">
                          <a:latin typeface="Times New Roman"/>
                          <a:cs typeface="Courier New"/>
                        </a:rPr>
                        <a:t>2.7</a:t>
                      </a:r>
                      <a:endParaRPr lang="zh-CN" sz="2400" b="1" kern="100" dirty="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 dirty="0">
                          <a:latin typeface="Times New Roman"/>
                          <a:cs typeface="Courier New"/>
                        </a:rPr>
                        <a:t>2.58</a:t>
                      </a:r>
                      <a:endParaRPr lang="zh-CN" sz="2400" b="1" kern="100" dirty="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9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zh-CN" sz="2400" b="1" kern="100">
                          <a:latin typeface="Times New Roman"/>
                          <a:cs typeface="Times New Roman"/>
                        </a:rPr>
                        <a:t>萌发率</a:t>
                      </a: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(%)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76.27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78.33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90.50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  <a:tab pos="3420745" algn="l"/>
                        </a:tabLst>
                      </a:pPr>
                      <a:r>
                        <a:rPr lang="en-US" sz="2400" b="1" kern="100">
                          <a:latin typeface="Times New Roman"/>
                          <a:cs typeface="Courier New"/>
                        </a:rPr>
                        <a:t>82.50</a:t>
                      </a:r>
                      <a:endParaRPr lang="zh-CN" sz="2400" b="1" kern="100"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2400" b="1" kern="100" dirty="0">
                          <a:latin typeface="Times New Roman"/>
                          <a:ea typeface="宋体"/>
                          <a:cs typeface="Times New Roman"/>
                        </a:rPr>
                        <a:t>70.67</a:t>
                      </a:r>
                      <a:endParaRPr lang="zh-CN" sz="2400" b="1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, 示意图&#10;&#10;描述已自动生成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7786742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d:2147484874;FounderCES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42976" y="1428736"/>
            <a:ext cx="7500990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学科网(www.zxxk.com)--教育资源门户，提供试卷、教案、课件、论文、素材以及各类教学资源下载，还有大量而丰富的教学相关资讯！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714356"/>
            <a:ext cx="7143800" cy="5176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学科网(www.zxxk.com)--教育资源门户，提供试卷、教案、课件、论文、素材以及各类教学资源下载，还有大量而丰富的教学相关资讯！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7224" y="1000108"/>
            <a:ext cx="735811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61642503753_.pic"/>
          <p:cNvPicPr/>
          <p:nvPr/>
        </p:nvPicPr>
        <p:blipFill>
          <a:blip r:embed="rId2" cstate="print"/>
          <a:srcRect l="17744" t="27034" r="22704" b="5331"/>
          <a:stretch>
            <a:fillRect/>
          </a:stretch>
        </p:blipFill>
        <p:spPr>
          <a:xfrm>
            <a:off x="714348" y="642918"/>
            <a:ext cx="7572428" cy="59293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下垂体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36838"/>
            <a:ext cx="217963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978025" y="4806950"/>
            <a:ext cx="838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679825" y="503555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202113" y="1758950"/>
            <a:ext cx="2667000" cy="584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ea typeface="黑体" pitchFamily="2" charset="-122"/>
              </a:rPr>
              <a:t>    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宋体" pitchFamily="2" charset="-122"/>
              </a:rPr>
              <a:t>下丘脑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202113" y="3254375"/>
            <a:ext cx="2667000" cy="584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宋体" pitchFamily="2" charset="-122"/>
              </a:rPr>
              <a:t>  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宋体" pitchFamily="2" charset="-122"/>
              </a:rPr>
              <a:t>垂    体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02113" y="4786313"/>
            <a:ext cx="2667000" cy="584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Times New Roman" pitchFamily="18" charset="0"/>
                <a:ea typeface="黑体" pitchFamily="2" charset="-122"/>
              </a:rPr>
              <a:t>    </a:t>
            </a: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宋体" pitchFamily="2" charset="-122"/>
              </a:rPr>
              <a:t>甲状腺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00200" y="863243"/>
            <a:ext cx="2106612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800" b="1" dirty="0" smtClean="0">
                <a:solidFill>
                  <a:srgbClr val="009900"/>
                </a:solidFill>
                <a:latin typeface="Times New Roman" pitchFamily="18" charset="0"/>
                <a:ea typeface="黑体" pitchFamily="2" charset="-122"/>
              </a:rPr>
              <a:t>寒冷等刺激</a:t>
            </a: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5310188" y="1452563"/>
            <a:ext cx="236537" cy="288925"/>
          </a:xfrm>
          <a:prstGeom prst="downArrow">
            <a:avLst>
              <a:gd name="adj1" fmla="val 50000"/>
              <a:gd name="adj2" fmla="val 3053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5324475" y="2424113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387725" y="2540000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促甲状腺激素释放激素（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TRH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）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5324475" y="297815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345113" y="3933825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5345113" y="4516438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5345113" y="5472113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25913" y="4037013"/>
            <a:ext cx="375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促甲状腺激素（</a:t>
            </a:r>
            <a:r>
              <a:rPr lang="en-US" altLang="zh-CN" sz="2400" b="1">
                <a:solidFill>
                  <a:srgbClr val="FF0000"/>
                </a:solidFill>
                <a:latin typeface="宋体" pitchFamily="2" charset="-122"/>
              </a:rPr>
              <a:t>TSH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）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400550" y="5659438"/>
            <a:ext cx="236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甲状腺激素</a:t>
            </a:r>
          </a:p>
        </p:txBody>
      </p:sp>
      <p:cxnSp>
        <p:nvCxnSpPr>
          <p:cNvPr id="22546" name="AutoShape 18"/>
          <p:cNvCxnSpPr>
            <a:cxnSpLocks noChangeShapeType="1"/>
          </p:cNvCxnSpPr>
          <p:nvPr/>
        </p:nvCxnSpPr>
        <p:spPr bwMode="auto">
          <a:xfrm>
            <a:off x="6488113" y="5881688"/>
            <a:ext cx="1600200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2547" name="AutoShape 19"/>
          <p:cNvCxnSpPr>
            <a:cxnSpLocks noChangeShapeType="1"/>
          </p:cNvCxnSpPr>
          <p:nvPr/>
        </p:nvCxnSpPr>
        <p:spPr bwMode="auto">
          <a:xfrm flipV="1">
            <a:off x="8088313" y="2063750"/>
            <a:ext cx="1587" cy="3810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</p:cxnSp>
      <p:sp>
        <p:nvSpPr>
          <p:cNvPr id="22548" name="Line 20"/>
          <p:cNvSpPr>
            <a:spLocks noChangeShapeType="1"/>
          </p:cNvSpPr>
          <p:nvPr/>
        </p:nvSpPr>
        <p:spPr bwMode="auto">
          <a:xfrm flipH="1">
            <a:off x="6869113" y="358775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6869113" y="206375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497513" y="284003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F40CB"/>
                </a:solidFill>
                <a:latin typeface="Times New Roman" pitchFamily="18" charset="0"/>
                <a:ea typeface="隶书" pitchFamily="49" charset="-122"/>
              </a:rPr>
              <a:t>促进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5508625" y="438308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F40CB"/>
                </a:solidFill>
                <a:latin typeface="Times New Roman" pitchFamily="18" charset="0"/>
                <a:ea typeface="隶书" pitchFamily="49" charset="-122"/>
              </a:rPr>
              <a:t>促进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7021513" y="200183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F40CB"/>
                </a:solidFill>
                <a:latin typeface="Times New Roman" pitchFamily="18" charset="0"/>
                <a:ea typeface="隶书" pitchFamily="49" charset="-122"/>
              </a:rPr>
              <a:t>抑制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7021513" y="352583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F40CB"/>
                </a:solidFill>
                <a:latin typeface="Times New Roman" pitchFamily="18" charset="0"/>
                <a:ea typeface="隶书" pitchFamily="49" charset="-122"/>
              </a:rPr>
              <a:t>抑制</a:t>
            </a:r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>
            <a:off x="5345113" y="608965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3619500" y="6315730"/>
            <a:ext cx="3743325" cy="5232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eaLnBrk="1" hangingPunct="1">
              <a:spcBef>
                <a:spcPct val="50000"/>
              </a:spcBef>
              <a:defRPr sz="2800" b="1">
                <a:solidFill>
                  <a:srgbClr val="009900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zh-CN" altLang="en-US" dirty="0" smtClean="0"/>
              <a:t>新陈代谢，抵御寒冷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5497513" y="596741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F40CB"/>
                </a:solidFill>
                <a:latin typeface="Times New Roman" pitchFamily="18" charset="0"/>
                <a:ea typeface="隶书" pitchFamily="49" charset="-122"/>
              </a:rPr>
              <a:t>促进</a:t>
            </a:r>
          </a:p>
        </p:txBody>
      </p:sp>
      <p:pic>
        <p:nvPicPr>
          <p:cNvPr id="28701" name="Picture 29" descr="甲状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6225" y="4578350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8" name="AutoShape 30"/>
          <p:cNvSpPr>
            <a:spLocks noChangeArrowheads="1"/>
          </p:cNvSpPr>
          <p:nvPr/>
        </p:nvSpPr>
        <p:spPr bwMode="auto">
          <a:xfrm rot="-5400000">
            <a:off x="3836988" y="931863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4206875" y="801688"/>
            <a:ext cx="2667000" cy="5842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宋体" pitchFamily="2" charset="-122"/>
              </a:rPr>
              <a:t>大脑皮层</a:t>
            </a: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2017713" y="1236663"/>
            <a:ext cx="2160587" cy="17287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8105775" y="2735263"/>
            <a:ext cx="7334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r>
              <a:rPr lang="zh-CN" altLang="en-US" sz="3600" b="1">
                <a:latin typeface="Times New Roman" pitchFamily="18" charset="0"/>
              </a:rPr>
              <a:t>反馈调节</a:t>
            </a: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V="1">
            <a:off x="1403350" y="2060575"/>
            <a:ext cx="2808288" cy="15128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1258888" y="3789363"/>
            <a:ext cx="29527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113" y="76200"/>
            <a:ext cx="4389437" cy="688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甲状腺激素分级调节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  <p:bldP spid="22539" grpId="0" autoUpdateAnimBg="0"/>
      <p:bldP spid="22540" grpId="0" animBg="1"/>
      <p:bldP spid="22541" grpId="0" animBg="1"/>
      <p:bldP spid="22542" grpId="0" animBg="1"/>
      <p:bldP spid="22543" grpId="0" animBg="1"/>
      <p:bldP spid="22544" grpId="0" autoUpdateAnimBg="0"/>
      <p:bldP spid="22545" grpId="0" autoUpdateAnimBg="0"/>
      <p:bldP spid="22548" grpId="0" animBg="1"/>
      <p:bldP spid="22549" grpId="0" animBg="1"/>
      <p:bldP spid="22550" grpId="0" autoUpdateAnimBg="0"/>
      <p:bldP spid="22551" grpId="0" autoUpdateAnimBg="0"/>
      <p:bldP spid="22552" grpId="0" autoUpdateAnimBg="0"/>
      <p:bldP spid="22553" grpId="0" autoUpdateAnimBg="0"/>
      <p:bldP spid="22554" grpId="0" animBg="1"/>
      <p:bldP spid="22556" grpId="0" autoUpdateAnimBg="0"/>
      <p:bldP spid="22558" grpId="0" animBg="1"/>
      <p:bldP spid="2256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学科网(www.zxxk.com)--教育资源门户，提供试卷、教案、课件、论文、素材以及各类教学资源下载，还有大量而丰富的教学相关资讯！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143932" cy="557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, 工程绘图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00100" y="285728"/>
            <a:ext cx="6929486" cy="3643338"/>
          </a:xfrm>
          <a:prstGeom prst="rect">
            <a:avLst/>
          </a:prstGeom>
        </p:spPr>
      </p:pic>
      <p:pic>
        <p:nvPicPr>
          <p:cNvPr id="3" name="图片 2" descr="碗里的食物&#10;&#10;描述已自动生成"/>
          <p:cNvPicPr/>
          <p:nvPr/>
        </p:nvPicPr>
        <p:blipFill rotWithShape="1"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274" t="21472" r="9850" b="13350"/>
          <a:stretch/>
        </p:blipFill>
        <p:spPr bwMode="auto">
          <a:xfrm>
            <a:off x="2928926" y="4000504"/>
            <a:ext cx="3143272" cy="2571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623</Words>
  <PresentationFormat>全屏显示(4:3)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PC</cp:lastModifiedBy>
  <cp:revision>4</cp:revision>
  <dcterms:created xsi:type="dcterms:W3CDTF">2022-06-01T04:54:16Z</dcterms:created>
  <dcterms:modified xsi:type="dcterms:W3CDTF">2022-06-01T09:09:57Z</dcterms:modified>
</cp:coreProperties>
</file>