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  <p:sldId id="260" r:id="rId5"/>
    <p:sldId id="265" r:id="rId6"/>
    <p:sldId id="263" r:id="rId7"/>
    <p:sldId id="262" r:id="rId8"/>
    <p:sldId id="259" r:id="rId9"/>
    <p:sldId id="261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64A3-3EC2-42CF-B5CA-A42223E2F9D4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D701730D-7068-4F83-9931-C549C3C9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7702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64A3-3EC2-42CF-B5CA-A42223E2F9D4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730D-7068-4F83-9931-C549C3C9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871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64A3-3EC2-42CF-B5CA-A42223E2F9D4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730D-7068-4F83-9931-C549C3C9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8489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64A3-3EC2-42CF-B5CA-A42223E2F9D4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730D-7068-4F83-9931-C549C3C9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442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D3C64A3-3EC2-42CF-B5CA-A42223E2F9D4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zh-CN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D701730D-7068-4F83-9931-C549C3C9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983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64A3-3EC2-42CF-B5CA-A42223E2F9D4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730D-7068-4F83-9931-C549C3C9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8338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64A3-3EC2-42CF-B5CA-A42223E2F9D4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730D-7068-4F83-9931-C549C3C9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182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64A3-3EC2-42CF-B5CA-A42223E2F9D4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730D-7068-4F83-9931-C549C3C9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8642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64A3-3EC2-42CF-B5CA-A42223E2F9D4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730D-7068-4F83-9931-C549C3C9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821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64A3-3EC2-42CF-B5CA-A42223E2F9D4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730D-7068-4F83-9931-C549C3C9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540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64A3-3EC2-42CF-B5CA-A42223E2F9D4}" type="datetimeFigureOut">
              <a:rPr lang="zh-CN" altLang="en-US" smtClean="0"/>
              <a:t>2022/6/1</a:t>
            </a:fld>
            <a:endParaRPr lang="zh-CN" alt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1730D-7068-4F83-9931-C549C3C9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861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D3C64A3-3EC2-42CF-B5CA-A42223E2F9D4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D701730D-7068-4F83-9931-C549C3C96C6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852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baike.baidu.com/item/%E8%88%92%E4%BD%8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98AD9E-FB63-488A-A460-E279C6334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108" y="1384261"/>
            <a:ext cx="9966960" cy="3035808"/>
          </a:xfrm>
        </p:spPr>
        <p:txBody>
          <a:bodyPr/>
          <a:lstStyle/>
          <a:p>
            <a:pPr algn="ctr"/>
            <a:r>
              <a:rPr lang="zh-CN" altLang="en-US" dirty="0"/>
              <a:t>临安春雨初霁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49B25ED-2715-44D4-80FD-1306D2D55E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1131" y="4504739"/>
            <a:ext cx="4234375" cy="957746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2022</a:t>
            </a:r>
            <a:r>
              <a:rPr lang="zh-CN" altLang="en-US" sz="2400" dirty="0"/>
              <a:t>年</a:t>
            </a:r>
            <a:r>
              <a:rPr lang="en-US" altLang="zh-CN" sz="2400" dirty="0"/>
              <a:t>6</a:t>
            </a:r>
            <a:r>
              <a:rPr lang="zh-CN" altLang="en-US" sz="2400" dirty="0"/>
              <a:t>月</a:t>
            </a:r>
            <a:r>
              <a:rPr lang="en-US" altLang="zh-CN" sz="2400" dirty="0"/>
              <a:t>2</a:t>
            </a:r>
            <a:r>
              <a:rPr lang="zh-CN" altLang="en-US" sz="2400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3959504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556E3C-A76A-4D0A-A47E-4027BABE4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64459"/>
            <a:ext cx="11859065" cy="1609344"/>
          </a:xfrm>
        </p:spPr>
        <p:txBody>
          <a:bodyPr>
            <a:normAutofit/>
          </a:bodyPr>
          <a:lstStyle/>
          <a:p>
            <a:r>
              <a:rPr lang="zh-CN" altLang="en-US" sz="4800" dirty="0"/>
              <a:t>在这个无情的时空里，诗人打算如何自处？</a:t>
            </a:r>
          </a:p>
        </p:txBody>
      </p:sp>
    </p:spTree>
    <p:extLst>
      <p:ext uri="{BB962C8B-B14F-4D97-AF65-F5344CB8AC3E}">
        <p14:creationId xmlns:p14="http://schemas.microsoft.com/office/powerpoint/2010/main" val="2719607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98AD9E-FB63-488A-A460-E279C6334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9654" y="750951"/>
            <a:ext cx="9966960" cy="3035808"/>
          </a:xfrm>
        </p:spPr>
        <p:txBody>
          <a:bodyPr/>
          <a:lstStyle/>
          <a:p>
            <a:pPr algn="ctr"/>
            <a:r>
              <a:rPr lang="zh-CN" altLang="en-US" sz="4800" dirty="0"/>
              <a:t>你认为这首诗写作重点会是什么？</a:t>
            </a:r>
          </a:p>
        </p:txBody>
      </p:sp>
    </p:spTree>
    <p:extLst>
      <p:ext uri="{BB962C8B-B14F-4D97-AF65-F5344CB8AC3E}">
        <p14:creationId xmlns:p14="http://schemas.microsoft.com/office/powerpoint/2010/main" val="159835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4AF65B-93F7-409C-8520-6AFD76080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春雨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CD3EC1-FCFD-47CC-94C5-7826ABF9F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" y="2093976"/>
            <a:ext cx="11915335" cy="4078224"/>
          </a:xfrm>
        </p:spPr>
        <p:txBody>
          <a:bodyPr/>
          <a:lstStyle/>
          <a:p>
            <a:r>
              <a:rPr lang="en-US" altLang="zh-CN" sz="4000" dirty="0"/>
              <a:t>“</a:t>
            </a:r>
            <a:r>
              <a:rPr lang="zh-CN" altLang="en-US" sz="4000" dirty="0"/>
              <a:t>小楼一夜听春雨，深巷明朝卖杏花。”此句绘尽江南春之神魄。</a:t>
            </a:r>
          </a:p>
          <a:p>
            <a:r>
              <a:rPr lang="zh-CN" altLang="en-US" sz="4000" dirty="0"/>
              <a:t>“小楼”一联，从诗的意境看，有三个层次：身居小楼，一夜听雨，是一诗境；春雨如丝，绵绵不断，杏花开放，带露艳丽，另一诗境；深巷卖花，声声入耳，又一诗境。（殷光熹</a:t>
            </a:r>
            <a:r>
              <a:rPr lang="en-US" altLang="zh-CN" sz="4000" dirty="0"/>
              <a:t>《</a:t>
            </a:r>
            <a:r>
              <a:rPr lang="zh-CN" altLang="en-US" sz="4000" dirty="0"/>
              <a:t>宋诗名篇赏析</a:t>
            </a:r>
            <a:r>
              <a:rPr lang="en-US" altLang="zh-CN" sz="4000" dirty="0"/>
              <a:t>》</a:t>
            </a:r>
            <a:r>
              <a:rPr lang="zh-CN" altLang="en-US" sz="4000" dirty="0"/>
              <a:t>）</a:t>
            </a:r>
            <a:r>
              <a:rPr lang="en-US" altLang="zh-CN" sz="4000" dirty="0"/>
              <a:t>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688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5D449C-FE70-4AA4-A276-6F46C797F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宋孝宗激赏！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C035F29-3BE4-477A-B6B8-9B579CB5F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0259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55F667-4235-4066-B779-E0FDDDC36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46" y="675249"/>
            <a:ext cx="11732454" cy="598228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dirty="0"/>
              <a:t>  </a:t>
            </a:r>
            <a:r>
              <a:rPr lang="zh-CN" altLang="zh-CN" dirty="0"/>
              <a:t>陆放翁诗，以‘小楼一夜听春雨，深巷明朝卖杏花’得名，其余七律名句辐辏大类此，而起讫多不相称。人以先生先得好句，后足成之，情理或然。</a:t>
            </a:r>
            <a:br>
              <a:rPr lang="en-US" altLang="zh-CN" dirty="0"/>
            </a:br>
            <a:r>
              <a:rPr lang="en-US" altLang="zh-CN" dirty="0"/>
              <a:t>                           ——</a:t>
            </a:r>
            <a:r>
              <a:rPr lang="zh-CN" altLang="en-US" dirty="0"/>
              <a:t>清   李调元</a:t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22218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8AE5F18-C95A-4D61-BBB5-5DC6BEE05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1" y="2121408"/>
            <a:ext cx="11183815" cy="4050792"/>
          </a:xfrm>
        </p:spPr>
        <p:txBody>
          <a:bodyPr>
            <a:normAutofit/>
          </a:bodyPr>
          <a:lstStyle/>
          <a:p>
            <a:r>
              <a:rPr lang="zh-CN" altLang="en-US" sz="5400" dirty="0"/>
              <a:t>小楼深巷卖花声，七字春愁隔夜生。            </a:t>
            </a:r>
            <a:endParaRPr lang="en-US" altLang="zh-CN" sz="5400" dirty="0"/>
          </a:p>
          <a:p>
            <a:endParaRPr lang="en-US" altLang="zh-CN" sz="4800" dirty="0"/>
          </a:p>
          <a:p>
            <a:pPr marL="0" indent="0">
              <a:buNone/>
            </a:pPr>
            <a:r>
              <a:rPr lang="en-US" altLang="zh-CN" sz="4800" dirty="0"/>
              <a:t>                ——</a:t>
            </a:r>
            <a:r>
              <a:rPr lang="zh-CN" altLang="en-US" sz="4800" dirty="0"/>
              <a:t>清</a:t>
            </a:r>
            <a:r>
              <a:rPr lang="en-US" altLang="zh-CN" sz="4800" dirty="0"/>
              <a:t>·</a:t>
            </a:r>
            <a:r>
              <a:rPr lang="zh-CN" altLang="en-US" sz="4800" dirty="0">
                <a:hlinkClick r:id="rId2"/>
              </a:rPr>
              <a:t>舒位</a:t>
            </a:r>
            <a:r>
              <a:rPr lang="en-US" altLang="zh-CN" sz="4800" dirty="0"/>
              <a:t>《</a:t>
            </a:r>
            <a:r>
              <a:rPr lang="zh-CN" altLang="en-US" sz="4800" dirty="0"/>
              <a:t>书剑南诗集序</a:t>
            </a:r>
            <a:r>
              <a:rPr lang="en-US" altLang="zh-CN" sz="4800" dirty="0"/>
              <a:t>》</a:t>
            </a:r>
            <a:endParaRPr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545524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98AD9E-FB63-488A-A460-E279C6334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32304"/>
            <a:ext cx="9966960" cy="3035808"/>
          </a:xfrm>
        </p:spPr>
        <p:txBody>
          <a:bodyPr/>
          <a:lstStyle/>
          <a:p>
            <a:br>
              <a:rPr lang="en-US" altLang="zh-CN" sz="4800" dirty="0"/>
            </a:br>
            <a:r>
              <a:rPr lang="zh-CN" altLang="en-US" sz="6600" dirty="0"/>
              <a:t>唐诗发现了无限！    </a:t>
            </a:r>
            <a:r>
              <a:rPr lang="zh-CN" altLang="en-US" dirty="0">
                <a:solidFill>
                  <a:srgbClr val="FF0000"/>
                </a:solidFill>
              </a:rPr>
              <a:t>？</a:t>
            </a:r>
            <a:br>
              <a:rPr lang="en-US" altLang="zh-CN" sz="4800" dirty="0"/>
            </a:br>
            <a:r>
              <a:rPr lang="en-US" altLang="zh-CN" sz="4800" dirty="0"/>
              <a:t>                  </a:t>
            </a:r>
            <a:br>
              <a:rPr lang="en-US" altLang="zh-CN" sz="4800" dirty="0"/>
            </a:br>
            <a:r>
              <a:rPr lang="en-US" altLang="zh-CN" sz="4800" dirty="0"/>
              <a:t>                          ——</a:t>
            </a:r>
            <a:r>
              <a:rPr lang="zh-CN" altLang="en-US" sz="4800" dirty="0"/>
              <a:t>宫崎市定</a:t>
            </a:r>
          </a:p>
        </p:txBody>
      </p:sp>
    </p:spTree>
    <p:extLst>
      <p:ext uri="{BB962C8B-B14F-4D97-AF65-F5344CB8AC3E}">
        <p14:creationId xmlns:p14="http://schemas.microsoft.com/office/powerpoint/2010/main" val="228915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2CEDD3-EC92-4CD6-B0D7-F05EF992A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85800"/>
            <a:ext cx="10058400" cy="1609344"/>
          </a:xfrm>
        </p:spPr>
        <p:txBody>
          <a:bodyPr>
            <a:normAutofit/>
          </a:bodyPr>
          <a:lstStyle/>
          <a:p>
            <a:r>
              <a:rPr lang="zh-CN" altLang="en-US" sz="8800" dirty="0"/>
              <a:t>初霁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3E5CF69-35E3-4666-8852-37C0C147C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560320"/>
            <a:ext cx="10058400" cy="3611880"/>
          </a:xfrm>
        </p:spPr>
        <p:txBody>
          <a:bodyPr>
            <a:normAutofit/>
          </a:bodyPr>
          <a:lstStyle/>
          <a:p>
            <a:endParaRPr lang="en-US" altLang="zh-CN" sz="4000" dirty="0"/>
          </a:p>
        </p:txBody>
      </p:sp>
    </p:spTree>
    <p:extLst>
      <p:ext uri="{BB962C8B-B14F-4D97-AF65-F5344CB8AC3E}">
        <p14:creationId xmlns:p14="http://schemas.microsoft.com/office/powerpoint/2010/main" val="1717324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746E11-4905-42C9-B499-D34FF7B17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7972" y="1145813"/>
            <a:ext cx="2165721" cy="1609344"/>
          </a:xfrm>
        </p:spPr>
        <p:txBody>
          <a:bodyPr/>
          <a:lstStyle/>
          <a:p>
            <a:r>
              <a:rPr lang="zh-CN" altLang="en-US" dirty="0"/>
              <a:t>临安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E1E99AE-8BAA-490F-8D12-475CC1D9B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1165" y="1504187"/>
            <a:ext cx="2264195" cy="8925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5400" dirty="0"/>
              <a:t>京华</a:t>
            </a:r>
          </a:p>
        </p:txBody>
      </p:sp>
    </p:spTree>
    <p:extLst>
      <p:ext uri="{BB962C8B-B14F-4D97-AF65-F5344CB8AC3E}">
        <p14:creationId xmlns:p14="http://schemas.microsoft.com/office/powerpoint/2010/main" val="38099843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活字">
  <a:themeElements>
    <a:clrScheme name="木活字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活字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活字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TM03090434[[fn=木材纹理]]</Template>
  <TotalTime>152</TotalTime>
  <Words>225</Words>
  <Application>Microsoft Office PowerPoint</Application>
  <PresentationFormat>宽屏</PresentationFormat>
  <Paragraphs>16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方正姚体</vt:lpstr>
      <vt:lpstr>Rockwell</vt:lpstr>
      <vt:lpstr>Rockwell Condensed</vt:lpstr>
      <vt:lpstr>Wingdings</vt:lpstr>
      <vt:lpstr>木活字</vt:lpstr>
      <vt:lpstr>临安春雨初霁</vt:lpstr>
      <vt:lpstr>你认为这首诗写作重点会是什么？</vt:lpstr>
      <vt:lpstr>春雨</vt:lpstr>
      <vt:lpstr>宋孝宗激赏！</vt:lpstr>
      <vt:lpstr>  陆放翁诗，以‘小楼一夜听春雨，深巷明朝卖杏花’得名，其余七律名句辐辏大类此，而起讫多不相称。人以先生先得好句，后足成之，情理或然。                            ——清   李调元 </vt:lpstr>
      <vt:lpstr>PowerPoint 演示文稿</vt:lpstr>
      <vt:lpstr> 唐诗发现了无限！    ？                                              ——宫崎市定</vt:lpstr>
      <vt:lpstr>初霁</vt:lpstr>
      <vt:lpstr>临安</vt:lpstr>
      <vt:lpstr>在这个无情的时空里，诗人打算如何自处？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临安春雨初霁</dc:title>
  <dc:creator>理想的清晨</dc:creator>
  <cp:lastModifiedBy>理想的清晨</cp:lastModifiedBy>
  <cp:revision>15</cp:revision>
  <dcterms:created xsi:type="dcterms:W3CDTF">2022-05-31T12:42:22Z</dcterms:created>
  <dcterms:modified xsi:type="dcterms:W3CDTF">2022-06-01T09:30:11Z</dcterms:modified>
</cp:coreProperties>
</file>